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Lst>
  <p:notesMasterIdLst>
    <p:notesMasterId r:id="rId33"/>
  </p:notesMasterIdLst>
  <p:sldIdLst>
    <p:sldId id="259" r:id="rId2"/>
    <p:sldId id="335" r:id="rId3"/>
    <p:sldId id="320" r:id="rId4"/>
    <p:sldId id="313" r:id="rId5"/>
    <p:sldId id="339" r:id="rId6"/>
    <p:sldId id="311" r:id="rId7"/>
    <p:sldId id="298" r:id="rId8"/>
    <p:sldId id="299" r:id="rId9"/>
    <p:sldId id="300" r:id="rId10"/>
    <p:sldId id="301" r:id="rId11"/>
    <p:sldId id="340" r:id="rId12"/>
    <p:sldId id="303" r:id="rId13"/>
    <p:sldId id="332" r:id="rId14"/>
    <p:sldId id="333" r:id="rId15"/>
    <p:sldId id="304" r:id="rId16"/>
    <p:sldId id="305" r:id="rId17"/>
    <p:sldId id="326" r:id="rId18"/>
    <p:sldId id="327" r:id="rId19"/>
    <p:sldId id="310" r:id="rId20"/>
    <p:sldId id="341" r:id="rId21"/>
    <p:sldId id="314" r:id="rId22"/>
    <p:sldId id="315" r:id="rId23"/>
    <p:sldId id="331" r:id="rId24"/>
    <p:sldId id="330" r:id="rId25"/>
    <p:sldId id="329" r:id="rId26"/>
    <p:sldId id="323" r:id="rId27"/>
    <p:sldId id="342" r:id="rId28"/>
    <p:sldId id="293" r:id="rId29"/>
    <p:sldId id="343" r:id="rId30"/>
    <p:sldId id="334" r:id="rId31"/>
    <p:sldId id="319" r:id="rId32"/>
  </p:sldIdLst>
  <p:sldSz cx="9144000" cy="6858000" type="screen4x3"/>
  <p:notesSz cx="6400800" cy="8686800"/>
  <p:embeddedFontLst>
    <p:embeddedFont>
      <p:font typeface="MS PGothic" panose="020B0600070205080204" pitchFamily="34" charset="-128"/>
      <p:regular r:id="rId34"/>
    </p:embeddedFont>
    <p:embeddedFont>
      <p:font typeface="宋体" panose="02010600030101010101" pitchFamily="2" charset="-122"/>
      <p:regular r:id="rId35"/>
    </p:embeddedFont>
    <p:embeddedFont>
      <p:font typeface="Cambria Math" panose="02040503050406030204" pitchFamily="18" charset="0"/>
      <p:regular r:id="rId36"/>
    </p:embeddedFont>
    <p:embeddedFont>
      <p:font typeface="Lucida Sans" panose="020B0602030504020204" pitchFamily="34" charset="0"/>
      <p:regular r:id="rId37"/>
      <p:bold r:id="rId38"/>
      <p:italic r:id="rId39"/>
      <p:boldItalic r:id="rId40"/>
    </p:embeddedFont>
    <p:embeddedFont>
      <p:font typeface="Lucida Sans Unicode" panose="020B0602030504020204" pitchFamily="34" charset="0"/>
      <p:regular r:id="rId41"/>
    </p:embeddedFont>
    <p:embeddedFont>
      <p:font typeface="Lucida Sans Typewriter" panose="020B0509030504030204" pitchFamily="49" charset="0"/>
      <p:regular r:id="rId42"/>
      <p:bold r:id="rId43"/>
      <p:italic r:id="rId44"/>
      <p:boldItalic r:id="rId45"/>
    </p:embeddedFont>
    <p:embeddedFont>
      <p:font typeface="Calibri" panose="020F0502020204030204" pitchFamily="34" charset="0"/>
      <p:regular r:id="rId46"/>
      <p:bold r:id="rId47"/>
      <p:italic r:id="rId48"/>
      <p:boldItalic r:id="rId49"/>
    </p:embeddedFont>
    <p:embeddedFont>
      <p:font typeface="MS PGothic" panose="020B0600070205080204" pitchFamily="34" charset="-128"/>
      <p:regular r:id="rId34"/>
    </p:embeddedFont>
    <p:embeddedFont>
      <p:font typeface="Tahoma" panose="020B0604030504040204" pitchFamily="34" charset="0"/>
      <p:regular r:id="rId50"/>
      <p:bold r:id="rId51"/>
    </p:embeddedFont>
  </p:embeddedFontLst>
  <p:defaultTextStyle>
    <a:defPPr>
      <a:defRPr lang="en-US"/>
    </a:defPPr>
    <a:lvl1pPr algn="l" rtl="0" eaLnBrk="0" fontAlgn="base" hangingPunct="0">
      <a:spcBef>
        <a:spcPct val="0"/>
      </a:spcBef>
      <a:spcAft>
        <a:spcPct val="0"/>
      </a:spcAft>
      <a:defRPr sz="2400" kern="1200">
        <a:solidFill>
          <a:schemeClr val="bg1"/>
        </a:solidFill>
        <a:latin typeface="Lucida Sans Unicode" pitchFamily="34" charset="0"/>
        <a:ea typeface="ヒラギノ角ゴ Pro W3" pitchFamily="8" charset="-128"/>
        <a:cs typeface="+mn-cs"/>
      </a:defRPr>
    </a:lvl1pPr>
    <a:lvl2pPr marL="457200" algn="l" rtl="0" eaLnBrk="0" fontAlgn="base" hangingPunct="0">
      <a:spcBef>
        <a:spcPct val="0"/>
      </a:spcBef>
      <a:spcAft>
        <a:spcPct val="0"/>
      </a:spcAft>
      <a:defRPr sz="2400" kern="1200">
        <a:solidFill>
          <a:schemeClr val="bg1"/>
        </a:solidFill>
        <a:latin typeface="Lucida Sans Unicode" pitchFamily="34" charset="0"/>
        <a:ea typeface="ヒラギノ角ゴ Pro W3" pitchFamily="8" charset="-128"/>
        <a:cs typeface="+mn-cs"/>
      </a:defRPr>
    </a:lvl2pPr>
    <a:lvl3pPr marL="914400" algn="l" rtl="0" eaLnBrk="0" fontAlgn="base" hangingPunct="0">
      <a:spcBef>
        <a:spcPct val="0"/>
      </a:spcBef>
      <a:spcAft>
        <a:spcPct val="0"/>
      </a:spcAft>
      <a:defRPr sz="2400" kern="1200">
        <a:solidFill>
          <a:schemeClr val="bg1"/>
        </a:solidFill>
        <a:latin typeface="Lucida Sans Unicode" pitchFamily="34" charset="0"/>
        <a:ea typeface="ヒラギノ角ゴ Pro W3" pitchFamily="8" charset="-128"/>
        <a:cs typeface="+mn-cs"/>
      </a:defRPr>
    </a:lvl3pPr>
    <a:lvl4pPr marL="1371600" algn="l" rtl="0" eaLnBrk="0" fontAlgn="base" hangingPunct="0">
      <a:spcBef>
        <a:spcPct val="0"/>
      </a:spcBef>
      <a:spcAft>
        <a:spcPct val="0"/>
      </a:spcAft>
      <a:defRPr sz="2400" kern="1200">
        <a:solidFill>
          <a:schemeClr val="bg1"/>
        </a:solidFill>
        <a:latin typeface="Lucida Sans Unicode" pitchFamily="34" charset="0"/>
        <a:ea typeface="ヒラギノ角ゴ Pro W3" pitchFamily="8" charset="-128"/>
        <a:cs typeface="+mn-cs"/>
      </a:defRPr>
    </a:lvl4pPr>
    <a:lvl5pPr marL="1828800" algn="l" rtl="0" eaLnBrk="0" fontAlgn="base" hangingPunct="0">
      <a:spcBef>
        <a:spcPct val="0"/>
      </a:spcBef>
      <a:spcAft>
        <a:spcPct val="0"/>
      </a:spcAft>
      <a:defRPr sz="2400" kern="1200">
        <a:solidFill>
          <a:schemeClr val="bg1"/>
        </a:solidFill>
        <a:latin typeface="Lucida Sans Unicode" pitchFamily="34" charset="0"/>
        <a:ea typeface="ヒラギノ角ゴ Pro W3" pitchFamily="8" charset="-128"/>
        <a:cs typeface="+mn-cs"/>
      </a:defRPr>
    </a:lvl5pPr>
    <a:lvl6pPr marL="2286000" algn="l" defTabSz="914400" rtl="0" eaLnBrk="1" latinLnBrk="0" hangingPunct="1">
      <a:defRPr sz="2400" kern="1200">
        <a:solidFill>
          <a:schemeClr val="bg1"/>
        </a:solidFill>
        <a:latin typeface="Lucida Sans Unicode" pitchFamily="34" charset="0"/>
        <a:ea typeface="ヒラギノ角ゴ Pro W3" pitchFamily="8" charset="-128"/>
        <a:cs typeface="+mn-cs"/>
      </a:defRPr>
    </a:lvl6pPr>
    <a:lvl7pPr marL="2743200" algn="l" defTabSz="914400" rtl="0" eaLnBrk="1" latinLnBrk="0" hangingPunct="1">
      <a:defRPr sz="2400" kern="1200">
        <a:solidFill>
          <a:schemeClr val="bg1"/>
        </a:solidFill>
        <a:latin typeface="Lucida Sans Unicode" pitchFamily="34" charset="0"/>
        <a:ea typeface="ヒラギノ角ゴ Pro W3" pitchFamily="8" charset="-128"/>
        <a:cs typeface="+mn-cs"/>
      </a:defRPr>
    </a:lvl7pPr>
    <a:lvl8pPr marL="3200400" algn="l" defTabSz="914400" rtl="0" eaLnBrk="1" latinLnBrk="0" hangingPunct="1">
      <a:defRPr sz="2400" kern="1200">
        <a:solidFill>
          <a:schemeClr val="bg1"/>
        </a:solidFill>
        <a:latin typeface="Lucida Sans Unicode" pitchFamily="34" charset="0"/>
        <a:ea typeface="ヒラギノ角ゴ Pro W3" pitchFamily="8" charset="-128"/>
        <a:cs typeface="+mn-cs"/>
      </a:defRPr>
    </a:lvl8pPr>
    <a:lvl9pPr marL="3657600" algn="l" defTabSz="914400" rtl="0" eaLnBrk="1" latinLnBrk="0" hangingPunct="1">
      <a:defRPr sz="2400" kern="1200">
        <a:solidFill>
          <a:schemeClr val="bg1"/>
        </a:solidFill>
        <a:latin typeface="Lucida Sans Unicode" pitchFamily="34" charset="0"/>
        <a:ea typeface="ヒラギノ角ゴ Pro W3" pitchFamily="8"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663300"/>
    <a:srgbClr val="000080"/>
    <a:srgbClr val="0000CC"/>
    <a:srgbClr val="000099"/>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53" autoAdjust="0"/>
    <p:restoredTop sz="94350" autoAdjust="0"/>
  </p:normalViewPr>
  <p:slideViewPr>
    <p:cSldViewPr snapToGrid="0">
      <p:cViewPr varScale="1">
        <p:scale>
          <a:sx n="110" d="100"/>
          <a:sy n="110" d="100"/>
        </p:scale>
        <p:origin x="15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773892" cy="434564"/>
          </a:xfrm>
          <a:prstGeom prst="rect">
            <a:avLst/>
          </a:prstGeom>
          <a:noFill/>
          <a:ln w="9525">
            <a:noFill/>
            <a:miter lim="800000"/>
            <a:headEnd/>
            <a:tailEnd/>
          </a:ln>
          <a:effectLst/>
        </p:spPr>
        <p:txBody>
          <a:bodyPr vert="horz" wrap="square" lIns="62865" tIns="31433" rIns="62865" bIns="31433" numCol="1" anchor="t" anchorCtr="0" compatLnSpc="1">
            <a:prstTxWarp prst="textNoShape">
              <a:avLst/>
            </a:prstTxWarp>
          </a:bodyPr>
          <a:lstStyle>
            <a:lvl1pPr>
              <a:defRPr sz="800">
                <a:latin typeface="Arial" charset="0"/>
              </a:defRPr>
            </a:lvl1pPr>
          </a:lstStyle>
          <a:p>
            <a:endParaRPr lang="en-US"/>
          </a:p>
        </p:txBody>
      </p:sp>
      <p:sp>
        <p:nvSpPr>
          <p:cNvPr id="52227" name="Rectangle 3"/>
          <p:cNvSpPr>
            <a:spLocks noGrp="1" noChangeArrowheads="1"/>
          </p:cNvSpPr>
          <p:nvPr>
            <p:ph type="dt" idx="1"/>
          </p:nvPr>
        </p:nvSpPr>
        <p:spPr bwMode="auto">
          <a:xfrm>
            <a:off x="3625850" y="0"/>
            <a:ext cx="2773892" cy="434564"/>
          </a:xfrm>
          <a:prstGeom prst="rect">
            <a:avLst/>
          </a:prstGeom>
          <a:noFill/>
          <a:ln w="9525">
            <a:noFill/>
            <a:miter lim="800000"/>
            <a:headEnd/>
            <a:tailEnd/>
          </a:ln>
          <a:effectLst/>
        </p:spPr>
        <p:txBody>
          <a:bodyPr vert="horz" wrap="square" lIns="62865" tIns="31433" rIns="62865" bIns="31433" numCol="1" anchor="t" anchorCtr="0" compatLnSpc="1">
            <a:prstTxWarp prst="textNoShape">
              <a:avLst/>
            </a:prstTxWarp>
          </a:bodyPr>
          <a:lstStyle>
            <a:lvl1pPr algn="r">
              <a:defRPr sz="800">
                <a:latin typeface="Arial" charset="0"/>
              </a:defRPr>
            </a:lvl1pPr>
          </a:lstStyle>
          <a:p>
            <a:fld id="{7EBF731D-E283-4787-983F-841113E80C72}" type="datetimeFigureOut">
              <a:rPr lang="en-US"/>
              <a:pPr/>
              <a:t>8/16/2016</a:t>
            </a:fld>
            <a:endParaRPr lang="en-US"/>
          </a:p>
        </p:txBody>
      </p:sp>
      <p:sp>
        <p:nvSpPr>
          <p:cNvPr id="52228" name="Rectangle 4"/>
          <p:cNvSpPr>
            <a:spLocks noGrp="1" noRot="1" noChangeAspect="1" noChangeArrowheads="1" noTextEdit="1"/>
          </p:cNvSpPr>
          <p:nvPr>
            <p:ph type="sldImg" idx="2"/>
          </p:nvPr>
        </p:nvSpPr>
        <p:spPr bwMode="auto">
          <a:xfrm>
            <a:off x="1028700" y="650875"/>
            <a:ext cx="4343400" cy="3257550"/>
          </a:xfrm>
          <a:prstGeom prst="rect">
            <a:avLst/>
          </a:prstGeom>
          <a:noFill/>
          <a:ln w="9525">
            <a:solidFill>
              <a:srgbClr val="000000"/>
            </a:solidFill>
            <a:miter lim="800000"/>
            <a:headEnd/>
            <a:tailEnd/>
          </a:ln>
          <a:effectLst/>
        </p:spPr>
      </p:sp>
      <p:sp>
        <p:nvSpPr>
          <p:cNvPr id="52229" name="Rectangle 5"/>
          <p:cNvSpPr>
            <a:spLocks noGrp="1" noChangeArrowheads="1"/>
          </p:cNvSpPr>
          <p:nvPr>
            <p:ph type="body" sz="quarter" idx="3"/>
          </p:nvPr>
        </p:nvSpPr>
        <p:spPr bwMode="auto">
          <a:xfrm>
            <a:off x="640292" y="4126677"/>
            <a:ext cx="5120217" cy="3908837"/>
          </a:xfrm>
          <a:prstGeom prst="rect">
            <a:avLst/>
          </a:prstGeom>
          <a:noFill/>
          <a:ln w="9525">
            <a:noFill/>
            <a:miter lim="800000"/>
            <a:headEnd/>
            <a:tailEnd/>
          </a:ln>
          <a:effectLst/>
        </p:spPr>
        <p:txBody>
          <a:bodyPr vert="horz" wrap="square" lIns="62865" tIns="31433" rIns="62865" bIns="3143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30" name="Rectangle 6"/>
          <p:cNvSpPr>
            <a:spLocks noGrp="1" noChangeArrowheads="1"/>
          </p:cNvSpPr>
          <p:nvPr>
            <p:ph type="ftr" sz="quarter" idx="4"/>
          </p:nvPr>
        </p:nvSpPr>
        <p:spPr bwMode="auto">
          <a:xfrm>
            <a:off x="0" y="8251119"/>
            <a:ext cx="2773892" cy="434564"/>
          </a:xfrm>
          <a:prstGeom prst="rect">
            <a:avLst/>
          </a:prstGeom>
          <a:noFill/>
          <a:ln w="9525">
            <a:noFill/>
            <a:miter lim="800000"/>
            <a:headEnd/>
            <a:tailEnd/>
          </a:ln>
          <a:effectLst/>
        </p:spPr>
        <p:txBody>
          <a:bodyPr vert="horz" wrap="square" lIns="62865" tIns="31433" rIns="62865" bIns="31433" numCol="1" anchor="b" anchorCtr="0" compatLnSpc="1">
            <a:prstTxWarp prst="textNoShape">
              <a:avLst/>
            </a:prstTxWarp>
          </a:bodyPr>
          <a:lstStyle>
            <a:lvl1pPr>
              <a:defRPr sz="800">
                <a:latin typeface="Arial" charset="0"/>
              </a:defRPr>
            </a:lvl1pPr>
          </a:lstStyle>
          <a:p>
            <a:endParaRPr lang="en-US"/>
          </a:p>
        </p:txBody>
      </p:sp>
      <p:sp>
        <p:nvSpPr>
          <p:cNvPr id="52231" name="Rectangle 7"/>
          <p:cNvSpPr>
            <a:spLocks noGrp="1" noChangeArrowheads="1"/>
          </p:cNvSpPr>
          <p:nvPr>
            <p:ph type="sldNum" sz="quarter" idx="5"/>
          </p:nvPr>
        </p:nvSpPr>
        <p:spPr bwMode="auto">
          <a:xfrm>
            <a:off x="3625850" y="8251119"/>
            <a:ext cx="2773892" cy="434564"/>
          </a:xfrm>
          <a:prstGeom prst="rect">
            <a:avLst/>
          </a:prstGeom>
          <a:noFill/>
          <a:ln w="9525">
            <a:noFill/>
            <a:miter lim="800000"/>
            <a:headEnd/>
            <a:tailEnd/>
          </a:ln>
          <a:effectLst/>
        </p:spPr>
        <p:txBody>
          <a:bodyPr vert="horz" wrap="square" lIns="62865" tIns="31433" rIns="62865" bIns="31433" numCol="1" anchor="b" anchorCtr="0" compatLnSpc="1">
            <a:prstTxWarp prst="textNoShape">
              <a:avLst/>
            </a:prstTxWarp>
          </a:bodyPr>
          <a:lstStyle>
            <a:lvl1pPr algn="r">
              <a:defRPr sz="800">
                <a:latin typeface="Arial" charset="0"/>
              </a:defRPr>
            </a:lvl1pPr>
          </a:lstStyle>
          <a:p>
            <a:fld id="{C4E90575-8683-4781-90C2-E9007C5D630E}" type="slidenum">
              <a:rPr lang="en-US"/>
              <a:pPr/>
              <a:t>‹#›</a:t>
            </a:fld>
            <a:endParaRPr lang="en-US"/>
          </a:p>
        </p:txBody>
      </p:sp>
    </p:spTree>
    <p:extLst>
      <p:ext uri="{BB962C8B-B14F-4D97-AF65-F5344CB8AC3E}">
        <p14:creationId xmlns:p14="http://schemas.microsoft.com/office/powerpoint/2010/main" val="345177671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mtClean="0">
              <a:latin typeface="Arial" charset="0"/>
            </a:endParaRPr>
          </a:p>
        </p:txBody>
      </p:sp>
      <p:sp>
        <p:nvSpPr>
          <p:cNvPr id="74756" name="Slide Number Placeholder 3"/>
          <p:cNvSpPr txBox="1">
            <a:spLocks noGrp="1"/>
          </p:cNvSpPr>
          <p:nvPr/>
        </p:nvSpPr>
        <p:spPr bwMode="auto">
          <a:xfrm>
            <a:off x="3625639" y="8250952"/>
            <a:ext cx="2773680" cy="434340"/>
          </a:xfrm>
          <a:prstGeom prst="rect">
            <a:avLst/>
          </a:prstGeom>
          <a:noFill/>
          <a:ln w="9525">
            <a:noFill/>
            <a:miter lim="800000"/>
            <a:headEnd/>
            <a:tailEnd/>
          </a:ln>
        </p:spPr>
        <p:txBody>
          <a:bodyPr lIns="86210" tIns="43105" rIns="86210" bIns="43105" anchor="b"/>
          <a:lstStyle/>
          <a:p>
            <a:pPr algn="r"/>
            <a:fld id="{F258D2C7-AB5F-44C5-A4AD-8E0B4D865C7F}" type="slidenum">
              <a:rPr lang="en-US" sz="1100"/>
              <a:pPr algn="r"/>
              <a:t>6</a:t>
            </a:fld>
            <a:endParaRPr lang="en-US" sz="1100" dirty="0"/>
          </a:p>
        </p:txBody>
      </p:sp>
    </p:spTree>
    <p:extLst>
      <p:ext uri="{BB962C8B-B14F-4D97-AF65-F5344CB8AC3E}">
        <p14:creationId xmlns:p14="http://schemas.microsoft.com/office/powerpoint/2010/main" val="2627526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Haynesville</a:t>
            </a:r>
            <a:r>
              <a:rPr lang="en-US" baseline="0" dirty="0" smtClean="0"/>
              <a:t> example, it is clear that this well has problems. Only 6 of the 10 stages took &gt;50% designed </a:t>
            </a:r>
            <a:r>
              <a:rPr lang="en-US" baseline="0" dirty="0" err="1" smtClean="0"/>
              <a:t>proppant</a:t>
            </a:r>
            <a:r>
              <a:rPr lang="en-US" baseline="0" dirty="0" smtClean="0"/>
              <a:t> load and the corresponding production per cluster (red arrows) is poor. The </a:t>
            </a:r>
            <a:r>
              <a:rPr lang="en-US" baseline="0" dirty="0" err="1" smtClean="0"/>
              <a:t>Frac</a:t>
            </a:r>
            <a:r>
              <a:rPr lang="en-US" baseline="0" dirty="0" smtClean="0"/>
              <a:t> index and brittleness index clearly show that this well is in poor quality rock for greater than 50% of it’s length.</a:t>
            </a:r>
            <a:endParaRPr lang="en-US" dirty="0"/>
          </a:p>
        </p:txBody>
      </p:sp>
      <p:sp>
        <p:nvSpPr>
          <p:cNvPr id="4" name="Slide Number Placeholder 3"/>
          <p:cNvSpPr>
            <a:spLocks noGrp="1"/>
          </p:cNvSpPr>
          <p:nvPr>
            <p:ph type="sldNum" sz="quarter" idx="10"/>
          </p:nvPr>
        </p:nvSpPr>
        <p:spPr/>
        <p:txBody>
          <a:bodyPr/>
          <a:lstStyle/>
          <a:p>
            <a:fld id="{C4E90575-8683-4781-90C2-E9007C5D630E}" type="slidenum">
              <a:rPr lang="en-US" smtClean="0"/>
              <a:pPr/>
              <a:t>18</a:t>
            </a:fld>
            <a:endParaRPr lang="en-US"/>
          </a:p>
        </p:txBody>
      </p:sp>
    </p:spTree>
    <p:extLst>
      <p:ext uri="{BB962C8B-B14F-4D97-AF65-F5344CB8AC3E}">
        <p14:creationId xmlns:p14="http://schemas.microsoft.com/office/powerpoint/2010/main" val="3657228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txBox="1">
            <a:spLocks noGrp="1" noChangeArrowheads="1"/>
          </p:cNvSpPr>
          <p:nvPr/>
        </p:nvSpPr>
        <p:spPr bwMode="auto">
          <a:xfrm>
            <a:off x="3625639" y="8250952"/>
            <a:ext cx="2773680" cy="434340"/>
          </a:xfrm>
          <a:prstGeom prst="rect">
            <a:avLst/>
          </a:prstGeom>
          <a:noFill/>
          <a:ln w="9525">
            <a:noFill/>
            <a:miter lim="800000"/>
            <a:headEnd/>
            <a:tailEnd/>
          </a:ln>
        </p:spPr>
        <p:txBody>
          <a:bodyPr lIns="86210" tIns="43105" rIns="86210" bIns="43105" anchor="b"/>
          <a:lstStyle/>
          <a:p>
            <a:pPr algn="r"/>
            <a:fld id="{2928A8BD-D2A2-49B6-A38D-25FA33DAB226}" type="slidenum">
              <a:rPr lang="en-US" sz="1100">
                <a:ea typeface="ＭＳ Ｐゴシック"/>
                <a:cs typeface="ＭＳ Ｐゴシック"/>
              </a:rPr>
              <a:pPr algn="r"/>
              <a:t>21</a:t>
            </a:fld>
            <a:endParaRPr lang="en-US" sz="1100" dirty="0">
              <a:ea typeface="ＭＳ Ｐゴシック"/>
              <a:cs typeface="ＭＳ Ｐゴシック"/>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519184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Rectangle 7"/>
          <p:cNvSpPr txBox="1">
            <a:spLocks noGrp="1" noChangeArrowheads="1"/>
          </p:cNvSpPr>
          <p:nvPr/>
        </p:nvSpPr>
        <p:spPr bwMode="auto">
          <a:xfrm>
            <a:off x="3625639" y="8250952"/>
            <a:ext cx="2773680" cy="434340"/>
          </a:xfrm>
          <a:prstGeom prst="rect">
            <a:avLst/>
          </a:prstGeom>
          <a:noFill/>
          <a:ln w="9525">
            <a:noFill/>
            <a:miter lim="800000"/>
            <a:headEnd/>
            <a:tailEnd/>
          </a:ln>
        </p:spPr>
        <p:txBody>
          <a:bodyPr lIns="86210" tIns="43105" rIns="86210" bIns="43105" anchor="b"/>
          <a:lstStyle/>
          <a:p>
            <a:pPr algn="r"/>
            <a:fld id="{2928A8BD-D2A2-49B6-A38D-25FA33DAB226}" type="slidenum">
              <a:rPr lang="en-US" sz="1100">
                <a:ea typeface="ＭＳ Ｐゴシック"/>
                <a:cs typeface="ＭＳ Ｐゴシック"/>
              </a:rPr>
              <a:pPr algn="r"/>
              <a:t>22</a:t>
            </a:fld>
            <a:endParaRPr lang="en-US" sz="1100" dirty="0">
              <a:ea typeface="ＭＳ Ｐゴシック"/>
              <a:cs typeface="ＭＳ Ｐゴシック"/>
            </a:endParaRPr>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p:spPr>
        <p:txBody>
          <a:bodyPr/>
          <a:lstStyle/>
          <a:p>
            <a:pPr eaLnBrk="1" hangingPunct="1"/>
            <a:r>
              <a:rPr lang="en-US" dirty="0" smtClean="0"/>
              <a:t>Stage sizes and location along the lateral should be based on the formation encountered. In this example the toe stages are in poorer quality rock and frac stages and perforation sets should</a:t>
            </a:r>
            <a:r>
              <a:rPr lang="en-US" baseline="0" dirty="0" smtClean="0"/>
              <a:t> consider this. </a:t>
            </a:r>
            <a:r>
              <a:rPr lang="en-US" baseline="0" dirty="0" err="1" smtClean="0"/>
              <a:t>Fracs</a:t>
            </a:r>
            <a:r>
              <a:rPr lang="en-US" baseline="0" dirty="0" smtClean="0"/>
              <a:t> should target the free gas and avoid the most ductile rock where proppant will embed. This may result in fewer </a:t>
            </a:r>
            <a:r>
              <a:rPr lang="en-US" baseline="0" dirty="0" err="1" smtClean="0"/>
              <a:t>perf</a:t>
            </a:r>
            <a:r>
              <a:rPr lang="en-US" baseline="0" dirty="0" smtClean="0"/>
              <a:t> sets. The heel stages are in better rock and uniform frac stages can be considered. </a:t>
            </a:r>
          </a:p>
          <a:p>
            <a:pPr eaLnBrk="1" hangingPunct="1"/>
            <a:r>
              <a:rPr lang="en-US" baseline="0" dirty="0" err="1" smtClean="0"/>
              <a:t>Crosslinked</a:t>
            </a:r>
            <a:r>
              <a:rPr lang="en-US" baseline="0" dirty="0" smtClean="0"/>
              <a:t> gel should be considered to maximize proppant placement and maintaining a good fracture / wellbore connection.</a:t>
            </a:r>
            <a:endParaRPr lang="en-US" dirty="0" smtClean="0"/>
          </a:p>
        </p:txBody>
      </p:sp>
    </p:spTree>
    <p:extLst>
      <p:ext uri="{BB962C8B-B14F-4D97-AF65-F5344CB8AC3E}">
        <p14:creationId xmlns:p14="http://schemas.microsoft.com/office/powerpoint/2010/main" val="889468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Haynesville</a:t>
            </a:r>
            <a:r>
              <a:rPr lang="en-US" baseline="0" dirty="0" smtClean="0"/>
              <a:t> example, it is clear that this well has problems. Only 6 of the 10 stages took &gt;50% designed </a:t>
            </a:r>
            <a:r>
              <a:rPr lang="en-US" baseline="0" dirty="0" err="1" smtClean="0"/>
              <a:t>proppant</a:t>
            </a:r>
            <a:r>
              <a:rPr lang="en-US" baseline="0" dirty="0" smtClean="0"/>
              <a:t> load and the corresponding production per cluster (red arrows) is poor. The </a:t>
            </a:r>
            <a:r>
              <a:rPr lang="en-US" baseline="0" dirty="0" err="1" smtClean="0"/>
              <a:t>Frac</a:t>
            </a:r>
            <a:r>
              <a:rPr lang="en-US" baseline="0" dirty="0" smtClean="0"/>
              <a:t> index and brittleness index clearly show that this well is in poor quality rock for greater than 50% of it’s length.</a:t>
            </a:r>
            <a:endParaRPr lang="en-US" dirty="0"/>
          </a:p>
        </p:txBody>
      </p:sp>
      <p:sp>
        <p:nvSpPr>
          <p:cNvPr id="4" name="Slide Number Placeholder 3"/>
          <p:cNvSpPr>
            <a:spLocks noGrp="1"/>
          </p:cNvSpPr>
          <p:nvPr>
            <p:ph type="sldNum" sz="quarter" idx="10"/>
          </p:nvPr>
        </p:nvSpPr>
        <p:spPr/>
        <p:txBody>
          <a:bodyPr/>
          <a:lstStyle/>
          <a:p>
            <a:fld id="{C4E90575-8683-4781-90C2-E9007C5D630E}" type="slidenum">
              <a:rPr lang="en-US" smtClean="0"/>
              <a:pPr/>
              <a:t>23</a:t>
            </a:fld>
            <a:endParaRPr lang="en-US"/>
          </a:p>
        </p:txBody>
      </p:sp>
    </p:spTree>
    <p:extLst>
      <p:ext uri="{BB962C8B-B14F-4D97-AF65-F5344CB8AC3E}">
        <p14:creationId xmlns:p14="http://schemas.microsoft.com/office/powerpoint/2010/main" val="69700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Haynesville</a:t>
            </a:r>
            <a:r>
              <a:rPr lang="en-US" baseline="0" dirty="0" smtClean="0"/>
              <a:t> example, it is clear that this well has problems. Only 6 of the 10 stages took &gt;50% designed </a:t>
            </a:r>
            <a:r>
              <a:rPr lang="en-US" baseline="0" dirty="0" err="1" smtClean="0"/>
              <a:t>proppant</a:t>
            </a:r>
            <a:r>
              <a:rPr lang="en-US" baseline="0" dirty="0" smtClean="0"/>
              <a:t> load and the corresponding production per cluster (red arrows) is poor. The </a:t>
            </a:r>
            <a:r>
              <a:rPr lang="en-US" baseline="0" dirty="0" err="1" smtClean="0"/>
              <a:t>Frac</a:t>
            </a:r>
            <a:r>
              <a:rPr lang="en-US" baseline="0" dirty="0" smtClean="0"/>
              <a:t> index and brittleness index clearly show that this well is in poor quality rock for greater than 50% of it’s length.</a:t>
            </a:r>
            <a:endParaRPr lang="en-US" dirty="0"/>
          </a:p>
        </p:txBody>
      </p:sp>
      <p:sp>
        <p:nvSpPr>
          <p:cNvPr id="4" name="Slide Number Placeholder 3"/>
          <p:cNvSpPr>
            <a:spLocks noGrp="1"/>
          </p:cNvSpPr>
          <p:nvPr>
            <p:ph type="sldNum" sz="quarter" idx="10"/>
          </p:nvPr>
        </p:nvSpPr>
        <p:spPr/>
        <p:txBody>
          <a:bodyPr/>
          <a:lstStyle/>
          <a:p>
            <a:fld id="{C4E90575-8683-4781-90C2-E9007C5D630E}" type="slidenum">
              <a:rPr lang="en-US" smtClean="0"/>
              <a:pPr/>
              <a:t>24</a:t>
            </a:fld>
            <a:endParaRPr lang="en-US"/>
          </a:p>
        </p:txBody>
      </p:sp>
    </p:spTree>
    <p:extLst>
      <p:ext uri="{BB962C8B-B14F-4D97-AF65-F5344CB8AC3E}">
        <p14:creationId xmlns:p14="http://schemas.microsoft.com/office/powerpoint/2010/main" val="462700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2C2DB04A-D4C4-4CB1-B3AC-D404E45F35A0}" type="slidenum">
              <a:rPr lang="en-US"/>
              <a:pPr/>
              <a:t>25</a:t>
            </a:fld>
            <a:endParaRPr lang="en-US"/>
          </a:p>
        </p:txBody>
      </p:sp>
      <p:sp>
        <p:nvSpPr>
          <p:cNvPr id="134146" name="Rectangle 7"/>
          <p:cNvSpPr txBox="1">
            <a:spLocks noGrp="1" noChangeArrowheads="1"/>
          </p:cNvSpPr>
          <p:nvPr/>
        </p:nvSpPr>
        <p:spPr bwMode="auto">
          <a:xfrm>
            <a:off x="3625639" y="8250952"/>
            <a:ext cx="2773680" cy="434340"/>
          </a:xfrm>
          <a:prstGeom prst="rect">
            <a:avLst/>
          </a:prstGeom>
          <a:noFill/>
          <a:ln w="9525">
            <a:noFill/>
            <a:miter lim="800000"/>
            <a:headEnd/>
            <a:tailEnd/>
          </a:ln>
        </p:spPr>
        <p:txBody>
          <a:bodyPr lIns="86195" tIns="43098" rIns="86195" bIns="43098" anchor="b"/>
          <a:lstStyle/>
          <a:p>
            <a:pPr algn="r" defTabSz="845577"/>
            <a:fld id="{EE5E3774-DA78-4F48-AAEF-F610412F4EF9}" type="slidenum">
              <a:rPr lang="en-US" sz="1100">
                <a:ea typeface="MS PGothic" pitchFamily="34" charset="-128"/>
              </a:rPr>
              <a:pPr algn="r" defTabSz="845577"/>
              <a:t>25</a:t>
            </a:fld>
            <a:endParaRPr lang="en-US" sz="1100" dirty="0">
              <a:ea typeface="MS PGothic" pitchFamily="34" charset="-128"/>
            </a:endParaRPr>
          </a:p>
        </p:txBody>
      </p:sp>
      <p:sp>
        <p:nvSpPr>
          <p:cNvPr id="134147" name="Rectangle 2"/>
          <p:cNvSpPr>
            <a:spLocks noGrp="1" noRot="1" noChangeAspect="1" noChangeArrowheads="1" noTextEdit="1"/>
          </p:cNvSpPr>
          <p:nvPr>
            <p:ph type="sldImg"/>
          </p:nvPr>
        </p:nvSpPr>
        <p:spPr>
          <a:xfrm>
            <a:off x="1028700" y="652463"/>
            <a:ext cx="4343400" cy="3257550"/>
          </a:xfrm>
          <a:ln/>
        </p:spPr>
      </p:sp>
      <p:sp>
        <p:nvSpPr>
          <p:cNvPr id="134148" name="Rectangle 3"/>
          <p:cNvSpPr>
            <a:spLocks noGrp="1" noChangeArrowheads="1"/>
          </p:cNvSpPr>
          <p:nvPr>
            <p:ph type="body" idx="1"/>
          </p:nvPr>
        </p:nvSpPr>
        <p:spPr>
          <a:xfrm>
            <a:off x="638600" y="4126232"/>
            <a:ext cx="5123603" cy="3907552"/>
          </a:xfrm>
        </p:spPr>
        <p:txBody>
          <a:bodyPr lIns="86195" tIns="43098" rIns="86195" bIns="43098"/>
          <a:lstStyle/>
          <a:p>
            <a:r>
              <a:rPr lang="en-US" dirty="0" smtClean="0"/>
              <a:t>When </a:t>
            </a:r>
            <a:r>
              <a:rPr lang="en-US" dirty="0"/>
              <a:t>the rock is more ductile (low YM) like the Eagle Ford,  the </a:t>
            </a:r>
            <a:r>
              <a:rPr lang="en-US" dirty="0" err="1"/>
              <a:t>proppant</a:t>
            </a:r>
            <a:r>
              <a:rPr lang="en-US" dirty="0"/>
              <a:t> concentrations need to be higher (embedment), placed in the formation with less fluid (Hybrid or Conventional with even more </a:t>
            </a:r>
            <a:r>
              <a:rPr lang="en-US" dirty="0" err="1"/>
              <a:t>xlinked</a:t>
            </a:r>
            <a:r>
              <a:rPr lang="en-US" dirty="0"/>
              <a:t> fluid), and an even higher volume of </a:t>
            </a:r>
            <a:r>
              <a:rPr lang="en-US" dirty="0" err="1"/>
              <a:t>proppant</a:t>
            </a:r>
            <a:r>
              <a:rPr lang="en-US" dirty="0"/>
              <a:t> to insure good conductivity............especially if the hydrocarbon production is liquid (oil)</a:t>
            </a:r>
          </a:p>
        </p:txBody>
      </p:sp>
    </p:spTree>
    <p:extLst>
      <p:ext uri="{BB962C8B-B14F-4D97-AF65-F5344CB8AC3E}">
        <p14:creationId xmlns:p14="http://schemas.microsoft.com/office/powerpoint/2010/main" val="41219491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Downspacing</a:t>
            </a:r>
            <a:r>
              <a:rPr lang="en-US" dirty="0" smtClean="0"/>
              <a:t> Laterals, </a:t>
            </a:r>
            <a:r>
              <a:rPr lang="en-US" dirty="0" err="1" smtClean="0"/>
              <a:t>downspacing</a:t>
            </a:r>
            <a:r>
              <a:rPr lang="en-US" dirty="0" smtClean="0"/>
              <a:t> stages, increasing </a:t>
            </a:r>
            <a:r>
              <a:rPr lang="en-US" dirty="0" err="1" smtClean="0"/>
              <a:t>proppant</a:t>
            </a:r>
            <a:r>
              <a:rPr lang="en-US" dirty="0" smtClean="0"/>
              <a:t> loads – all designed</a:t>
            </a:r>
            <a:r>
              <a:rPr lang="en-US" baseline="0" dirty="0" smtClean="0"/>
              <a:t> to increase productivity and overcome the inherent failings of the machine.</a:t>
            </a:r>
            <a:endParaRPr lang="en-US" dirty="0"/>
          </a:p>
        </p:txBody>
      </p:sp>
      <p:sp>
        <p:nvSpPr>
          <p:cNvPr id="4" name="Slide Number Placeholder 3"/>
          <p:cNvSpPr>
            <a:spLocks noGrp="1"/>
          </p:cNvSpPr>
          <p:nvPr>
            <p:ph type="sldNum" sz="quarter" idx="10"/>
          </p:nvPr>
        </p:nvSpPr>
        <p:spPr/>
        <p:txBody>
          <a:bodyPr/>
          <a:lstStyle/>
          <a:p>
            <a:fld id="{C4E90575-8683-4781-90C2-E9007C5D630E}" type="slidenum">
              <a:rPr lang="en-US" smtClean="0"/>
              <a:pPr/>
              <a:t>30</a:t>
            </a:fld>
            <a:endParaRPr lang="en-US"/>
          </a:p>
        </p:txBody>
      </p:sp>
    </p:spTree>
    <p:extLst>
      <p:ext uri="{BB962C8B-B14F-4D97-AF65-F5344CB8AC3E}">
        <p14:creationId xmlns:p14="http://schemas.microsoft.com/office/powerpoint/2010/main" val="2691699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00EB862-EEC1-4414-BAE5-E1F9769A98B1}" type="slidenum">
              <a:rPr lang="en-US" smtClean="0"/>
              <a:pPr/>
              <a:t>31</a:t>
            </a:fld>
            <a:endParaRPr lang="en-US" smtClean="0"/>
          </a:p>
        </p:txBody>
      </p:sp>
      <p:sp>
        <p:nvSpPr>
          <p:cNvPr id="102403" name="Rectangle 2"/>
          <p:cNvSpPr>
            <a:spLocks noGrp="1" noRot="1" noChangeAspect="1" noChangeArrowheads="1" noTextEdit="1"/>
          </p:cNvSpPr>
          <p:nvPr>
            <p:ph type="sldImg"/>
          </p:nvPr>
        </p:nvSpPr>
        <p:spPr>
          <a:xfrm>
            <a:off x="1036638" y="650875"/>
            <a:ext cx="4343400" cy="3259138"/>
          </a:xfrm>
          <a:ln/>
        </p:spPr>
      </p:sp>
      <p:sp>
        <p:nvSpPr>
          <p:cNvPr id="102404" name="Rectangle 3"/>
          <p:cNvSpPr>
            <a:spLocks noGrp="1" noChangeArrowheads="1"/>
          </p:cNvSpPr>
          <p:nvPr>
            <p:ph type="body" idx="1"/>
          </p:nvPr>
        </p:nvSpPr>
        <p:spPr>
          <a:xfrm>
            <a:off x="853440" y="4126230"/>
            <a:ext cx="4693920" cy="3909060"/>
          </a:xfrm>
          <a:noFill/>
          <a:ln/>
        </p:spPr>
        <p:txBody>
          <a:bodyPr/>
          <a:lstStyle/>
          <a:p>
            <a:pPr eaLnBrk="1" hangingPunct="1"/>
            <a:endParaRPr lang="en-GB" smtClean="0"/>
          </a:p>
        </p:txBody>
      </p:sp>
    </p:spTree>
    <p:extLst>
      <p:ext uri="{BB962C8B-B14F-4D97-AF65-F5344CB8AC3E}">
        <p14:creationId xmlns:p14="http://schemas.microsoft.com/office/powerpoint/2010/main" val="1460611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625639" y="8250952"/>
            <a:ext cx="2773680" cy="434340"/>
          </a:xfrm>
          <a:prstGeom prst="rect">
            <a:avLst/>
          </a:prstGeom>
          <a:noFill/>
          <a:ln w="9525">
            <a:noFill/>
            <a:miter lim="800000"/>
            <a:headEnd/>
            <a:tailEnd/>
          </a:ln>
        </p:spPr>
        <p:txBody>
          <a:bodyPr lIns="86210" tIns="43105" rIns="86210" bIns="43105" anchor="b"/>
          <a:lstStyle/>
          <a:p>
            <a:pPr algn="r"/>
            <a:fld id="{D745084B-AE4D-4A0B-A51F-28121DE19AB5}" type="slidenum">
              <a:rPr lang="en-US" sz="1100">
                <a:latin typeface="Calibri" pitchFamily="34" charset="0"/>
              </a:rPr>
              <a:pPr algn="r"/>
              <a:t>7</a:t>
            </a:fld>
            <a:endParaRPr lang="en-US" sz="1100" dirty="0">
              <a:latin typeface="Calibri"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86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Accurate identification of organic rich, gas prone, and permeable zones</a:t>
            </a:r>
          </a:p>
          <a:p>
            <a:pPr eaLnBrk="1" hangingPunct="1">
              <a:spcBef>
                <a:spcPct val="50000"/>
              </a:spcBef>
            </a:pPr>
            <a:r>
              <a:rPr lang="en-US" smtClean="0"/>
              <a:t>Rock Mechanics for wellbore stability and horizontal drilling and clay type for fluid sensitivity</a:t>
            </a:r>
          </a:p>
          <a:p>
            <a:pPr eaLnBrk="1" hangingPunct="1">
              <a:spcBef>
                <a:spcPct val="50000"/>
              </a:spcBef>
            </a:pPr>
            <a:r>
              <a:rPr lang="en-US" smtClean="0"/>
              <a:t>Fracability (brittleness): Geomechanical and Geochemical consideration for Frac Fluid Choice, proppant selection and hydraulic rates and Volume.</a:t>
            </a:r>
          </a:p>
          <a:p>
            <a:pPr eaLnBrk="1" hangingPunct="1"/>
            <a:endParaRPr lang="en-US" smtClean="0"/>
          </a:p>
        </p:txBody>
      </p:sp>
    </p:spTree>
    <p:extLst>
      <p:ext uri="{BB962C8B-B14F-4D97-AF65-F5344CB8AC3E}">
        <p14:creationId xmlns:p14="http://schemas.microsoft.com/office/powerpoint/2010/main" val="2589060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txBox="1">
            <a:spLocks noGrp="1" noChangeArrowheads="1"/>
          </p:cNvSpPr>
          <p:nvPr/>
        </p:nvSpPr>
        <p:spPr bwMode="auto">
          <a:xfrm>
            <a:off x="3625639" y="8250952"/>
            <a:ext cx="2773680" cy="434340"/>
          </a:xfrm>
          <a:prstGeom prst="rect">
            <a:avLst/>
          </a:prstGeom>
          <a:noFill/>
          <a:ln w="9525">
            <a:noFill/>
            <a:miter lim="800000"/>
            <a:headEnd/>
            <a:tailEnd/>
          </a:ln>
        </p:spPr>
        <p:txBody>
          <a:bodyPr lIns="86210" tIns="43105" rIns="86210" bIns="43105" anchor="b"/>
          <a:lstStyle/>
          <a:p>
            <a:pPr algn="r"/>
            <a:fld id="{6683B423-1364-485D-BE1F-14FE34BC2A29}" type="slidenum">
              <a:rPr lang="en-US" sz="1100">
                <a:latin typeface="Calibri" pitchFamily="34" charset="0"/>
              </a:rPr>
              <a:pPr algn="r"/>
              <a:t>8</a:t>
            </a:fld>
            <a:endParaRPr lang="en-US" sz="1100" dirty="0">
              <a:latin typeface="Calibri" pitchFamily="34" charset="0"/>
            </a:endParaRPr>
          </a:p>
        </p:txBody>
      </p:sp>
      <p:sp>
        <p:nvSpPr>
          <p:cNvPr id="696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96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50000"/>
              </a:spcBef>
            </a:pPr>
            <a:r>
              <a:rPr lang="en-US" smtClean="0"/>
              <a:t>Placing the well in the zone that will deliver maximum value after stimulation (biggest bang for the buck) is the goal. If you only evaluate after drilling, you have no control over what rock the well is in – you have whatever the well construction team has delivered.</a:t>
            </a:r>
          </a:p>
        </p:txBody>
      </p:sp>
    </p:spTree>
    <p:extLst>
      <p:ext uri="{BB962C8B-B14F-4D97-AF65-F5344CB8AC3E}">
        <p14:creationId xmlns:p14="http://schemas.microsoft.com/office/powerpoint/2010/main" val="24398396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625639" y="8250952"/>
            <a:ext cx="2773680" cy="434340"/>
          </a:xfrm>
          <a:prstGeom prst="rect">
            <a:avLst/>
          </a:prstGeom>
          <a:noFill/>
          <a:ln w="9525">
            <a:noFill/>
            <a:miter lim="800000"/>
            <a:headEnd/>
            <a:tailEnd/>
          </a:ln>
        </p:spPr>
        <p:txBody>
          <a:bodyPr lIns="86210" tIns="43105" rIns="86210" bIns="43105" anchor="b"/>
          <a:lstStyle/>
          <a:p>
            <a:pPr algn="r"/>
            <a:fld id="{FE00C794-C84B-4CFC-9BFF-ED7F3AEFC583}" type="slidenum">
              <a:rPr lang="en-US" sz="1100">
                <a:latin typeface="Calibri" pitchFamily="34" charset="0"/>
              </a:rPr>
              <a:pPr algn="r"/>
              <a:t>9</a:t>
            </a:fld>
            <a:endParaRPr lang="en-US" sz="1100" dirty="0">
              <a:latin typeface="Calibri" pitchFamily="34" charset="0"/>
            </a:endParaRPr>
          </a:p>
        </p:txBody>
      </p:sp>
      <p:sp>
        <p:nvSpPr>
          <p:cNvPr id="7065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Use Data acquired during the drilling process to improve the success of zonal isolation. This gives you the potential of customizing the completion string before it’s run in the ground. If you instrument it, you are setting up monioring systems for long term productivity mapping and for completion / stimulation program validation.</a:t>
            </a:r>
          </a:p>
        </p:txBody>
      </p:sp>
    </p:spTree>
    <p:extLst>
      <p:ext uri="{BB962C8B-B14F-4D97-AF65-F5344CB8AC3E}">
        <p14:creationId xmlns:p14="http://schemas.microsoft.com/office/powerpoint/2010/main" val="13807045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txBox="1">
            <a:spLocks noGrp="1" noChangeArrowheads="1"/>
          </p:cNvSpPr>
          <p:nvPr/>
        </p:nvSpPr>
        <p:spPr bwMode="auto">
          <a:xfrm>
            <a:off x="3625639" y="8250952"/>
            <a:ext cx="2773680" cy="434340"/>
          </a:xfrm>
          <a:prstGeom prst="rect">
            <a:avLst/>
          </a:prstGeom>
          <a:noFill/>
          <a:ln w="9525">
            <a:noFill/>
            <a:miter lim="800000"/>
            <a:headEnd/>
            <a:tailEnd/>
          </a:ln>
        </p:spPr>
        <p:txBody>
          <a:bodyPr lIns="86210" tIns="43105" rIns="86210" bIns="43105" anchor="b"/>
          <a:lstStyle/>
          <a:p>
            <a:pPr algn="r"/>
            <a:fld id="{58CDB8F0-97D4-4C3F-9624-7585DE708AF2}" type="slidenum">
              <a:rPr lang="en-US" sz="1100">
                <a:latin typeface="Calibri" pitchFamily="34" charset="0"/>
              </a:rPr>
              <a:pPr algn="r"/>
              <a:t>10</a:t>
            </a:fld>
            <a:endParaRPr lang="en-US" sz="1100" dirty="0">
              <a:latin typeface="Calibri" pitchFamily="34" charset="0"/>
            </a:endParaRPr>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smtClean="0"/>
              <a:t>Use the acquired data to fine tune and develop the stimulation program. Validate the program using instrumented completion and microsiesmic. </a:t>
            </a:r>
          </a:p>
        </p:txBody>
      </p:sp>
    </p:spTree>
    <p:extLst>
      <p:ext uri="{BB962C8B-B14F-4D97-AF65-F5344CB8AC3E}">
        <p14:creationId xmlns:p14="http://schemas.microsoft.com/office/powerpoint/2010/main" val="1573996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t>Brittleness is the measure of </a:t>
            </a:r>
          </a:p>
        </p:txBody>
      </p:sp>
      <p:sp>
        <p:nvSpPr>
          <p:cNvPr id="76804" name="Slide Number Placeholder 3"/>
          <p:cNvSpPr txBox="1">
            <a:spLocks noGrp="1"/>
          </p:cNvSpPr>
          <p:nvPr/>
        </p:nvSpPr>
        <p:spPr bwMode="auto">
          <a:xfrm>
            <a:off x="3625639" y="8250952"/>
            <a:ext cx="2773680" cy="434340"/>
          </a:xfrm>
          <a:prstGeom prst="rect">
            <a:avLst/>
          </a:prstGeom>
          <a:noFill/>
          <a:ln w="9525">
            <a:noFill/>
            <a:miter lim="800000"/>
            <a:headEnd/>
            <a:tailEnd/>
          </a:ln>
        </p:spPr>
        <p:txBody>
          <a:bodyPr lIns="86210" tIns="43105" rIns="86210" bIns="43105" anchor="b"/>
          <a:lstStyle/>
          <a:p>
            <a:pPr algn="r"/>
            <a:fld id="{86BEB5A1-4787-4F61-99DD-24458F719915}" type="slidenum">
              <a:rPr lang="en-US" sz="1100">
                <a:latin typeface="Calibri" pitchFamily="34" charset="0"/>
              </a:rPr>
              <a:pPr algn="r"/>
              <a:t>12</a:t>
            </a:fld>
            <a:endParaRPr lang="en-US" sz="1100" dirty="0">
              <a:latin typeface="Calibri" pitchFamily="34" charset="0"/>
            </a:endParaRPr>
          </a:p>
        </p:txBody>
      </p:sp>
    </p:spTree>
    <p:extLst>
      <p:ext uri="{BB962C8B-B14F-4D97-AF65-F5344CB8AC3E}">
        <p14:creationId xmlns:p14="http://schemas.microsoft.com/office/powerpoint/2010/main" val="191097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wrap="square" lIns="86535" tIns="43267" rIns="86535" bIns="43267" numCol="1" anchor="t" anchorCtr="0" compatLnSpc="1">
            <a:prstTxWarp prst="textNoShape">
              <a:avLst/>
            </a:prstTxWarp>
          </a:bodyPr>
          <a:lstStyle/>
          <a:p>
            <a:r>
              <a:rPr lang="en-US" smtClean="0">
                <a:latin typeface="Arial" charset="0"/>
              </a:rPr>
              <a:t>Indeed there was a variation in frac performance when we look at Brittleness Index plotted against frac stges and individual perf clusters. There is an obvious correlation of more gas produced from ares of higher porosity and higher Brittleness Index.</a:t>
            </a:r>
          </a:p>
        </p:txBody>
      </p:sp>
    </p:spTree>
    <p:extLst>
      <p:ext uri="{BB962C8B-B14F-4D97-AF65-F5344CB8AC3E}">
        <p14:creationId xmlns:p14="http://schemas.microsoft.com/office/powerpoint/2010/main" val="467729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215524" indent="-215524">
              <a:buFontTx/>
              <a:buAutoNum type="arabicPeriod"/>
            </a:pPr>
            <a:r>
              <a:rPr lang="en-US" dirty="0" smtClean="0"/>
              <a:t>Near wellbore governs all </a:t>
            </a:r>
            <a:r>
              <a:rPr lang="en-US" dirty="0" err="1" smtClean="0"/>
              <a:t>frac</a:t>
            </a:r>
            <a:r>
              <a:rPr lang="en-US" dirty="0" smtClean="0"/>
              <a:t> mechanics and production</a:t>
            </a:r>
          </a:p>
          <a:p>
            <a:pPr marL="672724" lvl="1" indent="-215524">
              <a:buFont typeface="Arial" pitchFamily="34" charset="0"/>
              <a:buChar char="•"/>
            </a:pPr>
            <a:r>
              <a:rPr lang="en-US" dirty="0" smtClean="0"/>
              <a:t>Influences</a:t>
            </a:r>
            <a:r>
              <a:rPr lang="en-US" baseline="0" dirty="0" smtClean="0"/>
              <a:t> Injection Pressure</a:t>
            </a:r>
          </a:p>
          <a:p>
            <a:pPr marL="672724" lvl="1" indent="-215524">
              <a:buFont typeface="Arial" pitchFamily="34" charset="0"/>
              <a:buChar char="•"/>
            </a:pPr>
            <a:r>
              <a:rPr lang="en-US" baseline="0" dirty="0" smtClean="0"/>
              <a:t>Pad and </a:t>
            </a:r>
            <a:r>
              <a:rPr lang="en-US" baseline="0" dirty="0" err="1" smtClean="0"/>
              <a:t>proppant</a:t>
            </a:r>
            <a:r>
              <a:rPr lang="en-US" baseline="0" dirty="0" smtClean="0"/>
              <a:t> Entry</a:t>
            </a:r>
          </a:p>
          <a:p>
            <a:pPr marL="672724" lvl="1" indent="-215524">
              <a:buFont typeface="Arial" pitchFamily="34" charset="0"/>
              <a:buChar char="•"/>
            </a:pPr>
            <a:r>
              <a:rPr lang="en-US" baseline="0" dirty="0" smtClean="0"/>
              <a:t>Pressure drawdown during </a:t>
            </a:r>
            <a:r>
              <a:rPr lang="en-US" baseline="0" dirty="0" err="1" smtClean="0"/>
              <a:t>flowback</a:t>
            </a:r>
            <a:endParaRPr lang="en-US" dirty="0" smtClean="0"/>
          </a:p>
          <a:p>
            <a:pPr marL="215524" indent="-215524">
              <a:buFontTx/>
              <a:buAutoNum type="arabicPeriod"/>
            </a:pPr>
            <a:endParaRPr lang="en-US" dirty="0" smtClean="0"/>
          </a:p>
          <a:p>
            <a:pPr marL="215524" indent="-215524">
              <a:buFontTx/>
              <a:buAutoNum type="arabicPeriod"/>
            </a:pPr>
            <a:r>
              <a:rPr lang="en-US" dirty="0" smtClean="0"/>
              <a:t>Summary high clay interval properties</a:t>
            </a:r>
          </a:p>
          <a:p>
            <a:pPr marL="672724" lvl="1" indent="-215524">
              <a:buFontTx/>
              <a:buAutoNum type="arabicPeriod"/>
            </a:pPr>
            <a:r>
              <a:rPr lang="en-US" dirty="0" smtClean="0"/>
              <a:t>Smaller effective fracture</a:t>
            </a:r>
            <a:r>
              <a:rPr lang="en-US" baseline="0" dirty="0" smtClean="0"/>
              <a:t> width and less height growth</a:t>
            </a:r>
          </a:p>
          <a:p>
            <a:pPr marL="672724" lvl="1" indent="-215524">
              <a:buFontTx/>
              <a:buAutoNum type="arabicPeriod"/>
            </a:pPr>
            <a:r>
              <a:rPr lang="en-US" baseline="0" dirty="0" smtClean="0"/>
              <a:t>Increased likelihood of </a:t>
            </a:r>
            <a:r>
              <a:rPr lang="en-US" baseline="0" dirty="0" err="1" smtClean="0"/>
              <a:t>screenout</a:t>
            </a:r>
            <a:endParaRPr lang="en-US" baseline="0" dirty="0" smtClean="0"/>
          </a:p>
          <a:p>
            <a:pPr marL="672724" lvl="1" indent="-215524">
              <a:buFontTx/>
              <a:buAutoNum type="arabicPeriod"/>
            </a:pPr>
            <a:r>
              <a:rPr lang="en-US" baseline="0" dirty="0" smtClean="0"/>
              <a:t>Lower gas production</a:t>
            </a:r>
          </a:p>
          <a:p>
            <a:pPr marL="672724" lvl="1" indent="-215524">
              <a:buFontTx/>
              <a:buAutoNum type="arabicPeriod"/>
            </a:pPr>
            <a:r>
              <a:rPr lang="en-US" baseline="0" dirty="0" smtClean="0"/>
              <a:t>Higher propensity for </a:t>
            </a:r>
            <a:r>
              <a:rPr lang="en-US" baseline="0" dirty="0" err="1" smtClean="0"/>
              <a:t>proppant</a:t>
            </a:r>
            <a:r>
              <a:rPr lang="en-US" baseline="0" dirty="0" smtClean="0"/>
              <a:t> embedment</a:t>
            </a:r>
          </a:p>
          <a:p>
            <a:pPr marL="672724" lvl="1" indent="-215524">
              <a:buFontTx/>
              <a:buAutoNum type="arabicPeriod"/>
            </a:pPr>
            <a:endParaRPr lang="en-US" dirty="0" smtClean="0"/>
          </a:p>
          <a:p>
            <a:pPr marL="215524" indent="-215524">
              <a:buFontTx/>
              <a:buAutoNum type="arabicPeriod"/>
            </a:pPr>
            <a:endParaRPr lang="en-US" dirty="0" smtClean="0"/>
          </a:p>
          <a:p>
            <a:pPr marL="215524" indent="-215524">
              <a:buFontTx/>
              <a:buAutoNum type="arabicPeriod"/>
            </a:pPr>
            <a:r>
              <a:rPr lang="en-US" dirty="0" smtClean="0"/>
              <a:t>Summary lower clay interval properties.</a:t>
            </a:r>
          </a:p>
          <a:p>
            <a:pPr marL="672724" lvl="1" indent="-215524">
              <a:buFontTx/>
              <a:buAutoNum type="arabicPeriod"/>
            </a:pPr>
            <a:r>
              <a:rPr lang="en-US" dirty="0" smtClean="0"/>
              <a:t>Wider effective fracture width and better height growth</a:t>
            </a:r>
          </a:p>
          <a:p>
            <a:pPr marL="672724" lvl="1" indent="-215524">
              <a:buFontTx/>
              <a:buAutoNum type="arabicPeriod"/>
            </a:pPr>
            <a:r>
              <a:rPr lang="en-US" dirty="0" smtClean="0"/>
              <a:t>Better ability to place </a:t>
            </a:r>
            <a:r>
              <a:rPr lang="en-US" dirty="0" err="1" smtClean="0"/>
              <a:t>proppant</a:t>
            </a:r>
            <a:r>
              <a:rPr lang="en-US" dirty="0" smtClean="0"/>
              <a:t> and achieving higher complexity</a:t>
            </a:r>
          </a:p>
          <a:p>
            <a:pPr marL="672724" lvl="1" indent="-215524">
              <a:buFontTx/>
              <a:buAutoNum type="arabicPeriod"/>
            </a:pPr>
            <a:r>
              <a:rPr lang="en-US" dirty="0" smtClean="0"/>
              <a:t>Better gas production</a:t>
            </a:r>
            <a:r>
              <a:rPr lang="en-US" baseline="0" dirty="0" smtClean="0"/>
              <a:t> and less risk of </a:t>
            </a:r>
            <a:r>
              <a:rPr lang="en-US" baseline="0" dirty="0" err="1" smtClean="0"/>
              <a:t>proppant</a:t>
            </a:r>
            <a:r>
              <a:rPr lang="en-US" baseline="0" smtClean="0"/>
              <a:t> embedment</a:t>
            </a:r>
            <a:endParaRPr lang="en-US" smtClean="0"/>
          </a:p>
          <a:p>
            <a:pPr marL="215524" indent="-215524">
              <a:buFontTx/>
              <a:buNone/>
            </a:pPr>
            <a:endParaRPr lang="en-US" dirty="0" smtClean="0"/>
          </a:p>
        </p:txBody>
      </p:sp>
    </p:spTree>
    <p:extLst>
      <p:ext uri="{BB962C8B-B14F-4D97-AF65-F5344CB8AC3E}">
        <p14:creationId xmlns:p14="http://schemas.microsoft.com/office/powerpoint/2010/main" val="3364523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example, the brittleness</a:t>
            </a:r>
            <a:r>
              <a:rPr lang="en-US" baseline="0" dirty="0" smtClean="0"/>
              <a:t> and </a:t>
            </a:r>
            <a:r>
              <a:rPr lang="en-US" baseline="0" dirty="0" err="1" smtClean="0"/>
              <a:t>frac</a:t>
            </a:r>
            <a:r>
              <a:rPr lang="en-US" baseline="0" dirty="0" smtClean="0"/>
              <a:t> index (</a:t>
            </a:r>
            <a:r>
              <a:rPr lang="en-US" baseline="0" dirty="0" err="1" smtClean="0"/>
              <a:t>frac</a:t>
            </a:r>
            <a:r>
              <a:rPr lang="en-US" baseline="0" dirty="0" smtClean="0"/>
              <a:t> index is brittleness modified by sonic layering anisotropy) are quite good. The well took almost all designed </a:t>
            </a:r>
            <a:r>
              <a:rPr lang="en-US" baseline="0" dirty="0" err="1" smtClean="0"/>
              <a:t>proppant</a:t>
            </a:r>
            <a:r>
              <a:rPr lang="en-US" baseline="0" dirty="0" smtClean="0"/>
              <a:t> load and exhibits good production  in all stages. This is a good well.</a:t>
            </a:r>
            <a:endParaRPr lang="en-US" dirty="0"/>
          </a:p>
        </p:txBody>
      </p:sp>
      <p:sp>
        <p:nvSpPr>
          <p:cNvPr id="4" name="Slide Number Placeholder 3"/>
          <p:cNvSpPr>
            <a:spLocks noGrp="1"/>
          </p:cNvSpPr>
          <p:nvPr>
            <p:ph type="sldNum" sz="quarter" idx="10"/>
          </p:nvPr>
        </p:nvSpPr>
        <p:spPr/>
        <p:txBody>
          <a:bodyPr/>
          <a:lstStyle/>
          <a:p>
            <a:fld id="{C4E90575-8683-4781-90C2-E9007C5D630E}" type="slidenum">
              <a:rPr lang="en-US" smtClean="0"/>
              <a:pPr/>
              <a:t>17</a:t>
            </a:fld>
            <a:endParaRPr lang="en-US"/>
          </a:p>
        </p:txBody>
      </p:sp>
    </p:spTree>
    <p:extLst>
      <p:ext uri="{BB962C8B-B14F-4D97-AF65-F5344CB8AC3E}">
        <p14:creationId xmlns:p14="http://schemas.microsoft.com/office/powerpoint/2010/main" val="1536260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fld id="{41C7C73D-8770-4215-8D52-6EEA4DEE79C0}" type="datetime1">
              <a:rPr lang="en-US"/>
              <a:pPr/>
              <a:t>8/16/2016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E4CFDC8-DF1C-443D-8F9D-917E58A85A07}"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6C3482D-F5D7-428E-9589-CB0617C50E78}" type="datetime1">
              <a:rPr lang="en-US"/>
              <a:pPr/>
              <a:t>8/16/2016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47030F5-A8E7-46F1-A679-5C1EC6A4334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D7C6C655-F8B5-4DB0-B12F-301613EE09DD}" type="datetime1">
              <a:rPr lang="en-US"/>
              <a:pPr/>
              <a:t>8/16/2016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E4928EAD-99EE-45AF-AC5C-923BBA0D4E5B}"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fld id="{4ECCAA60-1426-4B78-8883-AA804C5B8A79}" type="datetime1">
              <a:rPr lang="en-US"/>
              <a:pPr/>
              <a:t>8/16/2016</a:t>
            </a:fld>
            <a:endParaRPr 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7239000" y="6400800"/>
            <a:ext cx="1905000" cy="457200"/>
          </a:xfrm>
        </p:spPr>
        <p:txBody>
          <a:bodyPr/>
          <a:lstStyle>
            <a:lvl1pPr>
              <a:defRPr/>
            </a:lvl1pPr>
          </a:lstStyle>
          <a:p>
            <a:fld id="{E1AD6D87-1641-42BF-9DAA-659258A1493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EB716D93-6182-41E5-AE34-5E05ACE47E70}" type="datetime1">
              <a:rPr lang="en-US"/>
              <a:pPr/>
              <a:t>8/16/2016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F1677C16-1256-4B1A-B7A7-3ABE89A37D28}"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8391BB9A-1C2B-4208-A3E0-9FA154AD7907}" type="datetime1">
              <a:rPr lang="en-US"/>
              <a:pPr/>
              <a:t>8/16/2016</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C3D81047-B237-4082-B684-BC3A34481DD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9CD0FAD4-BAD4-4BAE-A806-67CC4B1F97BE}" type="datetime1">
              <a:rPr lang="en-US"/>
              <a:pPr/>
              <a:t>8/16/2016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E7C26DCF-3BEF-4CF5-BAAA-2D0B0733C70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87B4FF3F-48D3-4F34-8572-118FE6B37489}" type="datetime1">
              <a:rPr lang="en-US"/>
              <a:pPr/>
              <a:t>8/16/2016</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B19006A-9E6F-40C3-9612-944F6552334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06B49833-8C9A-4397-A5E6-72E62FD23048}" type="datetime1">
              <a:rPr lang="en-US"/>
              <a:pPr/>
              <a:t>8/16/2016</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6B7079AA-F163-4581-B43D-E916F53B243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26141E6A-CF45-4AC2-8195-3BE969AB2943}" type="datetime1">
              <a:rPr lang="en-US"/>
              <a:pPr/>
              <a:t>8/16/2016</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28F73A2B-F083-42AA-A2C0-4D133F46A5E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3C84B42F-BB75-49EE-A1D3-852ECA4607ED}" type="datetime1">
              <a:rPr lang="en-US"/>
              <a:pPr/>
              <a:t>8/16/2016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BAD2C8CD-0B69-4287-87BE-9F1BC591418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D1ED3E7-1434-4254-AB62-94FCAEB0D031}" type="datetime1">
              <a:rPr lang="en-US"/>
              <a:pPr/>
              <a:t>8/16/2016</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D06AC346-2ECC-4C19-8040-EE699AE5CD0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chemeClr val="tx1"/>
                </a:solidFill>
                <a:latin typeface="Arial" charset="0"/>
              </a:defRPr>
            </a:lvl1pPr>
          </a:lstStyle>
          <a:p>
            <a:fld id="{68D7EB75-31EC-45D2-8BA1-FCDD5F80E103}" type="datetime1">
              <a:rPr lang="en-US"/>
              <a:pPr/>
              <a:t>8/16/2016</a:t>
            </a:fld>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charset="0"/>
              </a:defRPr>
            </a:lvl1pPr>
          </a:lstStyle>
          <a:p>
            <a:endParaRPr lang="en-US"/>
          </a:p>
        </p:txBody>
      </p:sp>
      <p:sp>
        <p:nvSpPr>
          <p:cNvPr id="1030" name="Rectangle 6"/>
          <p:cNvSpPr>
            <a:spLocks noGrp="1" noChangeArrowheads="1"/>
          </p:cNvSpPr>
          <p:nvPr>
            <p:ph type="sldNum" sz="quarter" idx="4"/>
          </p:nvPr>
        </p:nvSpPr>
        <p:spPr bwMode="auto">
          <a:xfrm>
            <a:off x="7239000" y="64008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latin typeface="Arial" charset="0"/>
              </a:defRPr>
            </a:lvl1pPr>
          </a:lstStyle>
          <a:p>
            <a:fld id="{5EB47E49-19C3-434E-BA2C-7283125AD28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 id="2147483660"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ヒラギノ角ゴ Pro W3" pitchFamily="8" charset="-128"/>
        </a:defRPr>
      </a:lvl2pPr>
      <a:lvl3pPr algn="ctr" rtl="0" eaLnBrk="0" fontAlgn="base" hangingPunct="0">
        <a:spcBef>
          <a:spcPct val="0"/>
        </a:spcBef>
        <a:spcAft>
          <a:spcPct val="0"/>
        </a:spcAft>
        <a:defRPr sz="4400">
          <a:solidFill>
            <a:schemeClr val="tx2"/>
          </a:solidFill>
          <a:latin typeface="Arial" charset="0"/>
          <a:ea typeface="ヒラギノ角ゴ Pro W3" pitchFamily="8" charset="-128"/>
        </a:defRPr>
      </a:lvl3pPr>
      <a:lvl4pPr algn="ctr" rtl="0" eaLnBrk="0" fontAlgn="base" hangingPunct="0">
        <a:spcBef>
          <a:spcPct val="0"/>
        </a:spcBef>
        <a:spcAft>
          <a:spcPct val="0"/>
        </a:spcAft>
        <a:defRPr sz="4400">
          <a:solidFill>
            <a:schemeClr val="tx2"/>
          </a:solidFill>
          <a:latin typeface="Arial" charset="0"/>
          <a:ea typeface="ヒラギノ角ゴ Pro W3" pitchFamily="8" charset="-128"/>
        </a:defRPr>
      </a:lvl4pPr>
      <a:lvl5pPr algn="ctr" rtl="0" eaLnBrk="0" fontAlgn="base" hangingPunct="0">
        <a:spcBef>
          <a:spcPct val="0"/>
        </a:spcBef>
        <a:spcAft>
          <a:spcPct val="0"/>
        </a:spcAft>
        <a:defRPr sz="4400">
          <a:solidFill>
            <a:schemeClr val="tx2"/>
          </a:solidFill>
          <a:latin typeface="Arial" charset="0"/>
          <a:ea typeface="ヒラギノ角ゴ Pro W3" pitchFamily="8" charset="-128"/>
        </a:defRPr>
      </a:lvl5pPr>
      <a:lvl6pPr marL="457200" algn="ctr" rtl="0" fontAlgn="base">
        <a:spcBef>
          <a:spcPct val="0"/>
        </a:spcBef>
        <a:spcAft>
          <a:spcPct val="0"/>
        </a:spcAft>
        <a:defRPr sz="4400">
          <a:solidFill>
            <a:schemeClr val="tx2"/>
          </a:solidFill>
          <a:latin typeface="Arial" charset="0"/>
          <a:ea typeface="ヒラギノ角ゴ Pro W3" pitchFamily="8" charset="-128"/>
        </a:defRPr>
      </a:lvl6pPr>
      <a:lvl7pPr marL="914400" algn="ctr" rtl="0" fontAlgn="base">
        <a:spcBef>
          <a:spcPct val="0"/>
        </a:spcBef>
        <a:spcAft>
          <a:spcPct val="0"/>
        </a:spcAft>
        <a:defRPr sz="4400">
          <a:solidFill>
            <a:schemeClr val="tx2"/>
          </a:solidFill>
          <a:latin typeface="Arial" charset="0"/>
          <a:ea typeface="ヒラギノ角ゴ Pro W3" pitchFamily="8" charset="-128"/>
        </a:defRPr>
      </a:lvl7pPr>
      <a:lvl8pPr marL="1371600" algn="ctr" rtl="0" fontAlgn="base">
        <a:spcBef>
          <a:spcPct val="0"/>
        </a:spcBef>
        <a:spcAft>
          <a:spcPct val="0"/>
        </a:spcAft>
        <a:defRPr sz="4400">
          <a:solidFill>
            <a:schemeClr val="tx2"/>
          </a:solidFill>
          <a:latin typeface="Arial" charset="0"/>
          <a:ea typeface="ヒラギノ角ゴ Pro W3" pitchFamily="8" charset="-128"/>
        </a:defRPr>
      </a:lvl8pPr>
      <a:lvl9pPr marL="1828800" algn="ctr" rtl="0" fontAlgn="base">
        <a:spcBef>
          <a:spcPct val="0"/>
        </a:spcBef>
        <a:spcAft>
          <a:spcPct val="0"/>
        </a:spcAft>
        <a:defRPr sz="4400">
          <a:solidFill>
            <a:schemeClr val="tx2"/>
          </a:solidFill>
          <a:latin typeface="Arial" charset="0"/>
          <a:ea typeface="ヒラギノ角ゴ Pro W3" pitchFamily="8"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0.png"/><Relationship Id="rId18" Type="http://schemas.openxmlformats.org/officeDocument/2006/relationships/image" Target="../media/image35.png"/><Relationship Id="rId3" Type="http://schemas.openxmlformats.org/officeDocument/2006/relationships/image" Target="../media/image18.png"/><Relationship Id="rId21" Type="http://schemas.openxmlformats.org/officeDocument/2006/relationships/image" Target="../media/image38.png"/><Relationship Id="rId7" Type="http://schemas.openxmlformats.org/officeDocument/2006/relationships/image" Target="../media/image23.png"/><Relationship Id="rId12" Type="http://schemas.openxmlformats.org/officeDocument/2006/relationships/image" Target="../media/image29.png"/><Relationship Id="rId17" Type="http://schemas.openxmlformats.org/officeDocument/2006/relationships/image" Target="../media/image34.png"/><Relationship Id="rId2" Type="http://schemas.openxmlformats.org/officeDocument/2006/relationships/notesSlide" Target="../notesSlides/notesSlide5.xml"/><Relationship Id="rId16" Type="http://schemas.openxmlformats.org/officeDocument/2006/relationships/image" Target="../media/image33.png"/><Relationship Id="rId20" Type="http://schemas.openxmlformats.org/officeDocument/2006/relationships/image" Target="../media/image37.png"/><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8.png"/><Relationship Id="rId5" Type="http://schemas.openxmlformats.org/officeDocument/2006/relationships/image" Target="../media/image26.png"/><Relationship Id="rId15" Type="http://schemas.openxmlformats.org/officeDocument/2006/relationships/image" Target="../media/image32.png"/><Relationship Id="rId10" Type="http://schemas.openxmlformats.org/officeDocument/2006/relationships/image" Target="../media/image27.pn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5.png"/><Relationship Id="rId1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3.png"/></Relationships>
</file>

<file path=ppt/slides/_rels/slide1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2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61.png"/><Relationship Id="rId4" Type="http://schemas.openxmlformats.org/officeDocument/2006/relationships/image" Target="../media/image60.png"/></Relationships>
</file>

<file path=ppt/slides/_rels/slide3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jpeg"/><Relationship Id="rId7" Type="http://schemas.openxmlformats.org/officeDocument/2006/relationships/image" Target="../media/image13.w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10" Type="http://schemas.openxmlformats.org/officeDocument/2006/relationships/image" Target="../media/image16.wmf"/><Relationship Id="rId4" Type="http://schemas.openxmlformats.org/officeDocument/2006/relationships/image" Target="../media/image10.jpeg"/><Relationship Id="rId9"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wmf"/><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Text Box 28"/>
          <p:cNvSpPr txBox="1">
            <a:spLocks noChangeArrowheads="1"/>
          </p:cNvSpPr>
          <p:nvPr/>
        </p:nvSpPr>
        <p:spPr bwMode="auto">
          <a:xfrm>
            <a:off x="152400" y="1295400"/>
            <a:ext cx="8763000" cy="685800"/>
          </a:xfrm>
          <a:prstGeom prst="rect">
            <a:avLst/>
          </a:prstGeom>
          <a:noFill/>
          <a:ln w="9525">
            <a:noFill/>
            <a:miter lim="800000"/>
            <a:headEnd/>
            <a:tailEnd/>
          </a:ln>
        </p:spPr>
        <p:txBody>
          <a:bodyPr/>
          <a:lstStyle/>
          <a:p>
            <a:pPr algn="ctr">
              <a:spcBef>
                <a:spcPct val="50000"/>
              </a:spcBef>
            </a:pPr>
            <a:r>
              <a:rPr lang="en-US" sz="3600" b="1" dirty="0" smtClean="0">
                <a:latin typeface="+mj-lt"/>
              </a:rPr>
              <a:t>Increasing Production with Better Well Placement in Unconventional Shale Reservoirs - Challenges and Solutions</a:t>
            </a:r>
            <a:endParaRPr lang="en-US" sz="3600" b="1" dirty="0">
              <a:latin typeface="+mj-lt"/>
            </a:endParaRPr>
          </a:p>
        </p:txBody>
      </p:sp>
      <p:sp>
        <p:nvSpPr>
          <p:cNvPr id="3075" name="Text Box 29"/>
          <p:cNvSpPr txBox="1">
            <a:spLocks noChangeArrowheads="1"/>
          </p:cNvSpPr>
          <p:nvPr/>
        </p:nvSpPr>
        <p:spPr bwMode="auto">
          <a:xfrm>
            <a:off x="457200" y="3200400"/>
            <a:ext cx="5174974" cy="1052596"/>
          </a:xfrm>
          <a:prstGeom prst="rect">
            <a:avLst/>
          </a:prstGeom>
          <a:noFill/>
          <a:ln w="9525">
            <a:noFill/>
            <a:miter lim="800000"/>
            <a:headEnd/>
            <a:tailEnd/>
          </a:ln>
        </p:spPr>
        <p:txBody>
          <a:bodyPr wrap="square">
            <a:spAutoFit/>
          </a:bodyPr>
          <a:lstStyle/>
          <a:p>
            <a:pPr>
              <a:lnSpc>
                <a:spcPct val="70000"/>
              </a:lnSpc>
              <a:spcBef>
                <a:spcPct val="50000"/>
              </a:spcBef>
            </a:pPr>
            <a:r>
              <a:rPr lang="en-US" b="1" dirty="0" smtClean="0">
                <a:latin typeface="+mj-lt"/>
              </a:rPr>
              <a:t>Jason Pitcher</a:t>
            </a:r>
            <a:endParaRPr lang="en-US" b="1" dirty="0">
              <a:latin typeface="+mj-lt"/>
            </a:endParaRPr>
          </a:p>
          <a:p>
            <a:pPr>
              <a:lnSpc>
                <a:spcPct val="70000"/>
              </a:lnSpc>
              <a:spcBef>
                <a:spcPct val="50000"/>
              </a:spcBef>
            </a:pPr>
            <a:r>
              <a:rPr lang="en-US" i="1" dirty="0" smtClean="0">
                <a:latin typeface="+mj-lt"/>
              </a:rPr>
              <a:t>Director – Business Development </a:t>
            </a:r>
            <a:r>
              <a:rPr lang="en-US" i="1" dirty="0" err="1" smtClean="0">
                <a:latin typeface="+mj-lt"/>
              </a:rPr>
              <a:t>CamShale</a:t>
            </a:r>
            <a:r>
              <a:rPr lang="en-US" i="1" dirty="0" smtClean="0">
                <a:latin typeface="+mj-lt"/>
              </a:rPr>
              <a:t> Completions</a:t>
            </a:r>
            <a:endParaRPr lang="en-US" i="1" dirty="0">
              <a:latin typeface="+mj-lt"/>
            </a:endParaRPr>
          </a:p>
        </p:txBody>
      </p:sp>
      <p:sp>
        <p:nvSpPr>
          <p:cNvPr id="3077" name="Text Box 31"/>
          <p:cNvSpPr txBox="1">
            <a:spLocks noChangeArrowheads="1"/>
          </p:cNvSpPr>
          <p:nvPr/>
        </p:nvSpPr>
        <p:spPr bwMode="auto">
          <a:xfrm>
            <a:off x="457200" y="5715000"/>
            <a:ext cx="2743200" cy="707886"/>
          </a:xfrm>
          <a:prstGeom prst="rect">
            <a:avLst/>
          </a:prstGeom>
          <a:noFill/>
          <a:ln w="9525">
            <a:noFill/>
            <a:miter lim="800000"/>
            <a:headEnd/>
            <a:tailEnd/>
          </a:ln>
        </p:spPr>
        <p:txBody>
          <a:bodyPr>
            <a:spAutoFit/>
          </a:bodyPr>
          <a:lstStyle/>
          <a:p>
            <a:r>
              <a:rPr lang="en-US" sz="1400" dirty="0">
                <a:latin typeface="+mj-lt"/>
              </a:rPr>
              <a:t>Society of Petroleum Engineers Distinguished Lecturer Program</a:t>
            </a:r>
          </a:p>
          <a:p>
            <a:r>
              <a:rPr lang="en-US" sz="1200" dirty="0">
                <a:latin typeface="+mj-lt"/>
              </a:rPr>
              <a:t>www.spe.org/dl</a:t>
            </a:r>
          </a:p>
        </p:txBody>
      </p:sp>
      <p:sp>
        <p:nvSpPr>
          <p:cNvPr id="2" name="Slide Number Placeholder 1"/>
          <p:cNvSpPr>
            <a:spLocks noGrp="1"/>
          </p:cNvSpPr>
          <p:nvPr>
            <p:ph type="sldNum" sz="quarter" idx="12"/>
          </p:nvPr>
        </p:nvSpPr>
        <p:spPr/>
        <p:txBody>
          <a:bodyPr/>
          <a:lstStyle/>
          <a:p>
            <a:fld id="{0E4CFDC8-DF1C-443D-8F9D-917E58A85A07}" type="slidenum">
              <a:rPr lang="en-US" smtClean="0">
                <a:latin typeface="+mj-lt"/>
              </a:rPr>
              <a:pPr/>
              <a:t>1</a:t>
            </a:fld>
            <a:endParaRPr lang="en-US">
              <a:latin typeface="+mj-lt"/>
            </a:endParaRPr>
          </a:p>
        </p:txBody>
      </p:sp>
      <p:pic>
        <p:nvPicPr>
          <p:cNvPr id="6" name="Picture 5" descr="\\cam\fldrrdr\WSH\104055\Documents\PPTX Presentations\CAM_(red-white).p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465279"/>
            <a:ext cx="3860899" cy="8456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13" descr="4-drill-hole.png"/>
          <p:cNvPicPr>
            <a:picLocks noChangeAspect="1"/>
          </p:cNvPicPr>
          <p:nvPr/>
        </p:nvPicPr>
        <p:blipFill>
          <a:blip r:embed="rId3" cstate="print"/>
          <a:srcRect/>
          <a:stretch>
            <a:fillRect/>
          </a:stretch>
        </p:blipFill>
        <p:spPr bwMode="auto">
          <a:xfrm>
            <a:off x="0" y="103188"/>
            <a:ext cx="8734425" cy="5618162"/>
          </a:xfrm>
          <a:prstGeom prst="rect">
            <a:avLst/>
          </a:prstGeom>
          <a:noFill/>
          <a:ln w="9525">
            <a:noFill/>
            <a:miter lim="800000"/>
            <a:headEnd/>
            <a:tailEnd/>
          </a:ln>
        </p:spPr>
      </p:pic>
      <p:pic>
        <p:nvPicPr>
          <p:cNvPr id="16389" name="Picture 7" descr="5-casing.png"/>
          <p:cNvPicPr>
            <a:picLocks noChangeAspect="1"/>
          </p:cNvPicPr>
          <p:nvPr/>
        </p:nvPicPr>
        <p:blipFill>
          <a:blip r:embed="rId4" cstate="print"/>
          <a:srcRect r="29375"/>
          <a:stretch>
            <a:fillRect/>
          </a:stretch>
        </p:blipFill>
        <p:spPr bwMode="auto">
          <a:xfrm>
            <a:off x="0" y="103188"/>
            <a:ext cx="6457950" cy="6651625"/>
          </a:xfrm>
          <a:prstGeom prst="rect">
            <a:avLst/>
          </a:prstGeom>
          <a:noFill/>
          <a:ln w="9525">
            <a:noFill/>
            <a:miter lim="800000"/>
            <a:headEnd/>
            <a:tailEnd/>
          </a:ln>
        </p:spPr>
      </p:pic>
      <p:pic>
        <p:nvPicPr>
          <p:cNvPr id="16390" name="Picture 8" descr="6-completions-string.png"/>
          <p:cNvPicPr>
            <a:picLocks noChangeAspect="1"/>
          </p:cNvPicPr>
          <p:nvPr/>
        </p:nvPicPr>
        <p:blipFill>
          <a:blip r:embed="rId5" cstate="print"/>
          <a:srcRect r="76292" b="41618"/>
          <a:stretch>
            <a:fillRect/>
          </a:stretch>
        </p:blipFill>
        <p:spPr bwMode="auto">
          <a:xfrm>
            <a:off x="0" y="103188"/>
            <a:ext cx="2168525" cy="3883025"/>
          </a:xfrm>
          <a:prstGeom prst="rect">
            <a:avLst/>
          </a:prstGeom>
          <a:noFill/>
          <a:ln w="9525">
            <a:noFill/>
            <a:miter lim="800000"/>
            <a:headEnd/>
            <a:tailEnd/>
          </a:ln>
        </p:spPr>
      </p:pic>
      <p:pic>
        <p:nvPicPr>
          <p:cNvPr id="16391" name="Picture 12" descr="7-upper-completions.png"/>
          <p:cNvPicPr>
            <a:picLocks noChangeAspect="1"/>
          </p:cNvPicPr>
          <p:nvPr/>
        </p:nvPicPr>
        <p:blipFill>
          <a:blip r:embed="rId6" cstate="print"/>
          <a:srcRect/>
          <a:stretch>
            <a:fillRect/>
          </a:stretch>
        </p:blipFill>
        <p:spPr bwMode="auto">
          <a:xfrm>
            <a:off x="266700" y="103188"/>
            <a:ext cx="371475" cy="2135187"/>
          </a:xfrm>
          <a:prstGeom prst="rect">
            <a:avLst/>
          </a:prstGeom>
          <a:noFill/>
          <a:ln w="9525">
            <a:noFill/>
            <a:miter lim="800000"/>
            <a:headEnd/>
            <a:tailEnd/>
          </a:ln>
        </p:spPr>
      </p:pic>
      <p:pic>
        <p:nvPicPr>
          <p:cNvPr id="16392" name="Picture 14" descr="7-middle-completions.png"/>
          <p:cNvPicPr>
            <a:picLocks noChangeAspect="1"/>
          </p:cNvPicPr>
          <p:nvPr/>
        </p:nvPicPr>
        <p:blipFill>
          <a:blip r:embed="rId7" cstate="print"/>
          <a:srcRect/>
          <a:stretch>
            <a:fillRect/>
          </a:stretch>
        </p:blipFill>
        <p:spPr bwMode="auto">
          <a:xfrm>
            <a:off x="638175" y="2971800"/>
            <a:ext cx="446088" cy="304800"/>
          </a:xfrm>
          <a:prstGeom prst="rect">
            <a:avLst/>
          </a:prstGeom>
          <a:noFill/>
          <a:ln w="9525">
            <a:noFill/>
            <a:miter lim="800000"/>
            <a:headEnd/>
            <a:tailEnd/>
          </a:ln>
        </p:spPr>
      </p:pic>
      <p:pic>
        <p:nvPicPr>
          <p:cNvPr id="16393" name="Picture 15" descr="7-bottom-completions.png"/>
          <p:cNvPicPr>
            <a:picLocks noChangeAspect="1"/>
          </p:cNvPicPr>
          <p:nvPr/>
        </p:nvPicPr>
        <p:blipFill>
          <a:blip r:embed="rId8" cstate="print"/>
          <a:srcRect/>
          <a:stretch>
            <a:fillRect/>
          </a:stretch>
        </p:blipFill>
        <p:spPr bwMode="auto">
          <a:xfrm>
            <a:off x="887413" y="3101975"/>
            <a:ext cx="1130300" cy="708025"/>
          </a:xfrm>
          <a:prstGeom prst="rect">
            <a:avLst/>
          </a:prstGeom>
          <a:noFill/>
          <a:ln w="9525">
            <a:noFill/>
            <a:miter lim="800000"/>
            <a:headEnd/>
            <a:tailEnd/>
          </a:ln>
        </p:spPr>
      </p:pic>
      <p:pic>
        <p:nvPicPr>
          <p:cNvPr id="16394" name="Picture 11" descr="6-screens.png"/>
          <p:cNvPicPr>
            <a:picLocks noChangeAspect="1"/>
          </p:cNvPicPr>
          <p:nvPr/>
        </p:nvPicPr>
        <p:blipFill>
          <a:blip r:embed="rId9" cstate="print"/>
          <a:srcRect/>
          <a:stretch>
            <a:fillRect/>
          </a:stretch>
        </p:blipFill>
        <p:spPr bwMode="auto">
          <a:xfrm>
            <a:off x="1666875" y="2971800"/>
            <a:ext cx="7067550" cy="2981325"/>
          </a:xfrm>
          <a:prstGeom prst="rect">
            <a:avLst/>
          </a:prstGeom>
          <a:noFill/>
          <a:ln w="9525">
            <a:noFill/>
            <a:miter lim="800000"/>
            <a:headEnd/>
            <a:tailEnd/>
          </a:ln>
        </p:spPr>
      </p:pic>
      <p:pic>
        <p:nvPicPr>
          <p:cNvPr id="11" name="Picture 10" descr="8-yellow-1.png"/>
          <p:cNvPicPr>
            <a:picLocks noChangeAspect="1"/>
          </p:cNvPicPr>
          <p:nvPr/>
        </p:nvPicPr>
        <p:blipFill>
          <a:blip r:embed="rId10" cstate="print"/>
          <a:srcRect t="41414" r="46165"/>
          <a:stretch>
            <a:fillRect/>
          </a:stretch>
        </p:blipFill>
        <p:spPr bwMode="auto">
          <a:xfrm rot="-615225">
            <a:off x="1433513" y="3757613"/>
            <a:ext cx="1128712" cy="1198562"/>
          </a:xfrm>
          <a:prstGeom prst="rect">
            <a:avLst/>
          </a:prstGeom>
          <a:noFill/>
          <a:ln w="9525">
            <a:noFill/>
            <a:miter lim="800000"/>
            <a:headEnd/>
            <a:tailEnd/>
          </a:ln>
        </p:spPr>
      </p:pic>
      <p:pic>
        <p:nvPicPr>
          <p:cNvPr id="17" name="Picture 16" descr="8-blue-1.png"/>
          <p:cNvPicPr>
            <a:picLocks noChangeAspect="1"/>
          </p:cNvPicPr>
          <p:nvPr/>
        </p:nvPicPr>
        <p:blipFill>
          <a:blip r:embed="rId11" cstate="print"/>
          <a:srcRect/>
          <a:stretch>
            <a:fillRect/>
          </a:stretch>
        </p:blipFill>
        <p:spPr bwMode="auto">
          <a:xfrm>
            <a:off x="1906588" y="2855913"/>
            <a:ext cx="1943100" cy="2238375"/>
          </a:xfrm>
          <a:prstGeom prst="rect">
            <a:avLst/>
          </a:prstGeom>
          <a:noFill/>
          <a:ln w="9525">
            <a:noFill/>
            <a:miter lim="800000"/>
            <a:headEnd/>
            <a:tailEnd/>
          </a:ln>
        </p:spPr>
      </p:pic>
      <p:pic>
        <p:nvPicPr>
          <p:cNvPr id="18" name="Picture 17" descr="8-green-1.png"/>
          <p:cNvPicPr>
            <a:picLocks noChangeAspect="1"/>
          </p:cNvPicPr>
          <p:nvPr/>
        </p:nvPicPr>
        <p:blipFill>
          <a:blip r:embed="rId12" cstate="print"/>
          <a:srcRect/>
          <a:stretch>
            <a:fillRect/>
          </a:stretch>
        </p:blipFill>
        <p:spPr bwMode="auto">
          <a:xfrm>
            <a:off x="2455863" y="2847975"/>
            <a:ext cx="1706562" cy="2473325"/>
          </a:xfrm>
          <a:prstGeom prst="rect">
            <a:avLst/>
          </a:prstGeom>
          <a:noFill/>
          <a:ln w="9525">
            <a:noFill/>
            <a:miter lim="800000"/>
            <a:headEnd/>
            <a:tailEnd/>
          </a:ln>
        </p:spPr>
      </p:pic>
      <p:pic>
        <p:nvPicPr>
          <p:cNvPr id="19" name="Picture 18" descr="8-yellow-2.png"/>
          <p:cNvPicPr>
            <a:picLocks noChangeAspect="1"/>
          </p:cNvPicPr>
          <p:nvPr/>
        </p:nvPicPr>
        <p:blipFill>
          <a:blip r:embed="rId13" cstate="print"/>
          <a:srcRect/>
          <a:stretch>
            <a:fillRect/>
          </a:stretch>
        </p:blipFill>
        <p:spPr bwMode="auto">
          <a:xfrm>
            <a:off x="2890838" y="3117850"/>
            <a:ext cx="1655762" cy="2246313"/>
          </a:xfrm>
          <a:prstGeom prst="rect">
            <a:avLst/>
          </a:prstGeom>
          <a:noFill/>
          <a:ln w="9525">
            <a:noFill/>
            <a:miter lim="800000"/>
            <a:headEnd/>
            <a:tailEnd/>
          </a:ln>
        </p:spPr>
      </p:pic>
      <p:pic>
        <p:nvPicPr>
          <p:cNvPr id="21" name="Picture 20" descr="8-green-2.png"/>
          <p:cNvPicPr>
            <a:picLocks noChangeAspect="1"/>
          </p:cNvPicPr>
          <p:nvPr/>
        </p:nvPicPr>
        <p:blipFill>
          <a:blip r:embed="rId14" cstate="print"/>
          <a:srcRect/>
          <a:stretch>
            <a:fillRect/>
          </a:stretch>
        </p:blipFill>
        <p:spPr bwMode="auto">
          <a:xfrm>
            <a:off x="4022725" y="3178175"/>
            <a:ext cx="1341438" cy="2535238"/>
          </a:xfrm>
          <a:prstGeom prst="rect">
            <a:avLst/>
          </a:prstGeom>
          <a:noFill/>
          <a:ln w="9525">
            <a:noFill/>
            <a:miter lim="800000"/>
            <a:headEnd/>
            <a:tailEnd/>
          </a:ln>
        </p:spPr>
      </p:pic>
      <p:pic>
        <p:nvPicPr>
          <p:cNvPr id="22" name="Picture 21" descr="8-yellow-3.png"/>
          <p:cNvPicPr>
            <a:picLocks noChangeAspect="1"/>
          </p:cNvPicPr>
          <p:nvPr/>
        </p:nvPicPr>
        <p:blipFill>
          <a:blip r:embed="rId15" cstate="print"/>
          <a:srcRect/>
          <a:stretch>
            <a:fillRect/>
          </a:stretch>
        </p:blipFill>
        <p:spPr bwMode="auto">
          <a:xfrm>
            <a:off x="4371975" y="3422650"/>
            <a:ext cx="1471613" cy="2386013"/>
          </a:xfrm>
          <a:prstGeom prst="rect">
            <a:avLst/>
          </a:prstGeom>
          <a:noFill/>
          <a:ln w="9525">
            <a:noFill/>
            <a:miter lim="800000"/>
            <a:headEnd/>
            <a:tailEnd/>
          </a:ln>
        </p:spPr>
      </p:pic>
      <p:pic>
        <p:nvPicPr>
          <p:cNvPr id="23" name="Picture 22" descr="8-blue-3.png"/>
          <p:cNvPicPr>
            <a:picLocks noChangeAspect="1"/>
          </p:cNvPicPr>
          <p:nvPr/>
        </p:nvPicPr>
        <p:blipFill>
          <a:blip r:embed="rId16" cstate="print"/>
          <a:srcRect/>
          <a:stretch>
            <a:fillRect/>
          </a:stretch>
        </p:blipFill>
        <p:spPr bwMode="auto">
          <a:xfrm>
            <a:off x="4999038" y="3544888"/>
            <a:ext cx="1454150" cy="2341562"/>
          </a:xfrm>
          <a:prstGeom prst="rect">
            <a:avLst/>
          </a:prstGeom>
          <a:noFill/>
          <a:ln w="9525">
            <a:noFill/>
            <a:miter lim="800000"/>
            <a:headEnd/>
            <a:tailEnd/>
          </a:ln>
        </p:spPr>
      </p:pic>
      <p:pic>
        <p:nvPicPr>
          <p:cNvPr id="24" name="Picture 23" descr="8-green-3.png"/>
          <p:cNvPicPr>
            <a:picLocks noChangeAspect="1"/>
          </p:cNvPicPr>
          <p:nvPr/>
        </p:nvPicPr>
        <p:blipFill>
          <a:blip r:embed="rId17" cstate="print"/>
          <a:srcRect/>
          <a:stretch>
            <a:fillRect/>
          </a:stretch>
        </p:blipFill>
        <p:spPr bwMode="auto">
          <a:xfrm>
            <a:off x="5546725" y="3735388"/>
            <a:ext cx="1333500" cy="2395537"/>
          </a:xfrm>
          <a:prstGeom prst="rect">
            <a:avLst/>
          </a:prstGeom>
          <a:noFill/>
          <a:ln w="9525">
            <a:noFill/>
            <a:miter lim="800000"/>
            <a:headEnd/>
            <a:tailEnd/>
          </a:ln>
        </p:spPr>
      </p:pic>
      <p:pic>
        <p:nvPicPr>
          <p:cNvPr id="25" name="Picture 24" descr="8-yellow-4.png"/>
          <p:cNvPicPr>
            <a:picLocks noChangeAspect="1"/>
          </p:cNvPicPr>
          <p:nvPr/>
        </p:nvPicPr>
        <p:blipFill>
          <a:blip r:embed="rId18" cstate="print"/>
          <a:srcRect/>
          <a:stretch>
            <a:fillRect/>
          </a:stretch>
        </p:blipFill>
        <p:spPr bwMode="auto">
          <a:xfrm>
            <a:off x="6070600" y="3683000"/>
            <a:ext cx="1349375" cy="2543175"/>
          </a:xfrm>
          <a:prstGeom prst="rect">
            <a:avLst/>
          </a:prstGeom>
          <a:noFill/>
          <a:ln w="9525">
            <a:noFill/>
            <a:miter lim="800000"/>
            <a:headEnd/>
            <a:tailEnd/>
          </a:ln>
        </p:spPr>
      </p:pic>
      <p:pic>
        <p:nvPicPr>
          <p:cNvPr id="26" name="Picture 25" descr="8-blue-4.png"/>
          <p:cNvPicPr>
            <a:picLocks noChangeAspect="1"/>
          </p:cNvPicPr>
          <p:nvPr/>
        </p:nvPicPr>
        <p:blipFill>
          <a:blip r:embed="rId19" cstate="print"/>
          <a:srcRect/>
          <a:stretch>
            <a:fillRect/>
          </a:stretch>
        </p:blipFill>
        <p:spPr bwMode="auto">
          <a:xfrm>
            <a:off x="6775450" y="3805238"/>
            <a:ext cx="1201738" cy="2647950"/>
          </a:xfrm>
          <a:prstGeom prst="rect">
            <a:avLst/>
          </a:prstGeom>
          <a:noFill/>
          <a:ln w="9525">
            <a:noFill/>
            <a:miter lim="800000"/>
            <a:headEnd/>
            <a:tailEnd/>
          </a:ln>
        </p:spPr>
      </p:pic>
      <p:pic>
        <p:nvPicPr>
          <p:cNvPr id="27" name="Picture 26" descr="8-green-4.png"/>
          <p:cNvPicPr>
            <a:picLocks noChangeAspect="1"/>
          </p:cNvPicPr>
          <p:nvPr/>
        </p:nvPicPr>
        <p:blipFill>
          <a:blip r:embed="rId20" cstate="print"/>
          <a:srcRect/>
          <a:stretch>
            <a:fillRect/>
          </a:stretch>
        </p:blipFill>
        <p:spPr bwMode="auto">
          <a:xfrm>
            <a:off x="7794625" y="4014788"/>
            <a:ext cx="1027113" cy="1549400"/>
          </a:xfrm>
          <a:prstGeom prst="rect">
            <a:avLst/>
          </a:prstGeom>
          <a:noFill/>
          <a:ln w="9525">
            <a:noFill/>
            <a:miter lim="800000"/>
            <a:headEnd/>
            <a:tailEnd/>
          </a:ln>
        </p:spPr>
      </p:pic>
      <p:sp>
        <p:nvSpPr>
          <p:cNvPr id="29" name="Rectangle 22"/>
          <p:cNvSpPr>
            <a:spLocks noChangeArrowheads="1"/>
          </p:cNvSpPr>
          <p:nvPr/>
        </p:nvSpPr>
        <p:spPr bwMode="auto">
          <a:xfrm>
            <a:off x="3308350" y="498475"/>
            <a:ext cx="5457825" cy="558800"/>
          </a:xfrm>
          <a:prstGeom prst="rect">
            <a:avLst/>
          </a:prstGeom>
          <a:noFill/>
          <a:ln w="9525">
            <a:noFill/>
            <a:miter lim="800000"/>
            <a:headEnd/>
            <a:tailEnd/>
          </a:ln>
        </p:spPr>
        <p:txBody>
          <a:bodyPr lIns="0" rIns="0" anchor="ctr"/>
          <a:lstStyle/>
          <a:p>
            <a:r>
              <a:rPr lang="en-US" altLang="zh-CN" sz="2400" b="1" dirty="0">
                <a:solidFill>
                  <a:srgbClr val="FFFF00"/>
                </a:solidFill>
              </a:rPr>
              <a:t>Stimulate the </a:t>
            </a:r>
            <a:r>
              <a:rPr lang="en-US" altLang="zh-CN" sz="2400" b="1" dirty="0" smtClean="0">
                <a:solidFill>
                  <a:srgbClr val="FFFF00"/>
                </a:solidFill>
              </a:rPr>
              <a:t>Well</a:t>
            </a:r>
            <a:endParaRPr lang="zh-CN" altLang="en-US" sz="2400" b="1" dirty="0">
              <a:solidFill>
                <a:srgbClr val="FFFF00"/>
              </a:solidFill>
            </a:endParaRPr>
          </a:p>
        </p:txBody>
      </p:sp>
      <p:sp>
        <p:nvSpPr>
          <p:cNvPr id="30" name="Rectangle 29"/>
          <p:cNvSpPr>
            <a:spLocks noChangeArrowheads="1"/>
          </p:cNvSpPr>
          <p:nvPr/>
        </p:nvSpPr>
        <p:spPr bwMode="auto">
          <a:xfrm>
            <a:off x="3278188" y="1044575"/>
            <a:ext cx="5403850" cy="1200329"/>
          </a:xfrm>
          <a:prstGeom prst="rect">
            <a:avLst/>
          </a:prstGeom>
          <a:noFill/>
          <a:ln w="9525">
            <a:noFill/>
            <a:miter lim="800000"/>
            <a:headEnd/>
            <a:tailEnd/>
          </a:ln>
        </p:spPr>
        <p:txBody>
          <a:bodyPr>
            <a:spAutoFit/>
          </a:bodyPr>
          <a:lstStyle/>
          <a:p>
            <a:pPr marL="231775" indent="-231775">
              <a:spcBef>
                <a:spcPct val="50000"/>
              </a:spcBef>
              <a:buClr>
                <a:srgbClr val="C00000"/>
              </a:buClr>
              <a:buFont typeface="Wingdings" pitchFamily="2" charset="2"/>
              <a:buChar char="§"/>
            </a:pPr>
            <a:r>
              <a:rPr lang="en-US" altLang="zh-CN" b="1" dirty="0" smtClean="0">
                <a:solidFill>
                  <a:srgbClr val="FFFF00"/>
                </a:solidFill>
              </a:rPr>
              <a:t>Stimulation Design is a one size fits all approach, iterated on empirical data.</a:t>
            </a:r>
            <a:endParaRPr lang="en-US" altLang="zh-CN" b="1" dirty="0">
              <a:solidFill>
                <a:srgbClr val="FFFF00"/>
              </a:solidFill>
            </a:endParaRPr>
          </a:p>
        </p:txBody>
      </p:sp>
      <p:pic>
        <p:nvPicPr>
          <p:cNvPr id="35" name="Picture 34" descr="9-ping-1.png"/>
          <p:cNvPicPr>
            <a:picLocks noChangeAspect="1"/>
          </p:cNvPicPr>
          <p:nvPr/>
        </p:nvPicPr>
        <p:blipFill>
          <a:blip r:embed="rId21" cstate="print"/>
          <a:srcRect l="39726" t="4166" r="36955" b="48373"/>
          <a:stretch>
            <a:fillRect/>
          </a:stretch>
        </p:blipFill>
        <p:spPr bwMode="auto">
          <a:xfrm>
            <a:off x="7240588" y="4140200"/>
            <a:ext cx="1584325" cy="2343150"/>
          </a:xfrm>
          <a:prstGeom prst="rect">
            <a:avLst/>
          </a:prstGeom>
          <a:noFill/>
          <a:ln w="9525">
            <a:noFill/>
            <a:miter lim="800000"/>
            <a:headEnd/>
            <a:tailEnd/>
          </a:ln>
        </p:spPr>
      </p:pic>
      <p:pic>
        <p:nvPicPr>
          <p:cNvPr id="40" name="Picture 39" descr="9-ping-1.png"/>
          <p:cNvPicPr>
            <a:picLocks noChangeAspect="1"/>
          </p:cNvPicPr>
          <p:nvPr/>
        </p:nvPicPr>
        <p:blipFill>
          <a:blip r:embed="rId21" cstate="print">
            <a:duotone>
              <a:schemeClr val="accent5">
                <a:shade val="45000"/>
                <a:satMod val="135000"/>
              </a:schemeClr>
              <a:prstClr val="white"/>
            </a:duotone>
            <a:lum contrast="55000"/>
          </a:blip>
          <a:srcRect l="39726" t="2579" r="36955" b="44484"/>
          <a:stretch>
            <a:fillRect/>
          </a:stretch>
        </p:blipFill>
        <p:spPr>
          <a:xfrm>
            <a:off x="7706854" y="4758770"/>
            <a:ext cx="703656" cy="1161734"/>
          </a:xfrm>
          <a:prstGeom prst="rect">
            <a:avLst/>
          </a:prstGeom>
        </p:spPr>
      </p:pic>
      <p:pic>
        <p:nvPicPr>
          <p:cNvPr id="36" name="Picture 35" descr="9-ping-1.png"/>
          <p:cNvPicPr>
            <a:picLocks noChangeAspect="1"/>
          </p:cNvPicPr>
          <p:nvPr/>
        </p:nvPicPr>
        <p:blipFill>
          <a:blip r:embed="rId21" cstate="print"/>
          <a:srcRect l="39726" t="4166" r="36955" b="48373"/>
          <a:stretch>
            <a:fillRect/>
          </a:stretch>
        </p:blipFill>
        <p:spPr bwMode="auto">
          <a:xfrm>
            <a:off x="6545263" y="4052888"/>
            <a:ext cx="1582737" cy="2344737"/>
          </a:xfrm>
          <a:prstGeom prst="rect">
            <a:avLst/>
          </a:prstGeom>
          <a:noFill/>
          <a:ln w="9525">
            <a:noFill/>
            <a:miter lim="800000"/>
            <a:headEnd/>
            <a:tailEnd/>
          </a:ln>
        </p:spPr>
      </p:pic>
      <p:pic>
        <p:nvPicPr>
          <p:cNvPr id="37" name="Picture 36" descr="9-ping-1.png"/>
          <p:cNvPicPr>
            <a:picLocks noChangeAspect="1"/>
          </p:cNvPicPr>
          <p:nvPr/>
        </p:nvPicPr>
        <p:blipFill>
          <a:blip r:embed="rId21" cstate="print">
            <a:duotone>
              <a:schemeClr val="accent5">
                <a:shade val="45000"/>
                <a:satMod val="135000"/>
              </a:schemeClr>
              <a:prstClr val="white"/>
            </a:duotone>
            <a:lum contrast="55000"/>
          </a:blip>
          <a:srcRect l="39726" t="2579" r="36955" b="44484"/>
          <a:stretch>
            <a:fillRect/>
          </a:stretch>
        </p:blipFill>
        <p:spPr>
          <a:xfrm>
            <a:off x="7010169" y="4671684"/>
            <a:ext cx="703656" cy="1161734"/>
          </a:xfrm>
          <a:prstGeom prst="rect">
            <a:avLst/>
          </a:prstGeom>
        </p:spPr>
      </p:pic>
      <p:pic>
        <p:nvPicPr>
          <p:cNvPr id="31" name="Picture 30" descr="9-ping-1.png"/>
          <p:cNvPicPr>
            <a:picLocks noChangeAspect="1"/>
          </p:cNvPicPr>
          <p:nvPr/>
        </p:nvPicPr>
        <p:blipFill>
          <a:blip r:embed="rId21" cstate="print"/>
          <a:srcRect l="39726" t="4166" r="36955" b="48373"/>
          <a:stretch>
            <a:fillRect/>
          </a:stretch>
        </p:blipFill>
        <p:spPr bwMode="auto">
          <a:xfrm>
            <a:off x="5889625" y="3913188"/>
            <a:ext cx="1582738" cy="2344737"/>
          </a:xfrm>
          <a:prstGeom prst="rect">
            <a:avLst/>
          </a:prstGeom>
          <a:noFill/>
          <a:ln w="9525">
            <a:noFill/>
            <a:miter lim="800000"/>
            <a:headEnd/>
            <a:tailEnd/>
          </a:ln>
        </p:spPr>
      </p:pic>
      <p:pic>
        <p:nvPicPr>
          <p:cNvPr id="33" name="Picture 32" descr="9-ping-1.png"/>
          <p:cNvPicPr>
            <a:picLocks noChangeAspect="1"/>
          </p:cNvPicPr>
          <p:nvPr/>
        </p:nvPicPr>
        <p:blipFill>
          <a:blip r:embed="rId21" cstate="print">
            <a:duotone>
              <a:schemeClr val="accent5">
                <a:shade val="45000"/>
                <a:satMod val="135000"/>
              </a:schemeClr>
              <a:prstClr val="white"/>
            </a:duotone>
            <a:lum contrast="55000"/>
          </a:blip>
          <a:srcRect l="39726" t="2579" r="36955" b="44484"/>
          <a:stretch>
            <a:fillRect/>
          </a:stretch>
        </p:blipFill>
        <p:spPr>
          <a:xfrm>
            <a:off x="6354661" y="4532039"/>
            <a:ext cx="703656" cy="1161734"/>
          </a:xfrm>
          <a:prstGeom prst="rect">
            <a:avLst/>
          </a:prstGeom>
        </p:spPr>
      </p:pic>
      <p:pic>
        <p:nvPicPr>
          <p:cNvPr id="34" name="Picture 33" descr="9-ping-1.png"/>
          <p:cNvPicPr>
            <a:picLocks noChangeAspect="1"/>
          </p:cNvPicPr>
          <p:nvPr/>
        </p:nvPicPr>
        <p:blipFill>
          <a:blip r:embed="rId21" cstate="print"/>
          <a:srcRect l="39726" t="4166" r="36955" b="48373"/>
          <a:stretch>
            <a:fillRect/>
          </a:stretch>
        </p:blipFill>
        <p:spPr bwMode="auto">
          <a:xfrm>
            <a:off x="5378450" y="3784600"/>
            <a:ext cx="1582738" cy="2343150"/>
          </a:xfrm>
          <a:prstGeom prst="rect">
            <a:avLst/>
          </a:prstGeom>
          <a:noFill/>
          <a:ln w="9525">
            <a:noFill/>
            <a:miter lim="800000"/>
            <a:headEnd/>
            <a:tailEnd/>
          </a:ln>
        </p:spPr>
      </p:pic>
      <p:pic>
        <p:nvPicPr>
          <p:cNvPr id="42" name="Picture 41" descr="9-ping-1.png"/>
          <p:cNvPicPr>
            <a:picLocks noChangeAspect="1"/>
          </p:cNvPicPr>
          <p:nvPr/>
        </p:nvPicPr>
        <p:blipFill>
          <a:blip r:embed="rId21" cstate="print">
            <a:duotone>
              <a:schemeClr val="accent5">
                <a:shade val="45000"/>
                <a:satMod val="135000"/>
              </a:schemeClr>
              <a:prstClr val="white"/>
            </a:duotone>
            <a:lum contrast="55000"/>
          </a:blip>
          <a:srcRect l="39726" t="2579" r="36955" b="44484"/>
          <a:stretch>
            <a:fillRect/>
          </a:stretch>
        </p:blipFill>
        <p:spPr>
          <a:xfrm>
            <a:off x="5843451" y="4403043"/>
            <a:ext cx="703656" cy="1161734"/>
          </a:xfrm>
          <a:prstGeom prst="rect">
            <a:avLst/>
          </a:prstGeom>
        </p:spPr>
      </p:pic>
      <p:pic>
        <p:nvPicPr>
          <p:cNvPr id="48" name="Picture 47" descr="9-ping-1.png"/>
          <p:cNvPicPr>
            <a:picLocks noChangeAspect="1"/>
          </p:cNvPicPr>
          <p:nvPr/>
        </p:nvPicPr>
        <p:blipFill>
          <a:blip r:embed="rId21" cstate="print"/>
          <a:srcRect l="39726" t="4166" r="36955" b="48373"/>
          <a:stretch>
            <a:fillRect/>
          </a:stretch>
        </p:blipFill>
        <p:spPr bwMode="auto">
          <a:xfrm>
            <a:off x="4870450" y="3609975"/>
            <a:ext cx="1582738" cy="2343150"/>
          </a:xfrm>
          <a:prstGeom prst="rect">
            <a:avLst/>
          </a:prstGeom>
          <a:noFill/>
          <a:ln w="9525">
            <a:noFill/>
            <a:miter lim="800000"/>
            <a:headEnd/>
            <a:tailEnd/>
          </a:ln>
        </p:spPr>
      </p:pic>
      <p:pic>
        <p:nvPicPr>
          <p:cNvPr id="49" name="Picture 48" descr="9-ping-1.png"/>
          <p:cNvPicPr>
            <a:picLocks noChangeAspect="1"/>
          </p:cNvPicPr>
          <p:nvPr/>
        </p:nvPicPr>
        <p:blipFill>
          <a:blip r:embed="rId21" cstate="print">
            <a:duotone>
              <a:schemeClr val="accent5">
                <a:shade val="45000"/>
                <a:satMod val="135000"/>
              </a:schemeClr>
              <a:prstClr val="white"/>
            </a:duotone>
            <a:lum contrast="55000"/>
          </a:blip>
          <a:srcRect l="39726" t="2579" r="36955" b="44484"/>
          <a:stretch>
            <a:fillRect/>
          </a:stretch>
        </p:blipFill>
        <p:spPr>
          <a:xfrm>
            <a:off x="5335431" y="4227928"/>
            <a:ext cx="703656" cy="1161734"/>
          </a:xfrm>
          <a:prstGeom prst="rect">
            <a:avLst/>
          </a:prstGeom>
        </p:spPr>
      </p:pic>
      <p:pic>
        <p:nvPicPr>
          <p:cNvPr id="50" name="Picture 49" descr="9-ping-1.png"/>
          <p:cNvPicPr>
            <a:picLocks noChangeAspect="1"/>
          </p:cNvPicPr>
          <p:nvPr/>
        </p:nvPicPr>
        <p:blipFill>
          <a:blip r:embed="rId21" cstate="print"/>
          <a:srcRect l="39726" t="4166" r="36955" b="48373"/>
          <a:stretch>
            <a:fillRect/>
          </a:stretch>
        </p:blipFill>
        <p:spPr bwMode="auto">
          <a:xfrm>
            <a:off x="4371975" y="3422650"/>
            <a:ext cx="1582738" cy="2343150"/>
          </a:xfrm>
          <a:prstGeom prst="rect">
            <a:avLst/>
          </a:prstGeom>
          <a:noFill/>
          <a:ln w="9525">
            <a:noFill/>
            <a:miter lim="800000"/>
            <a:headEnd/>
            <a:tailEnd/>
          </a:ln>
        </p:spPr>
      </p:pic>
      <p:pic>
        <p:nvPicPr>
          <p:cNvPr id="51" name="Picture 50" descr="9-ping-1.png"/>
          <p:cNvPicPr>
            <a:picLocks noChangeAspect="1"/>
          </p:cNvPicPr>
          <p:nvPr/>
        </p:nvPicPr>
        <p:blipFill>
          <a:blip r:embed="rId21" cstate="print">
            <a:duotone>
              <a:schemeClr val="accent5">
                <a:shade val="45000"/>
                <a:satMod val="135000"/>
              </a:schemeClr>
              <a:prstClr val="white"/>
            </a:duotone>
            <a:lum contrast="55000"/>
          </a:blip>
          <a:srcRect l="39726" t="2579" r="36955" b="44484"/>
          <a:stretch>
            <a:fillRect/>
          </a:stretch>
        </p:blipFill>
        <p:spPr>
          <a:xfrm>
            <a:off x="4837308" y="4040782"/>
            <a:ext cx="703656" cy="1161734"/>
          </a:xfrm>
          <a:prstGeom prst="rect">
            <a:avLst/>
          </a:prstGeom>
        </p:spPr>
      </p:pic>
      <p:pic>
        <p:nvPicPr>
          <p:cNvPr id="54" name="Picture 53" descr="9-ping-1.png"/>
          <p:cNvPicPr>
            <a:picLocks noChangeAspect="1"/>
          </p:cNvPicPr>
          <p:nvPr/>
        </p:nvPicPr>
        <p:blipFill>
          <a:blip r:embed="rId21" cstate="print"/>
          <a:srcRect l="39726" t="4166" r="36955" b="48373"/>
          <a:stretch>
            <a:fillRect/>
          </a:stretch>
        </p:blipFill>
        <p:spPr bwMode="auto">
          <a:xfrm>
            <a:off x="3957638" y="3221038"/>
            <a:ext cx="1582737" cy="2343150"/>
          </a:xfrm>
          <a:prstGeom prst="rect">
            <a:avLst/>
          </a:prstGeom>
          <a:noFill/>
          <a:ln w="9525">
            <a:noFill/>
            <a:miter lim="800000"/>
            <a:headEnd/>
            <a:tailEnd/>
          </a:ln>
        </p:spPr>
      </p:pic>
      <p:pic>
        <p:nvPicPr>
          <p:cNvPr id="55" name="Picture 54" descr="9-ping-1.png"/>
          <p:cNvPicPr>
            <a:picLocks noChangeAspect="1"/>
          </p:cNvPicPr>
          <p:nvPr/>
        </p:nvPicPr>
        <p:blipFill>
          <a:blip r:embed="rId21" cstate="print">
            <a:duotone>
              <a:schemeClr val="accent5">
                <a:shade val="45000"/>
                <a:satMod val="135000"/>
              </a:schemeClr>
              <a:prstClr val="white"/>
            </a:duotone>
            <a:lum contrast="55000"/>
          </a:blip>
          <a:srcRect l="39726" t="2579" r="36955" b="44484"/>
          <a:stretch>
            <a:fillRect/>
          </a:stretch>
        </p:blipFill>
        <p:spPr>
          <a:xfrm>
            <a:off x="4423344" y="3839580"/>
            <a:ext cx="703656" cy="1161734"/>
          </a:xfrm>
          <a:prstGeom prst="rect">
            <a:avLst/>
          </a:prstGeom>
        </p:spPr>
      </p:pic>
      <p:pic>
        <p:nvPicPr>
          <p:cNvPr id="56" name="Picture 55" descr="9-ping-1.png"/>
          <p:cNvPicPr>
            <a:picLocks noChangeAspect="1"/>
          </p:cNvPicPr>
          <p:nvPr/>
        </p:nvPicPr>
        <p:blipFill>
          <a:blip r:embed="rId21" cstate="print"/>
          <a:srcRect l="39726" t="4166" r="36955" b="48373"/>
          <a:stretch>
            <a:fillRect/>
          </a:stretch>
        </p:blipFill>
        <p:spPr bwMode="auto">
          <a:xfrm>
            <a:off x="3376613" y="3065463"/>
            <a:ext cx="1582737" cy="2343150"/>
          </a:xfrm>
          <a:prstGeom prst="rect">
            <a:avLst/>
          </a:prstGeom>
          <a:noFill/>
          <a:ln w="9525">
            <a:noFill/>
            <a:miter lim="800000"/>
            <a:headEnd/>
            <a:tailEnd/>
          </a:ln>
        </p:spPr>
      </p:pic>
      <p:pic>
        <p:nvPicPr>
          <p:cNvPr id="57" name="Picture 56" descr="9-ping-1.png"/>
          <p:cNvPicPr>
            <a:picLocks noChangeAspect="1"/>
          </p:cNvPicPr>
          <p:nvPr/>
        </p:nvPicPr>
        <p:blipFill>
          <a:blip r:embed="rId21" cstate="print">
            <a:duotone>
              <a:schemeClr val="accent5">
                <a:shade val="45000"/>
                <a:satMod val="135000"/>
              </a:schemeClr>
              <a:prstClr val="white"/>
            </a:duotone>
            <a:lum contrast="55000"/>
          </a:blip>
          <a:srcRect l="39726" t="2579" r="36955" b="44484"/>
          <a:stretch>
            <a:fillRect/>
          </a:stretch>
        </p:blipFill>
        <p:spPr>
          <a:xfrm>
            <a:off x="3842218" y="3683726"/>
            <a:ext cx="703656" cy="1161734"/>
          </a:xfrm>
          <a:prstGeom prst="rect">
            <a:avLst/>
          </a:prstGeom>
        </p:spPr>
      </p:pic>
      <p:pic>
        <p:nvPicPr>
          <p:cNvPr id="58" name="Picture 57" descr="9-ping-1.png"/>
          <p:cNvPicPr>
            <a:picLocks noChangeAspect="1"/>
          </p:cNvPicPr>
          <p:nvPr/>
        </p:nvPicPr>
        <p:blipFill>
          <a:blip r:embed="rId21" cstate="print"/>
          <a:srcRect l="39726" t="4166" r="36955" b="48373"/>
          <a:stretch>
            <a:fillRect/>
          </a:stretch>
        </p:blipFill>
        <p:spPr bwMode="auto">
          <a:xfrm>
            <a:off x="2890838" y="2990850"/>
            <a:ext cx="1584325" cy="2344738"/>
          </a:xfrm>
          <a:prstGeom prst="rect">
            <a:avLst/>
          </a:prstGeom>
          <a:noFill/>
          <a:ln w="9525">
            <a:noFill/>
            <a:miter lim="800000"/>
            <a:headEnd/>
            <a:tailEnd/>
          </a:ln>
        </p:spPr>
      </p:pic>
      <p:pic>
        <p:nvPicPr>
          <p:cNvPr id="59" name="Picture 58" descr="9-ping-1.png"/>
          <p:cNvPicPr>
            <a:picLocks noChangeAspect="1"/>
          </p:cNvPicPr>
          <p:nvPr/>
        </p:nvPicPr>
        <p:blipFill>
          <a:blip r:embed="rId21" cstate="print">
            <a:duotone>
              <a:schemeClr val="accent5">
                <a:shade val="45000"/>
                <a:satMod val="135000"/>
              </a:schemeClr>
              <a:prstClr val="white"/>
            </a:duotone>
            <a:lum contrast="55000"/>
          </a:blip>
          <a:srcRect l="39726" t="2579" r="36955" b="44484"/>
          <a:stretch>
            <a:fillRect/>
          </a:stretch>
        </p:blipFill>
        <p:spPr>
          <a:xfrm>
            <a:off x="3356851" y="3609615"/>
            <a:ext cx="703656" cy="1161734"/>
          </a:xfrm>
          <a:prstGeom prst="rect">
            <a:avLst/>
          </a:prstGeom>
        </p:spPr>
      </p:pic>
      <p:pic>
        <p:nvPicPr>
          <p:cNvPr id="60" name="Picture 59" descr="9-ping-1.png"/>
          <p:cNvPicPr>
            <a:picLocks noChangeAspect="1"/>
          </p:cNvPicPr>
          <p:nvPr/>
        </p:nvPicPr>
        <p:blipFill>
          <a:blip r:embed="rId21" cstate="print"/>
          <a:srcRect l="39726" t="4166" r="36955" b="48373"/>
          <a:stretch>
            <a:fillRect/>
          </a:stretch>
        </p:blipFill>
        <p:spPr bwMode="auto">
          <a:xfrm>
            <a:off x="2455863" y="2892425"/>
            <a:ext cx="1582737" cy="2343150"/>
          </a:xfrm>
          <a:prstGeom prst="rect">
            <a:avLst/>
          </a:prstGeom>
          <a:noFill/>
          <a:ln w="9525">
            <a:noFill/>
            <a:miter lim="800000"/>
            <a:headEnd/>
            <a:tailEnd/>
          </a:ln>
        </p:spPr>
      </p:pic>
      <p:pic>
        <p:nvPicPr>
          <p:cNvPr id="61" name="Picture 60" descr="9-ping-1.png"/>
          <p:cNvPicPr>
            <a:picLocks noChangeAspect="1"/>
          </p:cNvPicPr>
          <p:nvPr/>
        </p:nvPicPr>
        <p:blipFill>
          <a:blip r:embed="rId21" cstate="print">
            <a:duotone>
              <a:schemeClr val="accent5">
                <a:shade val="45000"/>
                <a:satMod val="135000"/>
              </a:schemeClr>
              <a:prstClr val="white"/>
            </a:duotone>
            <a:lum contrast="55000"/>
          </a:blip>
          <a:srcRect l="39726" t="2579" r="36955" b="44484"/>
          <a:stretch>
            <a:fillRect/>
          </a:stretch>
        </p:blipFill>
        <p:spPr>
          <a:xfrm>
            <a:off x="2921422" y="3509950"/>
            <a:ext cx="703656" cy="1161734"/>
          </a:xfrm>
          <a:prstGeom prst="rect">
            <a:avLst/>
          </a:prstGeom>
        </p:spPr>
      </p:pic>
      <p:pic>
        <p:nvPicPr>
          <p:cNvPr id="62" name="Picture 61" descr="9-ping-1.png"/>
          <p:cNvPicPr>
            <a:picLocks noChangeAspect="1"/>
          </p:cNvPicPr>
          <p:nvPr/>
        </p:nvPicPr>
        <p:blipFill>
          <a:blip r:embed="rId21" cstate="print"/>
          <a:srcRect l="39726" t="4166" r="36955" b="48373"/>
          <a:stretch>
            <a:fillRect/>
          </a:stretch>
        </p:blipFill>
        <p:spPr bwMode="auto">
          <a:xfrm>
            <a:off x="1990725" y="2787650"/>
            <a:ext cx="1582738" cy="2343150"/>
          </a:xfrm>
          <a:prstGeom prst="rect">
            <a:avLst/>
          </a:prstGeom>
          <a:noFill/>
          <a:ln w="9525">
            <a:noFill/>
            <a:miter lim="800000"/>
            <a:headEnd/>
            <a:tailEnd/>
          </a:ln>
        </p:spPr>
      </p:pic>
      <p:pic>
        <p:nvPicPr>
          <p:cNvPr id="63" name="Picture 62" descr="9-ping-1.png"/>
          <p:cNvPicPr>
            <a:picLocks noChangeAspect="1"/>
          </p:cNvPicPr>
          <p:nvPr/>
        </p:nvPicPr>
        <p:blipFill>
          <a:blip r:embed="rId21" cstate="print">
            <a:duotone>
              <a:schemeClr val="accent5">
                <a:shade val="45000"/>
                <a:satMod val="135000"/>
              </a:schemeClr>
              <a:prstClr val="white"/>
            </a:duotone>
            <a:lum contrast="55000"/>
          </a:blip>
          <a:srcRect l="39726" t="2579" r="36955" b="44484"/>
          <a:stretch>
            <a:fillRect/>
          </a:stretch>
        </p:blipFill>
        <p:spPr>
          <a:xfrm>
            <a:off x="2455817" y="3405506"/>
            <a:ext cx="703656" cy="1161734"/>
          </a:xfrm>
          <a:prstGeom prst="rect">
            <a:avLst/>
          </a:prstGeom>
        </p:spPr>
      </p:pic>
      <p:pic>
        <p:nvPicPr>
          <p:cNvPr id="64" name="Picture 63" descr="9-ping-1.png"/>
          <p:cNvPicPr>
            <a:picLocks noChangeAspect="1"/>
          </p:cNvPicPr>
          <p:nvPr/>
        </p:nvPicPr>
        <p:blipFill>
          <a:blip r:embed="rId21" cstate="print"/>
          <a:srcRect l="39726" t="4166" r="36955" b="48373"/>
          <a:stretch>
            <a:fillRect/>
          </a:stretch>
        </p:blipFill>
        <p:spPr bwMode="auto">
          <a:xfrm>
            <a:off x="1550988" y="2560638"/>
            <a:ext cx="1584325" cy="2343150"/>
          </a:xfrm>
          <a:prstGeom prst="rect">
            <a:avLst/>
          </a:prstGeom>
          <a:noFill/>
          <a:ln w="9525">
            <a:noFill/>
            <a:miter lim="800000"/>
            <a:headEnd/>
            <a:tailEnd/>
          </a:ln>
        </p:spPr>
      </p:pic>
      <p:pic>
        <p:nvPicPr>
          <p:cNvPr id="65" name="Picture 64" descr="9-ping-1.png"/>
          <p:cNvPicPr>
            <a:picLocks noChangeAspect="1"/>
          </p:cNvPicPr>
          <p:nvPr/>
        </p:nvPicPr>
        <p:blipFill>
          <a:blip r:embed="rId21" cstate="print">
            <a:duotone>
              <a:schemeClr val="accent5">
                <a:shade val="45000"/>
                <a:satMod val="135000"/>
              </a:schemeClr>
              <a:prstClr val="white"/>
            </a:duotone>
            <a:lum contrast="55000"/>
          </a:blip>
          <a:srcRect l="39726" t="2579" r="36955" b="44484"/>
          <a:stretch>
            <a:fillRect/>
          </a:stretch>
        </p:blipFill>
        <p:spPr>
          <a:xfrm>
            <a:off x="2017059" y="3178743"/>
            <a:ext cx="703656" cy="1161734"/>
          </a:xfrm>
          <a:prstGeom prst="rect">
            <a:avLst/>
          </a:prstGeom>
        </p:spPr>
      </p:pic>
      <p:sp>
        <p:nvSpPr>
          <p:cNvPr id="2" name="Slide Number Placeholder 1"/>
          <p:cNvSpPr>
            <a:spLocks noGrp="1"/>
          </p:cNvSpPr>
          <p:nvPr>
            <p:ph type="sldNum" sz="quarter" idx="12"/>
          </p:nvPr>
        </p:nvSpPr>
        <p:spPr/>
        <p:txBody>
          <a:bodyPr/>
          <a:lstStyle/>
          <a:p>
            <a:fld id="{0E4CFDC8-DF1C-443D-8F9D-917E58A85A07}" type="slidenum">
              <a:rPr lang="en-US" smtClean="0"/>
              <a:pPr/>
              <a:t>10</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2000"/>
                                        <p:tgtEl>
                                          <p:spTgt spid="30"/>
                                        </p:tgtEl>
                                      </p:cBhvr>
                                    </p:animEffect>
                                  </p:childTnLst>
                                </p:cTn>
                              </p:par>
                            </p:childTnLst>
                          </p:cTn>
                        </p:par>
                        <p:par>
                          <p:cTn id="11" fill="hold">
                            <p:stCondLst>
                              <p:cond delay="2000"/>
                            </p:stCondLst>
                            <p:childTnLst>
                              <p:par>
                                <p:cTn id="12" presetID="22" presetClass="entr" presetSubtype="4" fill="hold" nodeType="after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down)">
                                      <p:cBhvr>
                                        <p:cTn id="14" dur="1000"/>
                                        <p:tgtEl>
                                          <p:spTgt spid="27"/>
                                        </p:tgtEl>
                                      </p:cBhvr>
                                    </p:animEffect>
                                  </p:childTnLst>
                                </p:cTn>
                              </p:par>
                              <p:par>
                                <p:cTn id="15" presetID="55"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strVal val="#ppt_w*0.70"/>
                                          </p:val>
                                        </p:tav>
                                        <p:tav tm="100000">
                                          <p:val>
                                            <p:strVal val="#ppt_w"/>
                                          </p:val>
                                        </p:tav>
                                      </p:tavLst>
                                    </p:anim>
                                    <p:anim calcmode="lin" valueType="num">
                                      <p:cBhvr>
                                        <p:cTn id="18" dur="500" fill="hold"/>
                                        <p:tgtEl>
                                          <p:spTgt spid="40"/>
                                        </p:tgtEl>
                                        <p:attrNameLst>
                                          <p:attrName>ppt_h</p:attrName>
                                        </p:attrNameLst>
                                      </p:cBhvr>
                                      <p:tavLst>
                                        <p:tav tm="0">
                                          <p:val>
                                            <p:strVal val="#ppt_h"/>
                                          </p:val>
                                        </p:tav>
                                        <p:tav tm="100000">
                                          <p:val>
                                            <p:strVal val="#ppt_h"/>
                                          </p:val>
                                        </p:tav>
                                      </p:tavLst>
                                    </p:anim>
                                    <p:animEffect transition="in" filter="fade">
                                      <p:cBhvr>
                                        <p:cTn id="19" dur="500"/>
                                        <p:tgtEl>
                                          <p:spTgt spid="40"/>
                                        </p:tgtEl>
                                      </p:cBhvr>
                                    </p:animEffect>
                                  </p:childTnLst>
                                </p:cTn>
                              </p:par>
                              <p:par>
                                <p:cTn id="20" presetID="10" presetClass="entr" presetSubtype="0" fill="hold"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6" presetClass="emph" presetSubtype="0" fill="hold" nodeType="withEffect">
                                  <p:stCondLst>
                                    <p:cond delay="0"/>
                                  </p:stCondLst>
                                  <p:childTnLst>
                                    <p:animScale>
                                      <p:cBhvr>
                                        <p:cTn id="24" dur="1000" fill="hold"/>
                                        <p:tgtEl>
                                          <p:spTgt spid="35"/>
                                        </p:tgtEl>
                                      </p:cBhvr>
                                      <p:by x="200000" y="200000"/>
                                    </p:animScale>
                                  </p:childTnLst>
                                </p:cTn>
                              </p:par>
                              <p:par>
                                <p:cTn id="25" presetID="10" presetClass="exit" presetSubtype="0" fill="hold" nodeType="withEffect">
                                  <p:stCondLst>
                                    <p:cond delay="500"/>
                                  </p:stCondLst>
                                  <p:childTnLst>
                                    <p:animEffect transition="out" filter="fade">
                                      <p:cBhvr>
                                        <p:cTn id="26" dur="500"/>
                                        <p:tgtEl>
                                          <p:spTgt spid="35"/>
                                        </p:tgtEl>
                                      </p:cBhvr>
                                    </p:animEffect>
                                    <p:set>
                                      <p:cBhvr>
                                        <p:cTn id="27" dur="1" fill="hold">
                                          <p:stCondLst>
                                            <p:cond delay="499"/>
                                          </p:stCondLst>
                                        </p:cTn>
                                        <p:tgtEl>
                                          <p:spTgt spid="35"/>
                                        </p:tgtEl>
                                        <p:attrNameLst>
                                          <p:attrName>style.visibility</p:attrName>
                                        </p:attrNameLst>
                                      </p:cBhvr>
                                      <p:to>
                                        <p:strVal val="hidden"/>
                                      </p:to>
                                    </p:set>
                                  </p:childTnLst>
                                </p:cTn>
                              </p:par>
                              <p:par>
                                <p:cTn id="28" presetID="0" presetClass="path" presetSubtype="0" accel="50000" fill="hold" nodeType="withEffect">
                                  <p:stCondLst>
                                    <p:cond delay="500"/>
                                  </p:stCondLst>
                                  <p:childTnLst>
                                    <p:animMotion origin="layout" path="M -0.00017 1.11111E-6 C -0.01545 -0.00393 -0.03072 -0.00787 -0.04496 -0.0118 C -0.05885 -0.0155 -0.07222 -0.01828 -0.08489 -0.02198 C -0.09774 -0.02545 -0.10503 -0.02822 -0.121 -0.03308 C -0.13697 -0.03817 -0.16111 -0.04534 -0.18107 -0.05228 C -0.20104 -0.05899 -0.2217 -0.06547 -0.24097 -0.07356 C -0.26041 -0.08189 -0.27864 -0.09207 -0.29618 -0.10155 C -0.31388 -0.11104 -0.32881 -0.12168 -0.34583 -0.13093 C -0.36319 -0.13995 -0.38177 -0.14828 -0.39947 -0.15522 C -0.41684 -0.16193 -0.43437 -0.16632 -0.45156 -0.17164 C -0.46875 -0.1765 -0.48472 -0.18136 -0.50191 -0.18529 C -0.51909 -0.18922 -0.53819 -0.19015 -0.55434 -0.19547 C -0.57066 -0.20079 -0.58385 -0.20912 -0.59913 -0.21698 C -0.61458 -0.22485 -0.63402 -0.23526 -0.6467 -0.24266 C -0.65937 -0.25006 -0.66718 -0.25677 -0.67534 -0.26093 C -0.6835 -0.2651 -0.68663 -0.26371 -0.69531 -0.26741 C -0.70399 -0.27111 -0.71736 -0.27782 -0.7276 -0.28383 C -0.73784 -0.28985 -0.74791 -0.29771 -0.75711 -0.30419 C -0.76631 -0.31067 -0.77621 -0.31691 -0.78281 -0.32316 C -0.78941 -0.3294 -0.79305 -0.33565 -0.79722 -0.34236 C -0.80138 -0.34907 -0.80468 -0.35739 -0.80763 -0.36387 C -0.81059 -0.37035 -0.81267 -0.37451 -0.81527 -0.38168 C -0.81788 -0.38885 -0.82066 -0.39626 -0.82291 -0.4069 C -0.82517 -0.41754 -0.82708 -0.43442 -0.82864 -0.44622 C -0.8302 -0.45802 -0.83177 -0.4638 -0.83246 -0.47791 C -0.83316 -0.49202 -0.83263 -0.45085 -0.83246 -0.53135 C -0.83229 -0.61185 -0.83159 -0.87208 -0.83142 -0.9616 " pathEditMode="fixed" rAng="0" ptsTypes="aaaaaaaaaaaaaaaaaaaaaaaaaaa">
                                      <p:cBhvr>
                                        <p:cTn id="29" dur="500" fill="hold"/>
                                        <p:tgtEl>
                                          <p:spTgt spid="40"/>
                                        </p:tgtEl>
                                        <p:attrNameLst>
                                          <p:attrName>ppt_x</p:attrName>
                                          <p:attrName>ppt_y</p:attrName>
                                        </p:attrNameLst>
                                      </p:cBhvr>
                                      <p:rCtr x="-41600" y="-48100"/>
                                    </p:animMotion>
                                  </p:childTnLst>
                                </p:cTn>
                              </p:par>
                            </p:childTnLst>
                          </p:cTn>
                        </p:par>
                        <p:par>
                          <p:cTn id="30" fill="hold">
                            <p:stCondLst>
                              <p:cond delay="3000"/>
                            </p:stCondLst>
                            <p:childTnLst>
                              <p:par>
                                <p:cTn id="31" presetID="16" presetClass="entr" presetSubtype="4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barn(outHorizontal)">
                                      <p:cBhvr>
                                        <p:cTn id="33" dur="1000"/>
                                        <p:tgtEl>
                                          <p:spTgt spid="26"/>
                                        </p:tgtEl>
                                      </p:cBhvr>
                                    </p:animEffect>
                                  </p:childTnLst>
                                </p:cTn>
                              </p:par>
                              <p:par>
                                <p:cTn id="34" presetID="55" presetClass="entr" presetSubtype="0"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500" fill="hold"/>
                                        <p:tgtEl>
                                          <p:spTgt spid="37"/>
                                        </p:tgtEl>
                                        <p:attrNameLst>
                                          <p:attrName>ppt_w</p:attrName>
                                        </p:attrNameLst>
                                      </p:cBhvr>
                                      <p:tavLst>
                                        <p:tav tm="0">
                                          <p:val>
                                            <p:strVal val="#ppt_w*0.70"/>
                                          </p:val>
                                        </p:tav>
                                        <p:tav tm="100000">
                                          <p:val>
                                            <p:strVal val="#ppt_w"/>
                                          </p:val>
                                        </p:tav>
                                      </p:tavLst>
                                    </p:anim>
                                    <p:anim calcmode="lin" valueType="num">
                                      <p:cBhvr>
                                        <p:cTn id="37" dur="500" fill="hold"/>
                                        <p:tgtEl>
                                          <p:spTgt spid="37"/>
                                        </p:tgtEl>
                                        <p:attrNameLst>
                                          <p:attrName>ppt_h</p:attrName>
                                        </p:attrNameLst>
                                      </p:cBhvr>
                                      <p:tavLst>
                                        <p:tav tm="0">
                                          <p:val>
                                            <p:strVal val="#ppt_h"/>
                                          </p:val>
                                        </p:tav>
                                        <p:tav tm="100000">
                                          <p:val>
                                            <p:strVal val="#ppt_h"/>
                                          </p:val>
                                        </p:tav>
                                      </p:tavLst>
                                    </p:anim>
                                    <p:animEffect transition="in" filter="fade">
                                      <p:cBhvr>
                                        <p:cTn id="38" dur="500"/>
                                        <p:tgtEl>
                                          <p:spTgt spid="37"/>
                                        </p:tgtEl>
                                      </p:cBhvr>
                                    </p:animEffect>
                                  </p:childTnLst>
                                </p:cTn>
                              </p:par>
                              <p:par>
                                <p:cTn id="39" presetID="10"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500"/>
                                        <p:tgtEl>
                                          <p:spTgt spid="36"/>
                                        </p:tgtEl>
                                      </p:cBhvr>
                                    </p:animEffect>
                                  </p:childTnLst>
                                </p:cTn>
                              </p:par>
                              <p:par>
                                <p:cTn id="42" presetID="6" presetClass="emph" presetSubtype="0" fill="hold" nodeType="withEffect">
                                  <p:stCondLst>
                                    <p:cond delay="0"/>
                                  </p:stCondLst>
                                  <p:childTnLst>
                                    <p:animScale>
                                      <p:cBhvr>
                                        <p:cTn id="43" dur="1000" fill="hold"/>
                                        <p:tgtEl>
                                          <p:spTgt spid="36"/>
                                        </p:tgtEl>
                                      </p:cBhvr>
                                      <p:by x="200000" y="200000"/>
                                    </p:animScale>
                                  </p:childTnLst>
                                </p:cTn>
                              </p:par>
                              <p:par>
                                <p:cTn id="44" presetID="10" presetClass="exit" presetSubtype="0" fill="hold" nodeType="withEffect">
                                  <p:stCondLst>
                                    <p:cond delay="500"/>
                                  </p:stCondLst>
                                  <p:childTnLst>
                                    <p:animEffect transition="out" filter="fade">
                                      <p:cBhvr>
                                        <p:cTn id="45" dur="500"/>
                                        <p:tgtEl>
                                          <p:spTgt spid="36"/>
                                        </p:tgtEl>
                                      </p:cBhvr>
                                    </p:animEffect>
                                    <p:set>
                                      <p:cBhvr>
                                        <p:cTn id="46" dur="1" fill="hold">
                                          <p:stCondLst>
                                            <p:cond delay="499"/>
                                          </p:stCondLst>
                                        </p:cTn>
                                        <p:tgtEl>
                                          <p:spTgt spid="36"/>
                                        </p:tgtEl>
                                        <p:attrNameLst>
                                          <p:attrName>style.visibility</p:attrName>
                                        </p:attrNameLst>
                                      </p:cBhvr>
                                      <p:to>
                                        <p:strVal val="hidden"/>
                                      </p:to>
                                    </p:set>
                                  </p:childTnLst>
                                </p:cTn>
                              </p:par>
                              <p:par>
                                <p:cTn id="47" presetID="0" presetClass="path" presetSubtype="0" accel="50000" decel="50000" fill="hold" nodeType="withEffect">
                                  <p:stCondLst>
                                    <p:cond delay="500"/>
                                  </p:stCondLst>
                                  <p:childTnLst>
                                    <p:animMotion origin="layout" path="M 1.38889E-6 6.66667E-6 C -0.01232 -0.00462 -0.02465 -0.00879 -0.04166 -0.01411 C -0.05868 -0.01944 -0.08264 -0.02476 -0.10243 -0.03171 C -0.12222 -0.03888 -0.14201 -0.04722 -0.16076 -0.05555 C -0.17951 -0.06388 -0.19791 -0.07361 -0.21545 -0.08263 C -0.23316 -0.09143 -0.24913 -0.10046 -0.26666 -0.10972 C -0.2842 -0.11851 -0.30312 -0.12916 -0.32031 -0.13634 C -0.3375 -0.14351 -0.3533 -0.14699 -0.37031 -0.15231 C -0.38732 -0.15763 -0.40555 -0.16365 -0.42257 -0.16828 C -0.43958 -0.17245 -0.45607 -0.17407 -0.47274 -0.17939 C -0.48906 -0.18472 -0.50555 -0.19305 -0.52135 -0.20023 C -0.53715 -0.20717 -0.55399 -0.2162 -0.56788 -0.22222 C -0.58177 -0.22847 -0.59288 -0.23171 -0.60468 -0.23634 C -0.61649 -0.24097 -0.62743 -0.24513 -0.63941 -0.25092 C -0.65104 -0.25648 -0.66475 -0.26411 -0.675 -0.27129 C -0.68524 -0.2787 -0.6927 -0.28472 -0.70121 -0.29351 C -0.70972 -0.30231 -0.71944 -0.31273 -0.72621 -0.32361 C -0.73298 -0.33449 -0.7375 -0.34675 -0.74166 -0.35856 C -0.74583 -0.37036 -0.74913 -0.38333 -0.75121 -0.39513 C -0.7533 -0.40694 -0.75364 -0.41782 -0.75468 -0.43009 C -0.75573 -0.44259 -0.75625 -0.39074 -0.75711 -0.46805 C -0.75798 -0.54536 -0.75885 -0.71944 -0.75955 -0.89351 " pathEditMode="relative" ptsTypes="aaaaaaaaaaaaaaaaaaaaaA">
                                      <p:cBhvr>
                                        <p:cTn id="48" dur="500" fill="hold"/>
                                        <p:tgtEl>
                                          <p:spTgt spid="37"/>
                                        </p:tgtEl>
                                        <p:attrNameLst>
                                          <p:attrName>ppt_x</p:attrName>
                                          <p:attrName>ppt_y</p:attrName>
                                        </p:attrNameLst>
                                      </p:cBhvr>
                                    </p:animMotion>
                                  </p:childTnLst>
                                </p:cTn>
                              </p:par>
                            </p:childTnLst>
                          </p:cTn>
                        </p:par>
                        <p:par>
                          <p:cTn id="49" fill="hold">
                            <p:stCondLst>
                              <p:cond delay="4000"/>
                            </p:stCondLst>
                            <p:childTnLst>
                              <p:par>
                                <p:cTn id="50" presetID="16" presetClass="entr" presetSubtype="42" fill="hold" nodeType="after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outHorizontal)">
                                      <p:cBhvr>
                                        <p:cTn id="52" dur="1000"/>
                                        <p:tgtEl>
                                          <p:spTgt spid="25"/>
                                        </p:tgtEl>
                                      </p:cBhvr>
                                    </p:animEffect>
                                  </p:childTnLst>
                                </p:cTn>
                              </p:par>
                              <p:par>
                                <p:cTn id="53" presetID="55"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strVal val="#ppt_w*0.70"/>
                                          </p:val>
                                        </p:tav>
                                        <p:tav tm="100000">
                                          <p:val>
                                            <p:strVal val="#ppt_w"/>
                                          </p:val>
                                        </p:tav>
                                      </p:tavLst>
                                    </p:anim>
                                    <p:anim calcmode="lin" valueType="num">
                                      <p:cBhvr>
                                        <p:cTn id="56" dur="500" fill="hold"/>
                                        <p:tgtEl>
                                          <p:spTgt spid="33"/>
                                        </p:tgtEl>
                                        <p:attrNameLst>
                                          <p:attrName>ppt_h</p:attrName>
                                        </p:attrNameLst>
                                      </p:cBhvr>
                                      <p:tavLst>
                                        <p:tav tm="0">
                                          <p:val>
                                            <p:strVal val="#ppt_h"/>
                                          </p:val>
                                        </p:tav>
                                        <p:tav tm="100000">
                                          <p:val>
                                            <p:strVal val="#ppt_h"/>
                                          </p:val>
                                        </p:tav>
                                      </p:tavLst>
                                    </p:anim>
                                    <p:animEffect transition="in" filter="fade">
                                      <p:cBhvr>
                                        <p:cTn id="57" dur="500"/>
                                        <p:tgtEl>
                                          <p:spTgt spid="33"/>
                                        </p:tgtEl>
                                      </p:cBhvr>
                                    </p:animEffect>
                                  </p:childTnLst>
                                </p:cTn>
                              </p:par>
                              <p:par>
                                <p:cTn id="58" presetID="10" presetClass="entr" presetSubtype="0" fill="hold"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6" presetClass="emph" presetSubtype="0" fill="hold" nodeType="withEffect">
                                  <p:stCondLst>
                                    <p:cond delay="0"/>
                                  </p:stCondLst>
                                  <p:childTnLst>
                                    <p:animScale>
                                      <p:cBhvr>
                                        <p:cTn id="62" dur="1000" fill="hold"/>
                                        <p:tgtEl>
                                          <p:spTgt spid="31"/>
                                        </p:tgtEl>
                                      </p:cBhvr>
                                      <p:by x="200000" y="200000"/>
                                    </p:animScale>
                                  </p:childTnLst>
                                </p:cTn>
                              </p:par>
                              <p:par>
                                <p:cTn id="63" presetID="10" presetClass="exit" presetSubtype="0" fill="hold" nodeType="withEffect">
                                  <p:stCondLst>
                                    <p:cond delay="500"/>
                                  </p:stCondLst>
                                  <p:childTnLst>
                                    <p:animEffect transition="out" filter="fade">
                                      <p:cBhvr>
                                        <p:cTn id="64" dur="500"/>
                                        <p:tgtEl>
                                          <p:spTgt spid="31"/>
                                        </p:tgtEl>
                                      </p:cBhvr>
                                    </p:animEffect>
                                    <p:set>
                                      <p:cBhvr>
                                        <p:cTn id="65" dur="1" fill="hold">
                                          <p:stCondLst>
                                            <p:cond delay="499"/>
                                          </p:stCondLst>
                                        </p:cTn>
                                        <p:tgtEl>
                                          <p:spTgt spid="31"/>
                                        </p:tgtEl>
                                        <p:attrNameLst>
                                          <p:attrName>style.visibility</p:attrName>
                                        </p:attrNameLst>
                                      </p:cBhvr>
                                      <p:to>
                                        <p:strVal val="hidden"/>
                                      </p:to>
                                    </p:set>
                                  </p:childTnLst>
                                </p:cTn>
                              </p:par>
                              <p:par>
                                <p:cTn id="66" presetID="0" presetClass="path" presetSubtype="0" accel="50000" decel="50000" fill="hold" nodeType="withEffect">
                                  <p:stCondLst>
                                    <p:cond delay="500"/>
                                  </p:stCondLst>
                                  <p:childTnLst>
                                    <p:animMotion origin="layout" path="M 6.66667E-6 5.18519E-6 C -0.00781 -0.00393 -0.01562 -0.00786 -0.0302 -0.01388 C -0.04478 -0.0199 -0.06892 -0.028 -0.08749 -0.0361 C -0.10607 -0.04421 -0.12378 -0.05347 -0.14166 -0.06249 C -0.15954 -0.07152 -0.17725 -0.08124 -0.19478 -0.09027 C -0.21232 -0.0993 -0.22968 -0.10995 -0.24687 -0.11666 C -0.26406 -0.12337 -0.28072 -0.12546 -0.29791 -0.13055 C -0.3151 -0.13564 -0.33315 -0.14259 -0.34999 -0.14722 C -0.36683 -0.15185 -0.38246 -0.15277 -0.39895 -0.15833 C -0.41544 -0.16388 -0.43333 -0.17291 -0.44895 -0.18055 C -0.46458 -0.18819 -0.47881 -0.19814 -0.4927 -0.20416 C -0.50659 -0.21018 -0.521 -0.21272 -0.53228 -0.21666 C -0.54357 -0.2206 -0.54947 -0.22222 -0.56041 -0.22777 C -0.57135 -0.23333 -0.58749 -0.24328 -0.59791 -0.24999 C -0.60833 -0.25671 -0.61492 -0.2611 -0.62291 -0.26805 C -0.6309 -0.27499 -0.63836 -0.28078 -0.64583 -0.29166 C -0.65329 -0.30254 -0.66249 -0.32013 -0.6677 -0.33333 C -0.67291 -0.34652 -0.67465 -0.3581 -0.67708 -0.37083 C -0.67951 -0.38356 -0.6809 -0.39698 -0.68228 -0.40972 C -0.68367 -0.42245 -0.68489 -0.37638 -0.68541 -0.44722 C -0.68593 -0.51805 -0.68576 -0.67638 -0.68541 -0.83472 " pathEditMode="relative" ptsTypes="aaaaaaaaaaaaaaaaaaaaA">
                                      <p:cBhvr>
                                        <p:cTn id="67" dur="500" fill="hold"/>
                                        <p:tgtEl>
                                          <p:spTgt spid="33"/>
                                        </p:tgtEl>
                                        <p:attrNameLst>
                                          <p:attrName>ppt_x</p:attrName>
                                          <p:attrName>ppt_y</p:attrName>
                                        </p:attrNameLst>
                                      </p:cBhvr>
                                    </p:animMotion>
                                  </p:childTnLst>
                                </p:cTn>
                              </p:par>
                            </p:childTnLst>
                          </p:cTn>
                        </p:par>
                        <p:par>
                          <p:cTn id="68" fill="hold">
                            <p:stCondLst>
                              <p:cond delay="5000"/>
                            </p:stCondLst>
                            <p:childTnLst>
                              <p:par>
                                <p:cTn id="69" presetID="16" presetClass="entr" presetSubtype="42"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barn(outHorizontal)">
                                      <p:cBhvr>
                                        <p:cTn id="71" dur="1000"/>
                                        <p:tgtEl>
                                          <p:spTgt spid="24"/>
                                        </p:tgtEl>
                                      </p:cBhvr>
                                    </p:animEffect>
                                  </p:childTnLst>
                                </p:cTn>
                              </p:par>
                              <p:par>
                                <p:cTn id="72" presetID="55" presetClass="entr" presetSubtype="0" fill="hold" nodeType="with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strVal val="#ppt_w*0.70"/>
                                          </p:val>
                                        </p:tav>
                                        <p:tav tm="100000">
                                          <p:val>
                                            <p:strVal val="#ppt_w"/>
                                          </p:val>
                                        </p:tav>
                                      </p:tavLst>
                                    </p:anim>
                                    <p:anim calcmode="lin" valueType="num">
                                      <p:cBhvr>
                                        <p:cTn id="75" dur="500" fill="hold"/>
                                        <p:tgtEl>
                                          <p:spTgt spid="42"/>
                                        </p:tgtEl>
                                        <p:attrNameLst>
                                          <p:attrName>ppt_h</p:attrName>
                                        </p:attrNameLst>
                                      </p:cBhvr>
                                      <p:tavLst>
                                        <p:tav tm="0">
                                          <p:val>
                                            <p:strVal val="#ppt_h"/>
                                          </p:val>
                                        </p:tav>
                                        <p:tav tm="100000">
                                          <p:val>
                                            <p:strVal val="#ppt_h"/>
                                          </p:val>
                                        </p:tav>
                                      </p:tavLst>
                                    </p:anim>
                                    <p:animEffect transition="in" filter="fade">
                                      <p:cBhvr>
                                        <p:cTn id="76" dur="500"/>
                                        <p:tgtEl>
                                          <p:spTgt spid="42"/>
                                        </p:tgtEl>
                                      </p:cBhvr>
                                    </p:animEffect>
                                  </p:childTnLst>
                                </p:cTn>
                              </p:par>
                              <p:par>
                                <p:cTn id="77" presetID="10" presetClass="entr" presetSubtype="0" fill="hold" nodeType="with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500"/>
                                        <p:tgtEl>
                                          <p:spTgt spid="34"/>
                                        </p:tgtEl>
                                      </p:cBhvr>
                                    </p:animEffect>
                                  </p:childTnLst>
                                </p:cTn>
                              </p:par>
                              <p:par>
                                <p:cTn id="80" presetID="6" presetClass="emph" presetSubtype="0" fill="hold" nodeType="withEffect">
                                  <p:stCondLst>
                                    <p:cond delay="0"/>
                                  </p:stCondLst>
                                  <p:childTnLst>
                                    <p:animScale>
                                      <p:cBhvr>
                                        <p:cTn id="81" dur="1000" fill="hold"/>
                                        <p:tgtEl>
                                          <p:spTgt spid="34"/>
                                        </p:tgtEl>
                                      </p:cBhvr>
                                      <p:by x="200000" y="200000"/>
                                    </p:animScale>
                                  </p:childTnLst>
                                </p:cTn>
                              </p:par>
                              <p:par>
                                <p:cTn id="82" presetID="10" presetClass="exit" presetSubtype="0" fill="hold" nodeType="withEffect">
                                  <p:stCondLst>
                                    <p:cond delay="500"/>
                                  </p:stCondLst>
                                  <p:childTnLst>
                                    <p:animEffect transition="out" filter="fade">
                                      <p:cBhvr>
                                        <p:cTn id="83" dur="500"/>
                                        <p:tgtEl>
                                          <p:spTgt spid="34"/>
                                        </p:tgtEl>
                                      </p:cBhvr>
                                    </p:animEffect>
                                    <p:set>
                                      <p:cBhvr>
                                        <p:cTn id="84" dur="1" fill="hold">
                                          <p:stCondLst>
                                            <p:cond delay="499"/>
                                          </p:stCondLst>
                                        </p:cTn>
                                        <p:tgtEl>
                                          <p:spTgt spid="34"/>
                                        </p:tgtEl>
                                        <p:attrNameLst>
                                          <p:attrName>style.visibility</p:attrName>
                                        </p:attrNameLst>
                                      </p:cBhvr>
                                      <p:to>
                                        <p:strVal val="hidden"/>
                                      </p:to>
                                    </p:set>
                                  </p:childTnLst>
                                </p:cTn>
                              </p:par>
                              <p:par>
                                <p:cTn id="85" presetID="0" presetClass="path" presetSubtype="0" accel="50000" decel="50000" fill="hold" nodeType="withEffect">
                                  <p:stCondLst>
                                    <p:cond delay="500"/>
                                  </p:stCondLst>
                                  <p:childTnLst>
                                    <p:animMotion origin="layout" path="M -2.5E-6 -7.40741E-7 C -0.00955 -0.00532 -0.01892 -0.01065 -0.03333 -0.01805 C -0.04757 -0.02546 -0.06788 -0.03542 -0.08524 -0.04444 C -0.10295 -0.05347 -0.12066 -0.06342 -0.13854 -0.07222 C -0.15625 -0.08102 -0.17465 -0.09028 -0.19149 -0.09722 C -0.20833 -0.10417 -0.22257 -0.1088 -0.23941 -0.11389 C -0.25625 -0.11898 -0.27534 -0.12338 -0.29253 -0.12778 C -0.30989 -0.13217 -0.32691 -0.13426 -0.34375 -0.14028 C -0.36059 -0.1463 -0.37812 -0.15648 -0.39375 -0.16389 C -0.40902 -0.1713 -0.42135 -0.17824 -0.43646 -0.18472 C -0.45121 -0.1912 -0.47135 -0.19815 -0.48316 -0.20278 C -0.49496 -0.20741 -0.49913 -0.2088 -0.50711 -0.2125 C -0.51527 -0.2162 -0.52257 -0.21967 -0.53107 -0.225 C -0.53975 -0.23032 -0.55086 -0.23796 -0.5592 -0.24444 C -0.56753 -0.25092 -0.57396 -0.25555 -0.58107 -0.26389 C -0.58819 -0.27222 -0.5967 -0.28449 -0.60191 -0.29444 C -0.60729 -0.3044 -0.61007 -0.31412 -0.61336 -0.32361 C -0.61666 -0.3331 -0.61961 -0.3419 -0.6217 -0.35139 C -0.62378 -0.36088 -0.62482 -0.36875 -0.62586 -0.38055 C -0.62691 -0.39236 -0.6276 -0.34838 -0.62795 -0.42222 C -0.6283 -0.49606 -0.64531 -0.76111 -0.62795 -0.82361 " pathEditMode="fixed" ptsTypes="aaaaaaaaaaaaaaaaaaaaA">
                                      <p:cBhvr>
                                        <p:cTn id="86" dur="500" fill="hold"/>
                                        <p:tgtEl>
                                          <p:spTgt spid="42"/>
                                        </p:tgtEl>
                                        <p:attrNameLst>
                                          <p:attrName>ppt_x</p:attrName>
                                          <p:attrName>ppt_y</p:attrName>
                                        </p:attrNameLst>
                                      </p:cBhvr>
                                    </p:animMotion>
                                  </p:childTnLst>
                                </p:cTn>
                              </p:par>
                            </p:childTnLst>
                          </p:cTn>
                        </p:par>
                        <p:par>
                          <p:cTn id="87" fill="hold">
                            <p:stCondLst>
                              <p:cond delay="6000"/>
                            </p:stCondLst>
                            <p:childTnLst>
                              <p:par>
                                <p:cTn id="88" presetID="16" presetClass="entr" presetSubtype="42" fill="hold" nodeType="after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barn(outHorizontal)">
                                      <p:cBhvr>
                                        <p:cTn id="90" dur="1000"/>
                                        <p:tgtEl>
                                          <p:spTgt spid="23"/>
                                        </p:tgtEl>
                                      </p:cBhvr>
                                    </p:animEffect>
                                  </p:childTnLst>
                                </p:cTn>
                              </p:par>
                              <p:par>
                                <p:cTn id="91" presetID="55" presetClass="entr" presetSubtype="0" fill="hold" nodeType="withEffect">
                                  <p:stCondLst>
                                    <p:cond delay="0"/>
                                  </p:stCondLst>
                                  <p:childTnLst>
                                    <p:set>
                                      <p:cBhvr>
                                        <p:cTn id="92" dur="1" fill="hold">
                                          <p:stCondLst>
                                            <p:cond delay="0"/>
                                          </p:stCondLst>
                                        </p:cTn>
                                        <p:tgtEl>
                                          <p:spTgt spid="49"/>
                                        </p:tgtEl>
                                        <p:attrNameLst>
                                          <p:attrName>style.visibility</p:attrName>
                                        </p:attrNameLst>
                                      </p:cBhvr>
                                      <p:to>
                                        <p:strVal val="visible"/>
                                      </p:to>
                                    </p:set>
                                    <p:anim calcmode="lin" valueType="num">
                                      <p:cBhvr>
                                        <p:cTn id="93" dur="500" fill="hold"/>
                                        <p:tgtEl>
                                          <p:spTgt spid="49"/>
                                        </p:tgtEl>
                                        <p:attrNameLst>
                                          <p:attrName>ppt_w</p:attrName>
                                        </p:attrNameLst>
                                      </p:cBhvr>
                                      <p:tavLst>
                                        <p:tav tm="0">
                                          <p:val>
                                            <p:strVal val="#ppt_w*0.70"/>
                                          </p:val>
                                        </p:tav>
                                        <p:tav tm="100000">
                                          <p:val>
                                            <p:strVal val="#ppt_w"/>
                                          </p:val>
                                        </p:tav>
                                      </p:tavLst>
                                    </p:anim>
                                    <p:anim calcmode="lin" valueType="num">
                                      <p:cBhvr>
                                        <p:cTn id="94" dur="500" fill="hold"/>
                                        <p:tgtEl>
                                          <p:spTgt spid="49"/>
                                        </p:tgtEl>
                                        <p:attrNameLst>
                                          <p:attrName>ppt_h</p:attrName>
                                        </p:attrNameLst>
                                      </p:cBhvr>
                                      <p:tavLst>
                                        <p:tav tm="0">
                                          <p:val>
                                            <p:strVal val="#ppt_h"/>
                                          </p:val>
                                        </p:tav>
                                        <p:tav tm="100000">
                                          <p:val>
                                            <p:strVal val="#ppt_h"/>
                                          </p:val>
                                        </p:tav>
                                      </p:tavLst>
                                    </p:anim>
                                    <p:animEffect transition="in" filter="fade">
                                      <p:cBhvr>
                                        <p:cTn id="95" dur="500"/>
                                        <p:tgtEl>
                                          <p:spTgt spid="49"/>
                                        </p:tgtEl>
                                      </p:cBhvr>
                                    </p:animEffect>
                                  </p:childTnLst>
                                </p:cTn>
                              </p:par>
                              <p:par>
                                <p:cTn id="96" presetID="10" presetClass="entr" presetSubtype="0" fill="hold" nodeType="withEffect">
                                  <p:stCondLst>
                                    <p:cond delay="0"/>
                                  </p:stCondLst>
                                  <p:childTnLst>
                                    <p:set>
                                      <p:cBhvr>
                                        <p:cTn id="97" dur="1" fill="hold">
                                          <p:stCondLst>
                                            <p:cond delay="0"/>
                                          </p:stCondLst>
                                        </p:cTn>
                                        <p:tgtEl>
                                          <p:spTgt spid="48"/>
                                        </p:tgtEl>
                                        <p:attrNameLst>
                                          <p:attrName>style.visibility</p:attrName>
                                        </p:attrNameLst>
                                      </p:cBhvr>
                                      <p:to>
                                        <p:strVal val="visible"/>
                                      </p:to>
                                    </p:set>
                                    <p:animEffect transition="in" filter="fade">
                                      <p:cBhvr>
                                        <p:cTn id="98" dur="500"/>
                                        <p:tgtEl>
                                          <p:spTgt spid="48"/>
                                        </p:tgtEl>
                                      </p:cBhvr>
                                    </p:animEffect>
                                  </p:childTnLst>
                                </p:cTn>
                              </p:par>
                              <p:par>
                                <p:cTn id="99" presetID="6" presetClass="emph" presetSubtype="0" fill="hold" nodeType="withEffect">
                                  <p:stCondLst>
                                    <p:cond delay="0"/>
                                  </p:stCondLst>
                                  <p:childTnLst>
                                    <p:animScale>
                                      <p:cBhvr>
                                        <p:cTn id="100" dur="1000" fill="hold"/>
                                        <p:tgtEl>
                                          <p:spTgt spid="48"/>
                                        </p:tgtEl>
                                      </p:cBhvr>
                                      <p:by x="200000" y="200000"/>
                                    </p:animScale>
                                  </p:childTnLst>
                                </p:cTn>
                              </p:par>
                              <p:par>
                                <p:cTn id="101" presetID="10" presetClass="exit" presetSubtype="0" fill="hold" nodeType="withEffect">
                                  <p:stCondLst>
                                    <p:cond delay="500"/>
                                  </p:stCondLst>
                                  <p:childTnLst>
                                    <p:animEffect transition="out" filter="fade">
                                      <p:cBhvr>
                                        <p:cTn id="102" dur="500"/>
                                        <p:tgtEl>
                                          <p:spTgt spid="48"/>
                                        </p:tgtEl>
                                      </p:cBhvr>
                                    </p:animEffect>
                                    <p:set>
                                      <p:cBhvr>
                                        <p:cTn id="103" dur="1" fill="hold">
                                          <p:stCondLst>
                                            <p:cond delay="499"/>
                                          </p:stCondLst>
                                        </p:cTn>
                                        <p:tgtEl>
                                          <p:spTgt spid="48"/>
                                        </p:tgtEl>
                                        <p:attrNameLst>
                                          <p:attrName>style.visibility</p:attrName>
                                        </p:attrNameLst>
                                      </p:cBhvr>
                                      <p:to>
                                        <p:strVal val="hidden"/>
                                      </p:to>
                                    </p:set>
                                  </p:childTnLst>
                                </p:cTn>
                              </p:par>
                              <p:par>
                                <p:cTn id="104" presetID="0" presetClass="path" presetSubtype="0" accel="50000" decel="50000" fill="hold" nodeType="withEffect">
                                  <p:stCondLst>
                                    <p:cond delay="500"/>
                                  </p:stCondLst>
                                  <p:childTnLst>
                                    <p:animMotion origin="layout" path="M 6.66667E-6 -3.7037E-6 C -0.00938 -0.00602 -0.01893 -0.01157 -0.03228 -0.01967 C -0.04583 -0.02731 -0.06406 -0.03866 -0.08125 -0.04745 C -0.09844 -0.05602 -0.11823 -0.06458 -0.13542 -0.07083 C -0.15261 -0.07731 -0.16719 -0.08009 -0.18438 -0.08472 C -0.20156 -0.08958 -0.22101 -0.09514 -0.23854 -0.1 C -0.25608 -0.10509 -0.27292 -0.10787 -0.28958 -0.11412 C -0.30625 -0.11991 -0.32309 -0.12893 -0.33854 -0.13634 C -0.35399 -0.14375 -0.36858 -0.15208 -0.38229 -0.15856 C -0.39601 -0.16458 -0.41094 -0.16991 -0.42083 -0.17361 C -0.43073 -0.17731 -0.43386 -0.17708 -0.44167 -0.18079 C -0.44948 -0.18449 -0.45938 -0.19097 -0.46771 -0.19583 C -0.47622 -0.20069 -0.48507 -0.20486 -0.49271 -0.20972 C -0.50035 -0.21481 -0.50747 -0.22106 -0.51354 -0.22639 C -0.51962 -0.23171 -0.52413 -0.23542 -0.52917 -0.2419 C -0.5342 -0.24792 -0.53941 -0.25625 -0.54375 -0.26412 C -0.54809 -0.27176 -0.55191 -0.27917 -0.55521 -0.2875 C -0.55851 -0.29606 -0.56146 -0.30602 -0.56354 -0.31528 C -0.56563 -0.32477 -0.56649 -0.33634 -0.56771 -0.34444 C -0.56893 -0.35301 -0.56997 -0.35787 -0.57083 -0.36528 C -0.5717 -0.37292 -0.57257 -0.33264 -0.57292 -0.39028 C -0.57327 -0.44815 -0.57309 -0.58032 -0.57292 -0.7125 " pathEditMode="relative" ptsTypes="aaaaaaaaaaaaaaaaaaaaaA">
                                      <p:cBhvr>
                                        <p:cTn id="105" dur="500" fill="hold"/>
                                        <p:tgtEl>
                                          <p:spTgt spid="49"/>
                                        </p:tgtEl>
                                        <p:attrNameLst>
                                          <p:attrName>ppt_x</p:attrName>
                                          <p:attrName>ppt_y</p:attrName>
                                        </p:attrNameLst>
                                      </p:cBhvr>
                                    </p:animMotion>
                                  </p:childTnLst>
                                </p:cTn>
                              </p:par>
                            </p:childTnLst>
                          </p:cTn>
                        </p:par>
                        <p:par>
                          <p:cTn id="106" fill="hold">
                            <p:stCondLst>
                              <p:cond delay="7000"/>
                            </p:stCondLst>
                            <p:childTnLst>
                              <p:par>
                                <p:cTn id="107" presetID="16" presetClass="entr" presetSubtype="42" fill="hold" nodeType="afterEffect">
                                  <p:stCondLst>
                                    <p:cond delay="0"/>
                                  </p:stCondLst>
                                  <p:childTnLst>
                                    <p:set>
                                      <p:cBhvr>
                                        <p:cTn id="108" dur="1" fill="hold">
                                          <p:stCondLst>
                                            <p:cond delay="0"/>
                                          </p:stCondLst>
                                        </p:cTn>
                                        <p:tgtEl>
                                          <p:spTgt spid="22"/>
                                        </p:tgtEl>
                                        <p:attrNameLst>
                                          <p:attrName>style.visibility</p:attrName>
                                        </p:attrNameLst>
                                      </p:cBhvr>
                                      <p:to>
                                        <p:strVal val="visible"/>
                                      </p:to>
                                    </p:set>
                                    <p:animEffect transition="in" filter="barn(outHorizontal)">
                                      <p:cBhvr>
                                        <p:cTn id="109" dur="1000"/>
                                        <p:tgtEl>
                                          <p:spTgt spid="22"/>
                                        </p:tgtEl>
                                      </p:cBhvr>
                                    </p:animEffect>
                                  </p:childTnLst>
                                </p:cTn>
                              </p:par>
                              <p:par>
                                <p:cTn id="110" presetID="55" presetClass="entr" presetSubtype="0" fill="hold" nodeType="withEffect">
                                  <p:stCondLst>
                                    <p:cond delay="0"/>
                                  </p:stCondLst>
                                  <p:childTnLst>
                                    <p:set>
                                      <p:cBhvr>
                                        <p:cTn id="111" dur="1" fill="hold">
                                          <p:stCondLst>
                                            <p:cond delay="0"/>
                                          </p:stCondLst>
                                        </p:cTn>
                                        <p:tgtEl>
                                          <p:spTgt spid="51"/>
                                        </p:tgtEl>
                                        <p:attrNameLst>
                                          <p:attrName>style.visibility</p:attrName>
                                        </p:attrNameLst>
                                      </p:cBhvr>
                                      <p:to>
                                        <p:strVal val="visible"/>
                                      </p:to>
                                    </p:set>
                                    <p:anim calcmode="lin" valueType="num">
                                      <p:cBhvr>
                                        <p:cTn id="112" dur="500" fill="hold"/>
                                        <p:tgtEl>
                                          <p:spTgt spid="51"/>
                                        </p:tgtEl>
                                        <p:attrNameLst>
                                          <p:attrName>ppt_w</p:attrName>
                                        </p:attrNameLst>
                                      </p:cBhvr>
                                      <p:tavLst>
                                        <p:tav tm="0">
                                          <p:val>
                                            <p:strVal val="#ppt_w*0.70"/>
                                          </p:val>
                                        </p:tav>
                                        <p:tav tm="100000">
                                          <p:val>
                                            <p:strVal val="#ppt_w"/>
                                          </p:val>
                                        </p:tav>
                                      </p:tavLst>
                                    </p:anim>
                                    <p:anim calcmode="lin" valueType="num">
                                      <p:cBhvr>
                                        <p:cTn id="113" dur="500" fill="hold"/>
                                        <p:tgtEl>
                                          <p:spTgt spid="51"/>
                                        </p:tgtEl>
                                        <p:attrNameLst>
                                          <p:attrName>ppt_h</p:attrName>
                                        </p:attrNameLst>
                                      </p:cBhvr>
                                      <p:tavLst>
                                        <p:tav tm="0">
                                          <p:val>
                                            <p:strVal val="#ppt_h"/>
                                          </p:val>
                                        </p:tav>
                                        <p:tav tm="100000">
                                          <p:val>
                                            <p:strVal val="#ppt_h"/>
                                          </p:val>
                                        </p:tav>
                                      </p:tavLst>
                                    </p:anim>
                                    <p:animEffect transition="in" filter="fade">
                                      <p:cBhvr>
                                        <p:cTn id="114" dur="500"/>
                                        <p:tgtEl>
                                          <p:spTgt spid="51"/>
                                        </p:tgtEl>
                                      </p:cBhvr>
                                    </p:animEffect>
                                  </p:childTnLst>
                                </p:cTn>
                              </p:par>
                              <p:par>
                                <p:cTn id="115" presetID="10" presetClass="entr" presetSubtype="0" fill="hold" nodeType="with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par>
                                <p:cTn id="118" presetID="6" presetClass="emph" presetSubtype="0" fill="hold" nodeType="withEffect">
                                  <p:stCondLst>
                                    <p:cond delay="0"/>
                                  </p:stCondLst>
                                  <p:childTnLst>
                                    <p:animScale>
                                      <p:cBhvr>
                                        <p:cTn id="119" dur="1000" fill="hold"/>
                                        <p:tgtEl>
                                          <p:spTgt spid="50"/>
                                        </p:tgtEl>
                                      </p:cBhvr>
                                      <p:by x="200000" y="200000"/>
                                    </p:animScale>
                                  </p:childTnLst>
                                </p:cTn>
                              </p:par>
                              <p:par>
                                <p:cTn id="120" presetID="10" presetClass="exit" presetSubtype="0" fill="hold" nodeType="withEffect">
                                  <p:stCondLst>
                                    <p:cond delay="500"/>
                                  </p:stCondLst>
                                  <p:childTnLst>
                                    <p:animEffect transition="out" filter="fade">
                                      <p:cBhvr>
                                        <p:cTn id="121" dur="500"/>
                                        <p:tgtEl>
                                          <p:spTgt spid="50"/>
                                        </p:tgtEl>
                                      </p:cBhvr>
                                    </p:animEffect>
                                    <p:set>
                                      <p:cBhvr>
                                        <p:cTn id="122" dur="1" fill="hold">
                                          <p:stCondLst>
                                            <p:cond delay="499"/>
                                          </p:stCondLst>
                                        </p:cTn>
                                        <p:tgtEl>
                                          <p:spTgt spid="50"/>
                                        </p:tgtEl>
                                        <p:attrNameLst>
                                          <p:attrName>style.visibility</p:attrName>
                                        </p:attrNameLst>
                                      </p:cBhvr>
                                      <p:to>
                                        <p:strVal val="hidden"/>
                                      </p:to>
                                    </p:set>
                                  </p:childTnLst>
                                </p:cTn>
                              </p:par>
                              <p:par>
                                <p:cTn id="123" presetID="0" presetClass="path" presetSubtype="0" accel="50000" decel="50000" fill="hold" nodeType="withEffect">
                                  <p:stCondLst>
                                    <p:cond delay="500"/>
                                  </p:stCondLst>
                                  <p:childTnLst>
                                    <p:animMotion origin="layout" path="M -5.55556E-7 5.92593E-6 C -0.00851 -0.00439 -0.01684 -0.00856 -0.03021 -0.01527 C -0.04357 -0.02198 -0.06302 -0.03356 -0.08021 -0.04027 C -0.09739 -0.04698 -0.11614 -0.05069 -0.13333 -0.05555 C -0.15052 -0.06041 -0.16649 -0.06481 -0.18333 -0.06944 C -0.20017 -0.07407 -0.21788 -0.07731 -0.23437 -0.08333 C -0.25087 -0.08935 -0.26701 -0.09837 -0.28229 -0.10555 C -0.29757 -0.11272 -0.31198 -0.1206 -0.32604 -0.12638 C -0.3401 -0.13217 -0.35538 -0.13587 -0.36666 -0.14027 C -0.37795 -0.14467 -0.38507 -0.14837 -0.39375 -0.15277 C -0.40243 -0.15717 -0.41024 -0.16157 -0.41875 -0.16666 C -0.42726 -0.17175 -0.43698 -0.17777 -0.44479 -0.18333 C -0.4526 -0.18888 -0.45903 -0.19351 -0.46562 -0.19999 C -0.47222 -0.20647 -0.47916 -0.21435 -0.48437 -0.22222 C -0.48958 -0.23009 -0.49288 -0.23819 -0.49687 -0.24722 C -0.50087 -0.25624 -0.50538 -0.26597 -0.50833 -0.27638 C -0.51128 -0.2868 -0.51285 -0.29976 -0.51458 -0.30972 C -0.51632 -0.31967 -0.51788 -0.32708 -0.51875 -0.3361 C -0.51962 -0.34513 -0.51962 -0.30439 -0.51979 -0.36388 C -0.51996 -0.42337 -0.51996 -0.55833 -0.51979 -0.69305 " pathEditMode="relative" ptsTypes="aaaaaaaaaaaaaaaaaaaA">
                                      <p:cBhvr>
                                        <p:cTn id="124" dur="500" fill="hold"/>
                                        <p:tgtEl>
                                          <p:spTgt spid="51"/>
                                        </p:tgtEl>
                                        <p:attrNameLst>
                                          <p:attrName>ppt_x</p:attrName>
                                          <p:attrName>ppt_y</p:attrName>
                                        </p:attrNameLst>
                                      </p:cBhvr>
                                    </p:animMotion>
                                  </p:childTnLst>
                                </p:cTn>
                              </p:par>
                            </p:childTnLst>
                          </p:cTn>
                        </p:par>
                        <p:par>
                          <p:cTn id="125" fill="hold">
                            <p:stCondLst>
                              <p:cond delay="8000"/>
                            </p:stCondLst>
                            <p:childTnLst>
                              <p:par>
                                <p:cTn id="126" presetID="16" presetClass="entr" presetSubtype="42" fill="hold" nodeType="afterEffect">
                                  <p:stCondLst>
                                    <p:cond delay="0"/>
                                  </p:stCondLst>
                                  <p:childTnLst>
                                    <p:set>
                                      <p:cBhvr>
                                        <p:cTn id="127" dur="1" fill="hold">
                                          <p:stCondLst>
                                            <p:cond delay="0"/>
                                          </p:stCondLst>
                                        </p:cTn>
                                        <p:tgtEl>
                                          <p:spTgt spid="21"/>
                                        </p:tgtEl>
                                        <p:attrNameLst>
                                          <p:attrName>style.visibility</p:attrName>
                                        </p:attrNameLst>
                                      </p:cBhvr>
                                      <p:to>
                                        <p:strVal val="visible"/>
                                      </p:to>
                                    </p:set>
                                    <p:animEffect transition="in" filter="barn(outHorizontal)">
                                      <p:cBhvr>
                                        <p:cTn id="128" dur="1000"/>
                                        <p:tgtEl>
                                          <p:spTgt spid="21"/>
                                        </p:tgtEl>
                                      </p:cBhvr>
                                    </p:animEffect>
                                  </p:childTnLst>
                                </p:cTn>
                              </p:par>
                              <p:par>
                                <p:cTn id="129" presetID="55" presetClass="entr" presetSubtype="0" fill="hold" nodeType="withEffect">
                                  <p:stCondLst>
                                    <p:cond delay="0"/>
                                  </p:stCondLst>
                                  <p:childTnLst>
                                    <p:set>
                                      <p:cBhvr>
                                        <p:cTn id="130" dur="1" fill="hold">
                                          <p:stCondLst>
                                            <p:cond delay="0"/>
                                          </p:stCondLst>
                                        </p:cTn>
                                        <p:tgtEl>
                                          <p:spTgt spid="55"/>
                                        </p:tgtEl>
                                        <p:attrNameLst>
                                          <p:attrName>style.visibility</p:attrName>
                                        </p:attrNameLst>
                                      </p:cBhvr>
                                      <p:to>
                                        <p:strVal val="visible"/>
                                      </p:to>
                                    </p:set>
                                    <p:anim calcmode="lin" valueType="num">
                                      <p:cBhvr>
                                        <p:cTn id="131" dur="500" fill="hold"/>
                                        <p:tgtEl>
                                          <p:spTgt spid="55"/>
                                        </p:tgtEl>
                                        <p:attrNameLst>
                                          <p:attrName>ppt_w</p:attrName>
                                        </p:attrNameLst>
                                      </p:cBhvr>
                                      <p:tavLst>
                                        <p:tav tm="0">
                                          <p:val>
                                            <p:strVal val="#ppt_w*0.70"/>
                                          </p:val>
                                        </p:tav>
                                        <p:tav tm="100000">
                                          <p:val>
                                            <p:strVal val="#ppt_w"/>
                                          </p:val>
                                        </p:tav>
                                      </p:tavLst>
                                    </p:anim>
                                    <p:anim calcmode="lin" valueType="num">
                                      <p:cBhvr>
                                        <p:cTn id="132" dur="500" fill="hold"/>
                                        <p:tgtEl>
                                          <p:spTgt spid="55"/>
                                        </p:tgtEl>
                                        <p:attrNameLst>
                                          <p:attrName>ppt_h</p:attrName>
                                        </p:attrNameLst>
                                      </p:cBhvr>
                                      <p:tavLst>
                                        <p:tav tm="0">
                                          <p:val>
                                            <p:strVal val="#ppt_h"/>
                                          </p:val>
                                        </p:tav>
                                        <p:tav tm="100000">
                                          <p:val>
                                            <p:strVal val="#ppt_h"/>
                                          </p:val>
                                        </p:tav>
                                      </p:tavLst>
                                    </p:anim>
                                    <p:animEffect transition="in" filter="fade">
                                      <p:cBhvr>
                                        <p:cTn id="133" dur="500"/>
                                        <p:tgtEl>
                                          <p:spTgt spid="55"/>
                                        </p:tgtEl>
                                      </p:cBhvr>
                                    </p:animEffect>
                                  </p:childTnLst>
                                </p:cTn>
                              </p:par>
                              <p:par>
                                <p:cTn id="134" presetID="10" presetClass="entr" presetSubtype="0" fill="hold" nodeType="with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fade">
                                      <p:cBhvr>
                                        <p:cTn id="136" dur="500"/>
                                        <p:tgtEl>
                                          <p:spTgt spid="54"/>
                                        </p:tgtEl>
                                      </p:cBhvr>
                                    </p:animEffect>
                                  </p:childTnLst>
                                </p:cTn>
                              </p:par>
                              <p:par>
                                <p:cTn id="137" presetID="6" presetClass="emph" presetSubtype="0" fill="hold" nodeType="withEffect">
                                  <p:stCondLst>
                                    <p:cond delay="0"/>
                                  </p:stCondLst>
                                  <p:childTnLst>
                                    <p:animScale>
                                      <p:cBhvr>
                                        <p:cTn id="138" dur="1000" fill="hold"/>
                                        <p:tgtEl>
                                          <p:spTgt spid="54"/>
                                        </p:tgtEl>
                                      </p:cBhvr>
                                      <p:by x="200000" y="200000"/>
                                    </p:animScale>
                                  </p:childTnLst>
                                </p:cTn>
                              </p:par>
                              <p:par>
                                <p:cTn id="139" presetID="10" presetClass="exit" presetSubtype="0" fill="hold" nodeType="withEffect">
                                  <p:stCondLst>
                                    <p:cond delay="500"/>
                                  </p:stCondLst>
                                  <p:childTnLst>
                                    <p:animEffect transition="out" filter="fade">
                                      <p:cBhvr>
                                        <p:cTn id="140" dur="500"/>
                                        <p:tgtEl>
                                          <p:spTgt spid="54"/>
                                        </p:tgtEl>
                                      </p:cBhvr>
                                    </p:animEffect>
                                    <p:set>
                                      <p:cBhvr>
                                        <p:cTn id="141" dur="1" fill="hold">
                                          <p:stCondLst>
                                            <p:cond delay="499"/>
                                          </p:stCondLst>
                                        </p:cTn>
                                        <p:tgtEl>
                                          <p:spTgt spid="54"/>
                                        </p:tgtEl>
                                        <p:attrNameLst>
                                          <p:attrName>style.visibility</p:attrName>
                                        </p:attrNameLst>
                                      </p:cBhvr>
                                      <p:to>
                                        <p:strVal val="hidden"/>
                                      </p:to>
                                    </p:set>
                                  </p:childTnLst>
                                </p:cTn>
                              </p:par>
                              <p:par>
                                <p:cTn id="142" presetID="0" presetClass="path" presetSubtype="0" accel="50000" decel="50000" fill="hold" nodeType="withEffect">
                                  <p:stCondLst>
                                    <p:cond delay="500"/>
                                  </p:stCondLst>
                                  <p:childTnLst>
                                    <p:animMotion origin="layout" path="M 3.88889E-6 9.25926E-6 C -0.01094 -0.00509 -0.02188 -0.00995 -0.03646 -0.01527 C -0.05104 -0.0206 -0.07066 -0.02662 -0.0875 -0.03171 C -0.10434 -0.03703 -0.12066 -0.04282 -0.1375 -0.04699 C -0.15434 -0.05115 -0.17188 -0.05138 -0.18854 -0.05671 C -0.20521 -0.06203 -0.22205 -0.07152 -0.2375 -0.07893 C -0.25295 -0.08657 -0.26702 -0.0949 -0.28125 -0.10138 C -0.29549 -0.10787 -0.31268 -0.11412 -0.32292 -0.11782 C -0.33316 -0.12175 -0.33472 -0.12106 -0.34271 -0.12476 C -0.3507 -0.12847 -0.35955 -0.1331 -0.37083 -0.14004 C -0.38212 -0.14699 -0.39983 -0.15763 -0.41042 -0.16643 C -0.42101 -0.17523 -0.42691 -0.18217 -0.43438 -0.19305 C -0.44184 -0.2037 -0.45018 -0.21874 -0.45521 -0.23171 C -0.46024 -0.24467 -0.46198 -0.2581 -0.46458 -0.27083 C -0.46719 -0.28333 -0.46945 -0.29537 -0.47083 -0.30694 C -0.47222 -0.31851 -0.47257 -0.32685 -0.47292 -0.34004 C -0.47327 -0.35347 -0.47292 -0.32638 -0.47292 -0.38587 C -0.47292 -0.4456 -0.47292 -0.57152 -0.47292 -0.69699 " pathEditMode="relative" ptsTypes="aaaaaaaaaaaaaaaaaA">
                                      <p:cBhvr>
                                        <p:cTn id="143" dur="500" fill="hold"/>
                                        <p:tgtEl>
                                          <p:spTgt spid="55"/>
                                        </p:tgtEl>
                                        <p:attrNameLst>
                                          <p:attrName>ppt_x</p:attrName>
                                          <p:attrName>ppt_y</p:attrName>
                                        </p:attrNameLst>
                                      </p:cBhvr>
                                    </p:animMotion>
                                  </p:childTnLst>
                                </p:cTn>
                              </p:par>
                            </p:childTnLst>
                          </p:cTn>
                        </p:par>
                        <p:par>
                          <p:cTn id="144" fill="hold">
                            <p:stCondLst>
                              <p:cond delay="9000"/>
                            </p:stCondLst>
                            <p:childTnLst>
                              <p:par>
                                <p:cTn id="145" presetID="55" presetClass="entr" presetSubtype="0" fill="hold" nodeType="afterEffect">
                                  <p:stCondLst>
                                    <p:cond delay="500"/>
                                  </p:stCondLst>
                                  <p:childTnLst>
                                    <p:set>
                                      <p:cBhvr>
                                        <p:cTn id="146" dur="1" fill="hold">
                                          <p:stCondLst>
                                            <p:cond delay="0"/>
                                          </p:stCondLst>
                                        </p:cTn>
                                        <p:tgtEl>
                                          <p:spTgt spid="57"/>
                                        </p:tgtEl>
                                        <p:attrNameLst>
                                          <p:attrName>style.visibility</p:attrName>
                                        </p:attrNameLst>
                                      </p:cBhvr>
                                      <p:to>
                                        <p:strVal val="visible"/>
                                      </p:to>
                                    </p:set>
                                    <p:anim calcmode="lin" valueType="num">
                                      <p:cBhvr>
                                        <p:cTn id="147" dur="500" fill="hold"/>
                                        <p:tgtEl>
                                          <p:spTgt spid="57"/>
                                        </p:tgtEl>
                                        <p:attrNameLst>
                                          <p:attrName>ppt_w</p:attrName>
                                        </p:attrNameLst>
                                      </p:cBhvr>
                                      <p:tavLst>
                                        <p:tav tm="0">
                                          <p:val>
                                            <p:strVal val="#ppt_w*0.70"/>
                                          </p:val>
                                        </p:tav>
                                        <p:tav tm="100000">
                                          <p:val>
                                            <p:strVal val="#ppt_w"/>
                                          </p:val>
                                        </p:tav>
                                      </p:tavLst>
                                    </p:anim>
                                    <p:anim calcmode="lin" valueType="num">
                                      <p:cBhvr>
                                        <p:cTn id="148" dur="500" fill="hold"/>
                                        <p:tgtEl>
                                          <p:spTgt spid="57"/>
                                        </p:tgtEl>
                                        <p:attrNameLst>
                                          <p:attrName>ppt_h</p:attrName>
                                        </p:attrNameLst>
                                      </p:cBhvr>
                                      <p:tavLst>
                                        <p:tav tm="0">
                                          <p:val>
                                            <p:strVal val="#ppt_h"/>
                                          </p:val>
                                        </p:tav>
                                        <p:tav tm="100000">
                                          <p:val>
                                            <p:strVal val="#ppt_h"/>
                                          </p:val>
                                        </p:tav>
                                      </p:tavLst>
                                    </p:anim>
                                    <p:animEffect transition="in" filter="fade">
                                      <p:cBhvr>
                                        <p:cTn id="149" dur="500"/>
                                        <p:tgtEl>
                                          <p:spTgt spid="57"/>
                                        </p:tgtEl>
                                      </p:cBhvr>
                                    </p:animEffect>
                                  </p:childTnLst>
                                </p:cTn>
                              </p:par>
                              <p:par>
                                <p:cTn id="150" presetID="10" presetClass="entr" presetSubtype="0" fill="hold" nodeType="withEffect">
                                  <p:stCondLst>
                                    <p:cond delay="500"/>
                                  </p:stCondLst>
                                  <p:childTnLst>
                                    <p:set>
                                      <p:cBhvr>
                                        <p:cTn id="151" dur="1" fill="hold">
                                          <p:stCondLst>
                                            <p:cond delay="0"/>
                                          </p:stCondLst>
                                        </p:cTn>
                                        <p:tgtEl>
                                          <p:spTgt spid="56"/>
                                        </p:tgtEl>
                                        <p:attrNameLst>
                                          <p:attrName>style.visibility</p:attrName>
                                        </p:attrNameLst>
                                      </p:cBhvr>
                                      <p:to>
                                        <p:strVal val="visible"/>
                                      </p:to>
                                    </p:set>
                                    <p:animEffect transition="in" filter="fade">
                                      <p:cBhvr>
                                        <p:cTn id="152" dur="500"/>
                                        <p:tgtEl>
                                          <p:spTgt spid="56"/>
                                        </p:tgtEl>
                                      </p:cBhvr>
                                    </p:animEffect>
                                  </p:childTnLst>
                                </p:cTn>
                              </p:par>
                              <p:par>
                                <p:cTn id="153" presetID="6" presetClass="emph" presetSubtype="0" fill="hold" nodeType="withEffect">
                                  <p:stCondLst>
                                    <p:cond delay="500"/>
                                  </p:stCondLst>
                                  <p:childTnLst>
                                    <p:animScale>
                                      <p:cBhvr>
                                        <p:cTn id="154" dur="1000" fill="hold"/>
                                        <p:tgtEl>
                                          <p:spTgt spid="56"/>
                                        </p:tgtEl>
                                      </p:cBhvr>
                                      <p:by x="200000" y="200000"/>
                                    </p:animScale>
                                  </p:childTnLst>
                                </p:cTn>
                              </p:par>
                              <p:par>
                                <p:cTn id="155" presetID="10" presetClass="exit" presetSubtype="0" fill="hold" nodeType="withEffect">
                                  <p:stCondLst>
                                    <p:cond delay="1000"/>
                                  </p:stCondLst>
                                  <p:childTnLst>
                                    <p:animEffect transition="out" filter="fade">
                                      <p:cBhvr>
                                        <p:cTn id="156" dur="500"/>
                                        <p:tgtEl>
                                          <p:spTgt spid="56"/>
                                        </p:tgtEl>
                                      </p:cBhvr>
                                    </p:animEffect>
                                    <p:set>
                                      <p:cBhvr>
                                        <p:cTn id="157" dur="1" fill="hold">
                                          <p:stCondLst>
                                            <p:cond delay="499"/>
                                          </p:stCondLst>
                                        </p:cTn>
                                        <p:tgtEl>
                                          <p:spTgt spid="56"/>
                                        </p:tgtEl>
                                        <p:attrNameLst>
                                          <p:attrName>style.visibility</p:attrName>
                                        </p:attrNameLst>
                                      </p:cBhvr>
                                      <p:to>
                                        <p:strVal val="hidden"/>
                                      </p:to>
                                    </p:set>
                                  </p:childTnLst>
                                </p:cTn>
                              </p:par>
                              <p:par>
                                <p:cTn id="158" presetID="0" presetClass="path" presetSubtype="0" accel="50000" decel="50000" fill="hold" nodeType="withEffect">
                                  <p:stCondLst>
                                    <p:cond delay="1000"/>
                                  </p:stCondLst>
                                  <p:childTnLst>
                                    <p:animMotion origin="layout" path="M 5.55556E-6 -2.59259E-6 C -0.01232 -0.0037 -0.02447 -0.00717 -0.03645 -0.01111 C -0.04843 -0.01504 -0.05711 -0.01944 -0.07187 -0.02361 C -0.08663 -0.02778 -0.10815 -0.02986 -0.12517 -0.03588 C -0.14184 -0.0419 -0.15763 -0.05185 -0.17291 -0.05949 C -0.18819 -0.06713 -0.20399 -0.07616 -0.21666 -0.08194 C -0.22934 -0.0875 -0.24045 -0.09004 -0.24895 -0.09305 C -0.25746 -0.09606 -0.26059 -0.09676 -0.2677 -0.1 C -0.27482 -0.10324 -0.2835 -0.1081 -0.29166 -0.1125 C -0.29982 -0.11666 -0.30885 -0.12129 -0.31666 -0.12616 C -0.32447 -0.13102 -0.33107 -0.13541 -0.33854 -0.14143 C -0.346 -0.14745 -0.35503 -0.15555 -0.36145 -0.16227 C -0.36788 -0.16898 -0.37274 -0.17477 -0.37708 -0.18194 C -0.38142 -0.18889 -0.38402 -0.1956 -0.38749 -0.20393 C -0.39097 -0.2125 -0.39513 -0.22338 -0.39791 -0.2331 C -0.40069 -0.24305 -0.4026 -0.2537 -0.40416 -0.26366 C -0.40572 -0.27384 -0.40642 -0.28171 -0.40729 -0.29305 C -0.40815 -0.3044 -0.40902 -0.26435 -0.40937 -0.33171 C -0.40972 -0.3993 -0.40954 -0.54838 -0.40937 -0.69699 " pathEditMode="relative" ptsTypes="aaaaaaaaaaaaaaaaaaA">
                                      <p:cBhvr>
                                        <p:cTn id="159" dur="500" fill="hold"/>
                                        <p:tgtEl>
                                          <p:spTgt spid="57"/>
                                        </p:tgtEl>
                                        <p:attrNameLst>
                                          <p:attrName>ppt_x</p:attrName>
                                          <p:attrName>ppt_y</p:attrName>
                                        </p:attrNameLst>
                                      </p:cBhvr>
                                    </p:animMotion>
                                  </p:childTnLst>
                                </p:cTn>
                              </p:par>
                            </p:childTnLst>
                          </p:cTn>
                        </p:par>
                        <p:par>
                          <p:cTn id="160" fill="hold">
                            <p:stCondLst>
                              <p:cond delay="10500"/>
                            </p:stCondLst>
                            <p:childTnLst>
                              <p:par>
                                <p:cTn id="161" presetID="16" presetClass="entr" presetSubtype="42" fill="hold" nodeType="afterEffect">
                                  <p:stCondLst>
                                    <p:cond delay="0"/>
                                  </p:stCondLst>
                                  <p:childTnLst>
                                    <p:set>
                                      <p:cBhvr>
                                        <p:cTn id="162" dur="1" fill="hold">
                                          <p:stCondLst>
                                            <p:cond delay="0"/>
                                          </p:stCondLst>
                                        </p:cTn>
                                        <p:tgtEl>
                                          <p:spTgt spid="19"/>
                                        </p:tgtEl>
                                        <p:attrNameLst>
                                          <p:attrName>style.visibility</p:attrName>
                                        </p:attrNameLst>
                                      </p:cBhvr>
                                      <p:to>
                                        <p:strVal val="visible"/>
                                      </p:to>
                                    </p:set>
                                    <p:animEffect transition="in" filter="barn(outHorizontal)">
                                      <p:cBhvr>
                                        <p:cTn id="163" dur="1000"/>
                                        <p:tgtEl>
                                          <p:spTgt spid="19"/>
                                        </p:tgtEl>
                                      </p:cBhvr>
                                    </p:animEffect>
                                  </p:childTnLst>
                                </p:cTn>
                              </p:par>
                              <p:par>
                                <p:cTn id="164" presetID="55" presetClass="entr" presetSubtype="0" fill="hold"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p:cTn id="166" dur="500" fill="hold"/>
                                        <p:tgtEl>
                                          <p:spTgt spid="59"/>
                                        </p:tgtEl>
                                        <p:attrNameLst>
                                          <p:attrName>ppt_w</p:attrName>
                                        </p:attrNameLst>
                                      </p:cBhvr>
                                      <p:tavLst>
                                        <p:tav tm="0">
                                          <p:val>
                                            <p:strVal val="#ppt_w*0.70"/>
                                          </p:val>
                                        </p:tav>
                                        <p:tav tm="100000">
                                          <p:val>
                                            <p:strVal val="#ppt_w"/>
                                          </p:val>
                                        </p:tav>
                                      </p:tavLst>
                                    </p:anim>
                                    <p:anim calcmode="lin" valueType="num">
                                      <p:cBhvr>
                                        <p:cTn id="167" dur="500" fill="hold"/>
                                        <p:tgtEl>
                                          <p:spTgt spid="59"/>
                                        </p:tgtEl>
                                        <p:attrNameLst>
                                          <p:attrName>ppt_h</p:attrName>
                                        </p:attrNameLst>
                                      </p:cBhvr>
                                      <p:tavLst>
                                        <p:tav tm="0">
                                          <p:val>
                                            <p:strVal val="#ppt_h"/>
                                          </p:val>
                                        </p:tav>
                                        <p:tav tm="100000">
                                          <p:val>
                                            <p:strVal val="#ppt_h"/>
                                          </p:val>
                                        </p:tav>
                                      </p:tavLst>
                                    </p:anim>
                                    <p:animEffect transition="in" filter="fade">
                                      <p:cBhvr>
                                        <p:cTn id="168" dur="500"/>
                                        <p:tgtEl>
                                          <p:spTgt spid="59"/>
                                        </p:tgtEl>
                                      </p:cBhvr>
                                    </p:animEffect>
                                  </p:childTnLst>
                                </p:cTn>
                              </p:par>
                              <p:par>
                                <p:cTn id="169" presetID="10" presetClass="entr" presetSubtype="0" fill="hold" nodeType="withEffect">
                                  <p:stCondLst>
                                    <p:cond delay="0"/>
                                  </p:stCondLst>
                                  <p:childTnLst>
                                    <p:set>
                                      <p:cBhvr>
                                        <p:cTn id="170" dur="1" fill="hold">
                                          <p:stCondLst>
                                            <p:cond delay="0"/>
                                          </p:stCondLst>
                                        </p:cTn>
                                        <p:tgtEl>
                                          <p:spTgt spid="58"/>
                                        </p:tgtEl>
                                        <p:attrNameLst>
                                          <p:attrName>style.visibility</p:attrName>
                                        </p:attrNameLst>
                                      </p:cBhvr>
                                      <p:to>
                                        <p:strVal val="visible"/>
                                      </p:to>
                                    </p:set>
                                    <p:animEffect transition="in" filter="fade">
                                      <p:cBhvr>
                                        <p:cTn id="171" dur="500"/>
                                        <p:tgtEl>
                                          <p:spTgt spid="58"/>
                                        </p:tgtEl>
                                      </p:cBhvr>
                                    </p:animEffect>
                                  </p:childTnLst>
                                </p:cTn>
                              </p:par>
                              <p:par>
                                <p:cTn id="172" presetID="6" presetClass="emph" presetSubtype="0" fill="hold" nodeType="withEffect">
                                  <p:stCondLst>
                                    <p:cond delay="0"/>
                                  </p:stCondLst>
                                  <p:childTnLst>
                                    <p:animScale>
                                      <p:cBhvr>
                                        <p:cTn id="173" dur="1000" fill="hold"/>
                                        <p:tgtEl>
                                          <p:spTgt spid="58"/>
                                        </p:tgtEl>
                                      </p:cBhvr>
                                      <p:by x="200000" y="200000"/>
                                    </p:animScale>
                                  </p:childTnLst>
                                </p:cTn>
                              </p:par>
                              <p:par>
                                <p:cTn id="174" presetID="10" presetClass="exit" presetSubtype="0" fill="hold" nodeType="withEffect">
                                  <p:stCondLst>
                                    <p:cond delay="500"/>
                                  </p:stCondLst>
                                  <p:childTnLst>
                                    <p:animEffect transition="out" filter="fade">
                                      <p:cBhvr>
                                        <p:cTn id="175" dur="500"/>
                                        <p:tgtEl>
                                          <p:spTgt spid="58"/>
                                        </p:tgtEl>
                                      </p:cBhvr>
                                    </p:animEffect>
                                    <p:set>
                                      <p:cBhvr>
                                        <p:cTn id="176" dur="1" fill="hold">
                                          <p:stCondLst>
                                            <p:cond delay="499"/>
                                          </p:stCondLst>
                                        </p:cTn>
                                        <p:tgtEl>
                                          <p:spTgt spid="58"/>
                                        </p:tgtEl>
                                        <p:attrNameLst>
                                          <p:attrName>style.visibility</p:attrName>
                                        </p:attrNameLst>
                                      </p:cBhvr>
                                      <p:to>
                                        <p:strVal val="hidden"/>
                                      </p:to>
                                    </p:set>
                                  </p:childTnLst>
                                </p:cTn>
                              </p:par>
                              <p:par>
                                <p:cTn id="177" presetID="0" presetClass="path" presetSubtype="0" accel="50000" decel="50000" fill="hold" nodeType="withEffect">
                                  <p:stCondLst>
                                    <p:cond delay="500"/>
                                  </p:stCondLst>
                                  <p:childTnLst>
                                    <p:animMotion origin="layout" path="M -6.11111E-6 4.44444E-6 C -0.00695 -0.00116 -0.0139 -0.00209 -0.02605 -0.00556 C -0.0382 -0.00903 -0.05713 -0.01459 -0.07292 -0.02084 C -0.08872 -0.02709 -0.10556 -0.03565 -0.12084 -0.04306 C -0.13612 -0.05047 -0.15227 -0.05973 -0.16459 -0.06528 C -0.17692 -0.07084 -0.18647 -0.07338 -0.1948 -0.07639 C -0.20313 -0.0794 -0.2073 -0.08033 -0.21459 -0.08334 C -0.22188 -0.08635 -0.23056 -0.09028 -0.23855 -0.09445 C -0.24654 -0.09861 -0.25452 -0.10324 -0.26251 -0.10834 C -0.27049 -0.11343 -0.27831 -0.11852 -0.28647 -0.125 C -0.29463 -0.13148 -0.30487 -0.13982 -0.31147 -0.14723 C -0.31806 -0.15463 -0.32154 -0.16158 -0.32605 -0.16945 C -0.33056 -0.17732 -0.33508 -0.18565 -0.33855 -0.19445 C -0.34202 -0.20324 -0.3448 -0.2132 -0.34688 -0.22223 C -0.34897 -0.23125 -0.34966 -0.24028 -0.35105 -0.24861 C -0.35244 -0.25718 -0.35435 -0.26389 -0.35522 -0.27361 C -0.35608 -0.28334 -0.35608 -0.29051 -0.35626 -0.30695 C -0.35643 -0.32361 -0.35626 -0.30486 -0.35626 -0.37223 C -0.35626 -0.43959 -0.35626 -0.57547 -0.35626 -0.71111 " pathEditMode="relative" ptsTypes="aaaaaaaaaaaaaaaaaaA">
                                      <p:cBhvr>
                                        <p:cTn id="178" dur="500" fill="hold"/>
                                        <p:tgtEl>
                                          <p:spTgt spid="59"/>
                                        </p:tgtEl>
                                        <p:attrNameLst>
                                          <p:attrName>ppt_x</p:attrName>
                                          <p:attrName>ppt_y</p:attrName>
                                        </p:attrNameLst>
                                      </p:cBhvr>
                                    </p:animMotion>
                                  </p:childTnLst>
                                </p:cTn>
                              </p:par>
                            </p:childTnLst>
                          </p:cTn>
                        </p:par>
                        <p:par>
                          <p:cTn id="179" fill="hold">
                            <p:stCondLst>
                              <p:cond delay="11500"/>
                            </p:stCondLst>
                            <p:childTnLst>
                              <p:par>
                                <p:cTn id="180" presetID="16" presetClass="entr" presetSubtype="42" fill="hold" nodeType="afterEffect">
                                  <p:stCondLst>
                                    <p:cond delay="0"/>
                                  </p:stCondLst>
                                  <p:childTnLst>
                                    <p:set>
                                      <p:cBhvr>
                                        <p:cTn id="181" dur="1" fill="hold">
                                          <p:stCondLst>
                                            <p:cond delay="0"/>
                                          </p:stCondLst>
                                        </p:cTn>
                                        <p:tgtEl>
                                          <p:spTgt spid="18"/>
                                        </p:tgtEl>
                                        <p:attrNameLst>
                                          <p:attrName>style.visibility</p:attrName>
                                        </p:attrNameLst>
                                      </p:cBhvr>
                                      <p:to>
                                        <p:strVal val="visible"/>
                                      </p:to>
                                    </p:set>
                                    <p:animEffect transition="in" filter="barn(outHorizontal)">
                                      <p:cBhvr>
                                        <p:cTn id="182" dur="1000"/>
                                        <p:tgtEl>
                                          <p:spTgt spid="18"/>
                                        </p:tgtEl>
                                      </p:cBhvr>
                                    </p:animEffect>
                                  </p:childTnLst>
                                </p:cTn>
                              </p:par>
                              <p:par>
                                <p:cTn id="183" presetID="55" presetClass="entr" presetSubtype="0" fill="hold" nodeType="withEffect">
                                  <p:stCondLst>
                                    <p:cond delay="0"/>
                                  </p:stCondLst>
                                  <p:childTnLst>
                                    <p:set>
                                      <p:cBhvr>
                                        <p:cTn id="184" dur="1" fill="hold">
                                          <p:stCondLst>
                                            <p:cond delay="0"/>
                                          </p:stCondLst>
                                        </p:cTn>
                                        <p:tgtEl>
                                          <p:spTgt spid="61"/>
                                        </p:tgtEl>
                                        <p:attrNameLst>
                                          <p:attrName>style.visibility</p:attrName>
                                        </p:attrNameLst>
                                      </p:cBhvr>
                                      <p:to>
                                        <p:strVal val="visible"/>
                                      </p:to>
                                    </p:set>
                                    <p:anim calcmode="lin" valueType="num">
                                      <p:cBhvr>
                                        <p:cTn id="185" dur="500" fill="hold"/>
                                        <p:tgtEl>
                                          <p:spTgt spid="61"/>
                                        </p:tgtEl>
                                        <p:attrNameLst>
                                          <p:attrName>ppt_w</p:attrName>
                                        </p:attrNameLst>
                                      </p:cBhvr>
                                      <p:tavLst>
                                        <p:tav tm="0">
                                          <p:val>
                                            <p:strVal val="#ppt_w*0.70"/>
                                          </p:val>
                                        </p:tav>
                                        <p:tav tm="100000">
                                          <p:val>
                                            <p:strVal val="#ppt_w"/>
                                          </p:val>
                                        </p:tav>
                                      </p:tavLst>
                                    </p:anim>
                                    <p:anim calcmode="lin" valueType="num">
                                      <p:cBhvr>
                                        <p:cTn id="186" dur="500" fill="hold"/>
                                        <p:tgtEl>
                                          <p:spTgt spid="61"/>
                                        </p:tgtEl>
                                        <p:attrNameLst>
                                          <p:attrName>ppt_h</p:attrName>
                                        </p:attrNameLst>
                                      </p:cBhvr>
                                      <p:tavLst>
                                        <p:tav tm="0">
                                          <p:val>
                                            <p:strVal val="#ppt_h"/>
                                          </p:val>
                                        </p:tav>
                                        <p:tav tm="100000">
                                          <p:val>
                                            <p:strVal val="#ppt_h"/>
                                          </p:val>
                                        </p:tav>
                                      </p:tavLst>
                                    </p:anim>
                                    <p:animEffect transition="in" filter="fade">
                                      <p:cBhvr>
                                        <p:cTn id="187" dur="500"/>
                                        <p:tgtEl>
                                          <p:spTgt spid="61"/>
                                        </p:tgtEl>
                                      </p:cBhvr>
                                    </p:animEffect>
                                  </p:childTnLst>
                                </p:cTn>
                              </p:par>
                              <p:par>
                                <p:cTn id="188" presetID="10" presetClass="entr" presetSubtype="0" fill="hold" nodeType="withEffect">
                                  <p:stCondLst>
                                    <p:cond delay="0"/>
                                  </p:stCondLst>
                                  <p:childTnLst>
                                    <p:set>
                                      <p:cBhvr>
                                        <p:cTn id="189" dur="1" fill="hold">
                                          <p:stCondLst>
                                            <p:cond delay="0"/>
                                          </p:stCondLst>
                                        </p:cTn>
                                        <p:tgtEl>
                                          <p:spTgt spid="60"/>
                                        </p:tgtEl>
                                        <p:attrNameLst>
                                          <p:attrName>style.visibility</p:attrName>
                                        </p:attrNameLst>
                                      </p:cBhvr>
                                      <p:to>
                                        <p:strVal val="visible"/>
                                      </p:to>
                                    </p:set>
                                    <p:animEffect transition="in" filter="fade">
                                      <p:cBhvr>
                                        <p:cTn id="190" dur="500"/>
                                        <p:tgtEl>
                                          <p:spTgt spid="60"/>
                                        </p:tgtEl>
                                      </p:cBhvr>
                                    </p:animEffect>
                                  </p:childTnLst>
                                </p:cTn>
                              </p:par>
                              <p:par>
                                <p:cTn id="191" presetID="6" presetClass="emph" presetSubtype="0" fill="hold" nodeType="withEffect">
                                  <p:stCondLst>
                                    <p:cond delay="0"/>
                                  </p:stCondLst>
                                  <p:childTnLst>
                                    <p:animScale>
                                      <p:cBhvr>
                                        <p:cTn id="192" dur="1000" fill="hold"/>
                                        <p:tgtEl>
                                          <p:spTgt spid="60"/>
                                        </p:tgtEl>
                                      </p:cBhvr>
                                      <p:by x="200000" y="200000"/>
                                    </p:animScale>
                                  </p:childTnLst>
                                </p:cTn>
                              </p:par>
                              <p:par>
                                <p:cTn id="193" presetID="10" presetClass="exit" presetSubtype="0" fill="hold" nodeType="withEffect">
                                  <p:stCondLst>
                                    <p:cond delay="500"/>
                                  </p:stCondLst>
                                  <p:childTnLst>
                                    <p:animEffect transition="out" filter="fade">
                                      <p:cBhvr>
                                        <p:cTn id="194" dur="500"/>
                                        <p:tgtEl>
                                          <p:spTgt spid="60"/>
                                        </p:tgtEl>
                                      </p:cBhvr>
                                    </p:animEffect>
                                    <p:set>
                                      <p:cBhvr>
                                        <p:cTn id="195" dur="1" fill="hold">
                                          <p:stCondLst>
                                            <p:cond delay="499"/>
                                          </p:stCondLst>
                                        </p:cTn>
                                        <p:tgtEl>
                                          <p:spTgt spid="60"/>
                                        </p:tgtEl>
                                        <p:attrNameLst>
                                          <p:attrName>style.visibility</p:attrName>
                                        </p:attrNameLst>
                                      </p:cBhvr>
                                      <p:to>
                                        <p:strVal val="hidden"/>
                                      </p:to>
                                    </p:set>
                                  </p:childTnLst>
                                </p:cTn>
                              </p:par>
                              <p:par>
                                <p:cTn id="196" presetID="0" presetClass="path" presetSubtype="0" accel="50000" decel="50000" fill="hold" nodeType="withEffect">
                                  <p:stCondLst>
                                    <p:cond delay="500"/>
                                  </p:stCondLst>
                                  <p:childTnLst>
                                    <p:animMotion origin="layout" path="M -5.55556E-7 2.22222E-6 C -0.00677 -0.00278 -0.01354 -0.00556 -0.02604 -0.01112 C -0.03854 -0.01667 -0.06007 -0.02616 -0.075 -0.03334 C -0.08993 -0.04051 -0.1033 -0.04908 -0.11563 -0.05417 C -0.12795 -0.05926 -0.14063 -0.06112 -0.14896 -0.06389 C -0.15729 -0.06667 -0.15955 -0.06829 -0.16563 -0.07084 C -0.1717 -0.07338 -0.1783 -0.07547 -0.18542 -0.07917 C -0.19254 -0.08287 -0.20122 -0.08889 -0.20834 -0.09306 C -0.21545 -0.09723 -0.22101 -0.09931 -0.22813 -0.10417 C -0.23525 -0.10903 -0.24445 -0.11598 -0.25104 -0.12223 C -0.25764 -0.12848 -0.26233 -0.13496 -0.26771 -0.14167 C -0.27309 -0.14838 -0.27865 -0.15417 -0.28334 -0.1625 C -0.28802 -0.17084 -0.29271 -0.18218 -0.29584 -0.19167 C -0.29896 -0.20139 -0.30018 -0.20996 -0.30209 -0.21945 C -0.304 -0.22894 -0.30625 -0.23936 -0.30729 -0.24862 C -0.30834 -0.25787 -0.30799 -0.2625 -0.30834 -0.275 C -0.30868 -0.2875 -0.3092 -0.26505 -0.30938 -0.32362 C -0.30955 -0.38241 -0.30955 -0.5051 -0.30938 -0.62778 " pathEditMode="relative" ptsTypes="aaaaaaaaaaaaaaaaaA">
                                      <p:cBhvr>
                                        <p:cTn id="197" dur="500" fill="hold"/>
                                        <p:tgtEl>
                                          <p:spTgt spid="61"/>
                                        </p:tgtEl>
                                        <p:attrNameLst>
                                          <p:attrName>ppt_x</p:attrName>
                                          <p:attrName>ppt_y</p:attrName>
                                        </p:attrNameLst>
                                      </p:cBhvr>
                                    </p:animMotion>
                                  </p:childTnLst>
                                </p:cTn>
                              </p:par>
                            </p:childTnLst>
                          </p:cTn>
                        </p:par>
                        <p:par>
                          <p:cTn id="198" fill="hold">
                            <p:stCondLst>
                              <p:cond delay="12500"/>
                            </p:stCondLst>
                            <p:childTnLst>
                              <p:par>
                                <p:cTn id="199" presetID="16" presetClass="entr" presetSubtype="42" fill="hold" nodeType="afterEffect">
                                  <p:stCondLst>
                                    <p:cond delay="0"/>
                                  </p:stCondLst>
                                  <p:childTnLst>
                                    <p:set>
                                      <p:cBhvr>
                                        <p:cTn id="200" dur="1" fill="hold">
                                          <p:stCondLst>
                                            <p:cond delay="0"/>
                                          </p:stCondLst>
                                        </p:cTn>
                                        <p:tgtEl>
                                          <p:spTgt spid="17"/>
                                        </p:tgtEl>
                                        <p:attrNameLst>
                                          <p:attrName>style.visibility</p:attrName>
                                        </p:attrNameLst>
                                      </p:cBhvr>
                                      <p:to>
                                        <p:strVal val="visible"/>
                                      </p:to>
                                    </p:set>
                                    <p:animEffect transition="in" filter="barn(outHorizontal)">
                                      <p:cBhvr>
                                        <p:cTn id="201" dur="1000"/>
                                        <p:tgtEl>
                                          <p:spTgt spid="17"/>
                                        </p:tgtEl>
                                      </p:cBhvr>
                                    </p:animEffect>
                                  </p:childTnLst>
                                </p:cTn>
                              </p:par>
                              <p:par>
                                <p:cTn id="202" presetID="55" presetClass="entr" presetSubtype="0" fill="hold" nodeType="withEffect">
                                  <p:stCondLst>
                                    <p:cond delay="0"/>
                                  </p:stCondLst>
                                  <p:childTnLst>
                                    <p:set>
                                      <p:cBhvr>
                                        <p:cTn id="203" dur="1" fill="hold">
                                          <p:stCondLst>
                                            <p:cond delay="0"/>
                                          </p:stCondLst>
                                        </p:cTn>
                                        <p:tgtEl>
                                          <p:spTgt spid="63"/>
                                        </p:tgtEl>
                                        <p:attrNameLst>
                                          <p:attrName>style.visibility</p:attrName>
                                        </p:attrNameLst>
                                      </p:cBhvr>
                                      <p:to>
                                        <p:strVal val="visible"/>
                                      </p:to>
                                    </p:set>
                                    <p:anim calcmode="lin" valueType="num">
                                      <p:cBhvr>
                                        <p:cTn id="204" dur="500" fill="hold"/>
                                        <p:tgtEl>
                                          <p:spTgt spid="63"/>
                                        </p:tgtEl>
                                        <p:attrNameLst>
                                          <p:attrName>ppt_w</p:attrName>
                                        </p:attrNameLst>
                                      </p:cBhvr>
                                      <p:tavLst>
                                        <p:tav tm="0">
                                          <p:val>
                                            <p:strVal val="#ppt_w*0.70"/>
                                          </p:val>
                                        </p:tav>
                                        <p:tav tm="100000">
                                          <p:val>
                                            <p:strVal val="#ppt_w"/>
                                          </p:val>
                                        </p:tav>
                                      </p:tavLst>
                                    </p:anim>
                                    <p:anim calcmode="lin" valueType="num">
                                      <p:cBhvr>
                                        <p:cTn id="205" dur="500" fill="hold"/>
                                        <p:tgtEl>
                                          <p:spTgt spid="63"/>
                                        </p:tgtEl>
                                        <p:attrNameLst>
                                          <p:attrName>ppt_h</p:attrName>
                                        </p:attrNameLst>
                                      </p:cBhvr>
                                      <p:tavLst>
                                        <p:tav tm="0">
                                          <p:val>
                                            <p:strVal val="#ppt_h"/>
                                          </p:val>
                                        </p:tav>
                                        <p:tav tm="100000">
                                          <p:val>
                                            <p:strVal val="#ppt_h"/>
                                          </p:val>
                                        </p:tav>
                                      </p:tavLst>
                                    </p:anim>
                                    <p:animEffect transition="in" filter="fade">
                                      <p:cBhvr>
                                        <p:cTn id="206" dur="500"/>
                                        <p:tgtEl>
                                          <p:spTgt spid="63"/>
                                        </p:tgtEl>
                                      </p:cBhvr>
                                    </p:animEffect>
                                  </p:childTnLst>
                                </p:cTn>
                              </p:par>
                              <p:par>
                                <p:cTn id="207" presetID="10" presetClass="entr" presetSubtype="0" fill="hold" nodeType="withEffect">
                                  <p:stCondLst>
                                    <p:cond delay="0"/>
                                  </p:stCondLst>
                                  <p:childTnLst>
                                    <p:set>
                                      <p:cBhvr>
                                        <p:cTn id="208" dur="1" fill="hold">
                                          <p:stCondLst>
                                            <p:cond delay="0"/>
                                          </p:stCondLst>
                                        </p:cTn>
                                        <p:tgtEl>
                                          <p:spTgt spid="62"/>
                                        </p:tgtEl>
                                        <p:attrNameLst>
                                          <p:attrName>style.visibility</p:attrName>
                                        </p:attrNameLst>
                                      </p:cBhvr>
                                      <p:to>
                                        <p:strVal val="visible"/>
                                      </p:to>
                                    </p:set>
                                    <p:animEffect transition="in" filter="fade">
                                      <p:cBhvr>
                                        <p:cTn id="209" dur="500"/>
                                        <p:tgtEl>
                                          <p:spTgt spid="62"/>
                                        </p:tgtEl>
                                      </p:cBhvr>
                                    </p:animEffect>
                                  </p:childTnLst>
                                </p:cTn>
                              </p:par>
                              <p:par>
                                <p:cTn id="210" presetID="6" presetClass="emph" presetSubtype="0" fill="hold" nodeType="withEffect">
                                  <p:stCondLst>
                                    <p:cond delay="0"/>
                                  </p:stCondLst>
                                  <p:childTnLst>
                                    <p:animScale>
                                      <p:cBhvr>
                                        <p:cTn id="211" dur="1000" fill="hold"/>
                                        <p:tgtEl>
                                          <p:spTgt spid="62"/>
                                        </p:tgtEl>
                                      </p:cBhvr>
                                      <p:by x="200000" y="200000"/>
                                    </p:animScale>
                                  </p:childTnLst>
                                </p:cTn>
                              </p:par>
                              <p:par>
                                <p:cTn id="212" presetID="10" presetClass="exit" presetSubtype="0" fill="hold" nodeType="withEffect">
                                  <p:stCondLst>
                                    <p:cond delay="500"/>
                                  </p:stCondLst>
                                  <p:childTnLst>
                                    <p:animEffect transition="out" filter="fade">
                                      <p:cBhvr>
                                        <p:cTn id="213" dur="500"/>
                                        <p:tgtEl>
                                          <p:spTgt spid="62"/>
                                        </p:tgtEl>
                                      </p:cBhvr>
                                    </p:animEffect>
                                    <p:set>
                                      <p:cBhvr>
                                        <p:cTn id="214" dur="1" fill="hold">
                                          <p:stCondLst>
                                            <p:cond delay="499"/>
                                          </p:stCondLst>
                                        </p:cTn>
                                        <p:tgtEl>
                                          <p:spTgt spid="62"/>
                                        </p:tgtEl>
                                        <p:attrNameLst>
                                          <p:attrName>style.visibility</p:attrName>
                                        </p:attrNameLst>
                                      </p:cBhvr>
                                      <p:to>
                                        <p:strVal val="hidden"/>
                                      </p:to>
                                    </p:set>
                                  </p:childTnLst>
                                </p:cTn>
                              </p:par>
                              <p:par>
                                <p:cTn id="215" presetID="0" presetClass="path" presetSubtype="0" accel="50000" decel="50000" fill="hold" nodeType="withEffect">
                                  <p:stCondLst>
                                    <p:cond delay="500"/>
                                  </p:stCondLst>
                                  <p:childTnLst>
                                    <p:animMotion origin="layout" path="M 9.44444E-6 2.22222E-6 C -0.00642 -0.00463 -0.01284 -0.00903 -0.02395 -0.01528 C -0.03506 -0.02153 -0.05451 -0.03195 -0.06666 -0.0375 C -0.07881 -0.04306 -0.08906 -0.04607 -0.09687 -0.04884 C -0.10468 -0.05139 -0.10711 -0.05139 -0.11354 -0.05417 C -0.11996 -0.05695 -0.12847 -0.06181 -0.13541 -0.06528 C -0.14236 -0.06898 -0.14739 -0.0706 -0.1552 -0.075 C -0.16302 -0.0794 -0.17378 -0.08519 -0.18229 -0.0919 C -0.19079 -0.09815 -0.19913 -0.10625 -0.20624 -0.11412 C -0.21336 -0.12153 -0.21944 -0.12847 -0.22499 -0.13773 C -0.23055 -0.14653 -0.23524 -0.15718 -0.23958 -0.16806 C -0.24392 -0.1794 -0.24809 -0.19259 -0.25104 -0.20417 C -0.25399 -0.21574 -0.25607 -0.22523 -0.25729 -0.2375 C -0.2585 -0.25023 -0.25815 -0.20232 -0.25833 -0.27917 C -0.2585 -0.35625 -0.2585 -0.52847 -0.25833 -0.7 " pathEditMode="relative" ptsTypes="aaaaaaaaaaaaaaA">
                                      <p:cBhvr>
                                        <p:cTn id="216" dur="500" fill="hold"/>
                                        <p:tgtEl>
                                          <p:spTgt spid="63"/>
                                        </p:tgtEl>
                                        <p:attrNameLst>
                                          <p:attrName>ppt_x</p:attrName>
                                          <p:attrName>ppt_y</p:attrName>
                                        </p:attrNameLst>
                                      </p:cBhvr>
                                    </p:animMotion>
                                  </p:childTnLst>
                                </p:cTn>
                              </p:par>
                            </p:childTnLst>
                          </p:cTn>
                        </p:par>
                        <p:par>
                          <p:cTn id="217" fill="hold">
                            <p:stCondLst>
                              <p:cond delay="13500"/>
                            </p:stCondLst>
                            <p:childTnLst>
                              <p:par>
                                <p:cTn id="218" presetID="22" presetClass="entr" presetSubtype="1" fill="hold" nodeType="afterEffect">
                                  <p:stCondLst>
                                    <p:cond delay="0"/>
                                  </p:stCondLst>
                                  <p:childTnLst>
                                    <p:set>
                                      <p:cBhvr>
                                        <p:cTn id="219" dur="1" fill="hold">
                                          <p:stCondLst>
                                            <p:cond delay="0"/>
                                          </p:stCondLst>
                                        </p:cTn>
                                        <p:tgtEl>
                                          <p:spTgt spid="11"/>
                                        </p:tgtEl>
                                        <p:attrNameLst>
                                          <p:attrName>style.visibility</p:attrName>
                                        </p:attrNameLst>
                                      </p:cBhvr>
                                      <p:to>
                                        <p:strVal val="visible"/>
                                      </p:to>
                                    </p:set>
                                    <p:animEffect transition="in" filter="wipe(up)">
                                      <p:cBhvr>
                                        <p:cTn id="220" dur="1000"/>
                                        <p:tgtEl>
                                          <p:spTgt spid="11"/>
                                        </p:tgtEl>
                                      </p:cBhvr>
                                    </p:animEffect>
                                  </p:childTnLst>
                                </p:cTn>
                              </p:par>
                              <p:par>
                                <p:cTn id="221" presetID="55" presetClass="entr" presetSubtype="0" fill="hold"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p:cTn id="223" dur="500" fill="hold"/>
                                        <p:tgtEl>
                                          <p:spTgt spid="65"/>
                                        </p:tgtEl>
                                        <p:attrNameLst>
                                          <p:attrName>ppt_w</p:attrName>
                                        </p:attrNameLst>
                                      </p:cBhvr>
                                      <p:tavLst>
                                        <p:tav tm="0">
                                          <p:val>
                                            <p:strVal val="#ppt_w*0.70"/>
                                          </p:val>
                                        </p:tav>
                                        <p:tav tm="100000">
                                          <p:val>
                                            <p:strVal val="#ppt_w"/>
                                          </p:val>
                                        </p:tav>
                                      </p:tavLst>
                                    </p:anim>
                                    <p:anim calcmode="lin" valueType="num">
                                      <p:cBhvr>
                                        <p:cTn id="224" dur="500" fill="hold"/>
                                        <p:tgtEl>
                                          <p:spTgt spid="65"/>
                                        </p:tgtEl>
                                        <p:attrNameLst>
                                          <p:attrName>ppt_h</p:attrName>
                                        </p:attrNameLst>
                                      </p:cBhvr>
                                      <p:tavLst>
                                        <p:tav tm="0">
                                          <p:val>
                                            <p:strVal val="#ppt_h"/>
                                          </p:val>
                                        </p:tav>
                                        <p:tav tm="100000">
                                          <p:val>
                                            <p:strVal val="#ppt_h"/>
                                          </p:val>
                                        </p:tav>
                                      </p:tavLst>
                                    </p:anim>
                                    <p:animEffect transition="in" filter="fade">
                                      <p:cBhvr>
                                        <p:cTn id="225" dur="500"/>
                                        <p:tgtEl>
                                          <p:spTgt spid="65"/>
                                        </p:tgtEl>
                                      </p:cBhvr>
                                    </p:animEffect>
                                  </p:childTnLst>
                                </p:cTn>
                              </p:par>
                              <p:par>
                                <p:cTn id="226" presetID="10" presetClass="entr" presetSubtype="0" fill="hold" nodeType="withEffect">
                                  <p:stCondLst>
                                    <p:cond delay="0"/>
                                  </p:stCondLst>
                                  <p:childTnLst>
                                    <p:set>
                                      <p:cBhvr>
                                        <p:cTn id="227" dur="1" fill="hold">
                                          <p:stCondLst>
                                            <p:cond delay="0"/>
                                          </p:stCondLst>
                                        </p:cTn>
                                        <p:tgtEl>
                                          <p:spTgt spid="64"/>
                                        </p:tgtEl>
                                        <p:attrNameLst>
                                          <p:attrName>style.visibility</p:attrName>
                                        </p:attrNameLst>
                                      </p:cBhvr>
                                      <p:to>
                                        <p:strVal val="visible"/>
                                      </p:to>
                                    </p:set>
                                    <p:animEffect transition="in" filter="fade">
                                      <p:cBhvr>
                                        <p:cTn id="228" dur="500"/>
                                        <p:tgtEl>
                                          <p:spTgt spid="64"/>
                                        </p:tgtEl>
                                      </p:cBhvr>
                                    </p:animEffect>
                                  </p:childTnLst>
                                </p:cTn>
                              </p:par>
                              <p:par>
                                <p:cTn id="229" presetID="6" presetClass="emph" presetSubtype="0" fill="hold" nodeType="withEffect">
                                  <p:stCondLst>
                                    <p:cond delay="0"/>
                                  </p:stCondLst>
                                  <p:childTnLst>
                                    <p:animScale>
                                      <p:cBhvr>
                                        <p:cTn id="230" dur="1000" fill="hold"/>
                                        <p:tgtEl>
                                          <p:spTgt spid="64"/>
                                        </p:tgtEl>
                                      </p:cBhvr>
                                      <p:by x="200000" y="200000"/>
                                    </p:animScale>
                                  </p:childTnLst>
                                </p:cTn>
                              </p:par>
                              <p:par>
                                <p:cTn id="231" presetID="10" presetClass="exit" presetSubtype="0" fill="hold" nodeType="withEffect">
                                  <p:stCondLst>
                                    <p:cond delay="500"/>
                                  </p:stCondLst>
                                  <p:childTnLst>
                                    <p:animEffect transition="out" filter="fade">
                                      <p:cBhvr>
                                        <p:cTn id="232" dur="500"/>
                                        <p:tgtEl>
                                          <p:spTgt spid="64"/>
                                        </p:tgtEl>
                                      </p:cBhvr>
                                    </p:animEffect>
                                    <p:set>
                                      <p:cBhvr>
                                        <p:cTn id="233" dur="1" fill="hold">
                                          <p:stCondLst>
                                            <p:cond delay="499"/>
                                          </p:stCondLst>
                                        </p:cTn>
                                        <p:tgtEl>
                                          <p:spTgt spid="64"/>
                                        </p:tgtEl>
                                        <p:attrNameLst>
                                          <p:attrName>style.visibility</p:attrName>
                                        </p:attrNameLst>
                                      </p:cBhvr>
                                      <p:to>
                                        <p:strVal val="hidden"/>
                                      </p:to>
                                    </p:set>
                                  </p:childTnLst>
                                </p:cTn>
                              </p:par>
                              <p:par>
                                <p:cTn id="234" presetID="0" presetClass="path" presetSubtype="0" accel="50000" decel="50000" fill="hold" nodeType="withEffect">
                                  <p:stCondLst>
                                    <p:cond delay="500"/>
                                  </p:stCondLst>
                                  <p:childTnLst>
                                    <p:animMotion origin="layout" path="M -5.55556E-7 -5.18519E-6 C -0.01007 -0.00417 -0.02014 -0.00811 -0.02917 -0.01112 C -0.0382 -0.01413 -0.0467 -0.01552 -0.05417 -0.01829 C -0.06163 -0.02061 -0.06493 -0.022 -0.07396 -0.02663 C -0.08299 -0.03079 -0.09827 -0.03866 -0.10833 -0.04445 C -0.11858 -0.05024 -0.12761 -0.05556 -0.13542 -0.06112 C -0.14323 -0.06667 -0.14896 -0.07153 -0.15521 -0.07778 C -0.16146 -0.08403 -0.16719 -0.09028 -0.17292 -0.09885 C -0.17865 -0.10718 -0.18507 -0.11806 -0.18958 -0.12778 C -0.1941 -0.13751 -0.19722 -0.147 -0.2 -0.15695 C -0.20278 -0.1669 -0.20469 -0.17778 -0.20625 -0.18774 C -0.20781 -0.19723 -0.20868 -0.2051 -0.20938 -0.21528 C -0.21007 -0.2257 -0.21024 -0.23519 -0.21042 -0.24862 C -0.21059 -0.26228 -0.21042 -0.22292 -0.21042 -0.29584 C -0.21042 -0.36876 -0.21129 -0.62177 -0.21042 -0.68612 " pathEditMode="relative" ptsTypes="aaaaaaaaaaaaaaA">
                                      <p:cBhvr>
                                        <p:cTn id="235" dur="500" fill="hold"/>
                                        <p:tgtEl>
                                          <p:spTgt spid="6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1828800" y="304800"/>
            <a:ext cx="5711825" cy="762000"/>
          </a:xfrm>
          <a:prstGeom prst="rect">
            <a:avLst/>
          </a:prstGeom>
          <a:noFill/>
          <a:ln w="9525">
            <a:noFill/>
            <a:miter lim="800000"/>
            <a:headEnd/>
            <a:tailEnd/>
          </a:ln>
          <a:effectLst/>
        </p:spPr>
        <p:txBody>
          <a:bodyPr wrap="none">
            <a:spAutoFit/>
          </a:bodyPr>
          <a:lstStyle/>
          <a:p>
            <a:r>
              <a:rPr lang="en-US" sz="4400" b="1" dirty="0">
                <a:solidFill>
                  <a:srgbClr val="FFFF00"/>
                </a:solidFill>
                <a:latin typeface="+mj-lt"/>
              </a:rPr>
              <a:t>Presentation Outline</a:t>
            </a:r>
          </a:p>
        </p:txBody>
      </p:sp>
      <p:sp>
        <p:nvSpPr>
          <p:cNvPr id="7178" name="Rectangle 10"/>
          <p:cNvSpPr>
            <a:spLocks noChangeArrowheads="1"/>
          </p:cNvSpPr>
          <p:nvPr/>
        </p:nvSpPr>
        <p:spPr bwMode="auto">
          <a:xfrm>
            <a:off x="609600" y="1447800"/>
            <a:ext cx="8305800" cy="4339650"/>
          </a:xfrm>
          <a:prstGeom prst="rect">
            <a:avLst/>
          </a:prstGeom>
          <a:noFill/>
          <a:ln w="9525">
            <a:noFill/>
            <a:miter lim="800000"/>
            <a:headEnd/>
            <a:tailEnd/>
          </a:ln>
          <a:effectLst/>
        </p:spPr>
        <p:txBody>
          <a:bodyPr tIns="91440" bIns="91440">
            <a:spAutoFit/>
          </a:bodyPr>
          <a:lstStyle/>
          <a:p>
            <a:pPr marL="342900" indent="-342900">
              <a:lnSpc>
                <a:spcPct val="75000"/>
              </a:lnSpc>
              <a:spcBef>
                <a:spcPct val="75000"/>
              </a:spcBef>
              <a:buClr>
                <a:srgbClr val="FFFF00"/>
              </a:buClr>
              <a:buSzPct val="125000"/>
              <a:buFontTx/>
              <a:buChar char="•"/>
            </a:pPr>
            <a:r>
              <a:rPr lang="en-US" b="1" dirty="0" smtClean="0">
                <a:solidFill>
                  <a:schemeClr val="bg2"/>
                </a:solidFill>
                <a:latin typeface="+mj-lt"/>
              </a:rPr>
              <a:t>What happens when you assume the “</a:t>
            </a:r>
            <a:r>
              <a:rPr lang="en-US" b="1" dirty="0" err="1" smtClean="0">
                <a:solidFill>
                  <a:schemeClr val="bg2"/>
                </a:solidFill>
                <a:latin typeface="+mj-lt"/>
              </a:rPr>
              <a:t>frac</a:t>
            </a:r>
            <a:r>
              <a:rPr lang="en-US" b="1" dirty="0" smtClean="0">
                <a:solidFill>
                  <a:schemeClr val="bg2"/>
                </a:solidFill>
                <a:latin typeface="+mj-lt"/>
              </a:rPr>
              <a:t> will get it”</a:t>
            </a:r>
            <a:endParaRPr lang="en-US" b="1" dirty="0">
              <a:solidFill>
                <a:schemeClr val="bg2"/>
              </a:solidFill>
              <a:latin typeface="+mj-lt"/>
            </a:endParaRPr>
          </a:p>
          <a:p>
            <a:pPr marL="342900" indent="-342900">
              <a:lnSpc>
                <a:spcPct val="75000"/>
              </a:lnSpc>
              <a:spcBef>
                <a:spcPct val="75000"/>
              </a:spcBef>
              <a:buClr>
                <a:srgbClr val="FFFF00"/>
              </a:buClr>
              <a:buSzPct val="125000"/>
              <a:buFontTx/>
              <a:buChar char="•"/>
            </a:pPr>
            <a:r>
              <a:rPr lang="en-US" b="1" dirty="0">
                <a:solidFill>
                  <a:schemeClr val="bg2"/>
                </a:solidFill>
                <a:latin typeface="+mj-lt"/>
              </a:rPr>
              <a:t>Current Best Practice in North America</a:t>
            </a:r>
          </a:p>
          <a:p>
            <a:pPr marL="342900" indent="-342900">
              <a:lnSpc>
                <a:spcPct val="75000"/>
              </a:lnSpc>
              <a:spcBef>
                <a:spcPct val="75000"/>
              </a:spcBef>
              <a:buClr>
                <a:srgbClr val="FFFF00"/>
              </a:buClr>
              <a:buSzPct val="125000"/>
              <a:buFontTx/>
              <a:buChar char="•"/>
            </a:pPr>
            <a:r>
              <a:rPr lang="en-US" b="1" dirty="0" err="1">
                <a:solidFill>
                  <a:srgbClr val="FFFF00"/>
                </a:solidFill>
                <a:latin typeface="+mj-lt"/>
              </a:rPr>
              <a:t>Geomechnical</a:t>
            </a:r>
            <a:r>
              <a:rPr lang="en-US" b="1" dirty="0">
                <a:solidFill>
                  <a:srgbClr val="FFFF00"/>
                </a:solidFill>
                <a:latin typeface="+mj-lt"/>
              </a:rPr>
              <a:t> Properties that affect Production</a:t>
            </a:r>
          </a:p>
          <a:p>
            <a:pPr marL="342900" indent="-342900">
              <a:lnSpc>
                <a:spcPct val="75000"/>
              </a:lnSpc>
              <a:spcBef>
                <a:spcPct val="75000"/>
              </a:spcBef>
              <a:buClr>
                <a:srgbClr val="FFFF00"/>
              </a:buClr>
              <a:buSzPct val="125000"/>
              <a:buFontTx/>
              <a:buChar char="•"/>
            </a:pPr>
            <a:r>
              <a:rPr lang="en-US" b="1" dirty="0" smtClean="0">
                <a:latin typeface="+mj-lt"/>
              </a:rPr>
              <a:t>Using Data through the Life Cycle</a:t>
            </a:r>
          </a:p>
          <a:p>
            <a:pPr marL="800100" lvl="1" indent="-342900">
              <a:lnSpc>
                <a:spcPct val="75000"/>
              </a:lnSpc>
              <a:spcBef>
                <a:spcPct val="75000"/>
              </a:spcBef>
              <a:buClr>
                <a:srgbClr val="FFFF00"/>
              </a:buClr>
              <a:buSzPct val="125000"/>
              <a:buFont typeface="Wingdings" pitchFamily="2" charset="2"/>
              <a:buChar char="Ø"/>
            </a:pPr>
            <a:r>
              <a:rPr lang="en-US" sz="1600" b="1" dirty="0" smtClean="0">
                <a:latin typeface="+mj-lt"/>
              </a:rPr>
              <a:t>Drilling</a:t>
            </a:r>
          </a:p>
          <a:p>
            <a:pPr marL="800100" lvl="1" indent="-342900">
              <a:lnSpc>
                <a:spcPct val="75000"/>
              </a:lnSpc>
              <a:spcBef>
                <a:spcPct val="75000"/>
              </a:spcBef>
              <a:buClr>
                <a:srgbClr val="FFFF00"/>
              </a:buClr>
              <a:buSzPct val="125000"/>
              <a:buFont typeface="Wingdings" pitchFamily="2" charset="2"/>
              <a:buChar char="Ø"/>
            </a:pPr>
            <a:r>
              <a:rPr lang="en-US" sz="1600" b="1" dirty="0" smtClean="0">
                <a:latin typeface="+mj-lt"/>
              </a:rPr>
              <a:t>Completion</a:t>
            </a:r>
          </a:p>
          <a:p>
            <a:pPr marL="800100" lvl="1" indent="-342900">
              <a:lnSpc>
                <a:spcPct val="75000"/>
              </a:lnSpc>
              <a:spcBef>
                <a:spcPct val="75000"/>
              </a:spcBef>
              <a:buClr>
                <a:srgbClr val="FFFF00"/>
              </a:buClr>
              <a:buSzPct val="125000"/>
              <a:buFont typeface="Wingdings" pitchFamily="2" charset="2"/>
              <a:buChar char="Ø"/>
            </a:pPr>
            <a:r>
              <a:rPr lang="en-US" sz="1600" b="1" dirty="0" smtClean="0">
                <a:latin typeface="+mj-lt"/>
              </a:rPr>
              <a:t>Stimulation</a:t>
            </a:r>
          </a:p>
          <a:p>
            <a:pPr marL="457200" indent="-457200">
              <a:lnSpc>
                <a:spcPct val="75000"/>
              </a:lnSpc>
              <a:spcBef>
                <a:spcPct val="75000"/>
              </a:spcBef>
              <a:buClr>
                <a:srgbClr val="FFFF00"/>
              </a:buClr>
              <a:buSzPct val="125000"/>
              <a:buFont typeface="Arial" panose="020B0604020202020204" pitchFamily="34" charset="0"/>
              <a:buChar char="•"/>
            </a:pPr>
            <a:r>
              <a:rPr lang="en-US" b="1" dirty="0" smtClean="0">
                <a:latin typeface="+mj-lt"/>
              </a:rPr>
              <a:t>Discussion Points</a:t>
            </a:r>
          </a:p>
          <a:p>
            <a:pPr marL="342900" indent="-342900">
              <a:lnSpc>
                <a:spcPct val="75000"/>
              </a:lnSpc>
              <a:spcBef>
                <a:spcPct val="75000"/>
              </a:spcBef>
              <a:buClr>
                <a:srgbClr val="FFFF00"/>
              </a:buClr>
              <a:buSzPct val="125000"/>
              <a:buFontTx/>
              <a:buChar char="•"/>
            </a:pPr>
            <a:r>
              <a:rPr lang="en-US" b="1" dirty="0" smtClean="0">
                <a:latin typeface="+mj-lt"/>
              </a:rPr>
              <a:t>Advances from 2012 / 2013</a:t>
            </a:r>
            <a:endParaRPr lang="en-US" b="1" dirty="0">
              <a:latin typeface="+mj-lt"/>
            </a:endParaRPr>
          </a:p>
        </p:txBody>
      </p:sp>
      <p:sp>
        <p:nvSpPr>
          <p:cNvPr id="7179" name="AutoShape 11"/>
          <p:cNvSpPr>
            <a:spLocks noChangeArrowheads="1"/>
          </p:cNvSpPr>
          <p:nvPr/>
        </p:nvSpPr>
        <p:spPr bwMode="auto">
          <a:xfrm>
            <a:off x="536574" y="1078694"/>
            <a:ext cx="8226425" cy="5027613"/>
          </a:xfrm>
          <a:prstGeom prst="roundRect">
            <a:avLst>
              <a:gd name="adj" fmla="val 3569"/>
            </a:avLst>
          </a:prstGeom>
          <a:noFill/>
          <a:ln w="19050" algn="ctr">
            <a:solidFill>
              <a:schemeClr val="bg1"/>
            </a:solidFill>
            <a:round/>
            <a:headEnd/>
            <a:tailEnd/>
          </a:ln>
          <a:effectLst/>
        </p:spPr>
        <p:txBody>
          <a:bodyPr wrap="none" anchor="ctr"/>
          <a:lstStyle/>
          <a:p>
            <a:endParaRPr lang="en-US">
              <a:latin typeface="+mj-lt"/>
            </a:endParaRPr>
          </a:p>
        </p:txBody>
      </p:sp>
    </p:spTree>
    <p:extLst>
      <p:ext uri="{BB962C8B-B14F-4D97-AF65-F5344CB8AC3E}">
        <p14:creationId xmlns:p14="http://schemas.microsoft.com/office/powerpoint/2010/main" val="10535725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descr="Brittleness Index_Paper"/>
          <p:cNvPicPr>
            <a:picLocks noChangeAspect="1" noChangeArrowheads="1"/>
          </p:cNvPicPr>
          <p:nvPr/>
        </p:nvPicPr>
        <p:blipFill>
          <a:blip r:embed="rId3" cstate="print"/>
          <a:srcRect/>
          <a:stretch>
            <a:fillRect/>
          </a:stretch>
        </p:blipFill>
        <p:spPr bwMode="auto">
          <a:xfrm>
            <a:off x="1430338" y="1208088"/>
            <a:ext cx="6272212" cy="3873500"/>
          </a:xfrm>
          <a:prstGeom prst="rect">
            <a:avLst/>
          </a:prstGeom>
          <a:noFill/>
          <a:ln w="9525">
            <a:noFill/>
            <a:miter lim="800000"/>
            <a:headEnd/>
            <a:tailEnd/>
          </a:ln>
        </p:spPr>
      </p:pic>
      <p:pic>
        <p:nvPicPr>
          <p:cNvPr id="5" name="Picture 63"/>
          <p:cNvPicPr>
            <a:picLocks noChangeAspect="1" noChangeArrowheads="1"/>
          </p:cNvPicPr>
          <p:nvPr/>
        </p:nvPicPr>
        <p:blipFill>
          <a:blip r:embed="rId4" cstate="print"/>
          <a:srcRect/>
          <a:stretch>
            <a:fillRect/>
          </a:stretch>
        </p:blipFill>
        <p:spPr bwMode="auto">
          <a:xfrm>
            <a:off x="468313" y="5133975"/>
            <a:ext cx="8229600" cy="1049338"/>
          </a:xfrm>
          <a:prstGeom prst="rect">
            <a:avLst/>
          </a:prstGeom>
          <a:noFill/>
          <a:ln w="9525">
            <a:noFill/>
            <a:miter lim="800000"/>
            <a:headEnd/>
            <a:tailEnd/>
          </a:ln>
        </p:spPr>
      </p:pic>
      <p:sp>
        <p:nvSpPr>
          <p:cNvPr id="22532" name="Title 6"/>
          <p:cNvSpPr>
            <a:spLocks noGrp="1"/>
          </p:cNvSpPr>
          <p:nvPr>
            <p:ph type="title" idx="4294967295"/>
          </p:nvPr>
        </p:nvSpPr>
        <p:spPr>
          <a:xfrm>
            <a:off x="609600" y="152400"/>
            <a:ext cx="7772400" cy="1143000"/>
          </a:xfrm>
        </p:spPr>
        <p:txBody>
          <a:bodyPr/>
          <a:lstStyle/>
          <a:p>
            <a:r>
              <a:rPr lang="en-US" b="1" dirty="0" smtClean="0">
                <a:solidFill>
                  <a:srgbClr val="FFFF00"/>
                </a:solidFill>
                <a:latin typeface="Lucida Sans" pitchFamily="34" charset="0"/>
                <a:cs typeface="Lucida Sans" pitchFamily="34" charset="0"/>
              </a:rPr>
              <a:t>Shale Brittleness Index</a:t>
            </a:r>
            <a:r>
              <a:rPr lang="en-US" altLang="zh-CN" b="1" dirty="0" smtClean="0">
                <a:solidFill>
                  <a:srgbClr val="FFFF00"/>
                </a:solidFill>
                <a:latin typeface="Lucida Sans" pitchFamily="34" charset="0"/>
                <a:cs typeface="Lucida Sans" pitchFamily="34" charset="0"/>
              </a:rPr>
              <a:t> </a:t>
            </a:r>
            <a:endParaRPr lang="zh-CN" altLang="en-US" b="1" dirty="0" smtClean="0">
              <a:solidFill>
                <a:srgbClr val="FFFF00"/>
              </a:solidFill>
              <a:latin typeface="Lucida Sans" pitchFamily="34" charset="0"/>
              <a:cs typeface="Lucida Sans" pitchFamily="34" charset="0"/>
            </a:endParaRPr>
          </a:p>
        </p:txBody>
      </p:sp>
      <p:sp>
        <p:nvSpPr>
          <p:cNvPr id="6" name="Rectangle 5"/>
          <p:cNvSpPr/>
          <p:nvPr/>
        </p:nvSpPr>
        <p:spPr>
          <a:xfrm>
            <a:off x="-5556" y="6396335"/>
            <a:ext cx="9144000" cy="461665"/>
          </a:xfrm>
          <a:prstGeom prst="rect">
            <a:avLst/>
          </a:prstGeom>
        </p:spPr>
        <p:txBody>
          <a:bodyPr wrap="square">
            <a:spAutoFit/>
          </a:bodyPr>
          <a:lstStyle/>
          <a:p>
            <a:pPr algn="ctr"/>
            <a:r>
              <a:rPr lang="en-US" dirty="0" smtClean="0">
                <a:solidFill>
                  <a:srgbClr val="FFFF00"/>
                </a:solidFill>
              </a:rPr>
              <a:t>Rickman et al. Paper SPE 115258 </a:t>
            </a:r>
            <a:endParaRPr lang="en-US" dirty="0">
              <a:solidFill>
                <a:srgbClr val="FFFF00"/>
              </a:solidFill>
            </a:endParaRPr>
          </a:p>
        </p:txBody>
      </p:sp>
      <p:sp>
        <p:nvSpPr>
          <p:cNvPr id="2" name="Slide Number Placeholder 1"/>
          <p:cNvSpPr>
            <a:spLocks noGrp="1"/>
          </p:cNvSpPr>
          <p:nvPr>
            <p:ph type="sldNum" sz="quarter" idx="12"/>
          </p:nvPr>
        </p:nvSpPr>
        <p:spPr/>
        <p:txBody>
          <a:bodyPr/>
          <a:lstStyle/>
          <a:p>
            <a:fld id="{F1677C16-1256-4B1A-B7A7-3ABE89A37D28}" type="slidenum">
              <a:rPr lang="en-US" smtClean="0"/>
              <a:pPr/>
              <a:t>12</a:t>
            </a:fld>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8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bwMode="auto">
          <a:xfrm>
            <a:off x="3985403" y="1479066"/>
            <a:ext cx="2742345" cy="120265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a typeface="ヒラギノ角ゴ Pro W3" pitchFamily="8" charset="-128"/>
            </a:endParaRPr>
          </a:p>
        </p:txBody>
      </p:sp>
      <p:sp>
        <p:nvSpPr>
          <p:cNvPr id="29" name="Rectangle 28"/>
          <p:cNvSpPr/>
          <p:nvPr/>
        </p:nvSpPr>
        <p:spPr bwMode="auto">
          <a:xfrm>
            <a:off x="3985403" y="2966972"/>
            <a:ext cx="2742345" cy="923924"/>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a typeface="ヒラギノ角ゴ Pro W3" pitchFamily="8" charset="-128"/>
            </a:endParaRPr>
          </a:p>
        </p:txBody>
      </p:sp>
      <p:sp>
        <p:nvSpPr>
          <p:cNvPr id="28" name="Rectangle 27"/>
          <p:cNvSpPr/>
          <p:nvPr/>
        </p:nvSpPr>
        <p:spPr bwMode="auto">
          <a:xfrm>
            <a:off x="3976093" y="5149985"/>
            <a:ext cx="2742345" cy="664234"/>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a typeface="ヒラギノ角ゴ Pro W3" pitchFamily="8" charset="-128"/>
            </a:endParaRPr>
          </a:p>
        </p:txBody>
      </p:sp>
      <p:sp>
        <p:nvSpPr>
          <p:cNvPr id="2" name="Rectangle 1"/>
          <p:cNvSpPr/>
          <p:nvPr/>
        </p:nvSpPr>
        <p:spPr bwMode="auto">
          <a:xfrm>
            <a:off x="3985404" y="4295955"/>
            <a:ext cx="2742344" cy="664234"/>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bg1"/>
              </a:solidFill>
              <a:effectLst/>
              <a:latin typeface="Arial" charset="0"/>
              <a:ea typeface="ヒラギノ角ゴ Pro W3" pitchFamily="8" charset="-128"/>
            </a:endParaRPr>
          </a:p>
        </p:txBody>
      </p:sp>
      <p:sp>
        <p:nvSpPr>
          <p:cNvPr id="69634" name="Rectangle 2"/>
          <p:cNvSpPr>
            <a:spLocks noChangeArrowheads="1"/>
          </p:cNvSpPr>
          <p:nvPr/>
        </p:nvSpPr>
        <p:spPr bwMode="auto">
          <a:xfrm>
            <a:off x="0" y="2233"/>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srgbClr val="FFFF00"/>
              </a:solidFill>
            </a:endParaRPr>
          </a:p>
        </p:txBody>
      </p:sp>
      <p:sp>
        <p:nvSpPr>
          <p:cNvPr id="69635" name="Rectangle 3"/>
          <p:cNvSpPr>
            <a:spLocks noChangeArrowheads="1"/>
          </p:cNvSpPr>
          <p:nvPr/>
        </p:nvSpPr>
        <p:spPr bwMode="auto">
          <a:xfrm>
            <a:off x="0" y="9964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69637" name="Rectangle 5"/>
          <p:cNvSpPr>
            <a:spLocks noChangeArrowheads="1"/>
          </p:cNvSpPr>
          <p:nvPr/>
        </p:nvSpPr>
        <p:spPr bwMode="auto">
          <a:xfrm>
            <a:off x="0" y="-22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srgbClr val="FFFF00"/>
              </a:solidFill>
            </a:endParaRPr>
          </a:p>
        </p:txBody>
      </p:sp>
      <p:sp>
        <p:nvSpPr>
          <p:cNvPr id="69638" name="Rectangle 6"/>
          <p:cNvSpPr>
            <a:spLocks noChangeArrowheads="1"/>
          </p:cNvSpPr>
          <p:nvPr/>
        </p:nvSpPr>
        <p:spPr bwMode="auto">
          <a:xfrm>
            <a:off x="0" y="14631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69640" name="Rectangle 8"/>
          <p:cNvSpPr>
            <a:spLocks noChangeArrowheads="1"/>
          </p:cNvSpPr>
          <p:nvPr/>
        </p:nvSpPr>
        <p:spPr bwMode="auto">
          <a:xfrm>
            <a:off x="0" y="-22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srgbClr val="FFFF00"/>
              </a:solidFill>
            </a:endParaRPr>
          </a:p>
        </p:txBody>
      </p:sp>
      <p:pic>
        <p:nvPicPr>
          <p:cNvPr id="69639" name="Picture 7"/>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267063" y="1499138"/>
            <a:ext cx="2057400" cy="1190625"/>
          </a:xfrm>
          <a:prstGeom prst="rect">
            <a:avLst/>
          </a:prstGeom>
          <a:noFill/>
        </p:spPr>
      </p:pic>
      <p:sp>
        <p:nvSpPr>
          <p:cNvPr id="69641" name="Rectangle 9"/>
          <p:cNvSpPr>
            <a:spLocks noChangeArrowheads="1"/>
          </p:cNvSpPr>
          <p:nvPr/>
        </p:nvSpPr>
        <p:spPr bwMode="auto">
          <a:xfrm>
            <a:off x="0" y="14631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15" name="Rectangle 14"/>
          <p:cNvSpPr/>
          <p:nvPr/>
        </p:nvSpPr>
        <p:spPr>
          <a:xfrm>
            <a:off x="466211" y="1670912"/>
            <a:ext cx="2876108" cy="830997"/>
          </a:xfrm>
          <a:prstGeom prst="rect">
            <a:avLst/>
          </a:prstGeom>
        </p:spPr>
        <p:txBody>
          <a:bodyPr wrap="none">
            <a:spAutoFit/>
          </a:bodyPr>
          <a:lstStyle/>
          <a:p>
            <a:r>
              <a:rPr lang="en-US" dirty="0" smtClean="0">
                <a:solidFill>
                  <a:srgbClr val="FFFF00"/>
                </a:solidFill>
              </a:rPr>
              <a:t>Dynamic Young’s </a:t>
            </a:r>
          </a:p>
          <a:p>
            <a:r>
              <a:rPr lang="en-US" dirty="0" smtClean="0">
                <a:solidFill>
                  <a:srgbClr val="FFFF00"/>
                </a:solidFill>
              </a:rPr>
              <a:t>modulus</a:t>
            </a:r>
            <a:endParaRPr lang="en-US" dirty="0">
              <a:solidFill>
                <a:srgbClr val="FFFF00"/>
              </a:solidFill>
            </a:endParaRPr>
          </a:p>
        </p:txBody>
      </p:sp>
      <p:sp>
        <p:nvSpPr>
          <p:cNvPr id="16" name="Title 1"/>
          <p:cNvSpPr>
            <a:spLocks noGrp="1"/>
          </p:cNvSpPr>
          <p:nvPr>
            <p:ph type="title"/>
          </p:nvPr>
        </p:nvSpPr>
        <p:spPr>
          <a:xfrm>
            <a:off x="703053" y="356138"/>
            <a:ext cx="7772400" cy="1143000"/>
          </a:xfrm>
        </p:spPr>
        <p:txBody>
          <a:bodyPr/>
          <a:lstStyle/>
          <a:p>
            <a:r>
              <a:rPr lang="en-US" dirty="0" smtClean="0">
                <a:solidFill>
                  <a:srgbClr val="FFFF00"/>
                </a:solidFill>
              </a:rPr>
              <a:t>Rock Mechanics from Sonic</a:t>
            </a:r>
            <a:endParaRPr lang="en-US" dirty="0">
              <a:solidFill>
                <a:srgbClr val="FFFF00"/>
              </a:solidFill>
            </a:endParaRPr>
          </a:p>
        </p:txBody>
      </p:sp>
      <p:sp>
        <p:nvSpPr>
          <p:cNvPr id="69643" name="Rectangle 11"/>
          <p:cNvSpPr>
            <a:spLocks noChangeArrowheads="1"/>
          </p:cNvSpPr>
          <p:nvPr/>
        </p:nvSpPr>
        <p:spPr bwMode="auto">
          <a:xfrm>
            <a:off x="0" y="-22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srgbClr val="FFFF00"/>
              </a:solidFill>
            </a:endParaRPr>
          </a:p>
        </p:txBody>
      </p:sp>
      <p:pic>
        <p:nvPicPr>
          <p:cNvPr id="69642" name="Picture 1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267064" y="2966972"/>
            <a:ext cx="1704975" cy="923925"/>
          </a:xfrm>
          <a:prstGeom prst="rect">
            <a:avLst/>
          </a:prstGeom>
          <a:noFill/>
        </p:spPr>
      </p:pic>
      <p:sp>
        <p:nvSpPr>
          <p:cNvPr id="69644" name="Rectangle 12"/>
          <p:cNvSpPr>
            <a:spLocks noChangeArrowheads="1"/>
          </p:cNvSpPr>
          <p:nvPr/>
        </p:nvSpPr>
        <p:spPr bwMode="auto">
          <a:xfrm>
            <a:off x="0" y="1196459"/>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20" name="Rectangle 19"/>
          <p:cNvSpPr/>
          <p:nvPr/>
        </p:nvSpPr>
        <p:spPr>
          <a:xfrm>
            <a:off x="466211" y="3244268"/>
            <a:ext cx="2468946" cy="461665"/>
          </a:xfrm>
          <a:prstGeom prst="rect">
            <a:avLst/>
          </a:prstGeom>
        </p:spPr>
        <p:txBody>
          <a:bodyPr wrap="none">
            <a:spAutoFit/>
          </a:bodyPr>
          <a:lstStyle/>
          <a:p>
            <a:r>
              <a:rPr lang="en-US" dirty="0" smtClean="0">
                <a:solidFill>
                  <a:srgbClr val="FFFF00"/>
                </a:solidFill>
              </a:rPr>
              <a:t>Poisson’s ratio </a:t>
            </a:r>
            <a:endParaRPr lang="en-US" dirty="0">
              <a:solidFill>
                <a:srgbClr val="FFFF00"/>
              </a:solidFill>
            </a:endParaRPr>
          </a:p>
        </p:txBody>
      </p:sp>
      <p:sp>
        <p:nvSpPr>
          <p:cNvPr id="21" name="Rectangle 20"/>
          <p:cNvSpPr/>
          <p:nvPr/>
        </p:nvSpPr>
        <p:spPr>
          <a:xfrm>
            <a:off x="466211" y="4428945"/>
            <a:ext cx="2760692" cy="461665"/>
          </a:xfrm>
          <a:prstGeom prst="rect">
            <a:avLst/>
          </a:prstGeom>
        </p:spPr>
        <p:txBody>
          <a:bodyPr wrap="none">
            <a:spAutoFit/>
          </a:bodyPr>
          <a:lstStyle/>
          <a:p>
            <a:pPr>
              <a:buNone/>
            </a:pPr>
            <a:r>
              <a:rPr lang="en-US" dirty="0" smtClean="0">
                <a:solidFill>
                  <a:srgbClr val="FFFF00"/>
                </a:solidFill>
              </a:rPr>
              <a:t>Convert to Static:</a:t>
            </a:r>
          </a:p>
        </p:txBody>
      </p:sp>
      <p:sp>
        <p:nvSpPr>
          <p:cNvPr id="69646" name="Rectangle 14"/>
          <p:cNvSpPr>
            <a:spLocks noChangeArrowheads="1"/>
          </p:cNvSpPr>
          <p:nvPr/>
        </p:nvSpPr>
        <p:spPr bwMode="auto">
          <a:xfrm>
            <a:off x="0" y="-22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srgbClr val="FFFF00"/>
              </a:solidFill>
            </a:endParaRPr>
          </a:p>
        </p:txBody>
      </p:sp>
      <p:pic>
        <p:nvPicPr>
          <p:cNvPr id="69645" name="Picture 13"/>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4267063" y="4448272"/>
            <a:ext cx="2409825" cy="304800"/>
          </a:xfrm>
          <a:prstGeom prst="rect">
            <a:avLst/>
          </a:prstGeom>
          <a:noFill/>
        </p:spPr>
      </p:pic>
      <p:sp>
        <p:nvSpPr>
          <p:cNvPr id="69647" name="Rectangle 15"/>
          <p:cNvSpPr>
            <a:spLocks noChangeArrowheads="1"/>
          </p:cNvSpPr>
          <p:nvPr/>
        </p:nvSpPr>
        <p:spPr bwMode="auto">
          <a:xfrm>
            <a:off x="0" y="5773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25" name="Rectangle 24"/>
          <p:cNvSpPr/>
          <p:nvPr/>
        </p:nvSpPr>
        <p:spPr>
          <a:xfrm>
            <a:off x="466211" y="5352554"/>
            <a:ext cx="2775119" cy="461665"/>
          </a:xfrm>
          <a:prstGeom prst="rect">
            <a:avLst/>
          </a:prstGeom>
        </p:spPr>
        <p:txBody>
          <a:bodyPr wrap="none">
            <a:spAutoFit/>
          </a:bodyPr>
          <a:lstStyle/>
          <a:p>
            <a:pPr>
              <a:buNone/>
            </a:pPr>
            <a:r>
              <a:rPr lang="en-US" dirty="0" smtClean="0">
                <a:solidFill>
                  <a:srgbClr val="FFFF00"/>
                </a:solidFill>
              </a:rPr>
              <a:t>Brittleness Index:</a:t>
            </a:r>
          </a:p>
        </p:txBody>
      </p:sp>
      <p:sp>
        <p:nvSpPr>
          <p:cNvPr id="69649" name="Rectangle 17"/>
          <p:cNvSpPr>
            <a:spLocks noChangeArrowheads="1"/>
          </p:cNvSpPr>
          <p:nvPr/>
        </p:nvSpPr>
        <p:spPr bwMode="auto">
          <a:xfrm>
            <a:off x="0" y="-2232"/>
            <a:ext cx="184731"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solidFill>
                <a:srgbClr val="FFFF00"/>
              </a:solidFill>
            </a:endParaRPr>
          </a:p>
        </p:txBody>
      </p:sp>
      <p:sp>
        <p:nvSpPr>
          <p:cNvPr id="69650" name="Rectangle 18"/>
          <p:cNvSpPr>
            <a:spLocks noChangeArrowheads="1"/>
          </p:cNvSpPr>
          <p:nvPr/>
        </p:nvSpPr>
        <p:spPr bwMode="auto">
          <a:xfrm>
            <a:off x="0" y="82498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FFFF00"/>
              </a:solidFill>
              <a:effectLst/>
              <a:latin typeface="Arial" pitchFamily="34" charset="0"/>
              <a:cs typeface="Arial" pitchFamily="34" charset="0"/>
            </a:endParaRPr>
          </a:p>
        </p:txBody>
      </p:sp>
      <p:sp>
        <p:nvSpPr>
          <p:cNvPr id="30" name="Rectangle 29"/>
          <p:cNvSpPr/>
          <p:nvPr/>
        </p:nvSpPr>
        <p:spPr>
          <a:xfrm>
            <a:off x="7261751" y="5414109"/>
            <a:ext cx="1882247" cy="246221"/>
          </a:xfrm>
          <a:prstGeom prst="rect">
            <a:avLst/>
          </a:prstGeom>
        </p:spPr>
        <p:txBody>
          <a:bodyPr wrap="none">
            <a:spAutoFit/>
          </a:bodyPr>
          <a:lstStyle/>
          <a:p>
            <a:pPr algn="r"/>
            <a:r>
              <a:rPr lang="en-US" sz="1000" dirty="0" smtClean="0">
                <a:solidFill>
                  <a:srgbClr val="FFFF00"/>
                </a:solidFill>
              </a:rPr>
              <a:t>Rickman et al. SPE 115258 </a:t>
            </a:r>
            <a:endParaRPr lang="en-US" sz="1000" dirty="0">
              <a:solidFill>
                <a:srgbClr val="FFFF00"/>
              </a:solidFill>
            </a:endParaRPr>
          </a:p>
        </p:txBody>
      </p:sp>
      <p:sp>
        <p:nvSpPr>
          <p:cNvPr id="31" name="Rectangle 30"/>
          <p:cNvSpPr/>
          <p:nvPr/>
        </p:nvSpPr>
        <p:spPr>
          <a:xfrm>
            <a:off x="7261753" y="1957283"/>
            <a:ext cx="1728358" cy="246221"/>
          </a:xfrm>
          <a:prstGeom prst="rect">
            <a:avLst/>
          </a:prstGeom>
        </p:spPr>
        <p:txBody>
          <a:bodyPr wrap="none">
            <a:spAutoFit/>
          </a:bodyPr>
          <a:lstStyle/>
          <a:p>
            <a:pPr algn="r"/>
            <a:r>
              <a:rPr lang="en-US" sz="1000" dirty="0" smtClean="0">
                <a:solidFill>
                  <a:srgbClr val="FFFF00"/>
                </a:solidFill>
              </a:rPr>
              <a:t>Mullen et al. SPE 108039</a:t>
            </a:r>
            <a:endParaRPr lang="en-US" sz="1000" dirty="0">
              <a:solidFill>
                <a:srgbClr val="FFFF00"/>
              </a:solidFill>
            </a:endParaRPr>
          </a:p>
        </p:txBody>
      </p:sp>
      <mc:AlternateContent xmlns:mc="http://schemas.openxmlformats.org/markup-compatibility/2006" xmlns:a14="http://schemas.microsoft.com/office/drawing/2010/main">
        <mc:Choice Requires="a14">
          <p:sp>
            <p:nvSpPr>
              <p:cNvPr id="3" name="Rectangle 2"/>
              <p:cNvSpPr/>
              <p:nvPr/>
            </p:nvSpPr>
            <p:spPr>
              <a:xfrm>
                <a:off x="4116923" y="5206225"/>
                <a:ext cx="2460684" cy="55175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600" b="1" i="1" smtClean="0">
                          <a:solidFill>
                            <a:schemeClr val="tx1"/>
                          </a:solidFill>
                          <a:latin typeface="Cambria Math"/>
                        </a:rPr>
                        <m:t>𝑩𝑹𝑰𝑻</m:t>
                      </m:r>
                      <m:r>
                        <a:rPr lang="en-US" sz="1600" b="1" i="1" smtClean="0">
                          <a:solidFill>
                            <a:schemeClr val="tx1"/>
                          </a:solidFill>
                          <a:latin typeface="Cambria Math"/>
                        </a:rPr>
                        <m:t>= </m:t>
                      </m:r>
                      <m:f>
                        <m:fPr>
                          <m:ctrlPr>
                            <a:rPr lang="en-US" sz="1600" b="1" i="1">
                              <a:solidFill>
                                <a:schemeClr val="tx1"/>
                              </a:solidFill>
                              <a:latin typeface="Cambria Math" panose="02040503050406030204" pitchFamily="18" charset="0"/>
                            </a:rPr>
                          </m:ctrlPr>
                        </m:fPr>
                        <m:num>
                          <m:sSub>
                            <m:sSubPr>
                              <m:ctrlPr>
                                <a:rPr lang="en-US" sz="1600" b="1" i="1">
                                  <a:solidFill>
                                    <a:schemeClr val="tx1"/>
                                  </a:solidFill>
                                  <a:latin typeface="Cambria Math" panose="02040503050406030204" pitchFamily="18" charset="0"/>
                                </a:rPr>
                              </m:ctrlPr>
                            </m:sSubPr>
                            <m:e>
                              <m:r>
                                <a:rPr lang="en-US" sz="1600" b="1" i="1">
                                  <a:solidFill>
                                    <a:schemeClr val="tx1"/>
                                  </a:solidFill>
                                  <a:latin typeface="Cambria Math"/>
                                </a:rPr>
                                <m:t>𝑬</m:t>
                              </m:r>
                            </m:e>
                            <m:sub>
                              <m:r>
                                <a:rPr lang="en-US" sz="1600" b="1" i="1">
                                  <a:solidFill>
                                    <a:schemeClr val="tx1"/>
                                  </a:solidFill>
                                  <a:latin typeface="Cambria Math"/>
                                </a:rPr>
                                <m:t>𝒔</m:t>
                              </m:r>
                            </m:sub>
                          </m:sSub>
                          <m:r>
                            <a:rPr lang="en-US" sz="1600" b="1" i="1">
                              <a:solidFill>
                                <a:schemeClr val="tx1"/>
                              </a:solidFill>
                              <a:latin typeface="Cambria Math"/>
                            </a:rPr>
                            <m:t>+ </m:t>
                          </m:r>
                          <m:r>
                            <a:rPr lang="en-US" sz="1600" b="1" i="1">
                              <a:solidFill>
                                <a:schemeClr val="tx1"/>
                              </a:solidFill>
                              <a:latin typeface="Cambria Math"/>
                            </a:rPr>
                            <m:t>𝝁</m:t>
                          </m:r>
                        </m:num>
                        <m:den>
                          <m:r>
                            <a:rPr lang="en-US" sz="1600" b="1" i="1">
                              <a:solidFill>
                                <a:schemeClr val="tx1"/>
                              </a:solidFill>
                              <a:latin typeface="Cambria Math"/>
                            </a:rPr>
                            <m:t>𝟐</m:t>
                          </m:r>
                        </m:den>
                      </m:f>
                    </m:oMath>
                  </m:oMathPara>
                </a14:m>
                <a:endParaRPr lang="en-US" sz="1600" b="1" dirty="0">
                  <a:solidFill>
                    <a:schemeClr val="tx1"/>
                  </a:solidFill>
                  <a:latin typeface="Lucida Sans Typewriter" pitchFamily="49"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116923" y="5206225"/>
                <a:ext cx="2460684" cy="551754"/>
              </a:xfrm>
              <a:prstGeom prst="rect">
                <a:avLst/>
              </a:prstGeom>
              <a:blipFill rotWithShape="1">
                <a:blip r:embed="rId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915969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067" y="265652"/>
            <a:ext cx="7772400" cy="1143000"/>
          </a:xfrm>
        </p:spPr>
        <p:txBody>
          <a:bodyPr/>
          <a:lstStyle/>
          <a:p>
            <a:r>
              <a:rPr lang="en-US" dirty="0" smtClean="0">
                <a:solidFill>
                  <a:srgbClr val="FFFF00"/>
                </a:solidFill>
              </a:rPr>
              <a:t>For Anisotropic Media:</a:t>
            </a:r>
            <a:endParaRPr lang="en-US" dirty="0">
              <a:solidFill>
                <a:srgbClr val="FFFF00"/>
              </a:solidFill>
            </a:endParaRPr>
          </a:p>
        </p:txBody>
      </p:sp>
      <p:sp>
        <p:nvSpPr>
          <p:cNvPr id="4" name="Slide Number Placeholder 3"/>
          <p:cNvSpPr>
            <a:spLocks noGrp="1"/>
          </p:cNvSpPr>
          <p:nvPr>
            <p:ph type="sldNum" sz="quarter" idx="12"/>
          </p:nvPr>
        </p:nvSpPr>
        <p:spPr/>
        <p:txBody>
          <a:bodyPr/>
          <a:lstStyle/>
          <a:p>
            <a:fld id="{F1677C16-1256-4B1A-B7A7-3ABE89A37D28}" type="slidenum">
              <a:rPr lang="en-US" smtClean="0"/>
              <a:pPr/>
              <a:t>14</a:t>
            </a:fld>
            <a:endParaRPr lang="en-US"/>
          </a:p>
        </p:txBody>
      </p:sp>
      <mc:AlternateContent xmlns:mc="http://schemas.openxmlformats.org/markup-compatibility/2006" xmlns:a14="http://schemas.microsoft.com/office/drawing/2010/main">
        <mc:Choice Requires="a14">
          <p:sp>
            <p:nvSpPr>
              <p:cNvPr id="5" name="Rectangle 4"/>
              <p:cNvSpPr/>
              <p:nvPr/>
            </p:nvSpPr>
            <p:spPr>
              <a:xfrm>
                <a:off x="394283" y="1695101"/>
                <a:ext cx="8523214" cy="120988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2800" b="1" i="1" smtClean="0">
                          <a:solidFill>
                            <a:srgbClr val="FFFF00"/>
                          </a:solidFill>
                          <a:latin typeface="Cambria Math"/>
                        </a:rPr>
                        <m:t>𝑩𝑹𝑰𝑻</m:t>
                      </m:r>
                      <m:r>
                        <a:rPr lang="en-US" sz="2800" b="1" i="1" smtClean="0">
                          <a:solidFill>
                            <a:srgbClr val="FFFF00"/>
                          </a:solidFill>
                          <a:latin typeface="Cambria Math"/>
                        </a:rPr>
                        <m:t>= </m:t>
                      </m:r>
                      <m:d>
                        <m:dPr>
                          <m:begChr m:val="["/>
                          <m:endChr m:val="]"/>
                          <m:ctrlPr>
                            <a:rPr lang="en-US" sz="2800" b="1" i="1">
                              <a:solidFill>
                                <a:srgbClr val="FFFF00"/>
                              </a:solidFill>
                              <a:latin typeface="Cambria Math" panose="02040503050406030204" pitchFamily="18" charset="0"/>
                            </a:rPr>
                          </m:ctrlPr>
                        </m:dPr>
                        <m:e>
                          <m:f>
                            <m:fPr>
                              <m:ctrlPr>
                                <a:rPr lang="en-US" sz="2800" b="1" i="1">
                                  <a:solidFill>
                                    <a:srgbClr val="FFFF00"/>
                                  </a:solidFill>
                                  <a:latin typeface="Cambria Math" panose="02040503050406030204" pitchFamily="18" charset="0"/>
                                </a:rPr>
                              </m:ctrlPr>
                            </m:fPr>
                            <m:num>
                              <m:sSub>
                                <m:sSubPr>
                                  <m:ctrlPr>
                                    <a:rPr lang="en-US" sz="2800" b="1" i="1">
                                      <a:solidFill>
                                        <a:srgbClr val="FFFF00"/>
                                      </a:solidFill>
                                      <a:latin typeface="Cambria Math" panose="02040503050406030204" pitchFamily="18" charset="0"/>
                                    </a:rPr>
                                  </m:ctrlPr>
                                </m:sSubPr>
                                <m:e>
                                  <m:r>
                                    <a:rPr lang="en-US" sz="2800" b="1" i="1">
                                      <a:solidFill>
                                        <a:srgbClr val="FFFF00"/>
                                      </a:solidFill>
                                      <a:latin typeface="Cambria Math"/>
                                    </a:rPr>
                                    <m:t>𝟏𝟎𝟎</m:t>
                                  </m:r>
                                  <m:r>
                                    <a:rPr lang="en-US" sz="2800" b="1" i="1">
                                      <a:solidFill>
                                        <a:srgbClr val="FFFF00"/>
                                      </a:solidFill>
                                      <a:latin typeface="Cambria Math"/>
                                    </a:rPr>
                                    <m:t>(</m:t>
                                  </m:r>
                                  <m:r>
                                    <a:rPr lang="en-US" sz="2800" b="1" i="1">
                                      <a:solidFill>
                                        <a:srgbClr val="FFFF00"/>
                                      </a:solidFill>
                                      <a:latin typeface="Cambria Math"/>
                                    </a:rPr>
                                    <m:t>𝑬</m:t>
                                  </m:r>
                                </m:e>
                                <m:sub>
                                  <m:r>
                                    <a:rPr lang="en-US" sz="2800" b="1" i="1">
                                      <a:solidFill>
                                        <a:srgbClr val="FFFF00"/>
                                      </a:solidFill>
                                      <a:latin typeface="Cambria Math"/>
                                    </a:rPr>
                                    <m:t>𝒗</m:t>
                                  </m:r>
                                </m:sub>
                              </m:sSub>
                              <m:r>
                                <a:rPr lang="en-US" sz="2800" b="1" i="1">
                                  <a:solidFill>
                                    <a:srgbClr val="FFFF00"/>
                                  </a:solidFill>
                                  <a:latin typeface="Cambria Math"/>
                                </a:rPr>
                                <m:t>−</m:t>
                              </m:r>
                              <m:sSub>
                                <m:sSubPr>
                                  <m:ctrlPr>
                                    <a:rPr lang="en-US" sz="2800" b="1" i="1">
                                      <a:solidFill>
                                        <a:srgbClr val="FFFF00"/>
                                      </a:solidFill>
                                      <a:latin typeface="Cambria Math" panose="02040503050406030204" pitchFamily="18" charset="0"/>
                                    </a:rPr>
                                  </m:ctrlPr>
                                </m:sSubPr>
                                <m:e>
                                  <m:r>
                                    <a:rPr lang="en-US" sz="2800" b="1" i="1">
                                      <a:solidFill>
                                        <a:srgbClr val="FFFF00"/>
                                      </a:solidFill>
                                      <a:latin typeface="Cambria Math"/>
                                    </a:rPr>
                                    <m:t>𝑬</m:t>
                                  </m:r>
                                </m:e>
                                <m:sub>
                                  <m:r>
                                    <a:rPr lang="en-US" sz="2800" b="1" i="1">
                                      <a:solidFill>
                                        <a:srgbClr val="FFFF00"/>
                                      </a:solidFill>
                                      <a:latin typeface="Cambria Math"/>
                                    </a:rPr>
                                    <m:t>𝒗</m:t>
                                  </m:r>
                                  <m:r>
                                    <a:rPr lang="en-US" sz="2800" b="1" i="1">
                                      <a:solidFill>
                                        <a:srgbClr val="FFFF00"/>
                                      </a:solidFill>
                                      <a:latin typeface="Cambria Math"/>
                                    </a:rPr>
                                    <m:t>_</m:t>
                                  </m:r>
                                  <m:r>
                                    <a:rPr lang="en-US" sz="2800" b="1" i="1">
                                      <a:solidFill>
                                        <a:srgbClr val="FFFF00"/>
                                      </a:solidFill>
                                      <a:latin typeface="Cambria Math"/>
                                    </a:rPr>
                                    <m:t>𝒎𝒊𝒏</m:t>
                                  </m:r>
                                </m:sub>
                              </m:sSub>
                              <m:r>
                                <a:rPr lang="en-US" sz="2800" b="1" i="1">
                                  <a:solidFill>
                                    <a:srgbClr val="FFFF00"/>
                                  </a:solidFill>
                                  <a:latin typeface="Cambria Math"/>
                                </a:rPr>
                                <m:t>)</m:t>
                              </m:r>
                            </m:num>
                            <m:den>
                              <m:r>
                                <a:rPr lang="en-US" sz="2800" b="1" i="1">
                                  <a:solidFill>
                                    <a:srgbClr val="FFFF00"/>
                                  </a:solidFill>
                                  <a:latin typeface="Cambria Math"/>
                                </a:rPr>
                                <m:t>(</m:t>
                              </m:r>
                              <m:sSub>
                                <m:sSubPr>
                                  <m:ctrlPr>
                                    <a:rPr lang="en-US" sz="2800" b="1" i="1">
                                      <a:solidFill>
                                        <a:srgbClr val="FFFF00"/>
                                      </a:solidFill>
                                      <a:latin typeface="Cambria Math" panose="02040503050406030204" pitchFamily="18" charset="0"/>
                                    </a:rPr>
                                  </m:ctrlPr>
                                </m:sSubPr>
                                <m:e>
                                  <m:r>
                                    <a:rPr lang="en-US" sz="2800" b="1" i="1">
                                      <a:solidFill>
                                        <a:srgbClr val="FFFF00"/>
                                      </a:solidFill>
                                      <a:latin typeface="Cambria Math"/>
                                    </a:rPr>
                                    <m:t>𝑬</m:t>
                                  </m:r>
                                </m:e>
                                <m:sub>
                                  <m:r>
                                    <a:rPr lang="en-US" sz="2800" b="1" i="1">
                                      <a:solidFill>
                                        <a:srgbClr val="FFFF00"/>
                                      </a:solidFill>
                                      <a:latin typeface="Cambria Math"/>
                                    </a:rPr>
                                    <m:t>𝒗</m:t>
                                  </m:r>
                                  <m:r>
                                    <a:rPr lang="en-US" sz="2800" b="1" i="1">
                                      <a:solidFill>
                                        <a:srgbClr val="FFFF00"/>
                                      </a:solidFill>
                                      <a:latin typeface="Cambria Math"/>
                                    </a:rPr>
                                    <m:t>_</m:t>
                                  </m:r>
                                  <m:r>
                                    <a:rPr lang="en-US" sz="2800" b="1" i="1">
                                      <a:solidFill>
                                        <a:srgbClr val="FFFF00"/>
                                      </a:solidFill>
                                      <a:latin typeface="Cambria Math"/>
                                    </a:rPr>
                                    <m:t>𝒎𝒂𝒙</m:t>
                                  </m:r>
                                </m:sub>
                              </m:sSub>
                              <m:r>
                                <a:rPr lang="en-US" sz="2800" b="1" i="1">
                                  <a:solidFill>
                                    <a:srgbClr val="FFFF00"/>
                                  </a:solidFill>
                                  <a:latin typeface="Cambria Math"/>
                                </a:rPr>
                                <m:t>−</m:t>
                              </m:r>
                              <m:sSub>
                                <m:sSubPr>
                                  <m:ctrlPr>
                                    <a:rPr lang="en-US" sz="2800" b="1" i="1">
                                      <a:solidFill>
                                        <a:srgbClr val="FFFF00"/>
                                      </a:solidFill>
                                      <a:latin typeface="Cambria Math" panose="02040503050406030204" pitchFamily="18" charset="0"/>
                                    </a:rPr>
                                  </m:ctrlPr>
                                </m:sSubPr>
                                <m:e>
                                  <m:r>
                                    <a:rPr lang="en-US" sz="2800" b="1" i="1">
                                      <a:solidFill>
                                        <a:srgbClr val="FFFF00"/>
                                      </a:solidFill>
                                      <a:latin typeface="Cambria Math"/>
                                    </a:rPr>
                                    <m:t>𝑬</m:t>
                                  </m:r>
                                </m:e>
                                <m:sub>
                                  <m:r>
                                    <a:rPr lang="en-US" sz="2800" b="1" i="1">
                                      <a:solidFill>
                                        <a:srgbClr val="FFFF00"/>
                                      </a:solidFill>
                                      <a:latin typeface="Cambria Math"/>
                                    </a:rPr>
                                    <m:t>𝒗</m:t>
                                  </m:r>
                                  <m:r>
                                    <a:rPr lang="en-US" sz="2800" b="1" i="1">
                                      <a:solidFill>
                                        <a:srgbClr val="FFFF00"/>
                                      </a:solidFill>
                                      <a:latin typeface="Cambria Math"/>
                                    </a:rPr>
                                    <m:t>_</m:t>
                                  </m:r>
                                  <m:r>
                                    <a:rPr lang="en-US" sz="2800" b="1" i="1">
                                      <a:solidFill>
                                        <a:srgbClr val="FFFF00"/>
                                      </a:solidFill>
                                      <a:latin typeface="Cambria Math"/>
                                    </a:rPr>
                                    <m:t>𝒎𝒊𝒏</m:t>
                                  </m:r>
                                </m:sub>
                              </m:sSub>
                              <m:r>
                                <a:rPr lang="en-US" sz="2800" b="1" i="1">
                                  <a:solidFill>
                                    <a:srgbClr val="FFFF00"/>
                                  </a:solidFill>
                                  <a:latin typeface="Cambria Math"/>
                                </a:rPr>
                                <m:t>)</m:t>
                              </m:r>
                            </m:den>
                          </m:f>
                          <m:r>
                            <a:rPr lang="en-US" sz="2800" b="1" i="1">
                              <a:solidFill>
                                <a:srgbClr val="FFFF00"/>
                              </a:solidFill>
                              <a:latin typeface="Cambria Math"/>
                            </a:rPr>
                            <m:t>+</m:t>
                          </m:r>
                          <m:f>
                            <m:fPr>
                              <m:ctrlPr>
                                <a:rPr lang="en-US" sz="2800" b="1" i="1">
                                  <a:solidFill>
                                    <a:srgbClr val="FFFF00"/>
                                  </a:solidFill>
                                  <a:latin typeface="Cambria Math" panose="02040503050406030204" pitchFamily="18" charset="0"/>
                                </a:rPr>
                              </m:ctrlPr>
                            </m:fPr>
                            <m:num>
                              <m:r>
                                <a:rPr lang="en-US" sz="2800" b="1" i="1">
                                  <a:solidFill>
                                    <a:srgbClr val="FFFF00"/>
                                  </a:solidFill>
                                  <a:latin typeface="Cambria Math"/>
                                </a:rPr>
                                <m:t>𝟏𝟎𝟎</m:t>
                              </m:r>
                              <m:r>
                                <a:rPr lang="en-US" sz="2800" b="1" i="1">
                                  <a:solidFill>
                                    <a:srgbClr val="FFFF00"/>
                                  </a:solidFill>
                                  <a:latin typeface="Cambria Math"/>
                                </a:rPr>
                                <m:t>(</m:t>
                              </m:r>
                              <m:sSub>
                                <m:sSubPr>
                                  <m:ctrlPr>
                                    <a:rPr lang="en-US" sz="2800" b="1" i="1">
                                      <a:solidFill>
                                        <a:srgbClr val="FFFF00"/>
                                      </a:solidFill>
                                      <a:latin typeface="Cambria Math" panose="02040503050406030204" pitchFamily="18" charset="0"/>
                                    </a:rPr>
                                  </m:ctrlPr>
                                </m:sSubPr>
                                <m:e>
                                  <m:r>
                                    <a:rPr lang="en-US" sz="2800" b="1" i="1">
                                      <a:solidFill>
                                        <a:srgbClr val="FFFF00"/>
                                      </a:solidFill>
                                      <a:latin typeface="Cambria Math"/>
                                    </a:rPr>
                                    <m:t>𝝁</m:t>
                                  </m:r>
                                </m:e>
                                <m:sub>
                                  <m:r>
                                    <a:rPr lang="en-US" sz="2800" b="1" i="1">
                                      <a:solidFill>
                                        <a:srgbClr val="FFFF00"/>
                                      </a:solidFill>
                                      <a:latin typeface="Cambria Math"/>
                                    </a:rPr>
                                    <m:t>𝒗</m:t>
                                  </m:r>
                                </m:sub>
                              </m:sSub>
                              <m:r>
                                <a:rPr lang="en-US" sz="2800" b="1" i="1">
                                  <a:solidFill>
                                    <a:srgbClr val="FFFF00"/>
                                  </a:solidFill>
                                  <a:latin typeface="Cambria Math"/>
                                </a:rPr>
                                <m:t>−</m:t>
                              </m:r>
                              <m:sSub>
                                <m:sSubPr>
                                  <m:ctrlPr>
                                    <a:rPr lang="en-US" sz="2800" b="1" i="1">
                                      <a:solidFill>
                                        <a:srgbClr val="FFFF00"/>
                                      </a:solidFill>
                                      <a:latin typeface="Cambria Math" panose="02040503050406030204" pitchFamily="18" charset="0"/>
                                    </a:rPr>
                                  </m:ctrlPr>
                                </m:sSubPr>
                                <m:e>
                                  <m:r>
                                    <a:rPr lang="en-US" sz="2800" b="1" i="1">
                                      <a:solidFill>
                                        <a:srgbClr val="FFFF00"/>
                                      </a:solidFill>
                                      <a:latin typeface="Cambria Math"/>
                                    </a:rPr>
                                    <m:t>𝝁</m:t>
                                  </m:r>
                                </m:e>
                                <m:sub>
                                  <m:r>
                                    <a:rPr lang="en-US" sz="2800" b="1" i="1">
                                      <a:solidFill>
                                        <a:srgbClr val="FFFF00"/>
                                      </a:solidFill>
                                      <a:latin typeface="Cambria Math"/>
                                    </a:rPr>
                                    <m:t>𝒗</m:t>
                                  </m:r>
                                  <m:r>
                                    <a:rPr lang="en-US" sz="2800" b="1" i="1">
                                      <a:solidFill>
                                        <a:srgbClr val="FFFF00"/>
                                      </a:solidFill>
                                      <a:latin typeface="Cambria Math"/>
                                    </a:rPr>
                                    <m:t>_</m:t>
                                  </m:r>
                                  <m:r>
                                    <a:rPr lang="en-US" sz="2800" b="1" i="1">
                                      <a:solidFill>
                                        <a:srgbClr val="FFFF00"/>
                                      </a:solidFill>
                                      <a:latin typeface="Cambria Math"/>
                                    </a:rPr>
                                    <m:t>𝒎𝒂𝒙</m:t>
                                  </m:r>
                                </m:sub>
                              </m:sSub>
                              <m:r>
                                <a:rPr lang="en-US" sz="2800" b="1" i="1">
                                  <a:solidFill>
                                    <a:srgbClr val="FFFF00"/>
                                  </a:solidFill>
                                  <a:latin typeface="Cambria Math"/>
                                </a:rPr>
                                <m:t>)</m:t>
                              </m:r>
                            </m:num>
                            <m:den>
                              <m:sSub>
                                <m:sSubPr>
                                  <m:ctrlPr>
                                    <a:rPr lang="en-US" sz="2800" b="1" i="1">
                                      <a:solidFill>
                                        <a:srgbClr val="FFFF00"/>
                                      </a:solidFill>
                                      <a:latin typeface="Cambria Math" panose="02040503050406030204" pitchFamily="18" charset="0"/>
                                    </a:rPr>
                                  </m:ctrlPr>
                                </m:sSubPr>
                                <m:e>
                                  <m:r>
                                    <a:rPr lang="en-US" sz="2800" b="1" i="1">
                                      <a:solidFill>
                                        <a:srgbClr val="FFFF00"/>
                                      </a:solidFill>
                                      <a:latin typeface="Cambria Math"/>
                                    </a:rPr>
                                    <m:t>(</m:t>
                                  </m:r>
                                  <m:r>
                                    <a:rPr lang="en-US" sz="2800" b="1" i="1">
                                      <a:solidFill>
                                        <a:srgbClr val="FFFF00"/>
                                      </a:solidFill>
                                      <a:latin typeface="Cambria Math"/>
                                    </a:rPr>
                                    <m:t>𝝁</m:t>
                                  </m:r>
                                </m:e>
                                <m:sub>
                                  <m:r>
                                    <a:rPr lang="en-US" sz="2800" b="1" i="1">
                                      <a:solidFill>
                                        <a:srgbClr val="FFFF00"/>
                                      </a:solidFill>
                                      <a:latin typeface="Cambria Math"/>
                                    </a:rPr>
                                    <m:t>𝒗</m:t>
                                  </m:r>
                                  <m:r>
                                    <a:rPr lang="en-US" sz="2800" b="1" i="1">
                                      <a:solidFill>
                                        <a:srgbClr val="FFFF00"/>
                                      </a:solidFill>
                                      <a:latin typeface="Cambria Math"/>
                                    </a:rPr>
                                    <m:t>_</m:t>
                                  </m:r>
                                  <m:r>
                                    <a:rPr lang="en-US" sz="2800" b="1" i="1">
                                      <a:solidFill>
                                        <a:srgbClr val="FFFF00"/>
                                      </a:solidFill>
                                      <a:latin typeface="Cambria Math"/>
                                    </a:rPr>
                                    <m:t>𝒎𝒊𝒏</m:t>
                                  </m:r>
                                </m:sub>
                              </m:sSub>
                              <m:r>
                                <a:rPr lang="en-US" sz="2800" b="1" i="1">
                                  <a:solidFill>
                                    <a:srgbClr val="FFFF00"/>
                                  </a:solidFill>
                                  <a:latin typeface="Cambria Math"/>
                                </a:rPr>
                                <m:t>−</m:t>
                              </m:r>
                              <m:sSub>
                                <m:sSubPr>
                                  <m:ctrlPr>
                                    <a:rPr lang="en-US" sz="2800" b="1" i="1">
                                      <a:solidFill>
                                        <a:srgbClr val="FFFF00"/>
                                      </a:solidFill>
                                      <a:latin typeface="Cambria Math" panose="02040503050406030204" pitchFamily="18" charset="0"/>
                                    </a:rPr>
                                  </m:ctrlPr>
                                </m:sSubPr>
                                <m:e>
                                  <m:r>
                                    <a:rPr lang="en-US" sz="2800" b="1" i="1">
                                      <a:solidFill>
                                        <a:srgbClr val="FFFF00"/>
                                      </a:solidFill>
                                      <a:latin typeface="Cambria Math"/>
                                    </a:rPr>
                                    <m:t>𝝁</m:t>
                                  </m:r>
                                </m:e>
                                <m:sub>
                                  <m:r>
                                    <a:rPr lang="en-US" sz="2800" b="1" i="1">
                                      <a:solidFill>
                                        <a:srgbClr val="FFFF00"/>
                                      </a:solidFill>
                                      <a:latin typeface="Cambria Math"/>
                                    </a:rPr>
                                    <m:t>𝒗</m:t>
                                  </m:r>
                                  <m:r>
                                    <a:rPr lang="en-US" sz="2800" b="1" i="1">
                                      <a:solidFill>
                                        <a:srgbClr val="FFFF00"/>
                                      </a:solidFill>
                                      <a:latin typeface="Cambria Math"/>
                                    </a:rPr>
                                    <m:t>_</m:t>
                                  </m:r>
                                  <m:r>
                                    <a:rPr lang="en-US" sz="2800" b="1" i="1">
                                      <a:solidFill>
                                        <a:srgbClr val="FFFF00"/>
                                      </a:solidFill>
                                      <a:latin typeface="Cambria Math"/>
                                    </a:rPr>
                                    <m:t>𝒎𝒂𝒙</m:t>
                                  </m:r>
                                  <m:r>
                                    <a:rPr lang="en-US" sz="2800" b="1" i="1">
                                      <a:solidFill>
                                        <a:srgbClr val="FFFF00"/>
                                      </a:solidFill>
                                      <a:latin typeface="Cambria Math"/>
                                    </a:rPr>
                                    <m:t>)</m:t>
                                  </m:r>
                                </m:sub>
                              </m:sSub>
                            </m:den>
                          </m:f>
                        </m:e>
                      </m:d>
                      <m:r>
                        <a:rPr lang="en-US" sz="2800" b="1" i="1">
                          <a:solidFill>
                            <a:srgbClr val="FFFF00"/>
                          </a:solidFill>
                          <a:latin typeface="Cambria Math"/>
                        </a:rPr>
                        <m:t>/</m:t>
                      </m:r>
                      <m:r>
                        <a:rPr lang="en-US" sz="2800" b="1" i="1">
                          <a:solidFill>
                            <a:srgbClr val="FFFF00"/>
                          </a:solidFill>
                          <a:latin typeface="Cambria Math"/>
                        </a:rPr>
                        <m:t>𝟐</m:t>
                      </m:r>
                    </m:oMath>
                  </m:oMathPara>
                </a14:m>
                <a:endParaRPr lang="en-US" sz="2800" b="1" dirty="0">
                  <a:solidFill>
                    <a:srgbClr val="FFFF00"/>
                  </a:solidFill>
                </a:endParaRPr>
              </a:p>
            </p:txBody>
          </p:sp>
        </mc:Choice>
        <mc:Fallback xmlns="">
          <p:sp>
            <p:nvSpPr>
              <p:cNvPr id="5" name="Rectangle 4"/>
              <p:cNvSpPr>
                <a:spLocks noRot="1" noChangeAspect="1" noMove="1" noResize="1" noEditPoints="1" noAdjustHandles="1" noChangeArrowheads="1" noChangeShapeType="1" noTextEdit="1"/>
              </p:cNvSpPr>
              <p:nvPr/>
            </p:nvSpPr>
            <p:spPr>
              <a:xfrm>
                <a:off x="394283" y="1695101"/>
                <a:ext cx="8523214" cy="1209883"/>
              </a:xfrm>
              <a:prstGeom prst="rect">
                <a:avLst/>
              </a:prstGeom>
              <a:blipFill rotWithShape="1">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94283" y="5438029"/>
                <a:ext cx="5757217" cy="523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FF00"/>
                              </a:solidFill>
                              <a:latin typeface="Cambria Math" panose="02040503050406030204" pitchFamily="18" charset="0"/>
                            </a:rPr>
                          </m:ctrlPr>
                        </m:sSubPr>
                        <m:e>
                          <m:r>
                            <a:rPr lang="en-US" sz="2800" b="1" i="1">
                              <a:solidFill>
                                <a:srgbClr val="FFFF00"/>
                              </a:solidFill>
                              <a:latin typeface="Cambria Math"/>
                            </a:rPr>
                            <m:t>𝑭𝒓𝒂𝒄</m:t>
                          </m:r>
                        </m:e>
                        <m:sub>
                          <m:r>
                            <a:rPr lang="en-US" sz="2800" b="1" i="1">
                              <a:solidFill>
                                <a:srgbClr val="FFFF00"/>
                              </a:solidFill>
                              <a:latin typeface="Cambria Math"/>
                            </a:rPr>
                            <m:t>𝒊𝒏𝒅𝒆𝒙</m:t>
                          </m:r>
                        </m:sub>
                      </m:sSub>
                      <m:r>
                        <a:rPr lang="en-US" sz="2800" b="1" i="1">
                          <a:solidFill>
                            <a:srgbClr val="FFFF00"/>
                          </a:solidFill>
                          <a:latin typeface="Cambria Math"/>
                        </a:rPr>
                        <m:t> = </m:t>
                      </m:r>
                      <m:sSub>
                        <m:sSubPr>
                          <m:ctrlPr>
                            <a:rPr lang="en-US" sz="2800" b="1" i="1">
                              <a:solidFill>
                                <a:srgbClr val="FFFF00"/>
                              </a:solidFill>
                              <a:latin typeface="Cambria Math" panose="02040503050406030204" pitchFamily="18" charset="0"/>
                            </a:rPr>
                          </m:ctrlPr>
                        </m:sSubPr>
                        <m:e>
                          <m:r>
                            <a:rPr lang="en-US" sz="2800" b="1" i="1">
                              <a:solidFill>
                                <a:srgbClr val="FFFF00"/>
                              </a:solidFill>
                              <a:latin typeface="Cambria Math"/>
                            </a:rPr>
                            <m:t>𝑩𝑹𝑰𝑻</m:t>
                          </m:r>
                        </m:e>
                        <m:sub>
                          <m:r>
                            <a:rPr lang="en-US" sz="2800" b="1" i="1">
                              <a:solidFill>
                                <a:srgbClr val="FFFF00"/>
                              </a:solidFill>
                              <a:latin typeface="Cambria Math"/>
                            </a:rPr>
                            <m:t>𝒊𝒏𝒅𝒆𝒙</m:t>
                          </m:r>
                        </m:sub>
                      </m:sSub>
                      <m:r>
                        <a:rPr lang="en-US" sz="2800" b="1" i="1">
                          <a:solidFill>
                            <a:srgbClr val="FFFF00"/>
                          </a:solidFill>
                          <a:latin typeface="Cambria Math"/>
                        </a:rPr>
                        <m:t> / </m:t>
                      </m:r>
                      <m:sSub>
                        <m:sSubPr>
                          <m:ctrlPr>
                            <a:rPr lang="en-US" sz="2800" b="1" i="1">
                              <a:solidFill>
                                <a:srgbClr val="FFFF00"/>
                              </a:solidFill>
                              <a:latin typeface="Cambria Math" panose="02040503050406030204" pitchFamily="18" charset="0"/>
                            </a:rPr>
                          </m:ctrlPr>
                        </m:sSubPr>
                        <m:e>
                          <m:r>
                            <a:rPr lang="en-US" sz="2800" b="1" i="1">
                              <a:solidFill>
                                <a:srgbClr val="FFFF00"/>
                              </a:solidFill>
                              <a:latin typeface="Cambria Math"/>
                            </a:rPr>
                            <m:t>𝑻𝑰𝑽</m:t>
                          </m:r>
                        </m:e>
                        <m:sub>
                          <m:r>
                            <a:rPr lang="en-US" sz="2800" b="1" i="1">
                              <a:solidFill>
                                <a:srgbClr val="FFFF00"/>
                              </a:solidFill>
                              <a:latin typeface="Cambria Math"/>
                            </a:rPr>
                            <m:t>𝒓𝒂𝒕𝒊𝒐</m:t>
                          </m:r>
                        </m:sub>
                      </m:sSub>
                    </m:oMath>
                  </m:oMathPara>
                </a14:m>
                <a:endParaRPr lang="en-US" sz="2800" b="1" dirty="0">
                  <a:solidFill>
                    <a:srgbClr val="FFFF00"/>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394283" y="5438029"/>
                <a:ext cx="5757217" cy="52322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394283" y="3764390"/>
                <a:ext cx="3514167" cy="102951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800" b="1" i="1" smtClean="0">
                              <a:solidFill>
                                <a:srgbClr val="FFFF00"/>
                              </a:solidFill>
                              <a:latin typeface="Cambria Math" panose="02040503050406030204" pitchFamily="18" charset="0"/>
                            </a:rPr>
                          </m:ctrlPr>
                        </m:sSubPr>
                        <m:e>
                          <m:r>
                            <a:rPr lang="en-US" sz="2800" b="1" i="1">
                              <a:solidFill>
                                <a:srgbClr val="FFFF00"/>
                              </a:solidFill>
                              <a:latin typeface="Cambria Math"/>
                            </a:rPr>
                            <m:t>𝑻𝑰𝑽</m:t>
                          </m:r>
                        </m:e>
                        <m:sub>
                          <m:r>
                            <a:rPr lang="en-US" sz="2800" b="1" i="1">
                              <a:solidFill>
                                <a:srgbClr val="FFFF00"/>
                              </a:solidFill>
                              <a:latin typeface="Cambria Math"/>
                            </a:rPr>
                            <m:t>𝒓𝒂𝒕𝒊𝒐</m:t>
                          </m:r>
                        </m:sub>
                      </m:sSub>
                      <m:r>
                        <a:rPr lang="en-US" sz="2800" b="1" i="1">
                          <a:solidFill>
                            <a:srgbClr val="FFFF00"/>
                          </a:solidFill>
                          <a:latin typeface="Cambria Math"/>
                        </a:rPr>
                        <m:t>= </m:t>
                      </m:r>
                      <m:f>
                        <m:fPr>
                          <m:ctrlPr>
                            <a:rPr lang="en-US" sz="2800" b="1" i="1">
                              <a:solidFill>
                                <a:srgbClr val="FFFF00"/>
                              </a:solidFill>
                              <a:latin typeface="Cambria Math" panose="02040503050406030204" pitchFamily="18" charset="0"/>
                            </a:rPr>
                          </m:ctrlPr>
                        </m:fPr>
                        <m:num>
                          <m:sSub>
                            <m:sSubPr>
                              <m:ctrlPr>
                                <a:rPr lang="en-US" sz="2800" b="1" i="1">
                                  <a:solidFill>
                                    <a:srgbClr val="FFFF00"/>
                                  </a:solidFill>
                                  <a:latin typeface="Cambria Math" panose="02040503050406030204" pitchFamily="18" charset="0"/>
                                </a:rPr>
                              </m:ctrlPr>
                            </m:sSubPr>
                            <m:e>
                              <m:r>
                                <a:rPr lang="en-US" sz="2800" b="1" i="1">
                                  <a:solidFill>
                                    <a:srgbClr val="FFFF00"/>
                                  </a:solidFill>
                                  <a:latin typeface="Cambria Math"/>
                                </a:rPr>
                                <m:t>𝑫𝑻𝑺</m:t>
                              </m:r>
                            </m:e>
                            <m:sub>
                              <m:r>
                                <a:rPr lang="en-US" sz="2800" b="1" i="1">
                                  <a:solidFill>
                                    <a:srgbClr val="FFFF00"/>
                                  </a:solidFill>
                                  <a:latin typeface="Cambria Math"/>
                                </a:rPr>
                                <m:t>𝒔𝒍𝒐𝒘</m:t>
                              </m:r>
                            </m:sub>
                          </m:sSub>
                        </m:num>
                        <m:den>
                          <m:sSub>
                            <m:sSubPr>
                              <m:ctrlPr>
                                <a:rPr lang="en-US" sz="2800" b="1" i="1">
                                  <a:solidFill>
                                    <a:srgbClr val="FFFF00"/>
                                  </a:solidFill>
                                  <a:latin typeface="Cambria Math" panose="02040503050406030204" pitchFamily="18" charset="0"/>
                                </a:rPr>
                              </m:ctrlPr>
                            </m:sSubPr>
                            <m:e>
                              <m:r>
                                <a:rPr lang="en-US" sz="2800" b="1" i="1">
                                  <a:solidFill>
                                    <a:srgbClr val="FFFF00"/>
                                  </a:solidFill>
                                  <a:latin typeface="Cambria Math"/>
                                </a:rPr>
                                <m:t>𝑫𝑻𝑺</m:t>
                              </m:r>
                            </m:e>
                            <m:sub>
                              <m:r>
                                <a:rPr lang="en-US" sz="2800" b="1" i="1">
                                  <a:solidFill>
                                    <a:srgbClr val="FFFF00"/>
                                  </a:solidFill>
                                  <a:latin typeface="Cambria Math"/>
                                </a:rPr>
                                <m:t>𝒇𝒂𝒔𝒕</m:t>
                              </m:r>
                            </m:sub>
                          </m:sSub>
                        </m:den>
                      </m:f>
                      <m:r>
                        <a:rPr lang="en-US" sz="2800" b="1" i="1">
                          <a:solidFill>
                            <a:srgbClr val="FFFF00"/>
                          </a:solidFill>
                          <a:latin typeface="Cambria Math"/>
                        </a:rPr>
                        <m:t> </m:t>
                      </m:r>
                    </m:oMath>
                  </m:oMathPara>
                </a14:m>
                <a:endParaRPr lang="en-US" sz="2800" b="1" dirty="0">
                  <a:solidFill>
                    <a:srgbClr val="FFFF00"/>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394283" y="3764390"/>
                <a:ext cx="3514167" cy="1029513"/>
              </a:xfrm>
              <a:prstGeom prst="rect">
                <a:avLst/>
              </a:prstGeom>
              <a:blipFill rotWithShape="1">
                <a:blip r:embed="rId4"/>
                <a:stretch>
                  <a:fillRect/>
                </a:stretch>
              </a:blipFill>
            </p:spPr>
            <p:txBody>
              <a:bodyPr/>
              <a:lstStyle/>
              <a:p>
                <a:r>
                  <a:rPr lang="en-US">
                    <a:noFill/>
                  </a:rPr>
                  <a:t> </a:t>
                </a:r>
              </a:p>
            </p:txBody>
          </p:sp>
        </mc:Fallback>
      </mc:AlternateContent>
      <p:sp>
        <p:nvSpPr>
          <p:cNvPr id="9" name="TextBox 8"/>
          <p:cNvSpPr txBox="1"/>
          <p:nvPr/>
        </p:nvSpPr>
        <p:spPr>
          <a:xfrm>
            <a:off x="4382281" y="3071522"/>
            <a:ext cx="4535216" cy="307777"/>
          </a:xfrm>
          <a:prstGeom prst="rect">
            <a:avLst/>
          </a:prstGeom>
          <a:noFill/>
        </p:spPr>
        <p:txBody>
          <a:bodyPr wrap="none" rtlCol="0">
            <a:spAutoFit/>
          </a:bodyPr>
          <a:lstStyle/>
          <a:p>
            <a:r>
              <a:rPr lang="en-US" sz="1400" dirty="0" err="1" smtClean="0">
                <a:solidFill>
                  <a:srgbClr val="FFFF00"/>
                </a:solidFill>
              </a:rPr>
              <a:t>Mavko</a:t>
            </a:r>
            <a:r>
              <a:rPr lang="en-US" sz="1400" dirty="0" smtClean="0">
                <a:solidFill>
                  <a:srgbClr val="FFFF00"/>
                </a:solidFill>
              </a:rPr>
              <a:t>, G. et al. The Rock Physics Handbook 2009</a:t>
            </a:r>
            <a:endParaRPr lang="en-US" sz="1400" dirty="0">
              <a:solidFill>
                <a:srgbClr val="FFFF00"/>
              </a:solidFill>
            </a:endParaRPr>
          </a:p>
        </p:txBody>
      </p:sp>
      <p:sp>
        <p:nvSpPr>
          <p:cNvPr id="10" name="TextBox 9"/>
          <p:cNvSpPr txBox="1"/>
          <p:nvPr/>
        </p:nvSpPr>
        <p:spPr>
          <a:xfrm>
            <a:off x="4382281" y="6119336"/>
            <a:ext cx="4426212" cy="738664"/>
          </a:xfrm>
          <a:prstGeom prst="rect">
            <a:avLst/>
          </a:prstGeom>
          <a:noFill/>
        </p:spPr>
        <p:txBody>
          <a:bodyPr wrap="none" rtlCol="0">
            <a:spAutoFit/>
          </a:bodyPr>
          <a:lstStyle/>
          <a:p>
            <a:r>
              <a:rPr lang="en-US" sz="1400" dirty="0" smtClean="0">
                <a:solidFill>
                  <a:srgbClr val="FFFF00"/>
                </a:solidFill>
              </a:rPr>
              <a:t>Buller, D. et al. 2010 SPE 132990</a:t>
            </a:r>
          </a:p>
          <a:p>
            <a:r>
              <a:rPr lang="en-US" sz="1400" dirty="0" err="1">
                <a:solidFill>
                  <a:srgbClr val="FFFF00"/>
                </a:solidFill>
              </a:rPr>
              <a:t>Petrophysical</a:t>
            </a:r>
            <a:r>
              <a:rPr lang="en-US" sz="1400" dirty="0">
                <a:solidFill>
                  <a:srgbClr val="FFFF00"/>
                </a:solidFill>
              </a:rPr>
              <a:t> Evaluation for Enhancing </a:t>
            </a:r>
            <a:r>
              <a:rPr lang="en-US" sz="1400" dirty="0" smtClean="0">
                <a:solidFill>
                  <a:srgbClr val="FFFF00"/>
                </a:solidFill>
              </a:rPr>
              <a:t>Hydraulic</a:t>
            </a:r>
          </a:p>
          <a:p>
            <a:r>
              <a:rPr lang="en-US" sz="1400" dirty="0" smtClean="0">
                <a:solidFill>
                  <a:srgbClr val="FFFF00"/>
                </a:solidFill>
              </a:rPr>
              <a:t>Stimulation </a:t>
            </a:r>
            <a:r>
              <a:rPr lang="en-US" sz="1400" dirty="0">
                <a:solidFill>
                  <a:srgbClr val="FFFF00"/>
                </a:solidFill>
              </a:rPr>
              <a:t>in Horizontal Shale Gas Wells</a:t>
            </a:r>
          </a:p>
        </p:txBody>
      </p:sp>
    </p:spTree>
    <p:extLst>
      <p:ext uri="{BB962C8B-B14F-4D97-AF65-F5344CB8AC3E}">
        <p14:creationId xmlns:p14="http://schemas.microsoft.com/office/powerpoint/2010/main" val="811278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155575"/>
            <a:ext cx="9144000" cy="914400"/>
          </a:xfrm>
        </p:spPr>
        <p:txBody>
          <a:bodyPr/>
          <a:lstStyle/>
          <a:p>
            <a:pPr algn="ctr"/>
            <a:r>
              <a:rPr lang="en-US" sz="4000" dirty="0" smtClean="0">
                <a:solidFill>
                  <a:srgbClr val="FFFF00"/>
                </a:solidFill>
                <a:latin typeface="Lucida Sans" pitchFamily="34" charset="0"/>
                <a:cs typeface="Lucida Sans" pitchFamily="34" charset="0"/>
              </a:rPr>
              <a:t>Brittleness Index  </a:t>
            </a:r>
            <a:r>
              <a:rPr lang="en-US" sz="4000" dirty="0" err="1" smtClean="0">
                <a:solidFill>
                  <a:srgbClr val="FFFF00"/>
                </a:solidFill>
                <a:latin typeface="Lucida Sans" pitchFamily="34" charset="0"/>
                <a:cs typeface="Lucida Sans" pitchFamily="34" charset="0"/>
              </a:rPr>
              <a:t>vs</a:t>
            </a:r>
            <a:r>
              <a:rPr lang="en-US" sz="4000" dirty="0" smtClean="0">
                <a:solidFill>
                  <a:srgbClr val="FFFF00"/>
                </a:solidFill>
                <a:latin typeface="Lucida Sans" pitchFamily="34" charset="0"/>
                <a:cs typeface="Lucida Sans" pitchFamily="34" charset="0"/>
              </a:rPr>
              <a:t> Gas Production</a:t>
            </a:r>
            <a:r>
              <a:rPr lang="zh-CN" altLang="en-US" sz="4000" dirty="0" smtClean="0">
                <a:solidFill>
                  <a:srgbClr val="FFFF00"/>
                </a:solidFill>
                <a:latin typeface="Lucida Sans" pitchFamily="34" charset="0"/>
                <a:cs typeface="Lucida Sans" pitchFamily="34" charset="0"/>
              </a:rPr>
              <a:t> </a:t>
            </a:r>
          </a:p>
        </p:txBody>
      </p:sp>
      <p:pic>
        <p:nvPicPr>
          <p:cNvPr id="94211" name="Picture 3" descr="Brittleness and Production"/>
          <p:cNvPicPr>
            <a:picLocks noChangeAspect="1" noChangeArrowheads="1"/>
          </p:cNvPicPr>
          <p:nvPr/>
        </p:nvPicPr>
        <p:blipFill>
          <a:blip r:embed="rId3" cstate="print"/>
          <a:srcRect/>
          <a:stretch>
            <a:fillRect/>
          </a:stretch>
        </p:blipFill>
        <p:spPr bwMode="auto">
          <a:xfrm>
            <a:off x="504825" y="1182978"/>
            <a:ext cx="8181975" cy="5218464"/>
          </a:xfrm>
          <a:prstGeom prst="roundRect">
            <a:avLst/>
          </a:prstGeom>
          <a:ln>
            <a:noFill/>
          </a:ln>
          <a:effectLst>
            <a:outerShdw blurRad="292100" dist="139700" dir="2700000" algn="tl" rotWithShape="0">
              <a:srgbClr val="333333">
                <a:alpha val="65000"/>
              </a:srgbClr>
            </a:outerShdw>
          </a:effectLst>
        </p:spPr>
      </p:pic>
      <p:sp>
        <p:nvSpPr>
          <p:cNvPr id="23556" name="Text Box 4"/>
          <p:cNvSpPr txBox="1">
            <a:spLocks noChangeArrowheads="1"/>
          </p:cNvSpPr>
          <p:nvPr/>
        </p:nvSpPr>
        <p:spPr bwMode="auto">
          <a:xfrm>
            <a:off x="1066800" y="5029200"/>
            <a:ext cx="6732933" cy="400110"/>
          </a:xfrm>
          <a:prstGeom prst="rect">
            <a:avLst/>
          </a:prstGeom>
          <a:noFill/>
          <a:ln w="9525" algn="ctr">
            <a:noFill/>
            <a:miter lim="800000"/>
            <a:headEnd/>
            <a:tailEnd/>
          </a:ln>
        </p:spPr>
        <p:txBody>
          <a:bodyPr wrap="none">
            <a:spAutoFit/>
          </a:bodyPr>
          <a:lstStyle/>
          <a:p>
            <a:pPr marL="342900" indent="-342900">
              <a:spcBef>
                <a:spcPct val="20000"/>
              </a:spcBef>
            </a:pPr>
            <a:r>
              <a:rPr lang="en-US" sz="2000" dirty="0">
                <a:solidFill>
                  <a:srgbClr val="FF3300"/>
                </a:solidFill>
                <a:ea typeface="ＭＳ Ｐゴシック" pitchFamily="34" charset="-128"/>
              </a:rPr>
              <a:t>Post </a:t>
            </a:r>
            <a:r>
              <a:rPr lang="en-US" sz="2000" dirty="0" err="1">
                <a:solidFill>
                  <a:srgbClr val="FF3300"/>
                </a:solidFill>
                <a:ea typeface="ＭＳ Ｐゴシック" pitchFamily="34" charset="-128"/>
              </a:rPr>
              <a:t>Frac</a:t>
            </a:r>
            <a:r>
              <a:rPr lang="en-US" sz="2000" dirty="0">
                <a:solidFill>
                  <a:srgbClr val="FF3300"/>
                </a:solidFill>
                <a:ea typeface="ＭＳ Ｐゴシック" pitchFamily="34" charset="-128"/>
              </a:rPr>
              <a:t> Production Log – day 45, well flowing 9MM</a:t>
            </a:r>
          </a:p>
        </p:txBody>
      </p:sp>
      <p:sp>
        <p:nvSpPr>
          <p:cNvPr id="4097" name="Rectangle 1"/>
          <p:cNvSpPr>
            <a:spLocks noChangeArrowheads="1"/>
          </p:cNvSpPr>
          <p:nvPr/>
        </p:nvSpPr>
        <p:spPr bwMode="auto">
          <a:xfrm>
            <a:off x="0" y="6488668"/>
            <a:ext cx="9144000" cy="2308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Buller, D., </a:t>
            </a:r>
            <a:r>
              <a:rPr kumimoji="0" lang="en-US" sz="900" b="0" i="0" u="none" strike="noStrike" cap="none" normalizeH="0" baseline="0" dirty="0" err="1" smtClean="0">
                <a:ln>
                  <a:noFill/>
                </a:ln>
                <a:solidFill>
                  <a:srgbClr val="FFFF00"/>
                </a:solidFill>
                <a:effectLst/>
                <a:latin typeface="Arial" pitchFamily="34" charset="0"/>
                <a:ea typeface="Times New Roman" pitchFamily="18" charset="0"/>
                <a:cs typeface="Arial" pitchFamily="34" charset="0"/>
              </a:rPr>
              <a:t>Suparman</a:t>
            </a:r>
            <a:r>
              <a:rPr kumimoji="0" lang="en-US" sz="9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F., Kwong, S., Spain, D. and Miller, M. 2010. A Novel Approach to Shale-Gas Evaluation Using a Cased-Hole Pulsed Neutron Tool.</a:t>
            </a:r>
            <a:endParaRPr kumimoji="0" lang="en-US" sz="1800" b="0" i="0" u="none" strike="noStrike" cap="none" normalizeH="0" baseline="0" dirty="0" smtClean="0">
              <a:ln>
                <a:noFill/>
              </a:ln>
              <a:solidFill>
                <a:srgbClr val="FFFF00"/>
              </a:solidFill>
              <a:effectLst/>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F1677C16-1256-4B1A-B7A7-3ABE89A37D28}" type="slidenum">
              <a:rPr lang="en-US" smtClean="0"/>
              <a:pPr/>
              <a:t>15</a:t>
            </a:fld>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190500"/>
            <a:ext cx="9144000" cy="1143000"/>
          </a:xfrm>
        </p:spPr>
        <p:txBody>
          <a:bodyPr/>
          <a:lstStyle/>
          <a:p>
            <a:r>
              <a:rPr lang="en-GB" dirty="0" err="1" smtClean="0">
                <a:solidFill>
                  <a:srgbClr val="FFFF00"/>
                </a:solidFill>
                <a:latin typeface="Lucida Sans" pitchFamily="34" charset="0"/>
                <a:cs typeface="Lucida Sans" pitchFamily="34" charset="0"/>
              </a:rPr>
              <a:t>Frac</a:t>
            </a:r>
            <a:r>
              <a:rPr lang="en-GB" dirty="0" smtClean="0">
                <a:solidFill>
                  <a:srgbClr val="FFFF00"/>
                </a:solidFill>
                <a:latin typeface="Lucida Sans" pitchFamily="34" charset="0"/>
                <a:cs typeface="Lucida Sans" pitchFamily="34" charset="0"/>
              </a:rPr>
              <a:t> Results</a:t>
            </a:r>
            <a:endParaRPr lang="en-GB" dirty="0" smtClean="0">
              <a:solidFill>
                <a:srgbClr val="FFFF00"/>
              </a:solidFill>
              <a:latin typeface="Lucida Sans" pitchFamily="34" charset="0"/>
              <a:ea typeface="宋体" pitchFamily="2" charset="-122"/>
              <a:cs typeface="Lucida Sans" pitchFamily="34" charset="0"/>
            </a:endParaRPr>
          </a:p>
        </p:txBody>
      </p:sp>
      <p:pic>
        <p:nvPicPr>
          <p:cNvPr id="25196" name="Picture 8"/>
          <p:cNvPicPr>
            <a:picLocks noChangeAspect="1" noChangeArrowheads="1"/>
          </p:cNvPicPr>
          <p:nvPr/>
        </p:nvPicPr>
        <p:blipFill>
          <a:blip r:embed="rId3" cstate="print"/>
          <a:srcRect/>
          <a:stretch>
            <a:fillRect/>
          </a:stretch>
        </p:blipFill>
        <p:spPr bwMode="auto">
          <a:xfrm>
            <a:off x="2944756" y="1496576"/>
            <a:ext cx="6129338" cy="3195638"/>
          </a:xfrm>
          <a:prstGeom prst="rect">
            <a:avLst/>
          </a:prstGeom>
          <a:noFill/>
          <a:ln w="9525">
            <a:noFill/>
            <a:miter lim="800000"/>
            <a:headEnd/>
            <a:tailEnd/>
          </a:ln>
        </p:spPr>
      </p:pic>
      <p:pic>
        <p:nvPicPr>
          <p:cNvPr id="25197" name="Picture 9"/>
          <p:cNvPicPr>
            <a:picLocks noChangeAspect="1" noChangeArrowheads="1"/>
          </p:cNvPicPr>
          <p:nvPr/>
        </p:nvPicPr>
        <p:blipFill>
          <a:blip r:embed="rId4" cstate="print"/>
          <a:srcRect/>
          <a:stretch>
            <a:fillRect/>
          </a:stretch>
        </p:blipFill>
        <p:spPr bwMode="auto">
          <a:xfrm>
            <a:off x="3929006" y="2245876"/>
            <a:ext cx="1858963" cy="1585913"/>
          </a:xfrm>
          <a:prstGeom prst="rect">
            <a:avLst/>
          </a:prstGeom>
          <a:noFill/>
          <a:ln w="9525">
            <a:noFill/>
            <a:miter lim="800000"/>
            <a:headEnd/>
            <a:tailEnd/>
          </a:ln>
        </p:spPr>
      </p:pic>
      <p:sp>
        <p:nvSpPr>
          <p:cNvPr id="25198" name="Rectangle 10"/>
          <p:cNvSpPr>
            <a:spLocks noChangeArrowheads="1"/>
          </p:cNvSpPr>
          <p:nvPr/>
        </p:nvSpPr>
        <p:spPr bwMode="auto">
          <a:xfrm>
            <a:off x="3911544" y="2237938"/>
            <a:ext cx="1885950" cy="1611313"/>
          </a:xfrm>
          <a:prstGeom prst="rect">
            <a:avLst/>
          </a:prstGeom>
          <a:noFill/>
          <a:ln w="26988">
            <a:solidFill>
              <a:srgbClr val="000000"/>
            </a:solidFill>
            <a:miter lim="800000"/>
            <a:headEnd/>
            <a:tailEnd/>
          </a:ln>
        </p:spPr>
        <p:txBody>
          <a:bodyPr/>
          <a:lstStyle/>
          <a:p>
            <a:endParaRPr lang="en-GB"/>
          </a:p>
        </p:txBody>
      </p:sp>
      <p:pic>
        <p:nvPicPr>
          <p:cNvPr id="25199" name="Picture 11"/>
          <p:cNvPicPr>
            <a:picLocks noChangeAspect="1" noChangeArrowheads="1"/>
          </p:cNvPicPr>
          <p:nvPr/>
        </p:nvPicPr>
        <p:blipFill>
          <a:blip r:embed="rId5" cstate="print"/>
          <a:srcRect/>
          <a:stretch>
            <a:fillRect/>
          </a:stretch>
        </p:blipFill>
        <p:spPr bwMode="auto">
          <a:xfrm>
            <a:off x="6727769" y="2274451"/>
            <a:ext cx="1803400" cy="1603375"/>
          </a:xfrm>
          <a:prstGeom prst="rect">
            <a:avLst/>
          </a:prstGeom>
          <a:noFill/>
          <a:ln w="9525">
            <a:noFill/>
            <a:miter lim="800000"/>
            <a:headEnd/>
            <a:tailEnd/>
          </a:ln>
        </p:spPr>
      </p:pic>
      <p:sp>
        <p:nvSpPr>
          <p:cNvPr id="25200" name="Rectangle 12"/>
          <p:cNvSpPr>
            <a:spLocks noChangeArrowheads="1"/>
          </p:cNvSpPr>
          <p:nvPr/>
        </p:nvSpPr>
        <p:spPr bwMode="auto">
          <a:xfrm>
            <a:off x="6708719" y="2255401"/>
            <a:ext cx="1839913" cy="1639888"/>
          </a:xfrm>
          <a:prstGeom prst="rect">
            <a:avLst/>
          </a:prstGeom>
          <a:noFill/>
          <a:ln w="26988">
            <a:solidFill>
              <a:srgbClr val="000000"/>
            </a:solidFill>
            <a:miter lim="800000"/>
            <a:headEnd/>
            <a:tailEnd/>
          </a:ln>
        </p:spPr>
        <p:txBody>
          <a:bodyPr/>
          <a:lstStyle/>
          <a:p>
            <a:endParaRPr lang="en-GB"/>
          </a:p>
        </p:txBody>
      </p:sp>
      <p:sp>
        <p:nvSpPr>
          <p:cNvPr id="25201" name="Rectangle 13"/>
          <p:cNvSpPr>
            <a:spLocks noChangeArrowheads="1"/>
          </p:cNvSpPr>
          <p:nvPr/>
        </p:nvSpPr>
        <p:spPr bwMode="auto">
          <a:xfrm>
            <a:off x="3451169" y="2839601"/>
            <a:ext cx="5208588" cy="361950"/>
          </a:xfrm>
          <a:prstGeom prst="rect">
            <a:avLst/>
          </a:prstGeom>
          <a:solidFill>
            <a:srgbClr val="808080"/>
          </a:solidFill>
          <a:ln w="9525">
            <a:noFill/>
            <a:miter lim="800000"/>
            <a:headEnd/>
            <a:tailEnd/>
          </a:ln>
        </p:spPr>
        <p:txBody>
          <a:bodyPr/>
          <a:lstStyle/>
          <a:p>
            <a:endParaRPr lang="en-GB"/>
          </a:p>
        </p:txBody>
      </p:sp>
      <p:sp>
        <p:nvSpPr>
          <p:cNvPr id="25202" name="Freeform 14"/>
          <p:cNvSpPr>
            <a:spLocks noEditPoints="1"/>
          </p:cNvSpPr>
          <p:nvPr/>
        </p:nvSpPr>
        <p:spPr bwMode="auto">
          <a:xfrm>
            <a:off x="3451169" y="2839601"/>
            <a:ext cx="5208588" cy="352425"/>
          </a:xfrm>
          <a:custGeom>
            <a:avLst/>
            <a:gdLst>
              <a:gd name="T0" fmla="*/ 0 w 3281"/>
              <a:gd name="T1" fmla="*/ 0 h 222"/>
              <a:gd name="T2" fmla="*/ 3281 w 3281"/>
              <a:gd name="T3" fmla="*/ 0 h 222"/>
              <a:gd name="T4" fmla="*/ 3281 w 3281"/>
              <a:gd name="T5" fmla="*/ 222 h 222"/>
              <a:gd name="T6" fmla="*/ 0 w 3281"/>
              <a:gd name="T7" fmla="*/ 222 h 222"/>
              <a:gd name="T8" fmla="*/ 0 w 3281"/>
              <a:gd name="T9" fmla="*/ 0 h 222"/>
              <a:gd name="T10" fmla="*/ 11 w 3281"/>
              <a:gd name="T11" fmla="*/ 210 h 222"/>
              <a:gd name="T12" fmla="*/ 3264 w 3281"/>
              <a:gd name="T13" fmla="*/ 210 h 222"/>
              <a:gd name="T14" fmla="*/ 3264 w 3281"/>
              <a:gd name="T15" fmla="*/ 17 h 222"/>
              <a:gd name="T16" fmla="*/ 11 w 3281"/>
              <a:gd name="T17" fmla="*/ 17 h 222"/>
              <a:gd name="T18" fmla="*/ 11 w 3281"/>
              <a:gd name="T19" fmla="*/ 210 h 222"/>
              <a:gd name="T20" fmla="*/ 6 w 3281"/>
              <a:gd name="T21" fmla="*/ 12 h 222"/>
              <a:gd name="T22" fmla="*/ 3269 w 3281"/>
              <a:gd name="T23" fmla="*/ 12 h 222"/>
              <a:gd name="T24" fmla="*/ 3269 w 3281"/>
              <a:gd name="T25" fmla="*/ 216 h 222"/>
              <a:gd name="T26" fmla="*/ 6 w 3281"/>
              <a:gd name="T27" fmla="*/ 216 h 222"/>
              <a:gd name="T28" fmla="*/ 6 w 3281"/>
              <a:gd name="T29" fmla="*/ 12 h 222"/>
              <a:gd name="T30" fmla="*/ 6 w 3281"/>
              <a:gd name="T31" fmla="*/ 12 h 222"/>
              <a:gd name="T32" fmla="*/ 3269 w 3281"/>
              <a:gd name="T33" fmla="*/ 12 h 222"/>
              <a:gd name="T34" fmla="*/ 3269 w 3281"/>
              <a:gd name="T35" fmla="*/ 216 h 222"/>
              <a:gd name="T36" fmla="*/ 6 w 3281"/>
              <a:gd name="T37" fmla="*/ 216 h 222"/>
              <a:gd name="T38" fmla="*/ 6 w 3281"/>
              <a:gd name="T39" fmla="*/ 12 h 2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81"/>
              <a:gd name="T61" fmla="*/ 0 h 222"/>
              <a:gd name="T62" fmla="*/ 3281 w 3281"/>
              <a:gd name="T63" fmla="*/ 222 h 2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81" h="222">
                <a:moveTo>
                  <a:pt x="0" y="0"/>
                </a:moveTo>
                <a:lnTo>
                  <a:pt x="3281" y="0"/>
                </a:lnTo>
                <a:lnTo>
                  <a:pt x="3281" y="222"/>
                </a:lnTo>
                <a:lnTo>
                  <a:pt x="0" y="222"/>
                </a:lnTo>
                <a:lnTo>
                  <a:pt x="0" y="0"/>
                </a:lnTo>
                <a:close/>
                <a:moveTo>
                  <a:pt x="11" y="210"/>
                </a:moveTo>
                <a:lnTo>
                  <a:pt x="3264" y="210"/>
                </a:lnTo>
                <a:lnTo>
                  <a:pt x="3264" y="17"/>
                </a:lnTo>
                <a:lnTo>
                  <a:pt x="11" y="17"/>
                </a:lnTo>
                <a:lnTo>
                  <a:pt x="11" y="210"/>
                </a:lnTo>
                <a:close/>
                <a:moveTo>
                  <a:pt x="6" y="12"/>
                </a:moveTo>
                <a:lnTo>
                  <a:pt x="3269" y="12"/>
                </a:lnTo>
                <a:lnTo>
                  <a:pt x="3269" y="216"/>
                </a:lnTo>
                <a:lnTo>
                  <a:pt x="6" y="216"/>
                </a:lnTo>
                <a:lnTo>
                  <a:pt x="6" y="12"/>
                </a:lnTo>
                <a:close/>
                <a:moveTo>
                  <a:pt x="6" y="12"/>
                </a:moveTo>
                <a:lnTo>
                  <a:pt x="3269" y="12"/>
                </a:lnTo>
                <a:lnTo>
                  <a:pt x="3269" y="216"/>
                </a:lnTo>
                <a:lnTo>
                  <a:pt x="6" y="216"/>
                </a:lnTo>
                <a:lnTo>
                  <a:pt x="6" y="12"/>
                </a:lnTo>
                <a:close/>
              </a:path>
            </a:pathLst>
          </a:custGeom>
          <a:solidFill>
            <a:srgbClr val="FFFFFF"/>
          </a:solidFill>
          <a:ln w="9525">
            <a:noFill/>
            <a:round/>
            <a:headEnd/>
            <a:tailEnd/>
          </a:ln>
        </p:spPr>
        <p:txBody>
          <a:bodyPr/>
          <a:lstStyle/>
          <a:p>
            <a:endParaRPr lang="en-US"/>
          </a:p>
        </p:txBody>
      </p:sp>
      <p:sp>
        <p:nvSpPr>
          <p:cNvPr id="25203" name="Rectangle 15"/>
          <p:cNvSpPr>
            <a:spLocks noChangeArrowheads="1"/>
          </p:cNvSpPr>
          <p:nvPr/>
        </p:nvSpPr>
        <p:spPr bwMode="auto">
          <a:xfrm>
            <a:off x="3451169" y="2839601"/>
            <a:ext cx="5208588" cy="361950"/>
          </a:xfrm>
          <a:prstGeom prst="rect">
            <a:avLst/>
          </a:prstGeom>
          <a:solidFill>
            <a:srgbClr val="808080"/>
          </a:solidFill>
          <a:ln w="9525">
            <a:noFill/>
            <a:miter lim="800000"/>
            <a:headEnd/>
            <a:tailEnd/>
          </a:ln>
        </p:spPr>
        <p:txBody>
          <a:bodyPr/>
          <a:lstStyle/>
          <a:p>
            <a:endParaRPr lang="en-GB"/>
          </a:p>
        </p:txBody>
      </p:sp>
      <p:sp>
        <p:nvSpPr>
          <p:cNvPr id="25204" name="Rectangle 16"/>
          <p:cNvSpPr>
            <a:spLocks noChangeArrowheads="1"/>
          </p:cNvSpPr>
          <p:nvPr/>
        </p:nvSpPr>
        <p:spPr bwMode="auto">
          <a:xfrm>
            <a:off x="3460694" y="2830076"/>
            <a:ext cx="5180013" cy="333375"/>
          </a:xfrm>
          <a:prstGeom prst="rect">
            <a:avLst/>
          </a:prstGeom>
          <a:solidFill>
            <a:srgbClr val="4F6228"/>
          </a:solidFill>
          <a:ln w="9525">
            <a:noFill/>
            <a:miter lim="800000"/>
            <a:headEnd/>
            <a:tailEnd/>
          </a:ln>
        </p:spPr>
        <p:txBody>
          <a:bodyPr/>
          <a:lstStyle/>
          <a:p>
            <a:endParaRPr lang="en-GB"/>
          </a:p>
        </p:txBody>
      </p:sp>
      <p:sp>
        <p:nvSpPr>
          <p:cNvPr id="25205" name="Rectangle 17"/>
          <p:cNvSpPr>
            <a:spLocks noChangeArrowheads="1"/>
          </p:cNvSpPr>
          <p:nvPr/>
        </p:nvSpPr>
        <p:spPr bwMode="auto">
          <a:xfrm>
            <a:off x="3460694" y="2830076"/>
            <a:ext cx="5180013" cy="333375"/>
          </a:xfrm>
          <a:prstGeom prst="rect">
            <a:avLst/>
          </a:prstGeom>
          <a:noFill/>
          <a:ln w="26988">
            <a:solidFill>
              <a:srgbClr val="0D0D0D"/>
            </a:solidFill>
            <a:miter lim="800000"/>
            <a:headEnd/>
            <a:tailEnd/>
          </a:ln>
        </p:spPr>
        <p:txBody>
          <a:bodyPr/>
          <a:lstStyle/>
          <a:p>
            <a:endParaRPr lang="en-GB"/>
          </a:p>
        </p:txBody>
      </p:sp>
      <p:sp>
        <p:nvSpPr>
          <p:cNvPr id="25206" name="Rectangle 18"/>
          <p:cNvSpPr>
            <a:spLocks noChangeArrowheads="1"/>
          </p:cNvSpPr>
          <p:nvPr/>
        </p:nvSpPr>
        <p:spPr bwMode="auto">
          <a:xfrm>
            <a:off x="2971744" y="2310963"/>
            <a:ext cx="561975" cy="1557338"/>
          </a:xfrm>
          <a:prstGeom prst="rect">
            <a:avLst/>
          </a:prstGeom>
          <a:solidFill>
            <a:srgbClr val="808080"/>
          </a:solidFill>
          <a:ln w="9525">
            <a:noFill/>
            <a:miter lim="800000"/>
            <a:headEnd/>
            <a:tailEnd/>
          </a:ln>
        </p:spPr>
        <p:txBody>
          <a:bodyPr/>
          <a:lstStyle/>
          <a:p>
            <a:endParaRPr lang="en-GB"/>
          </a:p>
        </p:txBody>
      </p:sp>
      <p:sp>
        <p:nvSpPr>
          <p:cNvPr id="25207" name="Freeform 19"/>
          <p:cNvSpPr>
            <a:spLocks/>
          </p:cNvSpPr>
          <p:nvPr/>
        </p:nvSpPr>
        <p:spPr bwMode="auto">
          <a:xfrm>
            <a:off x="2981269" y="2310963"/>
            <a:ext cx="552450" cy="1557338"/>
          </a:xfrm>
          <a:custGeom>
            <a:avLst/>
            <a:gdLst>
              <a:gd name="T0" fmla="*/ 302 w 348"/>
              <a:gd name="T1" fmla="*/ 18 h 981"/>
              <a:gd name="T2" fmla="*/ 244 w 348"/>
              <a:gd name="T3" fmla="*/ 18 h 981"/>
              <a:gd name="T4" fmla="*/ 203 w 348"/>
              <a:gd name="T5" fmla="*/ 29 h 981"/>
              <a:gd name="T6" fmla="*/ 191 w 348"/>
              <a:gd name="T7" fmla="*/ 29 h 981"/>
              <a:gd name="T8" fmla="*/ 186 w 348"/>
              <a:gd name="T9" fmla="*/ 35 h 981"/>
              <a:gd name="T10" fmla="*/ 186 w 348"/>
              <a:gd name="T11" fmla="*/ 29 h 981"/>
              <a:gd name="T12" fmla="*/ 186 w 348"/>
              <a:gd name="T13" fmla="*/ 467 h 981"/>
              <a:gd name="T14" fmla="*/ 186 w 348"/>
              <a:gd name="T15" fmla="*/ 473 h 981"/>
              <a:gd name="T16" fmla="*/ 174 w 348"/>
              <a:gd name="T17" fmla="*/ 479 h 981"/>
              <a:gd name="T18" fmla="*/ 162 w 348"/>
              <a:gd name="T19" fmla="*/ 485 h 981"/>
              <a:gd name="T20" fmla="*/ 128 w 348"/>
              <a:gd name="T21" fmla="*/ 491 h 981"/>
              <a:gd name="T22" fmla="*/ 75 w 348"/>
              <a:gd name="T23" fmla="*/ 496 h 981"/>
              <a:gd name="T24" fmla="*/ 6 w 348"/>
              <a:gd name="T25" fmla="*/ 496 h 981"/>
              <a:gd name="T26" fmla="*/ 58 w 348"/>
              <a:gd name="T27" fmla="*/ 485 h 981"/>
              <a:gd name="T28" fmla="*/ 116 w 348"/>
              <a:gd name="T29" fmla="*/ 491 h 981"/>
              <a:gd name="T30" fmla="*/ 157 w 348"/>
              <a:gd name="T31" fmla="*/ 496 h 981"/>
              <a:gd name="T32" fmla="*/ 174 w 348"/>
              <a:gd name="T33" fmla="*/ 502 h 981"/>
              <a:gd name="T34" fmla="*/ 180 w 348"/>
              <a:gd name="T35" fmla="*/ 508 h 981"/>
              <a:gd name="T36" fmla="*/ 186 w 348"/>
              <a:gd name="T37" fmla="*/ 514 h 981"/>
              <a:gd name="T38" fmla="*/ 186 w 348"/>
              <a:gd name="T39" fmla="*/ 946 h 981"/>
              <a:gd name="T40" fmla="*/ 186 w 348"/>
              <a:gd name="T41" fmla="*/ 946 h 981"/>
              <a:gd name="T42" fmla="*/ 186 w 348"/>
              <a:gd name="T43" fmla="*/ 946 h 981"/>
              <a:gd name="T44" fmla="*/ 197 w 348"/>
              <a:gd name="T45" fmla="*/ 952 h 981"/>
              <a:gd name="T46" fmla="*/ 232 w 348"/>
              <a:gd name="T47" fmla="*/ 958 h 981"/>
              <a:gd name="T48" fmla="*/ 284 w 348"/>
              <a:gd name="T49" fmla="*/ 963 h 981"/>
              <a:gd name="T50" fmla="*/ 348 w 348"/>
              <a:gd name="T51" fmla="*/ 963 h 981"/>
              <a:gd name="T52" fmla="*/ 296 w 348"/>
              <a:gd name="T53" fmla="*/ 981 h 981"/>
              <a:gd name="T54" fmla="*/ 238 w 348"/>
              <a:gd name="T55" fmla="*/ 975 h 981"/>
              <a:gd name="T56" fmla="*/ 197 w 348"/>
              <a:gd name="T57" fmla="*/ 969 h 981"/>
              <a:gd name="T58" fmla="*/ 180 w 348"/>
              <a:gd name="T59" fmla="*/ 963 h 981"/>
              <a:gd name="T60" fmla="*/ 174 w 348"/>
              <a:gd name="T61" fmla="*/ 958 h 981"/>
              <a:gd name="T62" fmla="*/ 168 w 348"/>
              <a:gd name="T63" fmla="*/ 952 h 981"/>
              <a:gd name="T64" fmla="*/ 168 w 348"/>
              <a:gd name="T65" fmla="*/ 520 h 981"/>
              <a:gd name="T66" fmla="*/ 168 w 348"/>
              <a:gd name="T67" fmla="*/ 520 h 981"/>
              <a:gd name="T68" fmla="*/ 168 w 348"/>
              <a:gd name="T69" fmla="*/ 514 h 981"/>
              <a:gd name="T70" fmla="*/ 157 w 348"/>
              <a:gd name="T71" fmla="*/ 514 h 981"/>
              <a:gd name="T72" fmla="*/ 128 w 348"/>
              <a:gd name="T73" fmla="*/ 508 h 981"/>
              <a:gd name="T74" fmla="*/ 70 w 348"/>
              <a:gd name="T75" fmla="*/ 502 h 981"/>
              <a:gd name="T76" fmla="*/ 6 w 348"/>
              <a:gd name="T77" fmla="*/ 496 h 981"/>
              <a:gd name="T78" fmla="*/ 0 w 348"/>
              <a:gd name="T79" fmla="*/ 491 h 981"/>
              <a:gd name="T80" fmla="*/ 6 w 348"/>
              <a:gd name="T81" fmla="*/ 485 h 981"/>
              <a:gd name="T82" fmla="*/ 70 w 348"/>
              <a:gd name="T83" fmla="*/ 479 h 981"/>
              <a:gd name="T84" fmla="*/ 128 w 348"/>
              <a:gd name="T85" fmla="*/ 473 h 981"/>
              <a:gd name="T86" fmla="*/ 157 w 348"/>
              <a:gd name="T87" fmla="*/ 467 h 981"/>
              <a:gd name="T88" fmla="*/ 168 w 348"/>
              <a:gd name="T89" fmla="*/ 461 h 981"/>
              <a:gd name="T90" fmla="*/ 168 w 348"/>
              <a:gd name="T91" fmla="*/ 461 h 981"/>
              <a:gd name="T92" fmla="*/ 168 w 348"/>
              <a:gd name="T93" fmla="*/ 461 h 981"/>
              <a:gd name="T94" fmla="*/ 168 w 348"/>
              <a:gd name="T95" fmla="*/ 29 h 981"/>
              <a:gd name="T96" fmla="*/ 174 w 348"/>
              <a:gd name="T97" fmla="*/ 24 h 981"/>
              <a:gd name="T98" fmla="*/ 180 w 348"/>
              <a:gd name="T99" fmla="*/ 18 h 981"/>
              <a:gd name="T100" fmla="*/ 197 w 348"/>
              <a:gd name="T101" fmla="*/ 12 h 981"/>
              <a:gd name="T102" fmla="*/ 238 w 348"/>
              <a:gd name="T103" fmla="*/ 6 h 981"/>
              <a:gd name="T104" fmla="*/ 296 w 348"/>
              <a:gd name="T105" fmla="*/ 0 h 981"/>
              <a:gd name="T106" fmla="*/ 348 w 348"/>
              <a:gd name="T107" fmla="*/ 12 h 9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8"/>
              <a:gd name="T163" fmla="*/ 0 h 981"/>
              <a:gd name="T164" fmla="*/ 348 w 348"/>
              <a:gd name="T165" fmla="*/ 981 h 9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8" h="981">
                <a:moveTo>
                  <a:pt x="348" y="12"/>
                </a:moveTo>
                <a:lnTo>
                  <a:pt x="331" y="12"/>
                </a:lnTo>
                <a:lnTo>
                  <a:pt x="313" y="12"/>
                </a:lnTo>
                <a:lnTo>
                  <a:pt x="302" y="18"/>
                </a:lnTo>
                <a:lnTo>
                  <a:pt x="284" y="18"/>
                </a:lnTo>
                <a:lnTo>
                  <a:pt x="267" y="18"/>
                </a:lnTo>
                <a:lnTo>
                  <a:pt x="255" y="18"/>
                </a:lnTo>
                <a:lnTo>
                  <a:pt x="244" y="18"/>
                </a:lnTo>
                <a:lnTo>
                  <a:pt x="226" y="24"/>
                </a:lnTo>
                <a:lnTo>
                  <a:pt x="220" y="24"/>
                </a:lnTo>
                <a:lnTo>
                  <a:pt x="209" y="24"/>
                </a:lnTo>
                <a:lnTo>
                  <a:pt x="203" y="29"/>
                </a:lnTo>
                <a:lnTo>
                  <a:pt x="197" y="29"/>
                </a:lnTo>
                <a:lnTo>
                  <a:pt x="191" y="29"/>
                </a:lnTo>
                <a:lnTo>
                  <a:pt x="186" y="35"/>
                </a:lnTo>
                <a:lnTo>
                  <a:pt x="186" y="29"/>
                </a:lnTo>
                <a:lnTo>
                  <a:pt x="186" y="35"/>
                </a:lnTo>
                <a:lnTo>
                  <a:pt x="186" y="29"/>
                </a:lnTo>
                <a:lnTo>
                  <a:pt x="186" y="461"/>
                </a:lnTo>
                <a:lnTo>
                  <a:pt x="186" y="467"/>
                </a:lnTo>
                <a:lnTo>
                  <a:pt x="186" y="473"/>
                </a:lnTo>
                <a:lnTo>
                  <a:pt x="180" y="473"/>
                </a:lnTo>
                <a:lnTo>
                  <a:pt x="174" y="479"/>
                </a:lnTo>
                <a:lnTo>
                  <a:pt x="168" y="479"/>
                </a:lnTo>
                <a:lnTo>
                  <a:pt x="162" y="485"/>
                </a:lnTo>
                <a:lnTo>
                  <a:pt x="157" y="485"/>
                </a:lnTo>
                <a:lnTo>
                  <a:pt x="151" y="485"/>
                </a:lnTo>
                <a:lnTo>
                  <a:pt x="139" y="491"/>
                </a:lnTo>
                <a:lnTo>
                  <a:pt x="128" y="491"/>
                </a:lnTo>
                <a:lnTo>
                  <a:pt x="116" y="491"/>
                </a:lnTo>
                <a:lnTo>
                  <a:pt x="104" y="491"/>
                </a:lnTo>
                <a:lnTo>
                  <a:pt x="87" y="496"/>
                </a:lnTo>
                <a:lnTo>
                  <a:pt x="75" y="496"/>
                </a:lnTo>
                <a:lnTo>
                  <a:pt x="58" y="496"/>
                </a:lnTo>
                <a:lnTo>
                  <a:pt x="41" y="496"/>
                </a:lnTo>
                <a:lnTo>
                  <a:pt x="23" y="496"/>
                </a:lnTo>
                <a:lnTo>
                  <a:pt x="6" y="496"/>
                </a:lnTo>
                <a:lnTo>
                  <a:pt x="6" y="485"/>
                </a:lnTo>
                <a:lnTo>
                  <a:pt x="23" y="485"/>
                </a:lnTo>
                <a:lnTo>
                  <a:pt x="41" y="485"/>
                </a:lnTo>
                <a:lnTo>
                  <a:pt x="58" y="485"/>
                </a:lnTo>
                <a:lnTo>
                  <a:pt x="75" y="485"/>
                </a:lnTo>
                <a:lnTo>
                  <a:pt x="87" y="485"/>
                </a:lnTo>
                <a:lnTo>
                  <a:pt x="104" y="485"/>
                </a:lnTo>
                <a:lnTo>
                  <a:pt x="116" y="491"/>
                </a:lnTo>
                <a:lnTo>
                  <a:pt x="128" y="491"/>
                </a:lnTo>
                <a:lnTo>
                  <a:pt x="139" y="491"/>
                </a:lnTo>
                <a:lnTo>
                  <a:pt x="151" y="496"/>
                </a:lnTo>
                <a:lnTo>
                  <a:pt x="157" y="496"/>
                </a:lnTo>
                <a:lnTo>
                  <a:pt x="162" y="496"/>
                </a:lnTo>
                <a:lnTo>
                  <a:pt x="168" y="496"/>
                </a:lnTo>
                <a:lnTo>
                  <a:pt x="168" y="502"/>
                </a:lnTo>
                <a:lnTo>
                  <a:pt x="174" y="502"/>
                </a:lnTo>
                <a:lnTo>
                  <a:pt x="180" y="502"/>
                </a:lnTo>
                <a:lnTo>
                  <a:pt x="180" y="508"/>
                </a:lnTo>
                <a:lnTo>
                  <a:pt x="186" y="508"/>
                </a:lnTo>
                <a:lnTo>
                  <a:pt x="186" y="514"/>
                </a:lnTo>
                <a:lnTo>
                  <a:pt x="186" y="946"/>
                </a:lnTo>
                <a:lnTo>
                  <a:pt x="191" y="946"/>
                </a:lnTo>
                <a:lnTo>
                  <a:pt x="191" y="952"/>
                </a:lnTo>
                <a:lnTo>
                  <a:pt x="197" y="952"/>
                </a:lnTo>
                <a:lnTo>
                  <a:pt x="203" y="952"/>
                </a:lnTo>
                <a:lnTo>
                  <a:pt x="209" y="952"/>
                </a:lnTo>
                <a:lnTo>
                  <a:pt x="220" y="958"/>
                </a:lnTo>
                <a:lnTo>
                  <a:pt x="232" y="958"/>
                </a:lnTo>
                <a:lnTo>
                  <a:pt x="244" y="958"/>
                </a:lnTo>
                <a:lnTo>
                  <a:pt x="255" y="963"/>
                </a:lnTo>
                <a:lnTo>
                  <a:pt x="267" y="963"/>
                </a:lnTo>
                <a:lnTo>
                  <a:pt x="284" y="963"/>
                </a:lnTo>
                <a:lnTo>
                  <a:pt x="302" y="963"/>
                </a:lnTo>
                <a:lnTo>
                  <a:pt x="313" y="963"/>
                </a:lnTo>
                <a:lnTo>
                  <a:pt x="331" y="963"/>
                </a:lnTo>
                <a:lnTo>
                  <a:pt x="348" y="963"/>
                </a:lnTo>
                <a:lnTo>
                  <a:pt x="348" y="981"/>
                </a:lnTo>
                <a:lnTo>
                  <a:pt x="331" y="981"/>
                </a:lnTo>
                <a:lnTo>
                  <a:pt x="313" y="981"/>
                </a:lnTo>
                <a:lnTo>
                  <a:pt x="296" y="981"/>
                </a:lnTo>
                <a:lnTo>
                  <a:pt x="284" y="981"/>
                </a:lnTo>
                <a:lnTo>
                  <a:pt x="267" y="981"/>
                </a:lnTo>
                <a:lnTo>
                  <a:pt x="255" y="975"/>
                </a:lnTo>
                <a:lnTo>
                  <a:pt x="238" y="975"/>
                </a:lnTo>
                <a:lnTo>
                  <a:pt x="226" y="975"/>
                </a:lnTo>
                <a:lnTo>
                  <a:pt x="215" y="969"/>
                </a:lnTo>
                <a:lnTo>
                  <a:pt x="203" y="969"/>
                </a:lnTo>
                <a:lnTo>
                  <a:pt x="197" y="969"/>
                </a:lnTo>
                <a:lnTo>
                  <a:pt x="191" y="969"/>
                </a:lnTo>
                <a:lnTo>
                  <a:pt x="186" y="963"/>
                </a:lnTo>
                <a:lnTo>
                  <a:pt x="180" y="963"/>
                </a:lnTo>
                <a:lnTo>
                  <a:pt x="174" y="958"/>
                </a:lnTo>
                <a:lnTo>
                  <a:pt x="174" y="952"/>
                </a:lnTo>
                <a:lnTo>
                  <a:pt x="168" y="952"/>
                </a:lnTo>
                <a:lnTo>
                  <a:pt x="168" y="946"/>
                </a:lnTo>
                <a:lnTo>
                  <a:pt x="168" y="514"/>
                </a:lnTo>
                <a:lnTo>
                  <a:pt x="168" y="520"/>
                </a:lnTo>
                <a:lnTo>
                  <a:pt x="168" y="514"/>
                </a:lnTo>
                <a:lnTo>
                  <a:pt x="168" y="520"/>
                </a:lnTo>
                <a:lnTo>
                  <a:pt x="168" y="514"/>
                </a:lnTo>
                <a:lnTo>
                  <a:pt x="162" y="514"/>
                </a:lnTo>
                <a:lnTo>
                  <a:pt x="157" y="514"/>
                </a:lnTo>
                <a:lnTo>
                  <a:pt x="145" y="508"/>
                </a:lnTo>
                <a:lnTo>
                  <a:pt x="139" y="508"/>
                </a:lnTo>
                <a:lnTo>
                  <a:pt x="128" y="508"/>
                </a:lnTo>
                <a:lnTo>
                  <a:pt x="116" y="502"/>
                </a:lnTo>
                <a:lnTo>
                  <a:pt x="99" y="502"/>
                </a:lnTo>
                <a:lnTo>
                  <a:pt x="87" y="502"/>
                </a:lnTo>
                <a:lnTo>
                  <a:pt x="70" y="502"/>
                </a:lnTo>
                <a:lnTo>
                  <a:pt x="58" y="496"/>
                </a:lnTo>
                <a:lnTo>
                  <a:pt x="41" y="496"/>
                </a:lnTo>
                <a:lnTo>
                  <a:pt x="23" y="496"/>
                </a:lnTo>
                <a:lnTo>
                  <a:pt x="6" y="496"/>
                </a:lnTo>
                <a:lnTo>
                  <a:pt x="0" y="496"/>
                </a:lnTo>
                <a:lnTo>
                  <a:pt x="0" y="491"/>
                </a:lnTo>
                <a:lnTo>
                  <a:pt x="0" y="485"/>
                </a:lnTo>
                <a:lnTo>
                  <a:pt x="6" y="485"/>
                </a:lnTo>
                <a:lnTo>
                  <a:pt x="23" y="479"/>
                </a:lnTo>
                <a:lnTo>
                  <a:pt x="41" y="479"/>
                </a:lnTo>
                <a:lnTo>
                  <a:pt x="58" y="479"/>
                </a:lnTo>
                <a:lnTo>
                  <a:pt x="70" y="479"/>
                </a:lnTo>
                <a:lnTo>
                  <a:pt x="87" y="479"/>
                </a:lnTo>
                <a:lnTo>
                  <a:pt x="99" y="479"/>
                </a:lnTo>
                <a:lnTo>
                  <a:pt x="116" y="479"/>
                </a:lnTo>
                <a:lnTo>
                  <a:pt x="128" y="473"/>
                </a:lnTo>
                <a:lnTo>
                  <a:pt x="139" y="473"/>
                </a:lnTo>
                <a:lnTo>
                  <a:pt x="145" y="473"/>
                </a:lnTo>
                <a:lnTo>
                  <a:pt x="157" y="467"/>
                </a:lnTo>
                <a:lnTo>
                  <a:pt x="162" y="467"/>
                </a:lnTo>
                <a:lnTo>
                  <a:pt x="168" y="467"/>
                </a:lnTo>
                <a:lnTo>
                  <a:pt x="168" y="461"/>
                </a:lnTo>
                <a:lnTo>
                  <a:pt x="168" y="29"/>
                </a:lnTo>
                <a:lnTo>
                  <a:pt x="174" y="24"/>
                </a:lnTo>
                <a:lnTo>
                  <a:pt x="174" y="18"/>
                </a:lnTo>
                <a:lnTo>
                  <a:pt x="180" y="18"/>
                </a:lnTo>
                <a:lnTo>
                  <a:pt x="186" y="18"/>
                </a:lnTo>
                <a:lnTo>
                  <a:pt x="186" y="12"/>
                </a:lnTo>
                <a:lnTo>
                  <a:pt x="191" y="12"/>
                </a:lnTo>
                <a:lnTo>
                  <a:pt x="197" y="12"/>
                </a:lnTo>
                <a:lnTo>
                  <a:pt x="203" y="12"/>
                </a:lnTo>
                <a:lnTo>
                  <a:pt x="215" y="6"/>
                </a:lnTo>
                <a:lnTo>
                  <a:pt x="226" y="6"/>
                </a:lnTo>
                <a:lnTo>
                  <a:pt x="238" y="6"/>
                </a:lnTo>
                <a:lnTo>
                  <a:pt x="255" y="0"/>
                </a:lnTo>
                <a:lnTo>
                  <a:pt x="267" y="0"/>
                </a:lnTo>
                <a:lnTo>
                  <a:pt x="284" y="0"/>
                </a:lnTo>
                <a:lnTo>
                  <a:pt x="296" y="0"/>
                </a:lnTo>
                <a:lnTo>
                  <a:pt x="313" y="0"/>
                </a:lnTo>
                <a:lnTo>
                  <a:pt x="331" y="0"/>
                </a:lnTo>
                <a:lnTo>
                  <a:pt x="348" y="0"/>
                </a:lnTo>
                <a:lnTo>
                  <a:pt x="348" y="12"/>
                </a:lnTo>
                <a:close/>
              </a:path>
            </a:pathLst>
          </a:custGeom>
          <a:solidFill>
            <a:srgbClr val="FFFFFF"/>
          </a:solidFill>
          <a:ln w="9525">
            <a:noFill/>
            <a:round/>
            <a:headEnd/>
            <a:tailEnd/>
          </a:ln>
        </p:spPr>
        <p:txBody>
          <a:bodyPr/>
          <a:lstStyle/>
          <a:p>
            <a:endParaRPr lang="en-US"/>
          </a:p>
        </p:txBody>
      </p:sp>
      <p:sp>
        <p:nvSpPr>
          <p:cNvPr id="25208" name="Rectangle 20"/>
          <p:cNvSpPr>
            <a:spLocks noChangeArrowheads="1"/>
          </p:cNvSpPr>
          <p:nvPr/>
        </p:nvSpPr>
        <p:spPr bwMode="auto">
          <a:xfrm>
            <a:off x="2971744" y="2310963"/>
            <a:ext cx="561975" cy="1557338"/>
          </a:xfrm>
          <a:prstGeom prst="rect">
            <a:avLst/>
          </a:prstGeom>
          <a:solidFill>
            <a:srgbClr val="808080"/>
          </a:solidFill>
          <a:ln w="9525">
            <a:noFill/>
            <a:miter lim="800000"/>
            <a:headEnd/>
            <a:tailEnd/>
          </a:ln>
        </p:spPr>
        <p:txBody>
          <a:bodyPr/>
          <a:lstStyle/>
          <a:p>
            <a:endParaRPr lang="en-GB"/>
          </a:p>
        </p:txBody>
      </p:sp>
      <p:sp>
        <p:nvSpPr>
          <p:cNvPr id="25209" name="Freeform 21"/>
          <p:cNvSpPr>
            <a:spLocks/>
          </p:cNvSpPr>
          <p:nvPr/>
        </p:nvSpPr>
        <p:spPr bwMode="auto">
          <a:xfrm>
            <a:off x="2990794" y="2301438"/>
            <a:ext cx="542925" cy="1538288"/>
          </a:xfrm>
          <a:custGeom>
            <a:avLst/>
            <a:gdLst>
              <a:gd name="T0" fmla="*/ 342 w 342"/>
              <a:gd name="T1" fmla="*/ 0 h 969"/>
              <a:gd name="T2" fmla="*/ 307 w 342"/>
              <a:gd name="T3" fmla="*/ 0 h 969"/>
              <a:gd name="T4" fmla="*/ 278 w 342"/>
              <a:gd name="T5" fmla="*/ 0 h 969"/>
              <a:gd name="T6" fmla="*/ 249 w 342"/>
              <a:gd name="T7" fmla="*/ 6 h 969"/>
              <a:gd name="T8" fmla="*/ 232 w 342"/>
              <a:gd name="T9" fmla="*/ 6 h 969"/>
              <a:gd name="T10" fmla="*/ 220 w 342"/>
              <a:gd name="T11" fmla="*/ 6 h 969"/>
              <a:gd name="T12" fmla="*/ 209 w 342"/>
              <a:gd name="T13" fmla="*/ 6 h 969"/>
              <a:gd name="T14" fmla="*/ 203 w 342"/>
              <a:gd name="T15" fmla="*/ 12 h 969"/>
              <a:gd name="T16" fmla="*/ 191 w 342"/>
              <a:gd name="T17" fmla="*/ 12 h 969"/>
              <a:gd name="T18" fmla="*/ 185 w 342"/>
              <a:gd name="T19" fmla="*/ 18 h 969"/>
              <a:gd name="T20" fmla="*/ 180 w 342"/>
              <a:gd name="T21" fmla="*/ 18 h 969"/>
              <a:gd name="T22" fmla="*/ 174 w 342"/>
              <a:gd name="T23" fmla="*/ 18 h 969"/>
              <a:gd name="T24" fmla="*/ 174 w 342"/>
              <a:gd name="T25" fmla="*/ 24 h 969"/>
              <a:gd name="T26" fmla="*/ 174 w 342"/>
              <a:gd name="T27" fmla="*/ 24 h 969"/>
              <a:gd name="T28" fmla="*/ 174 w 342"/>
              <a:gd name="T29" fmla="*/ 456 h 969"/>
              <a:gd name="T30" fmla="*/ 168 w 342"/>
              <a:gd name="T31" fmla="*/ 462 h 969"/>
              <a:gd name="T32" fmla="*/ 168 w 342"/>
              <a:gd name="T33" fmla="*/ 462 h 969"/>
              <a:gd name="T34" fmla="*/ 162 w 342"/>
              <a:gd name="T35" fmla="*/ 467 h 969"/>
              <a:gd name="T36" fmla="*/ 156 w 342"/>
              <a:gd name="T37" fmla="*/ 467 h 969"/>
              <a:gd name="T38" fmla="*/ 151 w 342"/>
              <a:gd name="T39" fmla="*/ 467 h 969"/>
              <a:gd name="T40" fmla="*/ 145 w 342"/>
              <a:gd name="T41" fmla="*/ 473 h 969"/>
              <a:gd name="T42" fmla="*/ 133 w 342"/>
              <a:gd name="T43" fmla="*/ 473 h 969"/>
              <a:gd name="T44" fmla="*/ 122 w 342"/>
              <a:gd name="T45" fmla="*/ 473 h 969"/>
              <a:gd name="T46" fmla="*/ 110 w 342"/>
              <a:gd name="T47" fmla="*/ 479 h 969"/>
              <a:gd name="T48" fmla="*/ 93 w 342"/>
              <a:gd name="T49" fmla="*/ 479 h 969"/>
              <a:gd name="T50" fmla="*/ 64 w 342"/>
              <a:gd name="T51" fmla="*/ 479 h 969"/>
              <a:gd name="T52" fmla="*/ 35 w 342"/>
              <a:gd name="T53" fmla="*/ 485 h 969"/>
              <a:gd name="T54" fmla="*/ 0 w 342"/>
              <a:gd name="T55" fmla="*/ 485 h 969"/>
              <a:gd name="T56" fmla="*/ 35 w 342"/>
              <a:gd name="T57" fmla="*/ 485 h 969"/>
              <a:gd name="T58" fmla="*/ 64 w 342"/>
              <a:gd name="T59" fmla="*/ 485 h 969"/>
              <a:gd name="T60" fmla="*/ 93 w 342"/>
              <a:gd name="T61" fmla="*/ 485 h 969"/>
              <a:gd name="T62" fmla="*/ 110 w 342"/>
              <a:gd name="T63" fmla="*/ 491 h 969"/>
              <a:gd name="T64" fmla="*/ 122 w 342"/>
              <a:gd name="T65" fmla="*/ 491 h 969"/>
              <a:gd name="T66" fmla="*/ 133 w 342"/>
              <a:gd name="T67" fmla="*/ 491 h 969"/>
              <a:gd name="T68" fmla="*/ 145 w 342"/>
              <a:gd name="T69" fmla="*/ 497 h 969"/>
              <a:gd name="T70" fmla="*/ 151 w 342"/>
              <a:gd name="T71" fmla="*/ 497 h 969"/>
              <a:gd name="T72" fmla="*/ 156 w 342"/>
              <a:gd name="T73" fmla="*/ 497 h 969"/>
              <a:gd name="T74" fmla="*/ 162 w 342"/>
              <a:gd name="T75" fmla="*/ 502 h 969"/>
              <a:gd name="T76" fmla="*/ 168 w 342"/>
              <a:gd name="T77" fmla="*/ 502 h 969"/>
              <a:gd name="T78" fmla="*/ 168 w 342"/>
              <a:gd name="T79" fmla="*/ 508 h 969"/>
              <a:gd name="T80" fmla="*/ 174 w 342"/>
              <a:gd name="T81" fmla="*/ 508 h 969"/>
              <a:gd name="T82" fmla="*/ 174 w 342"/>
              <a:gd name="T83" fmla="*/ 940 h 969"/>
              <a:gd name="T84" fmla="*/ 174 w 342"/>
              <a:gd name="T85" fmla="*/ 946 h 969"/>
              <a:gd name="T86" fmla="*/ 174 w 342"/>
              <a:gd name="T87" fmla="*/ 946 h 969"/>
              <a:gd name="T88" fmla="*/ 180 w 342"/>
              <a:gd name="T89" fmla="*/ 946 h 969"/>
              <a:gd name="T90" fmla="*/ 185 w 342"/>
              <a:gd name="T91" fmla="*/ 952 h 969"/>
              <a:gd name="T92" fmla="*/ 191 w 342"/>
              <a:gd name="T93" fmla="*/ 952 h 969"/>
              <a:gd name="T94" fmla="*/ 203 w 342"/>
              <a:gd name="T95" fmla="*/ 958 h 969"/>
              <a:gd name="T96" fmla="*/ 209 w 342"/>
              <a:gd name="T97" fmla="*/ 958 h 969"/>
              <a:gd name="T98" fmla="*/ 220 w 342"/>
              <a:gd name="T99" fmla="*/ 958 h 969"/>
              <a:gd name="T100" fmla="*/ 232 w 342"/>
              <a:gd name="T101" fmla="*/ 964 h 969"/>
              <a:gd name="T102" fmla="*/ 249 w 342"/>
              <a:gd name="T103" fmla="*/ 964 h 969"/>
              <a:gd name="T104" fmla="*/ 278 w 342"/>
              <a:gd name="T105" fmla="*/ 964 h 969"/>
              <a:gd name="T106" fmla="*/ 307 w 342"/>
              <a:gd name="T107" fmla="*/ 969 h 969"/>
              <a:gd name="T108" fmla="*/ 342 w 342"/>
              <a:gd name="T109" fmla="*/ 969 h 9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2"/>
              <a:gd name="T166" fmla="*/ 0 h 969"/>
              <a:gd name="T167" fmla="*/ 342 w 342"/>
              <a:gd name="T168" fmla="*/ 969 h 9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2" h="969">
                <a:moveTo>
                  <a:pt x="342" y="0"/>
                </a:moveTo>
                <a:lnTo>
                  <a:pt x="307" y="0"/>
                </a:lnTo>
                <a:lnTo>
                  <a:pt x="278" y="0"/>
                </a:lnTo>
                <a:lnTo>
                  <a:pt x="249" y="6"/>
                </a:lnTo>
                <a:lnTo>
                  <a:pt x="232" y="6"/>
                </a:lnTo>
                <a:lnTo>
                  <a:pt x="220" y="6"/>
                </a:lnTo>
                <a:lnTo>
                  <a:pt x="209" y="6"/>
                </a:lnTo>
                <a:lnTo>
                  <a:pt x="203" y="12"/>
                </a:lnTo>
                <a:lnTo>
                  <a:pt x="191" y="12"/>
                </a:lnTo>
                <a:lnTo>
                  <a:pt x="185" y="18"/>
                </a:lnTo>
                <a:lnTo>
                  <a:pt x="180" y="18"/>
                </a:lnTo>
                <a:lnTo>
                  <a:pt x="174" y="18"/>
                </a:lnTo>
                <a:lnTo>
                  <a:pt x="174" y="24"/>
                </a:lnTo>
                <a:lnTo>
                  <a:pt x="174" y="456"/>
                </a:lnTo>
                <a:lnTo>
                  <a:pt x="168" y="462"/>
                </a:lnTo>
                <a:lnTo>
                  <a:pt x="162" y="467"/>
                </a:lnTo>
                <a:lnTo>
                  <a:pt x="156" y="467"/>
                </a:lnTo>
                <a:lnTo>
                  <a:pt x="151" y="467"/>
                </a:lnTo>
                <a:lnTo>
                  <a:pt x="145" y="473"/>
                </a:lnTo>
                <a:lnTo>
                  <a:pt x="133" y="473"/>
                </a:lnTo>
                <a:lnTo>
                  <a:pt x="122" y="473"/>
                </a:lnTo>
                <a:lnTo>
                  <a:pt x="110" y="479"/>
                </a:lnTo>
                <a:lnTo>
                  <a:pt x="93" y="479"/>
                </a:lnTo>
                <a:lnTo>
                  <a:pt x="64" y="479"/>
                </a:lnTo>
                <a:lnTo>
                  <a:pt x="35" y="485"/>
                </a:lnTo>
                <a:lnTo>
                  <a:pt x="0" y="485"/>
                </a:lnTo>
                <a:lnTo>
                  <a:pt x="35" y="485"/>
                </a:lnTo>
                <a:lnTo>
                  <a:pt x="64" y="485"/>
                </a:lnTo>
                <a:lnTo>
                  <a:pt x="93" y="485"/>
                </a:lnTo>
                <a:lnTo>
                  <a:pt x="110" y="491"/>
                </a:lnTo>
                <a:lnTo>
                  <a:pt x="122" y="491"/>
                </a:lnTo>
                <a:lnTo>
                  <a:pt x="133" y="491"/>
                </a:lnTo>
                <a:lnTo>
                  <a:pt x="145" y="497"/>
                </a:lnTo>
                <a:lnTo>
                  <a:pt x="151" y="497"/>
                </a:lnTo>
                <a:lnTo>
                  <a:pt x="156" y="497"/>
                </a:lnTo>
                <a:lnTo>
                  <a:pt x="162" y="502"/>
                </a:lnTo>
                <a:lnTo>
                  <a:pt x="168" y="502"/>
                </a:lnTo>
                <a:lnTo>
                  <a:pt x="168" y="508"/>
                </a:lnTo>
                <a:lnTo>
                  <a:pt x="174" y="508"/>
                </a:lnTo>
                <a:lnTo>
                  <a:pt x="174" y="940"/>
                </a:lnTo>
                <a:lnTo>
                  <a:pt x="174" y="946"/>
                </a:lnTo>
                <a:lnTo>
                  <a:pt x="180" y="946"/>
                </a:lnTo>
                <a:lnTo>
                  <a:pt x="185" y="952"/>
                </a:lnTo>
                <a:lnTo>
                  <a:pt x="191" y="952"/>
                </a:lnTo>
                <a:lnTo>
                  <a:pt x="203" y="958"/>
                </a:lnTo>
                <a:lnTo>
                  <a:pt x="209" y="958"/>
                </a:lnTo>
                <a:lnTo>
                  <a:pt x="220" y="958"/>
                </a:lnTo>
                <a:lnTo>
                  <a:pt x="232" y="964"/>
                </a:lnTo>
                <a:lnTo>
                  <a:pt x="249" y="964"/>
                </a:lnTo>
                <a:lnTo>
                  <a:pt x="278" y="964"/>
                </a:lnTo>
                <a:lnTo>
                  <a:pt x="307" y="969"/>
                </a:lnTo>
                <a:lnTo>
                  <a:pt x="342" y="969"/>
                </a:lnTo>
              </a:path>
            </a:pathLst>
          </a:custGeom>
          <a:noFill/>
          <a:ln w="26988">
            <a:solidFill>
              <a:srgbClr val="FFFFFF"/>
            </a:solidFill>
            <a:round/>
            <a:headEnd/>
            <a:tailEnd/>
          </a:ln>
        </p:spPr>
        <p:txBody>
          <a:bodyPr/>
          <a:lstStyle/>
          <a:p>
            <a:endParaRPr lang="en-US"/>
          </a:p>
        </p:txBody>
      </p:sp>
      <p:sp>
        <p:nvSpPr>
          <p:cNvPr id="25241" name="Freeform 53"/>
          <p:cNvSpPr>
            <a:spLocks/>
          </p:cNvSpPr>
          <p:nvPr/>
        </p:nvSpPr>
        <p:spPr bwMode="auto">
          <a:xfrm>
            <a:off x="8135881" y="1680726"/>
            <a:ext cx="496888" cy="342900"/>
          </a:xfrm>
          <a:custGeom>
            <a:avLst/>
            <a:gdLst>
              <a:gd name="T0" fmla="*/ 313 w 313"/>
              <a:gd name="T1" fmla="*/ 35 h 216"/>
              <a:gd name="T2" fmla="*/ 301 w 313"/>
              <a:gd name="T3" fmla="*/ 24 h 216"/>
              <a:gd name="T4" fmla="*/ 284 w 313"/>
              <a:gd name="T5" fmla="*/ 12 h 216"/>
              <a:gd name="T6" fmla="*/ 278 w 313"/>
              <a:gd name="T7" fmla="*/ 6 h 216"/>
              <a:gd name="T8" fmla="*/ 272 w 313"/>
              <a:gd name="T9" fmla="*/ 6 h 216"/>
              <a:gd name="T10" fmla="*/ 266 w 313"/>
              <a:gd name="T11" fmla="*/ 0 h 216"/>
              <a:gd name="T12" fmla="*/ 255 w 313"/>
              <a:gd name="T13" fmla="*/ 0 h 216"/>
              <a:gd name="T14" fmla="*/ 249 w 313"/>
              <a:gd name="T15" fmla="*/ 0 h 216"/>
              <a:gd name="T16" fmla="*/ 237 w 313"/>
              <a:gd name="T17" fmla="*/ 6 h 216"/>
              <a:gd name="T18" fmla="*/ 231 w 313"/>
              <a:gd name="T19" fmla="*/ 12 h 216"/>
              <a:gd name="T20" fmla="*/ 220 w 313"/>
              <a:gd name="T21" fmla="*/ 18 h 216"/>
              <a:gd name="T22" fmla="*/ 208 w 313"/>
              <a:gd name="T23" fmla="*/ 24 h 216"/>
              <a:gd name="T24" fmla="*/ 202 w 313"/>
              <a:gd name="T25" fmla="*/ 29 h 216"/>
              <a:gd name="T26" fmla="*/ 191 w 313"/>
              <a:gd name="T27" fmla="*/ 35 h 216"/>
              <a:gd name="T28" fmla="*/ 185 w 313"/>
              <a:gd name="T29" fmla="*/ 41 h 216"/>
              <a:gd name="T30" fmla="*/ 179 w 313"/>
              <a:gd name="T31" fmla="*/ 47 h 216"/>
              <a:gd name="T32" fmla="*/ 173 w 313"/>
              <a:gd name="T33" fmla="*/ 47 h 216"/>
              <a:gd name="T34" fmla="*/ 168 w 313"/>
              <a:gd name="T35" fmla="*/ 47 h 216"/>
              <a:gd name="T36" fmla="*/ 156 w 313"/>
              <a:gd name="T37" fmla="*/ 47 h 216"/>
              <a:gd name="T38" fmla="*/ 150 w 313"/>
              <a:gd name="T39" fmla="*/ 47 h 216"/>
              <a:gd name="T40" fmla="*/ 144 w 313"/>
              <a:gd name="T41" fmla="*/ 47 h 216"/>
              <a:gd name="T42" fmla="*/ 139 w 313"/>
              <a:gd name="T43" fmla="*/ 47 h 216"/>
              <a:gd name="T44" fmla="*/ 127 w 313"/>
              <a:gd name="T45" fmla="*/ 47 h 216"/>
              <a:gd name="T46" fmla="*/ 110 w 313"/>
              <a:gd name="T47" fmla="*/ 41 h 216"/>
              <a:gd name="T48" fmla="*/ 104 w 313"/>
              <a:gd name="T49" fmla="*/ 41 h 216"/>
              <a:gd name="T50" fmla="*/ 92 w 313"/>
              <a:gd name="T51" fmla="*/ 41 h 216"/>
              <a:gd name="T52" fmla="*/ 81 w 313"/>
              <a:gd name="T53" fmla="*/ 41 h 216"/>
              <a:gd name="T54" fmla="*/ 75 w 313"/>
              <a:gd name="T55" fmla="*/ 41 h 216"/>
              <a:gd name="T56" fmla="*/ 63 w 313"/>
              <a:gd name="T57" fmla="*/ 47 h 216"/>
              <a:gd name="T58" fmla="*/ 58 w 313"/>
              <a:gd name="T59" fmla="*/ 53 h 216"/>
              <a:gd name="T60" fmla="*/ 46 w 313"/>
              <a:gd name="T61" fmla="*/ 59 h 216"/>
              <a:gd name="T62" fmla="*/ 34 w 313"/>
              <a:gd name="T63" fmla="*/ 64 h 216"/>
              <a:gd name="T64" fmla="*/ 29 w 313"/>
              <a:gd name="T65" fmla="*/ 70 h 216"/>
              <a:gd name="T66" fmla="*/ 23 w 313"/>
              <a:gd name="T67" fmla="*/ 76 h 216"/>
              <a:gd name="T68" fmla="*/ 17 w 313"/>
              <a:gd name="T69" fmla="*/ 88 h 216"/>
              <a:gd name="T70" fmla="*/ 11 w 313"/>
              <a:gd name="T71" fmla="*/ 94 h 216"/>
              <a:gd name="T72" fmla="*/ 11 w 313"/>
              <a:gd name="T73" fmla="*/ 99 h 216"/>
              <a:gd name="T74" fmla="*/ 11 w 313"/>
              <a:gd name="T75" fmla="*/ 99 h 216"/>
              <a:gd name="T76" fmla="*/ 11 w 313"/>
              <a:gd name="T77" fmla="*/ 111 h 216"/>
              <a:gd name="T78" fmla="*/ 17 w 313"/>
              <a:gd name="T79" fmla="*/ 117 h 216"/>
              <a:gd name="T80" fmla="*/ 23 w 313"/>
              <a:gd name="T81" fmla="*/ 129 h 216"/>
              <a:gd name="T82" fmla="*/ 29 w 313"/>
              <a:gd name="T83" fmla="*/ 135 h 216"/>
              <a:gd name="T84" fmla="*/ 34 w 313"/>
              <a:gd name="T85" fmla="*/ 146 h 216"/>
              <a:gd name="T86" fmla="*/ 40 w 313"/>
              <a:gd name="T87" fmla="*/ 152 h 216"/>
              <a:gd name="T88" fmla="*/ 40 w 313"/>
              <a:gd name="T89" fmla="*/ 158 h 216"/>
              <a:gd name="T90" fmla="*/ 40 w 313"/>
              <a:gd name="T91" fmla="*/ 170 h 216"/>
              <a:gd name="T92" fmla="*/ 34 w 313"/>
              <a:gd name="T93" fmla="*/ 175 h 216"/>
              <a:gd name="T94" fmla="*/ 29 w 313"/>
              <a:gd name="T95" fmla="*/ 181 h 216"/>
              <a:gd name="T96" fmla="*/ 23 w 313"/>
              <a:gd name="T97" fmla="*/ 193 h 216"/>
              <a:gd name="T98" fmla="*/ 17 w 313"/>
              <a:gd name="T99" fmla="*/ 199 h 216"/>
              <a:gd name="T100" fmla="*/ 5 w 313"/>
              <a:gd name="T101" fmla="*/ 205 h 216"/>
              <a:gd name="T102" fmla="*/ 0 w 313"/>
              <a:gd name="T103" fmla="*/ 210 h 216"/>
              <a:gd name="T104" fmla="*/ 0 w 313"/>
              <a:gd name="T105" fmla="*/ 216 h 2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3"/>
              <a:gd name="T160" fmla="*/ 0 h 216"/>
              <a:gd name="T161" fmla="*/ 313 w 313"/>
              <a:gd name="T162" fmla="*/ 216 h 2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3" h="216">
                <a:moveTo>
                  <a:pt x="313" y="35"/>
                </a:moveTo>
                <a:lnTo>
                  <a:pt x="301" y="24"/>
                </a:lnTo>
                <a:lnTo>
                  <a:pt x="284" y="12"/>
                </a:lnTo>
                <a:lnTo>
                  <a:pt x="278" y="6"/>
                </a:lnTo>
                <a:lnTo>
                  <a:pt x="272" y="6"/>
                </a:lnTo>
                <a:lnTo>
                  <a:pt x="266" y="0"/>
                </a:lnTo>
                <a:lnTo>
                  <a:pt x="255" y="0"/>
                </a:lnTo>
                <a:lnTo>
                  <a:pt x="249" y="0"/>
                </a:lnTo>
                <a:lnTo>
                  <a:pt x="237" y="6"/>
                </a:lnTo>
                <a:lnTo>
                  <a:pt x="231" y="12"/>
                </a:lnTo>
                <a:lnTo>
                  <a:pt x="220" y="18"/>
                </a:lnTo>
                <a:lnTo>
                  <a:pt x="208" y="24"/>
                </a:lnTo>
                <a:lnTo>
                  <a:pt x="202" y="29"/>
                </a:lnTo>
                <a:lnTo>
                  <a:pt x="191" y="35"/>
                </a:lnTo>
                <a:lnTo>
                  <a:pt x="185" y="41"/>
                </a:lnTo>
                <a:lnTo>
                  <a:pt x="179" y="47"/>
                </a:lnTo>
                <a:lnTo>
                  <a:pt x="173" y="47"/>
                </a:lnTo>
                <a:lnTo>
                  <a:pt x="168" y="47"/>
                </a:lnTo>
                <a:lnTo>
                  <a:pt x="156" y="47"/>
                </a:lnTo>
                <a:lnTo>
                  <a:pt x="150" y="47"/>
                </a:lnTo>
                <a:lnTo>
                  <a:pt x="144" y="47"/>
                </a:lnTo>
                <a:lnTo>
                  <a:pt x="139" y="47"/>
                </a:lnTo>
                <a:lnTo>
                  <a:pt x="127" y="47"/>
                </a:lnTo>
                <a:lnTo>
                  <a:pt x="110" y="41"/>
                </a:lnTo>
                <a:lnTo>
                  <a:pt x="104" y="41"/>
                </a:lnTo>
                <a:lnTo>
                  <a:pt x="92" y="41"/>
                </a:lnTo>
                <a:lnTo>
                  <a:pt x="81" y="41"/>
                </a:lnTo>
                <a:lnTo>
                  <a:pt x="75" y="41"/>
                </a:lnTo>
                <a:lnTo>
                  <a:pt x="63" y="47"/>
                </a:lnTo>
                <a:lnTo>
                  <a:pt x="58" y="53"/>
                </a:lnTo>
                <a:lnTo>
                  <a:pt x="46" y="59"/>
                </a:lnTo>
                <a:lnTo>
                  <a:pt x="34" y="64"/>
                </a:lnTo>
                <a:lnTo>
                  <a:pt x="29" y="70"/>
                </a:lnTo>
                <a:lnTo>
                  <a:pt x="23" y="76"/>
                </a:lnTo>
                <a:lnTo>
                  <a:pt x="17" y="88"/>
                </a:lnTo>
                <a:lnTo>
                  <a:pt x="11" y="94"/>
                </a:lnTo>
                <a:lnTo>
                  <a:pt x="11" y="99"/>
                </a:lnTo>
                <a:lnTo>
                  <a:pt x="11" y="111"/>
                </a:lnTo>
                <a:lnTo>
                  <a:pt x="17" y="117"/>
                </a:lnTo>
                <a:lnTo>
                  <a:pt x="23" y="129"/>
                </a:lnTo>
                <a:lnTo>
                  <a:pt x="29" y="135"/>
                </a:lnTo>
                <a:lnTo>
                  <a:pt x="34" y="146"/>
                </a:lnTo>
                <a:lnTo>
                  <a:pt x="40" y="152"/>
                </a:lnTo>
                <a:lnTo>
                  <a:pt x="40" y="158"/>
                </a:lnTo>
                <a:lnTo>
                  <a:pt x="40" y="170"/>
                </a:lnTo>
                <a:lnTo>
                  <a:pt x="34" y="175"/>
                </a:lnTo>
                <a:lnTo>
                  <a:pt x="29" y="181"/>
                </a:lnTo>
                <a:lnTo>
                  <a:pt x="23" y="193"/>
                </a:lnTo>
                <a:lnTo>
                  <a:pt x="17" y="199"/>
                </a:lnTo>
                <a:lnTo>
                  <a:pt x="5" y="205"/>
                </a:lnTo>
                <a:lnTo>
                  <a:pt x="0" y="210"/>
                </a:lnTo>
                <a:lnTo>
                  <a:pt x="0" y="216"/>
                </a:lnTo>
              </a:path>
            </a:pathLst>
          </a:custGeom>
          <a:noFill/>
          <a:ln w="9525">
            <a:solidFill>
              <a:srgbClr val="FF0000"/>
            </a:solidFill>
            <a:round/>
            <a:headEnd/>
            <a:tailEnd/>
          </a:ln>
        </p:spPr>
        <p:txBody>
          <a:bodyPr/>
          <a:lstStyle/>
          <a:p>
            <a:endParaRPr lang="en-US"/>
          </a:p>
        </p:txBody>
      </p:sp>
      <p:sp>
        <p:nvSpPr>
          <p:cNvPr id="25242" name="Freeform 54"/>
          <p:cNvSpPr>
            <a:spLocks/>
          </p:cNvSpPr>
          <p:nvPr/>
        </p:nvSpPr>
        <p:spPr bwMode="auto">
          <a:xfrm>
            <a:off x="7840606" y="4025463"/>
            <a:ext cx="487363" cy="352425"/>
          </a:xfrm>
          <a:custGeom>
            <a:avLst/>
            <a:gdLst>
              <a:gd name="T0" fmla="*/ 41 w 307"/>
              <a:gd name="T1" fmla="*/ 24 h 222"/>
              <a:gd name="T2" fmla="*/ 58 w 307"/>
              <a:gd name="T3" fmla="*/ 47 h 222"/>
              <a:gd name="T4" fmla="*/ 70 w 307"/>
              <a:gd name="T5" fmla="*/ 70 h 222"/>
              <a:gd name="T6" fmla="*/ 70 w 307"/>
              <a:gd name="T7" fmla="*/ 88 h 222"/>
              <a:gd name="T8" fmla="*/ 70 w 307"/>
              <a:gd name="T9" fmla="*/ 99 h 222"/>
              <a:gd name="T10" fmla="*/ 58 w 307"/>
              <a:gd name="T11" fmla="*/ 111 h 222"/>
              <a:gd name="T12" fmla="*/ 35 w 307"/>
              <a:gd name="T13" fmla="*/ 134 h 222"/>
              <a:gd name="T14" fmla="*/ 12 w 307"/>
              <a:gd name="T15" fmla="*/ 152 h 222"/>
              <a:gd name="T16" fmla="*/ 6 w 307"/>
              <a:gd name="T17" fmla="*/ 158 h 222"/>
              <a:gd name="T18" fmla="*/ 0 w 307"/>
              <a:gd name="T19" fmla="*/ 164 h 222"/>
              <a:gd name="T20" fmla="*/ 0 w 307"/>
              <a:gd name="T21" fmla="*/ 169 h 222"/>
              <a:gd name="T22" fmla="*/ 12 w 307"/>
              <a:gd name="T23" fmla="*/ 175 h 222"/>
              <a:gd name="T24" fmla="*/ 35 w 307"/>
              <a:gd name="T25" fmla="*/ 175 h 222"/>
              <a:gd name="T26" fmla="*/ 52 w 307"/>
              <a:gd name="T27" fmla="*/ 175 h 222"/>
              <a:gd name="T28" fmla="*/ 70 w 307"/>
              <a:gd name="T29" fmla="*/ 175 h 222"/>
              <a:gd name="T30" fmla="*/ 87 w 307"/>
              <a:gd name="T31" fmla="*/ 175 h 222"/>
              <a:gd name="T32" fmla="*/ 99 w 307"/>
              <a:gd name="T33" fmla="*/ 175 h 222"/>
              <a:gd name="T34" fmla="*/ 99 w 307"/>
              <a:gd name="T35" fmla="*/ 181 h 222"/>
              <a:gd name="T36" fmla="*/ 93 w 307"/>
              <a:gd name="T37" fmla="*/ 193 h 222"/>
              <a:gd name="T38" fmla="*/ 81 w 307"/>
              <a:gd name="T39" fmla="*/ 204 h 222"/>
              <a:gd name="T40" fmla="*/ 75 w 307"/>
              <a:gd name="T41" fmla="*/ 216 h 222"/>
              <a:gd name="T42" fmla="*/ 81 w 307"/>
              <a:gd name="T43" fmla="*/ 222 h 222"/>
              <a:gd name="T44" fmla="*/ 87 w 307"/>
              <a:gd name="T45" fmla="*/ 222 h 222"/>
              <a:gd name="T46" fmla="*/ 104 w 307"/>
              <a:gd name="T47" fmla="*/ 216 h 222"/>
              <a:gd name="T48" fmla="*/ 122 w 307"/>
              <a:gd name="T49" fmla="*/ 210 h 222"/>
              <a:gd name="T50" fmla="*/ 139 w 307"/>
              <a:gd name="T51" fmla="*/ 199 h 222"/>
              <a:gd name="T52" fmla="*/ 162 w 307"/>
              <a:gd name="T53" fmla="*/ 181 h 222"/>
              <a:gd name="T54" fmla="*/ 186 w 307"/>
              <a:gd name="T55" fmla="*/ 158 h 222"/>
              <a:gd name="T56" fmla="*/ 209 w 307"/>
              <a:gd name="T57" fmla="*/ 134 h 222"/>
              <a:gd name="T58" fmla="*/ 226 w 307"/>
              <a:gd name="T59" fmla="*/ 129 h 222"/>
              <a:gd name="T60" fmla="*/ 238 w 307"/>
              <a:gd name="T61" fmla="*/ 129 h 222"/>
              <a:gd name="T62" fmla="*/ 255 w 307"/>
              <a:gd name="T63" fmla="*/ 129 h 222"/>
              <a:gd name="T64" fmla="*/ 267 w 307"/>
              <a:gd name="T65" fmla="*/ 140 h 222"/>
              <a:gd name="T66" fmla="*/ 278 w 307"/>
              <a:gd name="T67" fmla="*/ 152 h 222"/>
              <a:gd name="T68" fmla="*/ 290 w 307"/>
              <a:gd name="T69" fmla="*/ 169 h 222"/>
              <a:gd name="T70" fmla="*/ 301 w 307"/>
              <a:gd name="T71" fmla="*/ 187 h 222"/>
              <a:gd name="T72" fmla="*/ 307 w 307"/>
              <a:gd name="T73" fmla="*/ 193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7"/>
              <a:gd name="T112" fmla="*/ 0 h 222"/>
              <a:gd name="T113" fmla="*/ 307 w 307"/>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7" h="222">
                <a:moveTo>
                  <a:pt x="23" y="0"/>
                </a:moveTo>
                <a:lnTo>
                  <a:pt x="41" y="24"/>
                </a:lnTo>
                <a:lnTo>
                  <a:pt x="52" y="35"/>
                </a:lnTo>
                <a:lnTo>
                  <a:pt x="58" y="47"/>
                </a:lnTo>
                <a:lnTo>
                  <a:pt x="64" y="59"/>
                </a:lnTo>
                <a:lnTo>
                  <a:pt x="70" y="70"/>
                </a:lnTo>
                <a:lnTo>
                  <a:pt x="70" y="82"/>
                </a:lnTo>
                <a:lnTo>
                  <a:pt x="70" y="88"/>
                </a:lnTo>
                <a:lnTo>
                  <a:pt x="70" y="94"/>
                </a:lnTo>
                <a:lnTo>
                  <a:pt x="70" y="99"/>
                </a:lnTo>
                <a:lnTo>
                  <a:pt x="64" y="105"/>
                </a:lnTo>
                <a:lnTo>
                  <a:pt x="58" y="111"/>
                </a:lnTo>
                <a:lnTo>
                  <a:pt x="46" y="123"/>
                </a:lnTo>
                <a:lnTo>
                  <a:pt x="35" y="134"/>
                </a:lnTo>
                <a:lnTo>
                  <a:pt x="23" y="140"/>
                </a:lnTo>
                <a:lnTo>
                  <a:pt x="12" y="152"/>
                </a:lnTo>
                <a:lnTo>
                  <a:pt x="6" y="158"/>
                </a:lnTo>
                <a:lnTo>
                  <a:pt x="0" y="164"/>
                </a:lnTo>
                <a:lnTo>
                  <a:pt x="0" y="169"/>
                </a:lnTo>
                <a:lnTo>
                  <a:pt x="6" y="175"/>
                </a:lnTo>
                <a:lnTo>
                  <a:pt x="12" y="175"/>
                </a:lnTo>
                <a:lnTo>
                  <a:pt x="17" y="175"/>
                </a:lnTo>
                <a:lnTo>
                  <a:pt x="35" y="175"/>
                </a:lnTo>
                <a:lnTo>
                  <a:pt x="46" y="175"/>
                </a:lnTo>
                <a:lnTo>
                  <a:pt x="52" y="175"/>
                </a:lnTo>
                <a:lnTo>
                  <a:pt x="58" y="175"/>
                </a:lnTo>
                <a:lnTo>
                  <a:pt x="70" y="175"/>
                </a:lnTo>
                <a:lnTo>
                  <a:pt x="81" y="175"/>
                </a:lnTo>
                <a:lnTo>
                  <a:pt x="87" y="175"/>
                </a:lnTo>
                <a:lnTo>
                  <a:pt x="93" y="175"/>
                </a:lnTo>
                <a:lnTo>
                  <a:pt x="99" y="175"/>
                </a:lnTo>
                <a:lnTo>
                  <a:pt x="99" y="181"/>
                </a:lnTo>
                <a:lnTo>
                  <a:pt x="99" y="187"/>
                </a:lnTo>
                <a:lnTo>
                  <a:pt x="93" y="193"/>
                </a:lnTo>
                <a:lnTo>
                  <a:pt x="87" y="199"/>
                </a:lnTo>
                <a:lnTo>
                  <a:pt x="81" y="204"/>
                </a:lnTo>
                <a:lnTo>
                  <a:pt x="81" y="210"/>
                </a:lnTo>
                <a:lnTo>
                  <a:pt x="75" y="216"/>
                </a:lnTo>
                <a:lnTo>
                  <a:pt x="75" y="222"/>
                </a:lnTo>
                <a:lnTo>
                  <a:pt x="81" y="222"/>
                </a:lnTo>
                <a:lnTo>
                  <a:pt x="87" y="222"/>
                </a:lnTo>
                <a:lnTo>
                  <a:pt x="93" y="222"/>
                </a:lnTo>
                <a:lnTo>
                  <a:pt x="104" y="216"/>
                </a:lnTo>
                <a:lnTo>
                  <a:pt x="110" y="216"/>
                </a:lnTo>
                <a:lnTo>
                  <a:pt x="122" y="210"/>
                </a:lnTo>
                <a:lnTo>
                  <a:pt x="128" y="204"/>
                </a:lnTo>
                <a:lnTo>
                  <a:pt x="139" y="199"/>
                </a:lnTo>
                <a:lnTo>
                  <a:pt x="151" y="193"/>
                </a:lnTo>
                <a:lnTo>
                  <a:pt x="162" y="181"/>
                </a:lnTo>
                <a:lnTo>
                  <a:pt x="174" y="169"/>
                </a:lnTo>
                <a:lnTo>
                  <a:pt x="186" y="158"/>
                </a:lnTo>
                <a:lnTo>
                  <a:pt x="197" y="146"/>
                </a:lnTo>
                <a:lnTo>
                  <a:pt x="209" y="134"/>
                </a:lnTo>
                <a:lnTo>
                  <a:pt x="220" y="129"/>
                </a:lnTo>
                <a:lnTo>
                  <a:pt x="226" y="129"/>
                </a:lnTo>
                <a:lnTo>
                  <a:pt x="232" y="129"/>
                </a:lnTo>
                <a:lnTo>
                  <a:pt x="238" y="129"/>
                </a:lnTo>
                <a:lnTo>
                  <a:pt x="249" y="129"/>
                </a:lnTo>
                <a:lnTo>
                  <a:pt x="255" y="129"/>
                </a:lnTo>
                <a:lnTo>
                  <a:pt x="261" y="134"/>
                </a:lnTo>
                <a:lnTo>
                  <a:pt x="267" y="140"/>
                </a:lnTo>
                <a:lnTo>
                  <a:pt x="272" y="146"/>
                </a:lnTo>
                <a:lnTo>
                  <a:pt x="278" y="152"/>
                </a:lnTo>
                <a:lnTo>
                  <a:pt x="284" y="164"/>
                </a:lnTo>
                <a:lnTo>
                  <a:pt x="290" y="169"/>
                </a:lnTo>
                <a:lnTo>
                  <a:pt x="296" y="181"/>
                </a:lnTo>
                <a:lnTo>
                  <a:pt x="301" y="187"/>
                </a:lnTo>
                <a:lnTo>
                  <a:pt x="301" y="193"/>
                </a:lnTo>
                <a:lnTo>
                  <a:pt x="307" y="193"/>
                </a:lnTo>
              </a:path>
            </a:pathLst>
          </a:custGeom>
          <a:noFill/>
          <a:ln w="9525">
            <a:solidFill>
              <a:srgbClr val="FF0000"/>
            </a:solidFill>
            <a:round/>
            <a:headEnd/>
            <a:tailEnd/>
          </a:ln>
        </p:spPr>
        <p:txBody>
          <a:bodyPr/>
          <a:lstStyle/>
          <a:p>
            <a:endParaRPr lang="en-US"/>
          </a:p>
        </p:txBody>
      </p:sp>
      <p:sp>
        <p:nvSpPr>
          <p:cNvPr id="25243" name="Freeform 55"/>
          <p:cNvSpPr>
            <a:spLocks/>
          </p:cNvSpPr>
          <p:nvPr/>
        </p:nvSpPr>
        <p:spPr bwMode="auto">
          <a:xfrm>
            <a:off x="7491356" y="3858776"/>
            <a:ext cx="276225" cy="147638"/>
          </a:xfrm>
          <a:custGeom>
            <a:avLst/>
            <a:gdLst>
              <a:gd name="T0" fmla="*/ 174 w 174"/>
              <a:gd name="T1" fmla="*/ 12 h 93"/>
              <a:gd name="T2" fmla="*/ 145 w 174"/>
              <a:gd name="T3" fmla="*/ 6 h 93"/>
              <a:gd name="T4" fmla="*/ 116 w 174"/>
              <a:gd name="T5" fmla="*/ 6 h 93"/>
              <a:gd name="T6" fmla="*/ 104 w 174"/>
              <a:gd name="T7" fmla="*/ 0 h 93"/>
              <a:gd name="T8" fmla="*/ 92 w 174"/>
              <a:gd name="T9" fmla="*/ 0 h 93"/>
              <a:gd name="T10" fmla="*/ 81 w 174"/>
              <a:gd name="T11" fmla="*/ 6 h 93"/>
              <a:gd name="T12" fmla="*/ 75 w 174"/>
              <a:gd name="T13" fmla="*/ 6 h 93"/>
              <a:gd name="T14" fmla="*/ 69 w 174"/>
              <a:gd name="T15" fmla="*/ 6 h 93"/>
              <a:gd name="T16" fmla="*/ 63 w 174"/>
              <a:gd name="T17" fmla="*/ 12 h 93"/>
              <a:gd name="T18" fmla="*/ 58 w 174"/>
              <a:gd name="T19" fmla="*/ 18 h 93"/>
              <a:gd name="T20" fmla="*/ 58 w 174"/>
              <a:gd name="T21" fmla="*/ 23 h 93"/>
              <a:gd name="T22" fmla="*/ 52 w 174"/>
              <a:gd name="T23" fmla="*/ 35 h 93"/>
              <a:gd name="T24" fmla="*/ 46 w 174"/>
              <a:gd name="T25" fmla="*/ 41 h 93"/>
              <a:gd name="T26" fmla="*/ 46 w 174"/>
              <a:gd name="T27" fmla="*/ 47 h 93"/>
              <a:gd name="T28" fmla="*/ 40 w 174"/>
              <a:gd name="T29" fmla="*/ 53 h 93"/>
              <a:gd name="T30" fmla="*/ 35 w 174"/>
              <a:gd name="T31" fmla="*/ 58 h 93"/>
              <a:gd name="T32" fmla="*/ 17 w 174"/>
              <a:gd name="T33" fmla="*/ 70 h 93"/>
              <a:gd name="T34" fmla="*/ 6 w 174"/>
              <a:gd name="T35" fmla="*/ 82 h 93"/>
              <a:gd name="T36" fmla="*/ 0 w 174"/>
              <a:gd name="T37" fmla="*/ 88 h 93"/>
              <a:gd name="T38" fmla="*/ 0 w 174"/>
              <a:gd name="T39" fmla="*/ 93 h 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4"/>
              <a:gd name="T61" fmla="*/ 0 h 93"/>
              <a:gd name="T62" fmla="*/ 174 w 174"/>
              <a:gd name="T63" fmla="*/ 93 h 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4" h="93">
                <a:moveTo>
                  <a:pt x="174" y="12"/>
                </a:moveTo>
                <a:lnTo>
                  <a:pt x="145" y="6"/>
                </a:lnTo>
                <a:lnTo>
                  <a:pt x="116" y="6"/>
                </a:lnTo>
                <a:lnTo>
                  <a:pt x="104" y="0"/>
                </a:lnTo>
                <a:lnTo>
                  <a:pt x="92" y="0"/>
                </a:lnTo>
                <a:lnTo>
                  <a:pt x="81" y="6"/>
                </a:lnTo>
                <a:lnTo>
                  <a:pt x="75" y="6"/>
                </a:lnTo>
                <a:lnTo>
                  <a:pt x="69" y="6"/>
                </a:lnTo>
                <a:lnTo>
                  <a:pt x="63" y="12"/>
                </a:lnTo>
                <a:lnTo>
                  <a:pt x="58" y="18"/>
                </a:lnTo>
                <a:lnTo>
                  <a:pt x="58" y="23"/>
                </a:lnTo>
                <a:lnTo>
                  <a:pt x="52" y="35"/>
                </a:lnTo>
                <a:lnTo>
                  <a:pt x="46" y="41"/>
                </a:lnTo>
                <a:lnTo>
                  <a:pt x="46" y="47"/>
                </a:lnTo>
                <a:lnTo>
                  <a:pt x="40" y="53"/>
                </a:lnTo>
                <a:lnTo>
                  <a:pt x="35" y="58"/>
                </a:lnTo>
                <a:lnTo>
                  <a:pt x="17" y="70"/>
                </a:lnTo>
                <a:lnTo>
                  <a:pt x="6" y="82"/>
                </a:lnTo>
                <a:lnTo>
                  <a:pt x="0" y="88"/>
                </a:lnTo>
                <a:lnTo>
                  <a:pt x="0" y="93"/>
                </a:lnTo>
              </a:path>
            </a:pathLst>
          </a:custGeom>
          <a:noFill/>
          <a:ln w="9525">
            <a:solidFill>
              <a:srgbClr val="FF0000"/>
            </a:solidFill>
            <a:round/>
            <a:headEnd/>
            <a:tailEnd/>
          </a:ln>
        </p:spPr>
        <p:txBody>
          <a:bodyPr/>
          <a:lstStyle/>
          <a:p>
            <a:endParaRPr lang="en-US"/>
          </a:p>
        </p:txBody>
      </p:sp>
      <p:sp>
        <p:nvSpPr>
          <p:cNvPr id="25244" name="Freeform 56"/>
          <p:cNvSpPr>
            <a:spLocks/>
          </p:cNvSpPr>
          <p:nvPr/>
        </p:nvSpPr>
        <p:spPr bwMode="auto">
          <a:xfrm>
            <a:off x="8097781" y="3757176"/>
            <a:ext cx="239713" cy="388938"/>
          </a:xfrm>
          <a:custGeom>
            <a:avLst/>
            <a:gdLst>
              <a:gd name="T0" fmla="*/ 151 w 151"/>
              <a:gd name="T1" fmla="*/ 6 h 245"/>
              <a:gd name="T2" fmla="*/ 134 w 151"/>
              <a:gd name="T3" fmla="*/ 0 h 245"/>
              <a:gd name="T4" fmla="*/ 116 w 151"/>
              <a:gd name="T5" fmla="*/ 0 h 245"/>
              <a:gd name="T6" fmla="*/ 110 w 151"/>
              <a:gd name="T7" fmla="*/ 0 h 245"/>
              <a:gd name="T8" fmla="*/ 105 w 151"/>
              <a:gd name="T9" fmla="*/ 0 h 245"/>
              <a:gd name="T10" fmla="*/ 99 w 151"/>
              <a:gd name="T11" fmla="*/ 0 h 245"/>
              <a:gd name="T12" fmla="*/ 87 w 151"/>
              <a:gd name="T13" fmla="*/ 6 h 245"/>
              <a:gd name="T14" fmla="*/ 82 w 151"/>
              <a:gd name="T15" fmla="*/ 12 h 245"/>
              <a:gd name="T16" fmla="*/ 76 w 151"/>
              <a:gd name="T17" fmla="*/ 17 h 245"/>
              <a:gd name="T18" fmla="*/ 70 w 151"/>
              <a:gd name="T19" fmla="*/ 29 h 245"/>
              <a:gd name="T20" fmla="*/ 64 w 151"/>
              <a:gd name="T21" fmla="*/ 35 h 245"/>
              <a:gd name="T22" fmla="*/ 53 w 151"/>
              <a:gd name="T23" fmla="*/ 58 h 245"/>
              <a:gd name="T24" fmla="*/ 47 w 151"/>
              <a:gd name="T25" fmla="*/ 64 h 245"/>
              <a:gd name="T26" fmla="*/ 41 w 151"/>
              <a:gd name="T27" fmla="*/ 76 h 245"/>
              <a:gd name="T28" fmla="*/ 41 w 151"/>
              <a:gd name="T29" fmla="*/ 82 h 245"/>
              <a:gd name="T30" fmla="*/ 35 w 151"/>
              <a:gd name="T31" fmla="*/ 87 h 245"/>
              <a:gd name="T32" fmla="*/ 29 w 151"/>
              <a:gd name="T33" fmla="*/ 105 h 245"/>
              <a:gd name="T34" fmla="*/ 29 w 151"/>
              <a:gd name="T35" fmla="*/ 117 h 245"/>
              <a:gd name="T36" fmla="*/ 24 w 151"/>
              <a:gd name="T37" fmla="*/ 128 h 245"/>
              <a:gd name="T38" fmla="*/ 24 w 151"/>
              <a:gd name="T39" fmla="*/ 134 h 245"/>
              <a:gd name="T40" fmla="*/ 18 w 151"/>
              <a:gd name="T41" fmla="*/ 134 h 245"/>
              <a:gd name="T42" fmla="*/ 12 w 151"/>
              <a:gd name="T43" fmla="*/ 140 h 245"/>
              <a:gd name="T44" fmla="*/ 6 w 151"/>
              <a:gd name="T45" fmla="*/ 152 h 245"/>
              <a:gd name="T46" fmla="*/ 0 w 151"/>
              <a:gd name="T47" fmla="*/ 157 h 245"/>
              <a:gd name="T48" fmla="*/ 0 w 151"/>
              <a:gd name="T49" fmla="*/ 169 h 245"/>
              <a:gd name="T50" fmla="*/ 0 w 151"/>
              <a:gd name="T51" fmla="*/ 175 h 245"/>
              <a:gd name="T52" fmla="*/ 0 w 151"/>
              <a:gd name="T53" fmla="*/ 187 h 245"/>
              <a:gd name="T54" fmla="*/ 6 w 151"/>
              <a:gd name="T55" fmla="*/ 193 h 245"/>
              <a:gd name="T56" fmla="*/ 6 w 151"/>
              <a:gd name="T57" fmla="*/ 198 h 245"/>
              <a:gd name="T58" fmla="*/ 12 w 151"/>
              <a:gd name="T59" fmla="*/ 204 h 245"/>
              <a:gd name="T60" fmla="*/ 24 w 151"/>
              <a:gd name="T61" fmla="*/ 204 h 245"/>
              <a:gd name="T62" fmla="*/ 29 w 151"/>
              <a:gd name="T63" fmla="*/ 210 h 245"/>
              <a:gd name="T64" fmla="*/ 41 w 151"/>
              <a:gd name="T65" fmla="*/ 216 h 245"/>
              <a:gd name="T66" fmla="*/ 47 w 151"/>
              <a:gd name="T67" fmla="*/ 216 h 245"/>
              <a:gd name="T68" fmla="*/ 58 w 151"/>
              <a:gd name="T69" fmla="*/ 222 h 245"/>
              <a:gd name="T70" fmla="*/ 64 w 151"/>
              <a:gd name="T71" fmla="*/ 222 h 245"/>
              <a:gd name="T72" fmla="*/ 64 w 151"/>
              <a:gd name="T73" fmla="*/ 228 h 245"/>
              <a:gd name="T74" fmla="*/ 64 w 151"/>
              <a:gd name="T75" fmla="*/ 228 h 245"/>
              <a:gd name="T76" fmla="*/ 64 w 151"/>
              <a:gd name="T77" fmla="*/ 228 h 245"/>
              <a:gd name="T78" fmla="*/ 64 w 151"/>
              <a:gd name="T79" fmla="*/ 228 h 245"/>
              <a:gd name="T80" fmla="*/ 64 w 151"/>
              <a:gd name="T81" fmla="*/ 233 h 245"/>
              <a:gd name="T82" fmla="*/ 58 w 151"/>
              <a:gd name="T83" fmla="*/ 233 h 245"/>
              <a:gd name="T84" fmla="*/ 47 w 151"/>
              <a:gd name="T85" fmla="*/ 239 h 245"/>
              <a:gd name="T86" fmla="*/ 41 w 151"/>
              <a:gd name="T87" fmla="*/ 239 h 245"/>
              <a:gd name="T88" fmla="*/ 35 w 151"/>
              <a:gd name="T89" fmla="*/ 239 h 245"/>
              <a:gd name="T90" fmla="*/ 29 w 151"/>
              <a:gd name="T91" fmla="*/ 245 h 245"/>
              <a:gd name="T92" fmla="*/ 24 w 151"/>
              <a:gd name="T93" fmla="*/ 245 h 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1"/>
              <a:gd name="T142" fmla="*/ 0 h 245"/>
              <a:gd name="T143" fmla="*/ 151 w 151"/>
              <a:gd name="T144" fmla="*/ 245 h 2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1" h="245">
                <a:moveTo>
                  <a:pt x="151" y="6"/>
                </a:moveTo>
                <a:lnTo>
                  <a:pt x="134" y="0"/>
                </a:lnTo>
                <a:lnTo>
                  <a:pt x="116" y="0"/>
                </a:lnTo>
                <a:lnTo>
                  <a:pt x="110" y="0"/>
                </a:lnTo>
                <a:lnTo>
                  <a:pt x="105" y="0"/>
                </a:lnTo>
                <a:lnTo>
                  <a:pt x="99" y="0"/>
                </a:lnTo>
                <a:lnTo>
                  <a:pt x="87" y="6"/>
                </a:lnTo>
                <a:lnTo>
                  <a:pt x="82" y="12"/>
                </a:lnTo>
                <a:lnTo>
                  <a:pt x="76" y="17"/>
                </a:lnTo>
                <a:lnTo>
                  <a:pt x="70" y="29"/>
                </a:lnTo>
                <a:lnTo>
                  <a:pt x="64" y="35"/>
                </a:lnTo>
                <a:lnTo>
                  <a:pt x="53" y="58"/>
                </a:lnTo>
                <a:lnTo>
                  <a:pt x="47" y="64"/>
                </a:lnTo>
                <a:lnTo>
                  <a:pt x="41" y="76"/>
                </a:lnTo>
                <a:lnTo>
                  <a:pt x="41" y="82"/>
                </a:lnTo>
                <a:lnTo>
                  <a:pt x="35" y="87"/>
                </a:lnTo>
                <a:lnTo>
                  <a:pt x="29" y="105"/>
                </a:lnTo>
                <a:lnTo>
                  <a:pt x="29" y="117"/>
                </a:lnTo>
                <a:lnTo>
                  <a:pt x="24" y="128"/>
                </a:lnTo>
                <a:lnTo>
                  <a:pt x="24" y="134"/>
                </a:lnTo>
                <a:lnTo>
                  <a:pt x="18" y="134"/>
                </a:lnTo>
                <a:lnTo>
                  <a:pt x="12" y="140"/>
                </a:lnTo>
                <a:lnTo>
                  <a:pt x="6" y="152"/>
                </a:lnTo>
                <a:lnTo>
                  <a:pt x="0" y="157"/>
                </a:lnTo>
                <a:lnTo>
                  <a:pt x="0" y="169"/>
                </a:lnTo>
                <a:lnTo>
                  <a:pt x="0" y="175"/>
                </a:lnTo>
                <a:lnTo>
                  <a:pt x="0" y="187"/>
                </a:lnTo>
                <a:lnTo>
                  <a:pt x="6" y="193"/>
                </a:lnTo>
                <a:lnTo>
                  <a:pt x="6" y="198"/>
                </a:lnTo>
                <a:lnTo>
                  <a:pt x="12" y="204"/>
                </a:lnTo>
                <a:lnTo>
                  <a:pt x="24" y="204"/>
                </a:lnTo>
                <a:lnTo>
                  <a:pt x="29" y="210"/>
                </a:lnTo>
                <a:lnTo>
                  <a:pt x="41" y="216"/>
                </a:lnTo>
                <a:lnTo>
                  <a:pt x="47" y="216"/>
                </a:lnTo>
                <a:lnTo>
                  <a:pt x="58" y="222"/>
                </a:lnTo>
                <a:lnTo>
                  <a:pt x="64" y="222"/>
                </a:lnTo>
                <a:lnTo>
                  <a:pt x="64" y="228"/>
                </a:lnTo>
                <a:lnTo>
                  <a:pt x="64" y="233"/>
                </a:lnTo>
                <a:lnTo>
                  <a:pt x="58" y="233"/>
                </a:lnTo>
                <a:lnTo>
                  <a:pt x="47" y="239"/>
                </a:lnTo>
                <a:lnTo>
                  <a:pt x="41" y="239"/>
                </a:lnTo>
                <a:lnTo>
                  <a:pt x="35" y="239"/>
                </a:lnTo>
                <a:lnTo>
                  <a:pt x="29" y="245"/>
                </a:lnTo>
                <a:lnTo>
                  <a:pt x="24" y="245"/>
                </a:lnTo>
              </a:path>
            </a:pathLst>
          </a:custGeom>
          <a:noFill/>
          <a:ln w="9525">
            <a:solidFill>
              <a:srgbClr val="FF0000"/>
            </a:solidFill>
            <a:round/>
            <a:headEnd/>
            <a:tailEnd/>
          </a:ln>
        </p:spPr>
        <p:txBody>
          <a:bodyPr/>
          <a:lstStyle/>
          <a:p>
            <a:endParaRPr lang="en-US"/>
          </a:p>
        </p:txBody>
      </p:sp>
      <p:sp>
        <p:nvSpPr>
          <p:cNvPr id="25245" name="Freeform 57"/>
          <p:cNvSpPr>
            <a:spLocks/>
          </p:cNvSpPr>
          <p:nvPr/>
        </p:nvSpPr>
        <p:spPr bwMode="auto">
          <a:xfrm>
            <a:off x="6948431" y="4192151"/>
            <a:ext cx="322263" cy="204788"/>
          </a:xfrm>
          <a:custGeom>
            <a:avLst/>
            <a:gdLst>
              <a:gd name="T0" fmla="*/ 0 w 203"/>
              <a:gd name="T1" fmla="*/ 129 h 129"/>
              <a:gd name="T2" fmla="*/ 29 w 203"/>
              <a:gd name="T3" fmla="*/ 111 h 129"/>
              <a:gd name="T4" fmla="*/ 46 w 203"/>
              <a:gd name="T5" fmla="*/ 105 h 129"/>
              <a:gd name="T6" fmla="*/ 63 w 203"/>
              <a:gd name="T7" fmla="*/ 94 h 129"/>
              <a:gd name="T8" fmla="*/ 75 w 203"/>
              <a:gd name="T9" fmla="*/ 88 h 129"/>
              <a:gd name="T10" fmla="*/ 87 w 203"/>
              <a:gd name="T11" fmla="*/ 76 h 129"/>
              <a:gd name="T12" fmla="*/ 98 w 203"/>
              <a:gd name="T13" fmla="*/ 70 h 129"/>
              <a:gd name="T14" fmla="*/ 104 w 203"/>
              <a:gd name="T15" fmla="*/ 64 h 129"/>
              <a:gd name="T16" fmla="*/ 104 w 203"/>
              <a:gd name="T17" fmla="*/ 59 h 129"/>
              <a:gd name="T18" fmla="*/ 104 w 203"/>
              <a:gd name="T19" fmla="*/ 59 h 129"/>
              <a:gd name="T20" fmla="*/ 104 w 203"/>
              <a:gd name="T21" fmla="*/ 53 h 129"/>
              <a:gd name="T22" fmla="*/ 104 w 203"/>
              <a:gd name="T23" fmla="*/ 53 h 129"/>
              <a:gd name="T24" fmla="*/ 98 w 203"/>
              <a:gd name="T25" fmla="*/ 47 h 129"/>
              <a:gd name="T26" fmla="*/ 92 w 203"/>
              <a:gd name="T27" fmla="*/ 41 h 129"/>
              <a:gd name="T28" fmla="*/ 87 w 203"/>
              <a:gd name="T29" fmla="*/ 35 h 129"/>
              <a:gd name="T30" fmla="*/ 87 w 203"/>
              <a:gd name="T31" fmla="*/ 35 h 129"/>
              <a:gd name="T32" fmla="*/ 81 w 203"/>
              <a:gd name="T33" fmla="*/ 29 h 129"/>
              <a:gd name="T34" fmla="*/ 81 w 203"/>
              <a:gd name="T35" fmla="*/ 29 h 129"/>
              <a:gd name="T36" fmla="*/ 81 w 203"/>
              <a:gd name="T37" fmla="*/ 29 h 129"/>
              <a:gd name="T38" fmla="*/ 81 w 203"/>
              <a:gd name="T39" fmla="*/ 29 h 129"/>
              <a:gd name="T40" fmla="*/ 87 w 203"/>
              <a:gd name="T41" fmla="*/ 35 h 129"/>
              <a:gd name="T42" fmla="*/ 87 w 203"/>
              <a:gd name="T43" fmla="*/ 35 h 129"/>
              <a:gd name="T44" fmla="*/ 92 w 203"/>
              <a:gd name="T45" fmla="*/ 41 h 129"/>
              <a:gd name="T46" fmla="*/ 110 w 203"/>
              <a:gd name="T47" fmla="*/ 53 h 129"/>
              <a:gd name="T48" fmla="*/ 116 w 203"/>
              <a:gd name="T49" fmla="*/ 59 h 129"/>
              <a:gd name="T50" fmla="*/ 121 w 203"/>
              <a:gd name="T51" fmla="*/ 64 h 129"/>
              <a:gd name="T52" fmla="*/ 127 w 203"/>
              <a:gd name="T53" fmla="*/ 70 h 129"/>
              <a:gd name="T54" fmla="*/ 139 w 203"/>
              <a:gd name="T55" fmla="*/ 76 h 129"/>
              <a:gd name="T56" fmla="*/ 145 w 203"/>
              <a:gd name="T57" fmla="*/ 82 h 129"/>
              <a:gd name="T58" fmla="*/ 156 w 203"/>
              <a:gd name="T59" fmla="*/ 82 h 129"/>
              <a:gd name="T60" fmla="*/ 162 w 203"/>
              <a:gd name="T61" fmla="*/ 88 h 129"/>
              <a:gd name="T62" fmla="*/ 174 w 203"/>
              <a:gd name="T63" fmla="*/ 88 h 129"/>
              <a:gd name="T64" fmla="*/ 179 w 203"/>
              <a:gd name="T65" fmla="*/ 94 h 129"/>
              <a:gd name="T66" fmla="*/ 185 w 203"/>
              <a:gd name="T67" fmla="*/ 88 h 129"/>
              <a:gd name="T68" fmla="*/ 185 w 203"/>
              <a:gd name="T69" fmla="*/ 88 h 129"/>
              <a:gd name="T70" fmla="*/ 191 w 203"/>
              <a:gd name="T71" fmla="*/ 82 h 129"/>
              <a:gd name="T72" fmla="*/ 191 w 203"/>
              <a:gd name="T73" fmla="*/ 70 h 129"/>
              <a:gd name="T74" fmla="*/ 197 w 203"/>
              <a:gd name="T75" fmla="*/ 59 h 129"/>
              <a:gd name="T76" fmla="*/ 197 w 203"/>
              <a:gd name="T77" fmla="*/ 47 h 129"/>
              <a:gd name="T78" fmla="*/ 197 w 203"/>
              <a:gd name="T79" fmla="*/ 29 h 129"/>
              <a:gd name="T80" fmla="*/ 203 w 203"/>
              <a:gd name="T81" fmla="*/ 18 h 129"/>
              <a:gd name="T82" fmla="*/ 203 w 203"/>
              <a:gd name="T83" fmla="*/ 6 h 129"/>
              <a:gd name="T84" fmla="*/ 203 w 203"/>
              <a:gd name="T85" fmla="*/ 0 h 129"/>
              <a:gd name="T86" fmla="*/ 203 w 203"/>
              <a:gd name="T87" fmla="*/ 0 h 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3"/>
              <a:gd name="T133" fmla="*/ 0 h 129"/>
              <a:gd name="T134" fmla="*/ 203 w 203"/>
              <a:gd name="T135" fmla="*/ 129 h 1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3" h="129">
                <a:moveTo>
                  <a:pt x="0" y="129"/>
                </a:moveTo>
                <a:lnTo>
                  <a:pt x="29" y="111"/>
                </a:lnTo>
                <a:lnTo>
                  <a:pt x="46" y="105"/>
                </a:lnTo>
                <a:lnTo>
                  <a:pt x="63" y="94"/>
                </a:lnTo>
                <a:lnTo>
                  <a:pt x="75" y="88"/>
                </a:lnTo>
                <a:lnTo>
                  <a:pt x="87" y="76"/>
                </a:lnTo>
                <a:lnTo>
                  <a:pt x="98" y="70"/>
                </a:lnTo>
                <a:lnTo>
                  <a:pt x="104" y="64"/>
                </a:lnTo>
                <a:lnTo>
                  <a:pt x="104" y="59"/>
                </a:lnTo>
                <a:lnTo>
                  <a:pt x="104" y="53"/>
                </a:lnTo>
                <a:lnTo>
                  <a:pt x="98" y="47"/>
                </a:lnTo>
                <a:lnTo>
                  <a:pt x="92" y="41"/>
                </a:lnTo>
                <a:lnTo>
                  <a:pt x="87" y="35"/>
                </a:lnTo>
                <a:lnTo>
                  <a:pt x="81" y="29"/>
                </a:lnTo>
                <a:lnTo>
                  <a:pt x="87" y="35"/>
                </a:lnTo>
                <a:lnTo>
                  <a:pt x="92" y="41"/>
                </a:lnTo>
                <a:lnTo>
                  <a:pt x="110" y="53"/>
                </a:lnTo>
                <a:lnTo>
                  <a:pt x="116" y="59"/>
                </a:lnTo>
                <a:lnTo>
                  <a:pt x="121" y="64"/>
                </a:lnTo>
                <a:lnTo>
                  <a:pt x="127" y="70"/>
                </a:lnTo>
                <a:lnTo>
                  <a:pt x="139" y="76"/>
                </a:lnTo>
                <a:lnTo>
                  <a:pt x="145" y="82"/>
                </a:lnTo>
                <a:lnTo>
                  <a:pt x="156" y="82"/>
                </a:lnTo>
                <a:lnTo>
                  <a:pt x="162" y="88"/>
                </a:lnTo>
                <a:lnTo>
                  <a:pt x="174" y="88"/>
                </a:lnTo>
                <a:lnTo>
                  <a:pt x="179" y="94"/>
                </a:lnTo>
                <a:lnTo>
                  <a:pt x="185" y="88"/>
                </a:lnTo>
                <a:lnTo>
                  <a:pt x="191" y="82"/>
                </a:lnTo>
                <a:lnTo>
                  <a:pt x="191" y="70"/>
                </a:lnTo>
                <a:lnTo>
                  <a:pt x="197" y="59"/>
                </a:lnTo>
                <a:lnTo>
                  <a:pt x="197" y="47"/>
                </a:lnTo>
                <a:lnTo>
                  <a:pt x="197" y="29"/>
                </a:lnTo>
                <a:lnTo>
                  <a:pt x="203" y="18"/>
                </a:lnTo>
                <a:lnTo>
                  <a:pt x="203" y="6"/>
                </a:lnTo>
                <a:lnTo>
                  <a:pt x="203" y="0"/>
                </a:lnTo>
              </a:path>
            </a:pathLst>
          </a:custGeom>
          <a:noFill/>
          <a:ln w="9525">
            <a:solidFill>
              <a:srgbClr val="FF0000"/>
            </a:solidFill>
            <a:round/>
            <a:headEnd/>
            <a:tailEnd/>
          </a:ln>
        </p:spPr>
        <p:txBody>
          <a:bodyPr/>
          <a:lstStyle/>
          <a:p>
            <a:endParaRPr lang="en-US"/>
          </a:p>
        </p:txBody>
      </p:sp>
      <p:sp>
        <p:nvSpPr>
          <p:cNvPr id="25246" name="Freeform 58"/>
          <p:cNvSpPr>
            <a:spLocks/>
          </p:cNvSpPr>
          <p:nvPr/>
        </p:nvSpPr>
        <p:spPr bwMode="auto">
          <a:xfrm>
            <a:off x="7702494" y="3979426"/>
            <a:ext cx="506413" cy="111125"/>
          </a:xfrm>
          <a:custGeom>
            <a:avLst/>
            <a:gdLst>
              <a:gd name="T0" fmla="*/ 0 w 319"/>
              <a:gd name="T1" fmla="*/ 17 h 70"/>
              <a:gd name="T2" fmla="*/ 23 w 319"/>
              <a:gd name="T3" fmla="*/ 35 h 70"/>
              <a:gd name="T4" fmla="*/ 52 w 319"/>
              <a:gd name="T5" fmla="*/ 47 h 70"/>
              <a:gd name="T6" fmla="*/ 64 w 319"/>
              <a:gd name="T7" fmla="*/ 53 h 70"/>
              <a:gd name="T8" fmla="*/ 70 w 319"/>
              <a:gd name="T9" fmla="*/ 58 h 70"/>
              <a:gd name="T10" fmla="*/ 81 w 319"/>
              <a:gd name="T11" fmla="*/ 64 h 70"/>
              <a:gd name="T12" fmla="*/ 93 w 319"/>
              <a:gd name="T13" fmla="*/ 64 h 70"/>
              <a:gd name="T14" fmla="*/ 99 w 319"/>
              <a:gd name="T15" fmla="*/ 70 h 70"/>
              <a:gd name="T16" fmla="*/ 104 w 319"/>
              <a:gd name="T17" fmla="*/ 70 h 70"/>
              <a:gd name="T18" fmla="*/ 116 w 319"/>
              <a:gd name="T19" fmla="*/ 64 h 70"/>
              <a:gd name="T20" fmla="*/ 122 w 319"/>
              <a:gd name="T21" fmla="*/ 64 h 70"/>
              <a:gd name="T22" fmla="*/ 128 w 319"/>
              <a:gd name="T23" fmla="*/ 58 h 70"/>
              <a:gd name="T24" fmla="*/ 139 w 319"/>
              <a:gd name="T25" fmla="*/ 53 h 70"/>
              <a:gd name="T26" fmla="*/ 145 w 319"/>
              <a:gd name="T27" fmla="*/ 53 h 70"/>
              <a:gd name="T28" fmla="*/ 145 w 319"/>
              <a:gd name="T29" fmla="*/ 47 h 70"/>
              <a:gd name="T30" fmla="*/ 151 w 319"/>
              <a:gd name="T31" fmla="*/ 35 h 70"/>
              <a:gd name="T32" fmla="*/ 157 w 319"/>
              <a:gd name="T33" fmla="*/ 23 h 70"/>
              <a:gd name="T34" fmla="*/ 157 w 319"/>
              <a:gd name="T35" fmla="*/ 23 h 70"/>
              <a:gd name="T36" fmla="*/ 162 w 319"/>
              <a:gd name="T37" fmla="*/ 17 h 70"/>
              <a:gd name="T38" fmla="*/ 168 w 319"/>
              <a:gd name="T39" fmla="*/ 17 h 70"/>
              <a:gd name="T40" fmla="*/ 168 w 319"/>
              <a:gd name="T41" fmla="*/ 17 h 70"/>
              <a:gd name="T42" fmla="*/ 180 w 319"/>
              <a:gd name="T43" fmla="*/ 17 h 70"/>
              <a:gd name="T44" fmla="*/ 197 w 319"/>
              <a:gd name="T45" fmla="*/ 17 h 70"/>
              <a:gd name="T46" fmla="*/ 203 w 319"/>
              <a:gd name="T47" fmla="*/ 17 h 70"/>
              <a:gd name="T48" fmla="*/ 209 w 319"/>
              <a:gd name="T49" fmla="*/ 17 h 70"/>
              <a:gd name="T50" fmla="*/ 220 w 319"/>
              <a:gd name="T51" fmla="*/ 17 h 70"/>
              <a:gd name="T52" fmla="*/ 238 w 319"/>
              <a:gd name="T53" fmla="*/ 12 h 70"/>
              <a:gd name="T54" fmla="*/ 255 w 319"/>
              <a:gd name="T55" fmla="*/ 6 h 70"/>
              <a:gd name="T56" fmla="*/ 267 w 319"/>
              <a:gd name="T57" fmla="*/ 0 h 70"/>
              <a:gd name="T58" fmla="*/ 284 w 319"/>
              <a:gd name="T59" fmla="*/ 0 h 70"/>
              <a:gd name="T60" fmla="*/ 296 w 319"/>
              <a:gd name="T61" fmla="*/ 0 h 70"/>
              <a:gd name="T62" fmla="*/ 302 w 319"/>
              <a:gd name="T63" fmla="*/ 0 h 70"/>
              <a:gd name="T64" fmla="*/ 313 w 319"/>
              <a:gd name="T65" fmla="*/ 0 h 70"/>
              <a:gd name="T66" fmla="*/ 313 w 319"/>
              <a:gd name="T67" fmla="*/ 0 h 70"/>
              <a:gd name="T68" fmla="*/ 319 w 319"/>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9"/>
              <a:gd name="T106" fmla="*/ 0 h 70"/>
              <a:gd name="T107" fmla="*/ 319 w 31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9" h="70">
                <a:moveTo>
                  <a:pt x="0" y="17"/>
                </a:moveTo>
                <a:lnTo>
                  <a:pt x="23" y="35"/>
                </a:lnTo>
                <a:lnTo>
                  <a:pt x="52" y="47"/>
                </a:lnTo>
                <a:lnTo>
                  <a:pt x="64" y="53"/>
                </a:lnTo>
                <a:lnTo>
                  <a:pt x="70" y="58"/>
                </a:lnTo>
                <a:lnTo>
                  <a:pt x="81" y="64"/>
                </a:lnTo>
                <a:lnTo>
                  <a:pt x="93" y="64"/>
                </a:lnTo>
                <a:lnTo>
                  <a:pt x="99" y="70"/>
                </a:lnTo>
                <a:lnTo>
                  <a:pt x="104" y="70"/>
                </a:lnTo>
                <a:lnTo>
                  <a:pt x="116" y="64"/>
                </a:lnTo>
                <a:lnTo>
                  <a:pt x="122" y="64"/>
                </a:lnTo>
                <a:lnTo>
                  <a:pt x="128" y="58"/>
                </a:lnTo>
                <a:lnTo>
                  <a:pt x="139" y="53"/>
                </a:lnTo>
                <a:lnTo>
                  <a:pt x="145" y="53"/>
                </a:lnTo>
                <a:lnTo>
                  <a:pt x="145" y="47"/>
                </a:lnTo>
                <a:lnTo>
                  <a:pt x="151" y="35"/>
                </a:lnTo>
                <a:lnTo>
                  <a:pt x="157" y="23"/>
                </a:lnTo>
                <a:lnTo>
                  <a:pt x="162" y="17"/>
                </a:lnTo>
                <a:lnTo>
                  <a:pt x="168" y="17"/>
                </a:lnTo>
                <a:lnTo>
                  <a:pt x="180" y="17"/>
                </a:lnTo>
                <a:lnTo>
                  <a:pt x="197" y="17"/>
                </a:lnTo>
                <a:lnTo>
                  <a:pt x="203" y="17"/>
                </a:lnTo>
                <a:lnTo>
                  <a:pt x="209" y="17"/>
                </a:lnTo>
                <a:lnTo>
                  <a:pt x="220" y="17"/>
                </a:lnTo>
                <a:lnTo>
                  <a:pt x="238" y="12"/>
                </a:lnTo>
                <a:lnTo>
                  <a:pt x="255" y="6"/>
                </a:lnTo>
                <a:lnTo>
                  <a:pt x="267" y="0"/>
                </a:lnTo>
                <a:lnTo>
                  <a:pt x="284" y="0"/>
                </a:lnTo>
                <a:lnTo>
                  <a:pt x="296" y="0"/>
                </a:lnTo>
                <a:lnTo>
                  <a:pt x="302" y="0"/>
                </a:lnTo>
                <a:lnTo>
                  <a:pt x="313" y="0"/>
                </a:lnTo>
                <a:lnTo>
                  <a:pt x="319" y="0"/>
                </a:lnTo>
              </a:path>
            </a:pathLst>
          </a:custGeom>
          <a:noFill/>
          <a:ln w="9525">
            <a:solidFill>
              <a:srgbClr val="FF0000"/>
            </a:solidFill>
            <a:round/>
            <a:headEnd/>
            <a:tailEnd/>
          </a:ln>
        </p:spPr>
        <p:txBody>
          <a:bodyPr/>
          <a:lstStyle/>
          <a:p>
            <a:endParaRPr lang="en-US"/>
          </a:p>
        </p:txBody>
      </p:sp>
      <p:sp>
        <p:nvSpPr>
          <p:cNvPr id="25247" name="Freeform 59"/>
          <p:cNvSpPr>
            <a:spLocks/>
          </p:cNvSpPr>
          <p:nvPr/>
        </p:nvSpPr>
        <p:spPr bwMode="auto">
          <a:xfrm>
            <a:off x="6781744" y="2088713"/>
            <a:ext cx="341313" cy="222250"/>
          </a:xfrm>
          <a:custGeom>
            <a:avLst/>
            <a:gdLst>
              <a:gd name="T0" fmla="*/ 0 w 215"/>
              <a:gd name="T1" fmla="*/ 0 h 140"/>
              <a:gd name="T2" fmla="*/ 12 w 215"/>
              <a:gd name="T3" fmla="*/ 6 h 140"/>
              <a:gd name="T4" fmla="*/ 24 w 215"/>
              <a:gd name="T5" fmla="*/ 12 h 140"/>
              <a:gd name="T6" fmla="*/ 35 w 215"/>
              <a:gd name="T7" fmla="*/ 23 h 140"/>
              <a:gd name="T8" fmla="*/ 47 w 215"/>
              <a:gd name="T9" fmla="*/ 29 h 140"/>
              <a:gd name="T10" fmla="*/ 53 w 215"/>
              <a:gd name="T11" fmla="*/ 41 h 140"/>
              <a:gd name="T12" fmla="*/ 58 w 215"/>
              <a:gd name="T13" fmla="*/ 47 h 140"/>
              <a:gd name="T14" fmla="*/ 58 w 215"/>
              <a:gd name="T15" fmla="*/ 58 h 140"/>
              <a:gd name="T16" fmla="*/ 64 w 215"/>
              <a:gd name="T17" fmla="*/ 64 h 140"/>
              <a:gd name="T18" fmla="*/ 70 w 215"/>
              <a:gd name="T19" fmla="*/ 88 h 140"/>
              <a:gd name="T20" fmla="*/ 76 w 215"/>
              <a:gd name="T21" fmla="*/ 94 h 140"/>
              <a:gd name="T22" fmla="*/ 76 w 215"/>
              <a:gd name="T23" fmla="*/ 99 h 140"/>
              <a:gd name="T24" fmla="*/ 82 w 215"/>
              <a:gd name="T25" fmla="*/ 117 h 140"/>
              <a:gd name="T26" fmla="*/ 87 w 215"/>
              <a:gd name="T27" fmla="*/ 123 h 140"/>
              <a:gd name="T28" fmla="*/ 93 w 215"/>
              <a:gd name="T29" fmla="*/ 129 h 140"/>
              <a:gd name="T30" fmla="*/ 93 w 215"/>
              <a:gd name="T31" fmla="*/ 134 h 140"/>
              <a:gd name="T32" fmla="*/ 99 w 215"/>
              <a:gd name="T33" fmla="*/ 134 h 140"/>
              <a:gd name="T34" fmla="*/ 99 w 215"/>
              <a:gd name="T35" fmla="*/ 140 h 140"/>
              <a:gd name="T36" fmla="*/ 105 w 215"/>
              <a:gd name="T37" fmla="*/ 140 h 140"/>
              <a:gd name="T38" fmla="*/ 110 w 215"/>
              <a:gd name="T39" fmla="*/ 134 h 140"/>
              <a:gd name="T40" fmla="*/ 110 w 215"/>
              <a:gd name="T41" fmla="*/ 134 h 140"/>
              <a:gd name="T42" fmla="*/ 116 w 215"/>
              <a:gd name="T43" fmla="*/ 129 h 140"/>
              <a:gd name="T44" fmla="*/ 122 w 215"/>
              <a:gd name="T45" fmla="*/ 117 h 140"/>
              <a:gd name="T46" fmla="*/ 128 w 215"/>
              <a:gd name="T47" fmla="*/ 105 h 140"/>
              <a:gd name="T48" fmla="*/ 139 w 215"/>
              <a:gd name="T49" fmla="*/ 99 h 140"/>
              <a:gd name="T50" fmla="*/ 145 w 215"/>
              <a:gd name="T51" fmla="*/ 88 h 140"/>
              <a:gd name="T52" fmla="*/ 151 w 215"/>
              <a:gd name="T53" fmla="*/ 82 h 140"/>
              <a:gd name="T54" fmla="*/ 157 w 215"/>
              <a:gd name="T55" fmla="*/ 70 h 140"/>
              <a:gd name="T56" fmla="*/ 168 w 215"/>
              <a:gd name="T57" fmla="*/ 70 h 140"/>
              <a:gd name="T58" fmla="*/ 174 w 215"/>
              <a:gd name="T59" fmla="*/ 64 h 140"/>
              <a:gd name="T60" fmla="*/ 186 w 215"/>
              <a:gd name="T61" fmla="*/ 64 h 140"/>
              <a:gd name="T62" fmla="*/ 192 w 215"/>
              <a:gd name="T63" fmla="*/ 64 h 140"/>
              <a:gd name="T64" fmla="*/ 197 w 215"/>
              <a:gd name="T65" fmla="*/ 64 h 140"/>
              <a:gd name="T66" fmla="*/ 209 w 215"/>
              <a:gd name="T67" fmla="*/ 64 h 140"/>
              <a:gd name="T68" fmla="*/ 215 w 215"/>
              <a:gd name="T69" fmla="*/ 58 h 140"/>
              <a:gd name="T70" fmla="*/ 215 w 215"/>
              <a:gd name="T71" fmla="*/ 58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5"/>
              <a:gd name="T109" fmla="*/ 0 h 140"/>
              <a:gd name="T110" fmla="*/ 215 w 215"/>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5" h="140">
                <a:moveTo>
                  <a:pt x="0" y="0"/>
                </a:moveTo>
                <a:lnTo>
                  <a:pt x="12" y="6"/>
                </a:lnTo>
                <a:lnTo>
                  <a:pt x="24" y="12"/>
                </a:lnTo>
                <a:lnTo>
                  <a:pt x="35" y="23"/>
                </a:lnTo>
                <a:lnTo>
                  <a:pt x="47" y="29"/>
                </a:lnTo>
                <a:lnTo>
                  <a:pt x="53" y="41"/>
                </a:lnTo>
                <a:lnTo>
                  <a:pt x="58" y="47"/>
                </a:lnTo>
                <a:lnTo>
                  <a:pt x="58" y="58"/>
                </a:lnTo>
                <a:lnTo>
                  <a:pt x="64" y="64"/>
                </a:lnTo>
                <a:lnTo>
                  <a:pt x="70" y="88"/>
                </a:lnTo>
                <a:lnTo>
                  <a:pt x="76" y="94"/>
                </a:lnTo>
                <a:lnTo>
                  <a:pt x="76" y="99"/>
                </a:lnTo>
                <a:lnTo>
                  <a:pt x="82" y="117"/>
                </a:lnTo>
                <a:lnTo>
                  <a:pt x="87" y="123"/>
                </a:lnTo>
                <a:lnTo>
                  <a:pt x="93" y="129"/>
                </a:lnTo>
                <a:lnTo>
                  <a:pt x="93" y="134"/>
                </a:lnTo>
                <a:lnTo>
                  <a:pt x="99" y="134"/>
                </a:lnTo>
                <a:lnTo>
                  <a:pt x="99" y="140"/>
                </a:lnTo>
                <a:lnTo>
                  <a:pt x="105" y="140"/>
                </a:lnTo>
                <a:lnTo>
                  <a:pt x="110" y="134"/>
                </a:lnTo>
                <a:lnTo>
                  <a:pt x="116" y="129"/>
                </a:lnTo>
                <a:lnTo>
                  <a:pt x="122" y="117"/>
                </a:lnTo>
                <a:lnTo>
                  <a:pt x="128" y="105"/>
                </a:lnTo>
                <a:lnTo>
                  <a:pt x="139" y="99"/>
                </a:lnTo>
                <a:lnTo>
                  <a:pt x="145" y="88"/>
                </a:lnTo>
                <a:lnTo>
                  <a:pt x="151" y="82"/>
                </a:lnTo>
                <a:lnTo>
                  <a:pt x="157" y="70"/>
                </a:lnTo>
                <a:lnTo>
                  <a:pt x="168" y="70"/>
                </a:lnTo>
                <a:lnTo>
                  <a:pt x="174" y="64"/>
                </a:lnTo>
                <a:lnTo>
                  <a:pt x="186" y="64"/>
                </a:lnTo>
                <a:lnTo>
                  <a:pt x="192" y="64"/>
                </a:lnTo>
                <a:lnTo>
                  <a:pt x="197" y="64"/>
                </a:lnTo>
                <a:lnTo>
                  <a:pt x="209" y="64"/>
                </a:lnTo>
                <a:lnTo>
                  <a:pt x="215" y="58"/>
                </a:lnTo>
              </a:path>
            </a:pathLst>
          </a:custGeom>
          <a:noFill/>
          <a:ln w="9525">
            <a:solidFill>
              <a:srgbClr val="FF0000"/>
            </a:solidFill>
            <a:round/>
            <a:headEnd/>
            <a:tailEnd/>
          </a:ln>
        </p:spPr>
        <p:txBody>
          <a:bodyPr/>
          <a:lstStyle/>
          <a:p>
            <a:endParaRPr lang="en-US"/>
          </a:p>
        </p:txBody>
      </p:sp>
      <p:sp>
        <p:nvSpPr>
          <p:cNvPr id="25248" name="Freeform 60"/>
          <p:cNvSpPr>
            <a:spLocks/>
          </p:cNvSpPr>
          <p:nvPr/>
        </p:nvSpPr>
        <p:spPr bwMode="auto">
          <a:xfrm>
            <a:off x="7518344" y="1922026"/>
            <a:ext cx="322263" cy="203200"/>
          </a:xfrm>
          <a:custGeom>
            <a:avLst/>
            <a:gdLst>
              <a:gd name="T0" fmla="*/ 0 w 203"/>
              <a:gd name="T1" fmla="*/ 128 h 128"/>
              <a:gd name="T2" fmla="*/ 35 w 203"/>
              <a:gd name="T3" fmla="*/ 111 h 128"/>
              <a:gd name="T4" fmla="*/ 46 w 203"/>
              <a:gd name="T5" fmla="*/ 99 h 128"/>
              <a:gd name="T6" fmla="*/ 64 w 203"/>
              <a:gd name="T7" fmla="*/ 93 h 128"/>
              <a:gd name="T8" fmla="*/ 75 w 203"/>
              <a:gd name="T9" fmla="*/ 82 h 128"/>
              <a:gd name="T10" fmla="*/ 87 w 203"/>
              <a:gd name="T11" fmla="*/ 76 h 128"/>
              <a:gd name="T12" fmla="*/ 99 w 203"/>
              <a:gd name="T13" fmla="*/ 70 h 128"/>
              <a:gd name="T14" fmla="*/ 104 w 203"/>
              <a:gd name="T15" fmla="*/ 64 h 128"/>
              <a:gd name="T16" fmla="*/ 104 w 203"/>
              <a:gd name="T17" fmla="*/ 58 h 128"/>
              <a:gd name="T18" fmla="*/ 104 w 203"/>
              <a:gd name="T19" fmla="*/ 58 h 128"/>
              <a:gd name="T20" fmla="*/ 104 w 203"/>
              <a:gd name="T21" fmla="*/ 53 h 128"/>
              <a:gd name="T22" fmla="*/ 104 w 203"/>
              <a:gd name="T23" fmla="*/ 47 h 128"/>
              <a:gd name="T24" fmla="*/ 104 w 203"/>
              <a:gd name="T25" fmla="*/ 41 h 128"/>
              <a:gd name="T26" fmla="*/ 99 w 203"/>
              <a:gd name="T27" fmla="*/ 41 h 128"/>
              <a:gd name="T28" fmla="*/ 93 w 203"/>
              <a:gd name="T29" fmla="*/ 35 h 128"/>
              <a:gd name="T30" fmla="*/ 87 w 203"/>
              <a:gd name="T31" fmla="*/ 29 h 128"/>
              <a:gd name="T32" fmla="*/ 81 w 203"/>
              <a:gd name="T33" fmla="*/ 29 h 128"/>
              <a:gd name="T34" fmla="*/ 81 w 203"/>
              <a:gd name="T35" fmla="*/ 29 h 128"/>
              <a:gd name="T36" fmla="*/ 81 w 203"/>
              <a:gd name="T37" fmla="*/ 29 h 128"/>
              <a:gd name="T38" fmla="*/ 81 w 203"/>
              <a:gd name="T39" fmla="*/ 29 h 128"/>
              <a:gd name="T40" fmla="*/ 87 w 203"/>
              <a:gd name="T41" fmla="*/ 29 h 128"/>
              <a:gd name="T42" fmla="*/ 93 w 203"/>
              <a:gd name="T43" fmla="*/ 35 h 128"/>
              <a:gd name="T44" fmla="*/ 99 w 203"/>
              <a:gd name="T45" fmla="*/ 41 h 128"/>
              <a:gd name="T46" fmla="*/ 110 w 203"/>
              <a:gd name="T47" fmla="*/ 53 h 128"/>
              <a:gd name="T48" fmla="*/ 116 w 203"/>
              <a:gd name="T49" fmla="*/ 58 h 128"/>
              <a:gd name="T50" fmla="*/ 122 w 203"/>
              <a:gd name="T51" fmla="*/ 64 h 128"/>
              <a:gd name="T52" fmla="*/ 128 w 203"/>
              <a:gd name="T53" fmla="*/ 64 h 128"/>
              <a:gd name="T54" fmla="*/ 139 w 203"/>
              <a:gd name="T55" fmla="*/ 70 h 128"/>
              <a:gd name="T56" fmla="*/ 145 w 203"/>
              <a:gd name="T57" fmla="*/ 76 h 128"/>
              <a:gd name="T58" fmla="*/ 157 w 203"/>
              <a:gd name="T59" fmla="*/ 82 h 128"/>
              <a:gd name="T60" fmla="*/ 162 w 203"/>
              <a:gd name="T61" fmla="*/ 88 h 128"/>
              <a:gd name="T62" fmla="*/ 174 w 203"/>
              <a:gd name="T63" fmla="*/ 88 h 128"/>
              <a:gd name="T64" fmla="*/ 180 w 203"/>
              <a:gd name="T65" fmla="*/ 88 h 128"/>
              <a:gd name="T66" fmla="*/ 186 w 203"/>
              <a:gd name="T67" fmla="*/ 88 h 128"/>
              <a:gd name="T68" fmla="*/ 191 w 203"/>
              <a:gd name="T69" fmla="*/ 82 h 128"/>
              <a:gd name="T70" fmla="*/ 191 w 203"/>
              <a:gd name="T71" fmla="*/ 82 h 128"/>
              <a:gd name="T72" fmla="*/ 197 w 203"/>
              <a:gd name="T73" fmla="*/ 70 h 128"/>
              <a:gd name="T74" fmla="*/ 197 w 203"/>
              <a:gd name="T75" fmla="*/ 58 h 128"/>
              <a:gd name="T76" fmla="*/ 197 w 203"/>
              <a:gd name="T77" fmla="*/ 41 h 128"/>
              <a:gd name="T78" fmla="*/ 203 w 203"/>
              <a:gd name="T79" fmla="*/ 29 h 128"/>
              <a:gd name="T80" fmla="*/ 203 w 203"/>
              <a:gd name="T81" fmla="*/ 18 h 128"/>
              <a:gd name="T82" fmla="*/ 203 w 203"/>
              <a:gd name="T83" fmla="*/ 6 h 128"/>
              <a:gd name="T84" fmla="*/ 203 w 203"/>
              <a:gd name="T85" fmla="*/ 0 h 128"/>
              <a:gd name="T86" fmla="*/ 203 w 203"/>
              <a:gd name="T87" fmla="*/ 0 h 1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3"/>
              <a:gd name="T133" fmla="*/ 0 h 128"/>
              <a:gd name="T134" fmla="*/ 203 w 203"/>
              <a:gd name="T135" fmla="*/ 128 h 1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3" h="128">
                <a:moveTo>
                  <a:pt x="0" y="128"/>
                </a:moveTo>
                <a:lnTo>
                  <a:pt x="35" y="111"/>
                </a:lnTo>
                <a:lnTo>
                  <a:pt x="46" y="99"/>
                </a:lnTo>
                <a:lnTo>
                  <a:pt x="64" y="93"/>
                </a:lnTo>
                <a:lnTo>
                  <a:pt x="75" y="82"/>
                </a:lnTo>
                <a:lnTo>
                  <a:pt x="87" y="76"/>
                </a:lnTo>
                <a:lnTo>
                  <a:pt x="99" y="70"/>
                </a:lnTo>
                <a:lnTo>
                  <a:pt x="104" y="64"/>
                </a:lnTo>
                <a:lnTo>
                  <a:pt x="104" y="58"/>
                </a:lnTo>
                <a:lnTo>
                  <a:pt x="104" y="53"/>
                </a:lnTo>
                <a:lnTo>
                  <a:pt x="104" y="47"/>
                </a:lnTo>
                <a:lnTo>
                  <a:pt x="104" y="41"/>
                </a:lnTo>
                <a:lnTo>
                  <a:pt x="99" y="41"/>
                </a:lnTo>
                <a:lnTo>
                  <a:pt x="93" y="35"/>
                </a:lnTo>
                <a:lnTo>
                  <a:pt x="87" y="29"/>
                </a:lnTo>
                <a:lnTo>
                  <a:pt x="81" y="29"/>
                </a:lnTo>
                <a:lnTo>
                  <a:pt x="87" y="29"/>
                </a:lnTo>
                <a:lnTo>
                  <a:pt x="93" y="35"/>
                </a:lnTo>
                <a:lnTo>
                  <a:pt x="99" y="41"/>
                </a:lnTo>
                <a:lnTo>
                  <a:pt x="110" y="53"/>
                </a:lnTo>
                <a:lnTo>
                  <a:pt x="116" y="58"/>
                </a:lnTo>
                <a:lnTo>
                  <a:pt x="122" y="64"/>
                </a:lnTo>
                <a:lnTo>
                  <a:pt x="128" y="64"/>
                </a:lnTo>
                <a:lnTo>
                  <a:pt x="139" y="70"/>
                </a:lnTo>
                <a:lnTo>
                  <a:pt x="145" y="76"/>
                </a:lnTo>
                <a:lnTo>
                  <a:pt x="157" y="82"/>
                </a:lnTo>
                <a:lnTo>
                  <a:pt x="162" y="88"/>
                </a:lnTo>
                <a:lnTo>
                  <a:pt x="174" y="88"/>
                </a:lnTo>
                <a:lnTo>
                  <a:pt x="180" y="88"/>
                </a:lnTo>
                <a:lnTo>
                  <a:pt x="186" y="88"/>
                </a:lnTo>
                <a:lnTo>
                  <a:pt x="191" y="82"/>
                </a:lnTo>
                <a:lnTo>
                  <a:pt x="197" y="70"/>
                </a:lnTo>
                <a:lnTo>
                  <a:pt x="197" y="58"/>
                </a:lnTo>
                <a:lnTo>
                  <a:pt x="197" y="41"/>
                </a:lnTo>
                <a:lnTo>
                  <a:pt x="203" y="29"/>
                </a:lnTo>
                <a:lnTo>
                  <a:pt x="203" y="18"/>
                </a:lnTo>
                <a:lnTo>
                  <a:pt x="203" y="6"/>
                </a:lnTo>
                <a:lnTo>
                  <a:pt x="203" y="0"/>
                </a:lnTo>
              </a:path>
            </a:pathLst>
          </a:custGeom>
          <a:noFill/>
          <a:ln w="9525">
            <a:solidFill>
              <a:srgbClr val="FF0000"/>
            </a:solidFill>
            <a:round/>
            <a:headEnd/>
            <a:tailEnd/>
          </a:ln>
        </p:spPr>
        <p:txBody>
          <a:bodyPr/>
          <a:lstStyle/>
          <a:p>
            <a:endParaRPr lang="en-US"/>
          </a:p>
        </p:txBody>
      </p:sp>
      <p:sp>
        <p:nvSpPr>
          <p:cNvPr id="25249" name="Freeform 61"/>
          <p:cNvSpPr>
            <a:spLocks/>
          </p:cNvSpPr>
          <p:nvPr/>
        </p:nvSpPr>
        <p:spPr bwMode="auto">
          <a:xfrm>
            <a:off x="8227956" y="1922026"/>
            <a:ext cx="238125" cy="388938"/>
          </a:xfrm>
          <a:custGeom>
            <a:avLst/>
            <a:gdLst>
              <a:gd name="T0" fmla="*/ 150 w 150"/>
              <a:gd name="T1" fmla="*/ 6 h 245"/>
              <a:gd name="T2" fmla="*/ 133 w 150"/>
              <a:gd name="T3" fmla="*/ 6 h 245"/>
              <a:gd name="T4" fmla="*/ 115 w 150"/>
              <a:gd name="T5" fmla="*/ 0 h 245"/>
              <a:gd name="T6" fmla="*/ 110 w 150"/>
              <a:gd name="T7" fmla="*/ 0 h 245"/>
              <a:gd name="T8" fmla="*/ 104 w 150"/>
              <a:gd name="T9" fmla="*/ 0 h 245"/>
              <a:gd name="T10" fmla="*/ 98 w 150"/>
              <a:gd name="T11" fmla="*/ 6 h 245"/>
              <a:gd name="T12" fmla="*/ 86 w 150"/>
              <a:gd name="T13" fmla="*/ 6 h 245"/>
              <a:gd name="T14" fmla="*/ 81 w 150"/>
              <a:gd name="T15" fmla="*/ 12 h 245"/>
              <a:gd name="T16" fmla="*/ 75 w 150"/>
              <a:gd name="T17" fmla="*/ 23 h 245"/>
              <a:gd name="T18" fmla="*/ 69 w 150"/>
              <a:gd name="T19" fmla="*/ 29 h 245"/>
              <a:gd name="T20" fmla="*/ 63 w 150"/>
              <a:gd name="T21" fmla="*/ 41 h 245"/>
              <a:gd name="T22" fmla="*/ 52 w 150"/>
              <a:gd name="T23" fmla="*/ 58 h 245"/>
              <a:gd name="T24" fmla="*/ 46 w 150"/>
              <a:gd name="T25" fmla="*/ 70 h 245"/>
              <a:gd name="T26" fmla="*/ 40 w 150"/>
              <a:gd name="T27" fmla="*/ 76 h 245"/>
              <a:gd name="T28" fmla="*/ 40 w 150"/>
              <a:gd name="T29" fmla="*/ 88 h 245"/>
              <a:gd name="T30" fmla="*/ 34 w 150"/>
              <a:gd name="T31" fmla="*/ 93 h 245"/>
              <a:gd name="T32" fmla="*/ 34 w 150"/>
              <a:gd name="T33" fmla="*/ 105 h 245"/>
              <a:gd name="T34" fmla="*/ 28 w 150"/>
              <a:gd name="T35" fmla="*/ 117 h 245"/>
              <a:gd name="T36" fmla="*/ 23 w 150"/>
              <a:gd name="T37" fmla="*/ 128 h 245"/>
              <a:gd name="T38" fmla="*/ 23 w 150"/>
              <a:gd name="T39" fmla="*/ 134 h 245"/>
              <a:gd name="T40" fmla="*/ 17 w 150"/>
              <a:gd name="T41" fmla="*/ 140 h 245"/>
              <a:gd name="T42" fmla="*/ 11 w 150"/>
              <a:gd name="T43" fmla="*/ 146 h 245"/>
              <a:gd name="T44" fmla="*/ 5 w 150"/>
              <a:gd name="T45" fmla="*/ 152 h 245"/>
              <a:gd name="T46" fmla="*/ 5 w 150"/>
              <a:gd name="T47" fmla="*/ 158 h 245"/>
              <a:gd name="T48" fmla="*/ 0 w 150"/>
              <a:gd name="T49" fmla="*/ 158 h 245"/>
              <a:gd name="T50" fmla="*/ 0 w 150"/>
              <a:gd name="T51" fmla="*/ 169 h 245"/>
              <a:gd name="T52" fmla="*/ 0 w 150"/>
              <a:gd name="T53" fmla="*/ 181 h 245"/>
              <a:gd name="T54" fmla="*/ 0 w 150"/>
              <a:gd name="T55" fmla="*/ 193 h 245"/>
              <a:gd name="T56" fmla="*/ 5 w 150"/>
              <a:gd name="T57" fmla="*/ 199 h 245"/>
              <a:gd name="T58" fmla="*/ 5 w 150"/>
              <a:gd name="T59" fmla="*/ 199 h 245"/>
              <a:gd name="T60" fmla="*/ 11 w 150"/>
              <a:gd name="T61" fmla="*/ 204 h 245"/>
              <a:gd name="T62" fmla="*/ 23 w 150"/>
              <a:gd name="T63" fmla="*/ 210 h 245"/>
              <a:gd name="T64" fmla="*/ 28 w 150"/>
              <a:gd name="T65" fmla="*/ 210 h 245"/>
              <a:gd name="T66" fmla="*/ 40 w 150"/>
              <a:gd name="T67" fmla="*/ 216 h 245"/>
              <a:gd name="T68" fmla="*/ 52 w 150"/>
              <a:gd name="T69" fmla="*/ 222 h 245"/>
              <a:gd name="T70" fmla="*/ 57 w 150"/>
              <a:gd name="T71" fmla="*/ 222 h 245"/>
              <a:gd name="T72" fmla="*/ 63 w 150"/>
              <a:gd name="T73" fmla="*/ 228 h 245"/>
              <a:gd name="T74" fmla="*/ 63 w 150"/>
              <a:gd name="T75" fmla="*/ 228 h 245"/>
              <a:gd name="T76" fmla="*/ 69 w 150"/>
              <a:gd name="T77" fmla="*/ 228 h 245"/>
              <a:gd name="T78" fmla="*/ 63 w 150"/>
              <a:gd name="T79" fmla="*/ 234 h 245"/>
              <a:gd name="T80" fmla="*/ 63 w 150"/>
              <a:gd name="T81" fmla="*/ 234 h 245"/>
              <a:gd name="T82" fmla="*/ 57 w 150"/>
              <a:gd name="T83" fmla="*/ 239 h 245"/>
              <a:gd name="T84" fmla="*/ 52 w 150"/>
              <a:gd name="T85" fmla="*/ 239 h 245"/>
              <a:gd name="T86" fmla="*/ 40 w 150"/>
              <a:gd name="T87" fmla="*/ 245 h 245"/>
              <a:gd name="T88" fmla="*/ 34 w 150"/>
              <a:gd name="T89" fmla="*/ 245 h 245"/>
              <a:gd name="T90" fmla="*/ 28 w 150"/>
              <a:gd name="T91" fmla="*/ 245 h 245"/>
              <a:gd name="T92" fmla="*/ 23 w 150"/>
              <a:gd name="T93" fmla="*/ 245 h 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0"/>
              <a:gd name="T142" fmla="*/ 0 h 245"/>
              <a:gd name="T143" fmla="*/ 150 w 150"/>
              <a:gd name="T144" fmla="*/ 245 h 2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0" h="245">
                <a:moveTo>
                  <a:pt x="150" y="6"/>
                </a:moveTo>
                <a:lnTo>
                  <a:pt x="133" y="6"/>
                </a:lnTo>
                <a:lnTo>
                  <a:pt x="115" y="0"/>
                </a:lnTo>
                <a:lnTo>
                  <a:pt x="110" y="0"/>
                </a:lnTo>
                <a:lnTo>
                  <a:pt x="104" y="0"/>
                </a:lnTo>
                <a:lnTo>
                  <a:pt x="98" y="6"/>
                </a:lnTo>
                <a:lnTo>
                  <a:pt x="86" y="6"/>
                </a:lnTo>
                <a:lnTo>
                  <a:pt x="81" y="12"/>
                </a:lnTo>
                <a:lnTo>
                  <a:pt x="75" y="23"/>
                </a:lnTo>
                <a:lnTo>
                  <a:pt x="69" y="29"/>
                </a:lnTo>
                <a:lnTo>
                  <a:pt x="63" y="41"/>
                </a:lnTo>
                <a:lnTo>
                  <a:pt x="52" y="58"/>
                </a:lnTo>
                <a:lnTo>
                  <a:pt x="46" y="70"/>
                </a:lnTo>
                <a:lnTo>
                  <a:pt x="40" y="76"/>
                </a:lnTo>
                <a:lnTo>
                  <a:pt x="40" y="88"/>
                </a:lnTo>
                <a:lnTo>
                  <a:pt x="34" y="93"/>
                </a:lnTo>
                <a:lnTo>
                  <a:pt x="34" y="105"/>
                </a:lnTo>
                <a:lnTo>
                  <a:pt x="28" y="117"/>
                </a:lnTo>
                <a:lnTo>
                  <a:pt x="23" y="128"/>
                </a:lnTo>
                <a:lnTo>
                  <a:pt x="23" y="134"/>
                </a:lnTo>
                <a:lnTo>
                  <a:pt x="17" y="140"/>
                </a:lnTo>
                <a:lnTo>
                  <a:pt x="11" y="146"/>
                </a:lnTo>
                <a:lnTo>
                  <a:pt x="5" y="152"/>
                </a:lnTo>
                <a:lnTo>
                  <a:pt x="5" y="158"/>
                </a:lnTo>
                <a:lnTo>
                  <a:pt x="0" y="158"/>
                </a:lnTo>
                <a:lnTo>
                  <a:pt x="0" y="169"/>
                </a:lnTo>
                <a:lnTo>
                  <a:pt x="0" y="181"/>
                </a:lnTo>
                <a:lnTo>
                  <a:pt x="0" y="193"/>
                </a:lnTo>
                <a:lnTo>
                  <a:pt x="5" y="199"/>
                </a:lnTo>
                <a:lnTo>
                  <a:pt x="11" y="204"/>
                </a:lnTo>
                <a:lnTo>
                  <a:pt x="23" y="210"/>
                </a:lnTo>
                <a:lnTo>
                  <a:pt x="28" y="210"/>
                </a:lnTo>
                <a:lnTo>
                  <a:pt x="40" y="216"/>
                </a:lnTo>
                <a:lnTo>
                  <a:pt x="52" y="222"/>
                </a:lnTo>
                <a:lnTo>
                  <a:pt x="57" y="222"/>
                </a:lnTo>
                <a:lnTo>
                  <a:pt x="63" y="228"/>
                </a:lnTo>
                <a:lnTo>
                  <a:pt x="69" y="228"/>
                </a:lnTo>
                <a:lnTo>
                  <a:pt x="63" y="234"/>
                </a:lnTo>
                <a:lnTo>
                  <a:pt x="57" y="239"/>
                </a:lnTo>
                <a:lnTo>
                  <a:pt x="52" y="239"/>
                </a:lnTo>
                <a:lnTo>
                  <a:pt x="40" y="245"/>
                </a:lnTo>
                <a:lnTo>
                  <a:pt x="34" y="245"/>
                </a:lnTo>
                <a:lnTo>
                  <a:pt x="28" y="245"/>
                </a:lnTo>
                <a:lnTo>
                  <a:pt x="23" y="245"/>
                </a:lnTo>
              </a:path>
            </a:pathLst>
          </a:custGeom>
          <a:noFill/>
          <a:ln w="9525">
            <a:solidFill>
              <a:srgbClr val="FF0000"/>
            </a:solidFill>
            <a:round/>
            <a:headEnd/>
            <a:tailEnd/>
          </a:ln>
        </p:spPr>
        <p:txBody>
          <a:bodyPr/>
          <a:lstStyle/>
          <a:p>
            <a:endParaRPr lang="en-US"/>
          </a:p>
        </p:txBody>
      </p:sp>
      <p:sp>
        <p:nvSpPr>
          <p:cNvPr id="25250" name="Freeform 62"/>
          <p:cNvSpPr>
            <a:spLocks/>
          </p:cNvSpPr>
          <p:nvPr/>
        </p:nvSpPr>
        <p:spPr bwMode="auto">
          <a:xfrm>
            <a:off x="7002406" y="1542613"/>
            <a:ext cx="506413" cy="342900"/>
          </a:xfrm>
          <a:custGeom>
            <a:avLst/>
            <a:gdLst>
              <a:gd name="T0" fmla="*/ 319 w 319"/>
              <a:gd name="T1" fmla="*/ 35 h 216"/>
              <a:gd name="T2" fmla="*/ 302 w 319"/>
              <a:gd name="T3" fmla="*/ 17 h 216"/>
              <a:gd name="T4" fmla="*/ 290 w 319"/>
              <a:gd name="T5" fmla="*/ 6 h 216"/>
              <a:gd name="T6" fmla="*/ 285 w 319"/>
              <a:gd name="T7" fmla="*/ 6 h 216"/>
              <a:gd name="T8" fmla="*/ 273 w 319"/>
              <a:gd name="T9" fmla="*/ 0 h 216"/>
              <a:gd name="T10" fmla="*/ 267 w 319"/>
              <a:gd name="T11" fmla="*/ 0 h 216"/>
              <a:gd name="T12" fmla="*/ 261 w 319"/>
              <a:gd name="T13" fmla="*/ 0 h 216"/>
              <a:gd name="T14" fmla="*/ 250 w 319"/>
              <a:gd name="T15" fmla="*/ 0 h 216"/>
              <a:gd name="T16" fmla="*/ 244 w 319"/>
              <a:gd name="T17" fmla="*/ 6 h 216"/>
              <a:gd name="T18" fmla="*/ 232 w 319"/>
              <a:gd name="T19" fmla="*/ 6 h 216"/>
              <a:gd name="T20" fmla="*/ 227 w 319"/>
              <a:gd name="T21" fmla="*/ 17 h 216"/>
              <a:gd name="T22" fmla="*/ 215 w 319"/>
              <a:gd name="T23" fmla="*/ 23 h 216"/>
              <a:gd name="T24" fmla="*/ 203 w 319"/>
              <a:gd name="T25" fmla="*/ 29 h 216"/>
              <a:gd name="T26" fmla="*/ 198 w 319"/>
              <a:gd name="T27" fmla="*/ 35 h 216"/>
              <a:gd name="T28" fmla="*/ 192 w 319"/>
              <a:gd name="T29" fmla="*/ 41 h 216"/>
              <a:gd name="T30" fmla="*/ 186 w 319"/>
              <a:gd name="T31" fmla="*/ 41 h 216"/>
              <a:gd name="T32" fmla="*/ 180 w 319"/>
              <a:gd name="T33" fmla="*/ 41 h 216"/>
              <a:gd name="T34" fmla="*/ 169 w 319"/>
              <a:gd name="T35" fmla="*/ 46 h 216"/>
              <a:gd name="T36" fmla="*/ 163 w 319"/>
              <a:gd name="T37" fmla="*/ 46 h 216"/>
              <a:gd name="T38" fmla="*/ 157 w 319"/>
              <a:gd name="T39" fmla="*/ 46 h 216"/>
              <a:gd name="T40" fmla="*/ 151 w 319"/>
              <a:gd name="T41" fmla="*/ 46 h 216"/>
              <a:gd name="T42" fmla="*/ 140 w 319"/>
              <a:gd name="T43" fmla="*/ 41 h 216"/>
              <a:gd name="T44" fmla="*/ 134 w 319"/>
              <a:gd name="T45" fmla="*/ 41 h 216"/>
              <a:gd name="T46" fmla="*/ 116 w 319"/>
              <a:gd name="T47" fmla="*/ 41 h 216"/>
              <a:gd name="T48" fmla="*/ 105 w 319"/>
              <a:gd name="T49" fmla="*/ 35 h 216"/>
              <a:gd name="T50" fmla="*/ 99 w 319"/>
              <a:gd name="T51" fmla="*/ 35 h 216"/>
              <a:gd name="T52" fmla="*/ 87 w 319"/>
              <a:gd name="T53" fmla="*/ 35 h 216"/>
              <a:gd name="T54" fmla="*/ 76 w 319"/>
              <a:gd name="T55" fmla="*/ 41 h 216"/>
              <a:gd name="T56" fmla="*/ 70 w 319"/>
              <a:gd name="T57" fmla="*/ 41 h 216"/>
              <a:gd name="T58" fmla="*/ 58 w 319"/>
              <a:gd name="T59" fmla="*/ 46 h 216"/>
              <a:gd name="T60" fmla="*/ 53 w 319"/>
              <a:gd name="T61" fmla="*/ 52 h 216"/>
              <a:gd name="T62" fmla="*/ 41 w 319"/>
              <a:gd name="T63" fmla="*/ 58 h 216"/>
              <a:gd name="T64" fmla="*/ 29 w 319"/>
              <a:gd name="T65" fmla="*/ 70 h 216"/>
              <a:gd name="T66" fmla="*/ 24 w 319"/>
              <a:gd name="T67" fmla="*/ 76 h 216"/>
              <a:gd name="T68" fmla="*/ 18 w 319"/>
              <a:gd name="T69" fmla="*/ 81 h 216"/>
              <a:gd name="T70" fmla="*/ 12 w 319"/>
              <a:gd name="T71" fmla="*/ 93 h 216"/>
              <a:gd name="T72" fmla="*/ 12 w 319"/>
              <a:gd name="T73" fmla="*/ 93 h 216"/>
              <a:gd name="T74" fmla="*/ 12 w 319"/>
              <a:gd name="T75" fmla="*/ 99 h 216"/>
              <a:gd name="T76" fmla="*/ 18 w 319"/>
              <a:gd name="T77" fmla="*/ 105 h 216"/>
              <a:gd name="T78" fmla="*/ 24 w 319"/>
              <a:gd name="T79" fmla="*/ 116 h 216"/>
              <a:gd name="T80" fmla="*/ 29 w 319"/>
              <a:gd name="T81" fmla="*/ 122 h 216"/>
              <a:gd name="T82" fmla="*/ 35 w 319"/>
              <a:gd name="T83" fmla="*/ 134 h 216"/>
              <a:gd name="T84" fmla="*/ 41 w 319"/>
              <a:gd name="T85" fmla="*/ 140 h 216"/>
              <a:gd name="T86" fmla="*/ 41 w 319"/>
              <a:gd name="T87" fmla="*/ 146 h 216"/>
              <a:gd name="T88" fmla="*/ 41 w 319"/>
              <a:gd name="T89" fmla="*/ 157 h 216"/>
              <a:gd name="T90" fmla="*/ 41 w 319"/>
              <a:gd name="T91" fmla="*/ 163 h 216"/>
              <a:gd name="T92" fmla="*/ 35 w 319"/>
              <a:gd name="T93" fmla="*/ 169 h 216"/>
              <a:gd name="T94" fmla="*/ 29 w 319"/>
              <a:gd name="T95" fmla="*/ 181 h 216"/>
              <a:gd name="T96" fmla="*/ 24 w 319"/>
              <a:gd name="T97" fmla="*/ 186 h 216"/>
              <a:gd name="T98" fmla="*/ 18 w 319"/>
              <a:gd name="T99" fmla="*/ 198 h 216"/>
              <a:gd name="T100" fmla="*/ 12 w 319"/>
              <a:gd name="T101" fmla="*/ 204 h 216"/>
              <a:gd name="T102" fmla="*/ 6 w 319"/>
              <a:gd name="T103" fmla="*/ 210 h 216"/>
              <a:gd name="T104" fmla="*/ 0 w 319"/>
              <a:gd name="T105" fmla="*/ 216 h 2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9"/>
              <a:gd name="T160" fmla="*/ 0 h 216"/>
              <a:gd name="T161" fmla="*/ 319 w 319"/>
              <a:gd name="T162" fmla="*/ 216 h 2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9" h="216">
                <a:moveTo>
                  <a:pt x="319" y="35"/>
                </a:moveTo>
                <a:lnTo>
                  <a:pt x="302" y="17"/>
                </a:lnTo>
                <a:lnTo>
                  <a:pt x="290" y="6"/>
                </a:lnTo>
                <a:lnTo>
                  <a:pt x="285" y="6"/>
                </a:lnTo>
                <a:lnTo>
                  <a:pt x="273" y="0"/>
                </a:lnTo>
                <a:lnTo>
                  <a:pt x="267" y="0"/>
                </a:lnTo>
                <a:lnTo>
                  <a:pt x="261" y="0"/>
                </a:lnTo>
                <a:lnTo>
                  <a:pt x="250" y="0"/>
                </a:lnTo>
                <a:lnTo>
                  <a:pt x="244" y="6"/>
                </a:lnTo>
                <a:lnTo>
                  <a:pt x="232" y="6"/>
                </a:lnTo>
                <a:lnTo>
                  <a:pt x="227" y="17"/>
                </a:lnTo>
                <a:lnTo>
                  <a:pt x="215" y="23"/>
                </a:lnTo>
                <a:lnTo>
                  <a:pt x="203" y="29"/>
                </a:lnTo>
                <a:lnTo>
                  <a:pt x="198" y="35"/>
                </a:lnTo>
                <a:lnTo>
                  <a:pt x="192" y="41"/>
                </a:lnTo>
                <a:lnTo>
                  <a:pt x="186" y="41"/>
                </a:lnTo>
                <a:lnTo>
                  <a:pt x="180" y="41"/>
                </a:lnTo>
                <a:lnTo>
                  <a:pt x="169" y="46"/>
                </a:lnTo>
                <a:lnTo>
                  <a:pt x="163" y="46"/>
                </a:lnTo>
                <a:lnTo>
                  <a:pt x="157" y="46"/>
                </a:lnTo>
                <a:lnTo>
                  <a:pt x="151" y="46"/>
                </a:lnTo>
                <a:lnTo>
                  <a:pt x="140" y="41"/>
                </a:lnTo>
                <a:lnTo>
                  <a:pt x="134" y="41"/>
                </a:lnTo>
                <a:lnTo>
                  <a:pt x="116" y="41"/>
                </a:lnTo>
                <a:lnTo>
                  <a:pt x="105" y="35"/>
                </a:lnTo>
                <a:lnTo>
                  <a:pt x="99" y="35"/>
                </a:lnTo>
                <a:lnTo>
                  <a:pt x="87" y="35"/>
                </a:lnTo>
                <a:lnTo>
                  <a:pt x="76" y="41"/>
                </a:lnTo>
                <a:lnTo>
                  <a:pt x="70" y="41"/>
                </a:lnTo>
                <a:lnTo>
                  <a:pt x="58" y="46"/>
                </a:lnTo>
                <a:lnTo>
                  <a:pt x="53" y="52"/>
                </a:lnTo>
                <a:lnTo>
                  <a:pt x="41" y="58"/>
                </a:lnTo>
                <a:lnTo>
                  <a:pt x="29" y="70"/>
                </a:lnTo>
                <a:lnTo>
                  <a:pt x="24" y="76"/>
                </a:lnTo>
                <a:lnTo>
                  <a:pt x="18" y="81"/>
                </a:lnTo>
                <a:lnTo>
                  <a:pt x="12" y="93"/>
                </a:lnTo>
                <a:lnTo>
                  <a:pt x="12" y="99"/>
                </a:lnTo>
                <a:lnTo>
                  <a:pt x="18" y="105"/>
                </a:lnTo>
                <a:lnTo>
                  <a:pt x="24" y="116"/>
                </a:lnTo>
                <a:lnTo>
                  <a:pt x="29" y="122"/>
                </a:lnTo>
                <a:lnTo>
                  <a:pt x="35" y="134"/>
                </a:lnTo>
                <a:lnTo>
                  <a:pt x="41" y="140"/>
                </a:lnTo>
                <a:lnTo>
                  <a:pt x="41" y="146"/>
                </a:lnTo>
                <a:lnTo>
                  <a:pt x="41" y="157"/>
                </a:lnTo>
                <a:lnTo>
                  <a:pt x="41" y="163"/>
                </a:lnTo>
                <a:lnTo>
                  <a:pt x="35" y="169"/>
                </a:lnTo>
                <a:lnTo>
                  <a:pt x="29" y="181"/>
                </a:lnTo>
                <a:lnTo>
                  <a:pt x="24" y="186"/>
                </a:lnTo>
                <a:lnTo>
                  <a:pt x="18" y="198"/>
                </a:lnTo>
                <a:lnTo>
                  <a:pt x="12" y="204"/>
                </a:lnTo>
                <a:lnTo>
                  <a:pt x="6" y="210"/>
                </a:lnTo>
                <a:lnTo>
                  <a:pt x="0" y="216"/>
                </a:lnTo>
              </a:path>
            </a:pathLst>
          </a:custGeom>
          <a:noFill/>
          <a:ln w="9525">
            <a:solidFill>
              <a:srgbClr val="FF0000"/>
            </a:solidFill>
            <a:round/>
            <a:headEnd/>
            <a:tailEnd/>
          </a:ln>
        </p:spPr>
        <p:txBody>
          <a:bodyPr/>
          <a:lstStyle/>
          <a:p>
            <a:endParaRPr lang="en-US"/>
          </a:p>
        </p:txBody>
      </p:sp>
      <p:sp>
        <p:nvSpPr>
          <p:cNvPr id="25251" name="Freeform 63"/>
          <p:cNvSpPr>
            <a:spLocks/>
          </p:cNvSpPr>
          <p:nvPr/>
        </p:nvSpPr>
        <p:spPr bwMode="auto">
          <a:xfrm>
            <a:off x="7675506" y="1634688"/>
            <a:ext cx="506413" cy="111125"/>
          </a:xfrm>
          <a:custGeom>
            <a:avLst/>
            <a:gdLst>
              <a:gd name="T0" fmla="*/ 0 w 319"/>
              <a:gd name="T1" fmla="*/ 18 h 70"/>
              <a:gd name="T2" fmla="*/ 23 w 319"/>
              <a:gd name="T3" fmla="*/ 35 h 70"/>
              <a:gd name="T4" fmla="*/ 46 w 319"/>
              <a:gd name="T5" fmla="*/ 47 h 70"/>
              <a:gd name="T6" fmla="*/ 58 w 319"/>
              <a:gd name="T7" fmla="*/ 53 h 70"/>
              <a:gd name="T8" fmla="*/ 69 w 319"/>
              <a:gd name="T9" fmla="*/ 58 h 70"/>
              <a:gd name="T10" fmla="*/ 81 w 319"/>
              <a:gd name="T11" fmla="*/ 64 h 70"/>
              <a:gd name="T12" fmla="*/ 92 w 319"/>
              <a:gd name="T13" fmla="*/ 64 h 70"/>
              <a:gd name="T14" fmla="*/ 98 w 319"/>
              <a:gd name="T15" fmla="*/ 70 h 70"/>
              <a:gd name="T16" fmla="*/ 104 w 319"/>
              <a:gd name="T17" fmla="*/ 70 h 70"/>
              <a:gd name="T18" fmla="*/ 110 w 319"/>
              <a:gd name="T19" fmla="*/ 64 h 70"/>
              <a:gd name="T20" fmla="*/ 116 w 319"/>
              <a:gd name="T21" fmla="*/ 64 h 70"/>
              <a:gd name="T22" fmla="*/ 127 w 319"/>
              <a:gd name="T23" fmla="*/ 58 h 70"/>
              <a:gd name="T24" fmla="*/ 139 w 319"/>
              <a:gd name="T25" fmla="*/ 53 h 70"/>
              <a:gd name="T26" fmla="*/ 139 w 319"/>
              <a:gd name="T27" fmla="*/ 53 h 70"/>
              <a:gd name="T28" fmla="*/ 145 w 319"/>
              <a:gd name="T29" fmla="*/ 47 h 70"/>
              <a:gd name="T30" fmla="*/ 150 w 319"/>
              <a:gd name="T31" fmla="*/ 35 h 70"/>
              <a:gd name="T32" fmla="*/ 156 w 319"/>
              <a:gd name="T33" fmla="*/ 23 h 70"/>
              <a:gd name="T34" fmla="*/ 156 w 319"/>
              <a:gd name="T35" fmla="*/ 23 h 70"/>
              <a:gd name="T36" fmla="*/ 162 w 319"/>
              <a:gd name="T37" fmla="*/ 18 h 70"/>
              <a:gd name="T38" fmla="*/ 168 w 319"/>
              <a:gd name="T39" fmla="*/ 18 h 70"/>
              <a:gd name="T40" fmla="*/ 168 w 319"/>
              <a:gd name="T41" fmla="*/ 18 h 70"/>
              <a:gd name="T42" fmla="*/ 179 w 319"/>
              <a:gd name="T43" fmla="*/ 18 h 70"/>
              <a:gd name="T44" fmla="*/ 197 w 319"/>
              <a:gd name="T45" fmla="*/ 18 h 70"/>
              <a:gd name="T46" fmla="*/ 203 w 319"/>
              <a:gd name="T47" fmla="*/ 18 h 70"/>
              <a:gd name="T48" fmla="*/ 208 w 319"/>
              <a:gd name="T49" fmla="*/ 18 h 70"/>
              <a:gd name="T50" fmla="*/ 220 w 319"/>
              <a:gd name="T51" fmla="*/ 18 h 70"/>
              <a:gd name="T52" fmla="*/ 237 w 319"/>
              <a:gd name="T53" fmla="*/ 12 h 70"/>
              <a:gd name="T54" fmla="*/ 249 w 319"/>
              <a:gd name="T55" fmla="*/ 6 h 70"/>
              <a:gd name="T56" fmla="*/ 266 w 319"/>
              <a:gd name="T57" fmla="*/ 0 h 70"/>
              <a:gd name="T58" fmla="*/ 284 w 319"/>
              <a:gd name="T59" fmla="*/ 0 h 70"/>
              <a:gd name="T60" fmla="*/ 295 w 319"/>
              <a:gd name="T61" fmla="*/ 0 h 70"/>
              <a:gd name="T62" fmla="*/ 301 w 319"/>
              <a:gd name="T63" fmla="*/ 0 h 70"/>
              <a:gd name="T64" fmla="*/ 307 w 319"/>
              <a:gd name="T65" fmla="*/ 0 h 70"/>
              <a:gd name="T66" fmla="*/ 313 w 319"/>
              <a:gd name="T67" fmla="*/ 0 h 70"/>
              <a:gd name="T68" fmla="*/ 319 w 319"/>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9"/>
              <a:gd name="T106" fmla="*/ 0 h 70"/>
              <a:gd name="T107" fmla="*/ 319 w 31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9" h="70">
                <a:moveTo>
                  <a:pt x="0" y="18"/>
                </a:moveTo>
                <a:lnTo>
                  <a:pt x="23" y="35"/>
                </a:lnTo>
                <a:lnTo>
                  <a:pt x="46" y="47"/>
                </a:lnTo>
                <a:lnTo>
                  <a:pt x="58" y="53"/>
                </a:lnTo>
                <a:lnTo>
                  <a:pt x="69" y="58"/>
                </a:lnTo>
                <a:lnTo>
                  <a:pt x="81" y="64"/>
                </a:lnTo>
                <a:lnTo>
                  <a:pt x="92" y="64"/>
                </a:lnTo>
                <a:lnTo>
                  <a:pt x="98" y="70"/>
                </a:lnTo>
                <a:lnTo>
                  <a:pt x="104" y="70"/>
                </a:lnTo>
                <a:lnTo>
                  <a:pt x="110" y="64"/>
                </a:lnTo>
                <a:lnTo>
                  <a:pt x="116" y="64"/>
                </a:lnTo>
                <a:lnTo>
                  <a:pt x="127" y="58"/>
                </a:lnTo>
                <a:lnTo>
                  <a:pt x="139" y="53"/>
                </a:lnTo>
                <a:lnTo>
                  <a:pt x="145" y="47"/>
                </a:lnTo>
                <a:lnTo>
                  <a:pt x="150" y="35"/>
                </a:lnTo>
                <a:lnTo>
                  <a:pt x="156" y="23"/>
                </a:lnTo>
                <a:lnTo>
                  <a:pt x="162" y="18"/>
                </a:lnTo>
                <a:lnTo>
                  <a:pt x="168" y="18"/>
                </a:lnTo>
                <a:lnTo>
                  <a:pt x="179" y="18"/>
                </a:lnTo>
                <a:lnTo>
                  <a:pt x="197" y="18"/>
                </a:lnTo>
                <a:lnTo>
                  <a:pt x="203" y="18"/>
                </a:lnTo>
                <a:lnTo>
                  <a:pt x="208" y="18"/>
                </a:lnTo>
                <a:lnTo>
                  <a:pt x="220" y="18"/>
                </a:lnTo>
                <a:lnTo>
                  <a:pt x="237" y="12"/>
                </a:lnTo>
                <a:lnTo>
                  <a:pt x="249" y="6"/>
                </a:lnTo>
                <a:lnTo>
                  <a:pt x="266" y="0"/>
                </a:lnTo>
                <a:lnTo>
                  <a:pt x="284" y="0"/>
                </a:lnTo>
                <a:lnTo>
                  <a:pt x="295" y="0"/>
                </a:lnTo>
                <a:lnTo>
                  <a:pt x="301" y="0"/>
                </a:lnTo>
                <a:lnTo>
                  <a:pt x="307" y="0"/>
                </a:lnTo>
                <a:lnTo>
                  <a:pt x="313" y="0"/>
                </a:lnTo>
                <a:lnTo>
                  <a:pt x="319" y="0"/>
                </a:lnTo>
              </a:path>
            </a:pathLst>
          </a:custGeom>
          <a:noFill/>
          <a:ln w="9525">
            <a:solidFill>
              <a:srgbClr val="FF0000"/>
            </a:solidFill>
            <a:round/>
            <a:headEnd/>
            <a:tailEnd/>
          </a:ln>
        </p:spPr>
        <p:txBody>
          <a:bodyPr/>
          <a:lstStyle/>
          <a:p>
            <a:endParaRPr lang="en-US"/>
          </a:p>
        </p:txBody>
      </p:sp>
      <p:sp>
        <p:nvSpPr>
          <p:cNvPr id="25252" name="Freeform 64"/>
          <p:cNvSpPr>
            <a:spLocks/>
          </p:cNvSpPr>
          <p:nvPr/>
        </p:nvSpPr>
        <p:spPr bwMode="auto">
          <a:xfrm>
            <a:off x="6708719" y="1847413"/>
            <a:ext cx="349250" cy="214313"/>
          </a:xfrm>
          <a:custGeom>
            <a:avLst/>
            <a:gdLst>
              <a:gd name="T0" fmla="*/ 220 w 220"/>
              <a:gd name="T1" fmla="*/ 0 h 135"/>
              <a:gd name="T2" fmla="*/ 209 w 220"/>
              <a:gd name="T3" fmla="*/ 6 h 135"/>
              <a:gd name="T4" fmla="*/ 197 w 220"/>
              <a:gd name="T5" fmla="*/ 12 h 135"/>
              <a:gd name="T6" fmla="*/ 185 w 220"/>
              <a:gd name="T7" fmla="*/ 18 h 135"/>
              <a:gd name="T8" fmla="*/ 174 w 220"/>
              <a:gd name="T9" fmla="*/ 30 h 135"/>
              <a:gd name="T10" fmla="*/ 168 w 220"/>
              <a:gd name="T11" fmla="*/ 35 h 135"/>
              <a:gd name="T12" fmla="*/ 162 w 220"/>
              <a:gd name="T13" fmla="*/ 41 h 135"/>
              <a:gd name="T14" fmla="*/ 162 w 220"/>
              <a:gd name="T15" fmla="*/ 53 h 135"/>
              <a:gd name="T16" fmla="*/ 156 w 220"/>
              <a:gd name="T17" fmla="*/ 65 h 135"/>
              <a:gd name="T18" fmla="*/ 151 w 220"/>
              <a:gd name="T19" fmla="*/ 82 h 135"/>
              <a:gd name="T20" fmla="*/ 145 w 220"/>
              <a:gd name="T21" fmla="*/ 88 h 135"/>
              <a:gd name="T22" fmla="*/ 145 w 220"/>
              <a:gd name="T23" fmla="*/ 100 h 135"/>
              <a:gd name="T24" fmla="*/ 139 w 220"/>
              <a:gd name="T25" fmla="*/ 111 h 135"/>
              <a:gd name="T26" fmla="*/ 133 w 220"/>
              <a:gd name="T27" fmla="*/ 117 h 135"/>
              <a:gd name="T28" fmla="*/ 128 w 220"/>
              <a:gd name="T29" fmla="*/ 123 h 135"/>
              <a:gd name="T30" fmla="*/ 128 w 220"/>
              <a:gd name="T31" fmla="*/ 129 h 135"/>
              <a:gd name="T32" fmla="*/ 122 w 220"/>
              <a:gd name="T33" fmla="*/ 135 h 135"/>
              <a:gd name="T34" fmla="*/ 122 w 220"/>
              <a:gd name="T35" fmla="*/ 135 h 135"/>
              <a:gd name="T36" fmla="*/ 116 w 220"/>
              <a:gd name="T37" fmla="*/ 135 h 135"/>
              <a:gd name="T38" fmla="*/ 110 w 220"/>
              <a:gd name="T39" fmla="*/ 135 h 135"/>
              <a:gd name="T40" fmla="*/ 110 w 220"/>
              <a:gd name="T41" fmla="*/ 129 h 135"/>
              <a:gd name="T42" fmla="*/ 104 w 220"/>
              <a:gd name="T43" fmla="*/ 123 h 135"/>
              <a:gd name="T44" fmla="*/ 99 w 220"/>
              <a:gd name="T45" fmla="*/ 117 h 135"/>
              <a:gd name="T46" fmla="*/ 87 w 220"/>
              <a:gd name="T47" fmla="*/ 105 h 135"/>
              <a:gd name="T48" fmla="*/ 81 w 220"/>
              <a:gd name="T49" fmla="*/ 94 h 135"/>
              <a:gd name="T50" fmla="*/ 75 w 220"/>
              <a:gd name="T51" fmla="*/ 82 h 135"/>
              <a:gd name="T52" fmla="*/ 70 w 220"/>
              <a:gd name="T53" fmla="*/ 76 h 135"/>
              <a:gd name="T54" fmla="*/ 64 w 220"/>
              <a:gd name="T55" fmla="*/ 70 h 135"/>
              <a:gd name="T56" fmla="*/ 52 w 220"/>
              <a:gd name="T57" fmla="*/ 65 h 135"/>
              <a:gd name="T58" fmla="*/ 46 w 220"/>
              <a:gd name="T59" fmla="*/ 65 h 135"/>
              <a:gd name="T60" fmla="*/ 35 w 220"/>
              <a:gd name="T61" fmla="*/ 59 h 135"/>
              <a:gd name="T62" fmla="*/ 29 w 220"/>
              <a:gd name="T63" fmla="*/ 59 h 135"/>
              <a:gd name="T64" fmla="*/ 23 w 220"/>
              <a:gd name="T65" fmla="*/ 59 h 135"/>
              <a:gd name="T66" fmla="*/ 12 w 220"/>
              <a:gd name="T67" fmla="*/ 59 h 135"/>
              <a:gd name="T68" fmla="*/ 6 w 220"/>
              <a:gd name="T69" fmla="*/ 59 h 135"/>
              <a:gd name="T70" fmla="*/ 0 w 220"/>
              <a:gd name="T71" fmla="*/ 59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0"/>
              <a:gd name="T109" fmla="*/ 0 h 135"/>
              <a:gd name="T110" fmla="*/ 220 w 220"/>
              <a:gd name="T111" fmla="*/ 135 h 1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0" h="135">
                <a:moveTo>
                  <a:pt x="220" y="0"/>
                </a:moveTo>
                <a:lnTo>
                  <a:pt x="209" y="6"/>
                </a:lnTo>
                <a:lnTo>
                  <a:pt x="197" y="12"/>
                </a:lnTo>
                <a:lnTo>
                  <a:pt x="185" y="18"/>
                </a:lnTo>
                <a:lnTo>
                  <a:pt x="174" y="30"/>
                </a:lnTo>
                <a:lnTo>
                  <a:pt x="168" y="35"/>
                </a:lnTo>
                <a:lnTo>
                  <a:pt x="162" y="41"/>
                </a:lnTo>
                <a:lnTo>
                  <a:pt x="162" y="53"/>
                </a:lnTo>
                <a:lnTo>
                  <a:pt x="156" y="65"/>
                </a:lnTo>
                <a:lnTo>
                  <a:pt x="151" y="82"/>
                </a:lnTo>
                <a:lnTo>
                  <a:pt x="145" y="88"/>
                </a:lnTo>
                <a:lnTo>
                  <a:pt x="145" y="100"/>
                </a:lnTo>
                <a:lnTo>
                  <a:pt x="139" y="111"/>
                </a:lnTo>
                <a:lnTo>
                  <a:pt x="133" y="117"/>
                </a:lnTo>
                <a:lnTo>
                  <a:pt x="128" y="123"/>
                </a:lnTo>
                <a:lnTo>
                  <a:pt x="128" y="129"/>
                </a:lnTo>
                <a:lnTo>
                  <a:pt x="122" y="135"/>
                </a:lnTo>
                <a:lnTo>
                  <a:pt x="116" y="135"/>
                </a:lnTo>
                <a:lnTo>
                  <a:pt x="110" y="135"/>
                </a:lnTo>
                <a:lnTo>
                  <a:pt x="110" y="129"/>
                </a:lnTo>
                <a:lnTo>
                  <a:pt x="104" y="123"/>
                </a:lnTo>
                <a:lnTo>
                  <a:pt x="99" y="117"/>
                </a:lnTo>
                <a:lnTo>
                  <a:pt x="87" y="105"/>
                </a:lnTo>
                <a:lnTo>
                  <a:pt x="81" y="94"/>
                </a:lnTo>
                <a:lnTo>
                  <a:pt x="75" y="82"/>
                </a:lnTo>
                <a:lnTo>
                  <a:pt x="70" y="76"/>
                </a:lnTo>
                <a:lnTo>
                  <a:pt x="64" y="70"/>
                </a:lnTo>
                <a:lnTo>
                  <a:pt x="52" y="65"/>
                </a:lnTo>
                <a:lnTo>
                  <a:pt x="46" y="65"/>
                </a:lnTo>
                <a:lnTo>
                  <a:pt x="35" y="59"/>
                </a:lnTo>
                <a:lnTo>
                  <a:pt x="29" y="59"/>
                </a:lnTo>
                <a:lnTo>
                  <a:pt x="23" y="59"/>
                </a:lnTo>
                <a:lnTo>
                  <a:pt x="12" y="59"/>
                </a:lnTo>
                <a:lnTo>
                  <a:pt x="6" y="59"/>
                </a:lnTo>
                <a:lnTo>
                  <a:pt x="0" y="59"/>
                </a:lnTo>
              </a:path>
            </a:pathLst>
          </a:custGeom>
          <a:noFill/>
          <a:ln w="9525">
            <a:solidFill>
              <a:srgbClr val="FF0000"/>
            </a:solidFill>
            <a:round/>
            <a:headEnd/>
            <a:tailEnd/>
          </a:ln>
        </p:spPr>
        <p:txBody>
          <a:bodyPr/>
          <a:lstStyle/>
          <a:p>
            <a:endParaRPr lang="en-US"/>
          </a:p>
        </p:txBody>
      </p:sp>
      <p:sp>
        <p:nvSpPr>
          <p:cNvPr id="25253" name="Freeform 65"/>
          <p:cNvSpPr>
            <a:spLocks/>
          </p:cNvSpPr>
          <p:nvPr/>
        </p:nvSpPr>
        <p:spPr bwMode="auto">
          <a:xfrm>
            <a:off x="6965894" y="3914338"/>
            <a:ext cx="506413" cy="342900"/>
          </a:xfrm>
          <a:custGeom>
            <a:avLst/>
            <a:gdLst>
              <a:gd name="T0" fmla="*/ 319 w 319"/>
              <a:gd name="T1" fmla="*/ 35 h 216"/>
              <a:gd name="T2" fmla="*/ 302 w 319"/>
              <a:gd name="T3" fmla="*/ 23 h 216"/>
              <a:gd name="T4" fmla="*/ 290 w 319"/>
              <a:gd name="T5" fmla="*/ 12 h 216"/>
              <a:gd name="T6" fmla="*/ 284 w 319"/>
              <a:gd name="T7" fmla="*/ 6 h 216"/>
              <a:gd name="T8" fmla="*/ 273 w 319"/>
              <a:gd name="T9" fmla="*/ 6 h 216"/>
              <a:gd name="T10" fmla="*/ 267 w 319"/>
              <a:gd name="T11" fmla="*/ 0 h 216"/>
              <a:gd name="T12" fmla="*/ 261 w 319"/>
              <a:gd name="T13" fmla="*/ 0 h 216"/>
              <a:gd name="T14" fmla="*/ 250 w 319"/>
              <a:gd name="T15" fmla="*/ 0 h 216"/>
              <a:gd name="T16" fmla="*/ 244 w 319"/>
              <a:gd name="T17" fmla="*/ 6 h 216"/>
              <a:gd name="T18" fmla="*/ 232 w 319"/>
              <a:gd name="T19" fmla="*/ 12 h 216"/>
              <a:gd name="T20" fmla="*/ 226 w 319"/>
              <a:gd name="T21" fmla="*/ 18 h 216"/>
              <a:gd name="T22" fmla="*/ 203 w 319"/>
              <a:gd name="T23" fmla="*/ 35 h 216"/>
              <a:gd name="T24" fmla="*/ 197 w 319"/>
              <a:gd name="T25" fmla="*/ 35 h 216"/>
              <a:gd name="T26" fmla="*/ 192 w 319"/>
              <a:gd name="T27" fmla="*/ 41 h 216"/>
              <a:gd name="T28" fmla="*/ 186 w 319"/>
              <a:gd name="T29" fmla="*/ 47 h 216"/>
              <a:gd name="T30" fmla="*/ 180 w 319"/>
              <a:gd name="T31" fmla="*/ 47 h 216"/>
              <a:gd name="T32" fmla="*/ 168 w 319"/>
              <a:gd name="T33" fmla="*/ 47 h 216"/>
              <a:gd name="T34" fmla="*/ 163 w 319"/>
              <a:gd name="T35" fmla="*/ 47 h 216"/>
              <a:gd name="T36" fmla="*/ 157 w 319"/>
              <a:gd name="T37" fmla="*/ 47 h 216"/>
              <a:gd name="T38" fmla="*/ 151 w 319"/>
              <a:gd name="T39" fmla="*/ 47 h 216"/>
              <a:gd name="T40" fmla="*/ 139 w 319"/>
              <a:gd name="T41" fmla="*/ 47 h 216"/>
              <a:gd name="T42" fmla="*/ 134 w 319"/>
              <a:gd name="T43" fmla="*/ 47 h 216"/>
              <a:gd name="T44" fmla="*/ 116 w 319"/>
              <a:gd name="T45" fmla="*/ 41 h 216"/>
              <a:gd name="T46" fmla="*/ 105 w 319"/>
              <a:gd name="T47" fmla="*/ 41 h 216"/>
              <a:gd name="T48" fmla="*/ 99 w 319"/>
              <a:gd name="T49" fmla="*/ 41 h 216"/>
              <a:gd name="T50" fmla="*/ 87 w 319"/>
              <a:gd name="T51" fmla="*/ 41 h 216"/>
              <a:gd name="T52" fmla="*/ 81 w 319"/>
              <a:gd name="T53" fmla="*/ 41 h 216"/>
              <a:gd name="T54" fmla="*/ 70 w 319"/>
              <a:gd name="T55" fmla="*/ 47 h 216"/>
              <a:gd name="T56" fmla="*/ 58 w 319"/>
              <a:gd name="T57" fmla="*/ 53 h 216"/>
              <a:gd name="T58" fmla="*/ 52 w 319"/>
              <a:gd name="T59" fmla="*/ 58 h 216"/>
              <a:gd name="T60" fmla="*/ 41 w 319"/>
              <a:gd name="T61" fmla="*/ 64 h 216"/>
              <a:gd name="T62" fmla="*/ 29 w 319"/>
              <a:gd name="T63" fmla="*/ 70 h 216"/>
              <a:gd name="T64" fmla="*/ 23 w 319"/>
              <a:gd name="T65" fmla="*/ 82 h 216"/>
              <a:gd name="T66" fmla="*/ 18 w 319"/>
              <a:gd name="T67" fmla="*/ 88 h 216"/>
              <a:gd name="T68" fmla="*/ 18 w 319"/>
              <a:gd name="T69" fmla="*/ 94 h 216"/>
              <a:gd name="T70" fmla="*/ 12 w 319"/>
              <a:gd name="T71" fmla="*/ 99 h 216"/>
              <a:gd name="T72" fmla="*/ 12 w 319"/>
              <a:gd name="T73" fmla="*/ 105 h 216"/>
              <a:gd name="T74" fmla="*/ 18 w 319"/>
              <a:gd name="T75" fmla="*/ 111 h 216"/>
              <a:gd name="T76" fmla="*/ 23 w 319"/>
              <a:gd name="T77" fmla="*/ 117 h 216"/>
              <a:gd name="T78" fmla="*/ 29 w 319"/>
              <a:gd name="T79" fmla="*/ 129 h 216"/>
              <a:gd name="T80" fmla="*/ 35 w 319"/>
              <a:gd name="T81" fmla="*/ 134 h 216"/>
              <a:gd name="T82" fmla="*/ 41 w 319"/>
              <a:gd name="T83" fmla="*/ 146 h 216"/>
              <a:gd name="T84" fmla="*/ 41 w 319"/>
              <a:gd name="T85" fmla="*/ 152 h 216"/>
              <a:gd name="T86" fmla="*/ 47 w 319"/>
              <a:gd name="T87" fmla="*/ 158 h 216"/>
              <a:gd name="T88" fmla="*/ 41 w 319"/>
              <a:gd name="T89" fmla="*/ 169 h 216"/>
              <a:gd name="T90" fmla="*/ 35 w 319"/>
              <a:gd name="T91" fmla="*/ 175 h 216"/>
              <a:gd name="T92" fmla="*/ 29 w 319"/>
              <a:gd name="T93" fmla="*/ 187 h 216"/>
              <a:gd name="T94" fmla="*/ 23 w 319"/>
              <a:gd name="T95" fmla="*/ 193 h 216"/>
              <a:gd name="T96" fmla="*/ 18 w 319"/>
              <a:gd name="T97" fmla="*/ 199 h 216"/>
              <a:gd name="T98" fmla="*/ 12 w 319"/>
              <a:gd name="T99" fmla="*/ 204 h 216"/>
              <a:gd name="T100" fmla="*/ 6 w 319"/>
              <a:gd name="T101" fmla="*/ 210 h 216"/>
              <a:gd name="T102" fmla="*/ 0 w 319"/>
              <a:gd name="T103" fmla="*/ 216 h 2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
              <a:gd name="T157" fmla="*/ 0 h 216"/>
              <a:gd name="T158" fmla="*/ 319 w 319"/>
              <a:gd name="T159" fmla="*/ 216 h 2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 h="216">
                <a:moveTo>
                  <a:pt x="319" y="35"/>
                </a:moveTo>
                <a:lnTo>
                  <a:pt x="302" y="23"/>
                </a:lnTo>
                <a:lnTo>
                  <a:pt x="290" y="12"/>
                </a:lnTo>
                <a:lnTo>
                  <a:pt x="284" y="6"/>
                </a:lnTo>
                <a:lnTo>
                  <a:pt x="273" y="6"/>
                </a:lnTo>
                <a:lnTo>
                  <a:pt x="267" y="0"/>
                </a:lnTo>
                <a:lnTo>
                  <a:pt x="261" y="0"/>
                </a:lnTo>
                <a:lnTo>
                  <a:pt x="250" y="0"/>
                </a:lnTo>
                <a:lnTo>
                  <a:pt x="244" y="6"/>
                </a:lnTo>
                <a:lnTo>
                  <a:pt x="232" y="12"/>
                </a:lnTo>
                <a:lnTo>
                  <a:pt x="226" y="18"/>
                </a:lnTo>
                <a:lnTo>
                  <a:pt x="203" y="35"/>
                </a:lnTo>
                <a:lnTo>
                  <a:pt x="197" y="35"/>
                </a:lnTo>
                <a:lnTo>
                  <a:pt x="192" y="41"/>
                </a:lnTo>
                <a:lnTo>
                  <a:pt x="186" y="47"/>
                </a:lnTo>
                <a:lnTo>
                  <a:pt x="180" y="47"/>
                </a:lnTo>
                <a:lnTo>
                  <a:pt x="168" y="47"/>
                </a:lnTo>
                <a:lnTo>
                  <a:pt x="163" y="47"/>
                </a:lnTo>
                <a:lnTo>
                  <a:pt x="157" y="47"/>
                </a:lnTo>
                <a:lnTo>
                  <a:pt x="151" y="47"/>
                </a:lnTo>
                <a:lnTo>
                  <a:pt x="139" y="47"/>
                </a:lnTo>
                <a:lnTo>
                  <a:pt x="134" y="47"/>
                </a:lnTo>
                <a:lnTo>
                  <a:pt x="116" y="41"/>
                </a:lnTo>
                <a:lnTo>
                  <a:pt x="105" y="41"/>
                </a:lnTo>
                <a:lnTo>
                  <a:pt x="99" y="41"/>
                </a:lnTo>
                <a:lnTo>
                  <a:pt x="87" y="41"/>
                </a:lnTo>
                <a:lnTo>
                  <a:pt x="81" y="41"/>
                </a:lnTo>
                <a:lnTo>
                  <a:pt x="70" y="47"/>
                </a:lnTo>
                <a:lnTo>
                  <a:pt x="58" y="53"/>
                </a:lnTo>
                <a:lnTo>
                  <a:pt x="52" y="58"/>
                </a:lnTo>
                <a:lnTo>
                  <a:pt x="41" y="64"/>
                </a:lnTo>
                <a:lnTo>
                  <a:pt x="29" y="70"/>
                </a:lnTo>
                <a:lnTo>
                  <a:pt x="23" y="82"/>
                </a:lnTo>
                <a:lnTo>
                  <a:pt x="18" y="88"/>
                </a:lnTo>
                <a:lnTo>
                  <a:pt x="18" y="94"/>
                </a:lnTo>
                <a:lnTo>
                  <a:pt x="12" y="99"/>
                </a:lnTo>
                <a:lnTo>
                  <a:pt x="12" y="105"/>
                </a:lnTo>
                <a:lnTo>
                  <a:pt x="18" y="111"/>
                </a:lnTo>
                <a:lnTo>
                  <a:pt x="23" y="117"/>
                </a:lnTo>
                <a:lnTo>
                  <a:pt x="29" y="129"/>
                </a:lnTo>
                <a:lnTo>
                  <a:pt x="35" y="134"/>
                </a:lnTo>
                <a:lnTo>
                  <a:pt x="41" y="146"/>
                </a:lnTo>
                <a:lnTo>
                  <a:pt x="41" y="152"/>
                </a:lnTo>
                <a:lnTo>
                  <a:pt x="47" y="158"/>
                </a:lnTo>
                <a:lnTo>
                  <a:pt x="41" y="169"/>
                </a:lnTo>
                <a:lnTo>
                  <a:pt x="35" y="175"/>
                </a:lnTo>
                <a:lnTo>
                  <a:pt x="29" y="187"/>
                </a:lnTo>
                <a:lnTo>
                  <a:pt x="23" y="193"/>
                </a:lnTo>
                <a:lnTo>
                  <a:pt x="18" y="199"/>
                </a:lnTo>
                <a:lnTo>
                  <a:pt x="12" y="204"/>
                </a:lnTo>
                <a:lnTo>
                  <a:pt x="6" y="210"/>
                </a:lnTo>
                <a:lnTo>
                  <a:pt x="0" y="216"/>
                </a:lnTo>
              </a:path>
            </a:pathLst>
          </a:custGeom>
          <a:noFill/>
          <a:ln w="9525">
            <a:solidFill>
              <a:srgbClr val="FF0000"/>
            </a:solidFill>
            <a:round/>
            <a:headEnd/>
            <a:tailEnd/>
          </a:ln>
        </p:spPr>
        <p:txBody>
          <a:bodyPr/>
          <a:lstStyle/>
          <a:p>
            <a:endParaRPr lang="en-US"/>
          </a:p>
        </p:txBody>
      </p:sp>
      <p:sp>
        <p:nvSpPr>
          <p:cNvPr id="25254" name="Rectangle 66"/>
          <p:cNvSpPr>
            <a:spLocks noChangeArrowheads="1"/>
          </p:cNvSpPr>
          <p:nvPr/>
        </p:nvSpPr>
        <p:spPr bwMode="auto">
          <a:xfrm>
            <a:off x="7021456" y="1402913"/>
            <a:ext cx="203200" cy="1455738"/>
          </a:xfrm>
          <a:prstGeom prst="rect">
            <a:avLst/>
          </a:prstGeom>
          <a:solidFill>
            <a:srgbClr val="808080"/>
          </a:solidFill>
          <a:ln w="9525">
            <a:noFill/>
            <a:miter lim="800000"/>
            <a:headEnd/>
            <a:tailEnd/>
          </a:ln>
        </p:spPr>
        <p:txBody>
          <a:bodyPr/>
          <a:lstStyle/>
          <a:p>
            <a:endParaRPr lang="en-GB"/>
          </a:p>
        </p:txBody>
      </p:sp>
      <p:sp>
        <p:nvSpPr>
          <p:cNvPr id="25255" name="Freeform 67"/>
          <p:cNvSpPr>
            <a:spLocks/>
          </p:cNvSpPr>
          <p:nvPr/>
        </p:nvSpPr>
        <p:spPr bwMode="auto">
          <a:xfrm>
            <a:off x="7021456" y="1402913"/>
            <a:ext cx="203200" cy="1455738"/>
          </a:xfrm>
          <a:custGeom>
            <a:avLst/>
            <a:gdLst>
              <a:gd name="T0" fmla="*/ 17 w 128"/>
              <a:gd name="T1" fmla="*/ 817 h 917"/>
              <a:gd name="T2" fmla="*/ 6 w 128"/>
              <a:gd name="T3" fmla="*/ 765 h 917"/>
              <a:gd name="T4" fmla="*/ 0 w 128"/>
              <a:gd name="T5" fmla="*/ 712 h 917"/>
              <a:gd name="T6" fmla="*/ 23 w 128"/>
              <a:gd name="T7" fmla="*/ 666 h 917"/>
              <a:gd name="T8" fmla="*/ 41 w 128"/>
              <a:gd name="T9" fmla="*/ 631 h 917"/>
              <a:gd name="T10" fmla="*/ 46 w 128"/>
              <a:gd name="T11" fmla="*/ 619 h 917"/>
              <a:gd name="T12" fmla="*/ 64 w 128"/>
              <a:gd name="T13" fmla="*/ 584 h 917"/>
              <a:gd name="T14" fmla="*/ 75 w 128"/>
              <a:gd name="T15" fmla="*/ 531 h 917"/>
              <a:gd name="T16" fmla="*/ 81 w 128"/>
              <a:gd name="T17" fmla="*/ 520 h 917"/>
              <a:gd name="T18" fmla="*/ 81 w 128"/>
              <a:gd name="T19" fmla="*/ 490 h 917"/>
              <a:gd name="T20" fmla="*/ 75 w 128"/>
              <a:gd name="T21" fmla="*/ 479 h 917"/>
              <a:gd name="T22" fmla="*/ 64 w 128"/>
              <a:gd name="T23" fmla="*/ 450 h 917"/>
              <a:gd name="T24" fmla="*/ 52 w 128"/>
              <a:gd name="T25" fmla="*/ 432 h 917"/>
              <a:gd name="T26" fmla="*/ 17 w 128"/>
              <a:gd name="T27" fmla="*/ 368 h 917"/>
              <a:gd name="T28" fmla="*/ 6 w 128"/>
              <a:gd name="T29" fmla="*/ 315 h 917"/>
              <a:gd name="T30" fmla="*/ 17 w 128"/>
              <a:gd name="T31" fmla="*/ 274 h 917"/>
              <a:gd name="T32" fmla="*/ 58 w 128"/>
              <a:gd name="T33" fmla="*/ 216 h 917"/>
              <a:gd name="T34" fmla="*/ 75 w 128"/>
              <a:gd name="T35" fmla="*/ 193 h 917"/>
              <a:gd name="T36" fmla="*/ 81 w 128"/>
              <a:gd name="T37" fmla="*/ 181 h 917"/>
              <a:gd name="T38" fmla="*/ 87 w 128"/>
              <a:gd name="T39" fmla="*/ 164 h 917"/>
              <a:gd name="T40" fmla="*/ 93 w 128"/>
              <a:gd name="T41" fmla="*/ 146 h 917"/>
              <a:gd name="T42" fmla="*/ 93 w 128"/>
              <a:gd name="T43" fmla="*/ 111 h 917"/>
              <a:gd name="T44" fmla="*/ 93 w 128"/>
              <a:gd name="T45" fmla="*/ 59 h 917"/>
              <a:gd name="T46" fmla="*/ 93 w 128"/>
              <a:gd name="T47" fmla="*/ 41 h 917"/>
              <a:gd name="T48" fmla="*/ 93 w 128"/>
              <a:gd name="T49" fmla="*/ 0 h 917"/>
              <a:gd name="T50" fmla="*/ 128 w 128"/>
              <a:gd name="T51" fmla="*/ 18 h 917"/>
              <a:gd name="T52" fmla="*/ 128 w 128"/>
              <a:gd name="T53" fmla="*/ 41 h 917"/>
              <a:gd name="T54" fmla="*/ 128 w 128"/>
              <a:gd name="T55" fmla="*/ 82 h 917"/>
              <a:gd name="T56" fmla="*/ 128 w 128"/>
              <a:gd name="T57" fmla="*/ 123 h 917"/>
              <a:gd name="T58" fmla="*/ 122 w 128"/>
              <a:gd name="T59" fmla="*/ 175 h 917"/>
              <a:gd name="T60" fmla="*/ 99 w 128"/>
              <a:gd name="T61" fmla="*/ 222 h 917"/>
              <a:gd name="T62" fmla="*/ 64 w 128"/>
              <a:gd name="T63" fmla="*/ 263 h 917"/>
              <a:gd name="T64" fmla="*/ 58 w 128"/>
              <a:gd name="T65" fmla="*/ 280 h 917"/>
              <a:gd name="T66" fmla="*/ 46 w 128"/>
              <a:gd name="T67" fmla="*/ 304 h 917"/>
              <a:gd name="T68" fmla="*/ 41 w 128"/>
              <a:gd name="T69" fmla="*/ 315 h 917"/>
              <a:gd name="T70" fmla="*/ 41 w 128"/>
              <a:gd name="T71" fmla="*/ 327 h 917"/>
              <a:gd name="T72" fmla="*/ 46 w 128"/>
              <a:gd name="T73" fmla="*/ 339 h 917"/>
              <a:gd name="T74" fmla="*/ 64 w 128"/>
              <a:gd name="T75" fmla="*/ 368 h 917"/>
              <a:gd name="T76" fmla="*/ 87 w 128"/>
              <a:gd name="T77" fmla="*/ 415 h 917"/>
              <a:gd name="T78" fmla="*/ 110 w 128"/>
              <a:gd name="T79" fmla="*/ 467 h 917"/>
              <a:gd name="T80" fmla="*/ 116 w 128"/>
              <a:gd name="T81" fmla="*/ 520 h 917"/>
              <a:gd name="T82" fmla="*/ 93 w 128"/>
              <a:gd name="T83" fmla="*/ 596 h 917"/>
              <a:gd name="T84" fmla="*/ 75 w 128"/>
              <a:gd name="T85" fmla="*/ 642 h 917"/>
              <a:gd name="T86" fmla="*/ 52 w 128"/>
              <a:gd name="T87" fmla="*/ 683 h 917"/>
              <a:gd name="T88" fmla="*/ 41 w 128"/>
              <a:gd name="T89" fmla="*/ 706 h 917"/>
              <a:gd name="T90" fmla="*/ 41 w 128"/>
              <a:gd name="T91" fmla="*/ 718 h 917"/>
              <a:gd name="T92" fmla="*/ 35 w 128"/>
              <a:gd name="T93" fmla="*/ 736 h 917"/>
              <a:gd name="T94" fmla="*/ 41 w 128"/>
              <a:gd name="T95" fmla="*/ 753 h 917"/>
              <a:gd name="T96" fmla="*/ 46 w 128"/>
              <a:gd name="T97" fmla="*/ 788 h 917"/>
              <a:gd name="T98" fmla="*/ 52 w 128"/>
              <a:gd name="T99" fmla="*/ 806 h 917"/>
              <a:gd name="T100" fmla="*/ 81 w 128"/>
              <a:gd name="T101" fmla="*/ 876 h 9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917"/>
              <a:gd name="T155" fmla="*/ 128 w 128"/>
              <a:gd name="T156" fmla="*/ 917 h 9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917">
                <a:moveTo>
                  <a:pt x="58" y="917"/>
                </a:moveTo>
                <a:lnTo>
                  <a:pt x="46" y="893"/>
                </a:lnTo>
                <a:lnTo>
                  <a:pt x="35" y="864"/>
                </a:lnTo>
                <a:lnTo>
                  <a:pt x="29" y="841"/>
                </a:lnTo>
                <a:lnTo>
                  <a:pt x="17" y="817"/>
                </a:lnTo>
                <a:lnTo>
                  <a:pt x="17" y="806"/>
                </a:lnTo>
                <a:lnTo>
                  <a:pt x="12" y="794"/>
                </a:lnTo>
                <a:lnTo>
                  <a:pt x="12" y="782"/>
                </a:lnTo>
                <a:lnTo>
                  <a:pt x="6" y="771"/>
                </a:lnTo>
                <a:lnTo>
                  <a:pt x="6" y="765"/>
                </a:lnTo>
                <a:lnTo>
                  <a:pt x="0" y="753"/>
                </a:lnTo>
                <a:lnTo>
                  <a:pt x="0" y="742"/>
                </a:lnTo>
                <a:lnTo>
                  <a:pt x="0" y="730"/>
                </a:lnTo>
                <a:lnTo>
                  <a:pt x="0" y="718"/>
                </a:lnTo>
                <a:lnTo>
                  <a:pt x="0" y="712"/>
                </a:lnTo>
                <a:lnTo>
                  <a:pt x="6" y="701"/>
                </a:lnTo>
                <a:lnTo>
                  <a:pt x="6" y="695"/>
                </a:lnTo>
                <a:lnTo>
                  <a:pt x="12" y="683"/>
                </a:lnTo>
                <a:lnTo>
                  <a:pt x="12" y="677"/>
                </a:lnTo>
                <a:lnTo>
                  <a:pt x="23" y="666"/>
                </a:lnTo>
                <a:lnTo>
                  <a:pt x="29" y="648"/>
                </a:lnTo>
                <a:lnTo>
                  <a:pt x="41" y="636"/>
                </a:lnTo>
                <a:lnTo>
                  <a:pt x="41" y="631"/>
                </a:lnTo>
                <a:lnTo>
                  <a:pt x="41" y="636"/>
                </a:lnTo>
                <a:lnTo>
                  <a:pt x="46" y="625"/>
                </a:lnTo>
                <a:lnTo>
                  <a:pt x="46" y="631"/>
                </a:lnTo>
                <a:lnTo>
                  <a:pt x="46" y="619"/>
                </a:lnTo>
                <a:lnTo>
                  <a:pt x="52" y="613"/>
                </a:lnTo>
                <a:lnTo>
                  <a:pt x="52" y="601"/>
                </a:lnTo>
                <a:lnTo>
                  <a:pt x="64" y="584"/>
                </a:lnTo>
                <a:lnTo>
                  <a:pt x="64" y="566"/>
                </a:lnTo>
                <a:lnTo>
                  <a:pt x="70" y="549"/>
                </a:lnTo>
                <a:lnTo>
                  <a:pt x="75" y="531"/>
                </a:lnTo>
                <a:lnTo>
                  <a:pt x="75" y="526"/>
                </a:lnTo>
                <a:lnTo>
                  <a:pt x="81" y="520"/>
                </a:lnTo>
                <a:lnTo>
                  <a:pt x="81" y="508"/>
                </a:lnTo>
                <a:lnTo>
                  <a:pt x="81" y="502"/>
                </a:lnTo>
                <a:lnTo>
                  <a:pt x="81" y="490"/>
                </a:lnTo>
                <a:lnTo>
                  <a:pt x="81" y="496"/>
                </a:lnTo>
                <a:lnTo>
                  <a:pt x="81" y="485"/>
                </a:lnTo>
                <a:lnTo>
                  <a:pt x="75" y="479"/>
                </a:lnTo>
                <a:lnTo>
                  <a:pt x="75" y="467"/>
                </a:lnTo>
                <a:lnTo>
                  <a:pt x="75" y="473"/>
                </a:lnTo>
                <a:lnTo>
                  <a:pt x="70" y="461"/>
                </a:lnTo>
                <a:lnTo>
                  <a:pt x="64" y="450"/>
                </a:lnTo>
                <a:lnTo>
                  <a:pt x="58" y="444"/>
                </a:lnTo>
                <a:lnTo>
                  <a:pt x="64" y="444"/>
                </a:lnTo>
                <a:lnTo>
                  <a:pt x="52" y="432"/>
                </a:lnTo>
                <a:lnTo>
                  <a:pt x="41" y="409"/>
                </a:lnTo>
                <a:lnTo>
                  <a:pt x="35" y="397"/>
                </a:lnTo>
                <a:lnTo>
                  <a:pt x="29" y="385"/>
                </a:lnTo>
                <a:lnTo>
                  <a:pt x="23" y="374"/>
                </a:lnTo>
                <a:lnTo>
                  <a:pt x="17" y="368"/>
                </a:lnTo>
                <a:lnTo>
                  <a:pt x="12" y="356"/>
                </a:lnTo>
                <a:lnTo>
                  <a:pt x="12" y="345"/>
                </a:lnTo>
                <a:lnTo>
                  <a:pt x="6" y="333"/>
                </a:lnTo>
                <a:lnTo>
                  <a:pt x="6" y="321"/>
                </a:lnTo>
                <a:lnTo>
                  <a:pt x="6" y="315"/>
                </a:lnTo>
                <a:lnTo>
                  <a:pt x="6" y="310"/>
                </a:lnTo>
                <a:lnTo>
                  <a:pt x="6" y="304"/>
                </a:lnTo>
                <a:lnTo>
                  <a:pt x="12" y="292"/>
                </a:lnTo>
                <a:lnTo>
                  <a:pt x="17" y="286"/>
                </a:lnTo>
                <a:lnTo>
                  <a:pt x="17" y="274"/>
                </a:lnTo>
                <a:lnTo>
                  <a:pt x="23" y="263"/>
                </a:lnTo>
                <a:lnTo>
                  <a:pt x="29" y="251"/>
                </a:lnTo>
                <a:lnTo>
                  <a:pt x="41" y="245"/>
                </a:lnTo>
                <a:lnTo>
                  <a:pt x="46" y="234"/>
                </a:lnTo>
                <a:lnTo>
                  <a:pt x="58" y="216"/>
                </a:lnTo>
                <a:lnTo>
                  <a:pt x="64" y="210"/>
                </a:lnTo>
                <a:lnTo>
                  <a:pt x="70" y="204"/>
                </a:lnTo>
                <a:lnTo>
                  <a:pt x="75" y="193"/>
                </a:lnTo>
                <a:lnTo>
                  <a:pt x="81" y="187"/>
                </a:lnTo>
                <a:lnTo>
                  <a:pt x="81" y="181"/>
                </a:lnTo>
                <a:lnTo>
                  <a:pt x="87" y="175"/>
                </a:lnTo>
                <a:lnTo>
                  <a:pt x="87" y="169"/>
                </a:lnTo>
                <a:lnTo>
                  <a:pt x="87" y="164"/>
                </a:lnTo>
                <a:lnTo>
                  <a:pt x="93" y="152"/>
                </a:lnTo>
                <a:lnTo>
                  <a:pt x="93" y="158"/>
                </a:lnTo>
                <a:lnTo>
                  <a:pt x="93" y="146"/>
                </a:lnTo>
                <a:lnTo>
                  <a:pt x="93" y="134"/>
                </a:lnTo>
                <a:lnTo>
                  <a:pt x="93" y="123"/>
                </a:lnTo>
                <a:lnTo>
                  <a:pt x="93" y="111"/>
                </a:lnTo>
                <a:lnTo>
                  <a:pt x="93" y="94"/>
                </a:lnTo>
                <a:lnTo>
                  <a:pt x="93" y="82"/>
                </a:lnTo>
                <a:lnTo>
                  <a:pt x="93" y="70"/>
                </a:lnTo>
                <a:lnTo>
                  <a:pt x="93" y="59"/>
                </a:lnTo>
                <a:lnTo>
                  <a:pt x="93" y="53"/>
                </a:lnTo>
                <a:lnTo>
                  <a:pt x="93" y="41"/>
                </a:lnTo>
                <a:lnTo>
                  <a:pt x="93" y="29"/>
                </a:lnTo>
                <a:lnTo>
                  <a:pt x="87" y="23"/>
                </a:lnTo>
                <a:lnTo>
                  <a:pt x="87" y="18"/>
                </a:lnTo>
                <a:lnTo>
                  <a:pt x="93" y="6"/>
                </a:lnTo>
                <a:lnTo>
                  <a:pt x="93" y="0"/>
                </a:lnTo>
                <a:lnTo>
                  <a:pt x="128" y="6"/>
                </a:lnTo>
                <a:lnTo>
                  <a:pt x="128" y="12"/>
                </a:lnTo>
                <a:lnTo>
                  <a:pt x="128" y="6"/>
                </a:lnTo>
                <a:lnTo>
                  <a:pt x="128" y="18"/>
                </a:lnTo>
                <a:lnTo>
                  <a:pt x="128" y="23"/>
                </a:lnTo>
                <a:lnTo>
                  <a:pt x="128" y="29"/>
                </a:lnTo>
                <a:lnTo>
                  <a:pt x="128" y="41"/>
                </a:lnTo>
                <a:lnTo>
                  <a:pt x="128" y="47"/>
                </a:lnTo>
                <a:lnTo>
                  <a:pt x="128" y="59"/>
                </a:lnTo>
                <a:lnTo>
                  <a:pt x="128" y="70"/>
                </a:lnTo>
                <a:lnTo>
                  <a:pt x="128" y="82"/>
                </a:lnTo>
                <a:lnTo>
                  <a:pt x="128" y="94"/>
                </a:lnTo>
                <a:lnTo>
                  <a:pt x="128" y="105"/>
                </a:lnTo>
                <a:lnTo>
                  <a:pt x="128" y="123"/>
                </a:lnTo>
                <a:lnTo>
                  <a:pt x="128" y="134"/>
                </a:lnTo>
                <a:lnTo>
                  <a:pt x="128" y="152"/>
                </a:lnTo>
                <a:lnTo>
                  <a:pt x="128" y="158"/>
                </a:lnTo>
                <a:lnTo>
                  <a:pt x="122" y="169"/>
                </a:lnTo>
                <a:lnTo>
                  <a:pt x="122" y="175"/>
                </a:lnTo>
                <a:lnTo>
                  <a:pt x="122" y="187"/>
                </a:lnTo>
                <a:lnTo>
                  <a:pt x="116" y="199"/>
                </a:lnTo>
                <a:lnTo>
                  <a:pt x="110" y="204"/>
                </a:lnTo>
                <a:lnTo>
                  <a:pt x="104" y="216"/>
                </a:lnTo>
                <a:lnTo>
                  <a:pt x="99" y="222"/>
                </a:lnTo>
                <a:lnTo>
                  <a:pt x="93" y="234"/>
                </a:lnTo>
                <a:lnTo>
                  <a:pt x="87" y="239"/>
                </a:lnTo>
                <a:lnTo>
                  <a:pt x="75" y="257"/>
                </a:lnTo>
                <a:lnTo>
                  <a:pt x="64" y="263"/>
                </a:lnTo>
                <a:lnTo>
                  <a:pt x="70" y="263"/>
                </a:lnTo>
                <a:lnTo>
                  <a:pt x="58" y="274"/>
                </a:lnTo>
                <a:lnTo>
                  <a:pt x="64" y="274"/>
                </a:lnTo>
                <a:lnTo>
                  <a:pt x="58" y="280"/>
                </a:lnTo>
                <a:lnTo>
                  <a:pt x="52" y="292"/>
                </a:lnTo>
                <a:lnTo>
                  <a:pt x="52" y="286"/>
                </a:lnTo>
                <a:lnTo>
                  <a:pt x="46" y="298"/>
                </a:lnTo>
                <a:lnTo>
                  <a:pt x="46" y="304"/>
                </a:lnTo>
                <a:lnTo>
                  <a:pt x="41" y="315"/>
                </a:lnTo>
                <a:lnTo>
                  <a:pt x="41" y="310"/>
                </a:lnTo>
                <a:lnTo>
                  <a:pt x="41" y="315"/>
                </a:lnTo>
                <a:lnTo>
                  <a:pt x="41" y="321"/>
                </a:lnTo>
                <a:lnTo>
                  <a:pt x="41" y="315"/>
                </a:lnTo>
                <a:lnTo>
                  <a:pt x="41" y="321"/>
                </a:lnTo>
                <a:lnTo>
                  <a:pt x="41" y="327"/>
                </a:lnTo>
                <a:lnTo>
                  <a:pt x="46" y="333"/>
                </a:lnTo>
                <a:lnTo>
                  <a:pt x="46" y="345"/>
                </a:lnTo>
                <a:lnTo>
                  <a:pt x="46" y="339"/>
                </a:lnTo>
                <a:lnTo>
                  <a:pt x="52" y="350"/>
                </a:lnTo>
                <a:lnTo>
                  <a:pt x="58" y="362"/>
                </a:lnTo>
                <a:lnTo>
                  <a:pt x="64" y="368"/>
                </a:lnTo>
                <a:lnTo>
                  <a:pt x="58" y="368"/>
                </a:lnTo>
                <a:lnTo>
                  <a:pt x="70" y="380"/>
                </a:lnTo>
                <a:lnTo>
                  <a:pt x="64" y="380"/>
                </a:lnTo>
                <a:lnTo>
                  <a:pt x="75" y="391"/>
                </a:lnTo>
                <a:lnTo>
                  <a:pt x="87" y="415"/>
                </a:lnTo>
                <a:lnTo>
                  <a:pt x="93" y="426"/>
                </a:lnTo>
                <a:lnTo>
                  <a:pt x="99" y="432"/>
                </a:lnTo>
                <a:lnTo>
                  <a:pt x="104" y="444"/>
                </a:lnTo>
                <a:lnTo>
                  <a:pt x="110" y="455"/>
                </a:lnTo>
                <a:lnTo>
                  <a:pt x="110" y="467"/>
                </a:lnTo>
                <a:lnTo>
                  <a:pt x="116" y="479"/>
                </a:lnTo>
                <a:lnTo>
                  <a:pt x="116" y="490"/>
                </a:lnTo>
                <a:lnTo>
                  <a:pt x="116" y="502"/>
                </a:lnTo>
                <a:lnTo>
                  <a:pt x="116" y="514"/>
                </a:lnTo>
                <a:lnTo>
                  <a:pt x="116" y="520"/>
                </a:lnTo>
                <a:lnTo>
                  <a:pt x="110" y="531"/>
                </a:lnTo>
                <a:lnTo>
                  <a:pt x="110" y="543"/>
                </a:lnTo>
                <a:lnTo>
                  <a:pt x="104" y="561"/>
                </a:lnTo>
                <a:lnTo>
                  <a:pt x="99" y="578"/>
                </a:lnTo>
                <a:lnTo>
                  <a:pt x="93" y="596"/>
                </a:lnTo>
                <a:lnTo>
                  <a:pt x="87" y="613"/>
                </a:lnTo>
                <a:lnTo>
                  <a:pt x="81" y="625"/>
                </a:lnTo>
                <a:lnTo>
                  <a:pt x="81" y="636"/>
                </a:lnTo>
                <a:lnTo>
                  <a:pt x="75" y="642"/>
                </a:lnTo>
                <a:lnTo>
                  <a:pt x="75" y="648"/>
                </a:lnTo>
                <a:lnTo>
                  <a:pt x="70" y="660"/>
                </a:lnTo>
                <a:lnTo>
                  <a:pt x="58" y="671"/>
                </a:lnTo>
                <a:lnTo>
                  <a:pt x="52" y="683"/>
                </a:lnTo>
                <a:lnTo>
                  <a:pt x="46" y="695"/>
                </a:lnTo>
                <a:lnTo>
                  <a:pt x="41" y="701"/>
                </a:lnTo>
                <a:lnTo>
                  <a:pt x="41" y="706"/>
                </a:lnTo>
                <a:lnTo>
                  <a:pt x="41" y="712"/>
                </a:lnTo>
                <a:lnTo>
                  <a:pt x="35" y="718"/>
                </a:lnTo>
                <a:lnTo>
                  <a:pt x="41" y="718"/>
                </a:lnTo>
                <a:lnTo>
                  <a:pt x="35" y="724"/>
                </a:lnTo>
                <a:lnTo>
                  <a:pt x="35" y="730"/>
                </a:lnTo>
                <a:lnTo>
                  <a:pt x="35" y="736"/>
                </a:lnTo>
                <a:lnTo>
                  <a:pt x="41" y="747"/>
                </a:lnTo>
                <a:lnTo>
                  <a:pt x="41" y="759"/>
                </a:lnTo>
                <a:lnTo>
                  <a:pt x="41" y="753"/>
                </a:lnTo>
                <a:lnTo>
                  <a:pt x="41" y="765"/>
                </a:lnTo>
                <a:lnTo>
                  <a:pt x="46" y="777"/>
                </a:lnTo>
                <a:lnTo>
                  <a:pt x="46" y="788"/>
                </a:lnTo>
                <a:lnTo>
                  <a:pt x="52" y="794"/>
                </a:lnTo>
                <a:lnTo>
                  <a:pt x="52" y="806"/>
                </a:lnTo>
                <a:lnTo>
                  <a:pt x="64" y="829"/>
                </a:lnTo>
                <a:lnTo>
                  <a:pt x="70" y="852"/>
                </a:lnTo>
                <a:lnTo>
                  <a:pt x="81" y="876"/>
                </a:lnTo>
                <a:lnTo>
                  <a:pt x="87" y="905"/>
                </a:lnTo>
                <a:lnTo>
                  <a:pt x="58" y="917"/>
                </a:lnTo>
                <a:close/>
              </a:path>
            </a:pathLst>
          </a:custGeom>
          <a:solidFill>
            <a:srgbClr val="FFFFFF"/>
          </a:solidFill>
          <a:ln w="9525">
            <a:noFill/>
            <a:round/>
            <a:headEnd/>
            <a:tailEnd/>
          </a:ln>
        </p:spPr>
        <p:txBody>
          <a:bodyPr/>
          <a:lstStyle/>
          <a:p>
            <a:endParaRPr lang="en-US"/>
          </a:p>
        </p:txBody>
      </p:sp>
      <p:sp>
        <p:nvSpPr>
          <p:cNvPr id="25256" name="Rectangle 68"/>
          <p:cNvSpPr>
            <a:spLocks noChangeArrowheads="1"/>
          </p:cNvSpPr>
          <p:nvPr/>
        </p:nvSpPr>
        <p:spPr bwMode="auto">
          <a:xfrm>
            <a:off x="7021456" y="1402913"/>
            <a:ext cx="203200" cy="1455738"/>
          </a:xfrm>
          <a:prstGeom prst="rect">
            <a:avLst/>
          </a:prstGeom>
          <a:solidFill>
            <a:srgbClr val="808080"/>
          </a:solidFill>
          <a:ln w="9525">
            <a:noFill/>
            <a:miter lim="800000"/>
            <a:headEnd/>
            <a:tailEnd/>
          </a:ln>
        </p:spPr>
        <p:txBody>
          <a:bodyPr/>
          <a:lstStyle/>
          <a:p>
            <a:endParaRPr lang="en-GB"/>
          </a:p>
        </p:txBody>
      </p:sp>
      <p:sp>
        <p:nvSpPr>
          <p:cNvPr id="25257" name="Freeform 69"/>
          <p:cNvSpPr>
            <a:spLocks/>
          </p:cNvSpPr>
          <p:nvPr/>
        </p:nvSpPr>
        <p:spPr bwMode="auto">
          <a:xfrm>
            <a:off x="7048444" y="1383863"/>
            <a:ext cx="147638" cy="1446213"/>
          </a:xfrm>
          <a:custGeom>
            <a:avLst/>
            <a:gdLst>
              <a:gd name="T0" fmla="*/ 58 w 93"/>
              <a:gd name="T1" fmla="*/ 911 h 911"/>
              <a:gd name="T2" fmla="*/ 35 w 93"/>
              <a:gd name="T3" fmla="*/ 859 h 911"/>
              <a:gd name="T4" fmla="*/ 29 w 93"/>
              <a:gd name="T5" fmla="*/ 835 h 911"/>
              <a:gd name="T6" fmla="*/ 18 w 93"/>
              <a:gd name="T7" fmla="*/ 812 h 911"/>
              <a:gd name="T8" fmla="*/ 12 w 93"/>
              <a:gd name="T9" fmla="*/ 789 h 911"/>
              <a:gd name="T10" fmla="*/ 6 w 93"/>
              <a:gd name="T11" fmla="*/ 771 h 911"/>
              <a:gd name="T12" fmla="*/ 6 w 93"/>
              <a:gd name="T13" fmla="*/ 748 h 911"/>
              <a:gd name="T14" fmla="*/ 0 w 93"/>
              <a:gd name="T15" fmla="*/ 730 h 911"/>
              <a:gd name="T16" fmla="*/ 0 w 93"/>
              <a:gd name="T17" fmla="*/ 713 h 911"/>
              <a:gd name="T18" fmla="*/ 6 w 93"/>
              <a:gd name="T19" fmla="*/ 701 h 911"/>
              <a:gd name="T20" fmla="*/ 12 w 93"/>
              <a:gd name="T21" fmla="*/ 683 h 911"/>
              <a:gd name="T22" fmla="*/ 18 w 93"/>
              <a:gd name="T23" fmla="*/ 672 h 911"/>
              <a:gd name="T24" fmla="*/ 35 w 93"/>
              <a:gd name="T25" fmla="*/ 648 h 911"/>
              <a:gd name="T26" fmla="*/ 47 w 93"/>
              <a:gd name="T27" fmla="*/ 637 h 911"/>
              <a:gd name="T28" fmla="*/ 47 w 93"/>
              <a:gd name="T29" fmla="*/ 619 h 911"/>
              <a:gd name="T30" fmla="*/ 53 w 93"/>
              <a:gd name="T31" fmla="*/ 602 h 911"/>
              <a:gd name="T32" fmla="*/ 58 w 93"/>
              <a:gd name="T33" fmla="*/ 590 h 911"/>
              <a:gd name="T34" fmla="*/ 70 w 93"/>
              <a:gd name="T35" fmla="*/ 555 h 911"/>
              <a:gd name="T36" fmla="*/ 76 w 93"/>
              <a:gd name="T37" fmla="*/ 538 h 911"/>
              <a:gd name="T38" fmla="*/ 82 w 93"/>
              <a:gd name="T39" fmla="*/ 520 h 911"/>
              <a:gd name="T40" fmla="*/ 82 w 93"/>
              <a:gd name="T41" fmla="*/ 502 h 911"/>
              <a:gd name="T42" fmla="*/ 82 w 93"/>
              <a:gd name="T43" fmla="*/ 485 h 911"/>
              <a:gd name="T44" fmla="*/ 76 w 93"/>
              <a:gd name="T45" fmla="*/ 473 h 911"/>
              <a:gd name="T46" fmla="*/ 76 w 93"/>
              <a:gd name="T47" fmla="*/ 462 h 911"/>
              <a:gd name="T48" fmla="*/ 70 w 93"/>
              <a:gd name="T49" fmla="*/ 450 h 911"/>
              <a:gd name="T50" fmla="*/ 64 w 93"/>
              <a:gd name="T51" fmla="*/ 444 h 911"/>
              <a:gd name="T52" fmla="*/ 53 w 93"/>
              <a:gd name="T53" fmla="*/ 421 h 911"/>
              <a:gd name="T54" fmla="*/ 41 w 93"/>
              <a:gd name="T55" fmla="*/ 397 h 911"/>
              <a:gd name="T56" fmla="*/ 29 w 93"/>
              <a:gd name="T57" fmla="*/ 380 h 911"/>
              <a:gd name="T58" fmla="*/ 18 w 93"/>
              <a:gd name="T59" fmla="*/ 357 h 911"/>
              <a:gd name="T60" fmla="*/ 12 w 93"/>
              <a:gd name="T61" fmla="*/ 345 h 911"/>
              <a:gd name="T62" fmla="*/ 12 w 93"/>
              <a:gd name="T63" fmla="*/ 339 h 911"/>
              <a:gd name="T64" fmla="*/ 6 w 93"/>
              <a:gd name="T65" fmla="*/ 327 h 911"/>
              <a:gd name="T66" fmla="*/ 6 w 93"/>
              <a:gd name="T67" fmla="*/ 316 h 911"/>
              <a:gd name="T68" fmla="*/ 6 w 93"/>
              <a:gd name="T69" fmla="*/ 310 h 911"/>
              <a:gd name="T70" fmla="*/ 12 w 93"/>
              <a:gd name="T71" fmla="*/ 298 h 911"/>
              <a:gd name="T72" fmla="*/ 12 w 93"/>
              <a:gd name="T73" fmla="*/ 292 h 911"/>
              <a:gd name="T74" fmla="*/ 18 w 93"/>
              <a:gd name="T75" fmla="*/ 281 h 911"/>
              <a:gd name="T76" fmla="*/ 29 w 93"/>
              <a:gd name="T77" fmla="*/ 263 h 911"/>
              <a:gd name="T78" fmla="*/ 41 w 93"/>
              <a:gd name="T79" fmla="*/ 246 h 911"/>
              <a:gd name="T80" fmla="*/ 53 w 93"/>
              <a:gd name="T81" fmla="*/ 228 h 911"/>
              <a:gd name="T82" fmla="*/ 70 w 93"/>
              <a:gd name="T83" fmla="*/ 211 h 911"/>
              <a:gd name="T84" fmla="*/ 76 w 93"/>
              <a:gd name="T85" fmla="*/ 193 h 911"/>
              <a:gd name="T86" fmla="*/ 82 w 93"/>
              <a:gd name="T87" fmla="*/ 187 h 911"/>
              <a:gd name="T88" fmla="*/ 87 w 93"/>
              <a:gd name="T89" fmla="*/ 181 h 911"/>
              <a:gd name="T90" fmla="*/ 87 w 93"/>
              <a:gd name="T91" fmla="*/ 164 h 911"/>
              <a:gd name="T92" fmla="*/ 93 w 93"/>
              <a:gd name="T93" fmla="*/ 152 h 911"/>
              <a:gd name="T94" fmla="*/ 93 w 93"/>
              <a:gd name="T95" fmla="*/ 135 h 911"/>
              <a:gd name="T96" fmla="*/ 93 w 93"/>
              <a:gd name="T97" fmla="*/ 123 h 911"/>
              <a:gd name="T98" fmla="*/ 93 w 93"/>
              <a:gd name="T99" fmla="*/ 94 h 911"/>
              <a:gd name="T100" fmla="*/ 93 w 93"/>
              <a:gd name="T101" fmla="*/ 82 h 911"/>
              <a:gd name="T102" fmla="*/ 93 w 93"/>
              <a:gd name="T103" fmla="*/ 71 h 911"/>
              <a:gd name="T104" fmla="*/ 93 w 93"/>
              <a:gd name="T105" fmla="*/ 47 h 911"/>
              <a:gd name="T106" fmla="*/ 93 w 93"/>
              <a:gd name="T107" fmla="*/ 30 h 911"/>
              <a:gd name="T108" fmla="*/ 93 w 93"/>
              <a:gd name="T109" fmla="*/ 12 h 911"/>
              <a:gd name="T110" fmla="*/ 93 w 93"/>
              <a:gd name="T111" fmla="*/ 0 h 9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
              <a:gd name="T169" fmla="*/ 0 h 911"/>
              <a:gd name="T170" fmla="*/ 93 w 93"/>
              <a:gd name="T171" fmla="*/ 911 h 9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 h="911">
                <a:moveTo>
                  <a:pt x="58" y="911"/>
                </a:moveTo>
                <a:lnTo>
                  <a:pt x="35" y="859"/>
                </a:lnTo>
                <a:lnTo>
                  <a:pt x="29" y="835"/>
                </a:lnTo>
                <a:lnTo>
                  <a:pt x="18" y="812"/>
                </a:lnTo>
                <a:lnTo>
                  <a:pt x="12" y="789"/>
                </a:lnTo>
                <a:lnTo>
                  <a:pt x="6" y="771"/>
                </a:lnTo>
                <a:lnTo>
                  <a:pt x="6" y="748"/>
                </a:lnTo>
                <a:lnTo>
                  <a:pt x="0" y="730"/>
                </a:lnTo>
                <a:lnTo>
                  <a:pt x="0" y="713"/>
                </a:lnTo>
                <a:lnTo>
                  <a:pt x="6" y="701"/>
                </a:lnTo>
                <a:lnTo>
                  <a:pt x="12" y="683"/>
                </a:lnTo>
                <a:lnTo>
                  <a:pt x="18" y="672"/>
                </a:lnTo>
                <a:lnTo>
                  <a:pt x="35" y="648"/>
                </a:lnTo>
                <a:lnTo>
                  <a:pt x="47" y="637"/>
                </a:lnTo>
                <a:lnTo>
                  <a:pt x="47" y="619"/>
                </a:lnTo>
                <a:lnTo>
                  <a:pt x="53" y="602"/>
                </a:lnTo>
                <a:lnTo>
                  <a:pt x="58" y="590"/>
                </a:lnTo>
                <a:lnTo>
                  <a:pt x="70" y="555"/>
                </a:lnTo>
                <a:lnTo>
                  <a:pt x="76" y="538"/>
                </a:lnTo>
                <a:lnTo>
                  <a:pt x="82" y="520"/>
                </a:lnTo>
                <a:lnTo>
                  <a:pt x="82" y="502"/>
                </a:lnTo>
                <a:lnTo>
                  <a:pt x="82" y="485"/>
                </a:lnTo>
                <a:lnTo>
                  <a:pt x="76" y="473"/>
                </a:lnTo>
                <a:lnTo>
                  <a:pt x="76" y="462"/>
                </a:lnTo>
                <a:lnTo>
                  <a:pt x="70" y="450"/>
                </a:lnTo>
                <a:lnTo>
                  <a:pt x="64" y="444"/>
                </a:lnTo>
                <a:lnTo>
                  <a:pt x="53" y="421"/>
                </a:lnTo>
                <a:lnTo>
                  <a:pt x="41" y="397"/>
                </a:lnTo>
                <a:lnTo>
                  <a:pt x="29" y="380"/>
                </a:lnTo>
                <a:lnTo>
                  <a:pt x="18" y="357"/>
                </a:lnTo>
                <a:lnTo>
                  <a:pt x="12" y="345"/>
                </a:lnTo>
                <a:lnTo>
                  <a:pt x="12" y="339"/>
                </a:lnTo>
                <a:lnTo>
                  <a:pt x="6" y="327"/>
                </a:lnTo>
                <a:lnTo>
                  <a:pt x="6" y="316"/>
                </a:lnTo>
                <a:lnTo>
                  <a:pt x="6" y="310"/>
                </a:lnTo>
                <a:lnTo>
                  <a:pt x="12" y="298"/>
                </a:lnTo>
                <a:lnTo>
                  <a:pt x="12" y="292"/>
                </a:lnTo>
                <a:lnTo>
                  <a:pt x="18" y="281"/>
                </a:lnTo>
                <a:lnTo>
                  <a:pt x="29" y="263"/>
                </a:lnTo>
                <a:lnTo>
                  <a:pt x="41" y="246"/>
                </a:lnTo>
                <a:lnTo>
                  <a:pt x="53" y="228"/>
                </a:lnTo>
                <a:lnTo>
                  <a:pt x="70" y="211"/>
                </a:lnTo>
                <a:lnTo>
                  <a:pt x="76" y="193"/>
                </a:lnTo>
                <a:lnTo>
                  <a:pt x="82" y="187"/>
                </a:lnTo>
                <a:lnTo>
                  <a:pt x="87" y="181"/>
                </a:lnTo>
                <a:lnTo>
                  <a:pt x="87" y="164"/>
                </a:lnTo>
                <a:lnTo>
                  <a:pt x="93" y="152"/>
                </a:lnTo>
                <a:lnTo>
                  <a:pt x="93" y="135"/>
                </a:lnTo>
                <a:lnTo>
                  <a:pt x="93" y="123"/>
                </a:lnTo>
                <a:lnTo>
                  <a:pt x="93" y="94"/>
                </a:lnTo>
                <a:lnTo>
                  <a:pt x="93" y="82"/>
                </a:lnTo>
                <a:lnTo>
                  <a:pt x="93" y="71"/>
                </a:lnTo>
                <a:lnTo>
                  <a:pt x="93" y="47"/>
                </a:lnTo>
                <a:lnTo>
                  <a:pt x="93" y="30"/>
                </a:lnTo>
                <a:lnTo>
                  <a:pt x="93" y="12"/>
                </a:lnTo>
                <a:lnTo>
                  <a:pt x="93" y="0"/>
                </a:lnTo>
              </a:path>
            </a:pathLst>
          </a:custGeom>
          <a:noFill/>
          <a:ln w="55563">
            <a:solidFill>
              <a:srgbClr val="FF0000"/>
            </a:solidFill>
            <a:round/>
            <a:headEnd/>
            <a:tailEnd/>
          </a:ln>
        </p:spPr>
        <p:txBody>
          <a:bodyPr/>
          <a:lstStyle/>
          <a:p>
            <a:endParaRPr lang="en-US"/>
          </a:p>
        </p:txBody>
      </p:sp>
      <p:sp>
        <p:nvSpPr>
          <p:cNvPr id="25258" name="Rectangle 70"/>
          <p:cNvSpPr>
            <a:spLocks noChangeArrowheads="1"/>
          </p:cNvSpPr>
          <p:nvPr/>
        </p:nvSpPr>
        <p:spPr bwMode="auto">
          <a:xfrm>
            <a:off x="7518344" y="1421963"/>
            <a:ext cx="203200" cy="1454150"/>
          </a:xfrm>
          <a:prstGeom prst="rect">
            <a:avLst/>
          </a:prstGeom>
          <a:solidFill>
            <a:srgbClr val="808080"/>
          </a:solidFill>
          <a:ln w="9525">
            <a:noFill/>
            <a:miter lim="800000"/>
            <a:headEnd/>
            <a:tailEnd/>
          </a:ln>
        </p:spPr>
        <p:txBody>
          <a:bodyPr/>
          <a:lstStyle/>
          <a:p>
            <a:endParaRPr lang="en-GB"/>
          </a:p>
        </p:txBody>
      </p:sp>
      <p:sp>
        <p:nvSpPr>
          <p:cNvPr id="25259" name="Freeform 71"/>
          <p:cNvSpPr>
            <a:spLocks/>
          </p:cNvSpPr>
          <p:nvPr/>
        </p:nvSpPr>
        <p:spPr bwMode="auto">
          <a:xfrm>
            <a:off x="7518344" y="1421963"/>
            <a:ext cx="203200" cy="1454150"/>
          </a:xfrm>
          <a:custGeom>
            <a:avLst/>
            <a:gdLst>
              <a:gd name="T0" fmla="*/ 18 w 128"/>
              <a:gd name="T1" fmla="*/ 817 h 916"/>
              <a:gd name="T2" fmla="*/ 6 w 128"/>
              <a:gd name="T3" fmla="*/ 759 h 916"/>
              <a:gd name="T4" fmla="*/ 0 w 128"/>
              <a:gd name="T5" fmla="*/ 712 h 916"/>
              <a:gd name="T6" fmla="*/ 23 w 128"/>
              <a:gd name="T7" fmla="*/ 659 h 916"/>
              <a:gd name="T8" fmla="*/ 41 w 128"/>
              <a:gd name="T9" fmla="*/ 630 h 916"/>
              <a:gd name="T10" fmla="*/ 46 w 128"/>
              <a:gd name="T11" fmla="*/ 619 h 916"/>
              <a:gd name="T12" fmla="*/ 64 w 128"/>
              <a:gd name="T13" fmla="*/ 584 h 916"/>
              <a:gd name="T14" fmla="*/ 75 w 128"/>
              <a:gd name="T15" fmla="*/ 531 h 916"/>
              <a:gd name="T16" fmla="*/ 81 w 128"/>
              <a:gd name="T17" fmla="*/ 519 h 916"/>
              <a:gd name="T18" fmla="*/ 81 w 128"/>
              <a:gd name="T19" fmla="*/ 490 h 916"/>
              <a:gd name="T20" fmla="*/ 75 w 128"/>
              <a:gd name="T21" fmla="*/ 478 h 916"/>
              <a:gd name="T22" fmla="*/ 64 w 128"/>
              <a:gd name="T23" fmla="*/ 449 h 916"/>
              <a:gd name="T24" fmla="*/ 58 w 128"/>
              <a:gd name="T25" fmla="*/ 432 h 916"/>
              <a:gd name="T26" fmla="*/ 18 w 128"/>
              <a:gd name="T27" fmla="*/ 362 h 916"/>
              <a:gd name="T28" fmla="*/ 6 w 128"/>
              <a:gd name="T29" fmla="*/ 315 h 916"/>
              <a:gd name="T30" fmla="*/ 18 w 128"/>
              <a:gd name="T31" fmla="*/ 274 h 916"/>
              <a:gd name="T32" fmla="*/ 58 w 128"/>
              <a:gd name="T33" fmla="*/ 216 h 916"/>
              <a:gd name="T34" fmla="*/ 75 w 128"/>
              <a:gd name="T35" fmla="*/ 192 h 916"/>
              <a:gd name="T36" fmla="*/ 81 w 128"/>
              <a:gd name="T37" fmla="*/ 181 h 916"/>
              <a:gd name="T38" fmla="*/ 87 w 128"/>
              <a:gd name="T39" fmla="*/ 157 h 916"/>
              <a:gd name="T40" fmla="*/ 93 w 128"/>
              <a:gd name="T41" fmla="*/ 146 h 916"/>
              <a:gd name="T42" fmla="*/ 93 w 128"/>
              <a:gd name="T43" fmla="*/ 105 h 916"/>
              <a:gd name="T44" fmla="*/ 93 w 128"/>
              <a:gd name="T45" fmla="*/ 58 h 916"/>
              <a:gd name="T46" fmla="*/ 93 w 128"/>
              <a:gd name="T47" fmla="*/ 41 h 916"/>
              <a:gd name="T48" fmla="*/ 93 w 128"/>
              <a:gd name="T49" fmla="*/ 0 h 916"/>
              <a:gd name="T50" fmla="*/ 128 w 128"/>
              <a:gd name="T51" fmla="*/ 11 h 916"/>
              <a:gd name="T52" fmla="*/ 128 w 128"/>
              <a:gd name="T53" fmla="*/ 41 h 916"/>
              <a:gd name="T54" fmla="*/ 128 w 128"/>
              <a:gd name="T55" fmla="*/ 82 h 916"/>
              <a:gd name="T56" fmla="*/ 128 w 128"/>
              <a:gd name="T57" fmla="*/ 122 h 916"/>
              <a:gd name="T58" fmla="*/ 122 w 128"/>
              <a:gd name="T59" fmla="*/ 175 h 916"/>
              <a:gd name="T60" fmla="*/ 99 w 128"/>
              <a:gd name="T61" fmla="*/ 222 h 916"/>
              <a:gd name="T62" fmla="*/ 70 w 128"/>
              <a:gd name="T63" fmla="*/ 262 h 916"/>
              <a:gd name="T64" fmla="*/ 58 w 128"/>
              <a:gd name="T65" fmla="*/ 280 h 916"/>
              <a:gd name="T66" fmla="*/ 46 w 128"/>
              <a:gd name="T67" fmla="*/ 303 h 916"/>
              <a:gd name="T68" fmla="*/ 41 w 128"/>
              <a:gd name="T69" fmla="*/ 315 h 916"/>
              <a:gd name="T70" fmla="*/ 46 w 128"/>
              <a:gd name="T71" fmla="*/ 327 h 916"/>
              <a:gd name="T72" fmla="*/ 46 w 128"/>
              <a:gd name="T73" fmla="*/ 338 h 916"/>
              <a:gd name="T74" fmla="*/ 64 w 128"/>
              <a:gd name="T75" fmla="*/ 368 h 916"/>
              <a:gd name="T76" fmla="*/ 87 w 128"/>
              <a:gd name="T77" fmla="*/ 414 h 916"/>
              <a:gd name="T78" fmla="*/ 110 w 128"/>
              <a:gd name="T79" fmla="*/ 467 h 916"/>
              <a:gd name="T80" fmla="*/ 116 w 128"/>
              <a:gd name="T81" fmla="*/ 519 h 916"/>
              <a:gd name="T82" fmla="*/ 93 w 128"/>
              <a:gd name="T83" fmla="*/ 595 h 916"/>
              <a:gd name="T84" fmla="*/ 75 w 128"/>
              <a:gd name="T85" fmla="*/ 642 h 916"/>
              <a:gd name="T86" fmla="*/ 52 w 128"/>
              <a:gd name="T87" fmla="*/ 683 h 916"/>
              <a:gd name="T88" fmla="*/ 41 w 128"/>
              <a:gd name="T89" fmla="*/ 706 h 916"/>
              <a:gd name="T90" fmla="*/ 41 w 128"/>
              <a:gd name="T91" fmla="*/ 712 h 916"/>
              <a:gd name="T92" fmla="*/ 41 w 128"/>
              <a:gd name="T93" fmla="*/ 735 h 916"/>
              <a:gd name="T94" fmla="*/ 41 w 128"/>
              <a:gd name="T95" fmla="*/ 753 h 916"/>
              <a:gd name="T96" fmla="*/ 46 w 128"/>
              <a:gd name="T97" fmla="*/ 788 h 916"/>
              <a:gd name="T98" fmla="*/ 52 w 128"/>
              <a:gd name="T99" fmla="*/ 805 h 916"/>
              <a:gd name="T100" fmla="*/ 81 w 128"/>
              <a:gd name="T101" fmla="*/ 875 h 9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916"/>
              <a:gd name="T155" fmla="*/ 128 w 128"/>
              <a:gd name="T156" fmla="*/ 916 h 9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916">
                <a:moveTo>
                  <a:pt x="58" y="916"/>
                </a:moveTo>
                <a:lnTo>
                  <a:pt x="46" y="893"/>
                </a:lnTo>
                <a:lnTo>
                  <a:pt x="35" y="864"/>
                </a:lnTo>
                <a:lnTo>
                  <a:pt x="29" y="840"/>
                </a:lnTo>
                <a:lnTo>
                  <a:pt x="18" y="817"/>
                </a:lnTo>
                <a:lnTo>
                  <a:pt x="18" y="805"/>
                </a:lnTo>
                <a:lnTo>
                  <a:pt x="12" y="794"/>
                </a:lnTo>
                <a:lnTo>
                  <a:pt x="12" y="782"/>
                </a:lnTo>
                <a:lnTo>
                  <a:pt x="6" y="770"/>
                </a:lnTo>
                <a:lnTo>
                  <a:pt x="6" y="759"/>
                </a:lnTo>
                <a:lnTo>
                  <a:pt x="6" y="753"/>
                </a:lnTo>
                <a:lnTo>
                  <a:pt x="0" y="741"/>
                </a:lnTo>
                <a:lnTo>
                  <a:pt x="0" y="730"/>
                </a:lnTo>
                <a:lnTo>
                  <a:pt x="0" y="718"/>
                </a:lnTo>
                <a:lnTo>
                  <a:pt x="0" y="712"/>
                </a:lnTo>
                <a:lnTo>
                  <a:pt x="6" y="700"/>
                </a:lnTo>
                <a:lnTo>
                  <a:pt x="6" y="694"/>
                </a:lnTo>
                <a:lnTo>
                  <a:pt x="12" y="683"/>
                </a:lnTo>
                <a:lnTo>
                  <a:pt x="18" y="677"/>
                </a:lnTo>
                <a:lnTo>
                  <a:pt x="23" y="659"/>
                </a:lnTo>
                <a:lnTo>
                  <a:pt x="29" y="648"/>
                </a:lnTo>
                <a:lnTo>
                  <a:pt x="41" y="636"/>
                </a:lnTo>
                <a:lnTo>
                  <a:pt x="41" y="630"/>
                </a:lnTo>
                <a:lnTo>
                  <a:pt x="46" y="624"/>
                </a:lnTo>
                <a:lnTo>
                  <a:pt x="46" y="619"/>
                </a:lnTo>
                <a:lnTo>
                  <a:pt x="52" y="613"/>
                </a:lnTo>
                <a:lnTo>
                  <a:pt x="58" y="595"/>
                </a:lnTo>
                <a:lnTo>
                  <a:pt x="64" y="584"/>
                </a:lnTo>
                <a:lnTo>
                  <a:pt x="70" y="566"/>
                </a:lnTo>
                <a:lnTo>
                  <a:pt x="75" y="549"/>
                </a:lnTo>
                <a:lnTo>
                  <a:pt x="70" y="549"/>
                </a:lnTo>
                <a:lnTo>
                  <a:pt x="75" y="531"/>
                </a:lnTo>
                <a:lnTo>
                  <a:pt x="81" y="525"/>
                </a:lnTo>
                <a:lnTo>
                  <a:pt x="75" y="525"/>
                </a:lnTo>
                <a:lnTo>
                  <a:pt x="81" y="514"/>
                </a:lnTo>
                <a:lnTo>
                  <a:pt x="81" y="519"/>
                </a:lnTo>
                <a:lnTo>
                  <a:pt x="81" y="508"/>
                </a:lnTo>
                <a:lnTo>
                  <a:pt x="81" y="502"/>
                </a:lnTo>
                <a:lnTo>
                  <a:pt x="81" y="490"/>
                </a:lnTo>
                <a:lnTo>
                  <a:pt x="81" y="484"/>
                </a:lnTo>
                <a:lnTo>
                  <a:pt x="75" y="478"/>
                </a:lnTo>
                <a:lnTo>
                  <a:pt x="75" y="467"/>
                </a:lnTo>
                <a:lnTo>
                  <a:pt x="70" y="461"/>
                </a:lnTo>
                <a:lnTo>
                  <a:pt x="64" y="449"/>
                </a:lnTo>
                <a:lnTo>
                  <a:pt x="70" y="449"/>
                </a:lnTo>
                <a:lnTo>
                  <a:pt x="64" y="438"/>
                </a:lnTo>
                <a:lnTo>
                  <a:pt x="58" y="432"/>
                </a:lnTo>
                <a:lnTo>
                  <a:pt x="41" y="408"/>
                </a:lnTo>
                <a:lnTo>
                  <a:pt x="35" y="397"/>
                </a:lnTo>
                <a:lnTo>
                  <a:pt x="29" y="385"/>
                </a:lnTo>
                <a:lnTo>
                  <a:pt x="23" y="373"/>
                </a:lnTo>
                <a:lnTo>
                  <a:pt x="18" y="362"/>
                </a:lnTo>
                <a:lnTo>
                  <a:pt x="12" y="350"/>
                </a:lnTo>
                <a:lnTo>
                  <a:pt x="12" y="338"/>
                </a:lnTo>
                <a:lnTo>
                  <a:pt x="6" y="327"/>
                </a:lnTo>
                <a:lnTo>
                  <a:pt x="6" y="321"/>
                </a:lnTo>
                <a:lnTo>
                  <a:pt x="6" y="315"/>
                </a:lnTo>
                <a:lnTo>
                  <a:pt x="6" y="309"/>
                </a:lnTo>
                <a:lnTo>
                  <a:pt x="6" y="303"/>
                </a:lnTo>
                <a:lnTo>
                  <a:pt x="12" y="292"/>
                </a:lnTo>
                <a:lnTo>
                  <a:pt x="18" y="280"/>
                </a:lnTo>
                <a:lnTo>
                  <a:pt x="18" y="274"/>
                </a:lnTo>
                <a:lnTo>
                  <a:pt x="23" y="262"/>
                </a:lnTo>
                <a:lnTo>
                  <a:pt x="29" y="251"/>
                </a:lnTo>
                <a:lnTo>
                  <a:pt x="41" y="245"/>
                </a:lnTo>
                <a:lnTo>
                  <a:pt x="46" y="233"/>
                </a:lnTo>
                <a:lnTo>
                  <a:pt x="58" y="216"/>
                </a:lnTo>
                <a:lnTo>
                  <a:pt x="64" y="210"/>
                </a:lnTo>
                <a:lnTo>
                  <a:pt x="70" y="198"/>
                </a:lnTo>
                <a:lnTo>
                  <a:pt x="70" y="204"/>
                </a:lnTo>
                <a:lnTo>
                  <a:pt x="75" y="192"/>
                </a:lnTo>
                <a:lnTo>
                  <a:pt x="81" y="187"/>
                </a:lnTo>
                <a:lnTo>
                  <a:pt x="81" y="181"/>
                </a:lnTo>
                <a:lnTo>
                  <a:pt x="87" y="175"/>
                </a:lnTo>
                <a:lnTo>
                  <a:pt x="87" y="169"/>
                </a:lnTo>
                <a:lnTo>
                  <a:pt x="87" y="157"/>
                </a:lnTo>
                <a:lnTo>
                  <a:pt x="87" y="163"/>
                </a:lnTo>
                <a:lnTo>
                  <a:pt x="93" y="152"/>
                </a:lnTo>
                <a:lnTo>
                  <a:pt x="93" y="146"/>
                </a:lnTo>
                <a:lnTo>
                  <a:pt x="93" y="134"/>
                </a:lnTo>
                <a:lnTo>
                  <a:pt x="93" y="122"/>
                </a:lnTo>
                <a:lnTo>
                  <a:pt x="93" y="105"/>
                </a:lnTo>
                <a:lnTo>
                  <a:pt x="93" y="93"/>
                </a:lnTo>
                <a:lnTo>
                  <a:pt x="93" y="82"/>
                </a:lnTo>
                <a:lnTo>
                  <a:pt x="93" y="70"/>
                </a:lnTo>
                <a:lnTo>
                  <a:pt x="93" y="58"/>
                </a:lnTo>
                <a:lnTo>
                  <a:pt x="93" y="47"/>
                </a:lnTo>
                <a:lnTo>
                  <a:pt x="93" y="41"/>
                </a:lnTo>
                <a:lnTo>
                  <a:pt x="93" y="29"/>
                </a:lnTo>
                <a:lnTo>
                  <a:pt x="93" y="23"/>
                </a:lnTo>
                <a:lnTo>
                  <a:pt x="93" y="11"/>
                </a:lnTo>
                <a:lnTo>
                  <a:pt x="93" y="6"/>
                </a:lnTo>
                <a:lnTo>
                  <a:pt x="93" y="0"/>
                </a:lnTo>
                <a:lnTo>
                  <a:pt x="128" y="0"/>
                </a:lnTo>
                <a:lnTo>
                  <a:pt x="128" y="11"/>
                </a:lnTo>
                <a:lnTo>
                  <a:pt x="128" y="6"/>
                </a:lnTo>
                <a:lnTo>
                  <a:pt x="128" y="17"/>
                </a:lnTo>
                <a:lnTo>
                  <a:pt x="128" y="11"/>
                </a:lnTo>
                <a:lnTo>
                  <a:pt x="128" y="23"/>
                </a:lnTo>
                <a:lnTo>
                  <a:pt x="128" y="29"/>
                </a:lnTo>
                <a:lnTo>
                  <a:pt x="128" y="41"/>
                </a:lnTo>
                <a:lnTo>
                  <a:pt x="128" y="47"/>
                </a:lnTo>
                <a:lnTo>
                  <a:pt x="128" y="58"/>
                </a:lnTo>
                <a:lnTo>
                  <a:pt x="128" y="70"/>
                </a:lnTo>
                <a:lnTo>
                  <a:pt x="128" y="82"/>
                </a:lnTo>
                <a:lnTo>
                  <a:pt x="128" y="93"/>
                </a:lnTo>
                <a:lnTo>
                  <a:pt x="128" y="105"/>
                </a:lnTo>
                <a:lnTo>
                  <a:pt x="128" y="122"/>
                </a:lnTo>
                <a:lnTo>
                  <a:pt x="128" y="134"/>
                </a:lnTo>
                <a:lnTo>
                  <a:pt x="128" y="152"/>
                </a:lnTo>
                <a:lnTo>
                  <a:pt x="128" y="157"/>
                </a:lnTo>
                <a:lnTo>
                  <a:pt x="128" y="169"/>
                </a:lnTo>
                <a:lnTo>
                  <a:pt x="122" y="175"/>
                </a:lnTo>
                <a:lnTo>
                  <a:pt x="122" y="187"/>
                </a:lnTo>
                <a:lnTo>
                  <a:pt x="116" y="192"/>
                </a:lnTo>
                <a:lnTo>
                  <a:pt x="110" y="204"/>
                </a:lnTo>
                <a:lnTo>
                  <a:pt x="104" y="216"/>
                </a:lnTo>
                <a:lnTo>
                  <a:pt x="99" y="222"/>
                </a:lnTo>
                <a:lnTo>
                  <a:pt x="93" y="233"/>
                </a:lnTo>
                <a:lnTo>
                  <a:pt x="87" y="239"/>
                </a:lnTo>
                <a:lnTo>
                  <a:pt x="75" y="257"/>
                </a:lnTo>
                <a:lnTo>
                  <a:pt x="70" y="262"/>
                </a:lnTo>
                <a:lnTo>
                  <a:pt x="64" y="274"/>
                </a:lnTo>
                <a:lnTo>
                  <a:pt x="58" y="280"/>
                </a:lnTo>
                <a:lnTo>
                  <a:pt x="52" y="292"/>
                </a:lnTo>
                <a:lnTo>
                  <a:pt x="52" y="286"/>
                </a:lnTo>
                <a:lnTo>
                  <a:pt x="46" y="298"/>
                </a:lnTo>
                <a:lnTo>
                  <a:pt x="46" y="303"/>
                </a:lnTo>
                <a:lnTo>
                  <a:pt x="46" y="309"/>
                </a:lnTo>
                <a:lnTo>
                  <a:pt x="41" y="315"/>
                </a:lnTo>
                <a:lnTo>
                  <a:pt x="41" y="321"/>
                </a:lnTo>
                <a:lnTo>
                  <a:pt x="41" y="315"/>
                </a:lnTo>
                <a:lnTo>
                  <a:pt x="41" y="321"/>
                </a:lnTo>
                <a:lnTo>
                  <a:pt x="46" y="327"/>
                </a:lnTo>
                <a:lnTo>
                  <a:pt x="41" y="321"/>
                </a:lnTo>
                <a:lnTo>
                  <a:pt x="46" y="333"/>
                </a:lnTo>
                <a:lnTo>
                  <a:pt x="46" y="344"/>
                </a:lnTo>
                <a:lnTo>
                  <a:pt x="46" y="338"/>
                </a:lnTo>
                <a:lnTo>
                  <a:pt x="52" y="350"/>
                </a:lnTo>
                <a:lnTo>
                  <a:pt x="58" y="362"/>
                </a:lnTo>
                <a:lnTo>
                  <a:pt x="64" y="368"/>
                </a:lnTo>
                <a:lnTo>
                  <a:pt x="70" y="379"/>
                </a:lnTo>
                <a:lnTo>
                  <a:pt x="75" y="391"/>
                </a:lnTo>
                <a:lnTo>
                  <a:pt x="87" y="414"/>
                </a:lnTo>
                <a:lnTo>
                  <a:pt x="93" y="420"/>
                </a:lnTo>
                <a:lnTo>
                  <a:pt x="99" y="432"/>
                </a:lnTo>
                <a:lnTo>
                  <a:pt x="104" y="443"/>
                </a:lnTo>
                <a:lnTo>
                  <a:pt x="110" y="455"/>
                </a:lnTo>
                <a:lnTo>
                  <a:pt x="110" y="467"/>
                </a:lnTo>
                <a:lnTo>
                  <a:pt x="116" y="478"/>
                </a:lnTo>
                <a:lnTo>
                  <a:pt x="116" y="490"/>
                </a:lnTo>
                <a:lnTo>
                  <a:pt x="116" y="502"/>
                </a:lnTo>
                <a:lnTo>
                  <a:pt x="116" y="514"/>
                </a:lnTo>
                <a:lnTo>
                  <a:pt x="116" y="519"/>
                </a:lnTo>
                <a:lnTo>
                  <a:pt x="116" y="531"/>
                </a:lnTo>
                <a:lnTo>
                  <a:pt x="110" y="543"/>
                </a:lnTo>
                <a:lnTo>
                  <a:pt x="104" y="560"/>
                </a:lnTo>
                <a:lnTo>
                  <a:pt x="99" y="578"/>
                </a:lnTo>
                <a:lnTo>
                  <a:pt x="93" y="595"/>
                </a:lnTo>
                <a:lnTo>
                  <a:pt x="87" y="607"/>
                </a:lnTo>
                <a:lnTo>
                  <a:pt x="81" y="624"/>
                </a:lnTo>
                <a:lnTo>
                  <a:pt x="81" y="636"/>
                </a:lnTo>
                <a:lnTo>
                  <a:pt x="75" y="642"/>
                </a:lnTo>
                <a:lnTo>
                  <a:pt x="75" y="648"/>
                </a:lnTo>
                <a:lnTo>
                  <a:pt x="70" y="659"/>
                </a:lnTo>
                <a:lnTo>
                  <a:pt x="64" y="671"/>
                </a:lnTo>
                <a:lnTo>
                  <a:pt x="52" y="683"/>
                </a:lnTo>
                <a:lnTo>
                  <a:pt x="46" y="694"/>
                </a:lnTo>
                <a:lnTo>
                  <a:pt x="41" y="700"/>
                </a:lnTo>
                <a:lnTo>
                  <a:pt x="46" y="700"/>
                </a:lnTo>
                <a:lnTo>
                  <a:pt x="41" y="706"/>
                </a:lnTo>
                <a:lnTo>
                  <a:pt x="41" y="700"/>
                </a:lnTo>
                <a:lnTo>
                  <a:pt x="41" y="712"/>
                </a:lnTo>
                <a:lnTo>
                  <a:pt x="41" y="706"/>
                </a:lnTo>
                <a:lnTo>
                  <a:pt x="41" y="718"/>
                </a:lnTo>
                <a:lnTo>
                  <a:pt x="41" y="712"/>
                </a:lnTo>
                <a:lnTo>
                  <a:pt x="35" y="724"/>
                </a:lnTo>
                <a:lnTo>
                  <a:pt x="35" y="730"/>
                </a:lnTo>
                <a:lnTo>
                  <a:pt x="41" y="735"/>
                </a:lnTo>
                <a:lnTo>
                  <a:pt x="41" y="747"/>
                </a:lnTo>
                <a:lnTo>
                  <a:pt x="41" y="753"/>
                </a:lnTo>
                <a:lnTo>
                  <a:pt x="41" y="765"/>
                </a:lnTo>
                <a:lnTo>
                  <a:pt x="46" y="776"/>
                </a:lnTo>
                <a:lnTo>
                  <a:pt x="46" y="788"/>
                </a:lnTo>
                <a:lnTo>
                  <a:pt x="46" y="782"/>
                </a:lnTo>
                <a:lnTo>
                  <a:pt x="52" y="794"/>
                </a:lnTo>
                <a:lnTo>
                  <a:pt x="52" y="805"/>
                </a:lnTo>
                <a:lnTo>
                  <a:pt x="64" y="829"/>
                </a:lnTo>
                <a:lnTo>
                  <a:pt x="70" y="852"/>
                </a:lnTo>
                <a:lnTo>
                  <a:pt x="81" y="875"/>
                </a:lnTo>
                <a:lnTo>
                  <a:pt x="87" y="899"/>
                </a:lnTo>
                <a:lnTo>
                  <a:pt x="58" y="916"/>
                </a:lnTo>
                <a:close/>
              </a:path>
            </a:pathLst>
          </a:custGeom>
          <a:solidFill>
            <a:srgbClr val="FFFFFF"/>
          </a:solidFill>
          <a:ln w="9525">
            <a:noFill/>
            <a:round/>
            <a:headEnd/>
            <a:tailEnd/>
          </a:ln>
        </p:spPr>
        <p:txBody>
          <a:bodyPr/>
          <a:lstStyle/>
          <a:p>
            <a:endParaRPr lang="en-US"/>
          </a:p>
        </p:txBody>
      </p:sp>
      <p:sp>
        <p:nvSpPr>
          <p:cNvPr id="25260" name="Rectangle 72"/>
          <p:cNvSpPr>
            <a:spLocks noChangeArrowheads="1"/>
          </p:cNvSpPr>
          <p:nvPr/>
        </p:nvSpPr>
        <p:spPr bwMode="auto">
          <a:xfrm>
            <a:off x="7518344" y="1421963"/>
            <a:ext cx="203200" cy="1454150"/>
          </a:xfrm>
          <a:prstGeom prst="rect">
            <a:avLst/>
          </a:prstGeom>
          <a:solidFill>
            <a:srgbClr val="808080"/>
          </a:solidFill>
          <a:ln w="9525">
            <a:noFill/>
            <a:miter lim="800000"/>
            <a:headEnd/>
            <a:tailEnd/>
          </a:ln>
        </p:spPr>
        <p:txBody>
          <a:bodyPr/>
          <a:lstStyle/>
          <a:p>
            <a:endParaRPr lang="en-GB"/>
          </a:p>
        </p:txBody>
      </p:sp>
      <p:sp>
        <p:nvSpPr>
          <p:cNvPr id="25261" name="Freeform 73"/>
          <p:cNvSpPr>
            <a:spLocks/>
          </p:cNvSpPr>
          <p:nvPr/>
        </p:nvSpPr>
        <p:spPr bwMode="auto">
          <a:xfrm>
            <a:off x="7546919" y="1402913"/>
            <a:ext cx="146050" cy="1436688"/>
          </a:xfrm>
          <a:custGeom>
            <a:avLst/>
            <a:gdLst>
              <a:gd name="T0" fmla="*/ 57 w 92"/>
              <a:gd name="T1" fmla="*/ 905 h 905"/>
              <a:gd name="T2" fmla="*/ 34 w 92"/>
              <a:gd name="T3" fmla="*/ 858 h 905"/>
              <a:gd name="T4" fmla="*/ 28 w 92"/>
              <a:gd name="T5" fmla="*/ 835 h 905"/>
              <a:gd name="T6" fmla="*/ 17 w 92"/>
              <a:gd name="T7" fmla="*/ 812 h 905"/>
              <a:gd name="T8" fmla="*/ 11 w 92"/>
              <a:gd name="T9" fmla="*/ 788 h 905"/>
              <a:gd name="T10" fmla="*/ 5 w 92"/>
              <a:gd name="T11" fmla="*/ 765 h 905"/>
              <a:gd name="T12" fmla="*/ 5 w 92"/>
              <a:gd name="T13" fmla="*/ 747 h 905"/>
              <a:gd name="T14" fmla="*/ 0 w 92"/>
              <a:gd name="T15" fmla="*/ 730 h 905"/>
              <a:gd name="T16" fmla="*/ 5 w 92"/>
              <a:gd name="T17" fmla="*/ 712 h 905"/>
              <a:gd name="T18" fmla="*/ 5 w 92"/>
              <a:gd name="T19" fmla="*/ 695 h 905"/>
              <a:gd name="T20" fmla="*/ 11 w 92"/>
              <a:gd name="T21" fmla="*/ 683 h 905"/>
              <a:gd name="T22" fmla="*/ 23 w 92"/>
              <a:gd name="T23" fmla="*/ 671 h 905"/>
              <a:gd name="T24" fmla="*/ 34 w 92"/>
              <a:gd name="T25" fmla="*/ 648 h 905"/>
              <a:gd name="T26" fmla="*/ 46 w 92"/>
              <a:gd name="T27" fmla="*/ 631 h 905"/>
              <a:gd name="T28" fmla="*/ 52 w 92"/>
              <a:gd name="T29" fmla="*/ 619 h 905"/>
              <a:gd name="T30" fmla="*/ 52 w 92"/>
              <a:gd name="T31" fmla="*/ 601 h 905"/>
              <a:gd name="T32" fmla="*/ 63 w 92"/>
              <a:gd name="T33" fmla="*/ 590 h 905"/>
              <a:gd name="T34" fmla="*/ 69 w 92"/>
              <a:gd name="T35" fmla="*/ 555 h 905"/>
              <a:gd name="T36" fmla="*/ 75 w 92"/>
              <a:gd name="T37" fmla="*/ 537 h 905"/>
              <a:gd name="T38" fmla="*/ 81 w 92"/>
              <a:gd name="T39" fmla="*/ 520 h 905"/>
              <a:gd name="T40" fmla="*/ 81 w 92"/>
              <a:gd name="T41" fmla="*/ 502 h 905"/>
              <a:gd name="T42" fmla="*/ 81 w 92"/>
              <a:gd name="T43" fmla="*/ 479 h 905"/>
              <a:gd name="T44" fmla="*/ 75 w 92"/>
              <a:gd name="T45" fmla="*/ 473 h 905"/>
              <a:gd name="T46" fmla="*/ 75 w 92"/>
              <a:gd name="T47" fmla="*/ 461 h 905"/>
              <a:gd name="T48" fmla="*/ 69 w 92"/>
              <a:gd name="T49" fmla="*/ 450 h 905"/>
              <a:gd name="T50" fmla="*/ 63 w 92"/>
              <a:gd name="T51" fmla="*/ 444 h 905"/>
              <a:gd name="T52" fmla="*/ 52 w 92"/>
              <a:gd name="T53" fmla="*/ 420 h 905"/>
              <a:gd name="T54" fmla="*/ 40 w 92"/>
              <a:gd name="T55" fmla="*/ 397 h 905"/>
              <a:gd name="T56" fmla="*/ 28 w 92"/>
              <a:gd name="T57" fmla="*/ 380 h 905"/>
              <a:gd name="T58" fmla="*/ 17 w 92"/>
              <a:gd name="T59" fmla="*/ 356 h 905"/>
              <a:gd name="T60" fmla="*/ 11 w 92"/>
              <a:gd name="T61" fmla="*/ 345 h 905"/>
              <a:gd name="T62" fmla="*/ 11 w 92"/>
              <a:gd name="T63" fmla="*/ 339 h 905"/>
              <a:gd name="T64" fmla="*/ 5 w 92"/>
              <a:gd name="T65" fmla="*/ 327 h 905"/>
              <a:gd name="T66" fmla="*/ 5 w 92"/>
              <a:gd name="T67" fmla="*/ 315 h 905"/>
              <a:gd name="T68" fmla="*/ 11 w 92"/>
              <a:gd name="T69" fmla="*/ 310 h 905"/>
              <a:gd name="T70" fmla="*/ 11 w 92"/>
              <a:gd name="T71" fmla="*/ 298 h 905"/>
              <a:gd name="T72" fmla="*/ 11 w 92"/>
              <a:gd name="T73" fmla="*/ 286 h 905"/>
              <a:gd name="T74" fmla="*/ 17 w 92"/>
              <a:gd name="T75" fmla="*/ 280 h 905"/>
              <a:gd name="T76" fmla="*/ 28 w 92"/>
              <a:gd name="T77" fmla="*/ 263 h 905"/>
              <a:gd name="T78" fmla="*/ 40 w 92"/>
              <a:gd name="T79" fmla="*/ 245 h 905"/>
              <a:gd name="T80" fmla="*/ 57 w 92"/>
              <a:gd name="T81" fmla="*/ 228 h 905"/>
              <a:gd name="T82" fmla="*/ 69 w 92"/>
              <a:gd name="T83" fmla="*/ 210 h 905"/>
              <a:gd name="T84" fmla="*/ 81 w 92"/>
              <a:gd name="T85" fmla="*/ 193 h 905"/>
              <a:gd name="T86" fmla="*/ 81 w 92"/>
              <a:gd name="T87" fmla="*/ 187 h 905"/>
              <a:gd name="T88" fmla="*/ 86 w 92"/>
              <a:gd name="T89" fmla="*/ 181 h 905"/>
              <a:gd name="T90" fmla="*/ 86 w 92"/>
              <a:gd name="T91" fmla="*/ 164 h 905"/>
              <a:gd name="T92" fmla="*/ 92 w 92"/>
              <a:gd name="T93" fmla="*/ 146 h 905"/>
              <a:gd name="T94" fmla="*/ 92 w 92"/>
              <a:gd name="T95" fmla="*/ 134 h 905"/>
              <a:gd name="T96" fmla="*/ 92 w 92"/>
              <a:gd name="T97" fmla="*/ 123 h 905"/>
              <a:gd name="T98" fmla="*/ 92 w 92"/>
              <a:gd name="T99" fmla="*/ 94 h 905"/>
              <a:gd name="T100" fmla="*/ 92 w 92"/>
              <a:gd name="T101" fmla="*/ 70 h 905"/>
              <a:gd name="T102" fmla="*/ 92 w 92"/>
              <a:gd name="T103" fmla="*/ 47 h 905"/>
              <a:gd name="T104" fmla="*/ 92 w 92"/>
              <a:gd name="T105" fmla="*/ 29 h 905"/>
              <a:gd name="T106" fmla="*/ 92 w 92"/>
              <a:gd name="T107" fmla="*/ 12 h 905"/>
              <a:gd name="T108" fmla="*/ 92 w 92"/>
              <a:gd name="T109" fmla="*/ 0 h 9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2"/>
              <a:gd name="T166" fmla="*/ 0 h 905"/>
              <a:gd name="T167" fmla="*/ 92 w 92"/>
              <a:gd name="T168" fmla="*/ 905 h 9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2" h="905">
                <a:moveTo>
                  <a:pt x="57" y="905"/>
                </a:moveTo>
                <a:lnTo>
                  <a:pt x="34" y="858"/>
                </a:lnTo>
                <a:lnTo>
                  <a:pt x="28" y="835"/>
                </a:lnTo>
                <a:lnTo>
                  <a:pt x="17" y="812"/>
                </a:lnTo>
                <a:lnTo>
                  <a:pt x="11" y="788"/>
                </a:lnTo>
                <a:lnTo>
                  <a:pt x="5" y="765"/>
                </a:lnTo>
                <a:lnTo>
                  <a:pt x="5" y="747"/>
                </a:lnTo>
                <a:lnTo>
                  <a:pt x="0" y="730"/>
                </a:lnTo>
                <a:lnTo>
                  <a:pt x="5" y="712"/>
                </a:lnTo>
                <a:lnTo>
                  <a:pt x="5" y="695"/>
                </a:lnTo>
                <a:lnTo>
                  <a:pt x="11" y="683"/>
                </a:lnTo>
                <a:lnTo>
                  <a:pt x="23" y="671"/>
                </a:lnTo>
                <a:lnTo>
                  <a:pt x="34" y="648"/>
                </a:lnTo>
                <a:lnTo>
                  <a:pt x="46" y="631"/>
                </a:lnTo>
                <a:lnTo>
                  <a:pt x="52" y="619"/>
                </a:lnTo>
                <a:lnTo>
                  <a:pt x="52" y="601"/>
                </a:lnTo>
                <a:lnTo>
                  <a:pt x="63" y="590"/>
                </a:lnTo>
                <a:lnTo>
                  <a:pt x="69" y="555"/>
                </a:lnTo>
                <a:lnTo>
                  <a:pt x="75" y="537"/>
                </a:lnTo>
                <a:lnTo>
                  <a:pt x="81" y="520"/>
                </a:lnTo>
                <a:lnTo>
                  <a:pt x="81" y="502"/>
                </a:lnTo>
                <a:lnTo>
                  <a:pt x="81" y="479"/>
                </a:lnTo>
                <a:lnTo>
                  <a:pt x="75" y="473"/>
                </a:lnTo>
                <a:lnTo>
                  <a:pt x="75" y="461"/>
                </a:lnTo>
                <a:lnTo>
                  <a:pt x="69" y="450"/>
                </a:lnTo>
                <a:lnTo>
                  <a:pt x="63" y="444"/>
                </a:lnTo>
                <a:lnTo>
                  <a:pt x="52" y="420"/>
                </a:lnTo>
                <a:lnTo>
                  <a:pt x="40" y="397"/>
                </a:lnTo>
                <a:lnTo>
                  <a:pt x="28" y="380"/>
                </a:lnTo>
                <a:lnTo>
                  <a:pt x="17" y="356"/>
                </a:lnTo>
                <a:lnTo>
                  <a:pt x="11" y="345"/>
                </a:lnTo>
                <a:lnTo>
                  <a:pt x="11" y="339"/>
                </a:lnTo>
                <a:lnTo>
                  <a:pt x="5" y="327"/>
                </a:lnTo>
                <a:lnTo>
                  <a:pt x="5" y="315"/>
                </a:lnTo>
                <a:lnTo>
                  <a:pt x="11" y="310"/>
                </a:lnTo>
                <a:lnTo>
                  <a:pt x="11" y="298"/>
                </a:lnTo>
                <a:lnTo>
                  <a:pt x="11" y="286"/>
                </a:lnTo>
                <a:lnTo>
                  <a:pt x="17" y="280"/>
                </a:lnTo>
                <a:lnTo>
                  <a:pt x="28" y="263"/>
                </a:lnTo>
                <a:lnTo>
                  <a:pt x="40" y="245"/>
                </a:lnTo>
                <a:lnTo>
                  <a:pt x="57" y="228"/>
                </a:lnTo>
                <a:lnTo>
                  <a:pt x="69" y="210"/>
                </a:lnTo>
                <a:lnTo>
                  <a:pt x="81" y="193"/>
                </a:lnTo>
                <a:lnTo>
                  <a:pt x="81" y="187"/>
                </a:lnTo>
                <a:lnTo>
                  <a:pt x="86" y="181"/>
                </a:lnTo>
                <a:lnTo>
                  <a:pt x="86" y="164"/>
                </a:lnTo>
                <a:lnTo>
                  <a:pt x="92" y="146"/>
                </a:lnTo>
                <a:lnTo>
                  <a:pt x="92" y="134"/>
                </a:lnTo>
                <a:lnTo>
                  <a:pt x="92" y="123"/>
                </a:lnTo>
                <a:lnTo>
                  <a:pt x="92" y="94"/>
                </a:lnTo>
                <a:lnTo>
                  <a:pt x="92" y="70"/>
                </a:lnTo>
                <a:lnTo>
                  <a:pt x="92" y="47"/>
                </a:lnTo>
                <a:lnTo>
                  <a:pt x="92" y="29"/>
                </a:lnTo>
                <a:lnTo>
                  <a:pt x="92" y="12"/>
                </a:lnTo>
                <a:lnTo>
                  <a:pt x="92" y="0"/>
                </a:lnTo>
              </a:path>
            </a:pathLst>
          </a:custGeom>
          <a:noFill/>
          <a:ln w="55563">
            <a:solidFill>
              <a:srgbClr val="FF0000"/>
            </a:solidFill>
            <a:round/>
            <a:headEnd/>
            <a:tailEnd/>
          </a:ln>
        </p:spPr>
        <p:txBody>
          <a:bodyPr/>
          <a:lstStyle/>
          <a:p>
            <a:endParaRPr lang="en-US"/>
          </a:p>
        </p:txBody>
      </p:sp>
      <p:sp>
        <p:nvSpPr>
          <p:cNvPr id="25262" name="Rectangle 74"/>
          <p:cNvSpPr>
            <a:spLocks noChangeArrowheads="1"/>
          </p:cNvSpPr>
          <p:nvPr/>
        </p:nvSpPr>
        <p:spPr bwMode="auto">
          <a:xfrm>
            <a:off x="8043806" y="1431488"/>
            <a:ext cx="211138" cy="1454150"/>
          </a:xfrm>
          <a:prstGeom prst="rect">
            <a:avLst/>
          </a:prstGeom>
          <a:solidFill>
            <a:srgbClr val="808080"/>
          </a:solidFill>
          <a:ln w="9525">
            <a:noFill/>
            <a:miter lim="800000"/>
            <a:headEnd/>
            <a:tailEnd/>
          </a:ln>
        </p:spPr>
        <p:txBody>
          <a:bodyPr/>
          <a:lstStyle/>
          <a:p>
            <a:endParaRPr lang="en-GB"/>
          </a:p>
        </p:txBody>
      </p:sp>
      <p:sp>
        <p:nvSpPr>
          <p:cNvPr id="25263" name="Freeform 75"/>
          <p:cNvSpPr>
            <a:spLocks/>
          </p:cNvSpPr>
          <p:nvPr/>
        </p:nvSpPr>
        <p:spPr bwMode="auto">
          <a:xfrm>
            <a:off x="8051744" y="1431488"/>
            <a:ext cx="203200" cy="1454150"/>
          </a:xfrm>
          <a:custGeom>
            <a:avLst/>
            <a:gdLst>
              <a:gd name="T0" fmla="*/ 18 w 128"/>
              <a:gd name="T1" fmla="*/ 817 h 916"/>
              <a:gd name="T2" fmla="*/ 0 w 128"/>
              <a:gd name="T3" fmla="*/ 759 h 916"/>
              <a:gd name="T4" fmla="*/ 0 w 128"/>
              <a:gd name="T5" fmla="*/ 706 h 916"/>
              <a:gd name="T6" fmla="*/ 18 w 128"/>
              <a:gd name="T7" fmla="*/ 659 h 916"/>
              <a:gd name="T8" fmla="*/ 41 w 128"/>
              <a:gd name="T9" fmla="*/ 630 h 916"/>
              <a:gd name="T10" fmla="*/ 47 w 128"/>
              <a:gd name="T11" fmla="*/ 618 h 916"/>
              <a:gd name="T12" fmla="*/ 58 w 128"/>
              <a:gd name="T13" fmla="*/ 583 h 916"/>
              <a:gd name="T14" fmla="*/ 76 w 128"/>
              <a:gd name="T15" fmla="*/ 531 h 916"/>
              <a:gd name="T16" fmla="*/ 76 w 128"/>
              <a:gd name="T17" fmla="*/ 513 h 916"/>
              <a:gd name="T18" fmla="*/ 76 w 128"/>
              <a:gd name="T19" fmla="*/ 490 h 916"/>
              <a:gd name="T20" fmla="*/ 76 w 128"/>
              <a:gd name="T21" fmla="*/ 478 h 916"/>
              <a:gd name="T22" fmla="*/ 64 w 128"/>
              <a:gd name="T23" fmla="*/ 449 h 916"/>
              <a:gd name="T24" fmla="*/ 53 w 128"/>
              <a:gd name="T25" fmla="*/ 432 h 916"/>
              <a:gd name="T26" fmla="*/ 18 w 128"/>
              <a:gd name="T27" fmla="*/ 362 h 916"/>
              <a:gd name="T28" fmla="*/ 6 w 128"/>
              <a:gd name="T29" fmla="*/ 315 h 916"/>
              <a:gd name="T30" fmla="*/ 18 w 128"/>
              <a:gd name="T31" fmla="*/ 268 h 916"/>
              <a:gd name="T32" fmla="*/ 53 w 128"/>
              <a:gd name="T33" fmla="*/ 216 h 916"/>
              <a:gd name="T34" fmla="*/ 70 w 128"/>
              <a:gd name="T35" fmla="*/ 198 h 916"/>
              <a:gd name="T36" fmla="*/ 82 w 128"/>
              <a:gd name="T37" fmla="*/ 181 h 916"/>
              <a:gd name="T38" fmla="*/ 87 w 128"/>
              <a:gd name="T39" fmla="*/ 169 h 916"/>
              <a:gd name="T40" fmla="*/ 87 w 128"/>
              <a:gd name="T41" fmla="*/ 146 h 916"/>
              <a:gd name="T42" fmla="*/ 87 w 128"/>
              <a:gd name="T43" fmla="*/ 122 h 916"/>
              <a:gd name="T44" fmla="*/ 87 w 128"/>
              <a:gd name="T45" fmla="*/ 70 h 916"/>
              <a:gd name="T46" fmla="*/ 87 w 128"/>
              <a:gd name="T47" fmla="*/ 41 h 916"/>
              <a:gd name="T48" fmla="*/ 87 w 128"/>
              <a:gd name="T49" fmla="*/ 5 h 916"/>
              <a:gd name="T50" fmla="*/ 122 w 128"/>
              <a:gd name="T51" fmla="*/ 11 h 916"/>
              <a:gd name="T52" fmla="*/ 122 w 128"/>
              <a:gd name="T53" fmla="*/ 29 h 916"/>
              <a:gd name="T54" fmla="*/ 122 w 128"/>
              <a:gd name="T55" fmla="*/ 70 h 916"/>
              <a:gd name="T56" fmla="*/ 122 w 128"/>
              <a:gd name="T57" fmla="*/ 105 h 916"/>
              <a:gd name="T58" fmla="*/ 122 w 128"/>
              <a:gd name="T59" fmla="*/ 169 h 916"/>
              <a:gd name="T60" fmla="*/ 105 w 128"/>
              <a:gd name="T61" fmla="*/ 210 h 916"/>
              <a:gd name="T62" fmla="*/ 70 w 128"/>
              <a:gd name="T63" fmla="*/ 256 h 916"/>
              <a:gd name="T64" fmla="*/ 53 w 128"/>
              <a:gd name="T65" fmla="*/ 280 h 916"/>
              <a:gd name="T66" fmla="*/ 47 w 128"/>
              <a:gd name="T67" fmla="*/ 292 h 916"/>
              <a:gd name="T68" fmla="*/ 41 w 128"/>
              <a:gd name="T69" fmla="*/ 315 h 916"/>
              <a:gd name="T70" fmla="*/ 41 w 128"/>
              <a:gd name="T71" fmla="*/ 321 h 916"/>
              <a:gd name="T72" fmla="*/ 47 w 128"/>
              <a:gd name="T73" fmla="*/ 338 h 916"/>
              <a:gd name="T74" fmla="*/ 53 w 128"/>
              <a:gd name="T75" fmla="*/ 356 h 916"/>
              <a:gd name="T76" fmla="*/ 70 w 128"/>
              <a:gd name="T77" fmla="*/ 391 h 916"/>
              <a:gd name="T78" fmla="*/ 105 w 128"/>
              <a:gd name="T79" fmla="*/ 455 h 916"/>
              <a:gd name="T80" fmla="*/ 111 w 128"/>
              <a:gd name="T81" fmla="*/ 508 h 916"/>
              <a:gd name="T82" fmla="*/ 99 w 128"/>
              <a:gd name="T83" fmla="*/ 578 h 916"/>
              <a:gd name="T84" fmla="*/ 76 w 128"/>
              <a:gd name="T85" fmla="*/ 630 h 916"/>
              <a:gd name="T86" fmla="*/ 47 w 128"/>
              <a:gd name="T87" fmla="*/ 683 h 916"/>
              <a:gd name="T88" fmla="*/ 41 w 128"/>
              <a:gd name="T89" fmla="*/ 694 h 916"/>
              <a:gd name="T90" fmla="*/ 35 w 128"/>
              <a:gd name="T91" fmla="*/ 718 h 916"/>
              <a:gd name="T92" fmla="*/ 35 w 128"/>
              <a:gd name="T93" fmla="*/ 729 h 916"/>
              <a:gd name="T94" fmla="*/ 35 w 128"/>
              <a:gd name="T95" fmla="*/ 753 h 916"/>
              <a:gd name="T96" fmla="*/ 41 w 128"/>
              <a:gd name="T97" fmla="*/ 776 h 916"/>
              <a:gd name="T98" fmla="*/ 53 w 128"/>
              <a:gd name="T99" fmla="*/ 805 h 916"/>
              <a:gd name="T100" fmla="*/ 64 w 128"/>
              <a:gd name="T101" fmla="*/ 852 h 9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916"/>
              <a:gd name="T155" fmla="*/ 128 w 128"/>
              <a:gd name="T156" fmla="*/ 916 h 9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916">
                <a:moveTo>
                  <a:pt x="53" y="916"/>
                </a:moveTo>
                <a:lnTo>
                  <a:pt x="41" y="887"/>
                </a:lnTo>
                <a:lnTo>
                  <a:pt x="35" y="864"/>
                </a:lnTo>
                <a:lnTo>
                  <a:pt x="24" y="840"/>
                </a:lnTo>
                <a:lnTo>
                  <a:pt x="18" y="817"/>
                </a:lnTo>
                <a:lnTo>
                  <a:pt x="12" y="805"/>
                </a:lnTo>
                <a:lnTo>
                  <a:pt x="12" y="794"/>
                </a:lnTo>
                <a:lnTo>
                  <a:pt x="6" y="782"/>
                </a:lnTo>
                <a:lnTo>
                  <a:pt x="6" y="770"/>
                </a:lnTo>
                <a:lnTo>
                  <a:pt x="0" y="759"/>
                </a:lnTo>
                <a:lnTo>
                  <a:pt x="0" y="747"/>
                </a:lnTo>
                <a:lnTo>
                  <a:pt x="0" y="741"/>
                </a:lnTo>
                <a:lnTo>
                  <a:pt x="0" y="729"/>
                </a:lnTo>
                <a:lnTo>
                  <a:pt x="0" y="718"/>
                </a:lnTo>
                <a:lnTo>
                  <a:pt x="0" y="706"/>
                </a:lnTo>
                <a:lnTo>
                  <a:pt x="0" y="700"/>
                </a:lnTo>
                <a:lnTo>
                  <a:pt x="6" y="688"/>
                </a:lnTo>
                <a:lnTo>
                  <a:pt x="6" y="683"/>
                </a:lnTo>
                <a:lnTo>
                  <a:pt x="12" y="677"/>
                </a:lnTo>
                <a:lnTo>
                  <a:pt x="18" y="659"/>
                </a:lnTo>
                <a:lnTo>
                  <a:pt x="29" y="648"/>
                </a:lnTo>
                <a:lnTo>
                  <a:pt x="35" y="636"/>
                </a:lnTo>
                <a:lnTo>
                  <a:pt x="41" y="630"/>
                </a:lnTo>
                <a:lnTo>
                  <a:pt x="41" y="624"/>
                </a:lnTo>
                <a:lnTo>
                  <a:pt x="47" y="618"/>
                </a:lnTo>
                <a:lnTo>
                  <a:pt x="47" y="613"/>
                </a:lnTo>
                <a:lnTo>
                  <a:pt x="53" y="595"/>
                </a:lnTo>
                <a:lnTo>
                  <a:pt x="58" y="578"/>
                </a:lnTo>
                <a:lnTo>
                  <a:pt x="58" y="583"/>
                </a:lnTo>
                <a:lnTo>
                  <a:pt x="64" y="566"/>
                </a:lnTo>
                <a:lnTo>
                  <a:pt x="70" y="548"/>
                </a:lnTo>
                <a:lnTo>
                  <a:pt x="76" y="531"/>
                </a:lnTo>
                <a:lnTo>
                  <a:pt x="76" y="525"/>
                </a:lnTo>
                <a:lnTo>
                  <a:pt x="76" y="513"/>
                </a:lnTo>
                <a:lnTo>
                  <a:pt x="76" y="508"/>
                </a:lnTo>
                <a:lnTo>
                  <a:pt x="76" y="502"/>
                </a:lnTo>
                <a:lnTo>
                  <a:pt x="76" y="490"/>
                </a:lnTo>
                <a:lnTo>
                  <a:pt x="76" y="484"/>
                </a:lnTo>
                <a:lnTo>
                  <a:pt x="76" y="472"/>
                </a:lnTo>
                <a:lnTo>
                  <a:pt x="76" y="478"/>
                </a:lnTo>
                <a:lnTo>
                  <a:pt x="70" y="467"/>
                </a:lnTo>
                <a:lnTo>
                  <a:pt x="70" y="461"/>
                </a:lnTo>
                <a:lnTo>
                  <a:pt x="64" y="449"/>
                </a:lnTo>
                <a:lnTo>
                  <a:pt x="58" y="437"/>
                </a:lnTo>
                <a:lnTo>
                  <a:pt x="53" y="432"/>
                </a:lnTo>
                <a:lnTo>
                  <a:pt x="41" y="408"/>
                </a:lnTo>
                <a:lnTo>
                  <a:pt x="35" y="397"/>
                </a:lnTo>
                <a:lnTo>
                  <a:pt x="29" y="385"/>
                </a:lnTo>
                <a:lnTo>
                  <a:pt x="24" y="373"/>
                </a:lnTo>
                <a:lnTo>
                  <a:pt x="18" y="362"/>
                </a:lnTo>
                <a:lnTo>
                  <a:pt x="12" y="350"/>
                </a:lnTo>
                <a:lnTo>
                  <a:pt x="6" y="338"/>
                </a:lnTo>
                <a:lnTo>
                  <a:pt x="6" y="327"/>
                </a:lnTo>
                <a:lnTo>
                  <a:pt x="6" y="321"/>
                </a:lnTo>
                <a:lnTo>
                  <a:pt x="6" y="315"/>
                </a:lnTo>
                <a:lnTo>
                  <a:pt x="6" y="309"/>
                </a:lnTo>
                <a:lnTo>
                  <a:pt x="6" y="303"/>
                </a:lnTo>
                <a:lnTo>
                  <a:pt x="6" y="292"/>
                </a:lnTo>
                <a:lnTo>
                  <a:pt x="12" y="280"/>
                </a:lnTo>
                <a:lnTo>
                  <a:pt x="18" y="268"/>
                </a:lnTo>
                <a:lnTo>
                  <a:pt x="24" y="262"/>
                </a:lnTo>
                <a:lnTo>
                  <a:pt x="29" y="251"/>
                </a:lnTo>
                <a:lnTo>
                  <a:pt x="35" y="239"/>
                </a:lnTo>
                <a:lnTo>
                  <a:pt x="41" y="233"/>
                </a:lnTo>
                <a:lnTo>
                  <a:pt x="53" y="216"/>
                </a:lnTo>
                <a:lnTo>
                  <a:pt x="64" y="210"/>
                </a:lnTo>
                <a:lnTo>
                  <a:pt x="58" y="210"/>
                </a:lnTo>
                <a:lnTo>
                  <a:pt x="70" y="198"/>
                </a:lnTo>
                <a:lnTo>
                  <a:pt x="70" y="192"/>
                </a:lnTo>
                <a:lnTo>
                  <a:pt x="76" y="186"/>
                </a:lnTo>
                <a:lnTo>
                  <a:pt x="82" y="181"/>
                </a:lnTo>
                <a:lnTo>
                  <a:pt x="82" y="169"/>
                </a:lnTo>
                <a:lnTo>
                  <a:pt x="82" y="175"/>
                </a:lnTo>
                <a:lnTo>
                  <a:pt x="87" y="163"/>
                </a:lnTo>
                <a:lnTo>
                  <a:pt x="87" y="169"/>
                </a:lnTo>
                <a:lnTo>
                  <a:pt x="87" y="157"/>
                </a:lnTo>
                <a:lnTo>
                  <a:pt x="87" y="151"/>
                </a:lnTo>
                <a:lnTo>
                  <a:pt x="87" y="146"/>
                </a:lnTo>
                <a:lnTo>
                  <a:pt x="87" y="134"/>
                </a:lnTo>
                <a:lnTo>
                  <a:pt x="87" y="116"/>
                </a:lnTo>
                <a:lnTo>
                  <a:pt x="87" y="122"/>
                </a:lnTo>
                <a:lnTo>
                  <a:pt x="87" y="105"/>
                </a:lnTo>
                <a:lnTo>
                  <a:pt x="87" y="93"/>
                </a:lnTo>
                <a:lnTo>
                  <a:pt x="87" y="81"/>
                </a:lnTo>
                <a:lnTo>
                  <a:pt x="87" y="70"/>
                </a:lnTo>
                <a:lnTo>
                  <a:pt x="87" y="58"/>
                </a:lnTo>
                <a:lnTo>
                  <a:pt x="87" y="46"/>
                </a:lnTo>
                <a:lnTo>
                  <a:pt x="87" y="41"/>
                </a:lnTo>
                <a:lnTo>
                  <a:pt x="87" y="29"/>
                </a:lnTo>
                <a:lnTo>
                  <a:pt x="87" y="23"/>
                </a:lnTo>
                <a:lnTo>
                  <a:pt x="87" y="11"/>
                </a:lnTo>
                <a:lnTo>
                  <a:pt x="87" y="5"/>
                </a:lnTo>
                <a:lnTo>
                  <a:pt x="87" y="0"/>
                </a:lnTo>
                <a:lnTo>
                  <a:pt x="122" y="0"/>
                </a:lnTo>
                <a:lnTo>
                  <a:pt x="122" y="5"/>
                </a:lnTo>
                <a:lnTo>
                  <a:pt x="122" y="11"/>
                </a:lnTo>
                <a:lnTo>
                  <a:pt x="122" y="23"/>
                </a:lnTo>
                <a:lnTo>
                  <a:pt x="122" y="29"/>
                </a:lnTo>
                <a:lnTo>
                  <a:pt x="122" y="35"/>
                </a:lnTo>
                <a:lnTo>
                  <a:pt x="122" y="46"/>
                </a:lnTo>
                <a:lnTo>
                  <a:pt x="122" y="58"/>
                </a:lnTo>
                <a:lnTo>
                  <a:pt x="122" y="70"/>
                </a:lnTo>
                <a:lnTo>
                  <a:pt x="122" y="81"/>
                </a:lnTo>
                <a:lnTo>
                  <a:pt x="122" y="93"/>
                </a:lnTo>
                <a:lnTo>
                  <a:pt x="122" y="105"/>
                </a:lnTo>
                <a:lnTo>
                  <a:pt x="128" y="116"/>
                </a:lnTo>
                <a:lnTo>
                  <a:pt x="128" y="134"/>
                </a:lnTo>
                <a:lnTo>
                  <a:pt x="122" y="151"/>
                </a:lnTo>
                <a:lnTo>
                  <a:pt x="122" y="157"/>
                </a:lnTo>
                <a:lnTo>
                  <a:pt x="122" y="169"/>
                </a:lnTo>
                <a:lnTo>
                  <a:pt x="122" y="175"/>
                </a:lnTo>
                <a:lnTo>
                  <a:pt x="116" y="186"/>
                </a:lnTo>
                <a:lnTo>
                  <a:pt x="111" y="192"/>
                </a:lnTo>
                <a:lnTo>
                  <a:pt x="111" y="204"/>
                </a:lnTo>
                <a:lnTo>
                  <a:pt x="105" y="210"/>
                </a:lnTo>
                <a:lnTo>
                  <a:pt x="99" y="221"/>
                </a:lnTo>
                <a:lnTo>
                  <a:pt x="87" y="227"/>
                </a:lnTo>
                <a:lnTo>
                  <a:pt x="82" y="239"/>
                </a:lnTo>
                <a:lnTo>
                  <a:pt x="70" y="256"/>
                </a:lnTo>
                <a:lnTo>
                  <a:pt x="64" y="262"/>
                </a:lnTo>
                <a:lnTo>
                  <a:pt x="58" y="274"/>
                </a:lnTo>
                <a:lnTo>
                  <a:pt x="58" y="268"/>
                </a:lnTo>
                <a:lnTo>
                  <a:pt x="53" y="280"/>
                </a:lnTo>
                <a:lnTo>
                  <a:pt x="47" y="286"/>
                </a:lnTo>
                <a:lnTo>
                  <a:pt x="47" y="297"/>
                </a:lnTo>
                <a:lnTo>
                  <a:pt x="47" y="292"/>
                </a:lnTo>
                <a:lnTo>
                  <a:pt x="41" y="303"/>
                </a:lnTo>
                <a:lnTo>
                  <a:pt x="41" y="309"/>
                </a:lnTo>
                <a:lnTo>
                  <a:pt x="41" y="315"/>
                </a:lnTo>
                <a:lnTo>
                  <a:pt x="41" y="321"/>
                </a:lnTo>
                <a:lnTo>
                  <a:pt x="41" y="327"/>
                </a:lnTo>
                <a:lnTo>
                  <a:pt x="41" y="321"/>
                </a:lnTo>
                <a:lnTo>
                  <a:pt x="41" y="332"/>
                </a:lnTo>
                <a:lnTo>
                  <a:pt x="47" y="338"/>
                </a:lnTo>
                <a:lnTo>
                  <a:pt x="47" y="350"/>
                </a:lnTo>
                <a:lnTo>
                  <a:pt x="53" y="362"/>
                </a:lnTo>
                <a:lnTo>
                  <a:pt x="53" y="356"/>
                </a:lnTo>
                <a:lnTo>
                  <a:pt x="58" y="367"/>
                </a:lnTo>
                <a:lnTo>
                  <a:pt x="64" y="379"/>
                </a:lnTo>
                <a:lnTo>
                  <a:pt x="70" y="391"/>
                </a:lnTo>
                <a:lnTo>
                  <a:pt x="82" y="408"/>
                </a:lnTo>
                <a:lnTo>
                  <a:pt x="87" y="420"/>
                </a:lnTo>
                <a:lnTo>
                  <a:pt x="93" y="432"/>
                </a:lnTo>
                <a:lnTo>
                  <a:pt x="99" y="443"/>
                </a:lnTo>
                <a:lnTo>
                  <a:pt x="105" y="455"/>
                </a:lnTo>
                <a:lnTo>
                  <a:pt x="111" y="467"/>
                </a:lnTo>
                <a:lnTo>
                  <a:pt x="111" y="478"/>
                </a:lnTo>
                <a:lnTo>
                  <a:pt x="111" y="490"/>
                </a:lnTo>
                <a:lnTo>
                  <a:pt x="111" y="502"/>
                </a:lnTo>
                <a:lnTo>
                  <a:pt x="111" y="508"/>
                </a:lnTo>
                <a:lnTo>
                  <a:pt x="111" y="519"/>
                </a:lnTo>
                <a:lnTo>
                  <a:pt x="111" y="531"/>
                </a:lnTo>
                <a:lnTo>
                  <a:pt x="111" y="543"/>
                </a:lnTo>
                <a:lnTo>
                  <a:pt x="105" y="560"/>
                </a:lnTo>
                <a:lnTo>
                  <a:pt x="99" y="578"/>
                </a:lnTo>
                <a:lnTo>
                  <a:pt x="93" y="595"/>
                </a:lnTo>
                <a:lnTo>
                  <a:pt x="87" y="607"/>
                </a:lnTo>
                <a:lnTo>
                  <a:pt x="82" y="624"/>
                </a:lnTo>
                <a:lnTo>
                  <a:pt x="76" y="630"/>
                </a:lnTo>
                <a:lnTo>
                  <a:pt x="76" y="642"/>
                </a:lnTo>
                <a:lnTo>
                  <a:pt x="70" y="648"/>
                </a:lnTo>
                <a:lnTo>
                  <a:pt x="64" y="653"/>
                </a:lnTo>
                <a:lnTo>
                  <a:pt x="58" y="671"/>
                </a:lnTo>
                <a:lnTo>
                  <a:pt x="47" y="683"/>
                </a:lnTo>
                <a:lnTo>
                  <a:pt x="53" y="683"/>
                </a:lnTo>
                <a:lnTo>
                  <a:pt x="41" y="694"/>
                </a:lnTo>
                <a:lnTo>
                  <a:pt x="41" y="688"/>
                </a:lnTo>
                <a:lnTo>
                  <a:pt x="41" y="700"/>
                </a:lnTo>
                <a:lnTo>
                  <a:pt x="41" y="694"/>
                </a:lnTo>
                <a:lnTo>
                  <a:pt x="35" y="706"/>
                </a:lnTo>
                <a:lnTo>
                  <a:pt x="41" y="700"/>
                </a:lnTo>
                <a:lnTo>
                  <a:pt x="35" y="712"/>
                </a:lnTo>
                <a:lnTo>
                  <a:pt x="35" y="706"/>
                </a:lnTo>
                <a:lnTo>
                  <a:pt x="35" y="718"/>
                </a:lnTo>
                <a:lnTo>
                  <a:pt x="35" y="712"/>
                </a:lnTo>
                <a:lnTo>
                  <a:pt x="35" y="724"/>
                </a:lnTo>
                <a:lnTo>
                  <a:pt x="35" y="718"/>
                </a:lnTo>
                <a:lnTo>
                  <a:pt x="35" y="729"/>
                </a:lnTo>
                <a:lnTo>
                  <a:pt x="35" y="735"/>
                </a:lnTo>
                <a:lnTo>
                  <a:pt x="35" y="747"/>
                </a:lnTo>
                <a:lnTo>
                  <a:pt x="35" y="753"/>
                </a:lnTo>
                <a:lnTo>
                  <a:pt x="41" y="764"/>
                </a:lnTo>
                <a:lnTo>
                  <a:pt x="41" y="776"/>
                </a:lnTo>
                <a:lnTo>
                  <a:pt x="41" y="782"/>
                </a:lnTo>
                <a:lnTo>
                  <a:pt x="47" y="794"/>
                </a:lnTo>
                <a:lnTo>
                  <a:pt x="53" y="805"/>
                </a:lnTo>
                <a:lnTo>
                  <a:pt x="58" y="829"/>
                </a:lnTo>
                <a:lnTo>
                  <a:pt x="70" y="852"/>
                </a:lnTo>
                <a:lnTo>
                  <a:pt x="64" y="852"/>
                </a:lnTo>
                <a:lnTo>
                  <a:pt x="76" y="875"/>
                </a:lnTo>
                <a:lnTo>
                  <a:pt x="87" y="899"/>
                </a:lnTo>
                <a:lnTo>
                  <a:pt x="53" y="916"/>
                </a:lnTo>
                <a:close/>
              </a:path>
            </a:pathLst>
          </a:custGeom>
          <a:solidFill>
            <a:srgbClr val="FFFFFF"/>
          </a:solidFill>
          <a:ln w="9525">
            <a:noFill/>
            <a:round/>
            <a:headEnd/>
            <a:tailEnd/>
          </a:ln>
        </p:spPr>
        <p:txBody>
          <a:bodyPr/>
          <a:lstStyle/>
          <a:p>
            <a:endParaRPr lang="en-US"/>
          </a:p>
        </p:txBody>
      </p:sp>
      <p:sp>
        <p:nvSpPr>
          <p:cNvPr id="25264" name="Rectangle 76"/>
          <p:cNvSpPr>
            <a:spLocks noChangeArrowheads="1"/>
          </p:cNvSpPr>
          <p:nvPr/>
        </p:nvSpPr>
        <p:spPr bwMode="auto">
          <a:xfrm>
            <a:off x="8043806" y="1431488"/>
            <a:ext cx="211138" cy="1454150"/>
          </a:xfrm>
          <a:prstGeom prst="rect">
            <a:avLst/>
          </a:prstGeom>
          <a:solidFill>
            <a:srgbClr val="808080"/>
          </a:solidFill>
          <a:ln w="9525">
            <a:noFill/>
            <a:miter lim="800000"/>
            <a:headEnd/>
            <a:tailEnd/>
          </a:ln>
        </p:spPr>
        <p:txBody>
          <a:bodyPr/>
          <a:lstStyle/>
          <a:p>
            <a:endParaRPr lang="en-GB"/>
          </a:p>
        </p:txBody>
      </p:sp>
      <p:sp>
        <p:nvSpPr>
          <p:cNvPr id="25265" name="Freeform 77"/>
          <p:cNvSpPr>
            <a:spLocks/>
          </p:cNvSpPr>
          <p:nvPr/>
        </p:nvSpPr>
        <p:spPr bwMode="auto">
          <a:xfrm>
            <a:off x="8080319" y="1412438"/>
            <a:ext cx="138113" cy="1436688"/>
          </a:xfrm>
          <a:custGeom>
            <a:avLst/>
            <a:gdLst>
              <a:gd name="T0" fmla="*/ 52 w 87"/>
              <a:gd name="T1" fmla="*/ 905 h 905"/>
              <a:gd name="T2" fmla="*/ 35 w 87"/>
              <a:gd name="T3" fmla="*/ 858 h 905"/>
              <a:gd name="T4" fmla="*/ 23 w 87"/>
              <a:gd name="T5" fmla="*/ 835 h 905"/>
              <a:gd name="T6" fmla="*/ 17 w 87"/>
              <a:gd name="T7" fmla="*/ 811 h 905"/>
              <a:gd name="T8" fmla="*/ 11 w 87"/>
              <a:gd name="T9" fmla="*/ 788 h 905"/>
              <a:gd name="T10" fmla="*/ 6 w 87"/>
              <a:gd name="T11" fmla="*/ 765 h 905"/>
              <a:gd name="T12" fmla="*/ 0 w 87"/>
              <a:gd name="T13" fmla="*/ 747 h 905"/>
              <a:gd name="T14" fmla="*/ 0 w 87"/>
              <a:gd name="T15" fmla="*/ 730 h 905"/>
              <a:gd name="T16" fmla="*/ 0 w 87"/>
              <a:gd name="T17" fmla="*/ 712 h 905"/>
              <a:gd name="T18" fmla="*/ 6 w 87"/>
              <a:gd name="T19" fmla="*/ 695 h 905"/>
              <a:gd name="T20" fmla="*/ 11 w 87"/>
              <a:gd name="T21" fmla="*/ 683 h 905"/>
              <a:gd name="T22" fmla="*/ 17 w 87"/>
              <a:gd name="T23" fmla="*/ 671 h 905"/>
              <a:gd name="T24" fmla="*/ 35 w 87"/>
              <a:gd name="T25" fmla="*/ 648 h 905"/>
              <a:gd name="T26" fmla="*/ 40 w 87"/>
              <a:gd name="T27" fmla="*/ 630 h 905"/>
              <a:gd name="T28" fmla="*/ 46 w 87"/>
              <a:gd name="T29" fmla="*/ 619 h 905"/>
              <a:gd name="T30" fmla="*/ 52 w 87"/>
              <a:gd name="T31" fmla="*/ 601 h 905"/>
              <a:gd name="T32" fmla="*/ 58 w 87"/>
              <a:gd name="T33" fmla="*/ 584 h 905"/>
              <a:gd name="T34" fmla="*/ 69 w 87"/>
              <a:gd name="T35" fmla="*/ 555 h 905"/>
              <a:gd name="T36" fmla="*/ 75 w 87"/>
              <a:gd name="T37" fmla="*/ 537 h 905"/>
              <a:gd name="T38" fmla="*/ 75 w 87"/>
              <a:gd name="T39" fmla="*/ 520 h 905"/>
              <a:gd name="T40" fmla="*/ 75 w 87"/>
              <a:gd name="T41" fmla="*/ 496 h 905"/>
              <a:gd name="T42" fmla="*/ 75 w 87"/>
              <a:gd name="T43" fmla="*/ 479 h 905"/>
              <a:gd name="T44" fmla="*/ 75 w 87"/>
              <a:gd name="T45" fmla="*/ 473 h 905"/>
              <a:gd name="T46" fmla="*/ 69 w 87"/>
              <a:gd name="T47" fmla="*/ 461 h 905"/>
              <a:gd name="T48" fmla="*/ 64 w 87"/>
              <a:gd name="T49" fmla="*/ 449 h 905"/>
              <a:gd name="T50" fmla="*/ 64 w 87"/>
              <a:gd name="T51" fmla="*/ 438 h 905"/>
              <a:gd name="T52" fmla="*/ 52 w 87"/>
              <a:gd name="T53" fmla="*/ 420 h 905"/>
              <a:gd name="T54" fmla="*/ 35 w 87"/>
              <a:gd name="T55" fmla="*/ 397 h 905"/>
              <a:gd name="T56" fmla="*/ 23 w 87"/>
              <a:gd name="T57" fmla="*/ 379 h 905"/>
              <a:gd name="T58" fmla="*/ 11 w 87"/>
              <a:gd name="T59" fmla="*/ 356 h 905"/>
              <a:gd name="T60" fmla="*/ 11 w 87"/>
              <a:gd name="T61" fmla="*/ 344 h 905"/>
              <a:gd name="T62" fmla="*/ 6 w 87"/>
              <a:gd name="T63" fmla="*/ 333 h 905"/>
              <a:gd name="T64" fmla="*/ 6 w 87"/>
              <a:gd name="T65" fmla="*/ 327 h 905"/>
              <a:gd name="T66" fmla="*/ 6 w 87"/>
              <a:gd name="T67" fmla="*/ 315 h 905"/>
              <a:gd name="T68" fmla="*/ 6 w 87"/>
              <a:gd name="T69" fmla="*/ 304 h 905"/>
              <a:gd name="T70" fmla="*/ 6 w 87"/>
              <a:gd name="T71" fmla="*/ 298 h 905"/>
              <a:gd name="T72" fmla="*/ 11 w 87"/>
              <a:gd name="T73" fmla="*/ 286 h 905"/>
              <a:gd name="T74" fmla="*/ 17 w 87"/>
              <a:gd name="T75" fmla="*/ 280 h 905"/>
              <a:gd name="T76" fmla="*/ 23 w 87"/>
              <a:gd name="T77" fmla="*/ 263 h 905"/>
              <a:gd name="T78" fmla="*/ 40 w 87"/>
              <a:gd name="T79" fmla="*/ 245 h 905"/>
              <a:gd name="T80" fmla="*/ 52 w 87"/>
              <a:gd name="T81" fmla="*/ 228 h 905"/>
              <a:gd name="T82" fmla="*/ 64 w 87"/>
              <a:gd name="T83" fmla="*/ 210 h 905"/>
              <a:gd name="T84" fmla="*/ 75 w 87"/>
              <a:gd name="T85" fmla="*/ 193 h 905"/>
              <a:gd name="T86" fmla="*/ 81 w 87"/>
              <a:gd name="T87" fmla="*/ 187 h 905"/>
              <a:gd name="T88" fmla="*/ 81 w 87"/>
              <a:gd name="T89" fmla="*/ 181 h 905"/>
              <a:gd name="T90" fmla="*/ 87 w 87"/>
              <a:gd name="T91" fmla="*/ 163 h 905"/>
              <a:gd name="T92" fmla="*/ 87 w 87"/>
              <a:gd name="T93" fmla="*/ 146 h 905"/>
              <a:gd name="T94" fmla="*/ 87 w 87"/>
              <a:gd name="T95" fmla="*/ 134 h 905"/>
              <a:gd name="T96" fmla="*/ 87 w 87"/>
              <a:gd name="T97" fmla="*/ 117 h 905"/>
              <a:gd name="T98" fmla="*/ 87 w 87"/>
              <a:gd name="T99" fmla="*/ 93 h 905"/>
              <a:gd name="T100" fmla="*/ 87 w 87"/>
              <a:gd name="T101" fmla="*/ 70 h 905"/>
              <a:gd name="T102" fmla="*/ 87 w 87"/>
              <a:gd name="T103" fmla="*/ 47 h 905"/>
              <a:gd name="T104" fmla="*/ 87 w 87"/>
              <a:gd name="T105" fmla="*/ 29 h 905"/>
              <a:gd name="T106" fmla="*/ 87 w 87"/>
              <a:gd name="T107" fmla="*/ 12 h 905"/>
              <a:gd name="T108" fmla="*/ 87 w 87"/>
              <a:gd name="T109" fmla="*/ 0 h 9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
              <a:gd name="T166" fmla="*/ 0 h 905"/>
              <a:gd name="T167" fmla="*/ 87 w 87"/>
              <a:gd name="T168" fmla="*/ 905 h 9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 h="905">
                <a:moveTo>
                  <a:pt x="52" y="905"/>
                </a:moveTo>
                <a:lnTo>
                  <a:pt x="35" y="858"/>
                </a:lnTo>
                <a:lnTo>
                  <a:pt x="23" y="835"/>
                </a:lnTo>
                <a:lnTo>
                  <a:pt x="17" y="811"/>
                </a:lnTo>
                <a:lnTo>
                  <a:pt x="11" y="788"/>
                </a:lnTo>
                <a:lnTo>
                  <a:pt x="6" y="765"/>
                </a:lnTo>
                <a:lnTo>
                  <a:pt x="0" y="747"/>
                </a:lnTo>
                <a:lnTo>
                  <a:pt x="0" y="730"/>
                </a:lnTo>
                <a:lnTo>
                  <a:pt x="0" y="712"/>
                </a:lnTo>
                <a:lnTo>
                  <a:pt x="6" y="695"/>
                </a:lnTo>
                <a:lnTo>
                  <a:pt x="11" y="683"/>
                </a:lnTo>
                <a:lnTo>
                  <a:pt x="17" y="671"/>
                </a:lnTo>
                <a:lnTo>
                  <a:pt x="35" y="648"/>
                </a:lnTo>
                <a:lnTo>
                  <a:pt x="40" y="630"/>
                </a:lnTo>
                <a:lnTo>
                  <a:pt x="46" y="619"/>
                </a:lnTo>
                <a:lnTo>
                  <a:pt x="52" y="601"/>
                </a:lnTo>
                <a:lnTo>
                  <a:pt x="58" y="584"/>
                </a:lnTo>
                <a:lnTo>
                  <a:pt x="69" y="555"/>
                </a:lnTo>
                <a:lnTo>
                  <a:pt x="75" y="537"/>
                </a:lnTo>
                <a:lnTo>
                  <a:pt x="75" y="520"/>
                </a:lnTo>
                <a:lnTo>
                  <a:pt x="75" y="496"/>
                </a:lnTo>
                <a:lnTo>
                  <a:pt x="75" y="479"/>
                </a:lnTo>
                <a:lnTo>
                  <a:pt x="75" y="473"/>
                </a:lnTo>
                <a:lnTo>
                  <a:pt x="69" y="461"/>
                </a:lnTo>
                <a:lnTo>
                  <a:pt x="64" y="449"/>
                </a:lnTo>
                <a:lnTo>
                  <a:pt x="64" y="438"/>
                </a:lnTo>
                <a:lnTo>
                  <a:pt x="52" y="420"/>
                </a:lnTo>
                <a:lnTo>
                  <a:pt x="35" y="397"/>
                </a:lnTo>
                <a:lnTo>
                  <a:pt x="23" y="379"/>
                </a:lnTo>
                <a:lnTo>
                  <a:pt x="11" y="356"/>
                </a:lnTo>
                <a:lnTo>
                  <a:pt x="11" y="344"/>
                </a:lnTo>
                <a:lnTo>
                  <a:pt x="6" y="333"/>
                </a:lnTo>
                <a:lnTo>
                  <a:pt x="6" y="327"/>
                </a:lnTo>
                <a:lnTo>
                  <a:pt x="6" y="315"/>
                </a:lnTo>
                <a:lnTo>
                  <a:pt x="6" y="304"/>
                </a:lnTo>
                <a:lnTo>
                  <a:pt x="6" y="298"/>
                </a:lnTo>
                <a:lnTo>
                  <a:pt x="11" y="286"/>
                </a:lnTo>
                <a:lnTo>
                  <a:pt x="17" y="280"/>
                </a:lnTo>
                <a:lnTo>
                  <a:pt x="23" y="263"/>
                </a:lnTo>
                <a:lnTo>
                  <a:pt x="40" y="245"/>
                </a:lnTo>
                <a:lnTo>
                  <a:pt x="52" y="228"/>
                </a:lnTo>
                <a:lnTo>
                  <a:pt x="64" y="210"/>
                </a:lnTo>
                <a:lnTo>
                  <a:pt x="75" y="193"/>
                </a:lnTo>
                <a:lnTo>
                  <a:pt x="81" y="187"/>
                </a:lnTo>
                <a:lnTo>
                  <a:pt x="81" y="181"/>
                </a:lnTo>
                <a:lnTo>
                  <a:pt x="87" y="163"/>
                </a:lnTo>
                <a:lnTo>
                  <a:pt x="87" y="146"/>
                </a:lnTo>
                <a:lnTo>
                  <a:pt x="87" y="134"/>
                </a:lnTo>
                <a:lnTo>
                  <a:pt x="87" y="117"/>
                </a:lnTo>
                <a:lnTo>
                  <a:pt x="87" y="93"/>
                </a:lnTo>
                <a:lnTo>
                  <a:pt x="87" y="70"/>
                </a:lnTo>
                <a:lnTo>
                  <a:pt x="87" y="47"/>
                </a:lnTo>
                <a:lnTo>
                  <a:pt x="87" y="29"/>
                </a:lnTo>
                <a:lnTo>
                  <a:pt x="87" y="12"/>
                </a:lnTo>
                <a:lnTo>
                  <a:pt x="87" y="0"/>
                </a:lnTo>
              </a:path>
            </a:pathLst>
          </a:custGeom>
          <a:noFill/>
          <a:ln w="55563">
            <a:solidFill>
              <a:srgbClr val="FF0000"/>
            </a:solidFill>
            <a:round/>
            <a:headEnd/>
            <a:tailEnd/>
          </a:ln>
        </p:spPr>
        <p:txBody>
          <a:bodyPr/>
          <a:lstStyle/>
          <a:p>
            <a:endParaRPr lang="en-US"/>
          </a:p>
        </p:txBody>
      </p:sp>
      <p:sp>
        <p:nvSpPr>
          <p:cNvPr id="25266" name="Rectangle 78"/>
          <p:cNvSpPr>
            <a:spLocks noChangeArrowheads="1"/>
          </p:cNvSpPr>
          <p:nvPr/>
        </p:nvSpPr>
        <p:spPr bwMode="auto">
          <a:xfrm>
            <a:off x="7094481" y="3153926"/>
            <a:ext cx="203200" cy="1455738"/>
          </a:xfrm>
          <a:prstGeom prst="rect">
            <a:avLst/>
          </a:prstGeom>
          <a:solidFill>
            <a:srgbClr val="808080"/>
          </a:solidFill>
          <a:ln w="9525">
            <a:noFill/>
            <a:miter lim="800000"/>
            <a:headEnd/>
            <a:tailEnd/>
          </a:ln>
        </p:spPr>
        <p:txBody>
          <a:bodyPr/>
          <a:lstStyle/>
          <a:p>
            <a:endParaRPr lang="en-GB"/>
          </a:p>
        </p:txBody>
      </p:sp>
      <p:sp>
        <p:nvSpPr>
          <p:cNvPr id="25267" name="Freeform 79"/>
          <p:cNvSpPr>
            <a:spLocks/>
          </p:cNvSpPr>
          <p:nvPr/>
        </p:nvSpPr>
        <p:spPr bwMode="auto">
          <a:xfrm>
            <a:off x="7094481" y="3153926"/>
            <a:ext cx="203200" cy="1455738"/>
          </a:xfrm>
          <a:custGeom>
            <a:avLst/>
            <a:gdLst>
              <a:gd name="T0" fmla="*/ 70 w 128"/>
              <a:gd name="T1" fmla="*/ 59 h 917"/>
              <a:gd name="T2" fmla="*/ 53 w 128"/>
              <a:gd name="T3" fmla="*/ 117 h 917"/>
              <a:gd name="T4" fmla="*/ 47 w 128"/>
              <a:gd name="T5" fmla="*/ 141 h 917"/>
              <a:gd name="T6" fmla="*/ 41 w 128"/>
              <a:gd name="T7" fmla="*/ 170 h 917"/>
              <a:gd name="T8" fmla="*/ 35 w 128"/>
              <a:gd name="T9" fmla="*/ 187 h 917"/>
              <a:gd name="T10" fmla="*/ 41 w 128"/>
              <a:gd name="T11" fmla="*/ 205 h 917"/>
              <a:gd name="T12" fmla="*/ 41 w 128"/>
              <a:gd name="T13" fmla="*/ 216 h 917"/>
              <a:gd name="T14" fmla="*/ 64 w 128"/>
              <a:gd name="T15" fmla="*/ 246 h 917"/>
              <a:gd name="T16" fmla="*/ 82 w 128"/>
              <a:gd name="T17" fmla="*/ 286 h 917"/>
              <a:gd name="T18" fmla="*/ 105 w 128"/>
              <a:gd name="T19" fmla="*/ 357 h 917"/>
              <a:gd name="T20" fmla="*/ 116 w 128"/>
              <a:gd name="T21" fmla="*/ 415 h 917"/>
              <a:gd name="T22" fmla="*/ 105 w 128"/>
              <a:gd name="T23" fmla="*/ 467 h 917"/>
              <a:gd name="T24" fmla="*/ 70 w 128"/>
              <a:gd name="T25" fmla="*/ 537 h 917"/>
              <a:gd name="T26" fmla="*/ 58 w 128"/>
              <a:gd name="T27" fmla="*/ 555 h 917"/>
              <a:gd name="T28" fmla="*/ 47 w 128"/>
              <a:gd name="T29" fmla="*/ 584 h 917"/>
              <a:gd name="T30" fmla="*/ 41 w 128"/>
              <a:gd name="T31" fmla="*/ 590 h 917"/>
              <a:gd name="T32" fmla="*/ 47 w 128"/>
              <a:gd name="T33" fmla="*/ 602 h 917"/>
              <a:gd name="T34" fmla="*/ 47 w 128"/>
              <a:gd name="T35" fmla="*/ 619 h 917"/>
              <a:gd name="T36" fmla="*/ 64 w 128"/>
              <a:gd name="T37" fmla="*/ 643 h 917"/>
              <a:gd name="T38" fmla="*/ 76 w 128"/>
              <a:gd name="T39" fmla="*/ 660 h 917"/>
              <a:gd name="T40" fmla="*/ 111 w 128"/>
              <a:gd name="T41" fmla="*/ 713 h 917"/>
              <a:gd name="T42" fmla="*/ 128 w 128"/>
              <a:gd name="T43" fmla="*/ 753 h 917"/>
              <a:gd name="T44" fmla="*/ 128 w 128"/>
              <a:gd name="T45" fmla="*/ 824 h 917"/>
              <a:gd name="T46" fmla="*/ 128 w 128"/>
              <a:gd name="T47" fmla="*/ 847 h 917"/>
              <a:gd name="T48" fmla="*/ 128 w 128"/>
              <a:gd name="T49" fmla="*/ 882 h 917"/>
              <a:gd name="T50" fmla="*/ 128 w 128"/>
              <a:gd name="T51" fmla="*/ 905 h 917"/>
              <a:gd name="T52" fmla="*/ 93 w 128"/>
              <a:gd name="T53" fmla="*/ 899 h 917"/>
              <a:gd name="T54" fmla="*/ 93 w 128"/>
              <a:gd name="T55" fmla="*/ 864 h 917"/>
              <a:gd name="T56" fmla="*/ 93 w 128"/>
              <a:gd name="T57" fmla="*/ 835 h 917"/>
              <a:gd name="T58" fmla="*/ 93 w 128"/>
              <a:gd name="T59" fmla="*/ 794 h 917"/>
              <a:gd name="T60" fmla="*/ 93 w 128"/>
              <a:gd name="T61" fmla="*/ 759 h 917"/>
              <a:gd name="T62" fmla="*/ 87 w 128"/>
              <a:gd name="T63" fmla="*/ 748 h 917"/>
              <a:gd name="T64" fmla="*/ 82 w 128"/>
              <a:gd name="T65" fmla="*/ 730 h 917"/>
              <a:gd name="T66" fmla="*/ 70 w 128"/>
              <a:gd name="T67" fmla="*/ 713 h 917"/>
              <a:gd name="T68" fmla="*/ 41 w 128"/>
              <a:gd name="T69" fmla="*/ 672 h 917"/>
              <a:gd name="T70" fmla="*/ 12 w 128"/>
              <a:gd name="T71" fmla="*/ 619 h 917"/>
              <a:gd name="T72" fmla="*/ 6 w 128"/>
              <a:gd name="T73" fmla="*/ 584 h 917"/>
              <a:gd name="T74" fmla="*/ 29 w 128"/>
              <a:gd name="T75" fmla="*/ 526 h 917"/>
              <a:gd name="T76" fmla="*/ 64 w 128"/>
              <a:gd name="T77" fmla="*/ 473 h 917"/>
              <a:gd name="T78" fmla="*/ 70 w 128"/>
              <a:gd name="T79" fmla="*/ 456 h 917"/>
              <a:gd name="T80" fmla="*/ 82 w 128"/>
              <a:gd name="T81" fmla="*/ 427 h 917"/>
              <a:gd name="T82" fmla="*/ 82 w 128"/>
              <a:gd name="T83" fmla="*/ 415 h 917"/>
              <a:gd name="T84" fmla="*/ 76 w 128"/>
              <a:gd name="T85" fmla="*/ 392 h 917"/>
              <a:gd name="T86" fmla="*/ 70 w 128"/>
              <a:gd name="T87" fmla="*/ 368 h 917"/>
              <a:gd name="T88" fmla="*/ 58 w 128"/>
              <a:gd name="T89" fmla="*/ 316 h 917"/>
              <a:gd name="T90" fmla="*/ 47 w 128"/>
              <a:gd name="T91" fmla="*/ 286 h 917"/>
              <a:gd name="T92" fmla="*/ 41 w 128"/>
              <a:gd name="T93" fmla="*/ 275 h 917"/>
              <a:gd name="T94" fmla="*/ 12 w 128"/>
              <a:gd name="T95" fmla="*/ 228 h 917"/>
              <a:gd name="T96" fmla="*/ 0 w 128"/>
              <a:gd name="T97" fmla="*/ 187 h 917"/>
              <a:gd name="T98" fmla="*/ 12 w 128"/>
              <a:gd name="T99" fmla="*/ 129 h 917"/>
              <a:gd name="T100" fmla="*/ 35 w 128"/>
              <a:gd name="T101" fmla="*/ 47 h 9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917"/>
              <a:gd name="T155" fmla="*/ 128 w 128"/>
              <a:gd name="T156" fmla="*/ 917 h 9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917">
                <a:moveTo>
                  <a:pt x="87" y="12"/>
                </a:moveTo>
                <a:lnTo>
                  <a:pt x="82" y="35"/>
                </a:lnTo>
                <a:lnTo>
                  <a:pt x="70" y="59"/>
                </a:lnTo>
                <a:lnTo>
                  <a:pt x="64" y="88"/>
                </a:lnTo>
                <a:lnTo>
                  <a:pt x="64" y="82"/>
                </a:lnTo>
                <a:lnTo>
                  <a:pt x="53" y="106"/>
                </a:lnTo>
                <a:lnTo>
                  <a:pt x="53" y="117"/>
                </a:lnTo>
                <a:lnTo>
                  <a:pt x="47" y="129"/>
                </a:lnTo>
                <a:lnTo>
                  <a:pt x="47" y="141"/>
                </a:lnTo>
                <a:lnTo>
                  <a:pt x="41" y="152"/>
                </a:lnTo>
                <a:lnTo>
                  <a:pt x="41" y="158"/>
                </a:lnTo>
                <a:lnTo>
                  <a:pt x="41" y="170"/>
                </a:lnTo>
                <a:lnTo>
                  <a:pt x="35" y="176"/>
                </a:lnTo>
                <a:lnTo>
                  <a:pt x="35" y="187"/>
                </a:lnTo>
                <a:lnTo>
                  <a:pt x="35" y="193"/>
                </a:lnTo>
                <a:lnTo>
                  <a:pt x="41" y="199"/>
                </a:lnTo>
                <a:lnTo>
                  <a:pt x="41" y="205"/>
                </a:lnTo>
                <a:lnTo>
                  <a:pt x="41" y="211"/>
                </a:lnTo>
                <a:lnTo>
                  <a:pt x="47" y="216"/>
                </a:lnTo>
                <a:lnTo>
                  <a:pt x="41" y="216"/>
                </a:lnTo>
                <a:lnTo>
                  <a:pt x="47" y="222"/>
                </a:lnTo>
                <a:lnTo>
                  <a:pt x="53" y="234"/>
                </a:lnTo>
                <a:lnTo>
                  <a:pt x="64" y="246"/>
                </a:lnTo>
                <a:lnTo>
                  <a:pt x="70" y="257"/>
                </a:lnTo>
                <a:lnTo>
                  <a:pt x="76" y="263"/>
                </a:lnTo>
                <a:lnTo>
                  <a:pt x="76" y="275"/>
                </a:lnTo>
                <a:lnTo>
                  <a:pt x="82" y="281"/>
                </a:lnTo>
                <a:lnTo>
                  <a:pt x="82" y="286"/>
                </a:lnTo>
                <a:lnTo>
                  <a:pt x="87" y="304"/>
                </a:lnTo>
                <a:lnTo>
                  <a:pt x="93" y="322"/>
                </a:lnTo>
                <a:lnTo>
                  <a:pt x="99" y="339"/>
                </a:lnTo>
                <a:lnTo>
                  <a:pt x="105" y="357"/>
                </a:lnTo>
                <a:lnTo>
                  <a:pt x="111" y="374"/>
                </a:lnTo>
                <a:lnTo>
                  <a:pt x="116" y="386"/>
                </a:lnTo>
                <a:lnTo>
                  <a:pt x="116" y="392"/>
                </a:lnTo>
                <a:lnTo>
                  <a:pt x="116" y="403"/>
                </a:lnTo>
                <a:lnTo>
                  <a:pt x="116" y="415"/>
                </a:lnTo>
                <a:lnTo>
                  <a:pt x="116" y="427"/>
                </a:lnTo>
                <a:lnTo>
                  <a:pt x="116" y="432"/>
                </a:lnTo>
                <a:lnTo>
                  <a:pt x="111" y="444"/>
                </a:lnTo>
                <a:lnTo>
                  <a:pt x="111" y="456"/>
                </a:lnTo>
                <a:lnTo>
                  <a:pt x="105" y="467"/>
                </a:lnTo>
                <a:lnTo>
                  <a:pt x="99" y="479"/>
                </a:lnTo>
                <a:lnTo>
                  <a:pt x="93" y="491"/>
                </a:lnTo>
                <a:lnTo>
                  <a:pt x="87" y="502"/>
                </a:lnTo>
                <a:lnTo>
                  <a:pt x="76" y="526"/>
                </a:lnTo>
                <a:lnTo>
                  <a:pt x="70" y="537"/>
                </a:lnTo>
                <a:lnTo>
                  <a:pt x="70" y="532"/>
                </a:lnTo>
                <a:lnTo>
                  <a:pt x="64" y="543"/>
                </a:lnTo>
                <a:lnTo>
                  <a:pt x="58" y="555"/>
                </a:lnTo>
                <a:lnTo>
                  <a:pt x="53" y="567"/>
                </a:lnTo>
                <a:lnTo>
                  <a:pt x="47" y="573"/>
                </a:lnTo>
                <a:lnTo>
                  <a:pt x="47" y="584"/>
                </a:lnTo>
                <a:lnTo>
                  <a:pt x="47" y="578"/>
                </a:lnTo>
                <a:lnTo>
                  <a:pt x="41" y="590"/>
                </a:lnTo>
                <a:lnTo>
                  <a:pt x="47" y="590"/>
                </a:lnTo>
                <a:lnTo>
                  <a:pt x="41" y="596"/>
                </a:lnTo>
                <a:lnTo>
                  <a:pt x="41" y="590"/>
                </a:lnTo>
                <a:lnTo>
                  <a:pt x="41" y="596"/>
                </a:lnTo>
                <a:lnTo>
                  <a:pt x="41" y="602"/>
                </a:lnTo>
                <a:lnTo>
                  <a:pt x="47" y="602"/>
                </a:lnTo>
                <a:lnTo>
                  <a:pt x="41" y="602"/>
                </a:lnTo>
                <a:lnTo>
                  <a:pt x="47" y="613"/>
                </a:lnTo>
                <a:lnTo>
                  <a:pt x="47" y="608"/>
                </a:lnTo>
                <a:lnTo>
                  <a:pt x="47" y="619"/>
                </a:lnTo>
                <a:lnTo>
                  <a:pt x="53" y="625"/>
                </a:lnTo>
                <a:lnTo>
                  <a:pt x="58" y="637"/>
                </a:lnTo>
                <a:lnTo>
                  <a:pt x="58" y="631"/>
                </a:lnTo>
                <a:lnTo>
                  <a:pt x="64" y="643"/>
                </a:lnTo>
                <a:lnTo>
                  <a:pt x="70" y="648"/>
                </a:lnTo>
                <a:lnTo>
                  <a:pt x="76" y="660"/>
                </a:lnTo>
                <a:lnTo>
                  <a:pt x="87" y="678"/>
                </a:lnTo>
                <a:lnTo>
                  <a:pt x="93" y="683"/>
                </a:lnTo>
                <a:lnTo>
                  <a:pt x="99" y="695"/>
                </a:lnTo>
                <a:lnTo>
                  <a:pt x="105" y="701"/>
                </a:lnTo>
                <a:lnTo>
                  <a:pt x="111" y="713"/>
                </a:lnTo>
                <a:lnTo>
                  <a:pt x="116" y="718"/>
                </a:lnTo>
                <a:lnTo>
                  <a:pt x="122" y="730"/>
                </a:lnTo>
                <a:lnTo>
                  <a:pt x="122" y="736"/>
                </a:lnTo>
                <a:lnTo>
                  <a:pt x="128" y="748"/>
                </a:lnTo>
                <a:lnTo>
                  <a:pt x="128" y="753"/>
                </a:lnTo>
                <a:lnTo>
                  <a:pt x="128" y="765"/>
                </a:lnTo>
                <a:lnTo>
                  <a:pt x="128" y="777"/>
                </a:lnTo>
                <a:lnTo>
                  <a:pt x="128" y="794"/>
                </a:lnTo>
                <a:lnTo>
                  <a:pt x="128" y="806"/>
                </a:lnTo>
                <a:lnTo>
                  <a:pt x="128" y="824"/>
                </a:lnTo>
                <a:lnTo>
                  <a:pt x="128" y="835"/>
                </a:lnTo>
                <a:lnTo>
                  <a:pt x="128" y="847"/>
                </a:lnTo>
                <a:lnTo>
                  <a:pt x="128" y="853"/>
                </a:lnTo>
                <a:lnTo>
                  <a:pt x="128" y="864"/>
                </a:lnTo>
                <a:lnTo>
                  <a:pt x="128" y="876"/>
                </a:lnTo>
                <a:lnTo>
                  <a:pt x="128" y="882"/>
                </a:lnTo>
                <a:lnTo>
                  <a:pt x="128" y="894"/>
                </a:lnTo>
                <a:lnTo>
                  <a:pt x="128" y="899"/>
                </a:lnTo>
                <a:lnTo>
                  <a:pt x="128" y="905"/>
                </a:lnTo>
                <a:lnTo>
                  <a:pt x="128" y="911"/>
                </a:lnTo>
                <a:lnTo>
                  <a:pt x="93" y="917"/>
                </a:lnTo>
                <a:lnTo>
                  <a:pt x="93" y="905"/>
                </a:lnTo>
                <a:lnTo>
                  <a:pt x="93" y="899"/>
                </a:lnTo>
                <a:lnTo>
                  <a:pt x="93" y="894"/>
                </a:lnTo>
                <a:lnTo>
                  <a:pt x="93" y="882"/>
                </a:lnTo>
                <a:lnTo>
                  <a:pt x="93" y="876"/>
                </a:lnTo>
                <a:lnTo>
                  <a:pt x="93" y="864"/>
                </a:lnTo>
                <a:lnTo>
                  <a:pt x="93" y="853"/>
                </a:lnTo>
                <a:lnTo>
                  <a:pt x="93" y="859"/>
                </a:lnTo>
                <a:lnTo>
                  <a:pt x="93" y="847"/>
                </a:lnTo>
                <a:lnTo>
                  <a:pt x="93" y="835"/>
                </a:lnTo>
                <a:lnTo>
                  <a:pt x="93" y="818"/>
                </a:lnTo>
                <a:lnTo>
                  <a:pt x="93" y="806"/>
                </a:lnTo>
                <a:lnTo>
                  <a:pt x="93" y="794"/>
                </a:lnTo>
                <a:lnTo>
                  <a:pt x="93" y="783"/>
                </a:lnTo>
                <a:lnTo>
                  <a:pt x="93" y="765"/>
                </a:lnTo>
                <a:lnTo>
                  <a:pt x="93" y="759"/>
                </a:lnTo>
                <a:lnTo>
                  <a:pt x="87" y="753"/>
                </a:lnTo>
                <a:lnTo>
                  <a:pt x="87" y="748"/>
                </a:lnTo>
                <a:lnTo>
                  <a:pt x="87" y="742"/>
                </a:lnTo>
                <a:lnTo>
                  <a:pt x="82" y="736"/>
                </a:lnTo>
                <a:lnTo>
                  <a:pt x="82" y="730"/>
                </a:lnTo>
                <a:lnTo>
                  <a:pt x="76" y="718"/>
                </a:lnTo>
                <a:lnTo>
                  <a:pt x="70" y="713"/>
                </a:lnTo>
                <a:lnTo>
                  <a:pt x="64" y="707"/>
                </a:lnTo>
                <a:lnTo>
                  <a:pt x="58" y="695"/>
                </a:lnTo>
                <a:lnTo>
                  <a:pt x="47" y="678"/>
                </a:lnTo>
                <a:lnTo>
                  <a:pt x="41" y="672"/>
                </a:lnTo>
                <a:lnTo>
                  <a:pt x="29" y="660"/>
                </a:lnTo>
                <a:lnTo>
                  <a:pt x="24" y="654"/>
                </a:lnTo>
                <a:lnTo>
                  <a:pt x="18" y="643"/>
                </a:lnTo>
                <a:lnTo>
                  <a:pt x="18" y="631"/>
                </a:lnTo>
                <a:lnTo>
                  <a:pt x="12" y="619"/>
                </a:lnTo>
                <a:lnTo>
                  <a:pt x="6" y="608"/>
                </a:lnTo>
                <a:lnTo>
                  <a:pt x="6" y="602"/>
                </a:lnTo>
                <a:lnTo>
                  <a:pt x="6" y="596"/>
                </a:lnTo>
                <a:lnTo>
                  <a:pt x="6" y="590"/>
                </a:lnTo>
                <a:lnTo>
                  <a:pt x="6" y="584"/>
                </a:lnTo>
                <a:lnTo>
                  <a:pt x="12" y="573"/>
                </a:lnTo>
                <a:lnTo>
                  <a:pt x="12" y="561"/>
                </a:lnTo>
                <a:lnTo>
                  <a:pt x="18" y="549"/>
                </a:lnTo>
                <a:lnTo>
                  <a:pt x="24" y="537"/>
                </a:lnTo>
                <a:lnTo>
                  <a:pt x="29" y="526"/>
                </a:lnTo>
                <a:lnTo>
                  <a:pt x="35" y="514"/>
                </a:lnTo>
                <a:lnTo>
                  <a:pt x="41" y="508"/>
                </a:lnTo>
                <a:lnTo>
                  <a:pt x="58" y="485"/>
                </a:lnTo>
                <a:lnTo>
                  <a:pt x="64" y="473"/>
                </a:lnTo>
                <a:lnTo>
                  <a:pt x="70" y="462"/>
                </a:lnTo>
                <a:lnTo>
                  <a:pt x="64" y="462"/>
                </a:lnTo>
                <a:lnTo>
                  <a:pt x="70" y="456"/>
                </a:lnTo>
                <a:lnTo>
                  <a:pt x="76" y="444"/>
                </a:lnTo>
                <a:lnTo>
                  <a:pt x="76" y="438"/>
                </a:lnTo>
                <a:lnTo>
                  <a:pt x="82" y="427"/>
                </a:lnTo>
                <a:lnTo>
                  <a:pt x="82" y="432"/>
                </a:lnTo>
                <a:lnTo>
                  <a:pt x="82" y="421"/>
                </a:lnTo>
                <a:lnTo>
                  <a:pt x="82" y="415"/>
                </a:lnTo>
                <a:lnTo>
                  <a:pt x="82" y="403"/>
                </a:lnTo>
                <a:lnTo>
                  <a:pt x="82" y="397"/>
                </a:lnTo>
                <a:lnTo>
                  <a:pt x="76" y="392"/>
                </a:lnTo>
                <a:lnTo>
                  <a:pt x="76" y="380"/>
                </a:lnTo>
                <a:lnTo>
                  <a:pt x="70" y="362"/>
                </a:lnTo>
                <a:lnTo>
                  <a:pt x="70" y="368"/>
                </a:lnTo>
                <a:lnTo>
                  <a:pt x="70" y="351"/>
                </a:lnTo>
                <a:lnTo>
                  <a:pt x="64" y="333"/>
                </a:lnTo>
                <a:lnTo>
                  <a:pt x="58" y="316"/>
                </a:lnTo>
                <a:lnTo>
                  <a:pt x="53" y="298"/>
                </a:lnTo>
                <a:lnTo>
                  <a:pt x="47" y="292"/>
                </a:lnTo>
                <a:lnTo>
                  <a:pt x="47" y="286"/>
                </a:lnTo>
                <a:lnTo>
                  <a:pt x="41" y="281"/>
                </a:lnTo>
                <a:lnTo>
                  <a:pt x="41" y="275"/>
                </a:lnTo>
                <a:lnTo>
                  <a:pt x="29" y="263"/>
                </a:lnTo>
                <a:lnTo>
                  <a:pt x="24" y="251"/>
                </a:lnTo>
                <a:lnTo>
                  <a:pt x="18" y="240"/>
                </a:lnTo>
                <a:lnTo>
                  <a:pt x="12" y="228"/>
                </a:lnTo>
                <a:lnTo>
                  <a:pt x="6" y="222"/>
                </a:lnTo>
                <a:lnTo>
                  <a:pt x="6" y="216"/>
                </a:lnTo>
                <a:lnTo>
                  <a:pt x="0" y="205"/>
                </a:lnTo>
                <a:lnTo>
                  <a:pt x="0" y="193"/>
                </a:lnTo>
                <a:lnTo>
                  <a:pt x="0" y="187"/>
                </a:lnTo>
                <a:lnTo>
                  <a:pt x="0" y="176"/>
                </a:lnTo>
                <a:lnTo>
                  <a:pt x="0" y="164"/>
                </a:lnTo>
                <a:lnTo>
                  <a:pt x="6" y="152"/>
                </a:lnTo>
                <a:lnTo>
                  <a:pt x="6" y="141"/>
                </a:lnTo>
                <a:lnTo>
                  <a:pt x="12" y="129"/>
                </a:lnTo>
                <a:lnTo>
                  <a:pt x="12" y="117"/>
                </a:lnTo>
                <a:lnTo>
                  <a:pt x="18" y="106"/>
                </a:lnTo>
                <a:lnTo>
                  <a:pt x="18" y="94"/>
                </a:lnTo>
                <a:lnTo>
                  <a:pt x="29" y="70"/>
                </a:lnTo>
                <a:lnTo>
                  <a:pt x="35" y="47"/>
                </a:lnTo>
                <a:lnTo>
                  <a:pt x="47" y="24"/>
                </a:lnTo>
                <a:lnTo>
                  <a:pt x="58" y="0"/>
                </a:lnTo>
                <a:lnTo>
                  <a:pt x="87" y="12"/>
                </a:lnTo>
                <a:close/>
              </a:path>
            </a:pathLst>
          </a:custGeom>
          <a:solidFill>
            <a:srgbClr val="FFFFFF"/>
          </a:solidFill>
          <a:ln w="9525">
            <a:noFill/>
            <a:round/>
            <a:headEnd/>
            <a:tailEnd/>
          </a:ln>
        </p:spPr>
        <p:txBody>
          <a:bodyPr/>
          <a:lstStyle/>
          <a:p>
            <a:endParaRPr lang="en-US"/>
          </a:p>
        </p:txBody>
      </p:sp>
      <p:sp>
        <p:nvSpPr>
          <p:cNvPr id="25268" name="Rectangle 80"/>
          <p:cNvSpPr>
            <a:spLocks noChangeArrowheads="1"/>
          </p:cNvSpPr>
          <p:nvPr/>
        </p:nvSpPr>
        <p:spPr bwMode="auto">
          <a:xfrm>
            <a:off x="7094481" y="3153926"/>
            <a:ext cx="203200" cy="1455738"/>
          </a:xfrm>
          <a:prstGeom prst="rect">
            <a:avLst/>
          </a:prstGeom>
          <a:solidFill>
            <a:srgbClr val="808080"/>
          </a:solidFill>
          <a:ln w="9525">
            <a:noFill/>
            <a:miter lim="800000"/>
            <a:headEnd/>
            <a:tailEnd/>
          </a:ln>
        </p:spPr>
        <p:txBody>
          <a:bodyPr/>
          <a:lstStyle/>
          <a:p>
            <a:endParaRPr lang="en-GB"/>
          </a:p>
        </p:txBody>
      </p:sp>
      <p:sp>
        <p:nvSpPr>
          <p:cNvPr id="25269" name="Freeform 81"/>
          <p:cNvSpPr>
            <a:spLocks/>
          </p:cNvSpPr>
          <p:nvPr/>
        </p:nvSpPr>
        <p:spPr bwMode="auto">
          <a:xfrm>
            <a:off x="7123056" y="3145988"/>
            <a:ext cx="147638" cy="1435100"/>
          </a:xfrm>
          <a:custGeom>
            <a:avLst/>
            <a:gdLst>
              <a:gd name="T0" fmla="*/ 58 w 93"/>
              <a:gd name="T1" fmla="*/ 0 h 904"/>
              <a:gd name="T2" fmla="*/ 35 w 93"/>
              <a:gd name="T3" fmla="*/ 46 h 904"/>
              <a:gd name="T4" fmla="*/ 29 w 93"/>
              <a:gd name="T5" fmla="*/ 70 h 904"/>
              <a:gd name="T6" fmla="*/ 17 w 93"/>
              <a:gd name="T7" fmla="*/ 93 h 904"/>
              <a:gd name="T8" fmla="*/ 11 w 93"/>
              <a:gd name="T9" fmla="*/ 116 h 904"/>
              <a:gd name="T10" fmla="*/ 6 w 93"/>
              <a:gd name="T11" fmla="*/ 140 h 904"/>
              <a:gd name="T12" fmla="*/ 6 w 93"/>
              <a:gd name="T13" fmla="*/ 157 h 904"/>
              <a:gd name="T14" fmla="*/ 0 w 93"/>
              <a:gd name="T15" fmla="*/ 175 h 904"/>
              <a:gd name="T16" fmla="*/ 0 w 93"/>
              <a:gd name="T17" fmla="*/ 192 h 904"/>
              <a:gd name="T18" fmla="*/ 6 w 93"/>
              <a:gd name="T19" fmla="*/ 210 h 904"/>
              <a:gd name="T20" fmla="*/ 11 w 93"/>
              <a:gd name="T21" fmla="*/ 221 h 904"/>
              <a:gd name="T22" fmla="*/ 23 w 93"/>
              <a:gd name="T23" fmla="*/ 233 h 904"/>
              <a:gd name="T24" fmla="*/ 35 w 93"/>
              <a:gd name="T25" fmla="*/ 262 h 904"/>
              <a:gd name="T26" fmla="*/ 46 w 93"/>
              <a:gd name="T27" fmla="*/ 274 h 904"/>
              <a:gd name="T28" fmla="*/ 52 w 93"/>
              <a:gd name="T29" fmla="*/ 286 h 904"/>
              <a:gd name="T30" fmla="*/ 52 w 93"/>
              <a:gd name="T31" fmla="*/ 303 h 904"/>
              <a:gd name="T32" fmla="*/ 58 w 93"/>
              <a:gd name="T33" fmla="*/ 321 h 904"/>
              <a:gd name="T34" fmla="*/ 69 w 93"/>
              <a:gd name="T35" fmla="*/ 350 h 904"/>
              <a:gd name="T36" fmla="*/ 75 w 93"/>
              <a:gd name="T37" fmla="*/ 367 h 904"/>
              <a:gd name="T38" fmla="*/ 81 w 93"/>
              <a:gd name="T39" fmla="*/ 391 h 904"/>
              <a:gd name="T40" fmla="*/ 81 w 93"/>
              <a:gd name="T41" fmla="*/ 408 h 904"/>
              <a:gd name="T42" fmla="*/ 81 w 93"/>
              <a:gd name="T43" fmla="*/ 426 h 904"/>
              <a:gd name="T44" fmla="*/ 75 w 93"/>
              <a:gd name="T45" fmla="*/ 432 h 904"/>
              <a:gd name="T46" fmla="*/ 75 w 93"/>
              <a:gd name="T47" fmla="*/ 443 h 904"/>
              <a:gd name="T48" fmla="*/ 69 w 93"/>
              <a:gd name="T49" fmla="*/ 455 h 904"/>
              <a:gd name="T50" fmla="*/ 64 w 93"/>
              <a:gd name="T51" fmla="*/ 467 h 904"/>
              <a:gd name="T52" fmla="*/ 52 w 93"/>
              <a:gd name="T53" fmla="*/ 484 h 904"/>
              <a:gd name="T54" fmla="*/ 40 w 93"/>
              <a:gd name="T55" fmla="*/ 507 h 904"/>
              <a:gd name="T56" fmla="*/ 29 w 93"/>
              <a:gd name="T57" fmla="*/ 531 h 904"/>
              <a:gd name="T58" fmla="*/ 17 w 93"/>
              <a:gd name="T59" fmla="*/ 548 h 904"/>
              <a:gd name="T60" fmla="*/ 11 w 93"/>
              <a:gd name="T61" fmla="*/ 560 h 904"/>
              <a:gd name="T62" fmla="*/ 11 w 93"/>
              <a:gd name="T63" fmla="*/ 572 h 904"/>
              <a:gd name="T64" fmla="*/ 6 w 93"/>
              <a:gd name="T65" fmla="*/ 578 h 904"/>
              <a:gd name="T66" fmla="*/ 6 w 93"/>
              <a:gd name="T67" fmla="*/ 589 h 904"/>
              <a:gd name="T68" fmla="*/ 6 w 93"/>
              <a:gd name="T69" fmla="*/ 601 h 904"/>
              <a:gd name="T70" fmla="*/ 11 w 93"/>
              <a:gd name="T71" fmla="*/ 607 h 904"/>
              <a:gd name="T72" fmla="*/ 11 w 93"/>
              <a:gd name="T73" fmla="*/ 618 h 904"/>
              <a:gd name="T74" fmla="*/ 17 w 93"/>
              <a:gd name="T75" fmla="*/ 624 h 904"/>
              <a:gd name="T76" fmla="*/ 29 w 93"/>
              <a:gd name="T77" fmla="*/ 642 h 904"/>
              <a:gd name="T78" fmla="*/ 40 w 93"/>
              <a:gd name="T79" fmla="*/ 659 h 904"/>
              <a:gd name="T80" fmla="*/ 52 w 93"/>
              <a:gd name="T81" fmla="*/ 677 h 904"/>
              <a:gd name="T82" fmla="*/ 69 w 93"/>
              <a:gd name="T83" fmla="*/ 694 h 904"/>
              <a:gd name="T84" fmla="*/ 75 w 93"/>
              <a:gd name="T85" fmla="*/ 712 h 904"/>
              <a:gd name="T86" fmla="*/ 81 w 93"/>
              <a:gd name="T87" fmla="*/ 718 h 904"/>
              <a:gd name="T88" fmla="*/ 87 w 93"/>
              <a:gd name="T89" fmla="*/ 729 h 904"/>
              <a:gd name="T90" fmla="*/ 87 w 93"/>
              <a:gd name="T91" fmla="*/ 741 h 904"/>
              <a:gd name="T92" fmla="*/ 93 w 93"/>
              <a:gd name="T93" fmla="*/ 758 h 904"/>
              <a:gd name="T94" fmla="*/ 93 w 93"/>
              <a:gd name="T95" fmla="*/ 770 h 904"/>
              <a:gd name="T96" fmla="*/ 93 w 93"/>
              <a:gd name="T97" fmla="*/ 788 h 904"/>
              <a:gd name="T98" fmla="*/ 93 w 93"/>
              <a:gd name="T99" fmla="*/ 811 h 904"/>
              <a:gd name="T100" fmla="*/ 93 w 93"/>
              <a:gd name="T101" fmla="*/ 834 h 904"/>
              <a:gd name="T102" fmla="*/ 93 w 93"/>
              <a:gd name="T103" fmla="*/ 858 h 904"/>
              <a:gd name="T104" fmla="*/ 93 w 93"/>
              <a:gd name="T105" fmla="*/ 875 h 904"/>
              <a:gd name="T106" fmla="*/ 93 w 93"/>
              <a:gd name="T107" fmla="*/ 893 h 904"/>
              <a:gd name="T108" fmla="*/ 93 w 93"/>
              <a:gd name="T109" fmla="*/ 904 h 9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
              <a:gd name="T166" fmla="*/ 0 h 904"/>
              <a:gd name="T167" fmla="*/ 93 w 93"/>
              <a:gd name="T168" fmla="*/ 904 h 9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 h="904">
                <a:moveTo>
                  <a:pt x="58" y="0"/>
                </a:moveTo>
                <a:lnTo>
                  <a:pt x="35" y="46"/>
                </a:lnTo>
                <a:lnTo>
                  <a:pt x="29" y="70"/>
                </a:lnTo>
                <a:lnTo>
                  <a:pt x="17" y="93"/>
                </a:lnTo>
                <a:lnTo>
                  <a:pt x="11" y="116"/>
                </a:lnTo>
                <a:lnTo>
                  <a:pt x="6" y="140"/>
                </a:lnTo>
                <a:lnTo>
                  <a:pt x="6" y="157"/>
                </a:lnTo>
                <a:lnTo>
                  <a:pt x="0" y="175"/>
                </a:lnTo>
                <a:lnTo>
                  <a:pt x="0" y="192"/>
                </a:lnTo>
                <a:lnTo>
                  <a:pt x="6" y="210"/>
                </a:lnTo>
                <a:lnTo>
                  <a:pt x="11" y="221"/>
                </a:lnTo>
                <a:lnTo>
                  <a:pt x="23" y="233"/>
                </a:lnTo>
                <a:lnTo>
                  <a:pt x="35" y="262"/>
                </a:lnTo>
                <a:lnTo>
                  <a:pt x="46" y="274"/>
                </a:lnTo>
                <a:lnTo>
                  <a:pt x="52" y="286"/>
                </a:lnTo>
                <a:lnTo>
                  <a:pt x="52" y="303"/>
                </a:lnTo>
                <a:lnTo>
                  <a:pt x="58" y="321"/>
                </a:lnTo>
                <a:lnTo>
                  <a:pt x="69" y="350"/>
                </a:lnTo>
                <a:lnTo>
                  <a:pt x="75" y="367"/>
                </a:lnTo>
                <a:lnTo>
                  <a:pt x="81" y="391"/>
                </a:lnTo>
                <a:lnTo>
                  <a:pt x="81" y="408"/>
                </a:lnTo>
                <a:lnTo>
                  <a:pt x="81" y="426"/>
                </a:lnTo>
                <a:lnTo>
                  <a:pt x="75" y="432"/>
                </a:lnTo>
                <a:lnTo>
                  <a:pt x="75" y="443"/>
                </a:lnTo>
                <a:lnTo>
                  <a:pt x="69" y="455"/>
                </a:lnTo>
                <a:lnTo>
                  <a:pt x="64" y="467"/>
                </a:lnTo>
                <a:lnTo>
                  <a:pt x="52" y="484"/>
                </a:lnTo>
                <a:lnTo>
                  <a:pt x="40" y="507"/>
                </a:lnTo>
                <a:lnTo>
                  <a:pt x="29" y="531"/>
                </a:lnTo>
                <a:lnTo>
                  <a:pt x="17" y="548"/>
                </a:lnTo>
                <a:lnTo>
                  <a:pt x="11" y="560"/>
                </a:lnTo>
                <a:lnTo>
                  <a:pt x="11" y="572"/>
                </a:lnTo>
                <a:lnTo>
                  <a:pt x="6" y="578"/>
                </a:lnTo>
                <a:lnTo>
                  <a:pt x="6" y="589"/>
                </a:lnTo>
                <a:lnTo>
                  <a:pt x="6" y="601"/>
                </a:lnTo>
                <a:lnTo>
                  <a:pt x="11" y="607"/>
                </a:lnTo>
                <a:lnTo>
                  <a:pt x="11" y="618"/>
                </a:lnTo>
                <a:lnTo>
                  <a:pt x="17" y="624"/>
                </a:lnTo>
                <a:lnTo>
                  <a:pt x="29" y="642"/>
                </a:lnTo>
                <a:lnTo>
                  <a:pt x="40" y="659"/>
                </a:lnTo>
                <a:lnTo>
                  <a:pt x="52" y="677"/>
                </a:lnTo>
                <a:lnTo>
                  <a:pt x="69" y="694"/>
                </a:lnTo>
                <a:lnTo>
                  <a:pt x="75" y="712"/>
                </a:lnTo>
                <a:lnTo>
                  <a:pt x="81" y="718"/>
                </a:lnTo>
                <a:lnTo>
                  <a:pt x="87" y="729"/>
                </a:lnTo>
                <a:lnTo>
                  <a:pt x="87" y="741"/>
                </a:lnTo>
                <a:lnTo>
                  <a:pt x="93" y="758"/>
                </a:lnTo>
                <a:lnTo>
                  <a:pt x="93" y="770"/>
                </a:lnTo>
                <a:lnTo>
                  <a:pt x="93" y="788"/>
                </a:lnTo>
                <a:lnTo>
                  <a:pt x="93" y="811"/>
                </a:lnTo>
                <a:lnTo>
                  <a:pt x="93" y="834"/>
                </a:lnTo>
                <a:lnTo>
                  <a:pt x="93" y="858"/>
                </a:lnTo>
                <a:lnTo>
                  <a:pt x="93" y="875"/>
                </a:lnTo>
                <a:lnTo>
                  <a:pt x="93" y="893"/>
                </a:lnTo>
                <a:lnTo>
                  <a:pt x="93" y="904"/>
                </a:lnTo>
              </a:path>
            </a:pathLst>
          </a:custGeom>
          <a:noFill/>
          <a:ln w="55563">
            <a:solidFill>
              <a:srgbClr val="FF0000"/>
            </a:solidFill>
            <a:round/>
            <a:headEnd/>
            <a:tailEnd/>
          </a:ln>
        </p:spPr>
        <p:txBody>
          <a:bodyPr/>
          <a:lstStyle/>
          <a:p>
            <a:endParaRPr lang="en-US"/>
          </a:p>
        </p:txBody>
      </p:sp>
      <p:sp>
        <p:nvSpPr>
          <p:cNvPr id="25270" name="Rectangle 82"/>
          <p:cNvSpPr>
            <a:spLocks noChangeArrowheads="1"/>
          </p:cNvSpPr>
          <p:nvPr/>
        </p:nvSpPr>
        <p:spPr bwMode="auto">
          <a:xfrm>
            <a:off x="7619944" y="3192026"/>
            <a:ext cx="201613" cy="1454150"/>
          </a:xfrm>
          <a:prstGeom prst="rect">
            <a:avLst/>
          </a:prstGeom>
          <a:solidFill>
            <a:srgbClr val="808080"/>
          </a:solidFill>
          <a:ln w="9525">
            <a:noFill/>
            <a:miter lim="800000"/>
            <a:headEnd/>
            <a:tailEnd/>
          </a:ln>
        </p:spPr>
        <p:txBody>
          <a:bodyPr/>
          <a:lstStyle/>
          <a:p>
            <a:endParaRPr lang="en-GB"/>
          </a:p>
        </p:txBody>
      </p:sp>
      <p:sp>
        <p:nvSpPr>
          <p:cNvPr id="25271" name="Freeform 83"/>
          <p:cNvSpPr>
            <a:spLocks/>
          </p:cNvSpPr>
          <p:nvPr/>
        </p:nvSpPr>
        <p:spPr bwMode="auto">
          <a:xfrm>
            <a:off x="7619944" y="3192026"/>
            <a:ext cx="201613" cy="1454150"/>
          </a:xfrm>
          <a:custGeom>
            <a:avLst/>
            <a:gdLst>
              <a:gd name="T0" fmla="*/ 69 w 127"/>
              <a:gd name="T1" fmla="*/ 64 h 916"/>
              <a:gd name="T2" fmla="*/ 46 w 127"/>
              <a:gd name="T3" fmla="*/ 122 h 916"/>
              <a:gd name="T4" fmla="*/ 40 w 127"/>
              <a:gd name="T5" fmla="*/ 140 h 916"/>
              <a:gd name="T6" fmla="*/ 35 w 127"/>
              <a:gd name="T7" fmla="*/ 169 h 916"/>
              <a:gd name="T8" fmla="*/ 35 w 127"/>
              <a:gd name="T9" fmla="*/ 187 h 916"/>
              <a:gd name="T10" fmla="*/ 35 w 127"/>
              <a:gd name="T11" fmla="*/ 204 h 916"/>
              <a:gd name="T12" fmla="*/ 40 w 127"/>
              <a:gd name="T13" fmla="*/ 216 h 916"/>
              <a:gd name="T14" fmla="*/ 58 w 127"/>
              <a:gd name="T15" fmla="*/ 245 h 916"/>
              <a:gd name="T16" fmla="*/ 81 w 127"/>
              <a:gd name="T17" fmla="*/ 292 h 916"/>
              <a:gd name="T18" fmla="*/ 104 w 127"/>
              <a:gd name="T19" fmla="*/ 356 h 916"/>
              <a:gd name="T20" fmla="*/ 116 w 127"/>
              <a:gd name="T21" fmla="*/ 414 h 916"/>
              <a:gd name="T22" fmla="*/ 98 w 127"/>
              <a:gd name="T23" fmla="*/ 473 h 916"/>
              <a:gd name="T24" fmla="*/ 64 w 127"/>
              <a:gd name="T25" fmla="*/ 537 h 916"/>
              <a:gd name="T26" fmla="*/ 52 w 127"/>
              <a:gd name="T27" fmla="*/ 554 h 916"/>
              <a:gd name="T28" fmla="*/ 40 w 127"/>
              <a:gd name="T29" fmla="*/ 584 h 916"/>
              <a:gd name="T30" fmla="*/ 40 w 127"/>
              <a:gd name="T31" fmla="*/ 595 h 916"/>
              <a:gd name="T32" fmla="*/ 40 w 127"/>
              <a:gd name="T33" fmla="*/ 607 h 916"/>
              <a:gd name="T34" fmla="*/ 46 w 127"/>
              <a:gd name="T35" fmla="*/ 619 h 916"/>
              <a:gd name="T36" fmla="*/ 58 w 127"/>
              <a:gd name="T37" fmla="*/ 642 h 916"/>
              <a:gd name="T38" fmla="*/ 69 w 127"/>
              <a:gd name="T39" fmla="*/ 659 h 916"/>
              <a:gd name="T40" fmla="*/ 110 w 127"/>
              <a:gd name="T41" fmla="*/ 712 h 916"/>
              <a:gd name="T42" fmla="*/ 122 w 127"/>
              <a:gd name="T43" fmla="*/ 753 h 916"/>
              <a:gd name="T44" fmla="*/ 122 w 127"/>
              <a:gd name="T45" fmla="*/ 823 h 916"/>
              <a:gd name="T46" fmla="*/ 122 w 127"/>
              <a:gd name="T47" fmla="*/ 846 h 916"/>
              <a:gd name="T48" fmla="*/ 122 w 127"/>
              <a:gd name="T49" fmla="*/ 887 h 916"/>
              <a:gd name="T50" fmla="*/ 122 w 127"/>
              <a:gd name="T51" fmla="*/ 910 h 916"/>
              <a:gd name="T52" fmla="*/ 87 w 127"/>
              <a:gd name="T53" fmla="*/ 899 h 916"/>
              <a:gd name="T54" fmla="*/ 87 w 127"/>
              <a:gd name="T55" fmla="*/ 864 h 916"/>
              <a:gd name="T56" fmla="*/ 87 w 127"/>
              <a:gd name="T57" fmla="*/ 835 h 916"/>
              <a:gd name="T58" fmla="*/ 87 w 127"/>
              <a:gd name="T59" fmla="*/ 794 h 916"/>
              <a:gd name="T60" fmla="*/ 87 w 127"/>
              <a:gd name="T61" fmla="*/ 759 h 916"/>
              <a:gd name="T62" fmla="*/ 87 w 127"/>
              <a:gd name="T63" fmla="*/ 747 h 916"/>
              <a:gd name="T64" fmla="*/ 75 w 127"/>
              <a:gd name="T65" fmla="*/ 729 h 916"/>
              <a:gd name="T66" fmla="*/ 69 w 127"/>
              <a:gd name="T67" fmla="*/ 712 h 916"/>
              <a:gd name="T68" fmla="*/ 40 w 127"/>
              <a:gd name="T69" fmla="*/ 683 h 916"/>
              <a:gd name="T70" fmla="*/ 11 w 127"/>
              <a:gd name="T71" fmla="*/ 630 h 916"/>
              <a:gd name="T72" fmla="*/ 6 w 127"/>
              <a:gd name="T73" fmla="*/ 589 h 916"/>
              <a:gd name="T74" fmla="*/ 23 w 127"/>
              <a:gd name="T75" fmla="*/ 537 h 916"/>
              <a:gd name="T76" fmla="*/ 52 w 127"/>
              <a:gd name="T77" fmla="*/ 484 h 916"/>
              <a:gd name="T78" fmla="*/ 69 w 127"/>
              <a:gd name="T79" fmla="*/ 455 h 916"/>
              <a:gd name="T80" fmla="*/ 75 w 127"/>
              <a:gd name="T81" fmla="*/ 438 h 916"/>
              <a:gd name="T82" fmla="*/ 75 w 127"/>
              <a:gd name="T83" fmla="*/ 414 h 916"/>
              <a:gd name="T84" fmla="*/ 75 w 127"/>
              <a:gd name="T85" fmla="*/ 397 h 916"/>
              <a:gd name="T86" fmla="*/ 69 w 127"/>
              <a:gd name="T87" fmla="*/ 368 h 916"/>
              <a:gd name="T88" fmla="*/ 58 w 127"/>
              <a:gd name="T89" fmla="*/ 333 h 916"/>
              <a:gd name="T90" fmla="*/ 46 w 127"/>
              <a:gd name="T91" fmla="*/ 298 h 916"/>
              <a:gd name="T92" fmla="*/ 35 w 127"/>
              <a:gd name="T93" fmla="*/ 274 h 916"/>
              <a:gd name="T94" fmla="*/ 11 w 127"/>
              <a:gd name="T95" fmla="*/ 239 h 916"/>
              <a:gd name="T96" fmla="*/ 0 w 127"/>
              <a:gd name="T97" fmla="*/ 198 h 916"/>
              <a:gd name="T98" fmla="*/ 6 w 127"/>
              <a:gd name="T99" fmla="*/ 146 h 916"/>
              <a:gd name="T100" fmla="*/ 23 w 127"/>
              <a:gd name="T101" fmla="*/ 76 h 9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7"/>
              <a:gd name="T154" fmla="*/ 0 h 916"/>
              <a:gd name="T155" fmla="*/ 127 w 127"/>
              <a:gd name="T156" fmla="*/ 916 h 9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7" h="916">
                <a:moveTo>
                  <a:pt x="87" y="11"/>
                </a:moveTo>
                <a:lnTo>
                  <a:pt x="75" y="41"/>
                </a:lnTo>
                <a:lnTo>
                  <a:pt x="69" y="64"/>
                </a:lnTo>
                <a:lnTo>
                  <a:pt x="58" y="87"/>
                </a:lnTo>
                <a:lnTo>
                  <a:pt x="52" y="111"/>
                </a:lnTo>
                <a:lnTo>
                  <a:pt x="46" y="122"/>
                </a:lnTo>
                <a:lnTo>
                  <a:pt x="46" y="117"/>
                </a:lnTo>
                <a:lnTo>
                  <a:pt x="46" y="128"/>
                </a:lnTo>
                <a:lnTo>
                  <a:pt x="40" y="140"/>
                </a:lnTo>
                <a:lnTo>
                  <a:pt x="40" y="152"/>
                </a:lnTo>
                <a:lnTo>
                  <a:pt x="35" y="163"/>
                </a:lnTo>
                <a:lnTo>
                  <a:pt x="35" y="157"/>
                </a:lnTo>
                <a:lnTo>
                  <a:pt x="35" y="169"/>
                </a:lnTo>
                <a:lnTo>
                  <a:pt x="35" y="181"/>
                </a:lnTo>
                <a:lnTo>
                  <a:pt x="35" y="175"/>
                </a:lnTo>
                <a:lnTo>
                  <a:pt x="35" y="187"/>
                </a:lnTo>
                <a:lnTo>
                  <a:pt x="35" y="192"/>
                </a:lnTo>
                <a:lnTo>
                  <a:pt x="35" y="198"/>
                </a:lnTo>
                <a:lnTo>
                  <a:pt x="35" y="204"/>
                </a:lnTo>
                <a:lnTo>
                  <a:pt x="40" y="210"/>
                </a:lnTo>
                <a:lnTo>
                  <a:pt x="40" y="216"/>
                </a:lnTo>
                <a:lnTo>
                  <a:pt x="46" y="222"/>
                </a:lnTo>
                <a:lnTo>
                  <a:pt x="40" y="222"/>
                </a:lnTo>
                <a:lnTo>
                  <a:pt x="52" y="233"/>
                </a:lnTo>
                <a:lnTo>
                  <a:pt x="58" y="245"/>
                </a:lnTo>
                <a:lnTo>
                  <a:pt x="64" y="257"/>
                </a:lnTo>
                <a:lnTo>
                  <a:pt x="69" y="268"/>
                </a:lnTo>
                <a:lnTo>
                  <a:pt x="75" y="274"/>
                </a:lnTo>
                <a:lnTo>
                  <a:pt x="75" y="280"/>
                </a:lnTo>
                <a:lnTo>
                  <a:pt x="81" y="292"/>
                </a:lnTo>
                <a:lnTo>
                  <a:pt x="87" y="303"/>
                </a:lnTo>
                <a:lnTo>
                  <a:pt x="93" y="321"/>
                </a:lnTo>
                <a:lnTo>
                  <a:pt x="98" y="338"/>
                </a:lnTo>
                <a:lnTo>
                  <a:pt x="104" y="356"/>
                </a:lnTo>
                <a:lnTo>
                  <a:pt x="110" y="373"/>
                </a:lnTo>
                <a:lnTo>
                  <a:pt x="110" y="385"/>
                </a:lnTo>
                <a:lnTo>
                  <a:pt x="110" y="397"/>
                </a:lnTo>
                <a:lnTo>
                  <a:pt x="110" y="403"/>
                </a:lnTo>
                <a:lnTo>
                  <a:pt x="116" y="414"/>
                </a:lnTo>
                <a:lnTo>
                  <a:pt x="110" y="426"/>
                </a:lnTo>
                <a:lnTo>
                  <a:pt x="110" y="438"/>
                </a:lnTo>
                <a:lnTo>
                  <a:pt x="110" y="449"/>
                </a:lnTo>
                <a:lnTo>
                  <a:pt x="104" y="461"/>
                </a:lnTo>
                <a:lnTo>
                  <a:pt x="98" y="473"/>
                </a:lnTo>
                <a:lnTo>
                  <a:pt x="98" y="478"/>
                </a:lnTo>
                <a:lnTo>
                  <a:pt x="87" y="490"/>
                </a:lnTo>
                <a:lnTo>
                  <a:pt x="81" y="502"/>
                </a:lnTo>
                <a:lnTo>
                  <a:pt x="69" y="525"/>
                </a:lnTo>
                <a:lnTo>
                  <a:pt x="64" y="537"/>
                </a:lnTo>
                <a:lnTo>
                  <a:pt x="58" y="549"/>
                </a:lnTo>
                <a:lnTo>
                  <a:pt x="52" y="554"/>
                </a:lnTo>
                <a:lnTo>
                  <a:pt x="46" y="566"/>
                </a:lnTo>
                <a:lnTo>
                  <a:pt x="46" y="578"/>
                </a:lnTo>
                <a:lnTo>
                  <a:pt x="46" y="572"/>
                </a:lnTo>
                <a:lnTo>
                  <a:pt x="40" y="584"/>
                </a:lnTo>
                <a:lnTo>
                  <a:pt x="40" y="589"/>
                </a:lnTo>
                <a:lnTo>
                  <a:pt x="40" y="595"/>
                </a:lnTo>
                <a:lnTo>
                  <a:pt x="40" y="601"/>
                </a:lnTo>
                <a:lnTo>
                  <a:pt x="40" y="595"/>
                </a:lnTo>
                <a:lnTo>
                  <a:pt x="40" y="601"/>
                </a:lnTo>
                <a:lnTo>
                  <a:pt x="40" y="607"/>
                </a:lnTo>
                <a:lnTo>
                  <a:pt x="40" y="601"/>
                </a:lnTo>
                <a:lnTo>
                  <a:pt x="40" y="613"/>
                </a:lnTo>
                <a:lnTo>
                  <a:pt x="46" y="619"/>
                </a:lnTo>
                <a:lnTo>
                  <a:pt x="46" y="630"/>
                </a:lnTo>
                <a:lnTo>
                  <a:pt x="46" y="624"/>
                </a:lnTo>
                <a:lnTo>
                  <a:pt x="52" y="636"/>
                </a:lnTo>
                <a:lnTo>
                  <a:pt x="58" y="642"/>
                </a:lnTo>
                <a:lnTo>
                  <a:pt x="64" y="654"/>
                </a:lnTo>
                <a:lnTo>
                  <a:pt x="69" y="659"/>
                </a:lnTo>
                <a:lnTo>
                  <a:pt x="81" y="677"/>
                </a:lnTo>
                <a:lnTo>
                  <a:pt x="93" y="683"/>
                </a:lnTo>
                <a:lnTo>
                  <a:pt x="98" y="694"/>
                </a:lnTo>
                <a:lnTo>
                  <a:pt x="104" y="700"/>
                </a:lnTo>
                <a:lnTo>
                  <a:pt x="110" y="712"/>
                </a:lnTo>
                <a:lnTo>
                  <a:pt x="110" y="718"/>
                </a:lnTo>
                <a:lnTo>
                  <a:pt x="116" y="729"/>
                </a:lnTo>
                <a:lnTo>
                  <a:pt x="122" y="741"/>
                </a:lnTo>
                <a:lnTo>
                  <a:pt x="122" y="747"/>
                </a:lnTo>
                <a:lnTo>
                  <a:pt x="122" y="753"/>
                </a:lnTo>
                <a:lnTo>
                  <a:pt x="122" y="765"/>
                </a:lnTo>
                <a:lnTo>
                  <a:pt x="127" y="782"/>
                </a:lnTo>
                <a:lnTo>
                  <a:pt x="127" y="794"/>
                </a:lnTo>
                <a:lnTo>
                  <a:pt x="127" y="811"/>
                </a:lnTo>
                <a:lnTo>
                  <a:pt x="122" y="823"/>
                </a:lnTo>
                <a:lnTo>
                  <a:pt x="122" y="835"/>
                </a:lnTo>
                <a:lnTo>
                  <a:pt x="122" y="846"/>
                </a:lnTo>
                <a:lnTo>
                  <a:pt x="122" y="858"/>
                </a:lnTo>
                <a:lnTo>
                  <a:pt x="122" y="870"/>
                </a:lnTo>
                <a:lnTo>
                  <a:pt x="122" y="875"/>
                </a:lnTo>
                <a:lnTo>
                  <a:pt x="122" y="887"/>
                </a:lnTo>
                <a:lnTo>
                  <a:pt x="122" y="893"/>
                </a:lnTo>
                <a:lnTo>
                  <a:pt x="122" y="899"/>
                </a:lnTo>
                <a:lnTo>
                  <a:pt x="122" y="910"/>
                </a:lnTo>
                <a:lnTo>
                  <a:pt x="122" y="905"/>
                </a:lnTo>
                <a:lnTo>
                  <a:pt x="122" y="910"/>
                </a:lnTo>
                <a:lnTo>
                  <a:pt x="87" y="916"/>
                </a:lnTo>
                <a:lnTo>
                  <a:pt x="87" y="910"/>
                </a:lnTo>
                <a:lnTo>
                  <a:pt x="87" y="899"/>
                </a:lnTo>
                <a:lnTo>
                  <a:pt x="87" y="893"/>
                </a:lnTo>
                <a:lnTo>
                  <a:pt x="87" y="887"/>
                </a:lnTo>
                <a:lnTo>
                  <a:pt x="87" y="875"/>
                </a:lnTo>
                <a:lnTo>
                  <a:pt x="87" y="864"/>
                </a:lnTo>
                <a:lnTo>
                  <a:pt x="87" y="858"/>
                </a:lnTo>
                <a:lnTo>
                  <a:pt x="87" y="846"/>
                </a:lnTo>
                <a:lnTo>
                  <a:pt x="87" y="835"/>
                </a:lnTo>
                <a:lnTo>
                  <a:pt x="87" y="823"/>
                </a:lnTo>
                <a:lnTo>
                  <a:pt x="87" y="805"/>
                </a:lnTo>
                <a:lnTo>
                  <a:pt x="87" y="794"/>
                </a:lnTo>
                <a:lnTo>
                  <a:pt x="87" y="782"/>
                </a:lnTo>
                <a:lnTo>
                  <a:pt x="87" y="765"/>
                </a:lnTo>
                <a:lnTo>
                  <a:pt x="87" y="770"/>
                </a:lnTo>
                <a:lnTo>
                  <a:pt x="87" y="759"/>
                </a:lnTo>
                <a:lnTo>
                  <a:pt x="87" y="765"/>
                </a:lnTo>
                <a:lnTo>
                  <a:pt x="87" y="753"/>
                </a:lnTo>
                <a:lnTo>
                  <a:pt x="87" y="747"/>
                </a:lnTo>
                <a:lnTo>
                  <a:pt x="81" y="741"/>
                </a:lnTo>
                <a:lnTo>
                  <a:pt x="81" y="735"/>
                </a:lnTo>
                <a:lnTo>
                  <a:pt x="75" y="729"/>
                </a:lnTo>
                <a:lnTo>
                  <a:pt x="69" y="724"/>
                </a:lnTo>
                <a:lnTo>
                  <a:pt x="75" y="724"/>
                </a:lnTo>
                <a:lnTo>
                  <a:pt x="69" y="712"/>
                </a:lnTo>
                <a:lnTo>
                  <a:pt x="64" y="706"/>
                </a:lnTo>
                <a:lnTo>
                  <a:pt x="58" y="700"/>
                </a:lnTo>
                <a:lnTo>
                  <a:pt x="40" y="683"/>
                </a:lnTo>
                <a:lnTo>
                  <a:pt x="35" y="671"/>
                </a:lnTo>
                <a:lnTo>
                  <a:pt x="29" y="665"/>
                </a:lnTo>
                <a:lnTo>
                  <a:pt x="23" y="654"/>
                </a:lnTo>
                <a:lnTo>
                  <a:pt x="17" y="642"/>
                </a:lnTo>
                <a:lnTo>
                  <a:pt x="11" y="630"/>
                </a:lnTo>
                <a:lnTo>
                  <a:pt x="6" y="624"/>
                </a:lnTo>
                <a:lnTo>
                  <a:pt x="6" y="613"/>
                </a:lnTo>
                <a:lnTo>
                  <a:pt x="6" y="607"/>
                </a:lnTo>
                <a:lnTo>
                  <a:pt x="6" y="601"/>
                </a:lnTo>
                <a:lnTo>
                  <a:pt x="6" y="589"/>
                </a:lnTo>
                <a:lnTo>
                  <a:pt x="6" y="584"/>
                </a:lnTo>
                <a:lnTo>
                  <a:pt x="6" y="572"/>
                </a:lnTo>
                <a:lnTo>
                  <a:pt x="11" y="560"/>
                </a:lnTo>
                <a:lnTo>
                  <a:pt x="17" y="549"/>
                </a:lnTo>
                <a:lnTo>
                  <a:pt x="23" y="537"/>
                </a:lnTo>
                <a:lnTo>
                  <a:pt x="29" y="531"/>
                </a:lnTo>
                <a:lnTo>
                  <a:pt x="35" y="519"/>
                </a:lnTo>
                <a:lnTo>
                  <a:pt x="40" y="508"/>
                </a:lnTo>
                <a:lnTo>
                  <a:pt x="52" y="484"/>
                </a:lnTo>
                <a:lnTo>
                  <a:pt x="58" y="473"/>
                </a:lnTo>
                <a:lnTo>
                  <a:pt x="64" y="467"/>
                </a:lnTo>
                <a:lnTo>
                  <a:pt x="69" y="455"/>
                </a:lnTo>
                <a:lnTo>
                  <a:pt x="69" y="443"/>
                </a:lnTo>
                <a:lnTo>
                  <a:pt x="69" y="449"/>
                </a:lnTo>
                <a:lnTo>
                  <a:pt x="75" y="438"/>
                </a:lnTo>
                <a:lnTo>
                  <a:pt x="75" y="432"/>
                </a:lnTo>
                <a:lnTo>
                  <a:pt x="75" y="420"/>
                </a:lnTo>
                <a:lnTo>
                  <a:pt x="75" y="426"/>
                </a:lnTo>
                <a:lnTo>
                  <a:pt x="75" y="414"/>
                </a:lnTo>
                <a:lnTo>
                  <a:pt x="75" y="408"/>
                </a:lnTo>
                <a:lnTo>
                  <a:pt x="75" y="397"/>
                </a:lnTo>
                <a:lnTo>
                  <a:pt x="75" y="391"/>
                </a:lnTo>
                <a:lnTo>
                  <a:pt x="75" y="379"/>
                </a:lnTo>
                <a:lnTo>
                  <a:pt x="75" y="385"/>
                </a:lnTo>
                <a:lnTo>
                  <a:pt x="69" y="368"/>
                </a:lnTo>
                <a:lnTo>
                  <a:pt x="64" y="350"/>
                </a:lnTo>
                <a:lnTo>
                  <a:pt x="58" y="333"/>
                </a:lnTo>
                <a:lnTo>
                  <a:pt x="52" y="315"/>
                </a:lnTo>
                <a:lnTo>
                  <a:pt x="46" y="303"/>
                </a:lnTo>
                <a:lnTo>
                  <a:pt x="46" y="292"/>
                </a:lnTo>
                <a:lnTo>
                  <a:pt x="46" y="298"/>
                </a:lnTo>
                <a:lnTo>
                  <a:pt x="40" y="286"/>
                </a:lnTo>
                <a:lnTo>
                  <a:pt x="40" y="292"/>
                </a:lnTo>
                <a:lnTo>
                  <a:pt x="40" y="280"/>
                </a:lnTo>
                <a:lnTo>
                  <a:pt x="40" y="286"/>
                </a:lnTo>
                <a:lnTo>
                  <a:pt x="35" y="274"/>
                </a:lnTo>
                <a:lnTo>
                  <a:pt x="35" y="280"/>
                </a:lnTo>
                <a:lnTo>
                  <a:pt x="29" y="262"/>
                </a:lnTo>
                <a:lnTo>
                  <a:pt x="29" y="268"/>
                </a:lnTo>
                <a:lnTo>
                  <a:pt x="17" y="251"/>
                </a:lnTo>
                <a:lnTo>
                  <a:pt x="11" y="239"/>
                </a:lnTo>
                <a:lnTo>
                  <a:pt x="6" y="233"/>
                </a:lnTo>
                <a:lnTo>
                  <a:pt x="6" y="222"/>
                </a:lnTo>
                <a:lnTo>
                  <a:pt x="0" y="216"/>
                </a:lnTo>
                <a:lnTo>
                  <a:pt x="0" y="204"/>
                </a:lnTo>
                <a:lnTo>
                  <a:pt x="0" y="198"/>
                </a:lnTo>
                <a:lnTo>
                  <a:pt x="0" y="187"/>
                </a:lnTo>
                <a:lnTo>
                  <a:pt x="0" y="175"/>
                </a:lnTo>
                <a:lnTo>
                  <a:pt x="0" y="163"/>
                </a:lnTo>
                <a:lnTo>
                  <a:pt x="0" y="152"/>
                </a:lnTo>
                <a:lnTo>
                  <a:pt x="6" y="146"/>
                </a:lnTo>
                <a:lnTo>
                  <a:pt x="6" y="134"/>
                </a:lnTo>
                <a:lnTo>
                  <a:pt x="11" y="122"/>
                </a:lnTo>
                <a:lnTo>
                  <a:pt x="11" y="111"/>
                </a:lnTo>
                <a:lnTo>
                  <a:pt x="17" y="99"/>
                </a:lnTo>
                <a:lnTo>
                  <a:pt x="23" y="76"/>
                </a:lnTo>
                <a:lnTo>
                  <a:pt x="35" y="52"/>
                </a:lnTo>
                <a:lnTo>
                  <a:pt x="46" y="23"/>
                </a:lnTo>
                <a:lnTo>
                  <a:pt x="52" y="0"/>
                </a:lnTo>
                <a:lnTo>
                  <a:pt x="87" y="11"/>
                </a:lnTo>
                <a:close/>
              </a:path>
            </a:pathLst>
          </a:custGeom>
          <a:solidFill>
            <a:srgbClr val="FFFFFF"/>
          </a:solidFill>
          <a:ln w="9525">
            <a:noFill/>
            <a:round/>
            <a:headEnd/>
            <a:tailEnd/>
          </a:ln>
        </p:spPr>
        <p:txBody>
          <a:bodyPr/>
          <a:lstStyle/>
          <a:p>
            <a:endParaRPr lang="en-US"/>
          </a:p>
        </p:txBody>
      </p:sp>
      <p:sp>
        <p:nvSpPr>
          <p:cNvPr id="25272" name="Rectangle 84"/>
          <p:cNvSpPr>
            <a:spLocks noChangeArrowheads="1"/>
          </p:cNvSpPr>
          <p:nvPr/>
        </p:nvSpPr>
        <p:spPr bwMode="auto">
          <a:xfrm>
            <a:off x="7619944" y="3192026"/>
            <a:ext cx="201613" cy="1454150"/>
          </a:xfrm>
          <a:prstGeom prst="rect">
            <a:avLst/>
          </a:prstGeom>
          <a:solidFill>
            <a:srgbClr val="808080"/>
          </a:solidFill>
          <a:ln w="9525">
            <a:noFill/>
            <a:miter lim="800000"/>
            <a:headEnd/>
            <a:tailEnd/>
          </a:ln>
        </p:spPr>
        <p:txBody>
          <a:bodyPr/>
          <a:lstStyle/>
          <a:p>
            <a:endParaRPr lang="en-GB"/>
          </a:p>
        </p:txBody>
      </p:sp>
      <p:sp>
        <p:nvSpPr>
          <p:cNvPr id="25273" name="Freeform 85"/>
          <p:cNvSpPr>
            <a:spLocks/>
          </p:cNvSpPr>
          <p:nvPr/>
        </p:nvSpPr>
        <p:spPr bwMode="auto">
          <a:xfrm>
            <a:off x="7646931" y="3182501"/>
            <a:ext cx="147638" cy="1436688"/>
          </a:xfrm>
          <a:custGeom>
            <a:avLst/>
            <a:gdLst>
              <a:gd name="T0" fmla="*/ 52 w 93"/>
              <a:gd name="T1" fmla="*/ 0 h 905"/>
              <a:gd name="T2" fmla="*/ 35 w 93"/>
              <a:gd name="T3" fmla="*/ 47 h 905"/>
              <a:gd name="T4" fmla="*/ 23 w 93"/>
              <a:gd name="T5" fmla="*/ 76 h 905"/>
              <a:gd name="T6" fmla="*/ 18 w 93"/>
              <a:gd name="T7" fmla="*/ 99 h 905"/>
              <a:gd name="T8" fmla="*/ 12 w 93"/>
              <a:gd name="T9" fmla="*/ 117 h 905"/>
              <a:gd name="T10" fmla="*/ 6 w 93"/>
              <a:gd name="T11" fmla="*/ 140 h 905"/>
              <a:gd name="T12" fmla="*/ 0 w 93"/>
              <a:gd name="T13" fmla="*/ 163 h 905"/>
              <a:gd name="T14" fmla="*/ 0 w 93"/>
              <a:gd name="T15" fmla="*/ 181 h 905"/>
              <a:gd name="T16" fmla="*/ 0 w 93"/>
              <a:gd name="T17" fmla="*/ 198 h 905"/>
              <a:gd name="T18" fmla="*/ 6 w 93"/>
              <a:gd name="T19" fmla="*/ 210 h 905"/>
              <a:gd name="T20" fmla="*/ 12 w 93"/>
              <a:gd name="T21" fmla="*/ 222 h 905"/>
              <a:gd name="T22" fmla="*/ 18 w 93"/>
              <a:gd name="T23" fmla="*/ 239 h 905"/>
              <a:gd name="T24" fmla="*/ 35 w 93"/>
              <a:gd name="T25" fmla="*/ 263 h 905"/>
              <a:gd name="T26" fmla="*/ 41 w 93"/>
              <a:gd name="T27" fmla="*/ 274 h 905"/>
              <a:gd name="T28" fmla="*/ 47 w 93"/>
              <a:gd name="T29" fmla="*/ 292 h 905"/>
              <a:gd name="T30" fmla="*/ 52 w 93"/>
              <a:gd name="T31" fmla="*/ 304 h 905"/>
              <a:gd name="T32" fmla="*/ 58 w 93"/>
              <a:gd name="T33" fmla="*/ 321 h 905"/>
              <a:gd name="T34" fmla="*/ 70 w 93"/>
              <a:gd name="T35" fmla="*/ 356 h 905"/>
              <a:gd name="T36" fmla="*/ 76 w 93"/>
              <a:gd name="T37" fmla="*/ 374 h 905"/>
              <a:gd name="T38" fmla="*/ 76 w 93"/>
              <a:gd name="T39" fmla="*/ 391 h 905"/>
              <a:gd name="T40" fmla="*/ 76 w 93"/>
              <a:gd name="T41" fmla="*/ 409 h 905"/>
              <a:gd name="T42" fmla="*/ 76 w 93"/>
              <a:gd name="T43" fmla="*/ 426 h 905"/>
              <a:gd name="T44" fmla="*/ 76 w 93"/>
              <a:gd name="T45" fmla="*/ 438 h 905"/>
              <a:gd name="T46" fmla="*/ 70 w 93"/>
              <a:gd name="T47" fmla="*/ 444 h 905"/>
              <a:gd name="T48" fmla="*/ 70 w 93"/>
              <a:gd name="T49" fmla="*/ 455 h 905"/>
              <a:gd name="T50" fmla="*/ 64 w 93"/>
              <a:gd name="T51" fmla="*/ 467 h 905"/>
              <a:gd name="T52" fmla="*/ 52 w 93"/>
              <a:gd name="T53" fmla="*/ 490 h 905"/>
              <a:gd name="T54" fmla="*/ 41 w 93"/>
              <a:gd name="T55" fmla="*/ 508 h 905"/>
              <a:gd name="T56" fmla="*/ 23 w 93"/>
              <a:gd name="T57" fmla="*/ 531 h 905"/>
              <a:gd name="T58" fmla="*/ 18 w 93"/>
              <a:gd name="T59" fmla="*/ 555 h 905"/>
              <a:gd name="T60" fmla="*/ 12 w 93"/>
              <a:gd name="T61" fmla="*/ 560 h 905"/>
              <a:gd name="T62" fmla="*/ 6 w 93"/>
              <a:gd name="T63" fmla="*/ 572 h 905"/>
              <a:gd name="T64" fmla="*/ 6 w 93"/>
              <a:gd name="T65" fmla="*/ 584 h 905"/>
              <a:gd name="T66" fmla="*/ 6 w 93"/>
              <a:gd name="T67" fmla="*/ 590 h 905"/>
              <a:gd name="T68" fmla="*/ 6 w 93"/>
              <a:gd name="T69" fmla="*/ 601 h 905"/>
              <a:gd name="T70" fmla="*/ 6 w 93"/>
              <a:gd name="T71" fmla="*/ 613 h 905"/>
              <a:gd name="T72" fmla="*/ 12 w 93"/>
              <a:gd name="T73" fmla="*/ 619 h 905"/>
              <a:gd name="T74" fmla="*/ 18 w 93"/>
              <a:gd name="T75" fmla="*/ 630 h 905"/>
              <a:gd name="T76" fmla="*/ 23 w 93"/>
              <a:gd name="T77" fmla="*/ 648 h 905"/>
              <a:gd name="T78" fmla="*/ 41 w 93"/>
              <a:gd name="T79" fmla="*/ 665 h 905"/>
              <a:gd name="T80" fmla="*/ 52 w 93"/>
              <a:gd name="T81" fmla="*/ 683 h 905"/>
              <a:gd name="T82" fmla="*/ 64 w 93"/>
              <a:gd name="T83" fmla="*/ 695 h 905"/>
              <a:gd name="T84" fmla="*/ 76 w 93"/>
              <a:gd name="T85" fmla="*/ 712 h 905"/>
              <a:gd name="T86" fmla="*/ 81 w 93"/>
              <a:gd name="T87" fmla="*/ 724 h 905"/>
              <a:gd name="T88" fmla="*/ 81 w 93"/>
              <a:gd name="T89" fmla="*/ 730 h 905"/>
              <a:gd name="T90" fmla="*/ 87 w 93"/>
              <a:gd name="T91" fmla="*/ 741 h 905"/>
              <a:gd name="T92" fmla="*/ 87 w 93"/>
              <a:gd name="T93" fmla="*/ 759 h 905"/>
              <a:gd name="T94" fmla="*/ 93 w 93"/>
              <a:gd name="T95" fmla="*/ 776 h 905"/>
              <a:gd name="T96" fmla="*/ 93 w 93"/>
              <a:gd name="T97" fmla="*/ 788 h 905"/>
              <a:gd name="T98" fmla="*/ 87 w 93"/>
              <a:gd name="T99" fmla="*/ 817 h 905"/>
              <a:gd name="T100" fmla="*/ 87 w 93"/>
              <a:gd name="T101" fmla="*/ 841 h 905"/>
              <a:gd name="T102" fmla="*/ 87 w 93"/>
              <a:gd name="T103" fmla="*/ 858 h 905"/>
              <a:gd name="T104" fmla="*/ 87 w 93"/>
              <a:gd name="T105" fmla="*/ 876 h 905"/>
              <a:gd name="T106" fmla="*/ 87 w 93"/>
              <a:gd name="T107" fmla="*/ 893 h 905"/>
              <a:gd name="T108" fmla="*/ 87 w 93"/>
              <a:gd name="T109" fmla="*/ 905 h 9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
              <a:gd name="T166" fmla="*/ 0 h 905"/>
              <a:gd name="T167" fmla="*/ 93 w 93"/>
              <a:gd name="T168" fmla="*/ 905 h 9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 h="905">
                <a:moveTo>
                  <a:pt x="52" y="0"/>
                </a:moveTo>
                <a:lnTo>
                  <a:pt x="35" y="47"/>
                </a:lnTo>
                <a:lnTo>
                  <a:pt x="23" y="76"/>
                </a:lnTo>
                <a:lnTo>
                  <a:pt x="18" y="99"/>
                </a:lnTo>
                <a:lnTo>
                  <a:pt x="12" y="117"/>
                </a:lnTo>
                <a:lnTo>
                  <a:pt x="6" y="140"/>
                </a:lnTo>
                <a:lnTo>
                  <a:pt x="0" y="163"/>
                </a:lnTo>
                <a:lnTo>
                  <a:pt x="0" y="181"/>
                </a:lnTo>
                <a:lnTo>
                  <a:pt x="0" y="198"/>
                </a:lnTo>
                <a:lnTo>
                  <a:pt x="6" y="210"/>
                </a:lnTo>
                <a:lnTo>
                  <a:pt x="12" y="222"/>
                </a:lnTo>
                <a:lnTo>
                  <a:pt x="18" y="239"/>
                </a:lnTo>
                <a:lnTo>
                  <a:pt x="35" y="263"/>
                </a:lnTo>
                <a:lnTo>
                  <a:pt x="41" y="274"/>
                </a:lnTo>
                <a:lnTo>
                  <a:pt x="47" y="292"/>
                </a:lnTo>
                <a:lnTo>
                  <a:pt x="52" y="304"/>
                </a:lnTo>
                <a:lnTo>
                  <a:pt x="58" y="321"/>
                </a:lnTo>
                <a:lnTo>
                  <a:pt x="70" y="356"/>
                </a:lnTo>
                <a:lnTo>
                  <a:pt x="76" y="374"/>
                </a:lnTo>
                <a:lnTo>
                  <a:pt x="76" y="391"/>
                </a:lnTo>
                <a:lnTo>
                  <a:pt x="76" y="409"/>
                </a:lnTo>
                <a:lnTo>
                  <a:pt x="76" y="426"/>
                </a:lnTo>
                <a:lnTo>
                  <a:pt x="76" y="438"/>
                </a:lnTo>
                <a:lnTo>
                  <a:pt x="70" y="444"/>
                </a:lnTo>
                <a:lnTo>
                  <a:pt x="70" y="455"/>
                </a:lnTo>
                <a:lnTo>
                  <a:pt x="64" y="467"/>
                </a:lnTo>
                <a:lnTo>
                  <a:pt x="52" y="490"/>
                </a:lnTo>
                <a:lnTo>
                  <a:pt x="41" y="508"/>
                </a:lnTo>
                <a:lnTo>
                  <a:pt x="23" y="531"/>
                </a:lnTo>
                <a:lnTo>
                  <a:pt x="18" y="555"/>
                </a:lnTo>
                <a:lnTo>
                  <a:pt x="12" y="560"/>
                </a:lnTo>
                <a:lnTo>
                  <a:pt x="6" y="572"/>
                </a:lnTo>
                <a:lnTo>
                  <a:pt x="6" y="584"/>
                </a:lnTo>
                <a:lnTo>
                  <a:pt x="6" y="590"/>
                </a:lnTo>
                <a:lnTo>
                  <a:pt x="6" y="601"/>
                </a:lnTo>
                <a:lnTo>
                  <a:pt x="6" y="613"/>
                </a:lnTo>
                <a:lnTo>
                  <a:pt x="12" y="619"/>
                </a:lnTo>
                <a:lnTo>
                  <a:pt x="18" y="630"/>
                </a:lnTo>
                <a:lnTo>
                  <a:pt x="23" y="648"/>
                </a:lnTo>
                <a:lnTo>
                  <a:pt x="41" y="665"/>
                </a:lnTo>
                <a:lnTo>
                  <a:pt x="52" y="683"/>
                </a:lnTo>
                <a:lnTo>
                  <a:pt x="64" y="695"/>
                </a:lnTo>
                <a:lnTo>
                  <a:pt x="76" y="712"/>
                </a:lnTo>
                <a:lnTo>
                  <a:pt x="81" y="724"/>
                </a:lnTo>
                <a:lnTo>
                  <a:pt x="81" y="730"/>
                </a:lnTo>
                <a:lnTo>
                  <a:pt x="87" y="741"/>
                </a:lnTo>
                <a:lnTo>
                  <a:pt x="87" y="759"/>
                </a:lnTo>
                <a:lnTo>
                  <a:pt x="93" y="776"/>
                </a:lnTo>
                <a:lnTo>
                  <a:pt x="93" y="788"/>
                </a:lnTo>
                <a:lnTo>
                  <a:pt x="87" y="817"/>
                </a:lnTo>
                <a:lnTo>
                  <a:pt x="87" y="841"/>
                </a:lnTo>
                <a:lnTo>
                  <a:pt x="87" y="858"/>
                </a:lnTo>
                <a:lnTo>
                  <a:pt x="87" y="876"/>
                </a:lnTo>
                <a:lnTo>
                  <a:pt x="87" y="893"/>
                </a:lnTo>
                <a:lnTo>
                  <a:pt x="87" y="905"/>
                </a:lnTo>
              </a:path>
            </a:pathLst>
          </a:custGeom>
          <a:noFill/>
          <a:ln w="55563">
            <a:solidFill>
              <a:srgbClr val="FF0000"/>
            </a:solidFill>
            <a:round/>
            <a:headEnd/>
            <a:tailEnd/>
          </a:ln>
        </p:spPr>
        <p:txBody>
          <a:bodyPr/>
          <a:lstStyle/>
          <a:p>
            <a:endParaRPr lang="en-US"/>
          </a:p>
        </p:txBody>
      </p:sp>
      <p:sp>
        <p:nvSpPr>
          <p:cNvPr id="25274" name="Rectangle 86"/>
          <p:cNvSpPr>
            <a:spLocks noChangeArrowheads="1"/>
          </p:cNvSpPr>
          <p:nvPr/>
        </p:nvSpPr>
        <p:spPr bwMode="auto">
          <a:xfrm>
            <a:off x="8143819" y="3201551"/>
            <a:ext cx="203200" cy="1454150"/>
          </a:xfrm>
          <a:prstGeom prst="rect">
            <a:avLst/>
          </a:prstGeom>
          <a:solidFill>
            <a:srgbClr val="808080"/>
          </a:solidFill>
          <a:ln w="9525">
            <a:noFill/>
            <a:miter lim="800000"/>
            <a:headEnd/>
            <a:tailEnd/>
          </a:ln>
        </p:spPr>
        <p:txBody>
          <a:bodyPr/>
          <a:lstStyle/>
          <a:p>
            <a:endParaRPr lang="en-GB"/>
          </a:p>
        </p:txBody>
      </p:sp>
      <p:sp>
        <p:nvSpPr>
          <p:cNvPr id="25275" name="Freeform 87"/>
          <p:cNvSpPr>
            <a:spLocks/>
          </p:cNvSpPr>
          <p:nvPr/>
        </p:nvSpPr>
        <p:spPr bwMode="auto">
          <a:xfrm>
            <a:off x="8143819" y="3201551"/>
            <a:ext cx="203200" cy="1454150"/>
          </a:xfrm>
          <a:custGeom>
            <a:avLst/>
            <a:gdLst>
              <a:gd name="T0" fmla="*/ 70 w 128"/>
              <a:gd name="T1" fmla="*/ 64 h 916"/>
              <a:gd name="T2" fmla="*/ 47 w 128"/>
              <a:gd name="T3" fmla="*/ 116 h 916"/>
              <a:gd name="T4" fmla="*/ 41 w 128"/>
              <a:gd name="T5" fmla="*/ 140 h 916"/>
              <a:gd name="T6" fmla="*/ 35 w 128"/>
              <a:gd name="T7" fmla="*/ 169 h 916"/>
              <a:gd name="T8" fmla="*/ 35 w 128"/>
              <a:gd name="T9" fmla="*/ 186 h 916"/>
              <a:gd name="T10" fmla="*/ 41 w 128"/>
              <a:gd name="T11" fmla="*/ 204 h 916"/>
              <a:gd name="T12" fmla="*/ 41 w 128"/>
              <a:gd name="T13" fmla="*/ 216 h 916"/>
              <a:gd name="T14" fmla="*/ 58 w 128"/>
              <a:gd name="T15" fmla="*/ 245 h 916"/>
              <a:gd name="T16" fmla="*/ 81 w 128"/>
              <a:gd name="T17" fmla="*/ 292 h 916"/>
              <a:gd name="T18" fmla="*/ 105 w 128"/>
              <a:gd name="T19" fmla="*/ 356 h 916"/>
              <a:gd name="T20" fmla="*/ 116 w 128"/>
              <a:gd name="T21" fmla="*/ 414 h 916"/>
              <a:gd name="T22" fmla="*/ 105 w 128"/>
              <a:gd name="T23" fmla="*/ 467 h 916"/>
              <a:gd name="T24" fmla="*/ 64 w 128"/>
              <a:gd name="T25" fmla="*/ 537 h 916"/>
              <a:gd name="T26" fmla="*/ 58 w 128"/>
              <a:gd name="T27" fmla="*/ 554 h 916"/>
              <a:gd name="T28" fmla="*/ 47 w 128"/>
              <a:gd name="T29" fmla="*/ 583 h 916"/>
              <a:gd name="T30" fmla="*/ 41 w 128"/>
              <a:gd name="T31" fmla="*/ 595 h 916"/>
              <a:gd name="T32" fmla="*/ 41 w 128"/>
              <a:gd name="T33" fmla="*/ 607 h 916"/>
              <a:gd name="T34" fmla="*/ 47 w 128"/>
              <a:gd name="T35" fmla="*/ 618 h 916"/>
              <a:gd name="T36" fmla="*/ 58 w 128"/>
              <a:gd name="T37" fmla="*/ 642 h 916"/>
              <a:gd name="T38" fmla="*/ 70 w 128"/>
              <a:gd name="T39" fmla="*/ 659 h 916"/>
              <a:gd name="T40" fmla="*/ 110 w 128"/>
              <a:gd name="T41" fmla="*/ 712 h 916"/>
              <a:gd name="T42" fmla="*/ 128 w 128"/>
              <a:gd name="T43" fmla="*/ 753 h 916"/>
              <a:gd name="T44" fmla="*/ 128 w 128"/>
              <a:gd name="T45" fmla="*/ 823 h 916"/>
              <a:gd name="T46" fmla="*/ 128 w 128"/>
              <a:gd name="T47" fmla="*/ 846 h 916"/>
              <a:gd name="T48" fmla="*/ 128 w 128"/>
              <a:gd name="T49" fmla="*/ 887 h 916"/>
              <a:gd name="T50" fmla="*/ 128 w 128"/>
              <a:gd name="T51" fmla="*/ 904 h 916"/>
              <a:gd name="T52" fmla="*/ 87 w 128"/>
              <a:gd name="T53" fmla="*/ 899 h 916"/>
              <a:gd name="T54" fmla="*/ 93 w 128"/>
              <a:gd name="T55" fmla="*/ 864 h 916"/>
              <a:gd name="T56" fmla="*/ 93 w 128"/>
              <a:gd name="T57" fmla="*/ 834 h 916"/>
              <a:gd name="T58" fmla="*/ 93 w 128"/>
              <a:gd name="T59" fmla="*/ 794 h 916"/>
              <a:gd name="T60" fmla="*/ 87 w 128"/>
              <a:gd name="T61" fmla="*/ 759 h 916"/>
              <a:gd name="T62" fmla="*/ 87 w 128"/>
              <a:gd name="T63" fmla="*/ 747 h 916"/>
              <a:gd name="T64" fmla="*/ 81 w 128"/>
              <a:gd name="T65" fmla="*/ 729 h 916"/>
              <a:gd name="T66" fmla="*/ 70 w 128"/>
              <a:gd name="T67" fmla="*/ 712 h 916"/>
              <a:gd name="T68" fmla="*/ 35 w 128"/>
              <a:gd name="T69" fmla="*/ 671 h 916"/>
              <a:gd name="T70" fmla="*/ 12 w 128"/>
              <a:gd name="T71" fmla="*/ 618 h 916"/>
              <a:gd name="T72" fmla="*/ 6 w 128"/>
              <a:gd name="T73" fmla="*/ 583 h 916"/>
              <a:gd name="T74" fmla="*/ 29 w 128"/>
              <a:gd name="T75" fmla="*/ 525 h 916"/>
              <a:gd name="T76" fmla="*/ 58 w 128"/>
              <a:gd name="T77" fmla="*/ 472 h 916"/>
              <a:gd name="T78" fmla="*/ 70 w 128"/>
              <a:gd name="T79" fmla="*/ 455 h 916"/>
              <a:gd name="T80" fmla="*/ 81 w 128"/>
              <a:gd name="T81" fmla="*/ 426 h 916"/>
              <a:gd name="T82" fmla="*/ 81 w 128"/>
              <a:gd name="T83" fmla="*/ 414 h 916"/>
              <a:gd name="T84" fmla="*/ 76 w 128"/>
              <a:gd name="T85" fmla="*/ 391 h 916"/>
              <a:gd name="T86" fmla="*/ 70 w 128"/>
              <a:gd name="T87" fmla="*/ 367 h 916"/>
              <a:gd name="T88" fmla="*/ 53 w 128"/>
              <a:gd name="T89" fmla="*/ 315 h 916"/>
              <a:gd name="T90" fmla="*/ 47 w 128"/>
              <a:gd name="T91" fmla="*/ 286 h 916"/>
              <a:gd name="T92" fmla="*/ 41 w 128"/>
              <a:gd name="T93" fmla="*/ 274 h 916"/>
              <a:gd name="T94" fmla="*/ 12 w 128"/>
              <a:gd name="T95" fmla="*/ 233 h 916"/>
              <a:gd name="T96" fmla="*/ 0 w 128"/>
              <a:gd name="T97" fmla="*/ 186 h 916"/>
              <a:gd name="T98" fmla="*/ 6 w 128"/>
              <a:gd name="T99" fmla="*/ 134 h 916"/>
              <a:gd name="T100" fmla="*/ 35 w 128"/>
              <a:gd name="T101" fmla="*/ 46 h 9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916"/>
              <a:gd name="T155" fmla="*/ 128 w 128"/>
              <a:gd name="T156" fmla="*/ 916 h 9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916">
                <a:moveTo>
                  <a:pt x="87" y="11"/>
                </a:moveTo>
                <a:lnTo>
                  <a:pt x="81" y="35"/>
                </a:lnTo>
                <a:lnTo>
                  <a:pt x="70" y="64"/>
                </a:lnTo>
                <a:lnTo>
                  <a:pt x="58" y="87"/>
                </a:lnTo>
                <a:lnTo>
                  <a:pt x="53" y="111"/>
                </a:lnTo>
                <a:lnTo>
                  <a:pt x="53" y="105"/>
                </a:lnTo>
                <a:lnTo>
                  <a:pt x="47" y="116"/>
                </a:lnTo>
                <a:lnTo>
                  <a:pt x="53" y="116"/>
                </a:lnTo>
                <a:lnTo>
                  <a:pt x="47" y="128"/>
                </a:lnTo>
                <a:lnTo>
                  <a:pt x="41" y="140"/>
                </a:lnTo>
                <a:lnTo>
                  <a:pt x="41" y="151"/>
                </a:lnTo>
                <a:lnTo>
                  <a:pt x="41" y="157"/>
                </a:lnTo>
                <a:lnTo>
                  <a:pt x="35" y="169"/>
                </a:lnTo>
                <a:lnTo>
                  <a:pt x="41" y="169"/>
                </a:lnTo>
                <a:lnTo>
                  <a:pt x="35" y="175"/>
                </a:lnTo>
                <a:lnTo>
                  <a:pt x="35" y="186"/>
                </a:lnTo>
                <a:lnTo>
                  <a:pt x="35" y="192"/>
                </a:lnTo>
                <a:lnTo>
                  <a:pt x="35" y="198"/>
                </a:lnTo>
                <a:lnTo>
                  <a:pt x="41" y="204"/>
                </a:lnTo>
                <a:lnTo>
                  <a:pt x="41" y="210"/>
                </a:lnTo>
                <a:lnTo>
                  <a:pt x="41" y="216"/>
                </a:lnTo>
                <a:lnTo>
                  <a:pt x="47" y="221"/>
                </a:lnTo>
                <a:lnTo>
                  <a:pt x="53" y="233"/>
                </a:lnTo>
                <a:lnTo>
                  <a:pt x="58" y="245"/>
                </a:lnTo>
                <a:lnTo>
                  <a:pt x="70" y="256"/>
                </a:lnTo>
                <a:lnTo>
                  <a:pt x="76" y="262"/>
                </a:lnTo>
                <a:lnTo>
                  <a:pt x="76" y="274"/>
                </a:lnTo>
                <a:lnTo>
                  <a:pt x="81" y="280"/>
                </a:lnTo>
                <a:lnTo>
                  <a:pt x="81" y="292"/>
                </a:lnTo>
                <a:lnTo>
                  <a:pt x="87" y="303"/>
                </a:lnTo>
                <a:lnTo>
                  <a:pt x="93" y="321"/>
                </a:lnTo>
                <a:lnTo>
                  <a:pt x="99" y="338"/>
                </a:lnTo>
                <a:lnTo>
                  <a:pt x="105" y="356"/>
                </a:lnTo>
                <a:lnTo>
                  <a:pt x="110" y="373"/>
                </a:lnTo>
                <a:lnTo>
                  <a:pt x="110" y="385"/>
                </a:lnTo>
                <a:lnTo>
                  <a:pt x="116" y="391"/>
                </a:lnTo>
                <a:lnTo>
                  <a:pt x="116" y="402"/>
                </a:lnTo>
                <a:lnTo>
                  <a:pt x="116" y="414"/>
                </a:lnTo>
                <a:lnTo>
                  <a:pt x="116" y="426"/>
                </a:lnTo>
                <a:lnTo>
                  <a:pt x="116" y="437"/>
                </a:lnTo>
                <a:lnTo>
                  <a:pt x="110" y="449"/>
                </a:lnTo>
                <a:lnTo>
                  <a:pt x="110" y="455"/>
                </a:lnTo>
                <a:lnTo>
                  <a:pt x="105" y="467"/>
                </a:lnTo>
                <a:lnTo>
                  <a:pt x="99" y="478"/>
                </a:lnTo>
                <a:lnTo>
                  <a:pt x="93" y="490"/>
                </a:lnTo>
                <a:lnTo>
                  <a:pt x="87" y="502"/>
                </a:lnTo>
                <a:lnTo>
                  <a:pt x="76" y="525"/>
                </a:lnTo>
                <a:lnTo>
                  <a:pt x="64" y="537"/>
                </a:lnTo>
                <a:lnTo>
                  <a:pt x="58" y="543"/>
                </a:lnTo>
                <a:lnTo>
                  <a:pt x="53" y="554"/>
                </a:lnTo>
                <a:lnTo>
                  <a:pt x="58" y="554"/>
                </a:lnTo>
                <a:lnTo>
                  <a:pt x="53" y="566"/>
                </a:lnTo>
                <a:lnTo>
                  <a:pt x="47" y="572"/>
                </a:lnTo>
                <a:lnTo>
                  <a:pt x="47" y="583"/>
                </a:lnTo>
                <a:lnTo>
                  <a:pt x="41" y="589"/>
                </a:lnTo>
                <a:lnTo>
                  <a:pt x="41" y="595"/>
                </a:lnTo>
                <a:lnTo>
                  <a:pt x="41" y="601"/>
                </a:lnTo>
                <a:lnTo>
                  <a:pt x="41" y="607"/>
                </a:lnTo>
                <a:lnTo>
                  <a:pt x="41" y="601"/>
                </a:lnTo>
                <a:lnTo>
                  <a:pt x="47" y="613"/>
                </a:lnTo>
                <a:lnTo>
                  <a:pt x="47" y="618"/>
                </a:lnTo>
                <a:lnTo>
                  <a:pt x="53" y="624"/>
                </a:lnTo>
                <a:lnTo>
                  <a:pt x="58" y="636"/>
                </a:lnTo>
                <a:lnTo>
                  <a:pt x="58" y="642"/>
                </a:lnTo>
                <a:lnTo>
                  <a:pt x="64" y="648"/>
                </a:lnTo>
                <a:lnTo>
                  <a:pt x="76" y="659"/>
                </a:lnTo>
                <a:lnTo>
                  <a:pt x="70" y="659"/>
                </a:lnTo>
                <a:lnTo>
                  <a:pt x="87" y="677"/>
                </a:lnTo>
                <a:lnTo>
                  <a:pt x="93" y="683"/>
                </a:lnTo>
                <a:lnTo>
                  <a:pt x="99" y="694"/>
                </a:lnTo>
                <a:lnTo>
                  <a:pt x="105" y="700"/>
                </a:lnTo>
                <a:lnTo>
                  <a:pt x="110" y="712"/>
                </a:lnTo>
                <a:lnTo>
                  <a:pt x="116" y="718"/>
                </a:lnTo>
                <a:lnTo>
                  <a:pt x="122" y="729"/>
                </a:lnTo>
                <a:lnTo>
                  <a:pt x="122" y="735"/>
                </a:lnTo>
                <a:lnTo>
                  <a:pt x="122" y="747"/>
                </a:lnTo>
                <a:lnTo>
                  <a:pt x="128" y="753"/>
                </a:lnTo>
                <a:lnTo>
                  <a:pt x="128" y="764"/>
                </a:lnTo>
                <a:lnTo>
                  <a:pt x="128" y="776"/>
                </a:lnTo>
                <a:lnTo>
                  <a:pt x="128" y="794"/>
                </a:lnTo>
                <a:lnTo>
                  <a:pt x="128" y="811"/>
                </a:lnTo>
                <a:lnTo>
                  <a:pt x="128" y="823"/>
                </a:lnTo>
                <a:lnTo>
                  <a:pt x="128" y="834"/>
                </a:lnTo>
                <a:lnTo>
                  <a:pt x="128" y="846"/>
                </a:lnTo>
                <a:lnTo>
                  <a:pt x="128" y="858"/>
                </a:lnTo>
                <a:lnTo>
                  <a:pt x="128" y="864"/>
                </a:lnTo>
                <a:lnTo>
                  <a:pt x="128" y="875"/>
                </a:lnTo>
                <a:lnTo>
                  <a:pt x="128" y="887"/>
                </a:lnTo>
                <a:lnTo>
                  <a:pt x="128" y="893"/>
                </a:lnTo>
                <a:lnTo>
                  <a:pt x="128" y="899"/>
                </a:lnTo>
                <a:lnTo>
                  <a:pt x="128" y="904"/>
                </a:lnTo>
                <a:lnTo>
                  <a:pt x="128" y="910"/>
                </a:lnTo>
                <a:lnTo>
                  <a:pt x="93" y="916"/>
                </a:lnTo>
                <a:lnTo>
                  <a:pt x="87" y="910"/>
                </a:lnTo>
                <a:lnTo>
                  <a:pt x="87" y="899"/>
                </a:lnTo>
                <a:lnTo>
                  <a:pt x="87" y="893"/>
                </a:lnTo>
                <a:lnTo>
                  <a:pt x="87" y="881"/>
                </a:lnTo>
                <a:lnTo>
                  <a:pt x="93" y="875"/>
                </a:lnTo>
                <a:lnTo>
                  <a:pt x="93" y="864"/>
                </a:lnTo>
                <a:lnTo>
                  <a:pt x="93" y="858"/>
                </a:lnTo>
                <a:lnTo>
                  <a:pt x="93" y="846"/>
                </a:lnTo>
                <a:lnTo>
                  <a:pt x="93" y="834"/>
                </a:lnTo>
                <a:lnTo>
                  <a:pt x="93" y="817"/>
                </a:lnTo>
                <a:lnTo>
                  <a:pt x="93" y="805"/>
                </a:lnTo>
                <a:lnTo>
                  <a:pt x="93" y="794"/>
                </a:lnTo>
                <a:lnTo>
                  <a:pt x="93" y="782"/>
                </a:lnTo>
                <a:lnTo>
                  <a:pt x="93" y="764"/>
                </a:lnTo>
                <a:lnTo>
                  <a:pt x="93" y="770"/>
                </a:lnTo>
                <a:lnTo>
                  <a:pt x="87" y="759"/>
                </a:lnTo>
                <a:lnTo>
                  <a:pt x="93" y="759"/>
                </a:lnTo>
                <a:lnTo>
                  <a:pt x="87" y="753"/>
                </a:lnTo>
                <a:lnTo>
                  <a:pt x="87" y="747"/>
                </a:lnTo>
                <a:lnTo>
                  <a:pt x="87" y="741"/>
                </a:lnTo>
                <a:lnTo>
                  <a:pt x="81" y="735"/>
                </a:lnTo>
                <a:lnTo>
                  <a:pt x="81" y="729"/>
                </a:lnTo>
                <a:lnTo>
                  <a:pt x="76" y="718"/>
                </a:lnTo>
                <a:lnTo>
                  <a:pt x="76" y="723"/>
                </a:lnTo>
                <a:lnTo>
                  <a:pt x="70" y="712"/>
                </a:lnTo>
                <a:lnTo>
                  <a:pt x="64" y="706"/>
                </a:lnTo>
                <a:lnTo>
                  <a:pt x="58" y="700"/>
                </a:lnTo>
                <a:lnTo>
                  <a:pt x="47" y="683"/>
                </a:lnTo>
                <a:lnTo>
                  <a:pt x="35" y="671"/>
                </a:lnTo>
                <a:lnTo>
                  <a:pt x="29" y="659"/>
                </a:lnTo>
                <a:lnTo>
                  <a:pt x="24" y="653"/>
                </a:lnTo>
                <a:lnTo>
                  <a:pt x="18" y="642"/>
                </a:lnTo>
                <a:lnTo>
                  <a:pt x="12" y="630"/>
                </a:lnTo>
                <a:lnTo>
                  <a:pt x="12" y="618"/>
                </a:lnTo>
                <a:lnTo>
                  <a:pt x="6" y="613"/>
                </a:lnTo>
                <a:lnTo>
                  <a:pt x="6" y="601"/>
                </a:lnTo>
                <a:lnTo>
                  <a:pt x="6" y="595"/>
                </a:lnTo>
                <a:lnTo>
                  <a:pt x="6" y="589"/>
                </a:lnTo>
                <a:lnTo>
                  <a:pt x="6" y="583"/>
                </a:lnTo>
                <a:lnTo>
                  <a:pt x="12" y="572"/>
                </a:lnTo>
                <a:lnTo>
                  <a:pt x="12" y="560"/>
                </a:lnTo>
                <a:lnTo>
                  <a:pt x="18" y="548"/>
                </a:lnTo>
                <a:lnTo>
                  <a:pt x="24" y="537"/>
                </a:lnTo>
                <a:lnTo>
                  <a:pt x="29" y="525"/>
                </a:lnTo>
                <a:lnTo>
                  <a:pt x="35" y="519"/>
                </a:lnTo>
                <a:lnTo>
                  <a:pt x="41" y="507"/>
                </a:lnTo>
                <a:lnTo>
                  <a:pt x="53" y="484"/>
                </a:lnTo>
                <a:lnTo>
                  <a:pt x="58" y="472"/>
                </a:lnTo>
                <a:lnTo>
                  <a:pt x="64" y="461"/>
                </a:lnTo>
                <a:lnTo>
                  <a:pt x="64" y="467"/>
                </a:lnTo>
                <a:lnTo>
                  <a:pt x="70" y="455"/>
                </a:lnTo>
                <a:lnTo>
                  <a:pt x="76" y="443"/>
                </a:lnTo>
                <a:lnTo>
                  <a:pt x="76" y="449"/>
                </a:lnTo>
                <a:lnTo>
                  <a:pt x="76" y="437"/>
                </a:lnTo>
                <a:lnTo>
                  <a:pt x="81" y="426"/>
                </a:lnTo>
                <a:lnTo>
                  <a:pt x="76" y="432"/>
                </a:lnTo>
                <a:lnTo>
                  <a:pt x="81" y="420"/>
                </a:lnTo>
                <a:lnTo>
                  <a:pt x="81" y="414"/>
                </a:lnTo>
                <a:lnTo>
                  <a:pt x="81" y="402"/>
                </a:lnTo>
                <a:lnTo>
                  <a:pt x="81" y="408"/>
                </a:lnTo>
                <a:lnTo>
                  <a:pt x="81" y="397"/>
                </a:lnTo>
                <a:lnTo>
                  <a:pt x="76" y="391"/>
                </a:lnTo>
                <a:lnTo>
                  <a:pt x="76" y="379"/>
                </a:lnTo>
                <a:lnTo>
                  <a:pt x="76" y="385"/>
                </a:lnTo>
                <a:lnTo>
                  <a:pt x="70" y="367"/>
                </a:lnTo>
                <a:lnTo>
                  <a:pt x="64" y="350"/>
                </a:lnTo>
                <a:lnTo>
                  <a:pt x="58" y="332"/>
                </a:lnTo>
                <a:lnTo>
                  <a:pt x="53" y="315"/>
                </a:lnTo>
                <a:lnTo>
                  <a:pt x="47" y="303"/>
                </a:lnTo>
                <a:lnTo>
                  <a:pt x="47" y="292"/>
                </a:lnTo>
                <a:lnTo>
                  <a:pt x="47" y="297"/>
                </a:lnTo>
                <a:lnTo>
                  <a:pt x="47" y="286"/>
                </a:lnTo>
                <a:lnTo>
                  <a:pt x="41" y="280"/>
                </a:lnTo>
                <a:lnTo>
                  <a:pt x="41" y="274"/>
                </a:lnTo>
                <a:lnTo>
                  <a:pt x="29" y="262"/>
                </a:lnTo>
                <a:lnTo>
                  <a:pt x="24" y="251"/>
                </a:lnTo>
                <a:lnTo>
                  <a:pt x="12" y="239"/>
                </a:lnTo>
                <a:lnTo>
                  <a:pt x="12" y="233"/>
                </a:lnTo>
                <a:lnTo>
                  <a:pt x="6" y="221"/>
                </a:lnTo>
                <a:lnTo>
                  <a:pt x="6" y="216"/>
                </a:lnTo>
                <a:lnTo>
                  <a:pt x="0" y="204"/>
                </a:lnTo>
                <a:lnTo>
                  <a:pt x="0" y="192"/>
                </a:lnTo>
                <a:lnTo>
                  <a:pt x="0" y="186"/>
                </a:lnTo>
                <a:lnTo>
                  <a:pt x="0" y="175"/>
                </a:lnTo>
                <a:lnTo>
                  <a:pt x="0" y="163"/>
                </a:lnTo>
                <a:lnTo>
                  <a:pt x="6" y="151"/>
                </a:lnTo>
                <a:lnTo>
                  <a:pt x="6" y="140"/>
                </a:lnTo>
                <a:lnTo>
                  <a:pt x="6" y="134"/>
                </a:lnTo>
                <a:lnTo>
                  <a:pt x="12" y="122"/>
                </a:lnTo>
                <a:lnTo>
                  <a:pt x="18" y="111"/>
                </a:lnTo>
                <a:lnTo>
                  <a:pt x="18" y="99"/>
                </a:lnTo>
                <a:lnTo>
                  <a:pt x="29" y="76"/>
                </a:lnTo>
                <a:lnTo>
                  <a:pt x="35" y="46"/>
                </a:lnTo>
                <a:lnTo>
                  <a:pt x="47" y="23"/>
                </a:lnTo>
                <a:lnTo>
                  <a:pt x="58" y="0"/>
                </a:lnTo>
                <a:lnTo>
                  <a:pt x="87" y="11"/>
                </a:lnTo>
                <a:close/>
              </a:path>
            </a:pathLst>
          </a:custGeom>
          <a:solidFill>
            <a:srgbClr val="FFFFFF"/>
          </a:solidFill>
          <a:ln w="9525">
            <a:noFill/>
            <a:round/>
            <a:headEnd/>
            <a:tailEnd/>
          </a:ln>
        </p:spPr>
        <p:txBody>
          <a:bodyPr/>
          <a:lstStyle/>
          <a:p>
            <a:endParaRPr lang="en-US"/>
          </a:p>
        </p:txBody>
      </p:sp>
      <p:sp>
        <p:nvSpPr>
          <p:cNvPr id="25276" name="Rectangle 88"/>
          <p:cNvSpPr>
            <a:spLocks noChangeArrowheads="1"/>
          </p:cNvSpPr>
          <p:nvPr/>
        </p:nvSpPr>
        <p:spPr bwMode="auto">
          <a:xfrm>
            <a:off x="8143819" y="3201551"/>
            <a:ext cx="203200" cy="1454150"/>
          </a:xfrm>
          <a:prstGeom prst="rect">
            <a:avLst/>
          </a:prstGeom>
          <a:solidFill>
            <a:srgbClr val="808080"/>
          </a:solidFill>
          <a:ln w="9525">
            <a:noFill/>
            <a:miter lim="800000"/>
            <a:headEnd/>
            <a:tailEnd/>
          </a:ln>
        </p:spPr>
        <p:txBody>
          <a:bodyPr/>
          <a:lstStyle/>
          <a:p>
            <a:endParaRPr lang="en-GB"/>
          </a:p>
        </p:txBody>
      </p:sp>
      <p:sp>
        <p:nvSpPr>
          <p:cNvPr id="25277" name="Freeform 89"/>
          <p:cNvSpPr>
            <a:spLocks/>
          </p:cNvSpPr>
          <p:nvPr/>
        </p:nvSpPr>
        <p:spPr bwMode="auto">
          <a:xfrm>
            <a:off x="8172394" y="3192026"/>
            <a:ext cx="146050" cy="1436688"/>
          </a:xfrm>
          <a:custGeom>
            <a:avLst/>
            <a:gdLst>
              <a:gd name="T0" fmla="*/ 52 w 92"/>
              <a:gd name="T1" fmla="*/ 0 h 905"/>
              <a:gd name="T2" fmla="*/ 35 w 92"/>
              <a:gd name="T3" fmla="*/ 46 h 905"/>
              <a:gd name="T4" fmla="*/ 29 w 92"/>
              <a:gd name="T5" fmla="*/ 70 h 905"/>
              <a:gd name="T6" fmla="*/ 17 w 92"/>
              <a:gd name="T7" fmla="*/ 93 h 905"/>
              <a:gd name="T8" fmla="*/ 11 w 92"/>
              <a:gd name="T9" fmla="*/ 117 h 905"/>
              <a:gd name="T10" fmla="*/ 6 w 92"/>
              <a:gd name="T11" fmla="*/ 140 h 905"/>
              <a:gd name="T12" fmla="*/ 0 w 92"/>
              <a:gd name="T13" fmla="*/ 157 h 905"/>
              <a:gd name="T14" fmla="*/ 0 w 92"/>
              <a:gd name="T15" fmla="*/ 181 h 905"/>
              <a:gd name="T16" fmla="*/ 0 w 92"/>
              <a:gd name="T17" fmla="*/ 192 h 905"/>
              <a:gd name="T18" fmla="*/ 6 w 92"/>
              <a:gd name="T19" fmla="*/ 210 h 905"/>
              <a:gd name="T20" fmla="*/ 11 w 92"/>
              <a:gd name="T21" fmla="*/ 222 h 905"/>
              <a:gd name="T22" fmla="*/ 17 w 92"/>
              <a:gd name="T23" fmla="*/ 233 h 905"/>
              <a:gd name="T24" fmla="*/ 35 w 92"/>
              <a:gd name="T25" fmla="*/ 262 h 905"/>
              <a:gd name="T26" fmla="*/ 40 w 92"/>
              <a:gd name="T27" fmla="*/ 274 h 905"/>
              <a:gd name="T28" fmla="*/ 46 w 92"/>
              <a:gd name="T29" fmla="*/ 286 h 905"/>
              <a:gd name="T30" fmla="*/ 52 w 92"/>
              <a:gd name="T31" fmla="*/ 303 h 905"/>
              <a:gd name="T32" fmla="*/ 58 w 92"/>
              <a:gd name="T33" fmla="*/ 321 h 905"/>
              <a:gd name="T34" fmla="*/ 69 w 92"/>
              <a:gd name="T35" fmla="*/ 356 h 905"/>
              <a:gd name="T36" fmla="*/ 75 w 92"/>
              <a:gd name="T37" fmla="*/ 373 h 905"/>
              <a:gd name="T38" fmla="*/ 81 w 92"/>
              <a:gd name="T39" fmla="*/ 391 h 905"/>
              <a:gd name="T40" fmla="*/ 81 w 92"/>
              <a:gd name="T41" fmla="*/ 408 h 905"/>
              <a:gd name="T42" fmla="*/ 81 w 92"/>
              <a:gd name="T43" fmla="*/ 426 h 905"/>
              <a:gd name="T44" fmla="*/ 75 w 92"/>
              <a:gd name="T45" fmla="*/ 438 h 905"/>
              <a:gd name="T46" fmla="*/ 75 w 92"/>
              <a:gd name="T47" fmla="*/ 443 h 905"/>
              <a:gd name="T48" fmla="*/ 69 w 92"/>
              <a:gd name="T49" fmla="*/ 455 h 905"/>
              <a:gd name="T50" fmla="*/ 63 w 92"/>
              <a:gd name="T51" fmla="*/ 467 h 905"/>
              <a:gd name="T52" fmla="*/ 52 w 92"/>
              <a:gd name="T53" fmla="*/ 484 h 905"/>
              <a:gd name="T54" fmla="*/ 40 w 92"/>
              <a:gd name="T55" fmla="*/ 508 h 905"/>
              <a:gd name="T56" fmla="*/ 29 w 92"/>
              <a:gd name="T57" fmla="*/ 531 h 905"/>
              <a:gd name="T58" fmla="*/ 17 w 92"/>
              <a:gd name="T59" fmla="*/ 549 h 905"/>
              <a:gd name="T60" fmla="*/ 11 w 92"/>
              <a:gd name="T61" fmla="*/ 560 h 905"/>
              <a:gd name="T62" fmla="*/ 11 w 92"/>
              <a:gd name="T63" fmla="*/ 572 h 905"/>
              <a:gd name="T64" fmla="*/ 6 w 92"/>
              <a:gd name="T65" fmla="*/ 584 h 905"/>
              <a:gd name="T66" fmla="*/ 6 w 92"/>
              <a:gd name="T67" fmla="*/ 589 h 905"/>
              <a:gd name="T68" fmla="*/ 6 w 92"/>
              <a:gd name="T69" fmla="*/ 601 h 905"/>
              <a:gd name="T70" fmla="*/ 11 w 92"/>
              <a:gd name="T71" fmla="*/ 607 h 905"/>
              <a:gd name="T72" fmla="*/ 11 w 92"/>
              <a:gd name="T73" fmla="*/ 619 h 905"/>
              <a:gd name="T74" fmla="*/ 17 w 92"/>
              <a:gd name="T75" fmla="*/ 630 h 905"/>
              <a:gd name="T76" fmla="*/ 29 w 92"/>
              <a:gd name="T77" fmla="*/ 648 h 905"/>
              <a:gd name="T78" fmla="*/ 40 w 92"/>
              <a:gd name="T79" fmla="*/ 665 h 905"/>
              <a:gd name="T80" fmla="*/ 52 w 92"/>
              <a:gd name="T81" fmla="*/ 677 h 905"/>
              <a:gd name="T82" fmla="*/ 69 w 92"/>
              <a:gd name="T83" fmla="*/ 694 h 905"/>
              <a:gd name="T84" fmla="*/ 75 w 92"/>
              <a:gd name="T85" fmla="*/ 712 h 905"/>
              <a:gd name="T86" fmla="*/ 81 w 92"/>
              <a:gd name="T87" fmla="*/ 718 h 905"/>
              <a:gd name="T88" fmla="*/ 87 w 92"/>
              <a:gd name="T89" fmla="*/ 729 h 905"/>
              <a:gd name="T90" fmla="*/ 87 w 92"/>
              <a:gd name="T91" fmla="*/ 741 h 905"/>
              <a:gd name="T92" fmla="*/ 92 w 92"/>
              <a:gd name="T93" fmla="*/ 759 h 905"/>
              <a:gd name="T94" fmla="*/ 92 w 92"/>
              <a:gd name="T95" fmla="*/ 770 h 905"/>
              <a:gd name="T96" fmla="*/ 92 w 92"/>
              <a:gd name="T97" fmla="*/ 788 h 905"/>
              <a:gd name="T98" fmla="*/ 92 w 92"/>
              <a:gd name="T99" fmla="*/ 811 h 905"/>
              <a:gd name="T100" fmla="*/ 92 w 92"/>
              <a:gd name="T101" fmla="*/ 840 h 905"/>
              <a:gd name="T102" fmla="*/ 92 w 92"/>
              <a:gd name="T103" fmla="*/ 858 h 905"/>
              <a:gd name="T104" fmla="*/ 92 w 92"/>
              <a:gd name="T105" fmla="*/ 875 h 905"/>
              <a:gd name="T106" fmla="*/ 87 w 92"/>
              <a:gd name="T107" fmla="*/ 893 h 905"/>
              <a:gd name="T108" fmla="*/ 92 w 92"/>
              <a:gd name="T109" fmla="*/ 905 h 9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2"/>
              <a:gd name="T166" fmla="*/ 0 h 905"/>
              <a:gd name="T167" fmla="*/ 92 w 92"/>
              <a:gd name="T168" fmla="*/ 905 h 9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2" h="905">
                <a:moveTo>
                  <a:pt x="52" y="0"/>
                </a:moveTo>
                <a:lnTo>
                  <a:pt x="35" y="46"/>
                </a:lnTo>
                <a:lnTo>
                  <a:pt x="29" y="70"/>
                </a:lnTo>
                <a:lnTo>
                  <a:pt x="17" y="93"/>
                </a:lnTo>
                <a:lnTo>
                  <a:pt x="11" y="117"/>
                </a:lnTo>
                <a:lnTo>
                  <a:pt x="6" y="140"/>
                </a:lnTo>
                <a:lnTo>
                  <a:pt x="0" y="157"/>
                </a:lnTo>
                <a:lnTo>
                  <a:pt x="0" y="181"/>
                </a:lnTo>
                <a:lnTo>
                  <a:pt x="0" y="192"/>
                </a:lnTo>
                <a:lnTo>
                  <a:pt x="6" y="210"/>
                </a:lnTo>
                <a:lnTo>
                  <a:pt x="11" y="222"/>
                </a:lnTo>
                <a:lnTo>
                  <a:pt x="17" y="233"/>
                </a:lnTo>
                <a:lnTo>
                  <a:pt x="35" y="262"/>
                </a:lnTo>
                <a:lnTo>
                  <a:pt x="40" y="274"/>
                </a:lnTo>
                <a:lnTo>
                  <a:pt x="46" y="286"/>
                </a:lnTo>
                <a:lnTo>
                  <a:pt x="52" y="303"/>
                </a:lnTo>
                <a:lnTo>
                  <a:pt x="58" y="321"/>
                </a:lnTo>
                <a:lnTo>
                  <a:pt x="69" y="356"/>
                </a:lnTo>
                <a:lnTo>
                  <a:pt x="75" y="373"/>
                </a:lnTo>
                <a:lnTo>
                  <a:pt x="81" y="391"/>
                </a:lnTo>
                <a:lnTo>
                  <a:pt x="81" y="408"/>
                </a:lnTo>
                <a:lnTo>
                  <a:pt x="81" y="426"/>
                </a:lnTo>
                <a:lnTo>
                  <a:pt x="75" y="438"/>
                </a:lnTo>
                <a:lnTo>
                  <a:pt x="75" y="443"/>
                </a:lnTo>
                <a:lnTo>
                  <a:pt x="69" y="455"/>
                </a:lnTo>
                <a:lnTo>
                  <a:pt x="63" y="467"/>
                </a:lnTo>
                <a:lnTo>
                  <a:pt x="52" y="484"/>
                </a:lnTo>
                <a:lnTo>
                  <a:pt x="40" y="508"/>
                </a:lnTo>
                <a:lnTo>
                  <a:pt x="29" y="531"/>
                </a:lnTo>
                <a:lnTo>
                  <a:pt x="17" y="549"/>
                </a:lnTo>
                <a:lnTo>
                  <a:pt x="11" y="560"/>
                </a:lnTo>
                <a:lnTo>
                  <a:pt x="11" y="572"/>
                </a:lnTo>
                <a:lnTo>
                  <a:pt x="6" y="584"/>
                </a:lnTo>
                <a:lnTo>
                  <a:pt x="6" y="589"/>
                </a:lnTo>
                <a:lnTo>
                  <a:pt x="6" y="601"/>
                </a:lnTo>
                <a:lnTo>
                  <a:pt x="11" y="607"/>
                </a:lnTo>
                <a:lnTo>
                  <a:pt x="11" y="619"/>
                </a:lnTo>
                <a:lnTo>
                  <a:pt x="17" y="630"/>
                </a:lnTo>
                <a:lnTo>
                  <a:pt x="29" y="648"/>
                </a:lnTo>
                <a:lnTo>
                  <a:pt x="40" y="665"/>
                </a:lnTo>
                <a:lnTo>
                  <a:pt x="52" y="677"/>
                </a:lnTo>
                <a:lnTo>
                  <a:pt x="69" y="694"/>
                </a:lnTo>
                <a:lnTo>
                  <a:pt x="75" y="712"/>
                </a:lnTo>
                <a:lnTo>
                  <a:pt x="81" y="718"/>
                </a:lnTo>
                <a:lnTo>
                  <a:pt x="87" y="729"/>
                </a:lnTo>
                <a:lnTo>
                  <a:pt x="87" y="741"/>
                </a:lnTo>
                <a:lnTo>
                  <a:pt x="92" y="759"/>
                </a:lnTo>
                <a:lnTo>
                  <a:pt x="92" y="770"/>
                </a:lnTo>
                <a:lnTo>
                  <a:pt x="92" y="788"/>
                </a:lnTo>
                <a:lnTo>
                  <a:pt x="92" y="811"/>
                </a:lnTo>
                <a:lnTo>
                  <a:pt x="92" y="840"/>
                </a:lnTo>
                <a:lnTo>
                  <a:pt x="92" y="858"/>
                </a:lnTo>
                <a:lnTo>
                  <a:pt x="92" y="875"/>
                </a:lnTo>
                <a:lnTo>
                  <a:pt x="87" y="893"/>
                </a:lnTo>
                <a:lnTo>
                  <a:pt x="92" y="905"/>
                </a:lnTo>
              </a:path>
            </a:pathLst>
          </a:custGeom>
          <a:noFill/>
          <a:ln w="55563">
            <a:solidFill>
              <a:srgbClr val="FF0000"/>
            </a:solidFill>
            <a:round/>
            <a:headEnd/>
            <a:tailEnd/>
          </a:ln>
        </p:spPr>
        <p:txBody>
          <a:bodyPr/>
          <a:lstStyle/>
          <a:p>
            <a:endParaRPr lang="en-US"/>
          </a:p>
        </p:txBody>
      </p:sp>
      <p:sp>
        <p:nvSpPr>
          <p:cNvPr id="25278" name="Freeform 90"/>
          <p:cNvSpPr>
            <a:spLocks/>
          </p:cNvSpPr>
          <p:nvPr/>
        </p:nvSpPr>
        <p:spPr bwMode="auto">
          <a:xfrm>
            <a:off x="7002406" y="3923863"/>
            <a:ext cx="341313" cy="212725"/>
          </a:xfrm>
          <a:custGeom>
            <a:avLst/>
            <a:gdLst>
              <a:gd name="T0" fmla="*/ 215 w 215"/>
              <a:gd name="T1" fmla="*/ 0 h 134"/>
              <a:gd name="T2" fmla="*/ 203 w 215"/>
              <a:gd name="T3" fmla="*/ 6 h 134"/>
              <a:gd name="T4" fmla="*/ 192 w 215"/>
              <a:gd name="T5" fmla="*/ 12 h 134"/>
              <a:gd name="T6" fmla="*/ 180 w 215"/>
              <a:gd name="T7" fmla="*/ 17 h 134"/>
              <a:gd name="T8" fmla="*/ 169 w 215"/>
              <a:gd name="T9" fmla="*/ 29 h 134"/>
              <a:gd name="T10" fmla="*/ 163 w 215"/>
              <a:gd name="T11" fmla="*/ 35 h 134"/>
              <a:gd name="T12" fmla="*/ 163 w 215"/>
              <a:gd name="T13" fmla="*/ 41 h 134"/>
              <a:gd name="T14" fmla="*/ 157 w 215"/>
              <a:gd name="T15" fmla="*/ 52 h 134"/>
              <a:gd name="T16" fmla="*/ 157 w 215"/>
              <a:gd name="T17" fmla="*/ 64 h 134"/>
              <a:gd name="T18" fmla="*/ 145 w 215"/>
              <a:gd name="T19" fmla="*/ 82 h 134"/>
              <a:gd name="T20" fmla="*/ 145 w 215"/>
              <a:gd name="T21" fmla="*/ 88 h 134"/>
              <a:gd name="T22" fmla="*/ 140 w 215"/>
              <a:gd name="T23" fmla="*/ 99 h 134"/>
              <a:gd name="T24" fmla="*/ 134 w 215"/>
              <a:gd name="T25" fmla="*/ 111 h 134"/>
              <a:gd name="T26" fmla="*/ 128 w 215"/>
              <a:gd name="T27" fmla="*/ 117 h 134"/>
              <a:gd name="T28" fmla="*/ 128 w 215"/>
              <a:gd name="T29" fmla="*/ 123 h 134"/>
              <a:gd name="T30" fmla="*/ 122 w 215"/>
              <a:gd name="T31" fmla="*/ 128 h 134"/>
              <a:gd name="T32" fmla="*/ 122 w 215"/>
              <a:gd name="T33" fmla="*/ 134 h 134"/>
              <a:gd name="T34" fmla="*/ 116 w 215"/>
              <a:gd name="T35" fmla="*/ 134 h 134"/>
              <a:gd name="T36" fmla="*/ 111 w 215"/>
              <a:gd name="T37" fmla="*/ 134 h 134"/>
              <a:gd name="T38" fmla="*/ 111 w 215"/>
              <a:gd name="T39" fmla="*/ 134 h 134"/>
              <a:gd name="T40" fmla="*/ 105 w 215"/>
              <a:gd name="T41" fmla="*/ 128 h 134"/>
              <a:gd name="T42" fmla="*/ 99 w 215"/>
              <a:gd name="T43" fmla="*/ 123 h 134"/>
              <a:gd name="T44" fmla="*/ 93 w 215"/>
              <a:gd name="T45" fmla="*/ 117 h 134"/>
              <a:gd name="T46" fmla="*/ 87 w 215"/>
              <a:gd name="T47" fmla="*/ 105 h 134"/>
              <a:gd name="T48" fmla="*/ 82 w 215"/>
              <a:gd name="T49" fmla="*/ 93 h 134"/>
              <a:gd name="T50" fmla="*/ 76 w 215"/>
              <a:gd name="T51" fmla="*/ 82 h 134"/>
              <a:gd name="T52" fmla="*/ 64 w 215"/>
              <a:gd name="T53" fmla="*/ 76 h 134"/>
              <a:gd name="T54" fmla="*/ 58 w 215"/>
              <a:gd name="T55" fmla="*/ 70 h 134"/>
              <a:gd name="T56" fmla="*/ 53 w 215"/>
              <a:gd name="T57" fmla="*/ 64 h 134"/>
              <a:gd name="T58" fmla="*/ 41 w 215"/>
              <a:gd name="T59" fmla="*/ 64 h 134"/>
              <a:gd name="T60" fmla="*/ 35 w 215"/>
              <a:gd name="T61" fmla="*/ 58 h 134"/>
              <a:gd name="T62" fmla="*/ 24 w 215"/>
              <a:gd name="T63" fmla="*/ 58 h 134"/>
              <a:gd name="T64" fmla="*/ 18 w 215"/>
              <a:gd name="T65" fmla="*/ 58 h 134"/>
              <a:gd name="T66" fmla="*/ 12 w 215"/>
              <a:gd name="T67" fmla="*/ 58 h 134"/>
              <a:gd name="T68" fmla="*/ 6 w 215"/>
              <a:gd name="T69" fmla="*/ 58 h 134"/>
              <a:gd name="T70" fmla="*/ 0 w 215"/>
              <a:gd name="T71" fmla="*/ 58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5"/>
              <a:gd name="T109" fmla="*/ 0 h 134"/>
              <a:gd name="T110" fmla="*/ 215 w 215"/>
              <a:gd name="T111" fmla="*/ 134 h 1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5" h="134">
                <a:moveTo>
                  <a:pt x="215" y="0"/>
                </a:moveTo>
                <a:lnTo>
                  <a:pt x="203" y="6"/>
                </a:lnTo>
                <a:lnTo>
                  <a:pt x="192" y="12"/>
                </a:lnTo>
                <a:lnTo>
                  <a:pt x="180" y="17"/>
                </a:lnTo>
                <a:lnTo>
                  <a:pt x="169" y="29"/>
                </a:lnTo>
                <a:lnTo>
                  <a:pt x="163" y="35"/>
                </a:lnTo>
                <a:lnTo>
                  <a:pt x="163" y="41"/>
                </a:lnTo>
                <a:lnTo>
                  <a:pt x="157" y="52"/>
                </a:lnTo>
                <a:lnTo>
                  <a:pt x="157" y="64"/>
                </a:lnTo>
                <a:lnTo>
                  <a:pt x="145" y="82"/>
                </a:lnTo>
                <a:lnTo>
                  <a:pt x="145" y="88"/>
                </a:lnTo>
                <a:lnTo>
                  <a:pt x="140" y="99"/>
                </a:lnTo>
                <a:lnTo>
                  <a:pt x="134" y="111"/>
                </a:lnTo>
                <a:lnTo>
                  <a:pt x="128" y="117"/>
                </a:lnTo>
                <a:lnTo>
                  <a:pt x="128" y="123"/>
                </a:lnTo>
                <a:lnTo>
                  <a:pt x="122" y="128"/>
                </a:lnTo>
                <a:lnTo>
                  <a:pt x="122" y="134"/>
                </a:lnTo>
                <a:lnTo>
                  <a:pt x="116" y="134"/>
                </a:lnTo>
                <a:lnTo>
                  <a:pt x="111" y="134"/>
                </a:lnTo>
                <a:lnTo>
                  <a:pt x="105" y="128"/>
                </a:lnTo>
                <a:lnTo>
                  <a:pt x="99" y="123"/>
                </a:lnTo>
                <a:lnTo>
                  <a:pt x="93" y="117"/>
                </a:lnTo>
                <a:lnTo>
                  <a:pt x="87" y="105"/>
                </a:lnTo>
                <a:lnTo>
                  <a:pt x="82" y="93"/>
                </a:lnTo>
                <a:lnTo>
                  <a:pt x="76" y="82"/>
                </a:lnTo>
                <a:lnTo>
                  <a:pt x="64" y="76"/>
                </a:lnTo>
                <a:lnTo>
                  <a:pt x="58" y="70"/>
                </a:lnTo>
                <a:lnTo>
                  <a:pt x="53" y="64"/>
                </a:lnTo>
                <a:lnTo>
                  <a:pt x="41" y="64"/>
                </a:lnTo>
                <a:lnTo>
                  <a:pt x="35" y="58"/>
                </a:lnTo>
                <a:lnTo>
                  <a:pt x="24" y="58"/>
                </a:lnTo>
                <a:lnTo>
                  <a:pt x="18" y="58"/>
                </a:lnTo>
                <a:lnTo>
                  <a:pt x="12" y="58"/>
                </a:lnTo>
                <a:lnTo>
                  <a:pt x="6" y="58"/>
                </a:lnTo>
                <a:lnTo>
                  <a:pt x="0" y="58"/>
                </a:lnTo>
              </a:path>
            </a:pathLst>
          </a:custGeom>
          <a:noFill/>
          <a:ln w="9525">
            <a:solidFill>
              <a:srgbClr val="FF0000"/>
            </a:solidFill>
            <a:round/>
            <a:headEnd/>
            <a:tailEnd/>
          </a:ln>
        </p:spPr>
        <p:txBody>
          <a:bodyPr/>
          <a:lstStyle/>
          <a:p>
            <a:endParaRPr lang="en-US"/>
          </a:p>
        </p:txBody>
      </p:sp>
      <p:sp>
        <p:nvSpPr>
          <p:cNvPr id="25279" name="Freeform 91"/>
          <p:cNvSpPr>
            <a:spLocks/>
          </p:cNvSpPr>
          <p:nvPr/>
        </p:nvSpPr>
        <p:spPr bwMode="auto">
          <a:xfrm>
            <a:off x="8189856" y="4081026"/>
            <a:ext cx="506413" cy="111125"/>
          </a:xfrm>
          <a:custGeom>
            <a:avLst/>
            <a:gdLst>
              <a:gd name="T0" fmla="*/ 0 w 319"/>
              <a:gd name="T1" fmla="*/ 18 h 70"/>
              <a:gd name="T2" fmla="*/ 24 w 319"/>
              <a:gd name="T3" fmla="*/ 35 h 70"/>
              <a:gd name="T4" fmla="*/ 52 w 319"/>
              <a:gd name="T5" fmla="*/ 47 h 70"/>
              <a:gd name="T6" fmla="*/ 64 w 319"/>
              <a:gd name="T7" fmla="*/ 53 h 70"/>
              <a:gd name="T8" fmla="*/ 76 w 319"/>
              <a:gd name="T9" fmla="*/ 59 h 70"/>
              <a:gd name="T10" fmla="*/ 81 w 319"/>
              <a:gd name="T11" fmla="*/ 64 h 70"/>
              <a:gd name="T12" fmla="*/ 93 w 319"/>
              <a:gd name="T13" fmla="*/ 64 h 70"/>
              <a:gd name="T14" fmla="*/ 99 w 319"/>
              <a:gd name="T15" fmla="*/ 64 h 70"/>
              <a:gd name="T16" fmla="*/ 105 w 319"/>
              <a:gd name="T17" fmla="*/ 70 h 70"/>
              <a:gd name="T18" fmla="*/ 116 w 319"/>
              <a:gd name="T19" fmla="*/ 64 h 70"/>
              <a:gd name="T20" fmla="*/ 122 w 319"/>
              <a:gd name="T21" fmla="*/ 64 h 70"/>
              <a:gd name="T22" fmla="*/ 128 w 319"/>
              <a:gd name="T23" fmla="*/ 59 h 70"/>
              <a:gd name="T24" fmla="*/ 139 w 319"/>
              <a:gd name="T25" fmla="*/ 53 h 70"/>
              <a:gd name="T26" fmla="*/ 145 w 319"/>
              <a:gd name="T27" fmla="*/ 53 h 70"/>
              <a:gd name="T28" fmla="*/ 145 w 319"/>
              <a:gd name="T29" fmla="*/ 47 h 70"/>
              <a:gd name="T30" fmla="*/ 151 w 319"/>
              <a:gd name="T31" fmla="*/ 35 h 70"/>
              <a:gd name="T32" fmla="*/ 157 w 319"/>
              <a:gd name="T33" fmla="*/ 24 h 70"/>
              <a:gd name="T34" fmla="*/ 157 w 319"/>
              <a:gd name="T35" fmla="*/ 24 h 70"/>
              <a:gd name="T36" fmla="*/ 163 w 319"/>
              <a:gd name="T37" fmla="*/ 18 h 70"/>
              <a:gd name="T38" fmla="*/ 168 w 319"/>
              <a:gd name="T39" fmla="*/ 18 h 70"/>
              <a:gd name="T40" fmla="*/ 174 w 319"/>
              <a:gd name="T41" fmla="*/ 18 h 70"/>
              <a:gd name="T42" fmla="*/ 186 w 319"/>
              <a:gd name="T43" fmla="*/ 18 h 70"/>
              <a:gd name="T44" fmla="*/ 197 w 319"/>
              <a:gd name="T45" fmla="*/ 18 h 70"/>
              <a:gd name="T46" fmla="*/ 203 w 319"/>
              <a:gd name="T47" fmla="*/ 18 h 70"/>
              <a:gd name="T48" fmla="*/ 209 w 319"/>
              <a:gd name="T49" fmla="*/ 18 h 70"/>
              <a:gd name="T50" fmla="*/ 221 w 319"/>
              <a:gd name="T51" fmla="*/ 18 h 70"/>
              <a:gd name="T52" fmla="*/ 238 w 319"/>
              <a:gd name="T53" fmla="*/ 12 h 70"/>
              <a:gd name="T54" fmla="*/ 255 w 319"/>
              <a:gd name="T55" fmla="*/ 6 h 70"/>
              <a:gd name="T56" fmla="*/ 267 w 319"/>
              <a:gd name="T57" fmla="*/ 0 h 70"/>
              <a:gd name="T58" fmla="*/ 284 w 319"/>
              <a:gd name="T59" fmla="*/ 0 h 70"/>
              <a:gd name="T60" fmla="*/ 296 w 319"/>
              <a:gd name="T61" fmla="*/ 0 h 70"/>
              <a:gd name="T62" fmla="*/ 302 w 319"/>
              <a:gd name="T63" fmla="*/ 0 h 70"/>
              <a:gd name="T64" fmla="*/ 313 w 319"/>
              <a:gd name="T65" fmla="*/ 0 h 70"/>
              <a:gd name="T66" fmla="*/ 313 w 319"/>
              <a:gd name="T67" fmla="*/ 0 h 70"/>
              <a:gd name="T68" fmla="*/ 319 w 319"/>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9"/>
              <a:gd name="T106" fmla="*/ 0 h 70"/>
              <a:gd name="T107" fmla="*/ 319 w 31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9" h="70">
                <a:moveTo>
                  <a:pt x="0" y="18"/>
                </a:moveTo>
                <a:lnTo>
                  <a:pt x="24" y="35"/>
                </a:lnTo>
                <a:lnTo>
                  <a:pt x="52" y="47"/>
                </a:lnTo>
                <a:lnTo>
                  <a:pt x="64" y="53"/>
                </a:lnTo>
                <a:lnTo>
                  <a:pt x="76" y="59"/>
                </a:lnTo>
                <a:lnTo>
                  <a:pt x="81" y="64"/>
                </a:lnTo>
                <a:lnTo>
                  <a:pt x="93" y="64"/>
                </a:lnTo>
                <a:lnTo>
                  <a:pt x="99" y="64"/>
                </a:lnTo>
                <a:lnTo>
                  <a:pt x="105" y="70"/>
                </a:lnTo>
                <a:lnTo>
                  <a:pt x="116" y="64"/>
                </a:lnTo>
                <a:lnTo>
                  <a:pt x="122" y="64"/>
                </a:lnTo>
                <a:lnTo>
                  <a:pt x="128" y="59"/>
                </a:lnTo>
                <a:lnTo>
                  <a:pt x="139" y="53"/>
                </a:lnTo>
                <a:lnTo>
                  <a:pt x="145" y="53"/>
                </a:lnTo>
                <a:lnTo>
                  <a:pt x="145" y="47"/>
                </a:lnTo>
                <a:lnTo>
                  <a:pt x="151" y="35"/>
                </a:lnTo>
                <a:lnTo>
                  <a:pt x="157" y="24"/>
                </a:lnTo>
                <a:lnTo>
                  <a:pt x="163" y="18"/>
                </a:lnTo>
                <a:lnTo>
                  <a:pt x="168" y="18"/>
                </a:lnTo>
                <a:lnTo>
                  <a:pt x="174" y="18"/>
                </a:lnTo>
                <a:lnTo>
                  <a:pt x="186" y="18"/>
                </a:lnTo>
                <a:lnTo>
                  <a:pt x="197" y="18"/>
                </a:lnTo>
                <a:lnTo>
                  <a:pt x="203" y="18"/>
                </a:lnTo>
                <a:lnTo>
                  <a:pt x="209" y="18"/>
                </a:lnTo>
                <a:lnTo>
                  <a:pt x="221" y="18"/>
                </a:lnTo>
                <a:lnTo>
                  <a:pt x="238" y="12"/>
                </a:lnTo>
                <a:lnTo>
                  <a:pt x="255" y="6"/>
                </a:lnTo>
                <a:lnTo>
                  <a:pt x="267" y="0"/>
                </a:lnTo>
                <a:lnTo>
                  <a:pt x="284" y="0"/>
                </a:lnTo>
                <a:lnTo>
                  <a:pt x="296" y="0"/>
                </a:lnTo>
                <a:lnTo>
                  <a:pt x="302" y="0"/>
                </a:lnTo>
                <a:lnTo>
                  <a:pt x="313" y="0"/>
                </a:lnTo>
                <a:lnTo>
                  <a:pt x="319" y="0"/>
                </a:lnTo>
              </a:path>
            </a:pathLst>
          </a:custGeom>
          <a:noFill/>
          <a:ln w="9525">
            <a:solidFill>
              <a:srgbClr val="FF0000"/>
            </a:solidFill>
            <a:round/>
            <a:headEnd/>
            <a:tailEnd/>
          </a:ln>
        </p:spPr>
        <p:txBody>
          <a:bodyPr/>
          <a:lstStyle/>
          <a:p>
            <a:endParaRPr lang="en-US"/>
          </a:p>
        </p:txBody>
      </p:sp>
      <p:sp>
        <p:nvSpPr>
          <p:cNvPr id="25280" name="Freeform 92"/>
          <p:cNvSpPr>
            <a:spLocks/>
          </p:cNvSpPr>
          <p:nvPr/>
        </p:nvSpPr>
        <p:spPr bwMode="auto">
          <a:xfrm>
            <a:off x="8402581" y="4136588"/>
            <a:ext cx="146050" cy="381000"/>
          </a:xfrm>
          <a:custGeom>
            <a:avLst/>
            <a:gdLst>
              <a:gd name="T0" fmla="*/ 92 w 92"/>
              <a:gd name="T1" fmla="*/ 0 h 240"/>
              <a:gd name="T2" fmla="*/ 75 w 92"/>
              <a:gd name="T3" fmla="*/ 6 h 240"/>
              <a:gd name="T4" fmla="*/ 58 w 92"/>
              <a:gd name="T5" fmla="*/ 6 h 240"/>
              <a:gd name="T6" fmla="*/ 40 w 92"/>
              <a:gd name="T7" fmla="*/ 12 h 240"/>
              <a:gd name="T8" fmla="*/ 29 w 92"/>
              <a:gd name="T9" fmla="*/ 12 h 240"/>
              <a:gd name="T10" fmla="*/ 17 w 92"/>
              <a:gd name="T11" fmla="*/ 18 h 240"/>
              <a:gd name="T12" fmla="*/ 5 w 92"/>
              <a:gd name="T13" fmla="*/ 18 h 240"/>
              <a:gd name="T14" fmla="*/ 0 w 92"/>
              <a:gd name="T15" fmla="*/ 24 h 240"/>
              <a:gd name="T16" fmla="*/ 0 w 92"/>
              <a:gd name="T17" fmla="*/ 24 h 240"/>
              <a:gd name="T18" fmla="*/ 0 w 92"/>
              <a:gd name="T19" fmla="*/ 29 h 240"/>
              <a:gd name="T20" fmla="*/ 0 w 92"/>
              <a:gd name="T21" fmla="*/ 29 h 240"/>
              <a:gd name="T22" fmla="*/ 0 w 92"/>
              <a:gd name="T23" fmla="*/ 35 h 240"/>
              <a:gd name="T24" fmla="*/ 5 w 92"/>
              <a:gd name="T25" fmla="*/ 35 h 240"/>
              <a:gd name="T26" fmla="*/ 11 w 92"/>
              <a:gd name="T27" fmla="*/ 41 h 240"/>
              <a:gd name="T28" fmla="*/ 17 w 92"/>
              <a:gd name="T29" fmla="*/ 41 h 240"/>
              <a:gd name="T30" fmla="*/ 23 w 92"/>
              <a:gd name="T31" fmla="*/ 47 h 240"/>
              <a:gd name="T32" fmla="*/ 40 w 92"/>
              <a:gd name="T33" fmla="*/ 53 h 240"/>
              <a:gd name="T34" fmla="*/ 52 w 92"/>
              <a:gd name="T35" fmla="*/ 59 h 240"/>
              <a:gd name="T36" fmla="*/ 69 w 92"/>
              <a:gd name="T37" fmla="*/ 64 h 240"/>
              <a:gd name="T38" fmla="*/ 75 w 92"/>
              <a:gd name="T39" fmla="*/ 70 h 240"/>
              <a:gd name="T40" fmla="*/ 81 w 92"/>
              <a:gd name="T41" fmla="*/ 70 h 240"/>
              <a:gd name="T42" fmla="*/ 81 w 92"/>
              <a:gd name="T43" fmla="*/ 76 h 240"/>
              <a:gd name="T44" fmla="*/ 81 w 92"/>
              <a:gd name="T45" fmla="*/ 76 h 240"/>
              <a:gd name="T46" fmla="*/ 87 w 92"/>
              <a:gd name="T47" fmla="*/ 82 h 240"/>
              <a:gd name="T48" fmla="*/ 81 w 92"/>
              <a:gd name="T49" fmla="*/ 88 h 240"/>
              <a:gd name="T50" fmla="*/ 81 w 92"/>
              <a:gd name="T51" fmla="*/ 94 h 240"/>
              <a:gd name="T52" fmla="*/ 75 w 92"/>
              <a:gd name="T53" fmla="*/ 99 h 240"/>
              <a:gd name="T54" fmla="*/ 63 w 92"/>
              <a:gd name="T55" fmla="*/ 111 h 240"/>
              <a:gd name="T56" fmla="*/ 58 w 92"/>
              <a:gd name="T57" fmla="*/ 123 h 240"/>
              <a:gd name="T58" fmla="*/ 46 w 92"/>
              <a:gd name="T59" fmla="*/ 129 h 240"/>
              <a:gd name="T60" fmla="*/ 40 w 92"/>
              <a:gd name="T61" fmla="*/ 140 h 240"/>
              <a:gd name="T62" fmla="*/ 34 w 92"/>
              <a:gd name="T63" fmla="*/ 152 h 240"/>
              <a:gd name="T64" fmla="*/ 29 w 92"/>
              <a:gd name="T65" fmla="*/ 158 h 240"/>
              <a:gd name="T66" fmla="*/ 29 w 92"/>
              <a:gd name="T67" fmla="*/ 175 h 240"/>
              <a:gd name="T68" fmla="*/ 23 w 92"/>
              <a:gd name="T69" fmla="*/ 199 h 240"/>
              <a:gd name="T70" fmla="*/ 17 w 92"/>
              <a:gd name="T71" fmla="*/ 210 h 240"/>
              <a:gd name="T72" fmla="*/ 17 w 92"/>
              <a:gd name="T73" fmla="*/ 222 h 240"/>
              <a:gd name="T74" fmla="*/ 11 w 92"/>
              <a:gd name="T75" fmla="*/ 234 h 240"/>
              <a:gd name="T76" fmla="*/ 11 w 92"/>
              <a:gd name="T77" fmla="*/ 240 h 2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240"/>
              <a:gd name="T119" fmla="*/ 92 w 92"/>
              <a:gd name="T120" fmla="*/ 240 h 2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240">
                <a:moveTo>
                  <a:pt x="92" y="0"/>
                </a:moveTo>
                <a:lnTo>
                  <a:pt x="75" y="6"/>
                </a:lnTo>
                <a:lnTo>
                  <a:pt x="58" y="6"/>
                </a:lnTo>
                <a:lnTo>
                  <a:pt x="40" y="12"/>
                </a:lnTo>
                <a:lnTo>
                  <a:pt x="29" y="12"/>
                </a:lnTo>
                <a:lnTo>
                  <a:pt x="17" y="18"/>
                </a:lnTo>
                <a:lnTo>
                  <a:pt x="5" y="18"/>
                </a:lnTo>
                <a:lnTo>
                  <a:pt x="0" y="24"/>
                </a:lnTo>
                <a:lnTo>
                  <a:pt x="0" y="29"/>
                </a:lnTo>
                <a:lnTo>
                  <a:pt x="0" y="35"/>
                </a:lnTo>
                <a:lnTo>
                  <a:pt x="5" y="35"/>
                </a:lnTo>
                <a:lnTo>
                  <a:pt x="11" y="41"/>
                </a:lnTo>
                <a:lnTo>
                  <a:pt x="17" y="41"/>
                </a:lnTo>
                <a:lnTo>
                  <a:pt x="23" y="47"/>
                </a:lnTo>
                <a:lnTo>
                  <a:pt x="40" y="53"/>
                </a:lnTo>
                <a:lnTo>
                  <a:pt x="52" y="59"/>
                </a:lnTo>
                <a:lnTo>
                  <a:pt x="69" y="64"/>
                </a:lnTo>
                <a:lnTo>
                  <a:pt x="75" y="70"/>
                </a:lnTo>
                <a:lnTo>
                  <a:pt x="81" y="70"/>
                </a:lnTo>
                <a:lnTo>
                  <a:pt x="81" y="76"/>
                </a:lnTo>
                <a:lnTo>
                  <a:pt x="87" y="82"/>
                </a:lnTo>
                <a:lnTo>
                  <a:pt x="81" y="88"/>
                </a:lnTo>
                <a:lnTo>
                  <a:pt x="81" y="94"/>
                </a:lnTo>
                <a:lnTo>
                  <a:pt x="75" y="99"/>
                </a:lnTo>
                <a:lnTo>
                  <a:pt x="63" y="111"/>
                </a:lnTo>
                <a:lnTo>
                  <a:pt x="58" y="123"/>
                </a:lnTo>
                <a:lnTo>
                  <a:pt x="46" y="129"/>
                </a:lnTo>
                <a:lnTo>
                  <a:pt x="40" y="140"/>
                </a:lnTo>
                <a:lnTo>
                  <a:pt x="34" y="152"/>
                </a:lnTo>
                <a:lnTo>
                  <a:pt x="29" y="158"/>
                </a:lnTo>
                <a:lnTo>
                  <a:pt x="29" y="175"/>
                </a:lnTo>
                <a:lnTo>
                  <a:pt x="23" y="199"/>
                </a:lnTo>
                <a:lnTo>
                  <a:pt x="17" y="210"/>
                </a:lnTo>
                <a:lnTo>
                  <a:pt x="17" y="222"/>
                </a:lnTo>
                <a:lnTo>
                  <a:pt x="11" y="234"/>
                </a:lnTo>
                <a:lnTo>
                  <a:pt x="11" y="240"/>
                </a:lnTo>
              </a:path>
            </a:pathLst>
          </a:custGeom>
          <a:noFill/>
          <a:ln w="9525">
            <a:solidFill>
              <a:srgbClr val="FF0000"/>
            </a:solidFill>
            <a:round/>
            <a:headEnd/>
            <a:tailEnd/>
          </a:ln>
        </p:spPr>
        <p:txBody>
          <a:bodyPr/>
          <a:lstStyle/>
          <a:p>
            <a:endParaRPr lang="en-US"/>
          </a:p>
        </p:txBody>
      </p:sp>
      <p:sp>
        <p:nvSpPr>
          <p:cNvPr id="25281" name="Freeform 93"/>
          <p:cNvSpPr>
            <a:spLocks/>
          </p:cNvSpPr>
          <p:nvPr/>
        </p:nvSpPr>
        <p:spPr bwMode="auto">
          <a:xfrm>
            <a:off x="7399281" y="4025463"/>
            <a:ext cx="119063" cy="352425"/>
          </a:xfrm>
          <a:custGeom>
            <a:avLst/>
            <a:gdLst>
              <a:gd name="T0" fmla="*/ 75 w 75"/>
              <a:gd name="T1" fmla="*/ 0 h 222"/>
              <a:gd name="T2" fmla="*/ 46 w 75"/>
              <a:gd name="T3" fmla="*/ 6 h 222"/>
              <a:gd name="T4" fmla="*/ 35 w 75"/>
              <a:gd name="T5" fmla="*/ 12 h 222"/>
              <a:gd name="T6" fmla="*/ 23 w 75"/>
              <a:gd name="T7" fmla="*/ 18 h 222"/>
              <a:gd name="T8" fmla="*/ 11 w 75"/>
              <a:gd name="T9" fmla="*/ 24 h 222"/>
              <a:gd name="T10" fmla="*/ 6 w 75"/>
              <a:gd name="T11" fmla="*/ 29 h 222"/>
              <a:gd name="T12" fmla="*/ 0 w 75"/>
              <a:gd name="T13" fmla="*/ 41 h 222"/>
              <a:gd name="T14" fmla="*/ 0 w 75"/>
              <a:gd name="T15" fmla="*/ 53 h 222"/>
              <a:gd name="T16" fmla="*/ 0 w 75"/>
              <a:gd name="T17" fmla="*/ 64 h 222"/>
              <a:gd name="T18" fmla="*/ 0 w 75"/>
              <a:gd name="T19" fmla="*/ 70 h 222"/>
              <a:gd name="T20" fmla="*/ 6 w 75"/>
              <a:gd name="T21" fmla="*/ 82 h 222"/>
              <a:gd name="T22" fmla="*/ 11 w 75"/>
              <a:gd name="T23" fmla="*/ 94 h 222"/>
              <a:gd name="T24" fmla="*/ 23 w 75"/>
              <a:gd name="T25" fmla="*/ 117 h 222"/>
              <a:gd name="T26" fmla="*/ 35 w 75"/>
              <a:gd name="T27" fmla="*/ 140 h 222"/>
              <a:gd name="T28" fmla="*/ 46 w 75"/>
              <a:gd name="T29" fmla="*/ 169 h 222"/>
              <a:gd name="T30" fmla="*/ 58 w 75"/>
              <a:gd name="T31" fmla="*/ 193 h 222"/>
              <a:gd name="T32" fmla="*/ 64 w 75"/>
              <a:gd name="T33" fmla="*/ 199 h 222"/>
              <a:gd name="T34" fmla="*/ 69 w 75"/>
              <a:gd name="T35" fmla="*/ 210 h 222"/>
              <a:gd name="T36" fmla="*/ 75 w 75"/>
              <a:gd name="T37" fmla="*/ 216 h 222"/>
              <a:gd name="T38" fmla="*/ 75 w 75"/>
              <a:gd name="T39" fmla="*/ 222 h 2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5"/>
              <a:gd name="T61" fmla="*/ 0 h 222"/>
              <a:gd name="T62" fmla="*/ 75 w 75"/>
              <a:gd name="T63" fmla="*/ 222 h 2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5" h="222">
                <a:moveTo>
                  <a:pt x="75" y="0"/>
                </a:moveTo>
                <a:lnTo>
                  <a:pt x="46" y="6"/>
                </a:lnTo>
                <a:lnTo>
                  <a:pt x="35" y="12"/>
                </a:lnTo>
                <a:lnTo>
                  <a:pt x="23" y="18"/>
                </a:lnTo>
                <a:lnTo>
                  <a:pt x="11" y="24"/>
                </a:lnTo>
                <a:lnTo>
                  <a:pt x="6" y="29"/>
                </a:lnTo>
                <a:lnTo>
                  <a:pt x="0" y="41"/>
                </a:lnTo>
                <a:lnTo>
                  <a:pt x="0" y="53"/>
                </a:lnTo>
                <a:lnTo>
                  <a:pt x="0" y="64"/>
                </a:lnTo>
                <a:lnTo>
                  <a:pt x="0" y="70"/>
                </a:lnTo>
                <a:lnTo>
                  <a:pt x="6" y="82"/>
                </a:lnTo>
                <a:lnTo>
                  <a:pt x="11" y="94"/>
                </a:lnTo>
                <a:lnTo>
                  <a:pt x="23" y="117"/>
                </a:lnTo>
                <a:lnTo>
                  <a:pt x="35" y="140"/>
                </a:lnTo>
                <a:lnTo>
                  <a:pt x="46" y="169"/>
                </a:lnTo>
                <a:lnTo>
                  <a:pt x="58" y="193"/>
                </a:lnTo>
                <a:lnTo>
                  <a:pt x="64" y="199"/>
                </a:lnTo>
                <a:lnTo>
                  <a:pt x="69" y="210"/>
                </a:lnTo>
                <a:lnTo>
                  <a:pt x="75" y="216"/>
                </a:lnTo>
                <a:lnTo>
                  <a:pt x="75" y="222"/>
                </a:lnTo>
              </a:path>
            </a:pathLst>
          </a:custGeom>
          <a:noFill/>
          <a:ln w="9525">
            <a:solidFill>
              <a:srgbClr val="FF0000"/>
            </a:solidFill>
            <a:round/>
            <a:headEnd/>
            <a:tailEnd/>
          </a:ln>
        </p:spPr>
        <p:txBody>
          <a:bodyPr/>
          <a:lstStyle/>
          <a:p>
            <a:endParaRPr lang="en-US"/>
          </a:p>
        </p:txBody>
      </p:sp>
      <p:sp>
        <p:nvSpPr>
          <p:cNvPr id="25282" name="Rectangle 94"/>
          <p:cNvSpPr>
            <a:spLocks noChangeArrowheads="1"/>
          </p:cNvSpPr>
          <p:nvPr/>
        </p:nvSpPr>
        <p:spPr bwMode="auto">
          <a:xfrm>
            <a:off x="4205231" y="3136463"/>
            <a:ext cx="184150" cy="1195388"/>
          </a:xfrm>
          <a:prstGeom prst="rect">
            <a:avLst/>
          </a:prstGeom>
          <a:solidFill>
            <a:srgbClr val="808080"/>
          </a:solidFill>
          <a:ln w="9525">
            <a:noFill/>
            <a:miter lim="800000"/>
            <a:headEnd/>
            <a:tailEnd/>
          </a:ln>
        </p:spPr>
        <p:txBody>
          <a:bodyPr/>
          <a:lstStyle/>
          <a:p>
            <a:endParaRPr lang="en-GB"/>
          </a:p>
        </p:txBody>
      </p:sp>
      <p:sp>
        <p:nvSpPr>
          <p:cNvPr id="25283" name="Freeform 95"/>
          <p:cNvSpPr>
            <a:spLocks/>
          </p:cNvSpPr>
          <p:nvPr/>
        </p:nvSpPr>
        <p:spPr bwMode="auto">
          <a:xfrm>
            <a:off x="4205231" y="3136463"/>
            <a:ext cx="184150" cy="1195388"/>
          </a:xfrm>
          <a:custGeom>
            <a:avLst/>
            <a:gdLst>
              <a:gd name="T0" fmla="*/ 52 w 116"/>
              <a:gd name="T1" fmla="*/ 46 h 753"/>
              <a:gd name="T2" fmla="*/ 29 w 116"/>
              <a:gd name="T3" fmla="*/ 99 h 753"/>
              <a:gd name="T4" fmla="*/ 23 w 116"/>
              <a:gd name="T5" fmla="*/ 111 h 753"/>
              <a:gd name="T6" fmla="*/ 18 w 116"/>
              <a:gd name="T7" fmla="*/ 140 h 753"/>
              <a:gd name="T8" fmla="*/ 18 w 116"/>
              <a:gd name="T9" fmla="*/ 152 h 753"/>
              <a:gd name="T10" fmla="*/ 18 w 116"/>
              <a:gd name="T11" fmla="*/ 169 h 753"/>
              <a:gd name="T12" fmla="*/ 23 w 116"/>
              <a:gd name="T13" fmla="*/ 181 h 753"/>
              <a:gd name="T14" fmla="*/ 41 w 116"/>
              <a:gd name="T15" fmla="*/ 204 h 753"/>
              <a:gd name="T16" fmla="*/ 70 w 116"/>
              <a:gd name="T17" fmla="*/ 239 h 753"/>
              <a:gd name="T18" fmla="*/ 93 w 116"/>
              <a:gd name="T19" fmla="*/ 292 h 753"/>
              <a:gd name="T20" fmla="*/ 99 w 116"/>
              <a:gd name="T21" fmla="*/ 333 h 753"/>
              <a:gd name="T22" fmla="*/ 99 w 116"/>
              <a:gd name="T23" fmla="*/ 368 h 753"/>
              <a:gd name="T24" fmla="*/ 70 w 116"/>
              <a:gd name="T25" fmla="*/ 408 h 753"/>
              <a:gd name="T26" fmla="*/ 41 w 116"/>
              <a:gd name="T27" fmla="*/ 443 h 753"/>
              <a:gd name="T28" fmla="*/ 35 w 116"/>
              <a:gd name="T29" fmla="*/ 461 h 753"/>
              <a:gd name="T30" fmla="*/ 23 w 116"/>
              <a:gd name="T31" fmla="*/ 478 h 753"/>
              <a:gd name="T32" fmla="*/ 23 w 116"/>
              <a:gd name="T33" fmla="*/ 484 h 753"/>
              <a:gd name="T34" fmla="*/ 23 w 116"/>
              <a:gd name="T35" fmla="*/ 496 h 753"/>
              <a:gd name="T36" fmla="*/ 29 w 116"/>
              <a:gd name="T37" fmla="*/ 508 h 753"/>
              <a:gd name="T38" fmla="*/ 47 w 116"/>
              <a:gd name="T39" fmla="*/ 531 h 753"/>
              <a:gd name="T40" fmla="*/ 58 w 116"/>
              <a:gd name="T41" fmla="*/ 543 h 753"/>
              <a:gd name="T42" fmla="*/ 99 w 116"/>
              <a:gd name="T43" fmla="*/ 584 h 753"/>
              <a:gd name="T44" fmla="*/ 110 w 116"/>
              <a:gd name="T45" fmla="*/ 619 h 753"/>
              <a:gd name="T46" fmla="*/ 116 w 116"/>
              <a:gd name="T47" fmla="*/ 665 h 753"/>
              <a:gd name="T48" fmla="*/ 110 w 116"/>
              <a:gd name="T49" fmla="*/ 694 h 753"/>
              <a:gd name="T50" fmla="*/ 110 w 116"/>
              <a:gd name="T51" fmla="*/ 724 h 753"/>
              <a:gd name="T52" fmla="*/ 110 w 116"/>
              <a:gd name="T53" fmla="*/ 747 h 753"/>
              <a:gd name="T54" fmla="*/ 93 w 116"/>
              <a:gd name="T55" fmla="*/ 741 h 753"/>
              <a:gd name="T56" fmla="*/ 99 w 116"/>
              <a:gd name="T57" fmla="*/ 712 h 753"/>
              <a:gd name="T58" fmla="*/ 99 w 116"/>
              <a:gd name="T59" fmla="*/ 683 h 753"/>
              <a:gd name="T60" fmla="*/ 99 w 116"/>
              <a:gd name="T61" fmla="*/ 654 h 753"/>
              <a:gd name="T62" fmla="*/ 99 w 116"/>
              <a:gd name="T63" fmla="*/ 630 h 753"/>
              <a:gd name="T64" fmla="*/ 93 w 116"/>
              <a:gd name="T65" fmla="*/ 619 h 753"/>
              <a:gd name="T66" fmla="*/ 87 w 116"/>
              <a:gd name="T67" fmla="*/ 601 h 753"/>
              <a:gd name="T68" fmla="*/ 81 w 116"/>
              <a:gd name="T69" fmla="*/ 589 h 753"/>
              <a:gd name="T70" fmla="*/ 58 w 116"/>
              <a:gd name="T71" fmla="*/ 572 h 753"/>
              <a:gd name="T72" fmla="*/ 23 w 116"/>
              <a:gd name="T73" fmla="*/ 531 h 753"/>
              <a:gd name="T74" fmla="*/ 6 w 116"/>
              <a:gd name="T75" fmla="*/ 496 h 753"/>
              <a:gd name="T76" fmla="*/ 12 w 116"/>
              <a:gd name="T77" fmla="*/ 473 h 753"/>
              <a:gd name="T78" fmla="*/ 35 w 116"/>
              <a:gd name="T79" fmla="*/ 426 h 753"/>
              <a:gd name="T80" fmla="*/ 64 w 116"/>
              <a:gd name="T81" fmla="*/ 391 h 753"/>
              <a:gd name="T82" fmla="*/ 81 w 116"/>
              <a:gd name="T83" fmla="*/ 368 h 753"/>
              <a:gd name="T84" fmla="*/ 81 w 116"/>
              <a:gd name="T85" fmla="*/ 356 h 753"/>
              <a:gd name="T86" fmla="*/ 87 w 116"/>
              <a:gd name="T87" fmla="*/ 338 h 753"/>
              <a:gd name="T88" fmla="*/ 81 w 116"/>
              <a:gd name="T89" fmla="*/ 327 h 753"/>
              <a:gd name="T90" fmla="*/ 76 w 116"/>
              <a:gd name="T91" fmla="*/ 303 h 753"/>
              <a:gd name="T92" fmla="*/ 70 w 116"/>
              <a:gd name="T93" fmla="*/ 286 h 753"/>
              <a:gd name="T94" fmla="*/ 52 w 116"/>
              <a:gd name="T95" fmla="*/ 245 h 753"/>
              <a:gd name="T96" fmla="*/ 41 w 116"/>
              <a:gd name="T97" fmla="*/ 227 h 753"/>
              <a:gd name="T98" fmla="*/ 29 w 116"/>
              <a:gd name="T99" fmla="*/ 216 h 753"/>
              <a:gd name="T100" fmla="*/ 6 w 116"/>
              <a:gd name="T101" fmla="*/ 175 h 753"/>
              <a:gd name="T102" fmla="*/ 0 w 116"/>
              <a:gd name="T103" fmla="*/ 134 h 753"/>
              <a:gd name="T104" fmla="*/ 18 w 116"/>
              <a:gd name="T105" fmla="*/ 93 h 753"/>
              <a:gd name="T106" fmla="*/ 58 w 116"/>
              <a:gd name="T107" fmla="*/ 0 h 7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
              <a:gd name="T163" fmla="*/ 0 h 753"/>
              <a:gd name="T164" fmla="*/ 116 w 116"/>
              <a:gd name="T165" fmla="*/ 753 h 7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 h="753">
                <a:moveTo>
                  <a:pt x="76" y="11"/>
                </a:moveTo>
                <a:lnTo>
                  <a:pt x="64" y="29"/>
                </a:lnTo>
                <a:lnTo>
                  <a:pt x="52" y="46"/>
                </a:lnTo>
                <a:lnTo>
                  <a:pt x="41" y="70"/>
                </a:lnTo>
                <a:lnTo>
                  <a:pt x="35" y="87"/>
                </a:lnTo>
                <a:lnTo>
                  <a:pt x="29" y="99"/>
                </a:lnTo>
                <a:lnTo>
                  <a:pt x="29" y="93"/>
                </a:lnTo>
                <a:lnTo>
                  <a:pt x="29" y="105"/>
                </a:lnTo>
                <a:lnTo>
                  <a:pt x="23" y="117"/>
                </a:lnTo>
                <a:lnTo>
                  <a:pt x="23" y="111"/>
                </a:lnTo>
                <a:lnTo>
                  <a:pt x="23" y="122"/>
                </a:lnTo>
                <a:lnTo>
                  <a:pt x="18" y="128"/>
                </a:lnTo>
                <a:lnTo>
                  <a:pt x="18" y="140"/>
                </a:lnTo>
                <a:lnTo>
                  <a:pt x="18" y="146"/>
                </a:lnTo>
                <a:lnTo>
                  <a:pt x="18" y="152"/>
                </a:lnTo>
                <a:lnTo>
                  <a:pt x="18" y="157"/>
                </a:lnTo>
                <a:lnTo>
                  <a:pt x="18" y="163"/>
                </a:lnTo>
                <a:lnTo>
                  <a:pt x="18" y="169"/>
                </a:lnTo>
                <a:lnTo>
                  <a:pt x="23" y="175"/>
                </a:lnTo>
                <a:lnTo>
                  <a:pt x="23" y="181"/>
                </a:lnTo>
                <a:lnTo>
                  <a:pt x="29" y="187"/>
                </a:lnTo>
                <a:lnTo>
                  <a:pt x="35" y="192"/>
                </a:lnTo>
                <a:lnTo>
                  <a:pt x="41" y="204"/>
                </a:lnTo>
                <a:lnTo>
                  <a:pt x="52" y="216"/>
                </a:lnTo>
                <a:lnTo>
                  <a:pt x="58" y="222"/>
                </a:lnTo>
                <a:lnTo>
                  <a:pt x="58" y="227"/>
                </a:lnTo>
                <a:lnTo>
                  <a:pt x="64" y="233"/>
                </a:lnTo>
                <a:lnTo>
                  <a:pt x="70" y="239"/>
                </a:lnTo>
                <a:lnTo>
                  <a:pt x="70" y="251"/>
                </a:lnTo>
                <a:lnTo>
                  <a:pt x="81" y="262"/>
                </a:lnTo>
                <a:lnTo>
                  <a:pt x="87" y="280"/>
                </a:lnTo>
                <a:lnTo>
                  <a:pt x="93" y="292"/>
                </a:lnTo>
                <a:lnTo>
                  <a:pt x="93" y="303"/>
                </a:lnTo>
                <a:lnTo>
                  <a:pt x="93" y="309"/>
                </a:lnTo>
                <a:lnTo>
                  <a:pt x="99" y="315"/>
                </a:lnTo>
                <a:lnTo>
                  <a:pt x="99" y="321"/>
                </a:lnTo>
                <a:lnTo>
                  <a:pt x="99" y="333"/>
                </a:lnTo>
                <a:lnTo>
                  <a:pt x="99" y="338"/>
                </a:lnTo>
                <a:lnTo>
                  <a:pt x="99" y="350"/>
                </a:lnTo>
                <a:lnTo>
                  <a:pt x="99" y="356"/>
                </a:lnTo>
                <a:lnTo>
                  <a:pt x="99" y="362"/>
                </a:lnTo>
                <a:lnTo>
                  <a:pt x="99" y="368"/>
                </a:lnTo>
                <a:lnTo>
                  <a:pt x="93" y="373"/>
                </a:lnTo>
                <a:lnTo>
                  <a:pt x="87" y="385"/>
                </a:lnTo>
                <a:lnTo>
                  <a:pt x="81" y="391"/>
                </a:lnTo>
                <a:lnTo>
                  <a:pt x="76" y="403"/>
                </a:lnTo>
                <a:lnTo>
                  <a:pt x="70" y="408"/>
                </a:lnTo>
                <a:lnTo>
                  <a:pt x="58" y="426"/>
                </a:lnTo>
                <a:lnTo>
                  <a:pt x="52" y="438"/>
                </a:lnTo>
                <a:lnTo>
                  <a:pt x="41" y="443"/>
                </a:lnTo>
                <a:lnTo>
                  <a:pt x="35" y="455"/>
                </a:lnTo>
                <a:lnTo>
                  <a:pt x="35" y="461"/>
                </a:lnTo>
                <a:lnTo>
                  <a:pt x="29" y="473"/>
                </a:lnTo>
                <a:lnTo>
                  <a:pt x="29" y="467"/>
                </a:lnTo>
                <a:lnTo>
                  <a:pt x="23" y="478"/>
                </a:lnTo>
                <a:lnTo>
                  <a:pt x="23" y="484"/>
                </a:lnTo>
                <a:lnTo>
                  <a:pt x="23" y="490"/>
                </a:lnTo>
                <a:lnTo>
                  <a:pt x="23" y="484"/>
                </a:lnTo>
                <a:lnTo>
                  <a:pt x="23" y="490"/>
                </a:lnTo>
                <a:lnTo>
                  <a:pt x="23" y="496"/>
                </a:lnTo>
                <a:lnTo>
                  <a:pt x="23" y="490"/>
                </a:lnTo>
                <a:lnTo>
                  <a:pt x="23" y="496"/>
                </a:lnTo>
                <a:lnTo>
                  <a:pt x="23" y="502"/>
                </a:lnTo>
                <a:lnTo>
                  <a:pt x="29" y="508"/>
                </a:lnTo>
                <a:lnTo>
                  <a:pt x="35" y="519"/>
                </a:lnTo>
                <a:lnTo>
                  <a:pt x="35" y="513"/>
                </a:lnTo>
                <a:lnTo>
                  <a:pt x="41" y="525"/>
                </a:lnTo>
                <a:lnTo>
                  <a:pt x="47" y="531"/>
                </a:lnTo>
                <a:lnTo>
                  <a:pt x="52" y="537"/>
                </a:lnTo>
                <a:lnTo>
                  <a:pt x="58" y="543"/>
                </a:lnTo>
                <a:lnTo>
                  <a:pt x="70" y="560"/>
                </a:lnTo>
                <a:lnTo>
                  <a:pt x="76" y="566"/>
                </a:lnTo>
                <a:lnTo>
                  <a:pt x="87" y="572"/>
                </a:lnTo>
                <a:lnTo>
                  <a:pt x="93" y="578"/>
                </a:lnTo>
                <a:lnTo>
                  <a:pt x="99" y="584"/>
                </a:lnTo>
                <a:lnTo>
                  <a:pt x="99" y="595"/>
                </a:lnTo>
                <a:lnTo>
                  <a:pt x="104" y="601"/>
                </a:lnTo>
                <a:lnTo>
                  <a:pt x="110" y="607"/>
                </a:lnTo>
                <a:lnTo>
                  <a:pt x="110" y="613"/>
                </a:lnTo>
                <a:lnTo>
                  <a:pt x="110" y="619"/>
                </a:lnTo>
                <a:lnTo>
                  <a:pt x="110" y="624"/>
                </a:lnTo>
                <a:lnTo>
                  <a:pt x="116" y="636"/>
                </a:lnTo>
                <a:lnTo>
                  <a:pt x="116" y="642"/>
                </a:lnTo>
                <a:lnTo>
                  <a:pt x="116" y="654"/>
                </a:lnTo>
                <a:lnTo>
                  <a:pt x="116" y="665"/>
                </a:lnTo>
                <a:lnTo>
                  <a:pt x="110" y="677"/>
                </a:lnTo>
                <a:lnTo>
                  <a:pt x="110" y="683"/>
                </a:lnTo>
                <a:lnTo>
                  <a:pt x="110" y="694"/>
                </a:lnTo>
                <a:lnTo>
                  <a:pt x="110" y="700"/>
                </a:lnTo>
                <a:lnTo>
                  <a:pt x="110" y="712"/>
                </a:lnTo>
                <a:lnTo>
                  <a:pt x="110" y="718"/>
                </a:lnTo>
                <a:lnTo>
                  <a:pt x="110" y="724"/>
                </a:lnTo>
                <a:lnTo>
                  <a:pt x="110" y="735"/>
                </a:lnTo>
                <a:lnTo>
                  <a:pt x="110" y="741"/>
                </a:lnTo>
                <a:lnTo>
                  <a:pt x="110" y="747"/>
                </a:lnTo>
                <a:lnTo>
                  <a:pt x="110" y="741"/>
                </a:lnTo>
                <a:lnTo>
                  <a:pt x="110" y="747"/>
                </a:lnTo>
                <a:lnTo>
                  <a:pt x="99" y="753"/>
                </a:lnTo>
                <a:lnTo>
                  <a:pt x="93" y="747"/>
                </a:lnTo>
                <a:lnTo>
                  <a:pt x="93" y="741"/>
                </a:lnTo>
                <a:lnTo>
                  <a:pt x="93" y="735"/>
                </a:lnTo>
                <a:lnTo>
                  <a:pt x="93" y="724"/>
                </a:lnTo>
                <a:lnTo>
                  <a:pt x="99" y="718"/>
                </a:lnTo>
                <a:lnTo>
                  <a:pt x="99" y="712"/>
                </a:lnTo>
                <a:lnTo>
                  <a:pt x="99" y="700"/>
                </a:lnTo>
                <a:lnTo>
                  <a:pt x="99" y="694"/>
                </a:lnTo>
                <a:lnTo>
                  <a:pt x="99" y="683"/>
                </a:lnTo>
                <a:lnTo>
                  <a:pt x="99" y="671"/>
                </a:lnTo>
                <a:lnTo>
                  <a:pt x="99" y="665"/>
                </a:lnTo>
                <a:lnTo>
                  <a:pt x="99" y="654"/>
                </a:lnTo>
                <a:lnTo>
                  <a:pt x="99" y="642"/>
                </a:lnTo>
                <a:lnTo>
                  <a:pt x="99" y="636"/>
                </a:lnTo>
                <a:lnTo>
                  <a:pt x="99" y="630"/>
                </a:lnTo>
                <a:lnTo>
                  <a:pt x="93" y="624"/>
                </a:lnTo>
                <a:lnTo>
                  <a:pt x="99" y="624"/>
                </a:lnTo>
                <a:lnTo>
                  <a:pt x="93" y="619"/>
                </a:lnTo>
                <a:lnTo>
                  <a:pt x="93" y="613"/>
                </a:lnTo>
                <a:lnTo>
                  <a:pt x="93" y="607"/>
                </a:lnTo>
                <a:lnTo>
                  <a:pt x="87" y="601"/>
                </a:lnTo>
                <a:lnTo>
                  <a:pt x="81" y="595"/>
                </a:lnTo>
                <a:lnTo>
                  <a:pt x="76" y="589"/>
                </a:lnTo>
                <a:lnTo>
                  <a:pt x="81" y="589"/>
                </a:lnTo>
                <a:lnTo>
                  <a:pt x="76" y="584"/>
                </a:lnTo>
                <a:lnTo>
                  <a:pt x="64" y="578"/>
                </a:lnTo>
                <a:lnTo>
                  <a:pt x="58" y="572"/>
                </a:lnTo>
                <a:lnTo>
                  <a:pt x="47" y="554"/>
                </a:lnTo>
                <a:lnTo>
                  <a:pt x="41" y="548"/>
                </a:lnTo>
                <a:lnTo>
                  <a:pt x="29" y="543"/>
                </a:lnTo>
                <a:lnTo>
                  <a:pt x="23" y="531"/>
                </a:lnTo>
                <a:lnTo>
                  <a:pt x="18" y="525"/>
                </a:lnTo>
                <a:lnTo>
                  <a:pt x="18" y="519"/>
                </a:lnTo>
                <a:lnTo>
                  <a:pt x="12" y="508"/>
                </a:lnTo>
                <a:lnTo>
                  <a:pt x="6" y="502"/>
                </a:lnTo>
                <a:lnTo>
                  <a:pt x="6" y="496"/>
                </a:lnTo>
                <a:lnTo>
                  <a:pt x="6" y="490"/>
                </a:lnTo>
                <a:lnTo>
                  <a:pt x="6" y="484"/>
                </a:lnTo>
                <a:lnTo>
                  <a:pt x="6" y="478"/>
                </a:lnTo>
                <a:lnTo>
                  <a:pt x="12" y="478"/>
                </a:lnTo>
                <a:lnTo>
                  <a:pt x="12" y="473"/>
                </a:lnTo>
                <a:lnTo>
                  <a:pt x="12" y="461"/>
                </a:lnTo>
                <a:lnTo>
                  <a:pt x="18" y="455"/>
                </a:lnTo>
                <a:lnTo>
                  <a:pt x="23" y="443"/>
                </a:lnTo>
                <a:lnTo>
                  <a:pt x="29" y="438"/>
                </a:lnTo>
                <a:lnTo>
                  <a:pt x="35" y="426"/>
                </a:lnTo>
                <a:lnTo>
                  <a:pt x="47" y="420"/>
                </a:lnTo>
                <a:lnTo>
                  <a:pt x="58" y="403"/>
                </a:lnTo>
                <a:lnTo>
                  <a:pt x="64" y="391"/>
                </a:lnTo>
                <a:lnTo>
                  <a:pt x="70" y="385"/>
                </a:lnTo>
                <a:lnTo>
                  <a:pt x="76" y="373"/>
                </a:lnTo>
                <a:lnTo>
                  <a:pt x="81" y="368"/>
                </a:lnTo>
                <a:lnTo>
                  <a:pt x="76" y="368"/>
                </a:lnTo>
                <a:lnTo>
                  <a:pt x="81" y="362"/>
                </a:lnTo>
                <a:lnTo>
                  <a:pt x="81" y="356"/>
                </a:lnTo>
                <a:lnTo>
                  <a:pt x="87" y="344"/>
                </a:lnTo>
                <a:lnTo>
                  <a:pt x="87" y="338"/>
                </a:lnTo>
                <a:lnTo>
                  <a:pt x="87" y="333"/>
                </a:lnTo>
                <a:lnTo>
                  <a:pt x="81" y="327"/>
                </a:lnTo>
                <a:lnTo>
                  <a:pt x="81" y="321"/>
                </a:lnTo>
                <a:lnTo>
                  <a:pt x="81" y="315"/>
                </a:lnTo>
                <a:lnTo>
                  <a:pt x="76" y="303"/>
                </a:lnTo>
                <a:lnTo>
                  <a:pt x="76" y="297"/>
                </a:lnTo>
                <a:lnTo>
                  <a:pt x="70" y="286"/>
                </a:lnTo>
                <a:lnTo>
                  <a:pt x="64" y="274"/>
                </a:lnTo>
                <a:lnTo>
                  <a:pt x="58" y="257"/>
                </a:lnTo>
                <a:lnTo>
                  <a:pt x="52" y="245"/>
                </a:lnTo>
                <a:lnTo>
                  <a:pt x="52" y="239"/>
                </a:lnTo>
                <a:lnTo>
                  <a:pt x="47" y="233"/>
                </a:lnTo>
                <a:lnTo>
                  <a:pt x="41" y="227"/>
                </a:lnTo>
                <a:lnTo>
                  <a:pt x="41" y="222"/>
                </a:lnTo>
                <a:lnTo>
                  <a:pt x="29" y="216"/>
                </a:lnTo>
                <a:lnTo>
                  <a:pt x="23" y="204"/>
                </a:lnTo>
                <a:lnTo>
                  <a:pt x="12" y="192"/>
                </a:lnTo>
                <a:lnTo>
                  <a:pt x="12" y="187"/>
                </a:lnTo>
                <a:lnTo>
                  <a:pt x="6" y="181"/>
                </a:lnTo>
                <a:lnTo>
                  <a:pt x="6" y="175"/>
                </a:lnTo>
                <a:lnTo>
                  <a:pt x="0" y="169"/>
                </a:lnTo>
                <a:lnTo>
                  <a:pt x="0" y="157"/>
                </a:lnTo>
                <a:lnTo>
                  <a:pt x="0" y="152"/>
                </a:lnTo>
                <a:lnTo>
                  <a:pt x="0" y="146"/>
                </a:lnTo>
                <a:lnTo>
                  <a:pt x="0" y="134"/>
                </a:lnTo>
                <a:lnTo>
                  <a:pt x="6" y="128"/>
                </a:lnTo>
                <a:lnTo>
                  <a:pt x="6" y="117"/>
                </a:lnTo>
                <a:lnTo>
                  <a:pt x="12" y="111"/>
                </a:lnTo>
                <a:lnTo>
                  <a:pt x="12" y="99"/>
                </a:lnTo>
                <a:lnTo>
                  <a:pt x="18" y="93"/>
                </a:lnTo>
                <a:lnTo>
                  <a:pt x="18" y="81"/>
                </a:lnTo>
                <a:lnTo>
                  <a:pt x="29" y="64"/>
                </a:lnTo>
                <a:lnTo>
                  <a:pt x="41" y="41"/>
                </a:lnTo>
                <a:lnTo>
                  <a:pt x="47" y="23"/>
                </a:lnTo>
                <a:lnTo>
                  <a:pt x="58" y="0"/>
                </a:lnTo>
                <a:lnTo>
                  <a:pt x="76" y="11"/>
                </a:lnTo>
                <a:close/>
              </a:path>
            </a:pathLst>
          </a:custGeom>
          <a:solidFill>
            <a:srgbClr val="FFFFFF"/>
          </a:solidFill>
          <a:ln w="9525">
            <a:noFill/>
            <a:round/>
            <a:headEnd/>
            <a:tailEnd/>
          </a:ln>
        </p:spPr>
        <p:txBody>
          <a:bodyPr/>
          <a:lstStyle/>
          <a:p>
            <a:endParaRPr lang="en-US"/>
          </a:p>
        </p:txBody>
      </p:sp>
      <p:sp>
        <p:nvSpPr>
          <p:cNvPr id="25284" name="Rectangle 96"/>
          <p:cNvSpPr>
            <a:spLocks noChangeArrowheads="1"/>
          </p:cNvSpPr>
          <p:nvPr/>
        </p:nvSpPr>
        <p:spPr bwMode="auto">
          <a:xfrm>
            <a:off x="4205231" y="3136463"/>
            <a:ext cx="184150" cy="1195388"/>
          </a:xfrm>
          <a:prstGeom prst="rect">
            <a:avLst/>
          </a:prstGeom>
          <a:solidFill>
            <a:srgbClr val="808080"/>
          </a:solidFill>
          <a:ln w="9525">
            <a:noFill/>
            <a:miter lim="800000"/>
            <a:headEnd/>
            <a:tailEnd/>
          </a:ln>
        </p:spPr>
        <p:txBody>
          <a:bodyPr/>
          <a:lstStyle/>
          <a:p>
            <a:endParaRPr lang="en-GB"/>
          </a:p>
        </p:txBody>
      </p:sp>
      <p:sp>
        <p:nvSpPr>
          <p:cNvPr id="25285" name="Freeform 97"/>
          <p:cNvSpPr>
            <a:spLocks/>
          </p:cNvSpPr>
          <p:nvPr/>
        </p:nvSpPr>
        <p:spPr bwMode="auto">
          <a:xfrm>
            <a:off x="4224281" y="3126938"/>
            <a:ext cx="146050" cy="1176338"/>
          </a:xfrm>
          <a:custGeom>
            <a:avLst/>
            <a:gdLst>
              <a:gd name="T0" fmla="*/ 52 w 92"/>
              <a:gd name="T1" fmla="*/ 0 h 741"/>
              <a:gd name="T2" fmla="*/ 35 w 92"/>
              <a:gd name="T3" fmla="*/ 41 h 741"/>
              <a:gd name="T4" fmla="*/ 23 w 92"/>
              <a:gd name="T5" fmla="*/ 58 h 741"/>
              <a:gd name="T6" fmla="*/ 17 w 92"/>
              <a:gd name="T7" fmla="*/ 76 h 741"/>
              <a:gd name="T8" fmla="*/ 6 w 92"/>
              <a:gd name="T9" fmla="*/ 93 h 741"/>
              <a:gd name="T10" fmla="*/ 0 w 92"/>
              <a:gd name="T11" fmla="*/ 111 h 741"/>
              <a:gd name="T12" fmla="*/ 0 w 92"/>
              <a:gd name="T13" fmla="*/ 128 h 741"/>
              <a:gd name="T14" fmla="*/ 0 w 92"/>
              <a:gd name="T15" fmla="*/ 146 h 741"/>
              <a:gd name="T16" fmla="*/ 0 w 92"/>
              <a:gd name="T17" fmla="*/ 158 h 741"/>
              <a:gd name="T18" fmla="*/ 0 w 92"/>
              <a:gd name="T19" fmla="*/ 169 h 741"/>
              <a:gd name="T20" fmla="*/ 11 w 92"/>
              <a:gd name="T21" fmla="*/ 181 h 741"/>
              <a:gd name="T22" fmla="*/ 17 w 92"/>
              <a:gd name="T23" fmla="*/ 193 h 741"/>
              <a:gd name="T24" fmla="*/ 35 w 92"/>
              <a:gd name="T25" fmla="*/ 210 h 741"/>
              <a:gd name="T26" fmla="*/ 40 w 92"/>
              <a:gd name="T27" fmla="*/ 222 h 741"/>
              <a:gd name="T28" fmla="*/ 46 w 92"/>
              <a:gd name="T29" fmla="*/ 233 h 741"/>
              <a:gd name="T30" fmla="*/ 52 w 92"/>
              <a:gd name="T31" fmla="*/ 251 h 741"/>
              <a:gd name="T32" fmla="*/ 58 w 92"/>
              <a:gd name="T33" fmla="*/ 263 h 741"/>
              <a:gd name="T34" fmla="*/ 64 w 92"/>
              <a:gd name="T35" fmla="*/ 274 h 741"/>
              <a:gd name="T36" fmla="*/ 69 w 92"/>
              <a:gd name="T37" fmla="*/ 292 h 741"/>
              <a:gd name="T38" fmla="*/ 75 w 92"/>
              <a:gd name="T39" fmla="*/ 303 h 741"/>
              <a:gd name="T40" fmla="*/ 81 w 92"/>
              <a:gd name="T41" fmla="*/ 321 h 741"/>
              <a:gd name="T42" fmla="*/ 81 w 92"/>
              <a:gd name="T43" fmla="*/ 333 h 741"/>
              <a:gd name="T44" fmla="*/ 81 w 92"/>
              <a:gd name="T45" fmla="*/ 350 h 741"/>
              <a:gd name="T46" fmla="*/ 75 w 92"/>
              <a:gd name="T47" fmla="*/ 356 h 741"/>
              <a:gd name="T48" fmla="*/ 75 w 92"/>
              <a:gd name="T49" fmla="*/ 362 h 741"/>
              <a:gd name="T50" fmla="*/ 69 w 92"/>
              <a:gd name="T51" fmla="*/ 374 h 741"/>
              <a:gd name="T52" fmla="*/ 64 w 92"/>
              <a:gd name="T53" fmla="*/ 379 h 741"/>
              <a:gd name="T54" fmla="*/ 52 w 92"/>
              <a:gd name="T55" fmla="*/ 397 h 741"/>
              <a:gd name="T56" fmla="*/ 40 w 92"/>
              <a:gd name="T57" fmla="*/ 414 h 741"/>
              <a:gd name="T58" fmla="*/ 23 w 92"/>
              <a:gd name="T59" fmla="*/ 432 h 741"/>
              <a:gd name="T60" fmla="*/ 11 w 92"/>
              <a:gd name="T61" fmla="*/ 449 h 741"/>
              <a:gd name="T62" fmla="*/ 11 w 92"/>
              <a:gd name="T63" fmla="*/ 461 h 741"/>
              <a:gd name="T64" fmla="*/ 6 w 92"/>
              <a:gd name="T65" fmla="*/ 467 h 741"/>
              <a:gd name="T66" fmla="*/ 6 w 92"/>
              <a:gd name="T67" fmla="*/ 479 h 741"/>
              <a:gd name="T68" fmla="*/ 6 w 92"/>
              <a:gd name="T69" fmla="*/ 484 h 741"/>
              <a:gd name="T70" fmla="*/ 6 w 92"/>
              <a:gd name="T71" fmla="*/ 490 h 741"/>
              <a:gd name="T72" fmla="*/ 6 w 92"/>
              <a:gd name="T73" fmla="*/ 502 h 741"/>
              <a:gd name="T74" fmla="*/ 11 w 92"/>
              <a:gd name="T75" fmla="*/ 508 h 741"/>
              <a:gd name="T76" fmla="*/ 17 w 92"/>
              <a:gd name="T77" fmla="*/ 514 h 741"/>
              <a:gd name="T78" fmla="*/ 29 w 92"/>
              <a:gd name="T79" fmla="*/ 531 h 741"/>
              <a:gd name="T80" fmla="*/ 40 w 92"/>
              <a:gd name="T81" fmla="*/ 543 h 741"/>
              <a:gd name="T82" fmla="*/ 52 w 92"/>
              <a:gd name="T83" fmla="*/ 554 h 741"/>
              <a:gd name="T84" fmla="*/ 69 w 92"/>
              <a:gd name="T85" fmla="*/ 572 h 741"/>
              <a:gd name="T86" fmla="*/ 75 w 92"/>
              <a:gd name="T87" fmla="*/ 584 h 741"/>
              <a:gd name="T88" fmla="*/ 81 w 92"/>
              <a:gd name="T89" fmla="*/ 590 h 741"/>
              <a:gd name="T90" fmla="*/ 87 w 92"/>
              <a:gd name="T91" fmla="*/ 595 h 741"/>
              <a:gd name="T92" fmla="*/ 92 w 92"/>
              <a:gd name="T93" fmla="*/ 607 h 741"/>
              <a:gd name="T94" fmla="*/ 92 w 92"/>
              <a:gd name="T95" fmla="*/ 619 h 741"/>
              <a:gd name="T96" fmla="*/ 92 w 92"/>
              <a:gd name="T97" fmla="*/ 636 h 741"/>
              <a:gd name="T98" fmla="*/ 92 w 92"/>
              <a:gd name="T99" fmla="*/ 648 h 741"/>
              <a:gd name="T100" fmla="*/ 92 w 92"/>
              <a:gd name="T101" fmla="*/ 665 h 741"/>
              <a:gd name="T102" fmla="*/ 92 w 92"/>
              <a:gd name="T103" fmla="*/ 677 h 741"/>
              <a:gd name="T104" fmla="*/ 92 w 92"/>
              <a:gd name="T105" fmla="*/ 689 h 741"/>
              <a:gd name="T106" fmla="*/ 92 w 92"/>
              <a:gd name="T107" fmla="*/ 706 h 741"/>
              <a:gd name="T108" fmla="*/ 92 w 92"/>
              <a:gd name="T109" fmla="*/ 718 h 741"/>
              <a:gd name="T110" fmla="*/ 92 w 92"/>
              <a:gd name="T111" fmla="*/ 730 h 741"/>
              <a:gd name="T112" fmla="*/ 92 w 92"/>
              <a:gd name="T113" fmla="*/ 741 h 7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
              <a:gd name="T172" fmla="*/ 0 h 741"/>
              <a:gd name="T173" fmla="*/ 92 w 92"/>
              <a:gd name="T174" fmla="*/ 741 h 7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 h="741">
                <a:moveTo>
                  <a:pt x="52" y="0"/>
                </a:moveTo>
                <a:lnTo>
                  <a:pt x="35" y="41"/>
                </a:lnTo>
                <a:lnTo>
                  <a:pt x="23" y="58"/>
                </a:lnTo>
                <a:lnTo>
                  <a:pt x="17" y="76"/>
                </a:lnTo>
                <a:lnTo>
                  <a:pt x="6" y="93"/>
                </a:lnTo>
                <a:lnTo>
                  <a:pt x="0" y="111"/>
                </a:lnTo>
                <a:lnTo>
                  <a:pt x="0" y="128"/>
                </a:lnTo>
                <a:lnTo>
                  <a:pt x="0" y="146"/>
                </a:lnTo>
                <a:lnTo>
                  <a:pt x="0" y="158"/>
                </a:lnTo>
                <a:lnTo>
                  <a:pt x="0" y="169"/>
                </a:lnTo>
                <a:lnTo>
                  <a:pt x="11" y="181"/>
                </a:lnTo>
                <a:lnTo>
                  <a:pt x="17" y="193"/>
                </a:lnTo>
                <a:lnTo>
                  <a:pt x="35" y="210"/>
                </a:lnTo>
                <a:lnTo>
                  <a:pt x="40" y="222"/>
                </a:lnTo>
                <a:lnTo>
                  <a:pt x="46" y="233"/>
                </a:lnTo>
                <a:lnTo>
                  <a:pt x="52" y="251"/>
                </a:lnTo>
                <a:lnTo>
                  <a:pt x="58" y="263"/>
                </a:lnTo>
                <a:lnTo>
                  <a:pt x="64" y="274"/>
                </a:lnTo>
                <a:lnTo>
                  <a:pt x="69" y="292"/>
                </a:lnTo>
                <a:lnTo>
                  <a:pt x="75" y="303"/>
                </a:lnTo>
                <a:lnTo>
                  <a:pt x="81" y="321"/>
                </a:lnTo>
                <a:lnTo>
                  <a:pt x="81" y="333"/>
                </a:lnTo>
                <a:lnTo>
                  <a:pt x="81" y="350"/>
                </a:lnTo>
                <a:lnTo>
                  <a:pt x="75" y="356"/>
                </a:lnTo>
                <a:lnTo>
                  <a:pt x="75" y="362"/>
                </a:lnTo>
                <a:lnTo>
                  <a:pt x="69" y="374"/>
                </a:lnTo>
                <a:lnTo>
                  <a:pt x="64" y="379"/>
                </a:lnTo>
                <a:lnTo>
                  <a:pt x="52" y="397"/>
                </a:lnTo>
                <a:lnTo>
                  <a:pt x="40" y="414"/>
                </a:lnTo>
                <a:lnTo>
                  <a:pt x="23" y="432"/>
                </a:lnTo>
                <a:lnTo>
                  <a:pt x="11" y="449"/>
                </a:lnTo>
                <a:lnTo>
                  <a:pt x="11" y="461"/>
                </a:lnTo>
                <a:lnTo>
                  <a:pt x="6" y="467"/>
                </a:lnTo>
                <a:lnTo>
                  <a:pt x="6" y="479"/>
                </a:lnTo>
                <a:lnTo>
                  <a:pt x="6" y="484"/>
                </a:lnTo>
                <a:lnTo>
                  <a:pt x="6" y="490"/>
                </a:lnTo>
                <a:lnTo>
                  <a:pt x="6" y="502"/>
                </a:lnTo>
                <a:lnTo>
                  <a:pt x="11" y="508"/>
                </a:lnTo>
                <a:lnTo>
                  <a:pt x="17" y="514"/>
                </a:lnTo>
                <a:lnTo>
                  <a:pt x="29" y="531"/>
                </a:lnTo>
                <a:lnTo>
                  <a:pt x="40" y="543"/>
                </a:lnTo>
                <a:lnTo>
                  <a:pt x="52" y="554"/>
                </a:lnTo>
                <a:lnTo>
                  <a:pt x="69" y="572"/>
                </a:lnTo>
                <a:lnTo>
                  <a:pt x="75" y="584"/>
                </a:lnTo>
                <a:lnTo>
                  <a:pt x="81" y="590"/>
                </a:lnTo>
                <a:lnTo>
                  <a:pt x="87" y="595"/>
                </a:lnTo>
                <a:lnTo>
                  <a:pt x="92" y="607"/>
                </a:lnTo>
                <a:lnTo>
                  <a:pt x="92" y="619"/>
                </a:lnTo>
                <a:lnTo>
                  <a:pt x="92" y="636"/>
                </a:lnTo>
                <a:lnTo>
                  <a:pt x="92" y="648"/>
                </a:lnTo>
                <a:lnTo>
                  <a:pt x="92" y="665"/>
                </a:lnTo>
                <a:lnTo>
                  <a:pt x="92" y="677"/>
                </a:lnTo>
                <a:lnTo>
                  <a:pt x="92" y="689"/>
                </a:lnTo>
                <a:lnTo>
                  <a:pt x="92" y="706"/>
                </a:lnTo>
                <a:lnTo>
                  <a:pt x="92" y="718"/>
                </a:lnTo>
                <a:lnTo>
                  <a:pt x="92" y="730"/>
                </a:lnTo>
                <a:lnTo>
                  <a:pt x="92" y="741"/>
                </a:lnTo>
              </a:path>
            </a:pathLst>
          </a:custGeom>
          <a:noFill/>
          <a:ln w="26988">
            <a:solidFill>
              <a:srgbClr val="FF0000"/>
            </a:solidFill>
            <a:round/>
            <a:headEnd/>
            <a:tailEnd/>
          </a:ln>
        </p:spPr>
        <p:txBody>
          <a:bodyPr/>
          <a:lstStyle/>
          <a:p>
            <a:endParaRPr lang="en-US"/>
          </a:p>
        </p:txBody>
      </p:sp>
      <p:sp>
        <p:nvSpPr>
          <p:cNvPr id="25286" name="Freeform 98"/>
          <p:cNvSpPr>
            <a:spLocks/>
          </p:cNvSpPr>
          <p:nvPr/>
        </p:nvSpPr>
        <p:spPr bwMode="auto">
          <a:xfrm>
            <a:off x="4141731" y="3303151"/>
            <a:ext cx="514350" cy="111125"/>
          </a:xfrm>
          <a:custGeom>
            <a:avLst/>
            <a:gdLst>
              <a:gd name="T0" fmla="*/ 0 w 324"/>
              <a:gd name="T1" fmla="*/ 23 h 70"/>
              <a:gd name="T2" fmla="*/ 29 w 324"/>
              <a:gd name="T3" fmla="*/ 35 h 70"/>
              <a:gd name="T4" fmla="*/ 52 w 324"/>
              <a:gd name="T5" fmla="*/ 47 h 70"/>
              <a:gd name="T6" fmla="*/ 63 w 324"/>
              <a:gd name="T7" fmla="*/ 52 h 70"/>
              <a:gd name="T8" fmla="*/ 75 w 324"/>
              <a:gd name="T9" fmla="*/ 58 h 70"/>
              <a:gd name="T10" fmla="*/ 87 w 324"/>
              <a:gd name="T11" fmla="*/ 64 h 70"/>
              <a:gd name="T12" fmla="*/ 98 w 324"/>
              <a:gd name="T13" fmla="*/ 70 h 70"/>
              <a:gd name="T14" fmla="*/ 104 w 324"/>
              <a:gd name="T15" fmla="*/ 70 h 70"/>
              <a:gd name="T16" fmla="*/ 110 w 324"/>
              <a:gd name="T17" fmla="*/ 70 h 70"/>
              <a:gd name="T18" fmla="*/ 116 w 324"/>
              <a:gd name="T19" fmla="*/ 70 h 70"/>
              <a:gd name="T20" fmla="*/ 121 w 324"/>
              <a:gd name="T21" fmla="*/ 64 h 70"/>
              <a:gd name="T22" fmla="*/ 133 w 324"/>
              <a:gd name="T23" fmla="*/ 64 h 70"/>
              <a:gd name="T24" fmla="*/ 144 w 324"/>
              <a:gd name="T25" fmla="*/ 52 h 70"/>
              <a:gd name="T26" fmla="*/ 144 w 324"/>
              <a:gd name="T27" fmla="*/ 52 h 70"/>
              <a:gd name="T28" fmla="*/ 150 w 324"/>
              <a:gd name="T29" fmla="*/ 47 h 70"/>
              <a:gd name="T30" fmla="*/ 156 w 324"/>
              <a:gd name="T31" fmla="*/ 35 h 70"/>
              <a:gd name="T32" fmla="*/ 156 w 324"/>
              <a:gd name="T33" fmla="*/ 29 h 70"/>
              <a:gd name="T34" fmla="*/ 162 w 324"/>
              <a:gd name="T35" fmla="*/ 23 h 70"/>
              <a:gd name="T36" fmla="*/ 168 w 324"/>
              <a:gd name="T37" fmla="*/ 23 h 70"/>
              <a:gd name="T38" fmla="*/ 168 w 324"/>
              <a:gd name="T39" fmla="*/ 17 h 70"/>
              <a:gd name="T40" fmla="*/ 173 w 324"/>
              <a:gd name="T41" fmla="*/ 17 h 70"/>
              <a:gd name="T42" fmla="*/ 185 w 324"/>
              <a:gd name="T43" fmla="*/ 17 h 70"/>
              <a:gd name="T44" fmla="*/ 197 w 324"/>
              <a:gd name="T45" fmla="*/ 23 h 70"/>
              <a:gd name="T46" fmla="*/ 208 w 324"/>
              <a:gd name="T47" fmla="*/ 23 h 70"/>
              <a:gd name="T48" fmla="*/ 214 w 324"/>
              <a:gd name="T49" fmla="*/ 23 h 70"/>
              <a:gd name="T50" fmla="*/ 226 w 324"/>
              <a:gd name="T51" fmla="*/ 17 h 70"/>
              <a:gd name="T52" fmla="*/ 243 w 324"/>
              <a:gd name="T53" fmla="*/ 12 h 70"/>
              <a:gd name="T54" fmla="*/ 255 w 324"/>
              <a:gd name="T55" fmla="*/ 6 h 70"/>
              <a:gd name="T56" fmla="*/ 272 w 324"/>
              <a:gd name="T57" fmla="*/ 0 h 70"/>
              <a:gd name="T58" fmla="*/ 284 w 324"/>
              <a:gd name="T59" fmla="*/ 0 h 70"/>
              <a:gd name="T60" fmla="*/ 301 w 324"/>
              <a:gd name="T61" fmla="*/ 0 h 70"/>
              <a:gd name="T62" fmla="*/ 307 w 324"/>
              <a:gd name="T63" fmla="*/ 0 h 70"/>
              <a:gd name="T64" fmla="*/ 313 w 324"/>
              <a:gd name="T65" fmla="*/ 0 h 70"/>
              <a:gd name="T66" fmla="*/ 318 w 324"/>
              <a:gd name="T67" fmla="*/ 0 h 70"/>
              <a:gd name="T68" fmla="*/ 324 w 324"/>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4"/>
              <a:gd name="T106" fmla="*/ 0 h 70"/>
              <a:gd name="T107" fmla="*/ 324 w 324"/>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4" h="70">
                <a:moveTo>
                  <a:pt x="0" y="23"/>
                </a:moveTo>
                <a:lnTo>
                  <a:pt x="29" y="35"/>
                </a:lnTo>
                <a:lnTo>
                  <a:pt x="52" y="47"/>
                </a:lnTo>
                <a:lnTo>
                  <a:pt x="63" y="52"/>
                </a:lnTo>
                <a:lnTo>
                  <a:pt x="75" y="58"/>
                </a:lnTo>
                <a:lnTo>
                  <a:pt x="87" y="64"/>
                </a:lnTo>
                <a:lnTo>
                  <a:pt x="98" y="70"/>
                </a:lnTo>
                <a:lnTo>
                  <a:pt x="104" y="70"/>
                </a:lnTo>
                <a:lnTo>
                  <a:pt x="110" y="70"/>
                </a:lnTo>
                <a:lnTo>
                  <a:pt x="116" y="70"/>
                </a:lnTo>
                <a:lnTo>
                  <a:pt x="121" y="64"/>
                </a:lnTo>
                <a:lnTo>
                  <a:pt x="133" y="64"/>
                </a:lnTo>
                <a:lnTo>
                  <a:pt x="144" y="52"/>
                </a:lnTo>
                <a:lnTo>
                  <a:pt x="150" y="47"/>
                </a:lnTo>
                <a:lnTo>
                  <a:pt x="156" y="35"/>
                </a:lnTo>
                <a:lnTo>
                  <a:pt x="156" y="29"/>
                </a:lnTo>
                <a:lnTo>
                  <a:pt x="162" y="23"/>
                </a:lnTo>
                <a:lnTo>
                  <a:pt x="168" y="23"/>
                </a:lnTo>
                <a:lnTo>
                  <a:pt x="168" y="17"/>
                </a:lnTo>
                <a:lnTo>
                  <a:pt x="173" y="17"/>
                </a:lnTo>
                <a:lnTo>
                  <a:pt x="185" y="17"/>
                </a:lnTo>
                <a:lnTo>
                  <a:pt x="197" y="23"/>
                </a:lnTo>
                <a:lnTo>
                  <a:pt x="208" y="23"/>
                </a:lnTo>
                <a:lnTo>
                  <a:pt x="214" y="23"/>
                </a:lnTo>
                <a:lnTo>
                  <a:pt x="226" y="17"/>
                </a:lnTo>
                <a:lnTo>
                  <a:pt x="243" y="12"/>
                </a:lnTo>
                <a:lnTo>
                  <a:pt x="255" y="6"/>
                </a:lnTo>
                <a:lnTo>
                  <a:pt x="272" y="0"/>
                </a:lnTo>
                <a:lnTo>
                  <a:pt x="284" y="0"/>
                </a:lnTo>
                <a:lnTo>
                  <a:pt x="301" y="0"/>
                </a:lnTo>
                <a:lnTo>
                  <a:pt x="307" y="0"/>
                </a:lnTo>
                <a:lnTo>
                  <a:pt x="313" y="0"/>
                </a:lnTo>
                <a:lnTo>
                  <a:pt x="318" y="0"/>
                </a:lnTo>
                <a:lnTo>
                  <a:pt x="324" y="0"/>
                </a:lnTo>
              </a:path>
            </a:pathLst>
          </a:custGeom>
          <a:noFill/>
          <a:ln w="9525">
            <a:solidFill>
              <a:srgbClr val="FF0000"/>
            </a:solidFill>
            <a:round/>
            <a:headEnd/>
            <a:tailEnd/>
          </a:ln>
        </p:spPr>
        <p:txBody>
          <a:bodyPr/>
          <a:lstStyle/>
          <a:p>
            <a:endParaRPr lang="en-US"/>
          </a:p>
        </p:txBody>
      </p:sp>
      <p:sp>
        <p:nvSpPr>
          <p:cNvPr id="25287" name="Freeform 99"/>
          <p:cNvSpPr>
            <a:spLocks/>
          </p:cNvSpPr>
          <p:nvPr/>
        </p:nvSpPr>
        <p:spPr bwMode="auto">
          <a:xfrm>
            <a:off x="5549844" y="3812738"/>
            <a:ext cx="339725" cy="212725"/>
          </a:xfrm>
          <a:custGeom>
            <a:avLst/>
            <a:gdLst>
              <a:gd name="T0" fmla="*/ 214 w 214"/>
              <a:gd name="T1" fmla="*/ 0 h 134"/>
              <a:gd name="T2" fmla="*/ 202 w 214"/>
              <a:gd name="T3" fmla="*/ 6 h 134"/>
              <a:gd name="T4" fmla="*/ 191 w 214"/>
              <a:gd name="T5" fmla="*/ 12 h 134"/>
              <a:gd name="T6" fmla="*/ 179 w 214"/>
              <a:gd name="T7" fmla="*/ 17 h 134"/>
              <a:gd name="T8" fmla="*/ 168 w 214"/>
              <a:gd name="T9" fmla="*/ 29 h 134"/>
              <a:gd name="T10" fmla="*/ 168 w 214"/>
              <a:gd name="T11" fmla="*/ 35 h 134"/>
              <a:gd name="T12" fmla="*/ 162 w 214"/>
              <a:gd name="T13" fmla="*/ 47 h 134"/>
              <a:gd name="T14" fmla="*/ 156 w 214"/>
              <a:gd name="T15" fmla="*/ 52 h 134"/>
              <a:gd name="T16" fmla="*/ 156 w 214"/>
              <a:gd name="T17" fmla="*/ 64 h 134"/>
              <a:gd name="T18" fmla="*/ 144 w 214"/>
              <a:gd name="T19" fmla="*/ 82 h 134"/>
              <a:gd name="T20" fmla="*/ 144 w 214"/>
              <a:gd name="T21" fmla="*/ 93 h 134"/>
              <a:gd name="T22" fmla="*/ 139 w 214"/>
              <a:gd name="T23" fmla="*/ 99 h 134"/>
              <a:gd name="T24" fmla="*/ 133 w 214"/>
              <a:gd name="T25" fmla="*/ 117 h 134"/>
              <a:gd name="T26" fmla="*/ 127 w 214"/>
              <a:gd name="T27" fmla="*/ 122 h 134"/>
              <a:gd name="T28" fmla="*/ 127 w 214"/>
              <a:gd name="T29" fmla="*/ 128 h 134"/>
              <a:gd name="T30" fmla="*/ 121 w 214"/>
              <a:gd name="T31" fmla="*/ 134 h 134"/>
              <a:gd name="T32" fmla="*/ 121 w 214"/>
              <a:gd name="T33" fmla="*/ 134 h 134"/>
              <a:gd name="T34" fmla="*/ 115 w 214"/>
              <a:gd name="T35" fmla="*/ 134 h 134"/>
              <a:gd name="T36" fmla="*/ 110 w 214"/>
              <a:gd name="T37" fmla="*/ 134 h 134"/>
              <a:gd name="T38" fmla="*/ 110 w 214"/>
              <a:gd name="T39" fmla="*/ 134 h 134"/>
              <a:gd name="T40" fmla="*/ 104 w 214"/>
              <a:gd name="T41" fmla="*/ 134 h 134"/>
              <a:gd name="T42" fmla="*/ 98 w 214"/>
              <a:gd name="T43" fmla="*/ 128 h 134"/>
              <a:gd name="T44" fmla="*/ 92 w 214"/>
              <a:gd name="T45" fmla="*/ 117 h 134"/>
              <a:gd name="T46" fmla="*/ 86 w 214"/>
              <a:gd name="T47" fmla="*/ 105 h 134"/>
              <a:gd name="T48" fmla="*/ 81 w 214"/>
              <a:gd name="T49" fmla="*/ 93 h 134"/>
              <a:gd name="T50" fmla="*/ 75 w 214"/>
              <a:gd name="T51" fmla="*/ 87 h 134"/>
              <a:gd name="T52" fmla="*/ 63 w 214"/>
              <a:gd name="T53" fmla="*/ 76 h 134"/>
              <a:gd name="T54" fmla="*/ 57 w 214"/>
              <a:gd name="T55" fmla="*/ 70 h 134"/>
              <a:gd name="T56" fmla="*/ 52 w 214"/>
              <a:gd name="T57" fmla="*/ 64 h 134"/>
              <a:gd name="T58" fmla="*/ 40 w 214"/>
              <a:gd name="T59" fmla="*/ 64 h 134"/>
              <a:gd name="T60" fmla="*/ 34 w 214"/>
              <a:gd name="T61" fmla="*/ 64 h 134"/>
              <a:gd name="T62" fmla="*/ 23 w 214"/>
              <a:gd name="T63" fmla="*/ 58 h 134"/>
              <a:gd name="T64" fmla="*/ 17 w 214"/>
              <a:gd name="T65" fmla="*/ 58 h 134"/>
              <a:gd name="T66" fmla="*/ 11 w 214"/>
              <a:gd name="T67" fmla="*/ 58 h 134"/>
              <a:gd name="T68" fmla="*/ 5 w 214"/>
              <a:gd name="T69" fmla="*/ 58 h 134"/>
              <a:gd name="T70" fmla="*/ 0 w 214"/>
              <a:gd name="T71" fmla="*/ 58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134"/>
              <a:gd name="T110" fmla="*/ 214 w 214"/>
              <a:gd name="T111" fmla="*/ 134 h 1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134">
                <a:moveTo>
                  <a:pt x="214" y="0"/>
                </a:moveTo>
                <a:lnTo>
                  <a:pt x="202" y="6"/>
                </a:lnTo>
                <a:lnTo>
                  <a:pt x="191" y="12"/>
                </a:lnTo>
                <a:lnTo>
                  <a:pt x="179" y="17"/>
                </a:lnTo>
                <a:lnTo>
                  <a:pt x="168" y="29"/>
                </a:lnTo>
                <a:lnTo>
                  <a:pt x="168" y="35"/>
                </a:lnTo>
                <a:lnTo>
                  <a:pt x="162" y="47"/>
                </a:lnTo>
                <a:lnTo>
                  <a:pt x="156" y="52"/>
                </a:lnTo>
                <a:lnTo>
                  <a:pt x="156" y="64"/>
                </a:lnTo>
                <a:lnTo>
                  <a:pt x="144" y="82"/>
                </a:lnTo>
                <a:lnTo>
                  <a:pt x="144" y="93"/>
                </a:lnTo>
                <a:lnTo>
                  <a:pt x="139" y="99"/>
                </a:lnTo>
                <a:lnTo>
                  <a:pt x="133" y="117"/>
                </a:lnTo>
                <a:lnTo>
                  <a:pt x="127" y="122"/>
                </a:lnTo>
                <a:lnTo>
                  <a:pt x="127" y="128"/>
                </a:lnTo>
                <a:lnTo>
                  <a:pt x="121" y="134"/>
                </a:lnTo>
                <a:lnTo>
                  <a:pt x="115" y="134"/>
                </a:lnTo>
                <a:lnTo>
                  <a:pt x="110" y="134"/>
                </a:lnTo>
                <a:lnTo>
                  <a:pt x="104" y="134"/>
                </a:lnTo>
                <a:lnTo>
                  <a:pt x="98" y="128"/>
                </a:lnTo>
                <a:lnTo>
                  <a:pt x="92" y="117"/>
                </a:lnTo>
                <a:lnTo>
                  <a:pt x="86" y="105"/>
                </a:lnTo>
                <a:lnTo>
                  <a:pt x="81" y="93"/>
                </a:lnTo>
                <a:lnTo>
                  <a:pt x="75" y="87"/>
                </a:lnTo>
                <a:lnTo>
                  <a:pt x="63" y="76"/>
                </a:lnTo>
                <a:lnTo>
                  <a:pt x="57" y="70"/>
                </a:lnTo>
                <a:lnTo>
                  <a:pt x="52" y="64"/>
                </a:lnTo>
                <a:lnTo>
                  <a:pt x="40" y="64"/>
                </a:lnTo>
                <a:lnTo>
                  <a:pt x="34" y="64"/>
                </a:lnTo>
                <a:lnTo>
                  <a:pt x="23" y="58"/>
                </a:lnTo>
                <a:lnTo>
                  <a:pt x="17" y="58"/>
                </a:lnTo>
                <a:lnTo>
                  <a:pt x="11" y="58"/>
                </a:lnTo>
                <a:lnTo>
                  <a:pt x="5" y="58"/>
                </a:lnTo>
                <a:lnTo>
                  <a:pt x="0" y="58"/>
                </a:lnTo>
              </a:path>
            </a:pathLst>
          </a:custGeom>
          <a:noFill/>
          <a:ln w="9525">
            <a:solidFill>
              <a:srgbClr val="FF0000"/>
            </a:solidFill>
            <a:round/>
            <a:headEnd/>
            <a:tailEnd/>
          </a:ln>
        </p:spPr>
        <p:txBody>
          <a:bodyPr/>
          <a:lstStyle/>
          <a:p>
            <a:endParaRPr lang="en-US"/>
          </a:p>
        </p:txBody>
      </p:sp>
      <p:sp>
        <p:nvSpPr>
          <p:cNvPr id="25288" name="Freeform 100"/>
          <p:cNvSpPr>
            <a:spLocks/>
          </p:cNvSpPr>
          <p:nvPr/>
        </p:nvSpPr>
        <p:spPr bwMode="auto">
          <a:xfrm>
            <a:off x="5116456" y="2477651"/>
            <a:ext cx="496888" cy="342900"/>
          </a:xfrm>
          <a:custGeom>
            <a:avLst/>
            <a:gdLst>
              <a:gd name="T0" fmla="*/ 313 w 313"/>
              <a:gd name="T1" fmla="*/ 35 h 216"/>
              <a:gd name="T2" fmla="*/ 302 w 313"/>
              <a:gd name="T3" fmla="*/ 24 h 216"/>
              <a:gd name="T4" fmla="*/ 284 w 313"/>
              <a:gd name="T5" fmla="*/ 12 h 216"/>
              <a:gd name="T6" fmla="*/ 278 w 313"/>
              <a:gd name="T7" fmla="*/ 6 h 216"/>
              <a:gd name="T8" fmla="*/ 273 w 313"/>
              <a:gd name="T9" fmla="*/ 0 h 216"/>
              <a:gd name="T10" fmla="*/ 261 w 313"/>
              <a:gd name="T11" fmla="*/ 0 h 216"/>
              <a:gd name="T12" fmla="*/ 255 w 313"/>
              <a:gd name="T13" fmla="*/ 0 h 216"/>
              <a:gd name="T14" fmla="*/ 249 w 313"/>
              <a:gd name="T15" fmla="*/ 0 h 216"/>
              <a:gd name="T16" fmla="*/ 238 w 313"/>
              <a:gd name="T17" fmla="*/ 6 h 216"/>
              <a:gd name="T18" fmla="*/ 226 w 313"/>
              <a:gd name="T19" fmla="*/ 12 h 216"/>
              <a:gd name="T20" fmla="*/ 220 w 313"/>
              <a:gd name="T21" fmla="*/ 18 h 216"/>
              <a:gd name="T22" fmla="*/ 203 w 313"/>
              <a:gd name="T23" fmla="*/ 29 h 216"/>
              <a:gd name="T24" fmla="*/ 191 w 313"/>
              <a:gd name="T25" fmla="*/ 35 h 216"/>
              <a:gd name="T26" fmla="*/ 186 w 313"/>
              <a:gd name="T27" fmla="*/ 41 h 216"/>
              <a:gd name="T28" fmla="*/ 180 w 313"/>
              <a:gd name="T29" fmla="*/ 41 h 216"/>
              <a:gd name="T30" fmla="*/ 174 w 313"/>
              <a:gd name="T31" fmla="*/ 47 h 216"/>
              <a:gd name="T32" fmla="*/ 168 w 313"/>
              <a:gd name="T33" fmla="*/ 47 h 216"/>
              <a:gd name="T34" fmla="*/ 157 w 313"/>
              <a:gd name="T35" fmla="*/ 47 h 216"/>
              <a:gd name="T36" fmla="*/ 151 w 313"/>
              <a:gd name="T37" fmla="*/ 47 h 216"/>
              <a:gd name="T38" fmla="*/ 145 w 313"/>
              <a:gd name="T39" fmla="*/ 47 h 216"/>
              <a:gd name="T40" fmla="*/ 139 w 313"/>
              <a:gd name="T41" fmla="*/ 47 h 216"/>
              <a:gd name="T42" fmla="*/ 128 w 313"/>
              <a:gd name="T43" fmla="*/ 47 h 216"/>
              <a:gd name="T44" fmla="*/ 110 w 313"/>
              <a:gd name="T45" fmla="*/ 41 h 216"/>
              <a:gd name="T46" fmla="*/ 99 w 313"/>
              <a:gd name="T47" fmla="*/ 41 h 216"/>
              <a:gd name="T48" fmla="*/ 93 w 313"/>
              <a:gd name="T49" fmla="*/ 41 h 216"/>
              <a:gd name="T50" fmla="*/ 81 w 313"/>
              <a:gd name="T51" fmla="*/ 41 h 216"/>
              <a:gd name="T52" fmla="*/ 75 w 313"/>
              <a:gd name="T53" fmla="*/ 41 h 216"/>
              <a:gd name="T54" fmla="*/ 64 w 313"/>
              <a:gd name="T55" fmla="*/ 47 h 216"/>
              <a:gd name="T56" fmla="*/ 58 w 313"/>
              <a:gd name="T57" fmla="*/ 47 h 216"/>
              <a:gd name="T58" fmla="*/ 46 w 313"/>
              <a:gd name="T59" fmla="*/ 59 h 216"/>
              <a:gd name="T60" fmla="*/ 35 w 313"/>
              <a:gd name="T61" fmla="*/ 65 h 216"/>
              <a:gd name="T62" fmla="*/ 29 w 313"/>
              <a:gd name="T63" fmla="*/ 70 h 216"/>
              <a:gd name="T64" fmla="*/ 17 w 313"/>
              <a:gd name="T65" fmla="*/ 76 h 216"/>
              <a:gd name="T66" fmla="*/ 12 w 313"/>
              <a:gd name="T67" fmla="*/ 88 h 216"/>
              <a:gd name="T68" fmla="*/ 12 w 313"/>
              <a:gd name="T69" fmla="*/ 94 h 216"/>
              <a:gd name="T70" fmla="*/ 12 w 313"/>
              <a:gd name="T71" fmla="*/ 100 h 216"/>
              <a:gd name="T72" fmla="*/ 12 w 313"/>
              <a:gd name="T73" fmla="*/ 100 h 216"/>
              <a:gd name="T74" fmla="*/ 12 w 313"/>
              <a:gd name="T75" fmla="*/ 111 h 216"/>
              <a:gd name="T76" fmla="*/ 17 w 313"/>
              <a:gd name="T77" fmla="*/ 117 h 216"/>
              <a:gd name="T78" fmla="*/ 23 w 313"/>
              <a:gd name="T79" fmla="*/ 129 h 216"/>
              <a:gd name="T80" fmla="*/ 29 w 313"/>
              <a:gd name="T81" fmla="*/ 135 h 216"/>
              <a:gd name="T82" fmla="*/ 35 w 313"/>
              <a:gd name="T83" fmla="*/ 140 h 216"/>
              <a:gd name="T84" fmla="*/ 41 w 313"/>
              <a:gd name="T85" fmla="*/ 152 h 216"/>
              <a:gd name="T86" fmla="*/ 41 w 313"/>
              <a:gd name="T87" fmla="*/ 158 h 216"/>
              <a:gd name="T88" fmla="*/ 35 w 313"/>
              <a:gd name="T89" fmla="*/ 164 h 216"/>
              <a:gd name="T90" fmla="*/ 35 w 313"/>
              <a:gd name="T91" fmla="*/ 175 h 216"/>
              <a:gd name="T92" fmla="*/ 29 w 313"/>
              <a:gd name="T93" fmla="*/ 181 h 216"/>
              <a:gd name="T94" fmla="*/ 23 w 313"/>
              <a:gd name="T95" fmla="*/ 193 h 216"/>
              <a:gd name="T96" fmla="*/ 12 w 313"/>
              <a:gd name="T97" fmla="*/ 199 h 216"/>
              <a:gd name="T98" fmla="*/ 6 w 313"/>
              <a:gd name="T99" fmla="*/ 205 h 216"/>
              <a:gd name="T100" fmla="*/ 0 w 313"/>
              <a:gd name="T101" fmla="*/ 210 h 216"/>
              <a:gd name="T102" fmla="*/ 0 w 313"/>
              <a:gd name="T103" fmla="*/ 216 h 2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3"/>
              <a:gd name="T157" fmla="*/ 0 h 216"/>
              <a:gd name="T158" fmla="*/ 313 w 313"/>
              <a:gd name="T159" fmla="*/ 216 h 2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3" h="216">
                <a:moveTo>
                  <a:pt x="313" y="35"/>
                </a:moveTo>
                <a:lnTo>
                  <a:pt x="302" y="24"/>
                </a:lnTo>
                <a:lnTo>
                  <a:pt x="284" y="12"/>
                </a:lnTo>
                <a:lnTo>
                  <a:pt x="278" y="6"/>
                </a:lnTo>
                <a:lnTo>
                  <a:pt x="273" y="0"/>
                </a:lnTo>
                <a:lnTo>
                  <a:pt x="261" y="0"/>
                </a:lnTo>
                <a:lnTo>
                  <a:pt x="255" y="0"/>
                </a:lnTo>
                <a:lnTo>
                  <a:pt x="249" y="0"/>
                </a:lnTo>
                <a:lnTo>
                  <a:pt x="238" y="6"/>
                </a:lnTo>
                <a:lnTo>
                  <a:pt x="226" y="12"/>
                </a:lnTo>
                <a:lnTo>
                  <a:pt x="220" y="18"/>
                </a:lnTo>
                <a:lnTo>
                  <a:pt x="203" y="29"/>
                </a:lnTo>
                <a:lnTo>
                  <a:pt x="191" y="35"/>
                </a:lnTo>
                <a:lnTo>
                  <a:pt x="186" y="41"/>
                </a:lnTo>
                <a:lnTo>
                  <a:pt x="180" y="41"/>
                </a:lnTo>
                <a:lnTo>
                  <a:pt x="174" y="47"/>
                </a:lnTo>
                <a:lnTo>
                  <a:pt x="168" y="47"/>
                </a:lnTo>
                <a:lnTo>
                  <a:pt x="157" y="47"/>
                </a:lnTo>
                <a:lnTo>
                  <a:pt x="151" y="47"/>
                </a:lnTo>
                <a:lnTo>
                  <a:pt x="145" y="47"/>
                </a:lnTo>
                <a:lnTo>
                  <a:pt x="139" y="47"/>
                </a:lnTo>
                <a:lnTo>
                  <a:pt x="128" y="47"/>
                </a:lnTo>
                <a:lnTo>
                  <a:pt x="110" y="41"/>
                </a:lnTo>
                <a:lnTo>
                  <a:pt x="99" y="41"/>
                </a:lnTo>
                <a:lnTo>
                  <a:pt x="93" y="41"/>
                </a:lnTo>
                <a:lnTo>
                  <a:pt x="81" y="41"/>
                </a:lnTo>
                <a:lnTo>
                  <a:pt x="75" y="41"/>
                </a:lnTo>
                <a:lnTo>
                  <a:pt x="64" y="47"/>
                </a:lnTo>
                <a:lnTo>
                  <a:pt x="58" y="47"/>
                </a:lnTo>
                <a:lnTo>
                  <a:pt x="46" y="59"/>
                </a:lnTo>
                <a:lnTo>
                  <a:pt x="35" y="65"/>
                </a:lnTo>
                <a:lnTo>
                  <a:pt x="29" y="70"/>
                </a:lnTo>
                <a:lnTo>
                  <a:pt x="17" y="76"/>
                </a:lnTo>
                <a:lnTo>
                  <a:pt x="12" y="88"/>
                </a:lnTo>
                <a:lnTo>
                  <a:pt x="12" y="94"/>
                </a:lnTo>
                <a:lnTo>
                  <a:pt x="12" y="100"/>
                </a:lnTo>
                <a:lnTo>
                  <a:pt x="12" y="111"/>
                </a:lnTo>
                <a:lnTo>
                  <a:pt x="17" y="117"/>
                </a:lnTo>
                <a:lnTo>
                  <a:pt x="23" y="129"/>
                </a:lnTo>
                <a:lnTo>
                  <a:pt x="29" y="135"/>
                </a:lnTo>
                <a:lnTo>
                  <a:pt x="35" y="140"/>
                </a:lnTo>
                <a:lnTo>
                  <a:pt x="41" y="152"/>
                </a:lnTo>
                <a:lnTo>
                  <a:pt x="41" y="158"/>
                </a:lnTo>
                <a:lnTo>
                  <a:pt x="35" y="164"/>
                </a:lnTo>
                <a:lnTo>
                  <a:pt x="35" y="175"/>
                </a:lnTo>
                <a:lnTo>
                  <a:pt x="29" y="181"/>
                </a:lnTo>
                <a:lnTo>
                  <a:pt x="23" y="193"/>
                </a:lnTo>
                <a:lnTo>
                  <a:pt x="12" y="199"/>
                </a:lnTo>
                <a:lnTo>
                  <a:pt x="6" y="205"/>
                </a:lnTo>
                <a:lnTo>
                  <a:pt x="0" y="210"/>
                </a:lnTo>
                <a:lnTo>
                  <a:pt x="0" y="216"/>
                </a:lnTo>
              </a:path>
            </a:pathLst>
          </a:custGeom>
          <a:noFill/>
          <a:ln w="9525">
            <a:solidFill>
              <a:srgbClr val="FF0000"/>
            </a:solidFill>
            <a:round/>
            <a:headEnd/>
            <a:tailEnd/>
          </a:ln>
        </p:spPr>
        <p:txBody>
          <a:bodyPr/>
          <a:lstStyle/>
          <a:p>
            <a:endParaRPr lang="en-US"/>
          </a:p>
        </p:txBody>
      </p:sp>
      <p:sp>
        <p:nvSpPr>
          <p:cNvPr id="25289" name="Rectangle 101"/>
          <p:cNvSpPr>
            <a:spLocks noChangeArrowheads="1"/>
          </p:cNvSpPr>
          <p:nvPr/>
        </p:nvSpPr>
        <p:spPr bwMode="auto">
          <a:xfrm>
            <a:off x="4600519" y="3209488"/>
            <a:ext cx="184150" cy="1084263"/>
          </a:xfrm>
          <a:prstGeom prst="rect">
            <a:avLst/>
          </a:prstGeom>
          <a:solidFill>
            <a:srgbClr val="808080"/>
          </a:solidFill>
          <a:ln w="9525">
            <a:noFill/>
            <a:miter lim="800000"/>
            <a:headEnd/>
            <a:tailEnd/>
          </a:ln>
        </p:spPr>
        <p:txBody>
          <a:bodyPr/>
          <a:lstStyle/>
          <a:p>
            <a:endParaRPr lang="en-GB"/>
          </a:p>
        </p:txBody>
      </p:sp>
      <p:sp>
        <p:nvSpPr>
          <p:cNvPr id="25290" name="Freeform 102"/>
          <p:cNvSpPr>
            <a:spLocks/>
          </p:cNvSpPr>
          <p:nvPr/>
        </p:nvSpPr>
        <p:spPr bwMode="auto">
          <a:xfrm>
            <a:off x="4600519" y="3209488"/>
            <a:ext cx="184150" cy="1084263"/>
          </a:xfrm>
          <a:custGeom>
            <a:avLst/>
            <a:gdLst>
              <a:gd name="T0" fmla="*/ 53 w 116"/>
              <a:gd name="T1" fmla="*/ 47 h 683"/>
              <a:gd name="T2" fmla="*/ 29 w 116"/>
              <a:gd name="T3" fmla="*/ 88 h 683"/>
              <a:gd name="T4" fmla="*/ 24 w 116"/>
              <a:gd name="T5" fmla="*/ 106 h 683"/>
              <a:gd name="T6" fmla="*/ 18 w 116"/>
              <a:gd name="T7" fmla="*/ 129 h 683"/>
              <a:gd name="T8" fmla="*/ 18 w 116"/>
              <a:gd name="T9" fmla="*/ 141 h 683"/>
              <a:gd name="T10" fmla="*/ 18 w 116"/>
              <a:gd name="T11" fmla="*/ 152 h 683"/>
              <a:gd name="T12" fmla="*/ 24 w 116"/>
              <a:gd name="T13" fmla="*/ 164 h 683"/>
              <a:gd name="T14" fmla="*/ 35 w 116"/>
              <a:gd name="T15" fmla="*/ 176 h 683"/>
              <a:gd name="T16" fmla="*/ 58 w 116"/>
              <a:gd name="T17" fmla="*/ 205 h 683"/>
              <a:gd name="T18" fmla="*/ 76 w 116"/>
              <a:gd name="T19" fmla="*/ 240 h 683"/>
              <a:gd name="T20" fmla="*/ 99 w 116"/>
              <a:gd name="T21" fmla="*/ 287 h 683"/>
              <a:gd name="T22" fmla="*/ 99 w 116"/>
              <a:gd name="T23" fmla="*/ 322 h 683"/>
              <a:gd name="T24" fmla="*/ 82 w 116"/>
              <a:gd name="T25" fmla="*/ 357 h 683"/>
              <a:gd name="T26" fmla="*/ 47 w 116"/>
              <a:gd name="T27" fmla="*/ 397 h 683"/>
              <a:gd name="T28" fmla="*/ 29 w 116"/>
              <a:gd name="T29" fmla="*/ 421 h 683"/>
              <a:gd name="T30" fmla="*/ 24 w 116"/>
              <a:gd name="T31" fmla="*/ 432 h 683"/>
              <a:gd name="T32" fmla="*/ 24 w 116"/>
              <a:gd name="T33" fmla="*/ 444 h 683"/>
              <a:gd name="T34" fmla="*/ 24 w 116"/>
              <a:gd name="T35" fmla="*/ 450 h 683"/>
              <a:gd name="T36" fmla="*/ 29 w 116"/>
              <a:gd name="T37" fmla="*/ 462 h 683"/>
              <a:gd name="T38" fmla="*/ 35 w 116"/>
              <a:gd name="T39" fmla="*/ 473 h 683"/>
              <a:gd name="T40" fmla="*/ 58 w 116"/>
              <a:gd name="T41" fmla="*/ 491 h 683"/>
              <a:gd name="T42" fmla="*/ 93 w 116"/>
              <a:gd name="T43" fmla="*/ 526 h 683"/>
              <a:gd name="T44" fmla="*/ 111 w 116"/>
              <a:gd name="T45" fmla="*/ 555 h 683"/>
              <a:gd name="T46" fmla="*/ 116 w 116"/>
              <a:gd name="T47" fmla="*/ 590 h 683"/>
              <a:gd name="T48" fmla="*/ 111 w 116"/>
              <a:gd name="T49" fmla="*/ 619 h 683"/>
              <a:gd name="T50" fmla="*/ 111 w 116"/>
              <a:gd name="T51" fmla="*/ 654 h 683"/>
              <a:gd name="T52" fmla="*/ 111 w 116"/>
              <a:gd name="T53" fmla="*/ 672 h 683"/>
              <a:gd name="T54" fmla="*/ 93 w 116"/>
              <a:gd name="T55" fmla="*/ 678 h 683"/>
              <a:gd name="T56" fmla="*/ 93 w 116"/>
              <a:gd name="T57" fmla="*/ 648 h 683"/>
              <a:gd name="T58" fmla="*/ 93 w 116"/>
              <a:gd name="T59" fmla="*/ 637 h 683"/>
              <a:gd name="T60" fmla="*/ 99 w 116"/>
              <a:gd name="T61" fmla="*/ 602 h 683"/>
              <a:gd name="T62" fmla="*/ 99 w 116"/>
              <a:gd name="T63" fmla="*/ 578 h 683"/>
              <a:gd name="T64" fmla="*/ 93 w 116"/>
              <a:gd name="T65" fmla="*/ 567 h 683"/>
              <a:gd name="T66" fmla="*/ 87 w 116"/>
              <a:gd name="T67" fmla="*/ 549 h 683"/>
              <a:gd name="T68" fmla="*/ 82 w 116"/>
              <a:gd name="T69" fmla="*/ 543 h 683"/>
              <a:gd name="T70" fmla="*/ 64 w 116"/>
              <a:gd name="T71" fmla="*/ 526 h 683"/>
              <a:gd name="T72" fmla="*/ 29 w 116"/>
              <a:gd name="T73" fmla="*/ 491 h 683"/>
              <a:gd name="T74" fmla="*/ 6 w 116"/>
              <a:gd name="T75" fmla="*/ 456 h 683"/>
              <a:gd name="T76" fmla="*/ 6 w 116"/>
              <a:gd name="T77" fmla="*/ 432 h 683"/>
              <a:gd name="T78" fmla="*/ 29 w 116"/>
              <a:gd name="T79" fmla="*/ 397 h 683"/>
              <a:gd name="T80" fmla="*/ 64 w 116"/>
              <a:gd name="T81" fmla="*/ 357 h 683"/>
              <a:gd name="T82" fmla="*/ 76 w 116"/>
              <a:gd name="T83" fmla="*/ 339 h 683"/>
              <a:gd name="T84" fmla="*/ 82 w 116"/>
              <a:gd name="T85" fmla="*/ 322 h 683"/>
              <a:gd name="T86" fmla="*/ 82 w 116"/>
              <a:gd name="T87" fmla="*/ 316 h 683"/>
              <a:gd name="T88" fmla="*/ 82 w 116"/>
              <a:gd name="T89" fmla="*/ 298 h 683"/>
              <a:gd name="T90" fmla="*/ 82 w 116"/>
              <a:gd name="T91" fmla="*/ 287 h 683"/>
              <a:gd name="T92" fmla="*/ 70 w 116"/>
              <a:gd name="T93" fmla="*/ 257 h 683"/>
              <a:gd name="T94" fmla="*/ 53 w 116"/>
              <a:gd name="T95" fmla="*/ 222 h 683"/>
              <a:gd name="T96" fmla="*/ 47 w 116"/>
              <a:gd name="T97" fmla="*/ 216 h 683"/>
              <a:gd name="T98" fmla="*/ 29 w 116"/>
              <a:gd name="T99" fmla="*/ 199 h 683"/>
              <a:gd name="T100" fmla="*/ 12 w 116"/>
              <a:gd name="T101" fmla="*/ 170 h 683"/>
              <a:gd name="T102" fmla="*/ 0 w 116"/>
              <a:gd name="T103" fmla="*/ 141 h 683"/>
              <a:gd name="T104" fmla="*/ 12 w 116"/>
              <a:gd name="T105" fmla="*/ 100 h 683"/>
              <a:gd name="T106" fmla="*/ 41 w 116"/>
              <a:gd name="T107" fmla="*/ 41 h 6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
              <a:gd name="T163" fmla="*/ 0 h 683"/>
              <a:gd name="T164" fmla="*/ 116 w 116"/>
              <a:gd name="T165" fmla="*/ 683 h 6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 h="683">
                <a:moveTo>
                  <a:pt x="70" y="12"/>
                </a:moveTo>
                <a:lnTo>
                  <a:pt x="64" y="30"/>
                </a:lnTo>
                <a:lnTo>
                  <a:pt x="53" y="47"/>
                </a:lnTo>
                <a:lnTo>
                  <a:pt x="41" y="65"/>
                </a:lnTo>
                <a:lnTo>
                  <a:pt x="35" y="82"/>
                </a:lnTo>
                <a:lnTo>
                  <a:pt x="29" y="88"/>
                </a:lnTo>
                <a:lnTo>
                  <a:pt x="29" y="100"/>
                </a:lnTo>
                <a:lnTo>
                  <a:pt x="29" y="94"/>
                </a:lnTo>
                <a:lnTo>
                  <a:pt x="24" y="106"/>
                </a:lnTo>
                <a:lnTo>
                  <a:pt x="24" y="111"/>
                </a:lnTo>
                <a:lnTo>
                  <a:pt x="18" y="117"/>
                </a:lnTo>
                <a:lnTo>
                  <a:pt x="18" y="129"/>
                </a:lnTo>
                <a:lnTo>
                  <a:pt x="18" y="135"/>
                </a:lnTo>
                <a:lnTo>
                  <a:pt x="18" y="141"/>
                </a:lnTo>
                <a:lnTo>
                  <a:pt x="18" y="146"/>
                </a:lnTo>
                <a:lnTo>
                  <a:pt x="18" y="152"/>
                </a:lnTo>
                <a:lnTo>
                  <a:pt x="18" y="146"/>
                </a:lnTo>
                <a:lnTo>
                  <a:pt x="18" y="152"/>
                </a:lnTo>
                <a:lnTo>
                  <a:pt x="24" y="158"/>
                </a:lnTo>
                <a:lnTo>
                  <a:pt x="24" y="164"/>
                </a:lnTo>
                <a:lnTo>
                  <a:pt x="29" y="170"/>
                </a:lnTo>
                <a:lnTo>
                  <a:pt x="35" y="176"/>
                </a:lnTo>
                <a:lnTo>
                  <a:pt x="41" y="187"/>
                </a:lnTo>
                <a:lnTo>
                  <a:pt x="53" y="193"/>
                </a:lnTo>
                <a:lnTo>
                  <a:pt x="58" y="199"/>
                </a:lnTo>
                <a:lnTo>
                  <a:pt x="58" y="205"/>
                </a:lnTo>
                <a:lnTo>
                  <a:pt x="64" y="211"/>
                </a:lnTo>
                <a:lnTo>
                  <a:pt x="64" y="216"/>
                </a:lnTo>
                <a:lnTo>
                  <a:pt x="70" y="228"/>
                </a:lnTo>
                <a:lnTo>
                  <a:pt x="76" y="240"/>
                </a:lnTo>
                <a:lnTo>
                  <a:pt x="87" y="251"/>
                </a:lnTo>
                <a:lnTo>
                  <a:pt x="93" y="263"/>
                </a:lnTo>
                <a:lnTo>
                  <a:pt x="93" y="275"/>
                </a:lnTo>
                <a:lnTo>
                  <a:pt x="93" y="281"/>
                </a:lnTo>
                <a:lnTo>
                  <a:pt x="99" y="287"/>
                </a:lnTo>
                <a:lnTo>
                  <a:pt x="99" y="292"/>
                </a:lnTo>
                <a:lnTo>
                  <a:pt x="99" y="304"/>
                </a:lnTo>
                <a:lnTo>
                  <a:pt x="99" y="310"/>
                </a:lnTo>
                <a:lnTo>
                  <a:pt x="99" y="316"/>
                </a:lnTo>
                <a:lnTo>
                  <a:pt x="99" y="322"/>
                </a:lnTo>
                <a:lnTo>
                  <a:pt x="99" y="327"/>
                </a:lnTo>
                <a:lnTo>
                  <a:pt x="99" y="333"/>
                </a:lnTo>
                <a:lnTo>
                  <a:pt x="93" y="339"/>
                </a:lnTo>
                <a:lnTo>
                  <a:pt x="87" y="351"/>
                </a:lnTo>
                <a:lnTo>
                  <a:pt x="82" y="357"/>
                </a:lnTo>
                <a:lnTo>
                  <a:pt x="76" y="362"/>
                </a:lnTo>
                <a:lnTo>
                  <a:pt x="70" y="374"/>
                </a:lnTo>
                <a:lnTo>
                  <a:pt x="58" y="392"/>
                </a:lnTo>
                <a:lnTo>
                  <a:pt x="47" y="397"/>
                </a:lnTo>
                <a:lnTo>
                  <a:pt x="41" y="403"/>
                </a:lnTo>
                <a:lnTo>
                  <a:pt x="35" y="415"/>
                </a:lnTo>
                <a:lnTo>
                  <a:pt x="29" y="421"/>
                </a:lnTo>
                <a:lnTo>
                  <a:pt x="35" y="421"/>
                </a:lnTo>
                <a:lnTo>
                  <a:pt x="29" y="427"/>
                </a:lnTo>
                <a:lnTo>
                  <a:pt x="24" y="432"/>
                </a:lnTo>
                <a:lnTo>
                  <a:pt x="24" y="438"/>
                </a:lnTo>
                <a:lnTo>
                  <a:pt x="24" y="444"/>
                </a:lnTo>
                <a:lnTo>
                  <a:pt x="24" y="450"/>
                </a:lnTo>
                <a:lnTo>
                  <a:pt x="24" y="456"/>
                </a:lnTo>
                <a:lnTo>
                  <a:pt x="29" y="462"/>
                </a:lnTo>
                <a:lnTo>
                  <a:pt x="35" y="467"/>
                </a:lnTo>
                <a:lnTo>
                  <a:pt x="35" y="473"/>
                </a:lnTo>
                <a:lnTo>
                  <a:pt x="41" y="479"/>
                </a:lnTo>
                <a:lnTo>
                  <a:pt x="53" y="485"/>
                </a:lnTo>
                <a:lnTo>
                  <a:pt x="47" y="485"/>
                </a:lnTo>
                <a:lnTo>
                  <a:pt x="58" y="491"/>
                </a:lnTo>
                <a:lnTo>
                  <a:pt x="70" y="502"/>
                </a:lnTo>
                <a:lnTo>
                  <a:pt x="76" y="514"/>
                </a:lnTo>
                <a:lnTo>
                  <a:pt x="82" y="520"/>
                </a:lnTo>
                <a:lnTo>
                  <a:pt x="93" y="526"/>
                </a:lnTo>
                <a:lnTo>
                  <a:pt x="93" y="532"/>
                </a:lnTo>
                <a:lnTo>
                  <a:pt x="99" y="538"/>
                </a:lnTo>
                <a:lnTo>
                  <a:pt x="105" y="543"/>
                </a:lnTo>
                <a:lnTo>
                  <a:pt x="105" y="549"/>
                </a:lnTo>
                <a:lnTo>
                  <a:pt x="111" y="555"/>
                </a:lnTo>
                <a:lnTo>
                  <a:pt x="111" y="561"/>
                </a:lnTo>
                <a:lnTo>
                  <a:pt x="111" y="567"/>
                </a:lnTo>
                <a:lnTo>
                  <a:pt x="111" y="573"/>
                </a:lnTo>
                <a:lnTo>
                  <a:pt x="116" y="578"/>
                </a:lnTo>
                <a:lnTo>
                  <a:pt x="116" y="590"/>
                </a:lnTo>
                <a:lnTo>
                  <a:pt x="111" y="602"/>
                </a:lnTo>
                <a:lnTo>
                  <a:pt x="111" y="613"/>
                </a:lnTo>
                <a:lnTo>
                  <a:pt x="111" y="619"/>
                </a:lnTo>
                <a:lnTo>
                  <a:pt x="111" y="631"/>
                </a:lnTo>
                <a:lnTo>
                  <a:pt x="111" y="637"/>
                </a:lnTo>
                <a:lnTo>
                  <a:pt x="111" y="643"/>
                </a:lnTo>
                <a:lnTo>
                  <a:pt x="111" y="654"/>
                </a:lnTo>
                <a:lnTo>
                  <a:pt x="111" y="660"/>
                </a:lnTo>
                <a:lnTo>
                  <a:pt x="111" y="666"/>
                </a:lnTo>
                <a:lnTo>
                  <a:pt x="111" y="672"/>
                </a:lnTo>
                <a:lnTo>
                  <a:pt x="111" y="678"/>
                </a:lnTo>
                <a:lnTo>
                  <a:pt x="111" y="672"/>
                </a:lnTo>
                <a:lnTo>
                  <a:pt x="111" y="678"/>
                </a:lnTo>
                <a:lnTo>
                  <a:pt x="93" y="683"/>
                </a:lnTo>
                <a:lnTo>
                  <a:pt x="93" y="678"/>
                </a:lnTo>
                <a:lnTo>
                  <a:pt x="93" y="672"/>
                </a:lnTo>
                <a:lnTo>
                  <a:pt x="93" y="666"/>
                </a:lnTo>
                <a:lnTo>
                  <a:pt x="93" y="660"/>
                </a:lnTo>
                <a:lnTo>
                  <a:pt x="93" y="648"/>
                </a:lnTo>
                <a:lnTo>
                  <a:pt x="93" y="654"/>
                </a:lnTo>
                <a:lnTo>
                  <a:pt x="93" y="643"/>
                </a:lnTo>
                <a:lnTo>
                  <a:pt x="93" y="637"/>
                </a:lnTo>
                <a:lnTo>
                  <a:pt x="93" y="631"/>
                </a:lnTo>
                <a:lnTo>
                  <a:pt x="93" y="619"/>
                </a:lnTo>
                <a:lnTo>
                  <a:pt x="99" y="608"/>
                </a:lnTo>
                <a:lnTo>
                  <a:pt x="99" y="602"/>
                </a:lnTo>
                <a:lnTo>
                  <a:pt x="99" y="590"/>
                </a:lnTo>
                <a:lnTo>
                  <a:pt x="99" y="578"/>
                </a:lnTo>
                <a:lnTo>
                  <a:pt x="99" y="573"/>
                </a:lnTo>
                <a:lnTo>
                  <a:pt x="93" y="567"/>
                </a:lnTo>
                <a:lnTo>
                  <a:pt x="93" y="561"/>
                </a:lnTo>
                <a:lnTo>
                  <a:pt x="93" y="555"/>
                </a:lnTo>
                <a:lnTo>
                  <a:pt x="87" y="549"/>
                </a:lnTo>
                <a:lnTo>
                  <a:pt x="93" y="549"/>
                </a:lnTo>
                <a:lnTo>
                  <a:pt x="87" y="543"/>
                </a:lnTo>
                <a:lnTo>
                  <a:pt x="82" y="538"/>
                </a:lnTo>
                <a:lnTo>
                  <a:pt x="82" y="543"/>
                </a:lnTo>
                <a:lnTo>
                  <a:pt x="76" y="538"/>
                </a:lnTo>
                <a:lnTo>
                  <a:pt x="82" y="538"/>
                </a:lnTo>
                <a:lnTo>
                  <a:pt x="70" y="532"/>
                </a:lnTo>
                <a:lnTo>
                  <a:pt x="76" y="532"/>
                </a:lnTo>
                <a:lnTo>
                  <a:pt x="64" y="526"/>
                </a:lnTo>
                <a:lnTo>
                  <a:pt x="58" y="520"/>
                </a:lnTo>
                <a:lnTo>
                  <a:pt x="47" y="502"/>
                </a:lnTo>
                <a:lnTo>
                  <a:pt x="41" y="497"/>
                </a:lnTo>
                <a:lnTo>
                  <a:pt x="29" y="491"/>
                </a:lnTo>
                <a:lnTo>
                  <a:pt x="24" y="485"/>
                </a:lnTo>
                <a:lnTo>
                  <a:pt x="18" y="479"/>
                </a:lnTo>
                <a:lnTo>
                  <a:pt x="18" y="467"/>
                </a:lnTo>
                <a:lnTo>
                  <a:pt x="12" y="462"/>
                </a:lnTo>
                <a:lnTo>
                  <a:pt x="6" y="456"/>
                </a:lnTo>
                <a:lnTo>
                  <a:pt x="6" y="450"/>
                </a:lnTo>
                <a:lnTo>
                  <a:pt x="6" y="444"/>
                </a:lnTo>
                <a:lnTo>
                  <a:pt x="6" y="438"/>
                </a:lnTo>
                <a:lnTo>
                  <a:pt x="6" y="432"/>
                </a:lnTo>
                <a:lnTo>
                  <a:pt x="12" y="427"/>
                </a:lnTo>
                <a:lnTo>
                  <a:pt x="12" y="421"/>
                </a:lnTo>
                <a:lnTo>
                  <a:pt x="18" y="409"/>
                </a:lnTo>
                <a:lnTo>
                  <a:pt x="24" y="403"/>
                </a:lnTo>
                <a:lnTo>
                  <a:pt x="29" y="397"/>
                </a:lnTo>
                <a:lnTo>
                  <a:pt x="35" y="386"/>
                </a:lnTo>
                <a:lnTo>
                  <a:pt x="47" y="380"/>
                </a:lnTo>
                <a:lnTo>
                  <a:pt x="58" y="362"/>
                </a:lnTo>
                <a:lnTo>
                  <a:pt x="64" y="357"/>
                </a:lnTo>
                <a:lnTo>
                  <a:pt x="70" y="345"/>
                </a:lnTo>
                <a:lnTo>
                  <a:pt x="76" y="339"/>
                </a:lnTo>
                <a:lnTo>
                  <a:pt x="82" y="333"/>
                </a:lnTo>
                <a:lnTo>
                  <a:pt x="76" y="333"/>
                </a:lnTo>
                <a:lnTo>
                  <a:pt x="82" y="327"/>
                </a:lnTo>
                <a:lnTo>
                  <a:pt x="82" y="322"/>
                </a:lnTo>
                <a:lnTo>
                  <a:pt x="82" y="316"/>
                </a:lnTo>
                <a:lnTo>
                  <a:pt x="82" y="310"/>
                </a:lnTo>
                <a:lnTo>
                  <a:pt x="82" y="304"/>
                </a:lnTo>
                <a:lnTo>
                  <a:pt x="82" y="298"/>
                </a:lnTo>
                <a:lnTo>
                  <a:pt x="82" y="292"/>
                </a:lnTo>
                <a:lnTo>
                  <a:pt x="82" y="287"/>
                </a:lnTo>
                <a:lnTo>
                  <a:pt x="76" y="281"/>
                </a:lnTo>
                <a:lnTo>
                  <a:pt x="76" y="275"/>
                </a:lnTo>
                <a:lnTo>
                  <a:pt x="70" y="257"/>
                </a:lnTo>
                <a:lnTo>
                  <a:pt x="64" y="246"/>
                </a:lnTo>
                <a:lnTo>
                  <a:pt x="58" y="234"/>
                </a:lnTo>
                <a:lnTo>
                  <a:pt x="53" y="222"/>
                </a:lnTo>
                <a:lnTo>
                  <a:pt x="47" y="216"/>
                </a:lnTo>
                <a:lnTo>
                  <a:pt x="53" y="216"/>
                </a:lnTo>
                <a:lnTo>
                  <a:pt x="47" y="216"/>
                </a:lnTo>
                <a:lnTo>
                  <a:pt x="41" y="211"/>
                </a:lnTo>
                <a:lnTo>
                  <a:pt x="41" y="205"/>
                </a:lnTo>
                <a:lnTo>
                  <a:pt x="29" y="199"/>
                </a:lnTo>
                <a:lnTo>
                  <a:pt x="24" y="187"/>
                </a:lnTo>
                <a:lnTo>
                  <a:pt x="18" y="181"/>
                </a:lnTo>
                <a:lnTo>
                  <a:pt x="12" y="176"/>
                </a:lnTo>
                <a:lnTo>
                  <a:pt x="12" y="170"/>
                </a:lnTo>
                <a:lnTo>
                  <a:pt x="6" y="164"/>
                </a:lnTo>
                <a:lnTo>
                  <a:pt x="6" y="158"/>
                </a:lnTo>
                <a:lnTo>
                  <a:pt x="0" y="152"/>
                </a:lnTo>
                <a:lnTo>
                  <a:pt x="0" y="146"/>
                </a:lnTo>
                <a:lnTo>
                  <a:pt x="0" y="141"/>
                </a:lnTo>
                <a:lnTo>
                  <a:pt x="0" y="129"/>
                </a:lnTo>
                <a:lnTo>
                  <a:pt x="0" y="123"/>
                </a:lnTo>
                <a:lnTo>
                  <a:pt x="6" y="117"/>
                </a:lnTo>
                <a:lnTo>
                  <a:pt x="6" y="106"/>
                </a:lnTo>
                <a:lnTo>
                  <a:pt x="12" y="100"/>
                </a:lnTo>
                <a:lnTo>
                  <a:pt x="12" y="94"/>
                </a:lnTo>
                <a:lnTo>
                  <a:pt x="18" y="82"/>
                </a:lnTo>
                <a:lnTo>
                  <a:pt x="18" y="76"/>
                </a:lnTo>
                <a:lnTo>
                  <a:pt x="29" y="59"/>
                </a:lnTo>
                <a:lnTo>
                  <a:pt x="41" y="41"/>
                </a:lnTo>
                <a:lnTo>
                  <a:pt x="47" y="18"/>
                </a:lnTo>
                <a:lnTo>
                  <a:pt x="58" y="0"/>
                </a:lnTo>
                <a:lnTo>
                  <a:pt x="70" y="12"/>
                </a:lnTo>
                <a:close/>
              </a:path>
            </a:pathLst>
          </a:custGeom>
          <a:solidFill>
            <a:srgbClr val="FFFFFF"/>
          </a:solidFill>
          <a:ln w="9525">
            <a:noFill/>
            <a:round/>
            <a:headEnd/>
            <a:tailEnd/>
          </a:ln>
        </p:spPr>
        <p:txBody>
          <a:bodyPr/>
          <a:lstStyle/>
          <a:p>
            <a:endParaRPr lang="en-US"/>
          </a:p>
        </p:txBody>
      </p:sp>
      <p:sp>
        <p:nvSpPr>
          <p:cNvPr id="25291" name="Rectangle 103"/>
          <p:cNvSpPr>
            <a:spLocks noChangeArrowheads="1"/>
          </p:cNvSpPr>
          <p:nvPr/>
        </p:nvSpPr>
        <p:spPr bwMode="auto">
          <a:xfrm>
            <a:off x="4600519" y="3209488"/>
            <a:ext cx="184150" cy="1084263"/>
          </a:xfrm>
          <a:prstGeom prst="rect">
            <a:avLst/>
          </a:prstGeom>
          <a:solidFill>
            <a:srgbClr val="808080"/>
          </a:solidFill>
          <a:ln w="9525">
            <a:noFill/>
            <a:miter lim="800000"/>
            <a:headEnd/>
            <a:tailEnd/>
          </a:ln>
        </p:spPr>
        <p:txBody>
          <a:bodyPr/>
          <a:lstStyle/>
          <a:p>
            <a:endParaRPr lang="en-GB"/>
          </a:p>
        </p:txBody>
      </p:sp>
      <p:sp>
        <p:nvSpPr>
          <p:cNvPr id="25292" name="Freeform 104"/>
          <p:cNvSpPr>
            <a:spLocks/>
          </p:cNvSpPr>
          <p:nvPr/>
        </p:nvSpPr>
        <p:spPr bwMode="auto">
          <a:xfrm>
            <a:off x="4610044" y="3201551"/>
            <a:ext cx="157163" cy="1065213"/>
          </a:xfrm>
          <a:custGeom>
            <a:avLst/>
            <a:gdLst>
              <a:gd name="T0" fmla="*/ 58 w 99"/>
              <a:gd name="T1" fmla="*/ 0 h 671"/>
              <a:gd name="T2" fmla="*/ 41 w 99"/>
              <a:gd name="T3" fmla="*/ 35 h 671"/>
              <a:gd name="T4" fmla="*/ 29 w 99"/>
              <a:gd name="T5" fmla="*/ 52 h 671"/>
              <a:gd name="T6" fmla="*/ 23 w 99"/>
              <a:gd name="T7" fmla="*/ 70 h 671"/>
              <a:gd name="T8" fmla="*/ 12 w 99"/>
              <a:gd name="T9" fmla="*/ 87 h 671"/>
              <a:gd name="T10" fmla="*/ 6 w 99"/>
              <a:gd name="T11" fmla="*/ 105 h 671"/>
              <a:gd name="T12" fmla="*/ 6 w 99"/>
              <a:gd name="T13" fmla="*/ 116 h 671"/>
              <a:gd name="T14" fmla="*/ 0 w 99"/>
              <a:gd name="T15" fmla="*/ 134 h 671"/>
              <a:gd name="T16" fmla="*/ 6 w 99"/>
              <a:gd name="T17" fmla="*/ 146 h 671"/>
              <a:gd name="T18" fmla="*/ 6 w 99"/>
              <a:gd name="T19" fmla="*/ 157 h 671"/>
              <a:gd name="T20" fmla="*/ 12 w 99"/>
              <a:gd name="T21" fmla="*/ 163 h 671"/>
              <a:gd name="T22" fmla="*/ 23 w 99"/>
              <a:gd name="T23" fmla="*/ 175 h 671"/>
              <a:gd name="T24" fmla="*/ 41 w 99"/>
              <a:gd name="T25" fmla="*/ 192 h 671"/>
              <a:gd name="T26" fmla="*/ 47 w 99"/>
              <a:gd name="T27" fmla="*/ 204 h 671"/>
              <a:gd name="T28" fmla="*/ 52 w 99"/>
              <a:gd name="T29" fmla="*/ 216 h 671"/>
              <a:gd name="T30" fmla="*/ 58 w 99"/>
              <a:gd name="T31" fmla="*/ 227 h 671"/>
              <a:gd name="T32" fmla="*/ 64 w 99"/>
              <a:gd name="T33" fmla="*/ 239 h 671"/>
              <a:gd name="T34" fmla="*/ 70 w 99"/>
              <a:gd name="T35" fmla="*/ 251 h 671"/>
              <a:gd name="T36" fmla="*/ 76 w 99"/>
              <a:gd name="T37" fmla="*/ 262 h 671"/>
              <a:gd name="T38" fmla="*/ 81 w 99"/>
              <a:gd name="T39" fmla="*/ 274 h 671"/>
              <a:gd name="T40" fmla="*/ 87 w 99"/>
              <a:gd name="T41" fmla="*/ 286 h 671"/>
              <a:gd name="T42" fmla="*/ 87 w 99"/>
              <a:gd name="T43" fmla="*/ 303 h 671"/>
              <a:gd name="T44" fmla="*/ 87 w 99"/>
              <a:gd name="T45" fmla="*/ 315 h 671"/>
              <a:gd name="T46" fmla="*/ 81 w 99"/>
              <a:gd name="T47" fmla="*/ 321 h 671"/>
              <a:gd name="T48" fmla="*/ 81 w 99"/>
              <a:gd name="T49" fmla="*/ 332 h 671"/>
              <a:gd name="T50" fmla="*/ 76 w 99"/>
              <a:gd name="T51" fmla="*/ 338 h 671"/>
              <a:gd name="T52" fmla="*/ 70 w 99"/>
              <a:gd name="T53" fmla="*/ 344 h 671"/>
              <a:gd name="T54" fmla="*/ 58 w 99"/>
              <a:gd name="T55" fmla="*/ 362 h 671"/>
              <a:gd name="T56" fmla="*/ 47 w 99"/>
              <a:gd name="T57" fmla="*/ 379 h 671"/>
              <a:gd name="T58" fmla="*/ 29 w 99"/>
              <a:gd name="T59" fmla="*/ 391 h 671"/>
              <a:gd name="T60" fmla="*/ 18 w 99"/>
              <a:gd name="T61" fmla="*/ 408 h 671"/>
              <a:gd name="T62" fmla="*/ 18 w 99"/>
              <a:gd name="T63" fmla="*/ 414 h 671"/>
              <a:gd name="T64" fmla="*/ 12 w 99"/>
              <a:gd name="T65" fmla="*/ 426 h 671"/>
              <a:gd name="T66" fmla="*/ 12 w 99"/>
              <a:gd name="T67" fmla="*/ 432 h 671"/>
              <a:gd name="T68" fmla="*/ 12 w 99"/>
              <a:gd name="T69" fmla="*/ 437 h 671"/>
              <a:gd name="T70" fmla="*/ 12 w 99"/>
              <a:gd name="T71" fmla="*/ 443 h 671"/>
              <a:gd name="T72" fmla="*/ 12 w 99"/>
              <a:gd name="T73" fmla="*/ 449 h 671"/>
              <a:gd name="T74" fmla="*/ 18 w 99"/>
              <a:gd name="T75" fmla="*/ 461 h 671"/>
              <a:gd name="T76" fmla="*/ 18 w 99"/>
              <a:gd name="T77" fmla="*/ 467 h 671"/>
              <a:gd name="T78" fmla="*/ 29 w 99"/>
              <a:gd name="T79" fmla="*/ 478 h 671"/>
              <a:gd name="T80" fmla="*/ 47 w 99"/>
              <a:gd name="T81" fmla="*/ 490 h 671"/>
              <a:gd name="T82" fmla="*/ 58 w 99"/>
              <a:gd name="T83" fmla="*/ 502 h 671"/>
              <a:gd name="T84" fmla="*/ 70 w 99"/>
              <a:gd name="T85" fmla="*/ 513 h 671"/>
              <a:gd name="T86" fmla="*/ 81 w 99"/>
              <a:gd name="T87" fmla="*/ 531 h 671"/>
              <a:gd name="T88" fmla="*/ 87 w 99"/>
              <a:gd name="T89" fmla="*/ 537 h 671"/>
              <a:gd name="T90" fmla="*/ 93 w 99"/>
              <a:gd name="T91" fmla="*/ 543 h 671"/>
              <a:gd name="T92" fmla="*/ 99 w 99"/>
              <a:gd name="T93" fmla="*/ 548 h 671"/>
              <a:gd name="T94" fmla="*/ 99 w 99"/>
              <a:gd name="T95" fmla="*/ 560 h 671"/>
              <a:gd name="T96" fmla="*/ 99 w 99"/>
              <a:gd name="T97" fmla="*/ 572 h 671"/>
              <a:gd name="T98" fmla="*/ 99 w 99"/>
              <a:gd name="T99" fmla="*/ 583 h 671"/>
              <a:gd name="T100" fmla="*/ 99 w 99"/>
              <a:gd name="T101" fmla="*/ 601 h 671"/>
              <a:gd name="T102" fmla="*/ 99 w 99"/>
              <a:gd name="T103" fmla="*/ 613 h 671"/>
              <a:gd name="T104" fmla="*/ 99 w 99"/>
              <a:gd name="T105" fmla="*/ 624 h 671"/>
              <a:gd name="T106" fmla="*/ 99 w 99"/>
              <a:gd name="T107" fmla="*/ 636 h 671"/>
              <a:gd name="T108" fmla="*/ 99 w 99"/>
              <a:gd name="T109" fmla="*/ 653 h 671"/>
              <a:gd name="T110" fmla="*/ 99 w 99"/>
              <a:gd name="T111" fmla="*/ 665 h 671"/>
              <a:gd name="T112" fmla="*/ 99 w 99"/>
              <a:gd name="T113" fmla="*/ 671 h 6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671"/>
              <a:gd name="T173" fmla="*/ 99 w 99"/>
              <a:gd name="T174" fmla="*/ 671 h 6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671">
                <a:moveTo>
                  <a:pt x="58" y="0"/>
                </a:moveTo>
                <a:lnTo>
                  <a:pt x="41" y="35"/>
                </a:lnTo>
                <a:lnTo>
                  <a:pt x="29" y="52"/>
                </a:lnTo>
                <a:lnTo>
                  <a:pt x="23" y="70"/>
                </a:lnTo>
                <a:lnTo>
                  <a:pt x="12" y="87"/>
                </a:lnTo>
                <a:lnTo>
                  <a:pt x="6" y="105"/>
                </a:lnTo>
                <a:lnTo>
                  <a:pt x="6" y="116"/>
                </a:lnTo>
                <a:lnTo>
                  <a:pt x="0" y="134"/>
                </a:lnTo>
                <a:lnTo>
                  <a:pt x="6" y="146"/>
                </a:lnTo>
                <a:lnTo>
                  <a:pt x="6" y="157"/>
                </a:lnTo>
                <a:lnTo>
                  <a:pt x="12" y="163"/>
                </a:lnTo>
                <a:lnTo>
                  <a:pt x="23" y="175"/>
                </a:lnTo>
                <a:lnTo>
                  <a:pt x="41" y="192"/>
                </a:lnTo>
                <a:lnTo>
                  <a:pt x="47" y="204"/>
                </a:lnTo>
                <a:lnTo>
                  <a:pt x="52" y="216"/>
                </a:lnTo>
                <a:lnTo>
                  <a:pt x="58" y="227"/>
                </a:lnTo>
                <a:lnTo>
                  <a:pt x="64" y="239"/>
                </a:lnTo>
                <a:lnTo>
                  <a:pt x="70" y="251"/>
                </a:lnTo>
                <a:lnTo>
                  <a:pt x="76" y="262"/>
                </a:lnTo>
                <a:lnTo>
                  <a:pt x="81" y="274"/>
                </a:lnTo>
                <a:lnTo>
                  <a:pt x="87" y="286"/>
                </a:lnTo>
                <a:lnTo>
                  <a:pt x="87" y="303"/>
                </a:lnTo>
                <a:lnTo>
                  <a:pt x="87" y="315"/>
                </a:lnTo>
                <a:lnTo>
                  <a:pt x="81" y="321"/>
                </a:lnTo>
                <a:lnTo>
                  <a:pt x="81" y="332"/>
                </a:lnTo>
                <a:lnTo>
                  <a:pt x="76" y="338"/>
                </a:lnTo>
                <a:lnTo>
                  <a:pt x="70" y="344"/>
                </a:lnTo>
                <a:lnTo>
                  <a:pt x="58" y="362"/>
                </a:lnTo>
                <a:lnTo>
                  <a:pt x="47" y="379"/>
                </a:lnTo>
                <a:lnTo>
                  <a:pt x="29" y="391"/>
                </a:lnTo>
                <a:lnTo>
                  <a:pt x="18" y="408"/>
                </a:lnTo>
                <a:lnTo>
                  <a:pt x="18" y="414"/>
                </a:lnTo>
                <a:lnTo>
                  <a:pt x="12" y="426"/>
                </a:lnTo>
                <a:lnTo>
                  <a:pt x="12" y="432"/>
                </a:lnTo>
                <a:lnTo>
                  <a:pt x="12" y="437"/>
                </a:lnTo>
                <a:lnTo>
                  <a:pt x="12" y="443"/>
                </a:lnTo>
                <a:lnTo>
                  <a:pt x="12" y="449"/>
                </a:lnTo>
                <a:lnTo>
                  <a:pt x="18" y="461"/>
                </a:lnTo>
                <a:lnTo>
                  <a:pt x="18" y="467"/>
                </a:lnTo>
                <a:lnTo>
                  <a:pt x="29" y="478"/>
                </a:lnTo>
                <a:lnTo>
                  <a:pt x="47" y="490"/>
                </a:lnTo>
                <a:lnTo>
                  <a:pt x="58" y="502"/>
                </a:lnTo>
                <a:lnTo>
                  <a:pt x="70" y="513"/>
                </a:lnTo>
                <a:lnTo>
                  <a:pt x="81" y="531"/>
                </a:lnTo>
                <a:lnTo>
                  <a:pt x="87" y="537"/>
                </a:lnTo>
                <a:lnTo>
                  <a:pt x="93" y="543"/>
                </a:lnTo>
                <a:lnTo>
                  <a:pt x="99" y="548"/>
                </a:lnTo>
                <a:lnTo>
                  <a:pt x="99" y="560"/>
                </a:lnTo>
                <a:lnTo>
                  <a:pt x="99" y="572"/>
                </a:lnTo>
                <a:lnTo>
                  <a:pt x="99" y="583"/>
                </a:lnTo>
                <a:lnTo>
                  <a:pt x="99" y="601"/>
                </a:lnTo>
                <a:lnTo>
                  <a:pt x="99" y="613"/>
                </a:lnTo>
                <a:lnTo>
                  <a:pt x="99" y="624"/>
                </a:lnTo>
                <a:lnTo>
                  <a:pt x="99" y="636"/>
                </a:lnTo>
                <a:lnTo>
                  <a:pt x="99" y="653"/>
                </a:lnTo>
                <a:lnTo>
                  <a:pt x="99" y="665"/>
                </a:lnTo>
                <a:lnTo>
                  <a:pt x="99" y="671"/>
                </a:lnTo>
              </a:path>
            </a:pathLst>
          </a:custGeom>
          <a:noFill/>
          <a:ln w="26988">
            <a:solidFill>
              <a:srgbClr val="FF0000"/>
            </a:solidFill>
            <a:round/>
            <a:headEnd/>
            <a:tailEnd/>
          </a:ln>
        </p:spPr>
        <p:txBody>
          <a:bodyPr/>
          <a:lstStyle/>
          <a:p>
            <a:endParaRPr lang="en-US"/>
          </a:p>
        </p:txBody>
      </p:sp>
      <p:sp>
        <p:nvSpPr>
          <p:cNvPr id="25293" name="Rectangle 105"/>
          <p:cNvSpPr>
            <a:spLocks noChangeArrowheads="1"/>
          </p:cNvSpPr>
          <p:nvPr/>
        </p:nvSpPr>
        <p:spPr bwMode="auto">
          <a:xfrm>
            <a:off x="5530794" y="3209488"/>
            <a:ext cx="220663" cy="1112838"/>
          </a:xfrm>
          <a:prstGeom prst="rect">
            <a:avLst/>
          </a:prstGeom>
          <a:solidFill>
            <a:srgbClr val="808080"/>
          </a:solidFill>
          <a:ln w="9525">
            <a:noFill/>
            <a:miter lim="800000"/>
            <a:headEnd/>
            <a:tailEnd/>
          </a:ln>
        </p:spPr>
        <p:txBody>
          <a:bodyPr/>
          <a:lstStyle/>
          <a:p>
            <a:endParaRPr lang="en-GB"/>
          </a:p>
        </p:txBody>
      </p:sp>
      <p:sp>
        <p:nvSpPr>
          <p:cNvPr id="25294" name="Freeform 106"/>
          <p:cNvSpPr>
            <a:spLocks/>
          </p:cNvSpPr>
          <p:nvPr/>
        </p:nvSpPr>
        <p:spPr bwMode="auto">
          <a:xfrm>
            <a:off x="5540319" y="3209488"/>
            <a:ext cx="201613" cy="1112838"/>
          </a:xfrm>
          <a:custGeom>
            <a:avLst/>
            <a:gdLst>
              <a:gd name="T0" fmla="*/ 58 w 127"/>
              <a:gd name="T1" fmla="*/ 47 h 701"/>
              <a:gd name="T2" fmla="*/ 35 w 127"/>
              <a:gd name="T3" fmla="*/ 82 h 701"/>
              <a:gd name="T4" fmla="*/ 29 w 127"/>
              <a:gd name="T5" fmla="*/ 100 h 701"/>
              <a:gd name="T6" fmla="*/ 17 w 127"/>
              <a:gd name="T7" fmla="*/ 123 h 701"/>
              <a:gd name="T8" fmla="*/ 11 w 127"/>
              <a:gd name="T9" fmla="*/ 135 h 701"/>
              <a:gd name="T10" fmla="*/ 17 w 127"/>
              <a:gd name="T11" fmla="*/ 152 h 701"/>
              <a:gd name="T12" fmla="*/ 17 w 127"/>
              <a:gd name="T13" fmla="*/ 164 h 701"/>
              <a:gd name="T14" fmla="*/ 29 w 127"/>
              <a:gd name="T15" fmla="*/ 176 h 701"/>
              <a:gd name="T16" fmla="*/ 58 w 127"/>
              <a:gd name="T17" fmla="*/ 199 h 701"/>
              <a:gd name="T18" fmla="*/ 81 w 127"/>
              <a:gd name="T19" fmla="*/ 234 h 701"/>
              <a:gd name="T20" fmla="*/ 104 w 127"/>
              <a:gd name="T21" fmla="*/ 281 h 701"/>
              <a:gd name="T22" fmla="*/ 116 w 127"/>
              <a:gd name="T23" fmla="*/ 316 h 701"/>
              <a:gd name="T24" fmla="*/ 104 w 127"/>
              <a:gd name="T25" fmla="*/ 345 h 701"/>
              <a:gd name="T26" fmla="*/ 75 w 127"/>
              <a:gd name="T27" fmla="*/ 386 h 701"/>
              <a:gd name="T28" fmla="*/ 46 w 127"/>
              <a:gd name="T29" fmla="*/ 415 h 701"/>
              <a:gd name="T30" fmla="*/ 35 w 127"/>
              <a:gd name="T31" fmla="*/ 432 h 701"/>
              <a:gd name="T32" fmla="*/ 23 w 127"/>
              <a:gd name="T33" fmla="*/ 444 h 701"/>
              <a:gd name="T34" fmla="*/ 23 w 127"/>
              <a:gd name="T35" fmla="*/ 450 h 701"/>
              <a:gd name="T36" fmla="*/ 23 w 127"/>
              <a:gd name="T37" fmla="*/ 462 h 701"/>
              <a:gd name="T38" fmla="*/ 23 w 127"/>
              <a:gd name="T39" fmla="*/ 467 h 701"/>
              <a:gd name="T40" fmla="*/ 35 w 127"/>
              <a:gd name="T41" fmla="*/ 479 h 701"/>
              <a:gd name="T42" fmla="*/ 46 w 127"/>
              <a:gd name="T43" fmla="*/ 491 h 701"/>
              <a:gd name="T44" fmla="*/ 75 w 127"/>
              <a:gd name="T45" fmla="*/ 520 h 701"/>
              <a:gd name="T46" fmla="*/ 116 w 127"/>
              <a:gd name="T47" fmla="*/ 549 h 701"/>
              <a:gd name="T48" fmla="*/ 127 w 127"/>
              <a:gd name="T49" fmla="*/ 578 h 701"/>
              <a:gd name="T50" fmla="*/ 127 w 127"/>
              <a:gd name="T51" fmla="*/ 619 h 701"/>
              <a:gd name="T52" fmla="*/ 127 w 127"/>
              <a:gd name="T53" fmla="*/ 648 h 701"/>
              <a:gd name="T54" fmla="*/ 127 w 127"/>
              <a:gd name="T55" fmla="*/ 678 h 701"/>
              <a:gd name="T56" fmla="*/ 127 w 127"/>
              <a:gd name="T57" fmla="*/ 689 h 701"/>
              <a:gd name="T58" fmla="*/ 110 w 127"/>
              <a:gd name="T59" fmla="*/ 695 h 701"/>
              <a:gd name="T60" fmla="*/ 110 w 127"/>
              <a:gd name="T61" fmla="*/ 672 h 701"/>
              <a:gd name="T62" fmla="*/ 110 w 127"/>
              <a:gd name="T63" fmla="*/ 648 h 701"/>
              <a:gd name="T64" fmla="*/ 116 w 127"/>
              <a:gd name="T65" fmla="*/ 608 h 701"/>
              <a:gd name="T66" fmla="*/ 116 w 127"/>
              <a:gd name="T67" fmla="*/ 596 h 701"/>
              <a:gd name="T68" fmla="*/ 110 w 127"/>
              <a:gd name="T69" fmla="*/ 578 h 701"/>
              <a:gd name="T70" fmla="*/ 104 w 127"/>
              <a:gd name="T71" fmla="*/ 567 h 701"/>
              <a:gd name="T72" fmla="*/ 98 w 127"/>
              <a:gd name="T73" fmla="*/ 555 h 701"/>
              <a:gd name="T74" fmla="*/ 87 w 127"/>
              <a:gd name="T75" fmla="*/ 543 h 701"/>
              <a:gd name="T76" fmla="*/ 40 w 127"/>
              <a:gd name="T77" fmla="*/ 514 h 701"/>
              <a:gd name="T78" fmla="*/ 11 w 127"/>
              <a:gd name="T79" fmla="*/ 473 h 701"/>
              <a:gd name="T80" fmla="*/ 6 w 127"/>
              <a:gd name="T81" fmla="*/ 456 h 701"/>
              <a:gd name="T82" fmla="*/ 11 w 127"/>
              <a:gd name="T83" fmla="*/ 432 h 701"/>
              <a:gd name="T84" fmla="*/ 52 w 127"/>
              <a:gd name="T85" fmla="*/ 386 h 701"/>
              <a:gd name="T86" fmla="*/ 81 w 127"/>
              <a:gd name="T87" fmla="*/ 357 h 701"/>
              <a:gd name="T88" fmla="*/ 92 w 127"/>
              <a:gd name="T89" fmla="*/ 345 h 701"/>
              <a:gd name="T90" fmla="*/ 98 w 127"/>
              <a:gd name="T91" fmla="*/ 333 h 701"/>
              <a:gd name="T92" fmla="*/ 98 w 127"/>
              <a:gd name="T93" fmla="*/ 322 h 701"/>
              <a:gd name="T94" fmla="*/ 98 w 127"/>
              <a:gd name="T95" fmla="*/ 304 h 701"/>
              <a:gd name="T96" fmla="*/ 92 w 127"/>
              <a:gd name="T97" fmla="*/ 292 h 701"/>
              <a:gd name="T98" fmla="*/ 81 w 127"/>
              <a:gd name="T99" fmla="*/ 269 h 701"/>
              <a:gd name="T100" fmla="*/ 58 w 127"/>
              <a:gd name="T101" fmla="*/ 228 h 701"/>
              <a:gd name="T102" fmla="*/ 52 w 127"/>
              <a:gd name="T103" fmla="*/ 222 h 701"/>
              <a:gd name="T104" fmla="*/ 35 w 127"/>
              <a:gd name="T105" fmla="*/ 199 h 701"/>
              <a:gd name="T106" fmla="*/ 11 w 127"/>
              <a:gd name="T107" fmla="*/ 176 h 701"/>
              <a:gd name="T108" fmla="*/ 0 w 127"/>
              <a:gd name="T109" fmla="*/ 141 h 701"/>
              <a:gd name="T110" fmla="*/ 6 w 127"/>
              <a:gd name="T111" fmla="*/ 100 h 701"/>
              <a:gd name="T112" fmla="*/ 29 w 127"/>
              <a:gd name="T113" fmla="*/ 53 h 7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701"/>
              <a:gd name="T173" fmla="*/ 127 w 127"/>
              <a:gd name="T174" fmla="*/ 701 h 7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701">
                <a:moveTo>
                  <a:pt x="81" y="6"/>
                </a:moveTo>
                <a:lnTo>
                  <a:pt x="69" y="30"/>
                </a:lnTo>
                <a:lnTo>
                  <a:pt x="58" y="47"/>
                </a:lnTo>
                <a:lnTo>
                  <a:pt x="46" y="65"/>
                </a:lnTo>
                <a:lnTo>
                  <a:pt x="40" y="71"/>
                </a:lnTo>
                <a:lnTo>
                  <a:pt x="35" y="82"/>
                </a:lnTo>
                <a:lnTo>
                  <a:pt x="29" y="88"/>
                </a:lnTo>
                <a:lnTo>
                  <a:pt x="29" y="100"/>
                </a:lnTo>
                <a:lnTo>
                  <a:pt x="23" y="106"/>
                </a:lnTo>
                <a:lnTo>
                  <a:pt x="17" y="111"/>
                </a:lnTo>
                <a:lnTo>
                  <a:pt x="17" y="123"/>
                </a:lnTo>
                <a:lnTo>
                  <a:pt x="17" y="129"/>
                </a:lnTo>
                <a:lnTo>
                  <a:pt x="11" y="135"/>
                </a:lnTo>
                <a:lnTo>
                  <a:pt x="11" y="141"/>
                </a:lnTo>
                <a:lnTo>
                  <a:pt x="11" y="146"/>
                </a:lnTo>
                <a:lnTo>
                  <a:pt x="17" y="152"/>
                </a:lnTo>
                <a:lnTo>
                  <a:pt x="17" y="158"/>
                </a:lnTo>
                <a:lnTo>
                  <a:pt x="17" y="164"/>
                </a:lnTo>
                <a:lnTo>
                  <a:pt x="23" y="164"/>
                </a:lnTo>
                <a:lnTo>
                  <a:pt x="29" y="170"/>
                </a:lnTo>
                <a:lnTo>
                  <a:pt x="23" y="170"/>
                </a:lnTo>
                <a:lnTo>
                  <a:pt x="29" y="176"/>
                </a:lnTo>
                <a:lnTo>
                  <a:pt x="35" y="181"/>
                </a:lnTo>
                <a:lnTo>
                  <a:pt x="46" y="187"/>
                </a:lnTo>
                <a:lnTo>
                  <a:pt x="58" y="199"/>
                </a:lnTo>
                <a:lnTo>
                  <a:pt x="58" y="205"/>
                </a:lnTo>
                <a:lnTo>
                  <a:pt x="63" y="211"/>
                </a:lnTo>
                <a:lnTo>
                  <a:pt x="69" y="216"/>
                </a:lnTo>
                <a:lnTo>
                  <a:pt x="75" y="222"/>
                </a:lnTo>
                <a:lnTo>
                  <a:pt x="81" y="234"/>
                </a:lnTo>
                <a:lnTo>
                  <a:pt x="87" y="246"/>
                </a:lnTo>
                <a:lnTo>
                  <a:pt x="92" y="257"/>
                </a:lnTo>
                <a:lnTo>
                  <a:pt x="104" y="275"/>
                </a:lnTo>
                <a:lnTo>
                  <a:pt x="104" y="281"/>
                </a:lnTo>
                <a:lnTo>
                  <a:pt x="110" y="287"/>
                </a:lnTo>
                <a:lnTo>
                  <a:pt x="110" y="292"/>
                </a:lnTo>
                <a:lnTo>
                  <a:pt x="110" y="298"/>
                </a:lnTo>
                <a:lnTo>
                  <a:pt x="116" y="310"/>
                </a:lnTo>
                <a:lnTo>
                  <a:pt x="116" y="316"/>
                </a:lnTo>
                <a:lnTo>
                  <a:pt x="116" y="327"/>
                </a:lnTo>
                <a:lnTo>
                  <a:pt x="110" y="333"/>
                </a:lnTo>
                <a:lnTo>
                  <a:pt x="110" y="339"/>
                </a:lnTo>
                <a:lnTo>
                  <a:pt x="104" y="345"/>
                </a:lnTo>
                <a:lnTo>
                  <a:pt x="104" y="351"/>
                </a:lnTo>
                <a:lnTo>
                  <a:pt x="98" y="357"/>
                </a:lnTo>
                <a:lnTo>
                  <a:pt x="92" y="368"/>
                </a:lnTo>
                <a:lnTo>
                  <a:pt x="87" y="374"/>
                </a:lnTo>
                <a:lnTo>
                  <a:pt x="75" y="386"/>
                </a:lnTo>
                <a:lnTo>
                  <a:pt x="58" y="397"/>
                </a:lnTo>
                <a:lnTo>
                  <a:pt x="52" y="409"/>
                </a:lnTo>
                <a:lnTo>
                  <a:pt x="46" y="415"/>
                </a:lnTo>
                <a:lnTo>
                  <a:pt x="40" y="427"/>
                </a:lnTo>
                <a:lnTo>
                  <a:pt x="40" y="421"/>
                </a:lnTo>
                <a:lnTo>
                  <a:pt x="35" y="432"/>
                </a:lnTo>
                <a:lnTo>
                  <a:pt x="29" y="438"/>
                </a:lnTo>
                <a:lnTo>
                  <a:pt x="23" y="444"/>
                </a:lnTo>
                <a:lnTo>
                  <a:pt x="23" y="450"/>
                </a:lnTo>
                <a:lnTo>
                  <a:pt x="23" y="456"/>
                </a:lnTo>
                <a:lnTo>
                  <a:pt x="23" y="462"/>
                </a:lnTo>
                <a:lnTo>
                  <a:pt x="23" y="467"/>
                </a:lnTo>
                <a:lnTo>
                  <a:pt x="29" y="473"/>
                </a:lnTo>
                <a:lnTo>
                  <a:pt x="35" y="479"/>
                </a:lnTo>
                <a:lnTo>
                  <a:pt x="40" y="485"/>
                </a:lnTo>
                <a:lnTo>
                  <a:pt x="46" y="491"/>
                </a:lnTo>
                <a:lnTo>
                  <a:pt x="52" y="502"/>
                </a:lnTo>
                <a:lnTo>
                  <a:pt x="63" y="508"/>
                </a:lnTo>
                <a:lnTo>
                  <a:pt x="75" y="520"/>
                </a:lnTo>
                <a:lnTo>
                  <a:pt x="87" y="526"/>
                </a:lnTo>
                <a:lnTo>
                  <a:pt x="92" y="532"/>
                </a:lnTo>
                <a:lnTo>
                  <a:pt x="104" y="538"/>
                </a:lnTo>
                <a:lnTo>
                  <a:pt x="110" y="543"/>
                </a:lnTo>
                <a:lnTo>
                  <a:pt x="116" y="549"/>
                </a:lnTo>
                <a:lnTo>
                  <a:pt x="116" y="555"/>
                </a:lnTo>
                <a:lnTo>
                  <a:pt x="121" y="561"/>
                </a:lnTo>
                <a:lnTo>
                  <a:pt x="121" y="567"/>
                </a:lnTo>
                <a:lnTo>
                  <a:pt x="127" y="573"/>
                </a:lnTo>
                <a:lnTo>
                  <a:pt x="127" y="578"/>
                </a:lnTo>
                <a:lnTo>
                  <a:pt x="127" y="584"/>
                </a:lnTo>
                <a:lnTo>
                  <a:pt x="127" y="590"/>
                </a:lnTo>
                <a:lnTo>
                  <a:pt x="127" y="596"/>
                </a:lnTo>
                <a:lnTo>
                  <a:pt x="127" y="608"/>
                </a:lnTo>
                <a:lnTo>
                  <a:pt x="127" y="619"/>
                </a:lnTo>
                <a:lnTo>
                  <a:pt x="127" y="631"/>
                </a:lnTo>
                <a:lnTo>
                  <a:pt x="127" y="637"/>
                </a:lnTo>
                <a:lnTo>
                  <a:pt x="127" y="648"/>
                </a:lnTo>
                <a:lnTo>
                  <a:pt x="127" y="654"/>
                </a:lnTo>
                <a:lnTo>
                  <a:pt x="127" y="666"/>
                </a:lnTo>
                <a:lnTo>
                  <a:pt x="127" y="672"/>
                </a:lnTo>
                <a:lnTo>
                  <a:pt x="127" y="678"/>
                </a:lnTo>
                <a:lnTo>
                  <a:pt x="127" y="683"/>
                </a:lnTo>
                <a:lnTo>
                  <a:pt x="127" y="689"/>
                </a:lnTo>
                <a:lnTo>
                  <a:pt x="127" y="695"/>
                </a:lnTo>
                <a:lnTo>
                  <a:pt x="127" y="701"/>
                </a:lnTo>
                <a:lnTo>
                  <a:pt x="110" y="701"/>
                </a:lnTo>
                <a:lnTo>
                  <a:pt x="110" y="695"/>
                </a:lnTo>
                <a:lnTo>
                  <a:pt x="110" y="689"/>
                </a:lnTo>
                <a:lnTo>
                  <a:pt x="110" y="683"/>
                </a:lnTo>
                <a:lnTo>
                  <a:pt x="110" y="678"/>
                </a:lnTo>
                <a:lnTo>
                  <a:pt x="110" y="672"/>
                </a:lnTo>
                <a:lnTo>
                  <a:pt x="110" y="660"/>
                </a:lnTo>
                <a:lnTo>
                  <a:pt x="110" y="666"/>
                </a:lnTo>
                <a:lnTo>
                  <a:pt x="110" y="654"/>
                </a:lnTo>
                <a:lnTo>
                  <a:pt x="110" y="648"/>
                </a:lnTo>
                <a:lnTo>
                  <a:pt x="110" y="637"/>
                </a:lnTo>
                <a:lnTo>
                  <a:pt x="110" y="631"/>
                </a:lnTo>
                <a:lnTo>
                  <a:pt x="116" y="619"/>
                </a:lnTo>
                <a:lnTo>
                  <a:pt x="116" y="608"/>
                </a:lnTo>
                <a:lnTo>
                  <a:pt x="116" y="596"/>
                </a:lnTo>
                <a:lnTo>
                  <a:pt x="116" y="590"/>
                </a:lnTo>
                <a:lnTo>
                  <a:pt x="116" y="596"/>
                </a:lnTo>
                <a:lnTo>
                  <a:pt x="110" y="590"/>
                </a:lnTo>
                <a:lnTo>
                  <a:pt x="110" y="584"/>
                </a:lnTo>
                <a:lnTo>
                  <a:pt x="110" y="578"/>
                </a:lnTo>
                <a:lnTo>
                  <a:pt x="110" y="573"/>
                </a:lnTo>
                <a:lnTo>
                  <a:pt x="104" y="567"/>
                </a:lnTo>
                <a:lnTo>
                  <a:pt x="104" y="561"/>
                </a:lnTo>
                <a:lnTo>
                  <a:pt x="98" y="555"/>
                </a:lnTo>
                <a:lnTo>
                  <a:pt x="92" y="549"/>
                </a:lnTo>
                <a:lnTo>
                  <a:pt x="87" y="543"/>
                </a:lnTo>
                <a:lnTo>
                  <a:pt x="75" y="538"/>
                </a:lnTo>
                <a:lnTo>
                  <a:pt x="69" y="532"/>
                </a:lnTo>
                <a:lnTo>
                  <a:pt x="52" y="520"/>
                </a:lnTo>
                <a:lnTo>
                  <a:pt x="40" y="514"/>
                </a:lnTo>
                <a:lnTo>
                  <a:pt x="35" y="502"/>
                </a:lnTo>
                <a:lnTo>
                  <a:pt x="29" y="497"/>
                </a:lnTo>
                <a:lnTo>
                  <a:pt x="23" y="491"/>
                </a:lnTo>
                <a:lnTo>
                  <a:pt x="17" y="485"/>
                </a:lnTo>
                <a:lnTo>
                  <a:pt x="11" y="473"/>
                </a:lnTo>
                <a:lnTo>
                  <a:pt x="6" y="473"/>
                </a:lnTo>
                <a:lnTo>
                  <a:pt x="6" y="467"/>
                </a:lnTo>
                <a:lnTo>
                  <a:pt x="6" y="462"/>
                </a:lnTo>
                <a:lnTo>
                  <a:pt x="6" y="456"/>
                </a:lnTo>
                <a:lnTo>
                  <a:pt x="6" y="450"/>
                </a:lnTo>
                <a:lnTo>
                  <a:pt x="6" y="444"/>
                </a:lnTo>
                <a:lnTo>
                  <a:pt x="11" y="438"/>
                </a:lnTo>
                <a:lnTo>
                  <a:pt x="11" y="432"/>
                </a:lnTo>
                <a:lnTo>
                  <a:pt x="17" y="421"/>
                </a:lnTo>
                <a:lnTo>
                  <a:pt x="23" y="415"/>
                </a:lnTo>
                <a:lnTo>
                  <a:pt x="35" y="403"/>
                </a:lnTo>
                <a:lnTo>
                  <a:pt x="40" y="397"/>
                </a:lnTo>
                <a:lnTo>
                  <a:pt x="52" y="386"/>
                </a:lnTo>
                <a:lnTo>
                  <a:pt x="63" y="374"/>
                </a:lnTo>
                <a:lnTo>
                  <a:pt x="75" y="362"/>
                </a:lnTo>
                <a:lnTo>
                  <a:pt x="81" y="357"/>
                </a:lnTo>
                <a:lnTo>
                  <a:pt x="87" y="351"/>
                </a:lnTo>
                <a:lnTo>
                  <a:pt x="92" y="339"/>
                </a:lnTo>
                <a:lnTo>
                  <a:pt x="92" y="345"/>
                </a:lnTo>
                <a:lnTo>
                  <a:pt x="92" y="339"/>
                </a:lnTo>
                <a:lnTo>
                  <a:pt x="92" y="333"/>
                </a:lnTo>
                <a:lnTo>
                  <a:pt x="98" y="333"/>
                </a:lnTo>
                <a:lnTo>
                  <a:pt x="98" y="327"/>
                </a:lnTo>
                <a:lnTo>
                  <a:pt x="98" y="322"/>
                </a:lnTo>
                <a:lnTo>
                  <a:pt x="98" y="316"/>
                </a:lnTo>
                <a:lnTo>
                  <a:pt x="98" y="310"/>
                </a:lnTo>
                <a:lnTo>
                  <a:pt x="98" y="304"/>
                </a:lnTo>
                <a:lnTo>
                  <a:pt x="92" y="298"/>
                </a:lnTo>
                <a:lnTo>
                  <a:pt x="92" y="292"/>
                </a:lnTo>
                <a:lnTo>
                  <a:pt x="92" y="287"/>
                </a:lnTo>
                <a:lnTo>
                  <a:pt x="87" y="281"/>
                </a:lnTo>
                <a:lnTo>
                  <a:pt x="81" y="269"/>
                </a:lnTo>
                <a:lnTo>
                  <a:pt x="75" y="251"/>
                </a:lnTo>
                <a:lnTo>
                  <a:pt x="63" y="240"/>
                </a:lnTo>
                <a:lnTo>
                  <a:pt x="58" y="228"/>
                </a:lnTo>
                <a:lnTo>
                  <a:pt x="58" y="222"/>
                </a:lnTo>
                <a:lnTo>
                  <a:pt x="52" y="216"/>
                </a:lnTo>
                <a:lnTo>
                  <a:pt x="52" y="222"/>
                </a:lnTo>
                <a:lnTo>
                  <a:pt x="46" y="216"/>
                </a:lnTo>
                <a:lnTo>
                  <a:pt x="46" y="211"/>
                </a:lnTo>
                <a:lnTo>
                  <a:pt x="35" y="199"/>
                </a:lnTo>
                <a:lnTo>
                  <a:pt x="23" y="193"/>
                </a:lnTo>
                <a:lnTo>
                  <a:pt x="17" y="187"/>
                </a:lnTo>
                <a:lnTo>
                  <a:pt x="11" y="181"/>
                </a:lnTo>
                <a:lnTo>
                  <a:pt x="11" y="176"/>
                </a:lnTo>
                <a:lnTo>
                  <a:pt x="6" y="170"/>
                </a:lnTo>
                <a:lnTo>
                  <a:pt x="0" y="164"/>
                </a:lnTo>
                <a:lnTo>
                  <a:pt x="0" y="158"/>
                </a:lnTo>
                <a:lnTo>
                  <a:pt x="0" y="146"/>
                </a:lnTo>
                <a:lnTo>
                  <a:pt x="0" y="141"/>
                </a:lnTo>
                <a:lnTo>
                  <a:pt x="0" y="135"/>
                </a:lnTo>
                <a:lnTo>
                  <a:pt x="0" y="123"/>
                </a:lnTo>
                <a:lnTo>
                  <a:pt x="0" y="117"/>
                </a:lnTo>
                <a:lnTo>
                  <a:pt x="6" y="111"/>
                </a:lnTo>
                <a:lnTo>
                  <a:pt x="6" y="100"/>
                </a:lnTo>
                <a:lnTo>
                  <a:pt x="11" y="94"/>
                </a:lnTo>
                <a:lnTo>
                  <a:pt x="17" y="82"/>
                </a:lnTo>
                <a:lnTo>
                  <a:pt x="23" y="76"/>
                </a:lnTo>
                <a:lnTo>
                  <a:pt x="23" y="65"/>
                </a:lnTo>
                <a:lnTo>
                  <a:pt x="29" y="53"/>
                </a:lnTo>
                <a:lnTo>
                  <a:pt x="40" y="35"/>
                </a:lnTo>
                <a:lnTo>
                  <a:pt x="52" y="18"/>
                </a:lnTo>
                <a:lnTo>
                  <a:pt x="69" y="0"/>
                </a:lnTo>
                <a:lnTo>
                  <a:pt x="81" y="6"/>
                </a:lnTo>
                <a:close/>
              </a:path>
            </a:pathLst>
          </a:custGeom>
          <a:solidFill>
            <a:srgbClr val="FFFFFF"/>
          </a:solidFill>
          <a:ln w="9525">
            <a:noFill/>
            <a:round/>
            <a:headEnd/>
            <a:tailEnd/>
          </a:ln>
        </p:spPr>
        <p:txBody>
          <a:bodyPr/>
          <a:lstStyle/>
          <a:p>
            <a:endParaRPr lang="en-US"/>
          </a:p>
        </p:txBody>
      </p:sp>
      <p:sp>
        <p:nvSpPr>
          <p:cNvPr id="25295" name="Rectangle 107"/>
          <p:cNvSpPr>
            <a:spLocks noChangeArrowheads="1"/>
          </p:cNvSpPr>
          <p:nvPr/>
        </p:nvSpPr>
        <p:spPr bwMode="auto">
          <a:xfrm>
            <a:off x="5530794" y="3209488"/>
            <a:ext cx="220663" cy="1112838"/>
          </a:xfrm>
          <a:prstGeom prst="rect">
            <a:avLst/>
          </a:prstGeom>
          <a:solidFill>
            <a:srgbClr val="808080"/>
          </a:solidFill>
          <a:ln w="9525">
            <a:noFill/>
            <a:miter lim="800000"/>
            <a:headEnd/>
            <a:tailEnd/>
          </a:ln>
        </p:spPr>
        <p:txBody>
          <a:bodyPr/>
          <a:lstStyle/>
          <a:p>
            <a:endParaRPr lang="en-GB"/>
          </a:p>
        </p:txBody>
      </p:sp>
      <p:sp>
        <p:nvSpPr>
          <p:cNvPr id="25296" name="Freeform 108"/>
          <p:cNvSpPr>
            <a:spLocks/>
          </p:cNvSpPr>
          <p:nvPr/>
        </p:nvSpPr>
        <p:spPr bwMode="auto">
          <a:xfrm>
            <a:off x="5549844" y="3192026"/>
            <a:ext cx="182563" cy="1111250"/>
          </a:xfrm>
          <a:custGeom>
            <a:avLst/>
            <a:gdLst>
              <a:gd name="T0" fmla="*/ 69 w 115"/>
              <a:gd name="T1" fmla="*/ 0 h 700"/>
              <a:gd name="T2" fmla="*/ 46 w 115"/>
              <a:gd name="T3" fmla="*/ 41 h 700"/>
              <a:gd name="T4" fmla="*/ 34 w 115"/>
              <a:gd name="T5" fmla="*/ 58 h 700"/>
              <a:gd name="T6" fmla="*/ 23 w 115"/>
              <a:gd name="T7" fmla="*/ 76 h 700"/>
              <a:gd name="T8" fmla="*/ 11 w 115"/>
              <a:gd name="T9" fmla="*/ 93 h 700"/>
              <a:gd name="T10" fmla="*/ 5 w 115"/>
              <a:gd name="T11" fmla="*/ 111 h 700"/>
              <a:gd name="T12" fmla="*/ 0 w 115"/>
              <a:gd name="T13" fmla="*/ 122 h 700"/>
              <a:gd name="T14" fmla="*/ 0 w 115"/>
              <a:gd name="T15" fmla="*/ 140 h 700"/>
              <a:gd name="T16" fmla="*/ 0 w 115"/>
              <a:gd name="T17" fmla="*/ 146 h 700"/>
              <a:gd name="T18" fmla="*/ 0 w 115"/>
              <a:gd name="T19" fmla="*/ 152 h 700"/>
              <a:gd name="T20" fmla="*/ 5 w 115"/>
              <a:gd name="T21" fmla="*/ 163 h 700"/>
              <a:gd name="T22" fmla="*/ 11 w 115"/>
              <a:gd name="T23" fmla="*/ 175 h 700"/>
              <a:gd name="T24" fmla="*/ 23 w 115"/>
              <a:gd name="T25" fmla="*/ 187 h 700"/>
              <a:gd name="T26" fmla="*/ 46 w 115"/>
              <a:gd name="T27" fmla="*/ 204 h 700"/>
              <a:gd name="T28" fmla="*/ 52 w 115"/>
              <a:gd name="T29" fmla="*/ 210 h 700"/>
              <a:gd name="T30" fmla="*/ 57 w 115"/>
              <a:gd name="T31" fmla="*/ 222 h 700"/>
              <a:gd name="T32" fmla="*/ 69 w 115"/>
              <a:gd name="T33" fmla="*/ 233 h 700"/>
              <a:gd name="T34" fmla="*/ 75 w 115"/>
              <a:gd name="T35" fmla="*/ 251 h 700"/>
              <a:gd name="T36" fmla="*/ 81 w 115"/>
              <a:gd name="T37" fmla="*/ 262 h 700"/>
              <a:gd name="T38" fmla="*/ 86 w 115"/>
              <a:gd name="T39" fmla="*/ 274 h 700"/>
              <a:gd name="T40" fmla="*/ 92 w 115"/>
              <a:gd name="T41" fmla="*/ 286 h 700"/>
              <a:gd name="T42" fmla="*/ 98 w 115"/>
              <a:gd name="T43" fmla="*/ 303 h 700"/>
              <a:gd name="T44" fmla="*/ 98 w 115"/>
              <a:gd name="T45" fmla="*/ 315 h 700"/>
              <a:gd name="T46" fmla="*/ 98 w 115"/>
              <a:gd name="T47" fmla="*/ 327 h 700"/>
              <a:gd name="T48" fmla="*/ 98 w 115"/>
              <a:gd name="T49" fmla="*/ 338 h 700"/>
              <a:gd name="T50" fmla="*/ 92 w 115"/>
              <a:gd name="T51" fmla="*/ 344 h 700"/>
              <a:gd name="T52" fmla="*/ 86 w 115"/>
              <a:gd name="T53" fmla="*/ 350 h 700"/>
              <a:gd name="T54" fmla="*/ 81 w 115"/>
              <a:gd name="T55" fmla="*/ 362 h 700"/>
              <a:gd name="T56" fmla="*/ 63 w 115"/>
              <a:gd name="T57" fmla="*/ 373 h 700"/>
              <a:gd name="T58" fmla="*/ 46 w 115"/>
              <a:gd name="T59" fmla="*/ 391 h 700"/>
              <a:gd name="T60" fmla="*/ 34 w 115"/>
              <a:gd name="T61" fmla="*/ 408 h 700"/>
              <a:gd name="T62" fmla="*/ 29 w 115"/>
              <a:gd name="T63" fmla="*/ 420 h 700"/>
              <a:gd name="T64" fmla="*/ 17 w 115"/>
              <a:gd name="T65" fmla="*/ 426 h 700"/>
              <a:gd name="T66" fmla="*/ 17 w 115"/>
              <a:gd name="T67" fmla="*/ 432 h 700"/>
              <a:gd name="T68" fmla="*/ 11 w 115"/>
              <a:gd name="T69" fmla="*/ 443 h 700"/>
              <a:gd name="T70" fmla="*/ 5 w 115"/>
              <a:gd name="T71" fmla="*/ 449 h 700"/>
              <a:gd name="T72" fmla="*/ 5 w 115"/>
              <a:gd name="T73" fmla="*/ 455 h 700"/>
              <a:gd name="T74" fmla="*/ 5 w 115"/>
              <a:gd name="T75" fmla="*/ 461 h 700"/>
              <a:gd name="T76" fmla="*/ 11 w 115"/>
              <a:gd name="T77" fmla="*/ 473 h 700"/>
              <a:gd name="T78" fmla="*/ 17 w 115"/>
              <a:gd name="T79" fmla="*/ 478 h 700"/>
              <a:gd name="T80" fmla="*/ 23 w 115"/>
              <a:gd name="T81" fmla="*/ 484 h 700"/>
              <a:gd name="T82" fmla="*/ 29 w 115"/>
              <a:gd name="T83" fmla="*/ 490 h 700"/>
              <a:gd name="T84" fmla="*/ 34 w 115"/>
              <a:gd name="T85" fmla="*/ 496 h 700"/>
              <a:gd name="T86" fmla="*/ 52 w 115"/>
              <a:gd name="T87" fmla="*/ 513 h 700"/>
              <a:gd name="T88" fmla="*/ 69 w 115"/>
              <a:gd name="T89" fmla="*/ 525 h 700"/>
              <a:gd name="T90" fmla="*/ 81 w 115"/>
              <a:gd name="T91" fmla="*/ 537 h 700"/>
              <a:gd name="T92" fmla="*/ 92 w 115"/>
              <a:gd name="T93" fmla="*/ 543 h 700"/>
              <a:gd name="T94" fmla="*/ 98 w 115"/>
              <a:gd name="T95" fmla="*/ 549 h 700"/>
              <a:gd name="T96" fmla="*/ 104 w 115"/>
              <a:gd name="T97" fmla="*/ 554 h 700"/>
              <a:gd name="T98" fmla="*/ 104 w 115"/>
              <a:gd name="T99" fmla="*/ 560 h 700"/>
              <a:gd name="T100" fmla="*/ 110 w 115"/>
              <a:gd name="T101" fmla="*/ 572 h 700"/>
              <a:gd name="T102" fmla="*/ 115 w 115"/>
              <a:gd name="T103" fmla="*/ 584 h 700"/>
              <a:gd name="T104" fmla="*/ 115 w 115"/>
              <a:gd name="T105" fmla="*/ 595 h 700"/>
              <a:gd name="T106" fmla="*/ 115 w 115"/>
              <a:gd name="T107" fmla="*/ 607 h 700"/>
              <a:gd name="T108" fmla="*/ 115 w 115"/>
              <a:gd name="T109" fmla="*/ 624 h 700"/>
              <a:gd name="T110" fmla="*/ 115 w 115"/>
              <a:gd name="T111" fmla="*/ 636 h 700"/>
              <a:gd name="T112" fmla="*/ 115 w 115"/>
              <a:gd name="T113" fmla="*/ 648 h 700"/>
              <a:gd name="T114" fmla="*/ 115 w 115"/>
              <a:gd name="T115" fmla="*/ 659 h 700"/>
              <a:gd name="T116" fmla="*/ 115 w 115"/>
              <a:gd name="T117" fmla="*/ 677 h 700"/>
              <a:gd name="T118" fmla="*/ 110 w 115"/>
              <a:gd name="T119" fmla="*/ 689 h 700"/>
              <a:gd name="T120" fmla="*/ 115 w 115"/>
              <a:gd name="T121" fmla="*/ 700 h 7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
              <a:gd name="T184" fmla="*/ 0 h 700"/>
              <a:gd name="T185" fmla="*/ 115 w 115"/>
              <a:gd name="T186" fmla="*/ 700 h 7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 h="700">
                <a:moveTo>
                  <a:pt x="69" y="0"/>
                </a:moveTo>
                <a:lnTo>
                  <a:pt x="46" y="41"/>
                </a:lnTo>
                <a:lnTo>
                  <a:pt x="34" y="58"/>
                </a:lnTo>
                <a:lnTo>
                  <a:pt x="23" y="76"/>
                </a:lnTo>
                <a:lnTo>
                  <a:pt x="11" y="93"/>
                </a:lnTo>
                <a:lnTo>
                  <a:pt x="5" y="111"/>
                </a:lnTo>
                <a:lnTo>
                  <a:pt x="0" y="122"/>
                </a:lnTo>
                <a:lnTo>
                  <a:pt x="0" y="140"/>
                </a:lnTo>
                <a:lnTo>
                  <a:pt x="0" y="146"/>
                </a:lnTo>
                <a:lnTo>
                  <a:pt x="0" y="152"/>
                </a:lnTo>
                <a:lnTo>
                  <a:pt x="5" y="163"/>
                </a:lnTo>
                <a:lnTo>
                  <a:pt x="11" y="175"/>
                </a:lnTo>
                <a:lnTo>
                  <a:pt x="23" y="187"/>
                </a:lnTo>
                <a:lnTo>
                  <a:pt x="46" y="204"/>
                </a:lnTo>
                <a:lnTo>
                  <a:pt x="52" y="210"/>
                </a:lnTo>
                <a:lnTo>
                  <a:pt x="57" y="222"/>
                </a:lnTo>
                <a:lnTo>
                  <a:pt x="69" y="233"/>
                </a:lnTo>
                <a:lnTo>
                  <a:pt x="75" y="251"/>
                </a:lnTo>
                <a:lnTo>
                  <a:pt x="81" y="262"/>
                </a:lnTo>
                <a:lnTo>
                  <a:pt x="86" y="274"/>
                </a:lnTo>
                <a:lnTo>
                  <a:pt x="92" y="286"/>
                </a:lnTo>
                <a:lnTo>
                  <a:pt x="98" y="303"/>
                </a:lnTo>
                <a:lnTo>
                  <a:pt x="98" y="315"/>
                </a:lnTo>
                <a:lnTo>
                  <a:pt x="98" y="327"/>
                </a:lnTo>
                <a:lnTo>
                  <a:pt x="98" y="338"/>
                </a:lnTo>
                <a:lnTo>
                  <a:pt x="92" y="344"/>
                </a:lnTo>
                <a:lnTo>
                  <a:pt x="86" y="350"/>
                </a:lnTo>
                <a:lnTo>
                  <a:pt x="81" y="362"/>
                </a:lnTo>
                <a:lnTo>
                  <a:pt x="63" y="373"/>
                </a:lnTo>
                <a:lnTo>
                  <a:pt x="46" y="391"/>
                </a:lnTo>
                <a:lnTo>
                  <a:pt x="34" y="408"/>
                </a:lnTo>
                <a:lnTo>
                  <a:pt x="29" y="420"/>
                </a:lnTo>
                <a:lnTo>
                  <a:pt x="17" y="426"/>
                </a:lnTo>
                <a:lnTo>
                  <a:pt x="17" y="432"/>
                </a:lnTo>
                <a:lnTo>
                  <a:pt x="11" y="443"/>
                </a:lnTo>
                <a:lnTo>
                  <a:pt x="5" y="449"/>
                </a:lnTo>
                <a:lnTo>
                  <a:pt x="5" y="455"/>
                </a:lnTo>
                <a:lnTo>
                  <a:pt x="5" y="461"/>
                </a:lnTo>
                <a:lnTo>
                  <a:pt x="11" y="473"/>
                </a:lnTo>
                <a:lnTo>
                  <a:pt x="17" y="478"/>
                </a:lnTo>
                <a:lnTo>
                  <a:pt x="23" y="484"/>
                </a:lnTo>
                <a:lnTo>
                  <a:pt x="29" y="490"/>
                </a:lnTo>
                <a:lnTo>
                  <a:pt x="34" y="496"/>
                </a:lnTo>
                <a:lnTo>
                  <a:pt x="52" y="513"/>
                </a:lnTo>
                <a:lnTo>
                  <a:pt x="69" y="525"/>
                </a:lnTo>
                <a:lnTo>
                  <a:pt x="81" y="537"/>
                </a:lnTo>
                <a:lnTo>
                  <a:pt x="92" y="543"/>
                </a:lnTo>
                <a:lnTo>
                  <a:pt x="98" y="549"/>
                </a:lnTo>
                <a:lnTo>
                  <a:pt x="104" y="554"/>
                </a:lnTo>
                <a:lnTo>
                  <a:pt x="104" y="560"/>
                </a:lnTo>
                <a:lnTo>
                  <a:pt x="110" y="572"/>
                </a:lnTo>
                <a:lnTo>
                  <a:pt x="115" y="584"/>
                </a:lnTo>
                <a:lnTo>
                  <a:pt x="115" y="595"/>
                </a:lnTo>
                <a:lnTo>
                  <a:pt x="115" y="607"/>
                </a:lnTo>
                <a:lnTo>
                  <a:pt x="115" y="624"/>
                </a:lnTo>
                <a:lnTo>
                  <a:pt x="115" y="636"/>
                </a:lnTo>
                <a:lnTo>
                  <a:pt x="115" y="648"/>
                </a:lnTo>
                <a:lnTo>
                  <a:pt x="115" y="659"/>
                </a:lnTo>
                <a:lnTo>
                  <a:pt x="115" y="677"/>
                </a:lnTo>
                <a:lnTo>
                  <a:pt x="110" y="689"/>
                </a:lnTo>
                <a:lnTo>
                  <a:pt x="115" y="700"/>
                </a:lnTo>
              </a:path>
            </a:pathLst>
          </a:custGeom>
          <a:noFill/>
          <a:ln w="26988">
            <a:solidFill>
              <a:srgbClr val="FF0000"/>
            </a:solidFill>
            <a:round/>
            <a:headEnd/>
            <a:tailEnd/>
          </a:ln>
        </p:spPr>
        <p:txBody>
          <a:bodyPr/>
          <a:lstStyle/>
          <a:p>
            <a:endParaRPr lang="en-US"/>
          </a:p>
        </p:txBody>
      </p:sp>
      <p:sp>
        <p:nvSpPr>
          <p:cNvPr id="25297" name="Rectangle 109"/>
          <p:cNvSpPr>
            <a:spLocks noChangeArrowheads="1"/>
          </p:cNvSpPr>
          <p:nvPr/>
        </p:nvSpPr>
        <p:spPr bwMode="auto">
          <a:xfrm>
            <a:off x="5043431" y="3209488"/>
            <a:ext cx="174625" cy="1168400"/>
          </a:xfrm>
          <a:prstGeom prst="rect">
            <a:avLst/>
          </a:prstGeom>
          <a:solidFill>
            <a:srgbClr val="808080"/>
          </a:solidFill>
          <a:ln w="9525">
            <a:noFill/>
            <a:miter lim="800000"/>
            <a:headEnd/>
            <a:tailEnd/>
          </a:ln>
        </p:spPr>
        <p:txBody>
          <a:bodyPr/>
          <a:lstStyle/>
          <a:p>
            <a:endParaRPr lang="en-GB"/>
          </a:p>
        </p:txBody>
      </p:sp>
      <p:sp>
        <p:nvSpPr>
          <p:cNvPr id="25298" name="Freeform 110"/>
          <p:cNvSpPr>
            <a:spLocks/>
          </p:cNvSpPr>
          <p:nvPr/>
        </p:nvSpPr>
        <p:spPr bwMode="auto">
          <a:xfrm>
            <a:off x="5043431" y="3209488"/>
            <a:ext cx="174625" cy="1168400"/>
          </a:xfrm>
          <a:custGeom>
            <a:avLst/>
            <a:gdLst>
              <a:gd name="T0" fmla="*/ 52 w 110"/>
              <a:gd name="T1" fmla="*/ 47 h 736"/>
              <a:gd name="T2" fmla="*/ 34 w 110"/>
              <a:gd name="T3" fmla="*/ 88 h 736"/>
              <a:gd name="T4" fmla="*/ 29 w 110"/>
              <a:gd name="T5" fmla="*/ 106 h 736"/>
              <a:gd name="T6" fmla="*/ 23 w 110"/>
              <a:gd name="T7" fmla="*/ 123 h 736"/>
              <a:gd name="T8" fmla="*/ 17 w 110"/>
              <a:gd name="T9" fmla="*/ 135 h 736"/>
              <a:gd name="T10" fmla="*/ 17 w 110"/>
              <a:gd name="T11" fmla="*/ 152 h 736"/>
              <a:gd name="T12" fmla="*/ 17 w 110"/>
              <a:gd name="T13" fmla="*/ 164 h 736"/>
              <a:gd name="T14" fmla="*/ 23 w 110"/>
              <a:gd name="T15" fmla="*/ 176 h 736"/>
              <a:gd name="T16" fmla="*/ 29 w 110"/>
              <a:gd name="T17" fmla="*/ 181 h 736"/>
              <a:gd name="T18" fmla="*/ 40 w 110"/>
              <a:gd name="T19" fmla="*/ 199 h 736"/>
              <a:gd name="T20" fmla="*/ 63 w 110"/>
              <a:gd name="T21" fmla="*/ 234 h 736"/>
              <a:gd name="T22" fmla="*/ 81 w 110"/>
              <a:gd name="T23" fmla="*/ 275 h 736"/>
              <a:gd name="T24" fmla="*/ 92 w 110"/>
              <a:gd name="T25" fmla="*/ 316 h 736"/>
              <a:gd name="T26" fmla="*/ 92 w 110"/>
              <a:gd name="T27" fmla="*/ 351 h 736"/>
              <a:gd name="T28" fmla="*/ 81 w 110"/>
              <a:gd name="T29" fmla="*/ 386 h 736"/>
              <a:gd name="T30" fmla="*/ 52 w 110"/>
              <a:gd name="T31" fmla="*/ 421 h 736"/>
              <a:gd name="T32" fmla="*/ 40 w 110"/>
              <a:gd name="T33" fmla="*/ 438 h 736"/>
              <a:gd name="T34" fmla="*/ 29 w 110"/>
              <a:gd name="T35" fmla="*/ 456 h 736"/>
              <a:gd name="T36" fmla="*/ 23 w 110"/>
              <a:gd name="T37" fmla="*/ 467 h 736"/>
              <a:gd name="T38" fmla="*/ 23 w 110"/>
              <a:gd name="T39" fmla="*/ 479 h 736"/>
              <a:gd name="T40" fmla="*/ 23 w 110"/>
              <a:gd name="T41" fmla="*/ 485 h 736"/>
              <a:gd name="T42" fmla="*/ 29 w 110"/>
              <a:gd name="T43" fmla="*/ 502 h 736"/>
              <a:gd name="T44" fmla="*/ 34 w 110"/>
              <a:gd name="T45" fmla="*/ 514 h 736"/>
              <a:gd name="T46" fmla="*/ 46 w 110"/>
              <a:gd name="T47" fmla="*/ 526 h 736"/>
              <a:gd name="T48" fmla="*/ 75 w 110"/>
              <a:gd name="T49" fmla="*/ 555 h 736"/>
              <a:gd name="T50" fmla="*/ 92 w 110"/>
              <a:gd name="T51" fmla="*/ 584 h 736"/>
              <a:gd name="T52" fmla="*/ 104 w 110"/>
              <a:gd name="T53" fmla="*/ 608 h 736"/>
              <a:gd name="T54" fmla="*/ 104 w 110"/>
              <a:gd name="T55" fmla="*/ 654 h 736"/>
              <a:gd name="T56" fmla="*/ 104 w 110"/>
              <a:gd name="T57" fmla="*/ 672 h 736"/>
              <a:gd name="T58" fmla="*/ 104 w 110"/>
              <a:gd name="T59" fmla="*/ 701 h 736"/>
              <a:gd name="T60" fmla="*/ 104 w 110"/>
              <a:gd name="T61" fmla="*/ 718 h 736"/>
              <a:gd name="T62" fmla="*/ 104 w 110"/>
              <a:gd name="T63" fmla="*/ 730 h 736"/>
              <a:gd name="T64" fmla="*/ 87 w 110"/>
              <a:gd name="T65" fmla="*/ 730 h 736"/>
              <a:gd name="T66" fmla="*/ 87 w 110"/>
              <a:gd name="T67" fmla="*/ 707 h 736"/>
              <a:gd name="T68" fmla="*/ 87 w 110"/>
              <a:gd name="T69" fmla="*/ 689 h 736"/>
              <a:gd name="T70" fmla="*/ 92 w 110"/>
              <a:gd name="T71" fmla="*/ 660 h 736"/>
              <a:gd name="T72" fmla="*/ 92 w 110"/>
              <a:gd name="T73" fmla="*/ 643 h 736"/>
              <a:gd name="T74" fmla="*/ 92 w 110"/>
              <a:gd name="T75" fmla="*/ 619 h 736"/>
              <a:gd name="T76" fmla="*/ 87 w 110"/>
              <a:gd name="T77" fmla="*/ 608 h 736"/>
              <a:gd name="T78" fmla="*/ 87 w 110"/>
              <a:gd name="T79" fmla="*/ 596 h 736"/>
              <a:gd name="T80" fmla="*/ 75 w 110"/>
              <a:gd name="T81" fmla="*/ 584 h 736"/>
              <a:gd name="T82" fmla="*/ 69 w 110"/>
              <a:gd name="T83" fmla="*/ 573 h 736"/>
              <a:gd name="T84" fmla="*/ 58 w 110"/>
              <a:gd name="T85" fmla="*/ 561 h 736"/>
              <a:gd name="T86" fmla="*/ 23 w 110"/>
              <a:gd name="T87" fmla="*/ 526 h 736"/>
              <a:gd name="T88" fmla="*/ 5 w 110"/>
              <a:gd name="T89" fmla="*/ 491 h 736"/>
              <a:gd name="T90" fmla="*/ 11 w 110"/>
              <a:gd name="T91" fmla="*/ 462 h 736"/>
              <a:gd name="T92" fmla="*/ 29 w 110"/>
              <a:gd name="T93" fmla="*/ 427 h 736"/>
              <a:gd name="T94" fmla="*/ 52 w 110"/>
              <a:gd name="T95" fmla="*/ 392 h 736"/>
              <a:gd name="T96" fmla="*/ 63 w 110"/>
              <a:gd name="T97" fmla="*/ 380 h 736"/>
              <a:gd name="T98" fmla="*/ 75 w 110"/>
              <a:gd name="T99" fmla="*/ 362 h 736"/>
              <a:gd name="T100" fmla="*/ 75 w 110"/>
              <a:gd name="T101" fmla="*/ 351 h 736"/>
              <a:gd name="T102" fmla="*/ 81 w 110"/>
              <a:gd name="T103" fmla="*/ 333 h 736"/>
              <a:gd name="T104" fmla="*/ 75 w 110"/>
              <a:gd name="T105" fmla="*/ 322 h 736"/>
              <a:gd name="T106" fmla="*/ 75 w 110"/>
              <a:gd name="T107" fmla="*/ 310 h 736"/>
              <a:gd name="T108" fmla="*/ 63 w 110"/>
              <a:gd name="T109" fmla="*/ 281 h 736"/>
              <a:gd name="T110" fmla="*/ 46 w 110"/>
              <a:gd name="T111" fmla="*/ 240 h 736"/>
              <a:gd name="T112" fmla="*/ 40 w 110"/>
              <a:gd name="T113" fmla="*/ 228 h 736"/>
              <a:gd name="T114" fmla="*/ 29 w 110"/>
              <a:gd name="T115" fmla="*/ 211 h 736"/>
              <a:gd name="T116" fmla="*/ 11 w 110"/>
              <a:gd name="T117" fmla="*/ 187 h 736"/>
              <a:gd name="T118" fmla="*/ 0 w 110"/>
              <a:gd name="T119" fmla="*/ 158 h 736"/>
              <a:gd name="T120" fmla="*/ 5 w 110"/>
              <a:gd name="T121" fmla="*/ 123 h 736"/>
              <a:gd name="T122" fmla="*/ 17 w 110"/>
              <a:gd name="T123" fmla="*/ 88 h 736"/>
              <a:gd name="T124" fmla="*/ 46 w 110"/>
              <a:gd name="T125" fmla="*/ 24 h 7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
              <a:gd name="T190" fmla="*/ 0 h 736"/>
              <a:gd name="T191" fmla="*/ 110 w 110"/>
              <a:gd name="T192" fmla="*/ 736 h 7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 h="736">
                <a:moveTo>
                  <a:pt x="69" y="12"/>
                </a:moveTo>
                <a:lnTo>
                  <a:pt x="58" y="30"/>
                </a:lnTo>
                <a:lnTo>
                  <a:pt x="52" y="47"/>
                </a:lnTo>
                <a:lnTo>
                  <a:pt x="40" y="71"/>
                </a:lnTo>
                <a:lnTo>
                  <a:pt x="34" y="88"/>
                </a:lnTo>
                <a:lnTo>
                  <a:pt x="29" y="94"/>
                </a:lnTo>
                <a:lnTo>
                  <a:pt x="29" y="106"/>
                </a:lnTo>
                <a:lnTo>
                  <a:pt x="23" y="111"/>
                </a:lnTo>
                <a:lnTo>
                  <a:pt x="23" y="123"/>
                </a:lnTo>
                <a:lnTo>
                  <a:pt x="17" y="129"/>
                </a:lnTo>
                <a:lnTo>
                  <a:pt x="17" y="135"/>
                </a:lnTo>
                <a:lnTo>
                  <a:pt x="17" y="146"/>
                </a:lnTo>
                <a:lnTo>
                  <a:pt x="17" y="141"/>
                </a:lnTo>
                <a:lnTo>
                  <a:pt x="17" y="152"/>
                </a:lnTo>
                <a:lnTo>
                  <a:pt x="17" y="158"/>
                </a:lnTo>
                <a:lnTo>
                  <a:pt x="17" y="164"/>
                </a:lnTo>
                <a:lnTo>
                  <a:pt x="17" y="170"/>
                </a:lnTo>
                <a:lnTo>
                  <a:pt x="23" y="176"/>
                </a:lnTo>
                <a:lnTo>
                  <a:pt x="23" y="170"/>
                </a:lnTo>
                <a:lnTo>
                  <a:pt x="23" y="176"/>
                </a:lnTo>
                <a:lnTo>
                  <a:pt x="29" y="181"/>
                </a:lnTo>
                <a:lnTo>
                  <a:pt x="34" y="193"/>
                </a:lnTo>
                <a:lnTo>
                  <a:pt x="40" y="199"/>
                </a:lnTo>
                <a:lnTo>
                  <a:pt x="52" y="211"/>
                </a:lnTo>
                <a:lnTo>
                  <a:pt x="58" y="222"/>
                </a:lnTo>
                <a:lnTo>
                  <a:pt x="58" y="228"/>
                </a:lnTo>
                <a:lnTo>
                  <a:pt x="63" y="234"/>
                </a:lnTo>
                <a:lnTo>
                  <a:pt x="69" y="246"/>
                </a:lnTo>
                <a:lnTo>
                  <a:pt x="75" y="263"/>
                </a:lnTo>
                <a:lnTo>
                  <a:pt x="81" y="275"/>
                </a:lnTo>
                <a:lnTo>
                  <a:pt x="87" y="287"/>
                </a:lnTo>
                <a:lnTo>
                  <a:pt x="92" y="304"/>
                </a:lnTo>
                <a:lnTo>
                  <a:pt x="92" y="310"/>
                </a:lnTo>
                <a:lnTo>
                  <a:pt x="92" y="316"/>
                </a:lnTo>
                <a:lnTo>
                  <a:pt x="92" y="327"/>
                </a:lnTo>
                <a:lnTo>
                  <a:pt x="92" y="333"/>
                </a:lnTo>
                <a:lnTo>
                  <a:pt x="92" y="345"/>
                </a:lnTo>
                <a:lnTo>
                  <a:pt x="92" y="351"/>
                </a:lnTo>
                <a:lnTo>
                  <a:pt x="92" y="357"/>
                </a:lnTo>
                <a:lnTo>
                  <a:pt x="87" y="368"/>
                </a:lnTo>
                <a:lnTo>
                  <a:pt x="81" y="380"/>
                </a:lnTo>
                <a:lnTo>
                  <a:pt x="81" y="386"/>
                </a:lnTo>
                <a:lnTo>
                  <a:pt x="75" y="392"/>
                </a:lnTo>
                <a:lnTo>
                  <a:pt x="63" y="403"/>
                </a:lnTo>
                <a:lnTo>
                  <a:pt x="52" y="421"/>
                </a:lnTo>
                <a:lnTo>
                  <a:pt x="46" y="427"/>
                </a:lnTo>
                <a:lnTo>
                  <a:pt x="40" y="438"/>
                </a:lnTo>
                <a:lnTo>
                  <a:pt x="34" y="444"/>
                </a:lnTo>
                <a:lnTo>
                  <a:pt x="29" y="456"/>
                </a:lnTo>
                <a:lnTo>
                  <a:pt x="29" y="462"/>
                </a:lnTo>
                <a:lnTo>
                  <a:pt x="23" y="467"/>
                </a:lnTo>
                <a:lnTo>
                  <a:pt x="23" y="479"/>
                </a:lnTo>
                <a:lnTo>
                  <a:pt x="23" y="473"/>
                </a:lnTo>
                <a:lnTo>
                  <a:pt x="23" y="479"/>
                </a:lnTo>
                <a:lnTo>
                  <a:pt x="23" y="485"/>
                </a:lnTo>
                <a:lnTo>
                  <a:pt x="23" y="479"/>
                </a:lnTo>
                <a:lnTo>
                  <a:pt x="23" y="491"/>
                </a:lnTo>
                <a:lnTo>
                  <a:pt x="23" y="485"/>
                </a:lnTo>
                <a:lnTo>
                  <a:pt x="23" y="497"/>
                </a:lnTo>
                <a:lnTo>
                  <a:pt x="29" y="502"/>
                </a:lnTo>
                <a:lnTo>
                  <a:pt x="34" y="508"/>
                </a:lnTo>
                <a:lnTo>
                  <a:pt x="29" y="508"/>
                </a:lnTo>
                <a:lnTo>
                  <a:pt x="34" y="514"/>
                </a:lnTo>
                <a:lnTo>
                  <a:pt x="40" y="520"/>
                </a:lnTo>
                <a:lnTo>
                  <a:pt x="46" y="526"/>
                </a:lnTo>
                <a:lnTo>
                  <a:pt x="52" y="538"/>
                </a:lnTo>
                <a:lnTo>
                  <a:pt x="69" y="549"/>
                </a:lnTo>
                <a:lnTo>
                  <a:pt x="75" y="555"/>
                </a:lnTo>
                <a:lnTo>
                  <a:pt x="81" y="561"/>
                </a:lnTo>
                <a:lnTo>
                  <a:pt x="87" y="567"/>
                </a:lnTo>
                <a:lnTo>
                  <a:pt x="92" y="578"/>
                </a:lnTo>
                <a:lnTo>
                  <a:pt x="92" y="584"/>
                </a:lnTo>
                <a:lnTo>
                  <a:pt x="98" y="590"/>
                </a:lnTo>
                <a:lnTo>
                  <a:pt x="98" y="596"/>
                </a:lnTo>
                <a:lnTo>
                  <a:pt x="104" y="602"/>
                </a:lnTo>
                <a:lnTo>
                  <a:pt x="104" y="608"/>
                </a:lnTo>
                <a:lnTo>
                  <a:pt x="104" y="613"/>
                </a:lnTo>
                <a:lnTo>
                  <a:pt x="104" y="631"/>
                </a:lnTo>
                <a:lnTo>
                  <a:pt x="110" y="643"/>
                </a:lnTo>
                <a:lnTo>
                  <a:pt x="104" y="654"/>
                </a:lnTo>
                <a:lnTo>
                  <a:pt x="104" y="660"/>
                </a:lnTo>
                <a:lnTo>
                  <a:pt x="104" y="672"/>
                </a:lnTo>
                <a:lnTo>
                  <a:pt x="104" y="683"/>
                </a:lnTo>
                <a:lnTo>
                  <a:pt x="104" y="689"/>
                </a:lnTo>
                <a:lnTo>
                  <a:pt x="104" y="701"/>
                </a:lnTo>
                <a:lnTo>
                  <a:pt x="104" y="707"/>
                </a:lnTo>
                <a:lnTo>
                  <a:pt x="104" y="713"/>
                </a:lnTo>
                <a:lnTo>
                  <a:pt x="104" y="718"/>
                </a:lnTo>
                <a:lnTo>
                  <a:pt x="104" y="724"/>
                </a:lnTo>
                <a:lnTo>
                  <a:pt x="104" y="730"/>
                </a:lnTo>
                <a:lnTo>
                  <a:pt x="104" y="736"/>
                </a:lnTo>
                <a:lnTo>
                  <a:pt x="87" y="736"/>
                </a:lnTo>
                <a:lnTo>
                  <a:pt x="87" y="730"/>
                </a:lnTo>
                <a:lnTo>
                  <a:pt x="87" y="724"/>
                </a:lnTo>
                <a:lnTo>
                  <a:pt x="87" y="718"/>
                </a:lnTo>
                <a:lnTo>
                  <a:pt x="87" y="713"/>
                </a:lnTo>
                <a:lnTo>
                  <a:pt x="87" y="707"/>
                </a:lnTo>
                <a:lnTo>
                  <a:pt x="87" y="695"/>
                </a:lnTo>
                <a:lnTo>
                  <a:pt x="87" y="701"/>
                </a:lnTo>
                <a:lnTo>
                  <a:pt x="87" y="689"/>
                </a:lnTo>
                <a:lnTo>
                  <a:pt x="87" y="683"/>
                </a:lnTo>
                <a:lnTo>
                  <a:pt x="87" y="672"/>
                </a:lnTo>
                <a:lnTo>
                  <a:pt x="92" y="660"/>
                </a:lnTo>
                <a:lnTo>
                  <a:pt x="92" y="648"/>
                </a:lnTo>
                <a:lnTo>
                  <a:pt x="92" y="643"/>
                </a:lnTo>
                <a:lnTo>
                  <a:pt x="92" y="631"/>
                </a:lnTo>
                <a:lnTo>
                  <a:pt x="92" y="619"/>
                </a:lnTo>
                <a:lnTo>
                  <a:pt x="87" y="613"/>
                </a:lnTo>
                <a:lnTo>
                  <a:pt x="87" y="608"/>
                </a:lnTo>
                <a:lnTo>
                  <a:pt x="87" y="602"/>
                </a:lnTo>
                <a:lnTo>
                  <a:pt x="87" y="596"/>
                </a:lnTo>
                <a:lnTo>
                  <a:pt x="81" y="590"/>
                </a:lnTo>
                <a:lnTo>
                  <a:pt x="75" y="584"/>
                </a:lnTo>
                <a:lnTo>
                  <a:pt x="75" y="578"/>
                </a:lnTo>
                <a:lnTo>
                  <a:pt x="69" y="573"/>
                </a:lnTo>
                <a:lnTo>
                  <a:pt x="63" y="567"/>
                </a:lnTo>
                <a:lnTo>
                  <a:pt x="58" y="561"/>
                </a:lnTo>
                <a:lnTo>
                  <a:pt x="40" y="543"/>
                </a:lnTo>
                <a:lnTo>
                  <a:pt x="34" y="538"/>
                </a:lnTo>
                <a:lnTo>
                  <a:pt x="29" y="532"/>
                </a:lnTo>
                <a:lnTo>
                  <a:pt x="23" y="526"/>
                </a:lnTo>
                <a:lnTo>
                  <a:pt x="17" y="514"/>
                </a:lnTo>
                <a:lnTo>
                  <a:pt x="11" y="508"/>
                </a:lnTo>
                <a:lnTo>
                  <a:pt x="11" y="502"/>
                </a:lnTo>
                <a:lnTo>
                  <a:pt x="5" y="491"/>
                </a:lnTo>
                <a:lnTo>
                  <a:pt x="5" y="485"/>
                </a:lnTo>
                <a:lnTo>
                  <a:pt x="5" y="479"/>
                </a:lnTo>
                <a:lnTo>
                  <a:pt x="5" y="473"/>
                </a:lnTo>
                <a:lnTo>
                  <a:pt x="11" y="462"/>
                </a:lnTo>
                <a:lnTo>
                  <a:pt x="11" y="456"/>
                </a:lnTo>
                <a:lnTo>
                  <a:pt x="17" y="444"/>
                </a:lnTo>
                <a:lnTo>
                  <a:pt x="23" y="438"/>
                </a:lnTo>
                <a:lnTo>
                  <a:pt x="29" y="427"/>
                </a:lnTo>
                <a:lnTo>
                  <a:pt x="34" y="421"/>
                </a:lnTo>
                <a:lnTo>
                  <a:pt x="40" y="409"/>
                </a:lnTo>
                <a:lnTo>
                  <a:pt x="52" y="392"/>
                </a:lnTo>
                <a:lnTo>
                  <a:pt x="58" y="386"/>
                </a:lnTo>
                <a:lnTo>
                  <a:pt x="63" y="380"/>
                </a:lnTo>
                <a:lnTo>
                  <a:pt x="69" y="368"/>
                </a:lnTo>
                <a:lnTo>
                  <a:pt x="75" y="362"/>
                </a:lnTo>
                <a:lnTo>
                  <a:pt x="75" y="357"/>
                </a:lnTo>
                <a:lnTo>
                  <a:pt x="75" y="345"/>
                </a:lnTo>
                <a:lnTo>
                  <a:pt x="75" y="351"/>
                </a:lnTo>
                <a:lnTo>
                  <a:pt x="81" y="339"/>
                </a:lnTo>
                <a:lnTo>
                  <a:pt x="81" y="333"/>
                </a:lnTo>
                <a:lnTo>
                  <a:pt x="81" y="327"/>
                </a:lnTo>
                <a:lnTo>
                  <a:pt x="75" y="322"/>
                </a:lnTo>
                <a:lnTo>
                  <a:pt x="75" y="316"/>
                </a:lnTo>
                <a:lnTo>
                  <a:pt x="75" y="310"/>
                </a:lnTo>
                <a:lnTo>
                  <a:pt x="69" y="292"/>
                </a:lnTo>
                <a:lnTo>
                  <a:pt x="63" y="281"/>
                </a:lnTo>
                <a:lnTo>
                  <a:pt x="58" y="269"/>
                </a:lnTo>
                <a:lnTo>
                  <a:pt x="52" y="257"/>
                </a:lnTo>
                <a:lnTo>
                  <a:pt x="46" y="240"/>
                </a:lnTo>
                <a:lnTo>
                  <a:pt x="46" y="234"/>
                </a:lnTo>
                <a:lnTo>
                  <a:pt x="40" y="228"/>
                </a:lnTo>
                <a:lnTo>
                  <a:pt x="46" y="234"/>
                </a:lnTo>
                <a:lnTo>
                  <a:pt x="34" y="222"/>
                </a:lnTo>
                <a:lnTo>
                  <a:pt x="29" y="211"/>
                </a:lnTo>
                <a:lnTo>
                  <a:pt x="23" y="199"/>
                </a:lnTo>
                <a:lnTo>
                  <a:pt x="11" y="193"/>
                </a:lnTo>
                <a:lnTo>
                  <a:pt x="11" y="187"/>
                </a:lnTo>
                <a:lnTo>
                  <a:pt x="5" y="181"/>
                </a:lnTo>
                <a:lnTo>
                  <a:pt x="5" y="170"/>
                </a:lnTo>
                <a:lnTo>
                  <a:pt x="0" y="164"/>
                </a:lnTo>
                <a:lnTo>
                  <a:pt x="0" y="158"/>
                </a:lnTo>
                <a:lnTo>
                  <a:pt x="0" y="152"/>
                </a:lnTo>
                <a:lnTo>
                  <a:pt x="0" y="141"/>
                </a:lnTo>
                <a:lnTo>
                  <a:pt x="0" y="135"/>
                </a:lnTo>
                <a:lnTo>
                  <a:pt x="5" y="123"/>
                </a:lnTo>
                <a:lnTo>
                  <a:pt x="5" y="117"/>
                </a:lnTo>
                <a:lnTo>
                  <a:pt x="11" y="106"/>
                </a:lnTo>
                <a:lnTo>
                  <a:pt x="11" y="100"/>
                </a:lnTo>
                <a:lnTo>
                  <a:pt x="17" y="88"/>
                </a:lnTo>
                <a:lnTo>
                  <a:pt x="17" y="82"/>
                </a:lnTo>
                <a:lnTo>
                  <a:pt x="29" y="59"/>
                </a:lnTo>
                <a:lnTo>
                  <a:pt x="34" y="41"/>
                </a:lnTo>
                <a:lnTo>
                  <a:pt x="46" y="24"/>
                </a:lnTo>
                <a:lnTo>
                  <a:pt x="52" y="0"/>
                </a:lnTo>
                <a:lnTo>
                  <a:pt x="69" y="12"/>
                </a:lnTo>
                <a:close/>
              </a:path>
            </a:pathLst>
          </a:custGeom>
          <a:solidFill>
            <a:srgbClr val="FFFFFF"/>
          </a:solidFill>
          <a:ln w="9525">
            <a:noFill/>
            <a:round/>
            <a:headEnd/>
            <a:tailEnd/>
          </a:ln>
        </p:spPr>
        <p:txBody>
          <a:bodyPr/>
          <a:lstStyle/>
          <a:p>
            <a:endParaRPr lang="en-US"/>
          </a:p>
        </p:txBody>
      </p:sp>
      <p:sp>
        <p:nvSpPr>
          <p:cNvPr id="25299" name="Rectangle 111"/>
          <p:cNvSpPr>
            <a:spLocks noChangeArrowheads="1"/>
          </p:cNvSpPr>
          <p:nvPr/>
        </p:nvSpPr>
        <p:spPr bwMode="auto">
          <a:xfrm>
            <a:off x="5043431" y="3209488"/>
            <a:ext cx="174625" cy="1168400"/>
          </a:xfrm>
          <a:prstGeom prst="rect">
            <a:avLst/>
          </a:prstGeom>
          <a:solidFill>
            <a:srgbClr val="808080"/>
          </a:solidFill>
          <a:ln w="9525">
            <a:noFill/>
            <a:miter lim="800000"/>
            <a:headEnd/>
            <a:tailEnd/>
          </a:ln>
        </p:spPr>
        <p:txBody>
          <a:bodyPr/>
          <a:lstStyle/>
          <a:p>
            <a:endParaRPr lang="en-GB"/>
          </a:p>
        </p:txBody>
      </p:sp>
      <p:sp>
        <p:nvSpPr>
          <p:cNvPr id="25300" name="Freeform 112"/>
          <p:cNvSpPr>
            <a:spLocks/>
          </p:cNvSpPr>
          <p:nvPr/>
        </p:nvSpPr>
        <p:spPr bwMode="auto">
          <a:xfrm>
            <a:off x="5060894" y="3201551"/>
            <a:ext cx="138113" cy="1157288"/>
          </a:xfrm>
          <a:custGeom>
            <a:avLst/>
            <a:gdLst>
              <a:gd name="T0" fmla="*/ 52 w 87"/>
              <a:gd name="T1" fmla="*/ 0 h 729"/>
              <a:gd name="T2" fmla="*/ 29 w 87"/>
              <a:gd name="T3" fmla="*/ 40 h 729"/>
              <a:gd name="T4" fmla="*/ 23 w 87"/>
              <a:gd name="T5" fmla="*/ 58 h 729"/>
              <a:gd name="T6" fmla="*/ 12 w 87"/>
              <a:gd name="T7" fmla="*/ 76 h 729"/>
              <a:gd name="T8" fmla="*/ 6 w 87"/>
              <a:gd name="T9" fmla="*/ 93 h 729"/>
              <a:gd name="T10" fmla="*/ 0 w 87"/>
              <a:gd name="T11" fmla="*/ 111 h 729"/>
              <a:gd name="T12" fmla="*/ 0 w 87"/>
              <a:gd name="T13" fmla="*/ 128 h 729"/>
              <a:gd name="T14" fmla="*/ 0 w 87"/>
              <a:gd name="T15" fmla="*/ 140 h 729"/>
              <a:gd name="T16" fmla="*/ 0 w 87"/>
              <a:gd name="T17" fmla="*/ 157 h 729"/>
              <a:gd name="T18" fmla="*/ 0 w 87"/>
              <a:gd name="T19" fmla="*/ 169 h 729"/>
              <a:gd name="T20" fmla="*/ 6 w 87"/>
              <a:gd name="T21" fmla="*/ 181 h 729"/>
              <a:gd name="T22" fmla="*/ 18 w 87"/>
              <a:gd name="T23" fmla="*/ 186 h 729"/>
              <a:gd name="T24" fmla="*/ 29 w 87"/>
              <a:gd name="T25" fmla="*/ 210 h 729"/>
              <a:gd name="T26" fmla="*/ 41 w 87"/>
              <a:gd name="T27" fmla="*/ 221 h 729"/>
              <a:gd name="T28" fmla="*/ 47 w 87"/>
              <a:gd name="T29" fmla="*/ 233 h 729"/>
              <a:gd name="T30" fmla="*/ 52 w 87"/>
              <a:gd name="T31" fmla="*/ 245 h 729"/>
              <a:gd name="T32" fmla="*/ 58 w 87"/>
              <a:gd name="T33" fmla="*/ 256 h 729"/>
              <a:gd name="T34" fmla="*/ 70 w 87"/>
              <a:gd name="T35" fmla="*/ 286 h 729"/>
              <a:gd name="T36" fmla="*/ 70 w 87"/>
              <a:gd name="T37" fmla="*/ 297 h 729"/>
              <a:gd name="T38" fmla="*/ 76 w 87"/>
              <a:gd name="T39" fmla="*/ 315 h 729"/>
              <a:gd name="T40" fmla="*/ 76 w 87"/>
              <a:gd name="T41" fmla="*/ 327 h 729"/>
              <a:gd name="T42" fmla="*/ 76 w 87"/>
              <a:gd name="T43" fmla="*/ 344 h 729"/>
              <a:gd name="T44" fmla="*/ 70 w 87"/>
              <a:gd name="T45" fmla="*/ 350 h 729"/>
              <a:gd name="T46" fmla="*/ 70 w 87"/>
              <a:gd name="T47" fmla="*/ 356 h 729"/>
              <a:gd name="T48" fmla="*/ 64 w 87"/>
              <a:gd name="T49" fmla="*/ 367 h 729"/>
              <a:gd name="T50" fmla="*/ 58 w 87"/>
              <a:gd name="T51" fmla="*/ 373 h 729"/>
              <a:gd name="T52" fmla="*/ 47 w 87"/>
              <a:gd name="T53" fmla="*/ 391 h 729"/>
              <a:gd name="T54" fmla="*/ 35 w 87"/>
              <a:gd name="T55" fmla="*/ 408 h 729"/>
              <a:gd name="T56" fmla="*/ 23 w 87"/>
              <a:gd name="T57" fmla="*/ 426 h 729"/>
              <a:gd name="T58" fmla="*/ 12 w 87"/>
              <a:gd name="T59" fmla="*/ 443 h 729"/>
              <a:gd name="T60" fmla="*/ 12 w 87"/>
              <a:gd name="T61" fmla="*/ 449 h 729"/>
              <a:gd name="T62" fmla="*/ 6 w 87"/>
              <a:gd name="T63" fmla="*/ 461 h 729"/>
              <a:gd name="T64" fmla="*/ 6 w 87"/>
              <a:gd name="T65" fmla="*/ 467 h 729"/>
              <a:gd name="T66" fmla="*/ 6 w 87"/>
              <a:gd name="T67" fmla="*/ 472 h 729"/>
              <a:gd name="T68" fmla="*/ 6 w 87"/>
              <a:gd name="T69" fmla="*/ 484 h 729"/>
              <a:gd name="T70" fmla="*/ 6 w 87"/>
              <a:gd name="T71" fmla="*/ 490 h 729"/>
              <a:gd name="T72" fmla="*/ 12 w 87"/>
              <a:gd name="T73" fmla="*/ 496 h 729"/>
              <a:gd name="T74" fmla="*/ 12 w 87"/>
              <a:gd name="T75" fmla="*/ 502 h 729"/>
              <a:gd name="T76" fmla="*/ 23 w 87"/>
              <a:gd name="T77" fmla="*/ 519 h 729"/>
              <a:gd name="T78" fmla="*/ 35 w 87"/>
              <a:gd name="T79" fmla="*/ 531 h 729"/>
              <a:gd name="T80" fmla="*/ 52 w 87"/>
              <a:gd name="T81" fmla="*/ 548 h 729"/>
              <a:gd name="T82" fmla="*/ 64 w 87"/>
              <a:gd name="T83" fmla="*/ 560 h 729"/>
              <a:gd name="T84" fmla="*/ 76 w 87"/>
              <a:gd name="T85" fmla="*/ 572 h 729"/>
              <a:gd name="T86" fmla="*/ 76 w 87"/>
              <a:gd name="T87" fmla="*/ 578 h 729"/>
              <a:gd name="T88" fmla="*/ 81 w 87"/>
              <a:gd name="T89" fmla="*/ 583 h 729"/>
              <a:gd name="T90" fmla="*/ 87 w 87"/>
              <a:gd name="T91" fmla="*/ 595 h 729"/>
              <a:gd name="T92" fmla="*/ 87 w 87"/>
              <a:gd name="T93" fmla="*/ 613 h 729"/>
              <a:gd name="T94" fmla="*/ 87 w 87"/>
              <a:gd name="T95" fmla="*/ 624 h 729"/>
              <a:gd name="T96" fmla="*/ 87 w 87"/>
              <a:gd name="T97" fmla="*/ 636 h 729"/>
              <a:gd name="T98" fmla="*/ 87 w 87"/>
              <a:gd name="T99" fmla="*/ 653 h 729"/>
              <a:gd name="T100" fmla="*/ 87 w 87"/>
              <a:gd name="T101" fmla="*/ 671 h 729"/>
              <a:gd name="T102" fmla="*/ 87 w 87"/>
              <a:gd name="T103" fmla="*/ 688 h 729"/>
              <a:gd name="T104" fmla="*/ 87 w 87"/>
              <a:gd name="T105" fmla="*/ 706 h 729"/>
              <a:gd name="T106" fmla="*/ 87 w 87"/>
              <a:gd name="T107" fmla="*/ 718 h 729"/>
              <a:gd name="T108" fmla="*/ 87 w 87"/>
              <a:gd name="T109" fmla="*/ 729 h 7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
              <a:gd name="T166" fmla="*/ 0 h 729"/>
              <a:gd name="T167" fmla="*/ 87 w 87"/>
              <a:gd name="T168" fmla="*/ 729 h 7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 h="729">
                <a:moveTo>
                  <a:pt x="52" y="0"/>
                </a:moveTo>
                <a:lnTo>
                  <a:pt x="29" y="40"/>
                </a:lnTo>
                <a:lnTo>
                  <a:pt x="23" y="58"/>
                </a:lnTo>
                <a:lnTo>
                  <a:pt x="12" y="76"/>
                </a:lnTo>
                <a:lnTo>
                  <a:pt x="6" y="93"/>
                </a:lnTo>
                <a:lnTo>
                  <a:pt x="0" y="111"/>
                </a:lnTo>
                <a:lnTo>
                  <a:pt x="0" y="128"/>
                </a:lnTo>
                <a:lnTo>
                  <a:pt x="0" y="140"/>
                </a:lnTo>
                <a:lnTo>
                  <a:pt x="0" y="157"/>
                </a:lnTo>
                <a:lnTo>
                  <a:pt x="0" y="169"/>
                </a:lnTo>
                <a:lnTo>
                  <a:pt x="6" y="181"/>
                </a:lnTo>
                <a:lnTo>
                  <a:pt x="18" y="186"/>
                </a:lnTo>
                <a:lnTo>
                  <a:pt x="29" y="210"/>
                </a:lnTo>
                <a:lnTo>
                  <a:pt x="41" y="221"/>
                </a:lnTo>
                <a:lnTo>
                  <a:pt x="47" y="233"/>
                </a:lnTo>
                <a:lnTo>
                  <a:pt x="52" y="245"/>
                </a:lnTo>
                <a:lnTo>
                  <a:pt x="58" y="256"/>
                </a:lnTo>
                <a:lnTo>
                  <a:pt x="70" y="286"/>
                </a:lnTo>
                <a:lnTo>
                  <a:pt x="70" y="297"/>
                </a:lnTo>
                <a:lnTo>
                  <a:pt x="76" y="315"/>
                </a:lnTo>
                <a:lnTo>
                  <a:pt x="76" y="327"/>
                </a:lnTo>
                <a:lnTo>
                  <a:pt x="76" y="344"/>
                </a:lnTo>
                <a:lnTo>
                  <a:pt x="70" y="350"/>
                </a:lnTo>
                <a:lnTo>
                  <a:pt x="70" y="356"/>
                </a:lnTo>
                <a:lnTo>
                  <a:pt x="64" y="367"/>
                </a:lnTo>
                <a:lnTo>
                  <a:pt x="58" y="373"/>
                </a:lnTo>
                <a:lnTo>
                  <a:pt x="47" y="391"/>
                </a:lnTo>
                <a:lnTo>
                  <a:pt x="35" y="408"/>
                </a:lnTo>
                <a:lnTo>
                  <a:pt x="23" y="426"/>
                </a:lnTo>
                <a:lnTo>
                  <a:pt x="12" y="443"/>
                </a:lnTo>
                <a:lnTo>
                  <a:pt x="12" y="449"/>
                </a:lnTo>
                <a:lnTo>
                  <a:pt x="6" y="461"/>
                </a:lnTo>
                <a:lnTo>
                  <a:pt x="6" y="467"/>
                </a:lnTo>
                <a:lnTo>
                  <a:pt x="6" y="472"/>
                </a:lnTo>
                <a:lnTo>
                  <a:pt x="6" y="484"/>
                </a:lnTo>
                <a:lnTo>
                  <a:pt x="6" y="490"/>
                </a:lnTo>
                <a:lnTo>
                  <a:pt x="12" y="496"/>
                </a:lnTo>
                <a:lnTo>
                  <a:pt x="12" y="502"/>
                </a:lnTo>
                <a:lnTo>
                  <a:pt x="23" y="519"/>
                </a:lnTo>
                <a:lnTo>
                  <a:pt x="35" y="531"/>
                </a:lnTo>
                <a:lnTo>
                  <a:pt x="52" y="548"/>
                </a:lnTo>
                <a:lnTo>
                  <a:pt x="64" y="560"/>
                </a:lnTo>
                <a:lnTo>
                  <a:pt x="76" y="572"/>
                </a:lnTo>
                <a:lnTo>
                  <a:pt x="76" y="578"/>
                </a:lnTo>
                <a:lnTo>
                  <a:pt x="81" y="583"/>
                </a:lnTo>
                <a:lnTo>
                  <a:pt x="87" y="595"/>
                </a:lnTo>
                <a:lnTo>
                  <a:pt x="87" y="613"/>
                </a:lnTo>
                <a:lnTo>
                  <a:pt x="87" y="624"/>
                </a:lnTo>
                <a:lnTo>
                  <a:pt x="87" y="636"/>
                </a:lnTo>
                <a:lnTo>
                  <a:pt x="87" y="653"/>
                </a:lnTo>
                <a:lnTo>
                  <a:pt x="87" y="671"/>
                </a:lnTo>
                <a:lnTo>
                  <a:pt x="87" y="688"/>
                </a:lnTo>
                <a:lnTo>
                  <a:pt x="87" y="706"/>
                </a:lnTo>
                <a:lnTo>
                  <a:pt x="87" y="718"/>
                </a:lnTo>
                <a:lnTo>
                  <a:pt x="87" y="729"/>
                </a:lnTo>
              </a:path>
            </a:pathLst>
          </a:custGeom>
          <a:noFill/>
          <a:ln w="26988">
            <a:solidFill>
              <a:srgbClr val="FF0000"/>
            </a:solidFill>
            <a:round/>
            <a:headEnd/>
            <a:tailEnd/>
          </a:ln>
        </p:spPr>
        <p:txBody>
          <a:bodyPr/>
          <a:lstStyle/>
          <a:p>
            <a:endParaRPr lang="en-US"/>
          </a:p>
        </p:txBody>
      </p:sp>
      <p:sp>
        <p:nvSpPr>
          <p:cNvPr id="25301" name="Rectangle 113"/>
          <p:cNvSpPr>
            <a:spLocks noChangeArrowheads="1"/>
          </p:cNvSpPr>
          <p:nvPr/>
        </p:nvSpPr>
        <p:spPr bwMode="auto">
          <a:xfrm>
            <a:off x="4095694" y="1755338"/>
            <a:ext cx="211138" cy="1111250"/>
          </a:xfrm>
          <a:prstGeom prst="rect">
            <a:avLst/>
          </a:prstGeom>
          <a:solidFill>
            <a:srgbClr val="808080"/>
          </a:solidFill>
          <a:ln w="9525">
            <a:noFill/>
            <a:miter lim="800000"/>
            <a:headEnd/>
            <a:tailEnd/>
          </a:ln>
        </p:spPr>
        <p:txBody>
          <a:bodyPr/>
          <a:lstStyle/>
          <a:p>
            <a:endParaRPr lang="en-GB"/>
          </a:p>
        </p:txBody>
      </p:sp>
      <p:sp>
        <p:nvSpPr>
          <p:cNvPr id="25302" name="Freeform 114"/>
          <p:cNvSpPr>
            <a:spLocks/>
          </p:cNvSpPr>
          <p:nvPr/>
        </p:nvSpPr>
        <p:spPr bwMode="auto">
          <a:xfrm>
            <a:off x="4095694" y="1755338"/>
            <a:ext cx="201613" cy="1111250"/>
          </a:xfrm>
          <a:custGeom>
            <a:avLst/>
            <a:gdLst>
              <a:gd name="T0" fmla="*/ 29 w 127"/>
              <a:gd name="T1" fmla="*/ 636 h 700"/>
              <a:gd name="T2" fmla="*/ 5 w 127"/>
              <a:gd name="T3" fmla="*/ 595 h 700"/>
              <a:gd name="T4" fmla="*/ 0 w 127"/>
              <a:gd name="T5" fmla="*/ 555 h 700"/>
              <a:gd name="T6" fmla="*/ 11 w 127"/>
              <a:gd name="T7" fmla="*/ 520 h 700"/>
              <a:gd name="T8" fmla="*/ 46 w 127"/>
              <a:gd name="T9" fmla="*/ 490 h 700"/>
              <a:gd name="T10" fmla="*/ 52 w 127"/>
              <a:gd name="T11" fmla="*/ 484 h 700"/>
              <a:gd name="T12" fmla="*/ 63 w 127"/>
              <a:gd name="T13" fmla="*/ 461 h 700"/>
              <a:gd name="T14" fmla="*/ 87 w 127"/>
              <a:gd name="T15" fmla="*/ 420 h 700"/>
              <a:gd name="T16" fmla="*/ 92 w 127"/>
              <a:gd name="T17" fmla="*/ 409 h 700"/>
              <a:gd name="T18" fmla="*/ 98 w 127"/>
              <a:gd name="T19" fmla="*/ 391 h 700"/>
              <a:gd name="T20" fmla="*/ 98 w 127"/>
              <a:gd name="T21" fmla="*/ 379 h 700"/>
              <a:gd name="T22" fmla="*/ 92 w 127"/>
              <a:gd name="T23" fmla="*/ 368 h 700"/>
              <a:gd name="T24" fmla="*/ 92 w 127"/>
              <a:gd name="T25" fmla="*/ 362 h 700"/>
              <a:gd name="T26" fmla="*/ 75 w 127"/>
              <a:gd name="T27" fmla="*/ 339 h 700"/>
              <a:gd name="T28" fmla="*/ 40 w 127"/>
              <a:gd name="T29" fmla="*/ 304 h 700"/>
              <a:gd name="T30" fmla="*/ 11 w 127"/>
              <a:gd name="T31" fmla="*/ 268 h 700"/>
              <a:gd name="T32" fmla="*/ 5 w 127"/>
              <a:gd name="T33" fmla="*/ 245 h 700"/>
              <a:gd name="T34" fmla="*/ 17 w 127"/>
              <a:gd name="T35" fmla="*/ 216 h 700"/>
              <a:gd name="T36" fmla="*/ 52 w 127"/>
              <a:gd name="T37" fmla="*/ 181 h 700"/>
              <a:gd name="T38" fmla="*/ 87 w 127"/>
              <a:gd name="T39" fmla="*/ 158 h 700"/>
              <a:gd name="T40" fmla="*/ 98 w 127"/>
              <a:gd name="T41" fmla="*/ 146 h 700"/>
              <a:gd name="T42" fmla="*/ 104 w 127"/>
              <a:gd name="T43" fmla="*/ 134 h 700"/>
              <a:gd name="T44" fmla="*/ 110 w 127"/>
              <a:gd name="T45" fmla="*/ 123 h 700"/>
              <a:gd name="T46" fmla="*/ 116 w 127"/>
              <a:gd name="T47" fmla="*/ 111 h 700"/>
              <a:gd name="T48" fmla="*/ 116 w 127"/>
              <a:gd name="T49" fmla="*/ 93 h 700"/>
              <a:gd name="T50" fmla="*/ 110 w 127"/>
              <a:gd name="T51" fmla="*/ 52 h 700"/>
              <a:gd name="T52" fmla="*/ 110 w 127"/>
              <a:gd name="T53" fmla="*/ 29 h 700"/>
              <a:gd name="T54" fmla="*/ 110 w 127"/>
              <a:gd name="T55" fmla="*/ 12 h 700"/>
              <a:gd name="T56" fmla="*/ 127 w 127"/>
              <a:gd name="T57" fmla="*/ 6 h 700"/>
              <a:gd name="T58" fmla="*/ 127 w 127"/>
              <a:gd name="T59" fmla="*/ 23 h 700"/>
              <a:gd name="T60" fmla="*/ 127 w 127"/>
              <a:gd name="T61" fmla="*/ 52 h 700"/>
              <a:gd name="T62" fmla="*/ 127 w 127"/>
              <a:gd name="T63" fmla="*/ 82 h 700"/>
              <a:gd name="T64" fmla="*/ 127 w 127"/>
              <a:gd name="T65" fmla="*/ 123 h 700"/>
              <a:gd name="T66" fmla="*/ 116 w 127"/>
              <a:gd name="T67" fmla="*/ 152 h 700"/>
              <a:gd name="T68" fmla="*/ 81 w 127"/>
              <a:gd name="T69" fmla="*/ 181 h 700"/>
              <a:gd name="T70" fmla="*/ 46 w 127"/>
              <a:gd name="T71" fmla="*/ 210 h 700"/>
              <a:gd name="T72" fmla="*/ 34 w 127"/>
              <a:gd name="T73" fmla="*/ 222 h 700"/>
              <a:gd name="T74" fmla="*/ 23 w 127"/>
              <a:gd name="T75" fmla="*/ 239 h 700"/>
              <a:gd name="T76" fmla="*/ 23 w 127"/>
              <a:gd name="T77" fmla="*/ 239 h 700"/>
              <a:gd name="T78" fmla="*/ 23 w 127"/>
              <a:gd name="T79" fmla="*/ 251 h 700"/>
              <a:gd name="T80" fmla="*/ 23 w 127"/>
              <a:gd name="T81" fmla="*/ 257 h 700"/>
              <a:gd name="T82" fmla="*/ 34 w 127"/>
              <a:gd name="T83" fmla="*/ 268 h 700"/>
              <a:gd name="T84" fmla="*/ 46 w 127"/>
              <a:gd name="T85" fmla="*/ 286 h 700"/>
              <a:gd name="T86" fmla="*/ 75 w 127"/>
              <a:gd name="T87" fmla="*/ 321 h 700"/>
              <a:gd name="T88" fmla="*/ 110 w 127"/>
              <a:gd name="T89" fmla="*/ 356 h 700"/>
              <a:gd name="T90" fmla="*/ 116 w 127"/>
              <a:gd name="T91" fmla="*/ 385 h 700"/>
              <a:gd name="T92" fmla="*/ 104 w 127"/>
              <a:gd name="T93" fmla="*/ 420 h 700"/>
              <a:gd name="T94" fmla="*/ 81 w 127"/>
              <a:gd name="T95" fmla="*/ 467 h 700"/>
              <a:gd name="T96" fmla="*/ 58 w 127"/>
              <a:gd name="T97" fmla="*/ 502 h 700"/>
              <a:gd name="T98" fmla="*/ 29 w 127"/>
              <a:gd name="T99" fmla="*/ 525 h 700"/>
              <a:gd name="T100" fmla="*/ 17 w 127"/>
              <a:gd name="T101" fmla="*/ 543 h 700"/>
              <a:gd name="T102" fmla="*/ 17 w 127"/>
              <a:gd name="T103" fmla="*/ 549 h 700"/>
              <a:gd name="T104" fmla="*/ 11 w 127"/>
              <a:gd name="T105" fmla="*/ 566 h 700"/>
              <a:gd name="T106" fmla="*/ 17 w 127"/>
              <a:gd name="T107" fmla="*/ 578 h 700"/>
              <a:gd name="T108" fmla="*/ 29 w 127"/>
              <a:gd name="T109" fmla="*/ 601 h 700"/>
              <a:gd name="T110" fmla="*/ 34 w 127"/>
              <a:gd name="T111" fmla="*/ 619 h 700"/>
              <a:gd name="T112" fmla="*/ 58 w 127"/>
              <a:gd name="T113" fmla="*/ 654 h 700"/>
              <a:gd name="T114" fmla="*/ 69 w 127"/>
              <a:gd name="T115" fmla="*/ 700 h 7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
              <a:gd name="T175" fmla="*/ 0 h 700"/>
              <a:gd name="T176" fmla="*/ 127 w 127"/>
              <a:gd name="T177" fmla="*/ 700 h 7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 h="700">
                <a:moveTo>
                  <a:pt x="69" y="700"/>
                </a:moveTo>
                <a:lnTo>
                  <a:pt x="58" y="683"/>
                </a:lnTo>
                <a:lnTo>
                  <a:pt x="40" y="665"/>
                </a:lnTo>
                <a:lnTo>
                  <a:pt x="29" y="648"/>
                </a:lnTo>
                <a:lnTo>
                  <a:pt x="29" y="636"/>
                </a:lnTo>
                <a:lnTo>
                  <a:pt x="23" y="630"/>
                </a:lnTo>
                <a:lnTo>
                  <a:pt x="17" y="619"/>
                </a:lnTo>
                <a:lnTo>
                  <a:pt x="11" y="613"/>
                </a:lnTo>
                <a:lnTo>
                  <a:pt x="5" y="601"/>
                </a:lnTo>
                <a:lnTo>
                  <a:pt x="5" y="595"/>
                </a:lnTo>
                <a:lnTo>
                  <a:pt x="0" y="584"/>
                </a:lnTo>
                <a:lnTo>
                  <a:pt x="0" y="578"/>
                </a:lnTo>
                <a:lnTo>
                  <a:pt x="0" y="566"/>
                </a:lnTo>
                <a:lnTo>
                  <a:pt x="0" y="560"/>
                </a:lnTo>
                <a:lnTo>
                  <a:pt x="0" y="555"/>
                </a:lnTo>
                <a:lnTo>
                  <a:pt x="0" y="543"/>
                </a:lnTo>
                <a:lnTo>
                  <a:pt x="0" y="537"/>
                </a:lnTo>
                <a:lnTo>
                  <a:pt x="5" y="531"/>
                </a:lnTo>
                <a:lnTo>
                  <a:pt x="11" y="525"/>
                </a:lnTo>
                <a:lnTo>
                  <a:pt x="11" y="520"/>
                </a:lnTo>
                <a:lnTo>
                  <a:pt x="17" y="514"/>
                </a:lnTo>
                <a:lnTo>
                  <a:pt x="23" y="514"/>
                </a:lnTo>
                <a:lnTo>
                  <a:pt x="34" y="502"/>
                </a:lnTo>
                <a:lnTo>
                  <a:pt x="46" y="490"/>
                </a:lnTo>
                <a:lnTo>
                  <a:pt x="46" y="484"/>
                </a:lnTo>
                <a:lnTo>
                  <a:pt x="46" y="490"/>
                </a:lnTo>
                <a:lnTo>
                  <a:pt x="52" y="484"/>
                </a:lnTo>
                <a:lnTo>
                  <a:pt x="58" y="479"/>
                </a:lnTo>
                <a:lnTo>
                  <a:pt x="58" y="473"/>
                </a:lnTo>
                <a:lnTo>
                  <a:pt x="63" y="461"/>
                </a:lnTo>
                <a:lnTo>
                  <a:pt x="75" y="449"/>
                </a:lnTo>
                <a:lnTo>
                  <a:pt x="81" y="438"/>
                </a:lnTo>
                <a:lnTo>
                  <a:pt x="87" y="420"/>
                </a:lnTo>
                <a:lnTo>
                  <a:pt x="92" y="414"/>
                </a:lnTo>
                <a:lnTo>
                  <a:pt x="92" y="409"/>
                </a:lnTo>
                <a:lnTo>
                  <a:pt x="92" y="403"/>
                </a:lnTo>
                <a:lnTo>
                  <a:pt x="98" y="397"/>
                </a:lnTo>
                <a:lnTo>
                  <a:pt x="98" y="391"/>
                </a:lnTo>
                <a:lnTo>
                  <a:pt x="98" y="385"/>
                </a:lnTo>
                <a:lnTo>
                  <a:pt x="98" y="379"/>
                </a:lnTo>
                <a:lnTo>
                  <a:pt x="98" y="374"/>
                </a:lnTo>
                <a:lnTo>
                  <a:pt x="98" y="368"/>
                </a:lnTo>
                <a:lnTo>
                  <a:pt x="92" y="368"/>
                </a:lnTo>
                <a:lnTo>
                  <a:pt x="92" y="362"/>
                </a:lnTo>
                <a:lnTo>
                  <a:pt x="87" y="350"/>
                </a:lnTo>
                <a:lnTo>
                  <a:pt x="87" y="356"/>
                </a:lnTo>
                <a:lnTo>
                  <a:pt x="81" y="344"/>
                </a:lnTo>
                <a:lnTo>
                  <a:pt x="75" y="339"/>
                </a:lnTo>
                <a:lnTo>
                  <a:pt x="63" y="333"/>
                </a:lnTo>
                <a:lnTo>
                  <a:pt x="52" y="315"/>
                </a:lnTo>
                <a:lnTo>
                  <a:pt x="40" y="304"/>
                </a:lnTo>
                <a:lnTo>
                  <a:pt x="34" y="298"/>
                </a:lnTo>
                <a:lnTo>
                  <a:pt x="29" y="286"/>
                </a:lnTo>
                <a:lnTo>
                  <a:pt x="17" y="280"/>
                </a:lnTo>
                <a:lnTo>
                  <a:pt x="11" y="274"/>
                </a:lnTo>
                <a:lnTo>
                  <a:pt x="11" y="268"/>
                </a:lnTo>
                <a:lnTo>
                  <a:pt x="11" y="263"/>
                </a:lnTo>
                <a:lnTo>
                  <a:pt x="5" y="257"/>
                </a:lnTo>
                <a:lnTo>
                  <a:pt x="5" y="251"/>
                </a:lnTo>
                <a:lnTo>
                  <a:pt x="5" y="245"/>
                </a:lnTo>
                <a:lnTo>
                  <a:pt x="5" y="239"/>
                </a:lnTo>
                <a:lnTo>
                  <a:pt x="5" y="233"/>
                </a:lnTo>
                <a:lnTo>
                  <a:pt x="11" y="228"/>
                </a:lnTo>
                <a:lnTo>
                  <a:pt x="17" y="216"/>
                </a:lnTo>
                <a:lnTo>
                  <a:pt x="23" y="210"/>
                </a:lnTo>
                <a:lnTo>
                  <a:pt x="29" y="204"/>
                </a:lnTo>
                <a:lnTo>
                  <a:pt x="34" y="198"/>
                </a:lnTo>
                <a:lnTo>
                  <a:pt x="40" y="193"/>
                </a:lnTo>
                <a:lnTo>
                  <a:pt x="52" y="181"/>
                </a:lnTo>
                <a:lnTo>
                  <a:pt x="69" y="169"/>
                </a:lnTo>
                <a:lnTo>
                  <a:pt x="75" y="163"/>
                </a:lnTo>
                <a:lnTo>
                  <a:pt x="87" y="158"/>
                </a:lnTo>
                <a:lnTo>
                  <a:pt x="92" y="152"/>
                </a:lnTo>
                <a:lnTo>
                  <a:pt x="98" y="146"/>
                </a:lnTo>
                <a:lnTo>
                  <a:pt x="104" y="140"/>
                </a:lnTo>
                <a:lnTo>
                  <a:pt x="104" y="134"/>
                </a:lnTo>
                <a:lnTo>
                  <a:pt x="110" y="128"/>
                </a:lnTo>
                <a:lnTo>
                  <a:pt x="110" y="123"/>
                </a:lnTo>
                <a:lnTo>
                  <a:pt x="110" y="117"/>
                </a:lnTo>
                <a:lnTo>
                  <a:pt x="110" y="123"/>
                </a:lnTo>
                <a:lnTo>
                  <a:pt x="110" y="117"/>
                </a:lnTo>
                <a:lnTo>
                  <a:pt x="116" y="111"/>
                </a:lnTo>
                <a:lnTo>
                  <a:pt x="116" y="105"/>
                </a:lnTo>
                <a:lnTo>
                  <a:pt x="116" y="93"/>
                </a:lnTo>
                <a:lnTo>
                  <a:pt x="116" y="82"/>
                </a:lnTo>
                <a:lnTo>
                  <a:pt x="110" y="76"/>
                </a:lnTo>
                <a:lnTo>
                  <a:pt x="110" y="64"/>
                </a:lnTo>
                <a:lnTo>
                  <a:pt x="110" y="52"/>
                </a:lnTo>
                <a:lnTo>
                  <a:pt x="110" y="47"/>
                </a:lnTo>
                <a:lnTo>
                  <a:pt x="110" y="41"/>
                </a:lnTo>
                <a:lnTo>
                  <a:pt x="110" y="29"/>
                </a:lnTo>
                <a:lnTo>
                  <a:pt x="110" y="23"/>
                </a:lnTo>
                <a:lnTo>
                  <a:pt x="110" y="17"/>
                </a:lnTo>
                <a:lnTo>
                  <a:pt x="110" y="12"/>
                </a:lnTo>
                <a:lnTo>
                  <a:pt x="110" y="6"/>
                </a:lnTo>
                <a:lnTo>
                  <a:pt x="110" y="0"/>
                </a:lnTo>
                <a:lnTo>
                  <a:pt x="127" y="6"/>
                </a:lnTo>
                <a:lnTo>
                  <a:pt x="127" y="12"/>
                </a:lnTo>
                <a:lnTo>
                  <a:pt x="127" y="17"/>
                </a:lnTo>
                <a:lnTo>
                  <a:pt x="127" y="23"/>
                </a:lnTo>
                <a:lnTo>
                  <a:pt x="127" y="29"/>
                </a:lnTo>
                <a:lnTo>
                  <a:pt x="127" y="41"/>
                </a:lnTo>
                <a:lnTo>
                  <a:pt x="127" y="47"/>
                </a:lnTo>
                <a:lnTo>
                  <a:pt x="127" y="52"/>
                </a:lnTo>
                <a:lnTo>
                  <a:pt x="127" y="64"/>
                </a:lnTo>
                <a:lnTo>
                  <a:pt x="127" y="70"/>
                </a:lnTo>
                <a:lnTo>
                  <a:pt x="127" y="82"/>
                </a:lnTo>
                <a:lnTo>
                  <a:pt x="127" y="93"/>
                </a:lnTo>
                <a:lnTo>
                  <a:pt x="127" y="105"/>
                </a:lnTo>
                <a:lnTo>
                  <a:pt x="127" y="111"/>
                </a:lnTo>
                <a:lnTo>
                  <a:pt x="127" y="117"/>
                </a:lnTo>
                <a:lnTo>
                  <a:pt x="127" y="123"/>
                </a:lnTo>
                <a:lnTo>
                  <a:pt x="127" y="128"/>
                </a:lnTo>
                <a:lnTo>
                  <a:pt x="121" y="134"/>
                </a:lnTo>
                <a:lnTo>
                  <a:pt x="121" y="146"/>
                </a:lnTo>
                <a:lnTo>
                  <a:pt x="116" y="146"/>
                </a:lnTo>
                <a:lnTo>
                  <a:pt x="116" y="152"/>
                </a:lnTo>
                <a:lnTo>
                  <a:pt x="110" y="158"/>
                </a:lnTo>
                <a:lnTo>
                  <a:pt x="104" y="163"/>
                </a:lnTo>
                <a:lnTo>
                  <a:pt x="92" y="169"/>
                </a:lnTo>
                <a:lnTo>
                  <a:pt x="87" y="175"/>
                </a:lnTo>
                <a:lnTo>
                  <a:pt x="81" y="181"/>
                </a:lnTo>
                <a:lnTo>
                  <a:pt x="63" y="198"/>
                </a:lnTo>
                <a:lnTo>
                  <a:pt x="63" y="193"/>
                </a:lnTo>
                <a:lnTo>
                  <a:pt x="52" y="204"/>
                </a:lnTo>
                <a:lnTo>
                  <a:pt x="46" y="210"/>
                </a:lnTo>
                <a:lnTo>
                  <a:pt x="40" y="216"/>
                </a:lnTo>
                <a:lnTo>
                  <a:pt x="34" y="222"/>
                </a:lnTo>
                <a:lnTo>
                  <a:pt x="29" y="228"/>
                </a:lnTo>
                <a:lnTo>
                  <a:pt x="23" y="233"/>
                </a:lnTo>
                <a:lnTo>
                  <a:pt x="23" y="239"/>
                </a:lnTo>
                <a:lnTo>
                  <a:pt x="23" y="245"/>
                </a:lnTo>
                <a:lnTo>
                  <a:pt x="23" y="239"/>
                </a:lnTo>
                <a:lnTo>
                  <a:pt x="23" y="245"/>
                </a:lnTo>
                <a:lnTo>
                  <a:pt x="23" y="251"/>
                </a:lnTo>
                <a:lnTo>
                  <a:pt x="23" y="257"/>
                </a:lnTo>
                <a:lnTo>
                  <a:pt x="23" y="263"/>
                </a:lnTo>
                <a:lnTo>
                  <a:pt x="23" y="257"/>
                </a:lnTo>
                <a:lnTo>
                  <a:pt x="29" y="263"/>
                </a:lnTo>
                <a:lnTo>
                  <a:pt x="34" y="268"/>
                </a:lnTo>
                <a:lnTo>
                  <a:pt x="40" y="280"/>
                </a:lnTo>
                <a:lnTo>
                  <a:pt x="46" y="286"/>
                </a:lnTo>
                <a:lnTo>
                  <a:pt x="52" y="292"/>
                </a:lnTo>
                <a:lnTo>
                  <a:pt x="63" y="304"/>
                </a:lnTo>
                <a:lnTo>
                  <a:pt x="58" y="304"/>
                </a:lnTo>
                <a:lnTo>
                  <a:pt x="75" y="321"/>
                </a:lnTo>
                <a:lnTo>
                  <a:pt x="87" y="327"/>
                </a:lnTo>
                <a:lnTo>
                  <a:pt x="92" y="333"/>
                </a:lnTo>
                <a:lnTo>
                  <a:pt x="98" y="344"/>
                </a:lnTo>
                <a:lnTo>
                  <a:pt x="104" y="350"/>
                </a:lnTo>
                <a:lnTo>
                  <a:pt x="110" y="356"/>
                </a:lnTo>
                <a:lnTo>
                  <a:pt x="110" y="362"/>
                </a:lnTo>
                <a:lnTo>
                  <a:pt x="110" y="368"/>
                </a:lnTo>
                <a:lnTo>
                  <a:pt x="116" y="379"/>
                </a:lnTo>
                <a:lnTo>
                  <a:pt x="116" y="385"/>
                </a:lnTo>
                <a:lnTo>
                  <a:pt x="116" y="391"/>
                </a:lnTo>
                <a:lnTo>
                  <a:pt x="110" y="403"/>
                </a:lnTo>
                <a:lnTo>
                  <a:pt x="110" y="409"/>
                </a:lnTo>
                <a:lnTo>
                  <a:pt x="110" y="414"/>
                </a:lnTo>
                <a:lnTo>
                  <a:pt x="104" y="420"/>
                </a:lnTo>
                <a:lnTo>
                  <a:pt x="104" y="432"/>
                </a:lnTo>
                <a:lnTo>
                  <a:pt x="92" y="444"/>
                </a:lnTo>
                <a:lnTo>
                  <a:pt x="87" y="455"/>
                </a:lnTo>
                <a:lnTo>
                  <a:pt x="81" y="467"/>
                </a:lnTo>
                <a:lnTo>
                  <a:pt x="75" y="479"/>
                </a:lnTo>
                <a:lnTo>
                  <a:pt x="69" y="484"/>
                </a:lnTo>
                <a:lnTo>
                  <a:pt x="63" y="490"/>
                </a:lnTo>
                <a:lnTo>
                  <a:pt x="58" y="496"/>
                </a:lnTo>
                <a:lnTo>
                  <a:pt x="58" y="502"/>
                </a:lnTo>
                <a:lnTo>
                  <a:pt x="46" y="514"/>
                </a:lnTo>
                <a:lnTo>
                  <a:pt x="34" y="525"/>
                </a:lnTo>
                <a:lnTo>
                  <a:pt x="34" y="520"/>
                </a:lnTo>
                <a:lnTo>
                  <a:pt x="29" y="525"/>
                </a:lnTo>
                <a:lnTo>
                  <a:pt x="23" y="531"/>
                </a:lnTo>
                <a:lnTo>
                  <a:pt x="29" y="531"/>
                </a:lnTo>
                <a:lnTo>
                  <a:pt x="23" y="537"/>
                </a:lnTo>
                <a:lnTo>
                  <a:pt x="17" y="543"/>
                </a:lnTo>
                <a:lnTo>
                  <a:pt x="17" y="549"/>
                </a:lnTo>
                <a:lnTo>
                  <a:pt x="17" y="543"/>
                </a:lnTo>
                <a:lnTo>
                  <a:pt x="17" y="549"/>
                </a:lnTo>
                <a:lnTo>
                  <a:pt x="11" y="555"/>
                </a:lnTo>
                <a:lnTo>
                  <a:pt x="11" y="560"/>
                </a:lnTo>
                <a:lnTo>
                  <a:pt x="11" y="566"/>
                </a:lnTo>
                <a:lnTo>
                  <a:pt x="17" y="572"/>
                </a:lnTo>
                <a:lnTo>
                  <a:pt x="17" y="584"/>
                </a:lnTo>
                <a:lnTo>
                  <a:pt x="17" y="578"/>
                </a:lnTo>
                <a:lnTo>
                  <a:pt x="17" y="590"/>
                </a:lnTo>
                <a:lnTo>
                  <a:pt x="23" y="595"/>
                </a:lnTo>
                <a:lnTo>
                  <a:pt x="29" y="601"/>
                </a:lnTo>
                <a:lnTo>
                  <a:pt x="29" y="613"/>
                </a:lnTo>
                <a:lnTo>
                  <a:pt x="34" y="619"/>
                </a:lnTo>
                <a:lnTo>
                  <a:pt x="40" y="630"/>
                </a:lnTo>
                <a:lnTo>
                  <a:pt x="46" y="636"/>
                </a:lnTo>
                <a:lnTo>
                  <a:pt x="58" y="654"/>
                </a:lnTo>
                <a:lnTo>
                  <a:pt x="69" y="677"/>
                </a:lnTo>
                <a:lnTo>
                  <a:pt x="81" y="695"/>
                </a:lnTo>
                <a:lnTo>
                  <a:pt x="69" y="700"/>
                </a:lnTo>
                <a:close/>
              </a:path>
            </a:pathLst>
          </a:custGeom>
          <a:solidFill>
            <a:srgbClr val="FFFFFF"/>
          </a:solidFill>
          <a:ln w="9525">
            <a:noFill/>
            <a:round/>
            <a:headEnd/>
            <a:tailEnd/>
          </a:ln>
        </p:spPr>
        <p:txBody>
          <a:bodyPr/>
          <a:lstStyle/>
          <a:p>
            <a:endParaRPr lang="en-US"/>
          </a:p>
        </p:txBody>
      </p:sp>
      <p:sp>
        <p:nvSpPr>
          <p:cNvPr id="25303" name="Rectangle 115"/>
          <p:cNvSpPr>
            <a:spLocks noChangeArrowheads="1"/>
          </p:cNvSpPr>
          <p:nvPr/>
        </p:nvSpPr>
        <p:spPr bwMode="auto">
          <a:xfrm>
            <a:off x="4095694" y="1755338"/>
            <a:ext cx="211138" cy="1111250"/>
          </a:xfrm>
          <a:prstGeom prst="rect">
            <a:avLst/>
          </a:prstGeom>
          <a:solidFill>
            <a:srgbClr val="808080"/>
          </a:solidFill>
          <a:ln w="9525">
            <a:noFill/>
            <a:miter lim="800000"/>
            <a:headEnd/>
            <a:tailEnd/>
          </a:ln>
        </p:spPr>
        <p:txBody>
          <a:bodyPr/>
          <a:lstStyle/>
          <a:p>
            <a:endParaRPr lang="en-GB"/>
          </a:p>
        </p:txBody>
      </p:sp>
      <p:sp>
        <p:nvSpPr>
          <p:cNvPr id="25304" name="Freeform 116"/>
          <p:cNvSpPr>
            <a:spLocks/>
          </p:cNvSpPr>
          <p:nvPr/>
        </p:nvSpPr>
        <p:spPr bwMode="auto">
          <a:xfrm>
            <a:off x="4103631" y="1736288"/>
            <a:ext cx="184150" cy="1103313"/>
          </a:xfrm>
          <a:custGeom>
            <a:avLst/>
            <a:gdLst>
              <a:gd name="T0" fmla="*/ 70 w 116"/>
              <a:gd name="T1" fmla="*/ 695 h 695"/>
              <a:gd name="T2" fmla="*/ 47 w 116"/>
              <a:gd name="T3" fmla="*/ 660 h 695"/>
              <a:gd name="T4" fmla="*/ 35 w 116"/>
              <a:gd name="T5" fmla="*/ 642 h 695"/>
              <a:gd name="T6" fmla="*/ 24 w 116"/>
              <a:gd name="T7" fmla="*/ 625 h 695"/>
              <a:gd name="T8" fmla="*/ 12 w 116"/>
              <a:gd name="T9" fmla="*/ 607 h 695"/>
              <a:gd name="T10" fmla="*/ 6 w 116"/>
              <a:gd name="T11" fmla="*/ 590 h 695"/>
              <a:gd name="T12" fmla="*/ 0 w 116"/>
              <a:gd name="T13" fmla="*/ 572 h 695"/>
              <a:gd name="T14" fmla="*/ 0 w 116"/>
              <a:gd name="T15" fmla="*/ 561 h 695"/>
              <a:gd name="T16" fmla="*/ 0 w 116"/>
              <a:gd name="T17" fmla="*/ 555 h 695"/>
              <a:gd name="T18" fmla="*/ 0 w 116"/>
              <a:gd name="T19" fmla="*/ 549 h 695"/>
              <a:gd name="T20" fmla="*/ 6 w 116"/>
              <a:gd name="T21" fmla="*/ 537 h 695"/>
              <a:gd name="T22" fmla="*/ 12 w 116"/>
              <a:gd name="T23" fmla="*/ 526 h 695"/>
              <a:gd name="T24" fmla="*/ 24 w 116"/>
              <a:gd name="T25" fmla="*/ 514 h 695"/>
              <a:gd name="T26" fmla="*/ 47 w 116"/>
              <a:gd name="T27" fmla="*/ 496 h 695"/>
              <a:gd name="T28" fmla="*/ 53 w 116"/>
              <a:gd name="T29" fmla="*/ 485 h 695"/>
              <a:gd name="T30" fmla="*/ 64 w 116"/>
              <a:gd name="T31" fmla="*/ 473 h 695"/>
              <a:gd name="T32" fmla="*/ 70 w 116"/>
              <a:gd name="T33" fmla="*/ 461 h 695"/>
              <a:gd name="T34" fmla="*/ 76 w 116"/>
              <a:gd name="T35" fmla="*/ 450 h 695"/>
              <a:gd name="T36" fmla="*/ 82 w 116"/>
              <a:gd name="T37" fmla="*/ 438 h 695"/>
              <a:gd name="T38" fmla="*/ 87 w 116"/>
              <a:gd name="T39" fmla="*/ 426 h 695"/>
              <a:gd name="T40" fmla="*/ 93 w 116"/>
              <a:gd name="T41" fmla="*/ 415 h 695"/>
              <a:gd name="T42" fmla="*/ 99 w 116"/>
              <a:gd name="T43" fmla="*/ 397 h 695"/>
              <a:gd name="T44" fmla="*/ 99 w 116"/>
              <a:gd name="T45" fmla="*/ 386 h 695"/>
              <a:gd name="T46" fmla="*/ 99 w 116"/>
              <a:gd name="T47" fmla="*/ 368 h 695"/>
              <a:gd name="T48" fmla="*/ 99 w 116"/>
              <a:gd name="T49" fmla="*/ 362 h 695"/>
              <a:gd name="T50" fmla="*/ 93 w 116"/>
              <a:gd name="T51" fmla="*/ 356 h 695"/>
              <a:gd name="T52" fmla="*/ 87 w 116"/>
              <a:gd name="T53" fmla="*/ 351 h 695"/>
              <a:gd name="T54" fmla="*/ 82 w 116"/>
              <a:gd name="T55" fmla="*/ 339 h 695"/>
              <a:gd name="T56" fmla="*/ 64 w 116"/>
              <a:gd name="T57" fmla="*/ 321 h 695"/>
              <a:gd name="T58" fmla="*/ 53 w 116"/>
              <a:gd name="T59" fmla="*/ 310 h 695"/>
              <a:gd name="T60" fmla="*/ 35 w 116"/>
              <a:gd name="T61" fmla="*/ 292 h 695"/>
              <a:gd name="T62" fmla="*/ 29 w 116"/>
              <a:gd name="T63" fmla="*/ 280 h 695"/>
              <a:gd name="T64" fmla="*/ 18 w 116"/>
              <a:gd name="T65" fmla="*/ 275 h 695"/>
              <a:gd name="T66" fmla="*/ 18 w 116"/>
              <a:gd name="T67" fmla="*/ 269 h 695"/>
              <a:gd name="T68" fmla="*/ 12 w 116"/>
              <a:gd name="T69" fmla="*/ 257 h 695"/>
              <a:gd name="T70" fmla="*/ 6 w 116"/>
              <a:gd name="T71" fmla="*/ 251 h 695"/>
              <a:gd name="T72" fmla="*/ 6 w 116"/>
              <a:gd name="T73" fmla="*/ 245 h 695"/>
              <a:gd name="T74" fmla="*/ 12 w 116"/>
              <a:gd name="T75" fmla="*/ 240 h 695"/>
              <a:gd name="T76" fmla="*/ 12 w 116"/>
              <a:gd name="T77" fmla="*/ 228 h 695"/>
              <a:gd name="T78" fmla="*/ 18 w 116"/>
              <a:gd name="T79" fmla="*/ 222 h 695"/>
              <a:gd name="T80" fmla="*/ 24 w 116"/>
              <a:gd name="T81" fmla="*/ 216 h 695"/>
              <a:gd name="T82" fmla="*/ 29 w 116"/>
              <a:gd name="T83" fmla="*/ 210 h 695"/>
              <a:gd name="T84" fmla="*/ 35 w 116"/>
              <a:gd name="T85" fmla="*/ 205 h 695"/>
              <a:gd name="T86" fmla="*/ 53 w 116"/>
              <a:gd name="T87" fmla="*/ 187 h 695"/>
              <a:gd name="T88" fmla="*/ 70 w 116"/>
              <a:gd name="T89" fmla="*/ 175 h 695"/>
              <a:gd name="T90" fmla="*/ 82 w 116"/>
              <a:gd name="T91" fmla="*/ 164 h 695"/>
              <a:gd name="T92" fmla="*/ 93 w 116"/>
              <a:gd name="T93" fmla="*/ 158 h 695"/>
              <a:gd name="T94" fmla="*/ 99 w 116"/>
              <a:gd name="T95" fmla="*/ 152 h 695"/>
              <a:gd name="T96" fmla="*/ 105 w 116"/>
              <a:gd name="T97" fmla="*/ 146 h 695"/>
              <a:gd name="T98" fmla="*/ 105 w 116"/>
              <a:gd name="T99" fmla="*/ 140 h 695"/>
              <a:gd name="T100" fmla="*/ 111 w 116"/>
              <a:gd name="T101" fmla="*/ 129 h 695"/>
              <a:gd name="T102" fmla="*/ 116 w 116"/>
              <a:gd name="T103" fmla="*/ 117 h 695"/>
              <a:gd name="T104" fmla="*/ 116 w 116"/>
              <a:gd name="T105" fmla="*/ 105 h 695"/>
              <a:gd name="T106" fmla="*/ 116 w 116"/>
              <a:gd name="T107" fmla="*/ 94 h 695"/>
              <a:gd name="T108" fmla="*/ 116 w 116"/>
              <a:gd name="T109" fmla="*/ 70 h 695"/>
              <a:gd name="T110" fmla="*/ 116 w 116"/>
              <a:gd name="T111" fmla="*/ 64 h 695"/>
              <a:gd name="T112" fmla="*/ 116 w 116"/>
              <a:gd name="T113" fmla="*/ 53 h 695"/>
              <a:gd name="T114" fmla="*/ 116 w 116"/>
              <a:gd name="T115" fmla="*/ 35 h 695"/>
              <a:gd name="T116" fmla="*/ 116 w 116"/>
              <a:gd name="T117" fmla="*/ 24 h 695"/>
              <a:gd name="T118" fmla="*/ 116 w 116"/>
              <a:gd name="T119" fmla="*/ 12 h 695"/>
              <a:gd name="T120" fmla="*/ 116 w 116"/>
              <a:gd name="T121" fmla="*/ 0 h 6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695"/>
              <a:gd name="T185" fmla="*/ 116 w 116"/>
              <a:gd name="T186" fmla="*/ 695 h 6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695">
                <a:moveTo>
                  <a:pt x="70" y="695"/>
                </a:moveTo>
                <a:lnTo>
                  <a:pt x="47" y="660"/>
                </a:lnTo>
                <a:lnTo>
                  <a:pt x="35" y="642"/>
                </a:lnTo>
                <a:lnTo>
                  <a:pt x="24" y="625"/>
                </a:lnTo>
                <a:lnTo>
                  <a:pt x="12" y="607"/>
                </a:lnTo>
                <a:lnTo>
                  <a:pt x="6" y="590"/>
                </a:lnTo>
                <a:lnTo>
                  <a:pt x="0" y="572"/>
                </a:lnTo>
                <a:lnTo>
                  <a:pt x="0" y="561"/>
                </a:lnTo>
                <a:lnTo>
                  <a:pt x="0" y="555"/>
                </a:lnTo>
                <a:lnTo>
                  <a:pt x="0" y="549"/>
                </a:lnTo>
                <a:lnTo>
                  <a:pt x="6" y="537"/>
                </a:lnTo>
                <a:lnTo>
                  <a:pt x="12" y="526"/>
                </a:lnTo>
                <a:lnTo>
                  <a:pt x="24" y="514"/>
                </a:lnTo>
                <a:lnTo>
                  <a:pt x="47" y="496"/>
                </a:lnTo>
                <a:lnTo>
                  <a:pt x="53" y="485"/>
                </a:lnTo>
                <a:lnTo>
                  <a:pt x="64" y="473"/>
                </a:lnTo>
                <a:lnTo>
                  <a:pt x="70" y="461"/>
                </a:lnTo>
                <a:lnTo>
                  <a:pt x="76" y="450"/>
                </a:lnTo>
                <a:lnTo>
                  <a:pt x="82" y="438"/>
                </a:lnTo>
                <a:lnTo>
                  <a:pt x="87" y="426"/>
                </a:lnTo>
                <a:lnTo>
                  <a:pt x="93" y="415"/>
                </a:lnTo>
                <a:lnTo>
                  <a:pt x="99" y="397"/>
                </a:lnTo>
                <a:lnTo>
                  <a:pt x="99" y="386"/>
                </a:lnTo>
                <a:lnTo>
                  <a:pt x="99" y="368"/>
                </a:lnTo>
                <a:lnTo>
                  <a:pt x="99" y="362"/>
                </a:lnTo>
                <a:lnTo>
                  <a:pt x="93" y="356"/>
                </a:lnTo>
                <a:lnTo>
                  <a:pt x="87" y="351"/>
                </a:lnTo>
                <a:lnTo>
                  <a:pt x="82" y="339"/>
                </a:lnTo>
                <a:lnTo>
                  <a:pt x="64" y="321"/>
                </a:lnTo>
                <a:lnTo>
                  <a:pt x="53" y="310"/>
                </a:lnTo>
                <a:lnTo>
                  <a:pt x="35" y="292"/>
                </a:lnTo>
                <a:lnTo>
                  <a:pt x="29" y="280"/>
                </a:lnTo>
                <a:lnTo>
                  <a:pt x="18" y="275"/>
                </a:lnTo>
                <a:lnTo>
                  <a:pt x="18" y="269"/>
                </a:lnTo>
                <a:lnTo>
                  <a:pt x="12" y="257"/>
                </a:lnTo>
                <a:lnTo>
                  <a:pt x="6" y="251"/>
                </a:lnTo>
                <a:lnTo>
                  <a:pt x="6" y="245"/>
                </a:lnTo>
                <a:lnTo>
                  <a:pt x="12" y="240"/>
                </a:lnTo>
                <a:lnTo>
                  <a:pt x="12" y="228"/>
                </a:lnTo>
                <a:lnTo>
                  <a:pt x="18" y="222"/>
                </a:lnTo>
                <a:lnTo>
                  <a:pt x="24" y="216"/>
                </a:lnTo>
                <a:lnTo>
                  <a:pt x="29" y="210"/>
                </a:lnTo>
                <a:lnTo>
                  <a:pt x="35" y="205"/>
                </a:lnTo>
                <a:lnTo>
                  <a:pt x="53" y="187"/>
                </a:lnTo>
                <a:lnTo>
                  <a:pt x="70" y="175"/>
                </a:lnTo>
                <a:lnTo>
                  <a:pt x="82" y="164"/>
                </a:lnTo>
                <a:lnTo>
                  <a:pt x="93" y="158"/>
                </a:lnTo>
                <a:lnTo>
                  <a:pt x="99" y="152"/>
                </a:lnTo>
                <a:lnTo>
                  <a:pt x="105" y="146"/>
                </a:lnTo>
                <a:lnTo>
                  <a:pt x="105" y="140"/>
                </a:lnTo>
                <a:lnTo>
                  <a:pt x="111" y="129"/>
                </a:lnTo>
                <a:lnTo>
                  <a:pt x="116" y="117"/>
                </a:lnTo>
                <a:lnTo>
                  <a:pt x="116" y="105"/>
                </a:lnTo>
                <a:lnTo>
                  <a:pt x="116" y="94"/>
                </a:lnTo>
                <a:lnTo>
                  <a:pt x="116" y="70"/>
                </a:lnTo>
                <a:lnTo>
                  <a:pt x="116" y="64"/>
                </a:lnTo>
                <a:lnTo>
                  <a:pt x="116" y="53"/>
                </a:lnTo>
                <a:lnTo>
                  <a:pt x="116" y="35"/>
                </a:lnTo>
                <a:lnTo>
                  <a:pt x="116" y="24"/>
                </a:lnTo>
                <a:lnTo>
                  <a:pt x="116" y="12"/>
                </a:lnTo>
                <a:lnTo>
                  <a:pt x="116" y="0"/>
                </a:lnTo>
              </a:path>
            </a:pathLst>
          </a:custGeom>
          <a:noFill/>
          <a:ln w="26988">
            <a:solidFill>
              <a:srgbClr val="FF0000"/>
            </a:solidFill>
            <a:round/>
            <a:headEnd/>
            <a:tailEnd/>
          </a:ln>
        </p:spPr>
        <p:txBody>
          <a:bodyPr/>
          <a:lstStyle/>
          <a:p>
            <a:endParaRPr lang="en-US"/>
          </a:p>
        </p:txBody>
      </p:sp>
      <p:sp>
        <p:nvSpPr>
          <p:cNvPr id="25305" name="Rectangle 117"/>
          <p:cNvSpPr>
            <a:spLocks noChangeArrowheads="1"/>
          </p:cNvSpPr>
          <p:nvPr/>
        </p:nvSpPr>
        <p:spPr bwMode="auto">
          <a:xfrm>
            <a:off x="4629094" y="1764863"/>
            <a:ext cx="211138" cy="1111250"/>
          </a:xfrm>
          <a:prstGeom prst="rect">
            <a:avLst/>
          </a:prstGeom>
          <a:solidFill>
            <a:srgbClr val="808080"/>
          </a:solidFill>
          <a:ln w="9525">
            <a:noFill/>
            <a:miter lim="800000"/>
            <a:headEnd/>
            <a:tailEnd/>
          </a:ln>
        </p:spPr>
        <p:txBody>
          <a:bodyPr/>
          <a:lstStyle/>
          <a:p>
            <a:endParaRPr lang="en-GB"/>
          </a:p>
        </p:txBody>
      </p:sp>
      <p:sp>
        <p:nvSpPr>
          <p:cNvPr id="25306" name="Freeform 118"/>
          <p:cNvSpPr>
            <a:spLocks/>
          </p:cNvSpPr>
          <p:nvPr/>
        </p:nvSpPr>
        <p:spPr bwMode="auto">
          <a:xfrm>
            <a:off x="4629094" y="1764863"/>
            <a:ext cx="211138" cy="1111250"/>
          </a:xfrm>
          <a:custGeom>
            <a:avLst/>
            <a:gdLst>
              <a:gd name="T0" fmla="*/ 29 w 133"/>
              <a:gd name="T1" fmla="*/ 636 h 700"/>
              <a:gd name="T2" fmla="*/ 6 w 133"/>
              <a:gd name="T3" fmla="*/ 595 h 700"/>
              <a:gd name="T4" fmla="*/ 0 w 133"/>
              <a:gd name="T5" fmla="*/ 554 h 700"/>
              <a:gd name="T6" fmla="*/ 17 w 133"/>
              <a:gd name="T7" fmla="*/ 519 h 700"/>
              <a:gd name="T8" fmla="*/ 46 w 133"/>
              <a:gd name="T9" fmla="*/ 490 h 700"/>
              <a:gd name="T10" fmla="*/ 58 w 133"/>
              <a:gd name="T11" fmla="*/ 484 h 700"/>
              <a:gd name="T12" fmla="*/ 69 w 133"/>
              <a:gd name="T13" fmla="*/ 461 h 700"/>
              <a:gd name="T14" fmla="*/ 93 w 133"/>
              <a:gd name="T15" fmla="*/ 420 h 700"/>
              <a:gd name="T16" fmla="*/ 98 w 133"/>
              <a:gd name="T17" fmla="*/ 408 h 700"/>
              <a:gd name="T18" fmla="*/ 98 w 133"/>
              <a:gd name="T19" fmla="*/ 391 h 700"/>
              <a:gd name="T20" fmla="*/ 98 w 133"/>
              <a:gd name="T21" fmla="*/ 379 h 700"/>
              <a:gd name="T22" fmla="*/ 98 w 133"/>
              <a:gd name="T23" fmla="*/ 368 h 700"/>
              <a:gd name="T24" fmla="*/ 93 w 133"/>
              <a:gd name="T25" fmla="*/ 362 h 700"/>
              <a:gd name="T26" fmla="*/ 75 w 133"/>
              <a:gd name="T27" fmla="*/ 338 h 700"/>
              <a:gd name="T28" fmla="*/ 46 w 133"/>
              <a:gd name="T29" fmla="*/ 303 h 700"/>
              <a:gd name="T30" fmla="*/ 17 w 133"/>
              <a:gd name="T31" fmla="*/ 268 h 700"/>
              <a:gd name="T32" fmla="*/ 11 w 133"/>
              <a:gd name="T33" fmla="*/ 245 h 700"/>
              <a:gd name="T34" fmla="*/ 17 w 133"/>
              <a:gd name="T35" fmla="*/ 216 h 700"/>
              <a:gd name="T36" fmla="*/ 52 w 133"/>
              <a:gd name="T37" fmla="*/ 181 h 700"/>
              <a:gd name="T38" fmla="*/ 87 w 133"/>
              <a:gd name="T39" fmla="*/ 157 h 700"/>
              <a:gd name="T40" fmla="*/ 104 w 133"/>
              <a:gd name="T41" fmla="*/ 140 h 700"/>
              <a:gd name="T42" fmla="*/ 110 w 133"/>
              <a:gd name="T43" fmla="*/ 134 h 700"/>
              <a:gd name="T44" fmla="*/ 116 w 133"/>
              <a:gd name="T45" fmla="*/ 117 h 700"/>
              <a:gd name="T46" fmla="*/ 116 w 133"/>
              <a:gd name="T47" fmla="*/ 111 h 700"/>
              <a:gd name="T48" fmla="*/ 116 w 133"/>
              <a:gd name="T49" fmla="*/ 82 h 700"/>
              <a:gd name="T50" fmla="*/ 116 w 133"/>
              <a:gd name="T51" fmla="*/ 46 h 700"/>
              <a:gd name="T52" fmla="*/ 116 w 133"/>
              <a:gd name="T53" fmla="*/ 29 h 700"/>
              <a:gd name="T54" fmla="*/ 116 w 133"/>
              <a:gd name="T55" fmla="*/ 0 h 700"/>
              <a:gd name="T56" fmla="*/ 127 w 133"/>
              <a:gd name="T57" fmla="*/ 11 h 700"/>
              <a:gd name="T58" fmla="*/ 133 w 133"/>
              <a:gd name="T59" fmla="*/ 29 h 700"/>
              <a:gd name="T60" fmla="*/ 133 w 133"/>
              <a:gd name="T61" fmla="*/ 64 h 700"/>
              <a:gd name="T62" fmla="*/ 133 w 133"/>
              <a:gd name="T63" fmla="*/ 93 h 700"/>
              <a:gd name="T64" fmla="*/ 127 w 133"/>
              <a:gd name="T65" fmla="*/ 128 h 700"/>
              <a:gd name="T66" fmla="*/ 110 w 133"/>
              <a:gd name="T67" fmla="*/ 157 h 700"/>
              <a:gd name="T68" fmla="*/ 64 w 133"/>
              <a:gd name="T69" fmla="*/ 192 h 700"/>
              <a:gd name="T70" fmla="*/ 52 w 133"/>
              <a:gd name="T71" fmla="*/ 210 h 700"/>
              <a:gd name="T72" fmla="*/ 29 w 133"/>
              <a:gd name="T73" fmla="*/ 227 h 700"/>
              <a:gd name="T74" fmla="*/ 29 w 133"/>
              <a:gd name="T75" fmla="*/ 233 h 700"/>
              <a:gd name="T76" fmla="*/ 23 w 133"/>
              <a:gd name="T77" fmla="*/ 245 h 700"/>
              <a:gd name="T78" fmla="*/ 23 w 133"/>
              <a:gd name="T79" fmla="*/ 251 h 700"/>
              <a:gd name="T80" fmla="*/ 29 w 133"/>
              <a:gd name="T81" fmla="*/ 257 h 700"/>
              <a:gd name="T82" fmla="*/ 35 w 133"/>
              <a:gd name="T83" fmla="*/ 268 h 700"/>
              <a:gd name="T84" fmla="*/ 58 w 133"/>
              <a:gd name="T85" fmla="*/ 292 h 700"/>
              <a:gd name="T86" fmla="*/ 98 w 133"/>
              <a:gd name="T87" fmla="*/ 333 h 700"/>
              <a:gd name="T88" fmla="*/ 116 w 133"/>
              <a:gd name="T89" fmla="*/ 362 h 700"/>
              <a:gd name="T90" fmla="*/ 116 w 133"/>
              <a:gd name="T91" fmla="*/ 403 h 700"/>
              <a:gd name="T92" fmla="*/ 98 w 133"/>
              <a:gd name="T93" fmla="*/ 443 h 700"/>
              <a:gd name="T94" fmla="*/ 75 w 133"/>
              <a:gd name="T95" fmla="*/ 484 h 700"/>
              <a:gd name="T96" fmla="*/ 40 w 133"/>
              <a:gd name="T97" fmla="*/ 519 h 700"/>
              <a:gd name="T98" fmla="*/ 29 w 133"/>
              <a:gd name="T99" fmla="*/ 531 h 700"/>
              <a:gd name="T100" fmla="*/ 17 w 133"/>
              <a:gd name="T101" fmla="*/ 543 h 700"/>
              <a:gd name="T102" fmla="*/ 17 w 133"/>
              <a:gd name="T103" fmla="*/ 554 h 700"/>
              <a:gd name="T104" fmla="*/ 17 w 133"/>
              <a:gd name="T105" fmla="*/ 572 h 700"/>
              <a:gd name="T106" fmla="*/ 23 w 133"/>
              <a:gd name="T107" fmla="*/ 589 h 700"/>
              <a:gd name="T108" fmla="*/ 35 w 133"/>
              <a:gd name="T109" fmla="*/ 613 h 700"/>
              <a:gd name="T110" fmla="*/ 40 w 133"/>
              <a:gd name="T111" fmla="*/ 630 h 700"/>
              <a:gd name="T112" fmla="*/ 69 w 133"/>
              <a:gd name="T113" fmla="*/ 671 h 7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3"/>
              <a:gd name="T172" fmla="*/ 0 h 700"/>
              <a:gd name="T173" fmla="*/ 133 w 133"/>
              <a:gd name="T174" fmla="*/ 700 h 7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3" h="700">
                <a:moveTo>
                  <a:pt x="69" y="700"/>
                </a:moveTo>
                <a:lnTo>
                  <a:pt x="58" y="683"/>
                </a:lnTo>
                <a:lnTo>
                  <a:pt x="46" y="665"/>
                </a:lnTo>
                <a:lnTo>
                  <a:pt x="35" y="648"/>
                </a:lnTo>
                <a:lnTo>
                  <a:pt x="29" y="636"/>
                </a:lnTo>
                <a:lnTo>
                  <a:pt x="23" y="624"/>
                </a:lnTo>
                <a:lnTo>
                  <a:pt x="17" y="619"/>
                </a:lnTo>
                <a:lnTo>
                  <a:pt x="17" y="607"/>
                </a:lnTo>
                <a:lnTo>
                  <a:pt x="11" y="601"/>
                </a:lnTo>
                <a:lnTo>
                  <a:pt x="6" y="595"/>
                </a:lnTo>
                <a:lnTo>
                  <a:pt x="6" y="584"/>
                </a:lnTo>
                <a:lnTo>
                  <a:pt x="6" y="578"/>
                </a:lnTo>
                <a:lnTo>
                  <a:pt x="0" y="566"/>
                </a:lnTo>
                <a:lnTo>
                  <a:pt x="0" y="560"/>
                </a:lnTo>
                <a:lnTo>
                  <a:pt x="0" y="554"/>
                </a:lnTo>
                <a:lnTo>
                  <a:pt x="6" y="543"/>
                </a:lnTo>
                <a:lnTo>
                  <a:pt x="6" y="537"/>
                </a:lnTo>
                <a:lnTo>
                  <a:pt x="11" y="531"/>
                </a:lnTo>
                <a:lnTo>
                  <a:pt x="11" y="525"/>
                </a:lnTo>
                <a:lnTo>
                  <a:pt x="17" y="519"/>
                </a:lnTo>
                <a:lnTo>
                  <a:pt x="23" y="514"/>
                </a:lnTo>
                <a:lnTo>
                  <a:pt x="29" y="508"/>
                </a:lnTo>
                <a:lnTo>
                  <a:pt x="40" y="502"/>
                </a:lnTo>
                <a:lnTo>
                  <a:pt x="35" y="502"/>
                </a:lnTo>
                <a:lnTo>
                  <a:pt x="46" y="490"/>
                </a:lnTo>
                <a:lnTo>
                  <a:pt x="52" y="484"/>
                </a:lnTo>
                <a:lnTo>
                  <a:pt x="58" y="484"/>
                </a:lnTo>
                <a:lnTo>
                  <a:pt x="58" y="478"/>
                </a:lnTo>
                <a:lnTo>
                  <a:pt x="64" y="473"/>
                </a:lnTo>
                <a:lnTo>
                  <a:pt x="69" y="461"/>
                </a:lnTo>
                <a:lnTo>
                  <a:pt x="75" y="449"/>
                </a:lnTo>
                <a:lnTo>
                  <a:pt x="87" y="432"/>
                </a:lnTo>
                <a:lnTo>
                  <a:pt x="87" y="438"/>
                </a:lnTo>
                <a:lnTo>
                  <a:pt x="93" y="420"/>
                </a:lnTo>
                <a:lnTo>
                  <a:pt x="93" y="414"/>
                </a:lnTo>
                <a:lnTo>
                  <a:pt x="98" y="408"/>
                </a:lnTo>
                <a:lnTo>
                  <a:pt x="98" y="403"/>
                </a:lnTo>
                <a:lnTo>
                  <a:pt x="98" y="397"/>
                </a:lnTo>
                <a:lnTo>
                  <a:pt x="98" y="391"/>
                </a:lnTo>
                <a:lnTo>
                  <a:pt x="104" y="385"/>
                </a:lnTo>
                <a:lnTo>
                  <a:pt x="98" y="379"/>
                </a:lnTo>
                <a:lnTo>
                  <a:pt x="98" y="373"/>
                </a:lnTo>
                <a:lnTo>
                  <a:pt x="98" y="368"/>
                </a:lnTo>
                <a:lnTo>
                  <a:pt x="98" y="362"/>
                </a:lnTo>
                <a:lnTo>
                  <a:pt x="93" y="362"/>
                </a:lnTo>
                <a:lnTo>
                  <a:pt x="87" y="350"/>
                </a:lnTo>
                <a:lnTo>
                  <a:pt x="81" y="344"/>
                </a:lnTo>
                <a:lnTo>
                  <a:pt x="75" y="338"/>
                </a:lnTo>
                <a:lnTo>
                  <a:pt x="69" y="327"/>
                </a:lnTo>
                <a:lnTo>
                  <a:pt x="52" y="315"/>
                </a:lnTo>
                <a:lnTo>
                  <a:pt x="46" y="303"/>
                </a:lnTo>
                <a:lnTo>
                  <a:pt x="35" y="298"/>
                </a:lnTo>
                <a:lnTo>
                  <a:pt x="29" y="286"/>
                </a:lnTo>
                <a:lnTo>
                  <a:pt x="23" y="280"/>
                </a:lnTo>
                <a:lnTo>
                  <a:pt x="17" y="268"/>
                </a:lnTo>
                <a:lnTo>
                  <a:pt x="11" y="262"/>
                </a:lnTo>
                <a:lnTo>
                  <a:pt x="11" y="257"/>
                </a:lnTo>
                <a:lnTo>
                  <a:pt x="11" y="251"/>
                </a:lnTo>
                <a:lnTo>
                  <a:pt x="11" y="245"/>
                </a:lnTo>
                <a:lnTo>
                  <a:pt x="11" y="239"/>
                </a:lnTo>
                <a:lnTo>
                  <a:pt x="11" y="233"/>
                </a:lnTo>
                <a:lnTo>
                  <a:pt x="11" y="227"/>
                </a:lnTo>
                <a:lnTo>
                  <a:pt x="17" y="216"/>
                </a:lnTo>
                <a:lnTo>
                  <a:pt x="23" y="210"/>
                </a:lnTo>
                <a:lnTo>
                  <a:pt x="29" y="204"/>
                </a:lnTo>
                <a:lnTo>
                  <a:pt x="40" y="198"/>
                </a:lnTo>
                <a:lnTo>
                  <a:pt x="46" y="187"/>
                </a:lnTo>
                <a:lnTo>
                  <a:pt x="52" y="181"/>
                </a:lnTo>
                <a:lnTo>
                  <a:pt x="69" y="169"/>
                </a:lnTo>
                <a:lnTo>
                  <a:pt x="81" y="163"/>
                </a:lnTo>
                <a:lnTo>
                  <a:pt x="87" y="157"/>
                </a:lnTo>
                <a:lnTo>
                  <a:pt x="93" y="152"/>
                </a:lnTo>
                <a:lnTo>
                  <a:pt x="98" y="146"/>
                </a:lnTo>
                <a:lnTo>
                  <a:pt x="104" y="140"/>
                </a:lnTo>
                <a:lnTo>
                  <a:pt x="110" y="134"/>
                </a:lnTo>
                <a:lnTo>
                  <a:pt x="104" y="134"/>
                </a:lnTo>
                <a:lnTo>
                  <a:pt x="110" y="134"/>
                </a:lnTo>
                <a:lnTo>
                  <a:pt x="110" y="128"/>
                </a:lnTo>
                <a:lnTo>
                  <a:pt x="116" y="122"/>
                </a:lnTo>
                <a:lnTo>
                  <a:pt x="116" y="117"/>
                </a:lnTo>
                <a:lnTo>
                  <a:pt x="116" y="111"/>
                </a:lnTo>
                <a:lnTo>
                  <a:pt x="116" y="117"/>
                </a:lnTo>
                <a:lnTo>
                  <a:pt x="116" y="111"/>
                </a:lnTo>
                <a:lnTo>
                  <a:pt x="116" y="105"/>
                </a:lnTo>
                <a:lnTo>
                  <a:pt x="116" y="93"/>
                </a:lnTo>
                <a:lnTo>
                  <a:pt x="116" y="82"/>
                </a:lnTo>
                <a:lnTo>
                  <a:pt x="116" y="76"/>
                </a:lnTo>
                <a:lnTo>
                  <a:pt x="116" y="64"/>
                </a:lnTo>
                <a:lnTo>
                  <a:pt x="116" y="52"/>
                </a:lnTo>
                <a:lnTo>
                  <a:pt x="116" y="46"/>
                </a:lnTo>
                <a:lnTo>
                  <a:pt x="116" y="35"/>
                </a:lnTo>
                <a:lnTo>
                  <a:pt x="116" y="41"/>
                </a:lnTo>
                <a:lnTo>
                  <a:pt x="116" y="29"/>
                </a:lnTo>
                <a:lnTo>
                  <a:pt x="116" y="23"/>
                </a:lnTo>
                <a:lnTo>
                  <a:pt x="116" y="17"/>
                </a:lnTo>
                <a:lnTo>
                  <a:pt x="116" y="11"/>
                </a:lnTo>
                <a:lnTo>
                  <a:pt x="116" y="6"/>
                </a:lnTo>
                <a:lnTo>
                  <a:pt x="116" y="0"/>
                </a:lnTo>
                <a:lnTo>
                  <a:pt x="133" y="0"/>
                </a:lnTo>
                <a:lnTo>
                  <a:pt x="127" y="6"/>
                </a:lnTo>
                <a:lnTo>
                  <a:pt x="127" y="11"/>
                </a:lnTo>
                <a:lnTo>
                  <a:pt x="127" y="17"/>
                </a:lnTo>
                <a:lnTo>
                  <a:pt x="133" y="23"/>
                </a:lnTo>
                <a:lnTo>
                  <a:pt x="133" y="29"/>
                </a:lnTo>
                <a:lnTo>
                  <a:pt x="133" y="35"/>
                </a:lnTo>
                <a:lnTo>
                  <a:pt x="133" y="46"/>
                </a:lnTo>
                <a:lnTo>
                  <a:pt x="133" y="52"/>
                </a:lnTo>
                <a:lnTo>
                  <a:pt x="133" y="64"/>
                </a:lnTo>
                <a:lnTo>
                  <a:pt x="133" y="70"/>
                </a:lnTo>
                <a:lnTo>
                  <a:pt x="133" y="82"/>
                </a:lnTo>
                <a:lnTo>
                  <a:pt x="133" y="93"/>
                </a:lnTo>
                <a:lnTo>
                  <a:pt x="133" y="105"/>
                </a:lnTo>
                <a:lnTo>
                  <a:pt x="133" y="111"/>
                </a:lnTo>
                <a:lnTo>
                  <a:pt x="133" y="117"/>
                </a:lnTo>
                <a:lnTo>
                  <a:pt x="127" y="122"/>
                </a:lnTo>
                <a:lnTo>
                  <a:pt x="127" y="128"/>
                </a:lnTo>
                <a:lnTo>
                  <a:pt x="127" y="134"/>
                </a:lnTo>
                <a:lnTo>
                  <a:pt x="122" y="140"/>
                </a:lnTo>
                <a:lnTo>
                  <a:pt x="122" y="146"/>
                </a:lnTo>
                <a:lnTo>
                  <a:pt x="116" y="152"/>
                </a:lnTo>
                <a:lnTo>
                  <a:pt x="110" y="157"/>
                </a:lnTo>
                <a:lnTo>
                  <a:pt x="104" y="163"/>
                </a:lnTo>
                <a:lnTo>
                  <a:pt x="98" y="169"/>
                </a:lnTo>
                <a:lnTo>
                  <a:pt x="93" y="175"/>
                </a:lnTo>
                <a:lnTo>
                  <a:pt x="81" y="181"/>
                </a:lnTo>
                <a:lnTo>
                  <a:pt x="64" y="192"/>
                </a:lnTo>
                <a:lnTo>
                  <a:pt x="58" y="198"/>
                </a:lnTo>
                <a:lnTo>
                  <a:pt x="46" y="210"/>
                </a:lnTo>
                <a:lnTo>
                  <a:pt x="52" y="210"/>
                </a:lnTo>
                <a:lnTo>
                  <a:pt x="40" y="216"/>
                </a:lnTo>
                <a:lnTo>
                  <a:pt x="35" y="222"/>
                </a:lnTo>
                <a:lnTo>
                  <a:pt x="29" y="227"/>
                </a:lnTo>
                <a:lnTo>
                  <a:pt x="29" y="233"/>
                </a:lnTo>
                <a:lnTo>
                  <a:pt x="23" y="239"/>
                </a:lnTo>
                <a:lnTo>
                  <a:pt x="23" y="245"/>
                </a:lnTo>
                <a:lnTo>
                  <a:pt x="23" y="251"/>
                </a:lnTo>
                <a:lnTo>
                  <a:pt x="29" y="251"/>
                </a:lnTo>
                <a:lnTo>
                  <a:pt x="23" y="251"/>
                </a:lnTo>
                <a:lnTo>
                  <a:pt x="29" y="257"/>
                </a:lnTo>
                <a:lnTo>
                  <a:pt x="29" y="262"/>
                </a:lnTo>
                <a:lnTo>
                  <a:pt x="35" y="268"/>
                </a:lnTo>
                <a:lnTo>
                  <a:pt x="40" y="280"/>
                </a:lnTo>
                <a:lnTo>
                  <a:pt x="40" y="274"/>
                </a:lnTo>
                <a:lnTo>
                  <a:pt x="46" y="286"/>
                </a:lnTo>
                <a:lnTo>
                  <a:pt x="58" y="292"/>
                </a:lnTo>
                <a:lnTo>
                  <a:pt x="64" y="303"/>
                </a:lnTo>
                <a:lnTo>
                  <a:pt x="81" y="315"/>
                </a:lnTo>
                <a:lnTo>
                  <a:pt x="87" y="327"/>
                </a:lnTo>
                <a:lnTo>
                  <a:pt x="98" y="333"/>
                </a:lnTo>
                <a:lnTo>
                  <a:pt x="104" y="344"/>
                </a:lnTo>
                <a:lnTo>
                  <a:pt x="110" y="350"/>
                </a:lnTo>
                <a:lnTo>
                  <a:pt x="110" y="356"/>
                </a:lnTo>
                <a:lnTo>
                  <a:pt x="110" y="362"/>
                </a:lnTo>
                <a:lnTo>
                  <a:pt x="116" y="362"/>
                </a:lnTo>
                <a:lnTo>
                  <a:pt x="116" y="368"/>
                </a:lnTo>
                <a:lnTo>
                  <a:pt x="116" y="379"/>
                </a:lnTo>
                <a:lnTo>
                  <a:pt x="116" y="385"/>
                </a:lnTo>
                <a:lnTo>
                  <a:pt x="116" y="391"/>
                </a:lnTo>
                <a:lnTo>
                  <a:pt x="116" y="403"/>
                </a:lnTo>
                <a:lnTo>
                  <a:pt x="116" y="408"/>
                </a:lnTo>
                <a:lnTo>
                  <a:pt x="110" y="414"/>
                </a:lnTo>
                <a:lnTo>
                  <a:pt x="110" y="420"/>
                </a:lnTo>
                <a:lnTo>
                  <a:pt x="104" y="432"/>
                </a:lnTo>
                <a:lnTo>
                  <a:pt x="98" y="443"/>
                </a:lnTo>
                <a:lnTo>
                  <a:pt x="93" y="455"/>
                </a:lnTo>
                <a:lnTo>
                  <a:pt x="81" y="467"/>
                </a:lnTo>
                <a:lnTo>
                  <a:pt x="75" y="478"/>
                </a:lnTo>
                <a:lnTo>
                  <a:pt x="75" y="484"/>
                </a:lnTo>
                <a:lnTo>
                  <a:pt x="69" y="490"/>
                </a:lnTo>
                <a:lnTo>
                  <a:pt x="64" y="496"/>
                </a:lnTo>
                <a:lnTo>
                  <a:pt x="58" y="502"/>
                </a:lnTo>
                <a:lnTo>
                  <a:pt x="46" y="514"/>
                </a:lnTo>
                <a:lnTo>
                  <a:pt x="40" y="519"/>
                </a:lnTo>
                <a:lnTo>
                  <a:pt x="35" y="525"/>
                </a:lnTo>
                <a:lnTo>
                  <a:pt x="29" y="531"/>
                </a:lnTo>
                <a:lnTo>
                  <a:pt x="23" y="537"/>
                </a:lnTo>
                <a:lnTo>
                  <a:pt x="23" y="543"/>
                </a:lnTo>
                <a:lnTo>
                  <a:pt x="23" y="537"/>
                </a:lnTo>
                <a:lnTo>
                  <a:pt x="17" y="543"/>
                </a:lnTo>
                <a:lnTo>
                  <a:pt x="17" y="549"/>
                </a:lnTo>
                <a:lnTo>
                  <a:pt x="17" y="554"/>
                </a:lnTo>
                <a:lnTo>
                  <a:pt x="17" y="560"/>
                </a:lnTo>
                <a:lnTo>
                  <a:pt x="17" y="566"/>
                </a:lnTo>
                <a:lnTo>
                  <a:pt x="17" y="572"/>
                </a:lnTo>
                <a:lnTo>
                  <a:pt x="23" y="578"/>
                </a:lnTo>
                <a:lnTo>
                  <a:pt x="23" y="589"/>
                </a:lnTo>
                <a:lnTo>
                  <a:pt x="29" y="595"/>
                </a:lnTo>
                <a:lnTo>
                  <a:pt x="29" y="601"/>
                </a:lnTo>
                <a:lnTo>
                  <a:pt x="35" y="613"/>
                </a:lnTo>
                <a:lnTo>
                  <a:pt x="40" y="619"/>
                </a:lnTo>
                <a:lnTo>
                  <a:pt x="40" y="630"/>
                </a:lnTo>
                <a:lnTo>
                  <a:pt x="46" y="636"/>
                </a:lnTo>
                <a:lnTo>
                  <a:pt x="58" y="654"/>
                </a:lnTo>
                <a:lnTo>
                  <a:pt x="69" y="671"/>
                </a:lnTo>
                <a:lnTo>
                  <a:pt x="87" y="694"/>
                </a:lnTo>
                <a:lnTo>
                  <a:pt x="69" y="700"/>
                </a:lnTo>
                <a:close/>
              </a:path>
            </a:pathLst>
          </a:custGeom>
          <a:solidFill>
            <a:srgbClr val="FFFFFF"/>
          </a:solidFill>
          <a:ln w="9525">
            <a:noFill/>
            <a:round/>
            <a:headEnd/>
            <a:tailEnd/>
          </a:ln>
        </p:spPr>
        <p:txBody>
          <a:bodyPr/>
          <a:lstStyle/>
          <a:p>
            <a:endParaRPr lang="en-US"/>
          </a:p>
        </p:txBody>
      </p:sp>
      <p:sp>
        <p:nvSpPr>
          <p:cNvPr id="25307" name="Rectangle 119"/>
          <p:cNvSpPr>
            <a:spLocks noChangeArrowheads="1"/>
          </p:cNvSpPr>
          <p:nvPr/>
        </p:nvSpPr>
        <p:spPr bwMode="auto">
          <a:xfrm>
            <a:off x="4629094" y="1764863"/>
            <a:ext cx="211138" cy="1111250"/>
          </a:xfrm>
          <a:prstGeom prst="rect">
            <a:avLst/>
          </a:prstGeom>
          <a:solidFill>
            <a:srgbClr val="808080"/>
          </a:solidFill>
          <a:ln w="9525">
            <a:noFill/>
            <a:miter lim="800000"/>
            <a:headEnd/>
            <a:tailEnd/>
          </a:ln>
        </p:spPr>
        <p:txBody>
          <a:bodyPr/>
          <a:lstStyle/>
          <a:p>
            <a:endParaRPr lang="en-GB"/>
          </a:p>
        </p:txBody>
      </p:sp>
      <p:sp>
        <p:nvSpPr>
          <p:cNvPr id="25308" name="Freeform 120"/>
          <p:cNvSpPr>
            <a:spLocks/>
          </p:cNvSpPr>
          <p:nvPr/>
        </p:nvSpPr>
        <p:spPr bwMode="auto">
          <a:xfrm>
            <a:off x="4646556" y="1745813"/>
            <a:ext cx="184150" cy="1103313"/>
          </a:xfrm>
          <a:custGeom>
            <a:avLst/>
            <a:gdLst>
              <a:gd name="T0" fmla="*/ 64 w 116"/>
              <a:gd name="T1" fmla="*/ 695 h 695"/>
              <a:gd name="T2" fmla="*/ 41 w 116"/>
              <a:gd name="T3" fmla="*/ 660 h 695"/>
              <a:gd name="T4" fmla="*/ 29 w 116"/>
              <a:gd name="T5" fmla="*/ 642 h 695"/>
              <a:gd name="T6" fmla="*/ 18 w 116"/>
              <a:gd name="T7" fmla="*/ 625 h 695"/>
              <a:gd name="T8" fmla="*/ 12 w 116"/>
              <a:gd name="T9" fmla="*/ 607 h 695"/>
              <a:gd name="T10" fmla="*/ 6 w 116"/>
              <a:gd name="T11" fmla="*/ 590 h 695"/>
              <a:gd name="T12" fmla="*/ 0 w 116"/>
              <a:gd name="T13" fmla="*/ 572 h 695"/>
              <a:gd name="T14" fmla="*/ 0 w 116"/>
              <a:gd name="T15" fmla="*/ 561 h 695"/>
              <a:gd name="T16" fmla="*/ 0 w 116"/>
              <a:gd name="T17" fmla="*/ 555 h 695"/>
              <a:gd name="T18" fmla="*/ 0 w 116"/>
              <a:gd name="T19" fmla="*/ 549 h 695"/>
              <a:gd name="T20" fmla="*/ 6 w 116"/>
              <a:gd name="T21" fmla="*/ 537 h 695"/>
              <a:gd name="T22" fmla="*/ 12 w 116"/>
              <a:gd name="T23" fmla="*/ 526 h 695"/>
              <a:gd name="T24" fmla="*/ 24 w 116"/>
              <a:gd name="T25" fmla="*/ 514 h 695"/>
              <a:gd name="T26" fmla="*/ 41 w 116"/>
              <a:gd name="T27" fmla="*/ 496 h 695"/>
              <a:gd name="T28" fmla="*/ 53 w 116"/>
              <a:gd name="T29" fmla="*/ 485 h 695"/>
              <a:gd name="T30" fmla="*/ 58 w 116"/>
              <a:gd name="T31" fmla="*/ 473 h 695"/>
              <a:gd name="T32" fmla="*/ 64 w 116"/>
              <a:gd name="T33" fmla="*/ 461 h 695"/>
              <a:gd name="T34" fmla="*/ 76 w 116"/>
              <a:gd name="T35" fmla="*/ 450 h 695"/>
              <a:gd name="T36" fmla="*/ 82 w 116"/>
              <a:gd name="T37" fmla="*/ 438 h 695"/>
              <a:gd name="T38" fmla="*/ 87 w 116"/>
              <a:gd name="T39" fmla="*/ 426 h 695"/>
              <a:gd name="T40" fmla="*/ 93 w 116"/>
              <a:gd name="T41" fmla="*/ 409 h 695"/>
              <a:gd name="T42" fmla="*/ 99 w 116"/>
              <a:gd name="T43" fmla="*/ 397 h 695"/>
              <a:gd name="T44" fmla="*/ 99 w 116"/>
              <a:gd name="T45" fmla="*/ 385 h 695"/>
              <a:gd name="T46" fmla="*/ 99 w 116"/>
              <a:gd name="T47" fmla="*/ 368 h 695"/>
              <a:gd name="T48" fmla="*/ 93 w 116"/>
              <a:gd name="T49" fmla="*/ 362 h 695"/>
              <a:gd name="T50" fmla="*/ 87 w 116"/>
              <a:gd name="T51" fmla="*/ 356 h 695"/>
              <a:gd name="T52" fmla="*/ 87 w 116"/>
              <a:gd name="T53" fmla="*/ 345 h 695"/>
              <a:gd name="T54" fmla="*/ 76 w 116"/>
              <a:gd name="T55" fmla="*/ 339 h 695"/>
              <a:gd name="T56" fmla="*/ 64 w 116"/>
              <a:gd name="T57" fmla="*/ 321 h 695"/>
              <a:gd name="T58" fmla="*/ 47 w 116"/>
              <a:gd name="T59" fmla="*/ 304 h 695"/>
              <a:gd name="T60" fmla="*/ 29 w 116"/>
              <a:gd name="T61" fmla="*/ 292 h 695"/>
              <a:gd name="T62" fmla="*/ 24 w 116"/>
              <a:gd name="T63" fmla="*/ 280 h 695"/>
              <a:gd name="T64" fmla="*/ 18 w 116"/>
              <a:gd name="T65" fmla="*/ 274 h 695"/>
              <a:gd name="T66" fmla="*/ 12 w 116"/>
              <a:gd name="T67" fmla="*/ 269 h 695"/>
              <a:gd name="T68" fmla="*/ 6 w 116"/>
              <a:gd name="T69" fmla="*/ 257 h 695"/>
              <a:gd name="T70" fmla="*/ 6 w 116"/>
              <a:gd name="T71" fmla="*/ 251 h 695"/>
              <a:gd name="T72" fmla="*/ 6 w 116"/>
              <a:gd name="T73" fmla="*/ 245 h 695"/>
              <a:gd name="T74" fmla="*/ 6 w 116"/>
              <a:gd name="T75" fmla="*/ 234 h 695"/>
              <a:gd name="T76" fmla="*/ 12 w 116"/>
              <a:gd name="T77" fmla="*/ 228 h 695"/>
              <a:gd name="T78" fmla="*/ 12 w 116"/>
              <a:gd name="T79" fmla="*/ 222 h 695"/>
              <a:gd name="T80" fmla="*/ 18 w 116"/>
              <a:gd name="T81" fmla="*/ 216 h 695"/>
              <a:gd name="T82" fmla="*/ 24 w 116"/>
              <a:gd name="T83" fmla="*/ 210 h 695"/>
              <a:gd name="T84" fmla="*/ 35 w 116"/>
              <a:gd name="T85" fmla="*/ 199 h 695"/>
              <a:gd name="T86" fmla="*/ 47 w 116"/>
              <a:gd name="T87" fmla="*/ 187 h 695"/>
              <a:gd name="T88" fmla="*/ 64 w 116"/>
              <a:gd name="T89" fmla="*/ 175 h 695"/>
              <a:gd name="T90" fmla="*/ 82 w 116"/>
              <a:gd name="T91" fmla="*/ 164 h 695"/>
              <a:gd name="T92" fmla="*/ 87 w 116"/>
              <a:gd name="T93" fmla="*/ 158 h 695"/>
              <a:gd name="T94" fmla="*/ 93 w 116"/>
              <a:gd name="T95" fmla="*/ 152 h 695"/>
              <a:gd name="T96" fmla="*/ 99 w 116"/>
              <a:gd name="T97" fmla="*/ 146 h 695"/>
              <a:gd name="T98" fmla="*/ 105 w 116"/>
              <a:gd name="T99" fmla="*/ 140 h 695"/>
              <a:gd name="T100" fmla="*/ 111 w 116"/>
              <a:gd name="T101" fmla="*/ 129 h 695"/>
              <a:gd name="T102" fmla="*/ 111 w 116"/>
              <a:gd name="T103" fmla="*/ 117 h 695"/>
              <a:gd name="T104" fmla="*/ 116 w 116"/>
              <a:gd name="T105" fmla="*/ 105 h 695"/>
              <a:gd name="T106" fmla="*/ 116 w 116"/>
              <a:gd name="T107" fmla="*/ 94 h 695"/>
              <a:gd name="T108" fmla="*/ 111 w 116"/>
              <a:gd name="T109" fmla="*/ 70 h 695"/>
              <a:gd name="T110" fmla="*/ 111 w 116"/>
              <a:gd name="T111" fmla="*/ 64 h 695"/>
              <a:gd name="T112" fmla="*/ 111 w 116"/>
              <a:gd name="T113" fmla="*/ 53 h 695"/>
              <a:gd name="T114" fmla="*/ 111 w 116"/>
              <a:gd name="T115" fmla="*/ 35 h 695"/>
              <a:gd name="T116" fmla="*/ 111 w 116"/>
              <a:gd name="T117" fmla="*/ 23 h 695"/>
              <a:gd name="T118" fmla="*/ 111 w 116"/>
              <a:gd name="T119" fmla="*/ 12 h 695"/>
              <a:gd name="T120" fmla="*/ 111 w 116"/>
              <a:gd name="T121" fmla="*/ 0 h 6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695"/>
              <a:gd name="T185" fmla="*/ 116 w 116"/>
              <a:gd name="T186" fmla="*/ 695 h 6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695">
                <a:moveTo>
                  <a:pt x="64" y="695"/>
                </a:moveTo>
                <a:lnTo>
                  <a:pt x="41" y="660"/>
                </a:lnTo>
                <a:lnTo>
                  <a:pt x="29" y="642"/>
                </a:lnTo>
                <a:lnTo>
                  <a:pt x="18" y="625"/>
                </a:lnTo>
                <a:lnTo>
                  <a:pt x="12" y="607"/>
                </a:lnTo>
                <a:lnTo>
                  <a:pt x="6" y="590"/>
                </a:lnTo>
                <a:lnTo>
                  <a:pt x="0" y="572"/>
                </a:lnTo>
                <a:lnTo>
                  <a:pt x="0" y="561"/>
                </a:lnTo>
                <a:lnTo>
                  <a:pt x="0" y="555"/>
                </a:lnTo>
                <a:lnTo>
                  <a:pt x="0" y="549"/>
                </a:lnTo>
                <a:lnTo>
                  <a:pt x="6" y="537"/>
                </a:lnTo>
                <a:lnTo>
                  <a:pt x="12" y="526"/>
                </a:lnTo>
                <a:lnTo>
                  <a:pt x="24" y="514"/>
                </a:lnTo>
                <a:lnTo>
                  <a:pt x="41" y="496"/>
                </a:lnTo>
                <a:lnTo>
                  <a:pt x="53" y="485"/>
                </a:lnTo>
                <a:lnTo>
                  <a:pt x="58" y="473"/>
                </a:lnTo>
                <a:lnTo>
                  <a:pt x="64" y="461"/>
                </a:lnTo>
                <a:lnTo>
                  <a:pt x="76" y="450"/>
                </a:lnTo>
                <a:lnTo>
                  <a:pt x="82" y="438"/>
                </a:lnTo>
                <a:lnTo>
                  <a:pt x="87" y="426"/>
                </a:lnTo>
                <a:lnTo>
                  <a:pt x="93" y="409"/>
                </a:lnTo>
                <a:lnTo>
                  <a:pt x="99" y="397"/>
                </a:lnTo>
                <a:lnTo>
                  <a:pt x="99" y="385"/>
                </a:lnTo>
                <a:lnTo>
                  <a:pt x="99" y="368"/>
                </a:lnTo>
                <a:lnTo>
                  <a:pt x="93" y="362"/>
                </a:lnTo>
                <a:lnTo>
                  <a:pt x="87" y="356"/>
                </a:lnTo>
                <a:lnTo>
                  <a:pt x="87" y="345"/>
                </a:lnTo>
                <a:lnTo>
                  <a:pt x="76" y="339"/>
                </a:lnTo>
                <a:lnTo>
                  <a:pt x="64" y="321"/>
                </a:lnTo>
                <a:lnTo>
                  <a:pt x="47" y="304"/>
                </a:lnTo>
                <a:lnTo>
                  <a:pt x="29" y="292"/>
                </a:lnTo>
                <a:lnTo>
                  <a:pt x="24" y="280"/>
                </a:lnTo>
                <a:lnTo>
                  <a:pt x="18" y="274"/>
                </a:lnTo>
                <a:lnTo>
                  <a:pt x="12" y="269"/>
                </a:lnTo>
                <a:lnTo>
                  <a:pt x="6" y="257"/>
                </a:lnTo>
                <a:lnTo>
                  <a:pt x="6" y="251"/>
                </a:lnTo>
                <a:lnTo>
                  <a:pt x="6" y="245"/>
                </a:lnTo>
                <a:lnTo>
                  <a:pt x="6" y="234"/>
                </a:lnTo>
                <a:lnTo>
                  <a:pt x="12" y="228"/>
                </a:lnTo>
                <a:lnTo>
                  <a:pt x="12" y="222"/>
                </a:lnTo>
                <a:lnTo>
                  <a:pt x="18" y="216"/>
                </a:lnTo>
                <a:lnTo>
                  <a:pt x="24" y="210"/>
                </a:lnTo>
                <a:lnTo>
                  <a:pt x="35" y="199"/>
                </a:lnTo>
                <a:lnTo>
                  <a:pt x="47" y="187"/>
                </a:lnTo>
                <a:lnTo>
                  <a:pt x="64" y="175"/>
                </a:lnTo>
                <a:lnTo>
                  <a:pt x="82" y="164"/>
                </a:lnTo>
                <a:lnTo>
                  <a:pt x="87" y="158"/>
                </a:lnTo>
                <a:lnTo>
                  <a:pt x="93" y="152"/>
                </a:lnTo>
                <a:lnTo>
                  <a:pt x="99" y="146"/>
                </a:lnTo>
                <a:lnTo>
                  <a:pt x="105" y="140"/>
                </a:lnTo>
                <a:lnTo>
                  <a:pt x="111" y="129"/>
                </a:lnTo>
                <a:lnTo>
                  <a:pt x="111" y="117"/>
                </a:lnTo>
                <a:lnTo>
                  <a:pt x="116" y="105"/>
                </a:lnTo>
                <a:lnTo>
                  <a:pt x="116" y="94"/>
                </a:lnTo>
                <a:lnTo>
                  <a:pt x="111" y="70"/>
                </a:lnTo>
                <a:lnTo>
                  <a:pt x="111" y="64"/>
                </a:lnTo>
                <a:lnTo>
                  <a:pt x="111" y="53"/>
                </a:lnTo>
                <a:lnTo>
                  <a:pt x="111" y="35"/>
                </a:lnTo>
                <a:lnTo>
                  <a:pt x="111" y="23"/>
                </a:lnTo>
                <a:lnTo>
                  <a:pt x="111" y="12"/>
                </a:lnTo>
                <a:lnTo>
                  <a:pt x="111" y="0"/>
                </a:lnTo>
              </a:path>
            </a:pathLst>
          </a:custGeom>
          <a:noFill/>
          <a:ln w="26988">
            <a:solidFill>
              <a:srgbClr val="FF0000"/>
            </a:solidFill>
            <a:round/>
            <a:headEnd/>
            <a:tailEnd/>
          </a:ln>
        </p:spPr>
        <p:txBody>
          <a:bodyPr/>
          <a:lstStyle/>
          <a:p>
            <a:endParaRPr lang="en-US"/>
          </a:p>
        </p:txBody>
      </p:sp>
      <p:sp>
        <p:nvSpPr>
          <p:cNvPr id="25309" name="Rectangle 121"/>
          <p:cNvSpPr>
            <a:spLocks noChangeArrowheads="1"/>
          </p:cNvSpPr>
          <p:nvPr/>
        </p:nvSpPr>
        <p:spPr bwMode="auto">
          <a:xfrm>
            <a:off x="5051369" y="1774388"/>
            <a:ext cx="212725" cy="1111250"/>
          </a:xfrm>
          <a:prstGeom prst="rect">
            <a:avLst/>
          </a:prstGeom>
          <a:solidFill>
            <a:srgbClr val="808080"/>
          </a:solidFill>
          <a:ln w="9525">
            <a:noFill/>
            <a:miter lim="800000"/>
            <a:headEnd/>
            <a:tailEnd/>
          </a:ln>
        </p:spPr>
        <p:txBody>
          <a:bodyPr/>
          <a:lstStyle/>
          <a:p>
            <a:endParaRPr lang="en-GB"/>
          </a:p>
        </p:txBody>
      </p:sp>
      <p:sp>
        <p:nvSpPr>
          <p:cNvPr id="25310" name="Freeform 122"/>
          <p:cNvSpPr>
            <a:spLocks/>
          </p:cNvSpPr>
          <p:nvPr/>
        </p:nvSpPr>
        <p:spPr bwMode="auto">
          <a:xfrm>
            <a:off x="5051369" y="1774388"/>
            <a:ext cx="212725" cy="1111250"/>
          </a:xfrm>
          <a:custGeom>
            <a:avLst/>
            <a:gdLst>
              <a:gd name="T0" fmla="*/ 29 w 134"/>
              <a:gd name="T1" fmla="*/ 636 h 700"/>
              <a:gd name="T2" fmla="*/ 12 w 134"/>
              <a:gd name="T3" fmla="*/ 589 h 700"/>
              <a:gd name="T4" fmla="*/ 0 w 134"/>
              <a:gd name="T5" fmla="*/ 548 h 700"/>
              <a:gd name="T6" fmla="*/ 18 w 134"/>
              <a:gd name="T7" fmla="*/ 519 h 700"/>
              <a:gd name="T8" fmla="*/ 47 w 134"/>
              <a:gd name="T9" fmla="*/ 490 h 700"/>
              <a:gd name="T10" fmla="*/ 58 w 134"/>
              <a:gd name="T11" fmla="*/ 478 h 700"/>
              <a:gd name="T12" fmla="*/ 70 w 134"/>
              <a:gd name="T13" fmla="*/ 461 h 700"/>
              <a:gd name="T14" fmla="*/ 93 w 134"/>
              <a:gd name="T15" fmla="*/ 420 h 700"/>
              <a:gd name="T16" fmla="*/ 99 w 134"/>
              <a:gd name="T17" fmla="*/ 408 h 700"/>
              <a:gd name="T18" fmla="*/ 105 w 134"/>
              <a:gd name="T19" fmla="*/ 391 h 700"/>
              <a:gd name="T20" fmla="*/ 105 w 134"/>
              <a:gd name="T21" fmla="*/ 379 h 700"/>
              <a:gd name="T22" fmla="*/ 99 w 134"/>
              <a:gd name="T23" fmla="*/ 367 h 700"/>
              <a:gd name="T24" fmla="*/ 99 w 134"/>
              <a:gd name="T25" fmla="*/ 356 h 700"/>
              <a:gd name="T26" fmla="*/ 76 w 134"/>
              <a:gd name="T27" fmla="*/ 338 h 700"/>
              <a:gd name="T28" fmla="*/ 47 w 134"/>
              <a:gd name="T29" fmla="*/ 303 h 700"/>
              <a:gd name="T30" fmla="*/ 18 w 134"/>
              <a:gd name="T31" fmla="*/ 262 h 700"/>
              <a:gd name="T32" fmla="*/ 12 w 134"/>
              <a:gd name="T33" fmla="*/ 245 h 700"/>
              <a:gd name="T34" fmla="*/ 18 w 134"/>
              <a:gd name="T35" fmla="*/ 216 h 700"/>
              <a:gd name="T36" fmla="*/ 58 w 134"/>
              <a:gd name="T37" fmla="*/ 181 h 700"/>
              <a:gd name="T38" fmla="*/ 87 w 134"/>
              <a:gd name="T39" fmla="*/ 157 h 700"/>
              <a:gd name="T40" fmla="*/ 105 w 134"/>
              <a:gd name="T41" fmla="*/ 140 h 700"/>
              <a:gd name="T42" fmla="*/ 111 w 134"/>
              <a:gd name="T43" fmla="*/ 134 h 700"/>
              <a:gd name="T44" fmla="*/ 116 w 134"/>
              <a:gd name="T45" fmla="*/ 116 h 700"/>
              <a:gd name="T46" fmla="*/ 116 w 134"/>
              <a:gd name="T47" fmla="*/ 105 h 700"/>
              <a:gd name="T48" fmla="*/ 116 w 134"/>
              <a:gd name="T49" fmla="*/ 81 h 700"/>
              <a:gd name="T50" fmla="*/ 116 w 134"/>
              <a:gd name="T51" fmla="*/ 46 h 700"/>
              <a:gd name="T52" fmla="*/ 116 w 134"/>
              <a:gd name="T53" fmla="*/ 29 h 700"/>
              <a:gd name="T54" fmla="*/ 116 w 134"/>
              <a:gd name="T55" fmla="*/ 0 h 700"/>
              <a:gd name="T56" fmla="*/ 134 w 134"/>
              <a:gd name="T57" fmla="*/ 11 h 700"/>
              <a:gd name="T58" fmla="*/ 134 w 134"/>
              <a:gd name="T59" fmla="*/ 29 h 700"/>
              <a:gd name="T60" fmla="*/ 134 w 134"/>
              <a:gd name="T61" fmla="*/ 64 h 700"/>
              <a:gd name="T62" fmla="*/ 134 w 134"/>
              <a:gd name="T63" fmla="*/ 93 h 700"/>
              <a:gd name="T64" fmla="*/ 128 w 134"/>
              <a:gd name="T65" fmla="*/ 128 h 700"/>
              <a:gd name="T66" fmla="*/ 116 w 134"/>
              <a:gd name="T67" fmla="*/ 157 h 700"/>
              <a:gd name="T68" fmla="*/ 64 w 134"/>
              <a:gd name="T69" fmla="*/ 192 h 700"/>
              <a:gd name="T70" fmla="*/ 53 w 134"/>
              <a:gd name="T71" fmla="*/ 204 h 700"/>
              <a:gd name="T72" fmla="*/ 35 w 134"/>
              <a:gd name="T73" fmla="*/ 227 h 700"/>
              <a:gd name="T74" fmla="*/ 29 w 134"/>
              <a:gd name="T75" fmla="*/ 233 h 700"/>
              <a:gd name="T76" fmla="*/ 24 w 134"/>
              <a:gd name="T77" fmla="*/ 245 h 700"/>
              <a:gd name="T78" fmla="*/ 29 w 134"/>
              <a:gd name="T79" fmla="*/ 251 h 700"/>
              <a:gd name="T80" fmla="*/ 29 w 134"/>
              <a:gd name="T81" fmla="*/ 256 h 700"/>
              <a:gd name="T82" fmla="*/ 35 w 134"/>
              <a:gd name="T83" fmla="*/ 268 h 700"/>
              <a:gd name="T84" fmla="*/ 58 w 134"/>
              <a:gd name="T85" fmla="*/ 292 h 700"/>
              <a:gd name="T86" fmla="*/ 87 w 134"/>
              <a:gd name="T87" fmla="*/ 327 h 700"/>
              <a:gd name="T88" fmla="*/ 116 w 134"/>
              <a:gd name="T89" fmla="*/ 356 h 700"/>
              <a:gd name="T90" fmla="*/ 116 w 134"/>
              <a:gd name="T91" fmla="*/ 391 h 700"/>
              <a:gd name="T92" fmla="*/ 105 w 134"/>
              <a:gd name="T93" fmla="*/ 426 h 700"/>
              <a:gd name="T94" fmla="*/ 76 w 134"/>
              <a:gd name="T95" fmla="*/ 478 h 700"/>
              <a:gd name="T96" fmla="*/ 53 w 134"/>
              <a:gd name="T97" fmla="*/ 513 h 700"/>
              <a:gd name="T98" fmla="*/ 29 w 134"/>
              <a:gd name="T99" fmla="*/ 531 h 700"/>
              <a:gd name="T100" fmla="*/ 24 w 134"/>
              <a:gd name="T101" fmla="*/ 537 h 700"/>
              <a:gd name="T102" fmla="*/ 18 w 134"/>
              <a:gd name="T103" fmla="*/ 554 h 700"/>
              <a:gd name="T104" fmla="*/ 18 w 134"/>
              <a:gd name="T105" fmla="*/ 566 h 700"/>
              <a:gd name="T106" fmla="*/ 24 w 134"/>
              <a:gd name="T107" fmla="*/ 583 h 700"/>
              <a:gd name="T108" fmla="*/ 29 w 134"/>
              <a:gd name="T109" fmla="*/ 601 h 700"/>
              <a:gd name="T110" fmla="*/ 47 w 134"/>
              <a:gd name="T111" fmla="*/ 630 h 700"/>
              <a:gd name="T112" fmla="*/ 58 w 134"/>
              <a:gd name="T113" fmla="*/ 653 h 7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4"/>
              <a:gd name="T172" fmla="*/ 0 h 700"/>
              <a:gd name="T173" fmla="*/ 134 w 134"/>
              <a:gd name="T174" fmla="*/ 700 h 7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4" h="700">
                <a:moveTo>
                  <a:pt x="70" y="700"/>
                </a:moveTo>
                <a:lnTo>
                  <a:pt x="58" y="683"/>
                </a:lnTo>
                <a:lnTo>
                  <a:pt x="47" y="665"/>
                </a:lnTo>
                <a:lnTo>
                  <a:pt x="35" y="642"/>
                </a:lnTo>
                <a:lnTo>
                  <a:pt x="29" y="636"/>
                </a:lnTo>
                <a:lnTo>
                  <a:pt x="24" y="624"/>
                </a:lnTo>
                <a:lnTo>
                  <a:pt x="24" y="618"/>
                </a:lnTo>
                <a:lnTo>
                  <a:pt x="18" y="607"/>
                </a:lnTo>
                <a:lnTo>
                  <a:pt x="12" y="601"/>
                </a:lnTo>
                <a:lnTo>
                  <a:pt x="12" y="589"/>
                </a:lnTo>
                <a:lnTo>
                  <a:pt x="6" y="583"/>
                </a:lnTo>
                <a:lnTo>
                  <a:pt x="6" y="578"/>
                </a:lnTo>
                <a:lnTo>
                  <a:pt x="6" y="566"/>
                </a:lnTo>
                <a:lnTo>
                  <a:pt x="0" y="560"/>
                </a:lnTo>
                <a:lnTo>
                  <a:pt x="0" y="548"/>
                </a:lnTo>
                <a:lnTo>
                  <a:pt x="6" y="543"/>
                </a:lnTo>
                <a:lnTo>
                  <a:pt x="6" y="537"/>
                </a:lnTo>
                <a:lnTo>
                  <a:pt x="12" y="531"/>
                </a:lnTo>
                <a:lnTo>
                  <a:pt x="12" y="525"/>
                </a:lnTo>
                <a:lnTo>
                  <a:pt x="18" y="519"/>
                </a:lnTo>
                <a:lnTo>
                  <a:pt x="24" y="513"/>
                </a:lnTo>
                <a:lnTo>
                  <a:pt x="29" y="508"/>
                </a:lnTo>
                <a:lnTo>
                  <a:pt x="41" y="502"/>
                </a:lnTo>
                <a:lnTo>
                  <a:pt x="47" y="490"/>
                </a:lnTo>
                <a:lnTo>
                  <a:pt x="53" y="484"/>
                </a:lnTo>
                <a:lnTo>
                  <a:pt x="58" y="478"/>
                </a:lnTo>
                <a:lnTo>
                  <a:pt x="64" y="478"/>
                </a:lnTo>
                <a:lnTo>
                  <a:pt x="58" y="478"/>
                </a:lnTo>
                <a:lnTo>
                  <a:pt x="64" y="472"/>
                </a:lnTo>
                <a:lnTo>
                  <a:pt x="70" y="461"/>
                </a:lnTo>
                <a:lnTo>
                  <a:pt x="82" y="443"/>
                </a:lnTo>
                <a:lnTo>
                  <a:pt x="87" y="432"/>
                </a:lnTo>
                <a:lnTo>
                  <a:pt x="93" y="420"/>
                </a:lnTo>
                <a:lnTo>
                  <a:pt x="93" y="414"/>
                </a:lnTo>
                <a:lnTo>
                  <a:pt x="99" y="408"/>
                </a:lnTo>
                <a:lnTo>
                  <a:pt x="99" y="402"/>
                </a:lnTo>
                <a:lnTo>
                  <a:pt x="105" y="397"/>
                </a:lnTo>
                <a:lnTo>
                  <a:pt x="99" y="397"/>
                </a:lnTo>
                <a:lnTo>
                  <a:pt x="105" y="391"/>
                </a:lnTo>
                <a:lnTo>
                  <a:pt x="105" y="385"/>
                </a:lnTo>
                <a:lnTo>
                  <a:pt x="105" y="379"/>
                </a:lnTo>
                <a:lnTo>
                  <a:pt x="99" y="373"/>
                </a:lnTo>
                <a:lnTo>
                  <a:pt x="105" y="373"/>
                </a:lnTo>
                <a:lnTo>
                  <a:pt x="99" y="367"/>
                </a:lnTo>
                <a:lnTo>
                  <a:pt x="99" y="362"/>
                </a:lnTo>
                <a:lnTo>
                  <a:pt x="93" y="356"/>
                </a:lnTo>
                <a:lnTo>
                  <a:pt x="99" y="356"/>
                </a:lnTo>
                <a:lnTo>
                  <a:pt x="93" y="350"/>
                </a:lnTo>
                <a:lnTo>
                  <a:pt x="87" y="344"/>
                </a:lnTo>
                <a:lnTo>
                  <a:pt x="76" y="338"/>
                </a:lnTo>
                <a:lnTo>
                  <a:pt x="70" y="327"/>
                </a:lnTo>
                <a:lnTo>
                  <a:pt x="53" y="309"/>
                </a:lnTo>
                <a:lnTo>
                  <a:pt x="47" y="303"/>
                </a:lnTo>
                <a:lnTo>
                  <a:pt x="41" y="297"/>
                </a:lnTo>
                <a:lnTo>
                  <a:pt x="29" y="286"/>
                </a:lnTo>
                <a:lnTo>
                  <a:pt x="24" y="280"/>
                </a:lnTo>
                <a:lnTo>
                  <a:pt x="18" y="268"/>
                </a:lnTo>
                <a:lnTo>
                  <a:pt x="18" y="262"/>
                </a:lnTo>
                <a:lnTo>
                  <a:pt x="12" y="262"/>
                </a:lnTo>
                <a:lnTo>
                  <a:pt x="12" y="256"/>
                </a:lnTo>
                <a:lnTo>
                  <a:pt x="12" y="251"/>
                </a:lnTo>
                <a:lnTo>
                  <a:pt x="12" y="245"/>
                </a:lnTo>
                <a:lnTo>
                  <a:pt x="12" y="239"/>
                </a:lnTo>
                <a:lnTo>
                  <a:pt x="12" y="233"/>
                </a:lnTo>
                <a:lnTo>
                  <a:pt x="12" y="227"/>
                </a:lnTo>
                <a:lnTo>
                  <a:pt x="18" y="227"/>
                </a:lnTo>
                <a:lnTo>
                  <a:pt x="18" y="216"/>
                </a:lnTo>
                <a:lnTo>
                  <a:pt x="24" y="210"/>
                </a:lnTo>
                <a:lnTo>
                  <a:pt x="35" y="204"/>
                </a:lnTo>
                <a:lnTo>
                  <a:pt x="41" y="192"/>
                </a:lnTo>
                <a:lnTo>
                  <a:pt x="47" y="186"/>
                </a:lnTo>
                <a:lnTo>
                  <a:pt x="58" y="181"/>
                </a:lnTo>
                <a:lnTo>
                  <a:pt x="76" y="169"/>
                </a:lnTo>
                <a:lnTo>
                  <a:pt x="82" y="163"/>
                </a:lnTo>
                <a:lnTo>
                  <a:pt x="87" y="157"/>
                </a:lnTo>
                <a:lnTo>
                  <a:pt x="99" y="151"/>
                </a:lnTo>
                <a:lnTo>
                  <a:pt x="93" y="151"/>
                </a:lnTo>
                <a:lnTo>
                  <a:pt x="105" y="146"/>
                </a:lnTo>
                <a:lnTo>
                  <a:pt x="99" y="146"/>
                </a:lnTo>
                <a:lnTo>
                  <a:pt x="105" y="140"/>
                </a:lnTo>
                <a:lnTo>
                  <a:pt x="111" y="134"/>
                </a:lnTo>
                <a:lnTo>
                  <a:pt x="111" y="128"/>
                </a:lnTo>
                <a:lnTo>
                  <a:pt x="116" y="122"/>
                </a:lnTo>
                <a:lnTo>
                  <a:pt x="116" y="116"/>
                </a:lnTo>
                <a:lnTo>
                  <a:pt x="116" y="111"/>
                </a:lnTo>
                <a:lnTo>
                  <a:pt x="116" y="105"/>
                </a:lnTo>
                <a:lnTo>
                  <a:pt x="116" y="93"/>
                </a:lnTo>
                <a:lnTo>
                  <a:pt x="116" y="81"/>
                </a:lnTo>
                <a:lnTo>
                  <a:pt x="116" y="70"/>
                </a:lnTo>
                <a:lnTo>
                  <a:pt x="116" y="64"/>
                </a:lnTo>
                <a:lnTo>
                  <a:pt x="116" y="52"/>
                </a:lnTo>
                <a:lnTo>
                  <a:pt x="116" y="46"/>
                </a:lnTo>
                <a:lnTo>
                  <a:pt x="116" y="35"/>
                </a:lnTo>
                <a:lnTo>
                  <a:pt x="116" y="29"/>
                </a:lnTo>
                <a:lnTo>
                  <a:pt x="116" y="23"/>
                </a:lnTo>
                <a:lnTo>
                  <a:pt x="116" y="17"/>
                </a:lnTo>
                <a:lnTo>
                  <a:pt x="116" y="11"/>
                </a:lnTo>
                <a:lnTo>
                  <a:pt x="116" y="5"/>
                </a:lnTo>
                <a:lnTo>
                  <a:pt x="116" y="0"/>
                </a:lnTo>
                <a:lnTo>
                  <a:pt x="134" y="0"/>
                </a:lnTo>
                <a:lnTo>
                  <a:pt x="134" y="5"/>
                </a:lnTo>
                <a:lnTo>
                  <a:pt x="134" y="11"/>
                </a:lnTo>
                <a:lnTo>
                  <a:pt x="134" y="17"/>
                </a:lnTo>
                <a:lnTo>
                  <a:pt x="134" y="23"/>
                </a:lnTo>
                <a:lnTo>
                  <a:pt x="134" y="29"/>
                </a:lnTo>
                <a:lnTo>
                  <a:pt x="134" y="35"/>
                </a:lnTo>
                <a:lnTo>
                  <a:pt x="134" y="46"/>
                </a:lnTo>
                <a:lnTo>
                  <a:pt x="134" y="52"/>
                </a:lnTo>
                <a:lnTo>
                  <a:pt x="134" y="64"/>
                </a:lnTo>
                <a:lnTo>
                  <a:pt x="134" y="70"/>
                </a:lnTo>
                <a:lnTo>
                  <a:pt x="134" y="81"/>
                </a:lnTo>
                <a:lnTo>
                  <a:pt x="134" y="93"/>
                </a:lnTo>
                <a:lnTo>
                  <a:pt x="134" y="105"/>
                </a:lnTo>
                <a:lnTo>
                  <a:pt x="134" y="111"/>
                </a:lnTo>
                <a:lnTo>
                  <a:pt x="134" y="116"/>
                </a:lnTo>
                <a:lnTo>
                  <a:pt x="134" y="122"/>
                </a:lnTo>
                <a:lnTo>
                  <a:pt x="128" y="128"/>
                </a:lnTo>
                <a:lnTo>
                  <a:pt x="128" y="134"/>
                </a:lnTo>
                <a:lnTo>
                  <a:pt x="122" y="140"/>
                </a:lnTo>
                <a:lnTo>
                  <a:pt x="122" y="146"/>
                </a:lnTo>
                <a:lnTo>
                  <a:pt x="116" y="157"/>
                </a:lnTo>
                <a:lnTo>
                  <a:pt x="105" y="163"/>
                </a:lnTo>
                <a:lnTo>
                  <a:pt x="99" y="169"/>
                </a:lnTo>
                <a:lnTo>
                  <a:pt x="93" y="175"/>
                </a:lnTo>
                <a:lnTo>
                  <a:pt x="82" y="181"/>
                </a:lnTo>
                <a:lnTo>
                  <a:pt x="64" y="192"/>
                </a:lnTo>
                <a:lnTo>
                  <a:pt x="58" y="198"/>
                </a:lnTo>
                <a:lnTo>
                  <a:pt x="53" y="204"/>
                </a:lnTo>
                <a:lnTo>
                  <a:pt x="41" y="216"/>
                </a:lnTo>
                <a:lnTo>
                  <a:pt x="47" y="216"/>
                </a:lnTo>
                <a:lnTo>
                  <a:pt x="35" y="221"/>
                </a:lnTo>
                <a:lnTo>
                  <a:pt x="35" y="227"/>
                </a:lnTo>
                <a:lnTo>
                  <a:pt x="29" y="233"/>
                </a:lnTo>
                <a:lnTo>
                  <a:pt x="29" y="239"/>
                </a:lnTo>
                <a:lnTo>
                  <a:pt x="24" y="239"/>
                </a:lnTo>
                <a:lnTo>
                  <a:pt x="29" y="239"/>
                </a:lnTo>
                <a:lnTo>
                  <a:pt x="24" y="245"/>
                </a:lnTo>
                <a:lnTo>
                  <a:pt x="29" y="251"/>
                </a:lnTo>
                <a:lnTo>
                  <a:pt x="29" y="256"/>
                </a:lnTo>
                <a:lnTo>
                  <a:pt x="35" y="262"/>
                </a:lnTo>
                <a:lnTo>
                  <a:pt x="29" y="262"/>
                </a:lnTo>
                <a:lnTo>
                  <a:pt x="35" y="268"/>
                </a:lnTo>
                <a:lnTo>
                  <a:pt x="41" y="274"/>
                </a:lnTo>
                <a:lnTo>
                  <a:pt x="53" y="286"/>
                </a:lnTo>
                <a:lnTo>
                  <a:pt x="58" y="292"/>
                </a:lnTo>
                <a:lnTo>
                  <a:pt x="64" y="297"/>
                </a:lnTo>
                <a:lnTo>
                  <a:pt x="82" y="315"/>
                </a:lnTo>
                <a:lnTo>
                  <a:pt x="87" y="327"/>
                </a:lnTo>
                <a:lnTo>
                  <a:pt x="99" y="332"/>
                </a:lnTo>
                <a:lnTo>
                  <a:pt x="105" y="344"/>
                </a:lnTo>
                <a:lnTo>
                  <a:pt x="111" y="350"/>
                </a:lnTo>
                <a:lnTo>
                  <a:pt x="111" y="356"/>
                </a:lnTo>
                <a:lnTo>
                  <a:pt x="116" y="356"/>
                </a:lnTo>
                <a:lnTo>
                  <a:pt x="116" y="362"/>
                </a:lnTo>
                <a:lnTo>
                  <a:pt x="116" y="367"/>
                </a:lnTo>
                <a:lnTo>
                  <a:pt x="116" y="373"/>
                </a:lnTo>
                <a:lnTo>
                  <a:pt x="116" y="385"/>
                </a:lnTo>
                <a:lnTo>
                  <a:pt x="116" y="391"/>
                </a:lnTo>
                <a:lnTo>
                  <a:pt x="116" y="397"/>
                </a:lnTo>
                <a:lnTo>
                  <a:pt x="116" y="408"/>
                </a:lnTo>
                <a:lnTo>
                  <a:pt x="111" y="414"/>
                </a:lnTo>
                <a:lnTo>
                  <a:pt x="111" y="420"/>
                </a:lnTo>
                <a:lnTo>
                  <a:pt x="105" y="426"/>
                </a:lnTo>
                <a:lnTo>
                  <a:pt x="99" y="443"/>
                </a:lnTo>
                <a:lnTo>
                  <a:pt x="93" y="455"/>
                </a:lnTo>
                <a:lnTo>
                  <a:pt x="87" y="467"/>
                </a:lnTo>
                <a:lnTo>
                  <a:pt x="76" y="478"/>
                </a:lnTo>
                <a:lnTo>
                  <a:pt x="76" y="484"/>
                </a:lnTo>
                <a:lnTo>
                  <a:pt x="70" y="490"/>
                </a:lnTo>
                <a:lnTo>
                  <a:pt x="64" y="496"/>
                </a:lnTo>
                <a:lnTo>
                  <a:pt x="58" y="502"/>
                </a:lnTo>
                <a:lnTo>
                  <a:pt x="53" y="513"/>
                </a:lnTo>
                <a:lnTo>
                  <a:pt x="41" y="519"/>
                </a:lnTo>
                <a:lnTo>
                  <a:pt x="35" y="525"/>
                </a:lnTo>
                <a:lnTo>
                  <a:pt x="29" y="531"/>
                </a:lnTo>
                <a:lnTo>
                  <a:pt x="29" y="537"/>
                </a:lnTo>
                <a:lnTo>
                  <a:pt x="24" y="537"/>
                </a:lnTo>
                <a:lnTo>
                  <a:pt x="24" y="543"/>
                </a:lnTo>
                <a:lnTo>
                  <a:pt x="18" y="548"/>
                </a:lnTo>
                <a:lnTo>
                  <a:pt x="18" y="554"/>
                </a:lnTo>
                <a:lnTo>
                  <a:pt x="18" y="560"/>
                </a:lnTo>
                <a:lnTo>
                  <a:pt x="18" y="566"/>
                </a:lnTo>
                <a:lnTo>
                  <a:pt x="18" y="572"/>
                </a:lnTo>
                <a:lnTo>
                  <a:pt x="24" y="578"/>
                </a:lnTo>
                <a:lnTo>
                  <a:pt x="24" y="583"/>
                </a:lnTo>
                <a:lnTo>
                  <a:pt x="29" y="595"/>
                </a:lnTo>
                <a:lnTo>
                  <a:pt x="29" y="601"/>
                </a:lnTo>
                <a:lnTo>
                  <a:pt x="35" y="613"/>
                </a:lnTo>
                <a:lnTo>
                  <a:pt x="41" y="618"/>
                </a:lnTo>
                <a:lnTo>
                  <a:pt x="47" y="630"/>
                </a:lnTo>
                <a:lnTo>
                  <a:pt x="53" y="636"/>
                </a:lnTo>
                <a:lnTo>
                  <a:pt x="58" y="653"/>
                </a:lnTo>
                <a:lnTo>
                  <a:pt x="76" y="671"/>
                </a:lnTo>
                <a:lnTo>
                  <a:pt x="87" y="688"/>
                </a:lnTo>
                <a:lnTo>
                  <a:pt x="70" y="700"/>
                </a:lnTo>
                <a:close/>
              </a:path>
            </a:pathLst>
          </a:custGeom>
          <a:solidFill>
            <a:srgbClr val="FFFFFF"/>
          </a:solidFill>
          <a:ln w="9525">
            <a:noFill/>
            <a:round/>
            <a:headEnd/>
            <a:tailEnd/>
          </a:ln>
        </p:spPr>
        <p:txBody>
          <a:bodyPr/>
          <a:lstStyle/>
          <a:p>
            <a:endParaRPr lang="en-US"/>
          </a:p>
        </p:txBody>
      </p:sp>
      <p:sp>
        <p:nvSpPr>
          <p:cNvPr id="25311" name="Rectangle 123"/>
          <p:cNvSpPr>
            <a:spLocks noChangeArrowheads="1"/>
          </p:cNvSpPr>
          <p:nvPr/>
        </p:nvSpPr>
        <p:spPr bwMode="auto">
          <a:xfrm>
            <a:off x="5051369" y="1774388"/>
            <a:ext cx="212725" cy="1111250"/>
          </a:xfrm>
          <a:prstGeom prst="rect">
            <a:avLst/>
          </a:prstGeom>
          <a:solidFill>
            <a:srgbClr val="808080"/>
          </a:solidFill>
          <a:ln w="9525">
            <a:noFill/>
            <a:miter lim="800000"/>
            <a:headEnd/>
            <a:tailEnd/>
          </a:ln>
        </p:spPr>
        <p:txBody>
          <a:bodyPr/>
          <a:lstStyle/>
          <a:p>
            <a:endParaRPr lang="en-GB"/>
          </a:p>
        </p:txBody>
      </p:sp>
      <p:sp>
        <p:nvSpPr>
          <p:cNvPr id="25312" name="Freeform 124"/>
          <p:cNvSpPr>
            <a:spLocks/>
          </p:cNvSpPr>
          <p:nvPr/>
        </p:nvSpPr>
        <p:spPr bwMode="auto">
          <a:xfrm>
            <a:off x="5070419" y="1755338"/>
            <a:ext cx="184150" cy="1103313"/>
          </a:xfrm>
          <a:custGeom>
            <a:avLst/>
            <a:gdLst>
              <a:gd name="T0" fmla="*/ 70 w 116"/>
              <a:gd name="T1" fmla="*/ 695 h 695"/>
              <a:gd name="T2" fmla="*/ 41 w 116"/>
              <a:gd name="T3" fmla="*/ 660 h 695"/>
              <a:gd name="T4" fmla="*/ 29 w 116"/>
              <a:gd name="T5" fmla="*/ 642 h 695"/>
              <a:gd name="T6" fmla="*/ 23 w 116"/>
              <a:gd name="T7" fmla="*/ 625 h 695"/>
              <a:gd name="T8" fmla="*/ 12 w 116"/>
              <a:gd name="T9" fmla="*/ 607 h 695"/>
              <a:gd name="T10" fmla="*/ 6 w 116"/>
              <a:gd name="T11" fmla="*/ 590 h 695"/>
              <a:gd name="T12" fmla="*/ 0 w 116"/>
              <a:gd name="T13" fmla="*/ 572 h 695"/>
              <a:gd name="T14" fmla="*/ 0 w 116"/>
              <a:gd name="T15" fmla="*/ 560 h 695"/>
              <a:gd name="T16" fmla="*/ 0 w 116"/>
              <a:gd name="T17" fmla="*/ 549 h 695"/>
              <a:gd name="T18" fmla="*/ 0 w 116"/>
              <a:gd name="T19" fmla="*/ 543 h 695"/>
              <a:gd name="T20" fmla="*/ 6 w 116"/>
              <a:gd name="T21" fmla="*/ 531 h 695"/>
              <a:gd name="T22" fmla="*/ 12 w 116"/>
              <a:gd name="T23" fmla="*/ 525 h 695"/>
              <a:gd name="T24" fmla="*/ 23 w 116"/>
              <a:gd name="T25" fmla="*/ 514 h 695"/>
              <a:gd name="T26" fmla="*/ 41 w 116"/>
              <a:gd name="T27" fmla="*/ 496 h 695"/>
              <a:gd name="T28" fmla="*/ 52 w 116"/>
              <a:gd name="T29" fmla="*/ 484 h 695"/>
              <a:gd name="T30" fmla="*/ 58 w 116"/>
              <a:gd name="T31" fmla="*/ 473 h 695"/>
              <a:gd name="T32" fmla="*/ 64 w 116"/>
              <a:gd name="T33" fmla="*/ 461 h 695"/>
              <a:gd name="T34" fmla="*/ 75 w 116"/>
              <a:gd name="T35" fmla="*/ 449 h 695"/>
              <a:gd name="T36" fmla="*/ 81 w 116"/>
              <a:gd name="T37" fmla="*/ 438 h 695"/>
              <a:gd name="T38" fmla="*/ 87 w 116"/>
              <a:gd name="T39" fmla="*/ 426 h 695"/>
              <a:gd name="T40" fmla="*/ 93 w 116"/>
              <a:gd name="T41" fmla="*/ 409 h 695"/>
              <a:gd name="T42" fmla="*/ 99 w 116"/>
              <a:gd name="T43" fmla="*/ 397 h 695"/>
              <a:gd name="T44" fmla="*/ 99 w 116"/>
              <a:gd name="T45" fmla="*/ 385 h 695"/>
              <a:gd name="T46" fmla="*/ 99 w 116"/>
              <a:gd name="T47" fmla="*/ 368 h 695"/>
              <a:gd name="T48" fmla="*/ 93 w 116"/>
              <a:gd name="T49" fmla="*/ 362 h 695"/>
              <a:gd name="T50" fmla="*/ 93 w 116"/>
              <a:gd name="T51" fmla="*/ 356 h 695"/>
              <a:gd name="T52" fmla="*/ 87 w 116"/>
              <a:gd name="T53" fmla="*/ 344 h 695"/>
              <a:gd name="T54" fmla="*/ 81 w 116"/>
              <a:gd name="T55" fmla="*/ 339 h 695"/>
              <a:gd name="T56" fmla="*/ 64 w 116"/>
              <a:gd name="T57" fmla="*/ 321 h 695"/>
              <a:gd name="T58" fmla="*/ 46 w 116"/>
              <a:gd name="T59" fmla="*/ 304 h 695"/>
              <a:gd name="T60" fmla="*/ 35 w 116"/>
              <a:gd name="T61" fmla="*/ 286 h 695"/>
              <a:gd name="T62" fmla="*/ 23 w 116"/>
              <a:gd name="T63" fmla="*/ 280 h 695"/>
              <a:gd name="T64" fmla="*/ 17 w 116"/>
              <a:gd name="T65" fmla="*/ 274 h 695"/>
              <a:gd name="T66" fmla="*/ 12 w 116"/>
              <a:gd name="T67" fmla="*/ 263 h 695"/>
              <a:gd name="T68" fmla="*/ 12 w 116"/>
              <a:gd name="T69" fmla="*/ 257 h 695"/>
              <a:gd name="T70" fmla="*/ 6 w 116"/>
              <a:gd name="T71" fmla="*/ 251 h 695"/>
              <a:gd name="T72" fmla="*/ 6 w 116"/>
              <a:gd name="T73" fmla="*/ 239 h 695"/>
              <a:gd name="T74" fmla="*/ 6 w 116"/>
              <a:gd name="T75" fmla="*/ 233 h 695"/>
              <a:gd name="T76" fmla="*/ 12 w 116"/>
              <a:gd name="T77" fmla="*/ 228 h 695"/>
              <a:gd name="T78" fmla="*/ 12 w 116"/>
              <a:gd name="T79" fmla="*/ 222 h 695"/>
              <a:gd name="T80" fmla="*/ 17 w 116"/>
              <a:gd name="T81" fmla="*/ 216 h 695"/>
              <a:gd name="T82" fmla="*/ 29 w 116"/>
              <a:gd name="T83" fmla="*/ 204 h 695"/>
              <a:gd name="T84" fmla="*/ 35 w 116"/>
              <a:gd name="T85" fmla="*/ 198 h 695"/>
              <a:gd name="T86" fmla="*/ 52 w 116"/>
              <a:gd name="T87" fmla="*/ 187 h 695"/>
              <a:gd name="T88" fmla="*/ 64 w 116"/>
              <a:gd name="T89" fmla="*/ 175 h 695"/>
              <a:gd name="T90" fmla="*/ 81 w 116"/>
              <a:gd name="T91" fmla="*/ 163 h 695"/>
              <a:gd name="T92" fmla="*/ 87 w 116"/>
              <a:gd name="T93" fmla="*/ 158 h 695"/>
              <a:gd name="T94" fmla="*/ 99 w 116"/>
              <a:gd name="T95" fmla="*/ 146 h 695"/>
              <a:gd name="T96" fmla="*/ 99 w 116"/>
              <a:gd name="T97" fmla="*/ 140 h 695"/>
              <a:gd name="T98" fmla="*/ 104 w 116"/>
              <a:gd name="T99" fmla="*/ 134 h 695"/>
              <a:gd name="T100" fmla="*/ 110 w 116"/>
              <a:gd name="T101" fmla="*/ 123 h 695"/>
              <a:gd name="T102" fmla="*/ 116 w 116"/>
              <a:gd name="T103" fmla="*/ 111 h 695"/>
              <a:gd name="T104" fmla="*/ 116 w 116"/>
              <a:gd name="T105" fmla="*/ 99 h 695"/>
              <a:gd name="T106" fmla="*/ 116 w 116"/>
              <a:gd name="T107" fmla="*/ 93 h 695"/>
              <a:gd name="T108" fmla="*/ 116 w 116"/>
              <a:gd name="T109" fmla="*/ 70 h 695"/>
              <a:gd name="T110" fmla="*/ 110 w 116"/>
              <a:gd name="T111" fmla="*/ 58 h 695"/>
              <a:gd name="T112" fmla="*/ 110 w 116"/>
              <a:gd name="T113" fmla="*/ 52 h 695"/>
              <a:gd name="T114" fmla="*/ 110 w 116"/>
              <a:gd name="T115" fmla="*/ 35 h 695"/>
              <a:gd name="T116" fmla="*/ 110 w 116"/>
              <a:gd name="T117" fmla="*/ 23 h 695"/>
              <a:gd name="T118" fmla="*/ 110 w 116"/>
              <a:gd name="T119" fmla="*/ 12 h 695"/>
              <a:gd name="T120" fmla="*/ 110 w 116"/>
              <a:gd name="T121" fmla="*/ 0 h 6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695"/>
              <a:gd name="T185" fmla="*/ 116 w 116"/>
              <a:gd name="T186" fmla="*/ 695 h 6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695">
                <a:moveTo>
                  <a:pt x="70" y="695"/>
                </a:moveTo>
                <a:lnTo>
                  <a:pt x="41" y="660"/>
                </a:lnTo>
                <a:lnTo>
                  <a:pt x="29" y="642"/>
                </a:lnTo>
                <a:lnTo>
                  <a:pt x="23" y="625"/>
                </a:lnTo>
                <a:lnTo>
                  <a:pt x="12" y="607"/>
                </a:lnTo>
                <a:lnTo>
                  <a:pt x="6" y="590"/>
                </a:lnTo>
                <a:lnTo>
                  <a:pt x="0" y="572"/>
                </a:lnTo>
                <a:lnTo>
                  <a:pt x="0" y="560"/>
                </a:lnTo>
                <a:lnTo>
                  <a:pt x="0" y="549"/>
                </a:lnTo>
                <a:lnTo>
                  <a:pt x="0" y="543"/>
                </a:lnTo>
                <a:lnTo>
                  <a:pt x="6" y="531"/>
                </a:lnTo>
                <a:lnTo>
                  <a:pt x="12" y="525"/>
                </a:lnTo>
                <a:lnTo>
                  <a:pt x="23" y="514"/>
                </a:lnTo>
                <a:lnTo>
                  <a:pt x="41" y="496"/>
                </a:lnTo>
                <a:lnTo>
                  <a:pt x="52" y="484"/>
                </a:lnTo>
                <a:lnTo>
                  <a:pt x="58" y="473"/>
                </a:lnTo>
                <a:lnTo>
                  <a:pt x="64" y="461"/>
                </a:lnTo>
                <a:lnTo>
                  <a:pt x="75" y="449"/>
                </a:lnTo>
                <a:lnTo>
                  <a:pt x="81" y="438"/>
                </a:lnTo>
                <a:lnTo>
                  <a:pt x="87" y="426"/>
                </a:lnTo>
                <a:lnTo>
                  <a:pt x="93" y="409"/>
                </a:lnTo>
                <a:lnTo>
                  <a:pt x="99" y="397"/>
                </a:lnTo>
                <a:lnTo>
                  <a:pt x="99" y="385"/>
                </a:lnTo>
                <a:lnTo>
                  <a:pt x="99" y="368"/>
                </a:lnTo>
                <a:lnTo>
                  <a:pt x="93" y="362"/>
                </a:lnTo>
                <a:lnTo>
                  <a:pt x="93" y="356"/>
                </a:lnTo>
                <a:lnTo>
                  <a:pt x="87" y="344"/>
                </a:lnTo>
                <a:lnTo>
                  <a:pt x="81" y="339"/>
                </a:lnTo>
                <a:lnTo>
                  <a:pt x="64" y="321"/>
                </a:lnTo>
                <a:lnTo>
                  <a:pt x="46" y="304"/>
                </a:lnTo>
                <a:lnTo>
                  <a:pt x="35" y="286"/>
                </a:lnTo>
                <a:lnTo>
                  <a:pt x="23" y="280"/>
                </a:lnTo>
                <a:lnTo>
                  <a:pt x="17" y="274"/>
                </a:lnTo>
                <a:lnTo>
                  <a:pt x="12" y="263"/>
                </a:lnTo>
                <a:lnTo>
                  <a:pt x="12" y="257"/>
                </a:lnTo>
                <a:lnTo>
                  <a:pt x="6" y="251"/>
                </a:lnTo>
                <a:lnTo>
                  <a:pt x="6" y="239"/>
                </a:lnTo>
                <a:lnTo>
                  <a:pt x="6" y="233"/>
                </a:lnTo>
                <a:lnTo>
                  <a:pt x="12" y="228"/>
                </a:lnTo>
                <a:lnTo>
                  <a:pt x="12" y="222"/>
                </a:lnTo>
                <a:lnTo>
                  <a:pt x="17" y="216"/>
                </a:lnTo>
                <a:lnTo>
                  <a:pt x="29" y="204"/>
                </a:lnTo>
                <a:lnTo>
                  <a:pt x="35" y="198"/>
                </a:lnTo>
                <a:lnTo>
                  <a:pt x="52" y="187"/>
                </a:lnTo>
                <a:lnTo>
                  <a:pt x="64" y="175"/>
                </a:lnTo>
                <a:lnTo>
                  <a:pt x="81" y="163"/>
                </a:lnTo>
                <a:lnTo>
                  <a:pt x="87" y="158"/>
                </a:lnTo>
                <a:lnTo>
                  <a:pt x="99" y="146"/>
                </a:lnTo>
                <a:lnTo>
                  <a:pt x="99" y="140"/>
                </a:lnTo>
                <a:lnTo>
                  <a:pt x="104" y="134"/>
                </a:lnTo>
                <a:lnTo>
                  <a:pt x="110" y="123"/>
                </a:lnTo>
                <a:lnTo>
                  <a:pt x="116" y="111"/>
                </a:lnTo>
                <a:lnTo>
                  <a:pt x="116" y="99"/>
                </a:lnTo>
                <a:lnTo>
                  <a:pt x="116" y="93"/>
                </a:lnTo>
                <a:lnTo>
                  <a:pt x="116" y="70"/>
                </a:lnTo>
                <a:lnTo>
                  <a:pt x="110" y="58"/>
                </a:lnTo>
                <a:lnTo>
                  <a:pt x="110" y="52"/>
                </a:lnTo>
                <a:lnTo>
                  <a:pt x="110" y="35"/>
                </a:lnTo>
                <a:lnTo>
                  <a:pt x="110" y="23"/>
                </a:lnTo>
                <a:lnTo>
                  <a:pt x="110" y="12"/>
                </a:lnTo>
                <a:lnTo>
                  <a:pt x="110" y="0"/>
                </a:lnTo>
              </a:path>
            </a:pathLst>
          </a:custGeom>
          <a:noFill/>
          <a:ln w="26988">
            <a:solidFill>
              <a:srgbClr val="FF0000"/>
            </a:solidFill>
            <a:round/>
            <a:headEnd/>
            <a:tailEnd/>
          </a:ln>
        </p:spPr>
        <p:txBody>
          <a:bodyPr/>
          <a:lstStyle/>
          <a:p>
            <a:endParaRPr lang="en-US"/>
          </a:p>
        </p:txBody>
      </p:sp>
      <p:sp>
        <p:nvSpPr>
          <p:cNvPr id="25313" name="Rectangle 125"/>
          <p:cNvSpPr>
            <a:spLocks noChangeArrowheads="1"/>
          </p:cNvSpPr>
          <p:nvPr/>
        </p:nvSpPr>
        <p:spPr bwMode="auto">
          <a:xfrm>
            <a:off x="5494281" y="1764863"/>
            <a:ext cx="211138" cy="1111250"/>
          </a:xfrm>
          <a:prstGeom prst="rect">
            <a:avLst/>
          </a:prstGeom>
          <a:solidFill>
            <a:srgbClr val="808080"/>
          </a:solidFill>
          <a:ln w="9525">
            <a:noFill/>
            <a:miter lim="800000"/>
            <a:headEnd/>
            <a:tailEnd/>
          </a:ln>
        </p:spPr>
        <p:txBody>
          <a:bodyPr/>
          <a:lstStyle/>
          <a:p>
            <a:endParaRPr lang="en-GB"/>
          </a:p>
        </p:txBody>
      </p:sp>
      <p:sp>
        <p:nvSpPr>
          <p:cNvPr id="25314" name="Freeform 126"/>
          <p:cNvSpPr>
            <a:spLocks/>
          </p:cNvSpPr>
          <p:nvPr/>
        </p:nvSpPr>
        <p:spPr bwMode="auto">
          <a:xfrm>
            <a:off x="5494281" y="1764863"/>
            <a:ext cx="211138" cy="1111250"/>
          </a:xfrm>
          <a:custGeom>
            <a:avLst/>
            <a:gdLst>
              <a:gd name="T0" fmla="*/ 29 w 133"/>
              <a:gd name="T1" fmla="*/ 636 h 700"/>
              <a:gd name="T2" fmla="*/ 6 w 133"/>
              <a:gd name="T3" fmla="*/ 595 h 700"/>
              <a:gd name="T4" fmla="*/ 0 w 133"/>
              <a:gd name="T5" fmla="*/ 554 h 700"/>
              <a:gd name="T6" fmla="*/ 17 w 133"/>
              <a:gd name="T7" fmla="*/ 519 h 700"/>
              <a:gd name="T8" fmla="*/ 46 w 133"/>
              <a:gd name="T9" fmla="*/ 490 h 700"/>
              <a:gd name="T10" fmla="*/ 52 w 133"/>
              <a:gd name="T11" fmla="*/ 484 h 700"/>
              <a:gd name="T12" fmla="*/ 69 w 133"/>
              <a:gd name="T13" fmla="*/ 461 h 700"/>
              <a:gd name="T14" fmla="*/ 92 w 133"/>
              <a:gd name="T15" fmla="*/ 420 h 700"/>
              <a:gd name="T16" fmla="*/ 92 w 133"/>
              <a:gd name="T17" fmla="*/ 408 h 700"/>
              <a:gd name="T18" fmla="*/ 98 w 133"/>
              <a:gd name="T19" fmla="*/ 391 h 700"/>
              <a:gd name="T20" fmla="*/ 98 w 133"/>
              <a:gd name="T21" fmla="*/ 379 h 700"/>
              <a:gd name="T22" fmla="*/ 98 w 133"/>
              <a:gd name="T23" fmla="*/ 368 h 700"/>
              <a:gd name="T24" fmla="*/ 92 w 133"/>
              <a:gd name="T25" fmla="*/ 362 h 700"/>
              <a:gd name="T26" fmla="*/ 75 w 133"/>
              <a:gd name="T27" fmla="*/ 338 h 700"/>
              <a:gd name="T28" fmla="*/ 40 w 133"/>
              <a:gd name="T29" fmla="*/ 303 h 700"/>
              <a:gd name="T30" fmla="*/ 11 w 133"/>
              <a:gd name="T31" fmla="*/ 268 h 700"/>
              <a:gd name="T32" fmla="*/ 6 w 133"/>
              <a:gd name="T33" fmla="*/ 245 h 700"/>
              <a:gd name="T34" fmla="*/ 17 w 133"/>
              <a:gd name="T35" fmla="*/ 216 h 700"/>
              <a:gd name="T36" fmla="*/ 52 w 133"/>
              <a:gd name="T37" fmla="*/ 181 h 700"/>
              <a:gd name="T38" fmla="*/ 87 w 133"/>
              <a:gd name="T39" fmla="*/ 157 h 700"/>
              <a:gd name="T40" fmla="*/ 104 w 133"/>
              <a:gd name="T41" fmla="*/ 140 h 700"/>
              <a:gd name="T42" fmla="*/ 104 w 133"/>
              <a:gd name="T43" fmla="*/ 134 h 700"/>
              <a:gd name="T44" fmla="*/ 116 w 133"/>
              <a:gd name="T45" fmla="*/ 117 h 700"/>
              <a:gd name="T46" fmla="*/ 116 w 133"/>
              <a:gd name="T47" fmla="*/ 111 h 700"/>
              <a:gd name="T48" fmla="*/ 116 w 133"/>
              <a:gd name="T49" fmla="*/ 82 h 700"/>
              <a:gd name="T50" fmla="*/ 116 w 133"/>
              <a:gd name="T51" fmla="*/ 46 h 700"/>
              <a:gd name="T52" fmla="*/ 116 w 133"/>
              <a:gd name="T53" fmla="*/ 29 h 700"/>
              <a:gd name="T54" fmla="*/ 116 w 133"/>
              <a:gd name="T55" fmla="*/ 0 h 700"/>
              <a:gd name="T56" fmla="*/ 127 w 133"/>
              <a:gd name="T57" fmla="*/ 11 h 700"/>
              <a:gd name="T58" fmla="*/ 127 w 133"/>
              <a:gd name="T59" fmla="*/ 29 h 700"/>
              <a:gd name="T60" fmla="*/ 127 w 133"/>
              <a:gd name="T61" fmla="*/ 64 h 700"/>
              <a:gd name="T62" fmla="*/ 133 w 133"/>
              <a:gd name="T63" fmla="*/ 93 h 700"/>
              <a:gd name="T64" fmla="*/ 127 w 133"/>
              <a:gd name="T65" fmla="*/ 128 h 700"/>
              <a:gd name="T66" fmla="*/ 110 w 133"/>
              <a:gd name="T67" fmla="*/ 157 h 700"/>
              <a:gd name="T68" fmla="*/ 64 w 133"/>
              <a:gd name="T69" fmla="*/ 192 h 700"/>
              <a:gd name="T70" fmla="*/ 46 w 133"/>
              <a:gd name="T71" fmla="*/ 210 h 700"/>
              <a:gd name="T72" fmla="*/ 29 w 133"/>
              <a:gd name="T73" fmla="*/ 227 h 700"/>
              <a:gd name="T74" fmla="*/ 23 w 133"/>
              <a:gd name="T75" fmla="*/ 233 h 700"/>
              <a:gd name="T76" fmla="*/ 23 w 133"/>
              <a:gd name="T77" fmla="*/ 245 h 700"/>
              <a:gd name="T78" fmla="*/ 23 w 133"/>
              <a:gd name="T79" fmla="*/ 251 h 700"/>
              <a:gd name="T80" fmla="*/ 29 w 133"/>
              <a:gd name="T81" fmla="*/ 257 h 700"/>
              <a:gd name="T82" fmla="*/ 35 w 133"/>
              <a:gd name="T83" fmla="*/ 268 h 700"/>
              <a:gd name="T84" fmla="*/ 52 w 133"/>
              <a:gd name="T85" fmla="*/ 292 h 700"/>
              <a:gd name="T86" fmla="*/ 92 w 133"/>
              <a:gd name="T87" fmla="*/ 333 h 700"/>
              <a:gd name="T88" fmla="*/ 116 w 133"/>
              <a:gd name="T89" fmla="*/ 362 h 700"/>
              <a:gd name="T90" fmla="*/ 116 w 133"/>
              <a:gd name="T91" fmla="*/ 403 h 700"/>
              <a:gd name="T92" fmla="*/ 98 w 133"/>
              <a:gd name="T93" fmla="*/ 443 h 700"/>
              <a:gd name="T94" fmla="*/ 69 w 133"/>
              <a:gd name="T95" fmla="*/ 484 h 700"/>
              <a:gd name="T96" fmla="*/ 35 w 133"/>
              <a:gd name="T97" fmla="*/ 519 h 700"/>
              <a:gd name="T98" fmla="*/ 29 w 133"/>
              <a:gd name="T99" fmla="*/ 531 h 700"/>
              <a:gd name="T100" fmla="*/ 17 w 133"/>
              <a:gd name="T101" fmla="*/ 543 h 700"/>
              <a:gd name="T102" fmla="*/ 17 w 133"/>
              <a:gd name="T103" fmla="*/ 554 h 700"/>
              <a:gd name="T104" fmla="*/ 17 w 133"/>
              <a:gd name="T105" fmla="*/ 572 h 700"/>
              <a:gd name="T106" fmla="*/ 23 w 133"/>
              <a:gd name="T107" fmla="*/ 589 h 700"/>
              <a:gd name="T108" fmla="*/ 35 w 133"/>
              <a:gd name="T109" fmla="*/ 613 h 700"/>
              <a:gd name="T110" fmla="*/ 40 w 133"/>
              <a:gd name="T111" fmla="*/ 630 h 700"/>
              <a:gd name="T112" fmla="*/ 69 w 133"/>
              <a:gd name="T113" fmla="*/ 671 h 7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3"/>
              <a:gd name="T172" fmla="*/ 0 h 700"/>
              <a:gd name="T173" fmla="*/ 133 w 133"/>
              <a:gd name="T174" fmla="*/ 700 h 7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3" h="700">
                <a:moveTo>
                  <a:pt x="69" y="700"/>
                </a:moveTo>
                <a:lnTo>
                  <a:pt x="58" y="683"/>
                </a:lnTo>
                <a:lnTo>
                  <a:pt x="46" y="665"/>
                </a:lnTo>
                <a:lnTo>
                  <a:pt x="35" y="648"/>
                </a:lnTo>
                <a:lnTo>
                  <a:pt x="29" y="636"/>
                </a:lnTo>
                <a:lnTo>
                  <a:pt x="23" y="624"/>
                </a:lnTo>
                <a:lnTo>
                  <a:pt x="17" y="619"/>
                </a:lnTo>
                <a:lnTo>
                  <a:pt x="11" y="607"/>
                </a:lnTo>
                <a:lnTo>
                  <a:pt x="11" y="601"/>
                </a:lnTo>
                <a:lnTo>
                  <a:pt x="6" y="595"/>
                </a:lnTo>
                <a:lnTo>
                  <a:pt x="6" y="584"/>
                </a:lnTo>
                <a:lnTo>
                  <a:pt x="0" y="578"/>
                </a:lnTo>
                <a:lnTo>
                  <a:pt x="0" y="566"/>
                </a:lnTo>
                <a:lnTo>
                  <a:pt x="0" y="560"/>
                </a:lnTo>
                <a:lnTo>
                  <a:pt x="0" y="554"/>
                </a:lnTo>
                <a:lnTo>
                  <a:pt x="0" y="543"/>
                </a:lnTo>
                <a:lnTo>
                  <a:pt x="6" y="537"/>
                </a:lnTo>
                <a:lnTo>
                  <a:pt x="6" y="531"/>
                </a:lnTo>
                <a:lnTo>
                  <a:pt x="11" y="525"/>
                </a:lnTo>
                <a:lnTo>
                  <a:pt x="17" y="519"/>
                </a:lnTo>
                <a:lnTo>
                  <a:pt x="23" y="514"/>
                </a:lnTo>
                <a:lnTo>
                  <a:pt x="23" y="508"/>
                </a:lnTo>
                <a:lnTo>
                  <a:pt x="35" y="502"/>
                </a:lnTo>
                <a:lnTo>
                  <a:pt x="46" y="490"/>
                </a:lnTo>
                <a:lnTo>
                  <a:pt x="52" y="484"/>
                </a:lnTo>
                <a:lnTo>
                  <a:pt x="58" y="484"/>
                </a:lnTo>
                <a:lnTo>
                  <a:pt x="52" y="484"/>
                </a:lnTo>
                <a:lnTo>
                  <a:pt x="58" y="478"/>
                </a:lnTo>
                <a:lnTo>
                  <a:pt x="64" y="473"/>
                </a:lnTo>
                <a:lnTo>
                  <a:pt x="69" y="461"/>
                </a:lnTo>
                <a:lnTo>
                  <a:pt x="75" y="449"/>
                </a:lnTo>
                <a:lnTo>
                  <a:pt x="81" y="432"/>
                </a:lnTo>
                <a:lnTo>
                  <a:pt x="81" y="438"/>
                </a:lnTo>
                <a:lnTo>
                  <a:pt x="92" y="420"/>
                </a:lnTo>
                <a:lnTo>
                  <a:pt x="87" y="420"/>
                </a:lnTo>
                <a:lnTo>
                  <a:pt x="92" y="414"/>
                </a:lnTo>
                <a:lnTo>
                  <a:pt x="92" y="408"/>
                </a:lnTo>
                <a:lnTo>
                  <a:pt x="98" y="403"/>
                </a:lnTo>
                <a:lnTo>
                  <a:pt x="98" y="397"/>
                </a:lnTo>
                <a:lnTo>
                  <a:pt x="98" y="391"/>
                </a:lnTo>
                <a:lnTo>
                  <a:pt x="98" y="385"/>
                </a:lnTo>
                <a:lnTo>
                  <a:pt x="98" y="379"/>
                </a:lnTo>
                <a:lnTo>
                  <a:pt x="98" y="373"/>
                </a:lnTo>
                <a:lnTo>
                  <a:pt x="98" y="368"/>
                </a:lnTo>
                <a:lnTo>
                  <a:pt x="92" y="362"/>
                </a:lnTo>
                <a:lnTo>
                  <a:pt x="87" y="350"/>
                </a:lnTo>
                <a:lnTo>
                  <a:pt x="81" y="344"/>
                </a:lnTo>
                <a:lnTo>
                  <a:pt x="75" y="338"/>
                </a:lnTo>
                <a:lnTo>
                  <a:pt x="69" y="327"/>
                </a:lnTo>
                <a:lnTo>
                  <a:pt x="52" y="315"/>
                </a:lnTo>
                <a:lnTo>
                  <a:pt x="40" y="303"/>
                </a:lnTo>
                <a:lnTo>
                  <a:pt x="35" y="298"/>
                </a:lnTo>
                <a:lnTo>
                  <a:pt x="29" y="286"/>
                </a:lnTo>
                <a:lnTo>
                  <a:pt x="23" y="280"/>
                </a:lnTo>
                <a:lnTo>
                  <a:pt x="17" y="268"/>
                </a:lnTo>
                <a:lnTo>
                  <a:pt x="11" y="268"/>
                </a:lnTo>
                <a:lnTo>
                  <a:pt x="11" y="262"/>
                </a:lnTo>
                <a:lnTo>
                  <a:pt x="11" y="257"/>
                </a:lnTo>
                <a:lnTo>
                  <a:pt x="6" y="251"/>
                </a:lnTo>
                <a:lnTo>
                  <a:pt x="6" y="245"/>
                </a:lnTo>
                <a:lnTo>
                  <a:pt x="6" y="239"/>
                </a:lnTo>
                <a:lnTo>
                  <a:pt x="11" y="233"/>
                </a:lnTo>
                <a:lnTo>
                  <a:pt x="11" y="227"/>
                </a:lnTo>
                <a:lnTo>
                  <a:pt x="17" y="216"/>
                </a:lnTo>
                <a:lnTo>
                  <a:pt x="23" y="210"/>
                </a:lnTo>
                <a:lnTo>
                  <a:pt x="29" y="204"/>
                </a:lnTo>
                <a:lnTo>
                  <a:pt x="35" y="198"/>
                </a:lnTo>
                <a:lnTo>
                  <a:pt x="46" y="187"/>
                </a:lnTo>
                <a:lnTo>
                  <a:pt x="52" y="181"/>
                </a:lnTo>
                <a:lnTo>
                  <a:pt x="69" y="169"/>
                </a:lnTo>
                <a:lnTo>
                  <a:pt x="81" y="163"/>
                </a:lnTo>
                <a:lnTo>
                  <a:pt x="87" y="157"/>
                </a:lnTo>
                <a:lnTo>
                  <a:pt x="92" y="152"/>
                </a:lnTo>
                <a:lnTo>
                  <a:pt x="98" y="146"/>
                </a:lnTo>
                <a:lnTo>
                  <a:pt x="104" y="140"/>
                </a:lnTo>
                <a:lnTo>
                  <a:pt x="104" y="134"/>
                </a:lnTo>
                <a:lnTo>
                  <a:pt x="110" y="134"/>
                </a:lnTo>
                <a:lnTo>
                  <a:pt x="104" y="134"/>
                </a:lnTo>
                <a:lnTo>
                  <a:pt x="110" y="128"/>
                </a:lnTo>
                <a:lnTo>
                  <a:pt x="110" y="122"/>
                </a:lnTo>
                <a:lnTo>
                  <a:pt x="116" y="117"/>
                </a:lnTo>
                <a:lnTo>
                  <a:pt x="116" y="111"/>
                </a:lnTo>
                <a:lnTo>
                  <a:pt x="116" y="117"/>
                </a:lnTo>
                <a:lnTo>
                  <a:pt x="116" y="111"/>
                </a:lnTo>
                <a:lnTo>
                  <a:pt x="116" y="105"/>
                </a:lnTo>
                <a:lnTo>
                  <a:pt x="116" y="93"/>
                </a:lnTo>
                <a:lnTo>
                  <a:pt x="116" y="82"/>
                </a:lnTo>
                <a:lnTo>
                  <a:pt x="116" y="76"/>
                </a:lnTo>
                <a:lnTo>
                  <a:pt x="116" y="64"/>
                </a:lnTo>
                <a:lnTo>
                  <a:pt x="116" y="52"/>
                </a:lnTo>
                <a:lnTo>
                  <a:pt x="116" y="46"/>
                </a:lnTo>
                <a:lnTo>
                  <a:pt x="116" y="35"/>
                </a:lnTo>
                <a:lnTo>
                  <a:pt x="116" y="41"/>
                </a:lnTo>
                <a:lnTo>
                  <a:pt x="116" y="29"/>
                </a:lnTo>
                <a:lnTo>
                  <a:pt x="116" y="23"/>
                </a:lnTo>
                <a:lnTo>
                  <a:pt x="116" y="17"/>
                </a:lnTo>
                <a:lnTo>
                  <a:pt x="110" y="11"/>
                </a:lnTo>
                <a:lnTo>
                  <a:pt x="116" y="6"/>
                </a:lnTo>
                <a:lnTo>
                  <a:pt x="116" y="0"/>
                </a:lnTo>
                <a:lnTo>
                  <a:pt x="127" y="0"/>
                </a:lnTo>
                <a:lnTo>
                  <a:pt x="127" y="6"/>
                </a:lnTo>
                <a:lnTo>
                  <a:pt x="127" y="11"/>
                </a:lnTo>
                <a:lnTo>
                  <a:pt x="127" y="17"/>
                </a:lnTo>
                <a:lnTo>
                  <a:pt x="127" y="23"/>
                </a:lnTo>
                <a:lnTo>
                  <a:pt x="127" y="29"/>
                </a:lnTo>
                <a:lnTo>
                  <a:pt x="127" y="35"/>
                </a:lnTo>
                <a:lnTo>
                  <a:pt x="127" y="46"/>
                </a:lnTo>
                <a:lnTo>
                  <a:pt x="127" y="52"/>
                </a:lnTo>
                <a:lnTo>
                  <a:pt x="127" y="64"/>
                </a:lnTo>
                <a:lnTo>
                  <a:pt x="133" y="70"/>
                </a:lnTo>
                <a:lnTo>
                  <a:pt x="133" y="82"/>
                </a:lnTo>
                <a:lnTo>
                  <a:pt x="133" y="93"/>
                </a:lnTo>
                <a:lnTo>
                  <a:pt x="133" y="105"/>
                </a:lnTo>
                <a:lnTo>
                  <a:pt x="133" y="111"/>
                </a:lnTo>
                <a:lnTo>
                  <a:pt x="133" y="117"/>
                </a:lnTo>
                <a:lnTo>
                  <a:pt x="127" y="122"/>
                </a:lnTo>
                <a:lnTo>
                  <a:pt x="127" y="128"/>
                </a:lnTo>
                <a:lnTo>
                  <a:pt x="121" y="134"/>
                </a:lnTo>
                <a:lnTo>
                  <a:pt x="121" y="140"/>
                </a:lnTo>
                <a:lnTo>
                  <a:pt x="121" y="146"/>
                </a:lnTo>
                <a:lnTo>
                  <a:pt x="116" y="152"/>
                </a:lnTo>
                <a:lnTo>
                  <a:pt x="110" y="157"/>
                </a:lnTo>
                <a:lnTo>
                  <a:pt x="104" y="163"/>
                </a:lnTo>
                <a:lnTo>
                  <a:pt x="98" y="169"/>
                </a:lnTo>
                <a:lnTo>
                  <a:pt x="87" y="175"/>
                </a:lnTo>
                <a:lnTo>
                  <a:pt x="81" y="181"/>
                </a:lnTo>
                <a:lnTo>
                  <a:pt x="64" y="192"/>
                </a:lnTo>
                <a:lnTo>
                  <a:pt x="58" y="198"/>
                </a:lnTo>
                <a:lnTo>
                  <a:pt x="46" y="210"/>
                </a:lnTo>
                <a:lnTo>
                  <a:pt x="40" y="216"/>
                </a:lnTo>
                <a:lnTo>
                  <a:pt x="35" y="222"/>
                </a:lnTo>
                <a:lnTo>
                  <a:pt x="29" y="227"/>
                </a:lnTo>
                <a:lnTo>
                  <a:pt x="23" y="233"/>
                </a:lnTo>
                <a:lnTo>
                  <a:pt x="29" y="233"/>
                </a:lnTo>
                <a:lnTo>
                  <a:pt x="23" y="233"/>
                </a:lnTo>
                <a:lnTo>
                  <a:pt x="23" y="239"/>
                </a:lnTo>
                <a:lnTo>
                  <a:pt x="23" y="245"/>
                </a:lnTo>
                <a:lnTo>
                  <a:pt x="23" y="251"/>
                </a:lnTo>
                <a:lnTo>
                  <a:pt x="23" y="257"/>
                </a:lnTo>
                <a:lnTo>
                  <a:pt x="29" y="257"/>
                </a:lnTo>
                <a:lnTo>
                  <a:pt x="29" y="262"/>
                </a:lnTo>
                <a:lnTo>
                  <a:pt x="35" y="268"/>
                </a:lnTo>
                <a:lnTo>
                  <a:pt x="40" y="280"/>
                </a:lnTo>
                <a:lnTo>
                  <a:pt x="40" y="274"/>
                </a:lnTo>
                <a:lnTo>
                  <a:pt x="46" y="286"/>
                </a:lnTo>
                <a:lnTo>
                  <a:pt x="52" y="292"/>
                </a:lnTo>
                <a:lnTo>
                  <a:pt x="64" y="303"/>
                </a:lnTo>
                <a:lnTo>
                  <a:pt x="81" y="315"/>
                </a:lnTo>
                <a:lnTo>
                  <a:pt x="87" y="327"/>
                </a:lnTo>
                <a:lnTo>
                  <a:pt x="92" y="333"/>
                </a:lnTo>
                <a:lnTo>
                  <a:pt x="98" y="344"/>
                </a:lnTo>
                <a:lnTo>
                  <a:pt x="104" y="350"/>
                </a:lnTo>
                <a:lnTo>
                  <a:pt x="110" y="356"/>
                </a:lnTo>
                <a:lnTo>
                  <a:pt x="110" y="362"/>
                </a:lnTo>
                <a:lnTo>
                  <a:pt x="116" y="362"/>
                </a:lnTo>
                <a:lnTo>
                  <a:pt x="116" y="368"/>
                </a:lnTo>
                <a:lnTo>
                  <a:pt x="116" y="379"/>
                </a:lnTo>
                <a:lnTo>
                  <a:pt x="116" y="385"/>
                </a:lnTo>
                <a:lnTo>
                  <a:pt x="116" y="391"/>
                </a:lnTo>
                <a:lnTo>
                  <a:pt x="116" y="403"/>
                </a:lnTo>
                <a:lnTo>
                  <a:pt x="110" y="408"/>
                </a:lnTo>
                <a:lnTo>
                  <a:pt x="110" y="414"/>
                </a:lnTo>
                <a:lnTo>
                  <a:pt x="110" y="420"/>
                </a:lnTo>
                <a:lnTo>
                  <a:pt x="104" y="432"/>
                </a:lnTo>
                <a:lnTo>
                  <a:pt x="98" y="443"/>
                </a:lnTo>
                <a:lnTo>
                  <a:pt x="87" y="455"/>
                </a:lnTo>
                <a:lnTo>
                  <a:pt x="81" y="467"/>
                </a:lnTo>
                <a:lnTo>
                  <a:pt x="75" y="478"/>
                </a:lnTo>
                <a:lnTo>
                  <a:pt x="69" y="484"/>
                </a:lnTo>
                <a:lnTo>
                  <a:pt x="69" y="490"/>
                </a:lnTo>
                <a:lnTo>
                  <a:pt x="64" y="496"/>
                </a:lnTo>
                <a:lnTo>
                  <a:pt x="58" y="502"/>
                </a:lnTo>
                <a:lnTo>
                  <a:pt x="46" y="514"/>
                </a:lnTo>
                <a:lnTo>
                  <a:pt x="35" y="519"/>
                </a:lnTo>
                <a:lnTo>
                  <a:pt x="35" y="525"/>
                </a:lnTo>
                <a:lnTo>
                  <a:pt x="29" y="531"/>
                </a:lnTo>
                <a:lnTo>
                  <a:pt x="23" y="537"/>
                </a:lnTo>
                <a:lnTo>
                  <a:pt x="23" y="543"/>
                </a:lnTo>
                <a:lnTo>
                  <a:pt x="23" y="537"/>
                </a:lnTo>
                <a:lnTo>
                  <a:pt x="17" y="543"/>
                </a:lnTo>
                <a:lnTo>
                  <a:pt x="17" y="549"/>
                </a:lnTo>
                <a:lnTo>
                  <a:pt x="17" y="554"/>
                </a:lnTo>
                <a:lnTo>
                  <a:pt x="17" y="560"/>
                </a:lnTo>
                <a:lnTo>
                  <a:pt x="17" y="566"/>
                </a:lnTo>
                <a:lnTo>
                  <a:pt x="17" y="572"/>
                </a:lnTo>
                <a:lnTo>
                  <a:pt x="17" y="578"/>
                </a:lnTo>
                <a:lnTo>
                  <a:pt x="23" y="589"/>
                </a:lnTo>
                <a:lnTo>
                  <a:pt x="23" y="595"/>
                </a:lnTo>
                <a:lnTo>
                  <a:pt x="29" y="601"/>
                </a:lnTo>
                <a:lnTo>
                  <a:pt x="35" y="613"/>
                </a:lnTo>
                <a:lnTo>
                  <a:pt x="35" y="619"/>
                </a:lnTo>
                <a:lnTo>
                  <a:pt x="40" y="630"/>
                </a:lnTo>
                <a:lnTo>
                  <a:pt x="46" y="636"/>
                </a:lnTo>
                <a:lnTo>
                  <a:pt x="58" y="654"/>
                </a:lnTo>
                <a:lnTo>
                  <a:pt x="69" y="671"/>
                </a:lnTo>
                <a:lnTo>
                  <a:pt x="81" y="694"/>
                </a:lnTo>
                <a:lnTo>
                  <a:pt x="69" y="700"/>
                </a:lnTo>
                <a:close/>
              </a:path>
            </a:pathLst>
          </a:custGeom>
          <a:solidFill>
            <a:srgbClr val="FFFFFF"/>
          </a:solidFill>
          <a:ln w="9525">
            <a:noFill/>
            <a:round/>
            <a:headEnd/>
            <a:tailEnd/>
          </a:ln>
        </p:spPr>
        <p:txBody>
          <a:bodyPr/>
          <a:lstStyle/>
          <a:p>
            <a:endParaRPr lang="en-US"/>
          </a:p>
        </p:txBody>
      </p:sp>
      <p:sp>
        <p:nvSpPr>
          <p:cNvPr id="25315" name="Rectangle 127"/>
          <p:cNvSpPr>
            <a:spLocks noChangeArrowheads="1"/>
          </p:cNvSpPr>
          <p:nvPr/>
        </p:nvSpPr>
        <p:spPr bwMode="auto">
          <a:xfrm>
            <a:off x="5494281" y="1764863"/>
            <a:ext cx="211138" cy="1111250"/>
          </a:xfrm>
          <a:prstGeom prst="rect">
            <a:avLst/>
          </a:prstGeom>
          <a:solidFill>
            <a:srgbClr val="808080"/>
          </a:solidFill>
          <a:ln w="9525">
            <a:noFill/>
            <a:miter lim="800000"/>
            <a:headEnd/>
            <a:tailEnd/>
          </a:ln>
        </p:spPr>
        <p:txBody>
          <a:bodyPr/>
          <a:lstStyle/>
          <a:p>
            <a:endParaRPr lang="en-GB"/>
          </a:p>
        </p:txBody>
      </p:sp>
      <p:sp>
        <p:nvSpPr>
          <p:cNvPr id="25316" name="Freeform 128"/>
          <p:cNvSpPr>
            <a:spLocks/>
          </p:cNvSpPr>
          <p:nvPr/>
        </p:nvSpPr>
        <p:spPr bwMode="auto">
          <a:xfrm>
            <a:off x="5503806" y="1745813"/>
            <a:ext cx="182563" cy="1103313"/>
          </a:xfrm>
          <a:custGeom>
            <a:avLst/>
            <a:gdLst>
              <a:gd name="T0" fmla="*/ 69 w 115"/>
              <a:gd name="T1" fmla="*/ 695 h 695"/>
              <a:gd name="T2" fmla="*/ 46 w 115"/>
              <a:gd name="T3" fmla="*/ 660 h 695"/>
              <a:gd name="T4" fmla="*/ 34 w 115"/>
              <a:gd name="T5" fmla="*/ 642 h 695"/>
              <a:gd name="T6" fmla="*/ 23 w 115"/>
              <a:gd name="T7" fmla="*/ 625 h 695"/>
              <a:gd name="T8" fmla="*/ 17 w 115"/>
              <a:gd name="T9" fmla="*/ 607 h 695"/>
              <a:gd name="T10" fmla="*/ 5 w 115"/>
              <a:gd name="T11" fmla="*/ 590 h 695"/>
              <a:gd name="T12" fmla="*/ 5 w 115"/>
              <a:gd name="T13" fmla="*/ 572 h 695"/>
              <a:gd name="T14" fmla="*/ 0 w 115"/>
              <a:gd name="T15" fmla="*/ 561 h 695"/>
              <a:gd name="T16" fmla="*/ 0 w 115"/>
              <a:gd name="T17" fmla="*/ 555 h 695"/>
              <a:gd name="T18" fmla="*/ 5 w 115"/>
              <a:gd name="T19" fmla="*/ 549 h 695"/>
              <a:gd name="T20" fmla="*/ 5 w 115"/>
              <a:gd name="T21" fmla="*/ 537 h 695"/>
              <a:gd name="T22" fmla="*/ 17 w 115"/>
              <a:gd name="T23" fmla="*/ 526 h 695"/>
              <a:gd name="T24" fmla="*/ 23 w 115"/>
              <a:gd name="T25" fmla="*/ 514 h 695"/>
              <a:gd name="T26" fmla="*/ 46 w 115"/>
              <a:gd name="T27" fmla="*/ 496 h 695"/>
              <a:gd name="T28" fmla="*/ 58 w 115"/>
              <a:gd name="T29" fmla="*/ 485 h 695"/>
              <a:gd name="T30" fmla="*/ 63 w 115"/>
              <a:gd name="T31" fmla="*/ 473 h 695"/>
              <a:gd name="T32" fmla="*/ 69 w 115"/>
              <a:gd name="T33" fmla="*/ 461 h 695"/>
              <a:gd name="T34" fmla="*/ 75 w 115"/>
              <a:gd name="T35" fmla="*/ 450 h 695"/>
              <a:gd name="T36" fmla="*/ 86 w 115"/>
              <a:gd name="T37" fmla="*/ 438 h 695"/>
              <a:gd name="T38" fmla="*/ 92 w 115"/>
              <a:gd name="T39" fmla="*/ 426 h 695"/>
              <a:gd name="T40" fmla="*/ 98 w 115"/>
              <a:gd name="T41" fmla="*/ 409 h 695"/>
              <a:gd name="T42" fmla="*/ 98 w 115"/>
              <a:gd name="T43" fmla="*/ 397 h 695"/>
              <a:gd name="T44" fmla="*/ 104 w 115"/>
              <a:gd name="T45" fmla="*/ 385 h 695"/>
              <a:gd name="T46" fmla="*/ 98 w 115"/>
              <a:gd name="T47" fmla="*/ 368 h 695"/>
              <a:gd name="T48" fmla="*/ 98 w 115"/>
              <a:gd name="T49" fmla="*/ 362 h 695"/>
              <a:gd name="T50" fmla="*/ 92 w 115"/>
              <a:gd name="T51" fmla="*/ 356 h 695"/>
              <a:gd name="T52" fmla="*/ 86 w 115"/>
              <a:gd name="T53" fmla="*/ 345 h 695"/>
              <a:gd name="T54" fmla="*/ 81 w 115"/>
              <a:gd name="T55" fmla="*/ 339 h 695"/>
              <a:gd name="T56" fmla="*/ 69 w 115"/>
              <a:gd name="T57" fmla="*/ 321 h 695"/>
              <a:gd name="T58" fmla="*/ 52 w 115"/>
              <a:gd name="T59" fmla="*/ 304 h 695"/>
              <a:gd name="T60" fmla="*/ 34 w 115"/>
              <a:gd name="T61" fmla="*/ 292 h 695"/>
              <a:gd name="T62" fmla="*/ 29 w 115"/>
              <a:gd name="T63" fmla="*/ 280 h 695"/>
              <a:gd name="T64" fmla="*/ 23 w 115"/>
              <a:gd name="T65" fmla="*/ 274 h 695"/>
              <a:gd name="T66" fmla="*/ 17 w 115"/>
              <a:gd name="T67" fmla="*/ 269 h 695"/>
              <a:gd name="T68" fmla="*/ 11 w 115"/>
              <a:gd name="T69" fmla="*/ 257 h 695"/>
              <a:gd name="T70" fmla="*/ 11 w 115"/>
              <a:gd name="T71" fmla="*/ 251 h 695"/>
              <a:gd name="T72" fmla="*/ 11 w 115"/>
              <a:gd name="T73" fmla="*/ 245 h 695"/>
              <a:gd name="T74" fmla="*/ 11 w 115"/>
              <a:gd name="T75" fmla="*/ 234 h 695"/>
              <a:gd name="T76" fmla="*/ 11 w 115"/>
              <a:gd name="T77" fmla="*/ 228 h 695"/>
              <a:gd name="T78" fmla="*/ 17 w 115"/>
              <a:gd name="T79" fmla="*/ 222 h 695"/>
              <a:gd name="T80" fmla="*/ 23 w 115"/>
              <a:gd name="T81" fmla="*/ 216 h 695"/>
              <a:gd name="T82" fmla="*/ 29 w 115"/>
              <a:gd name="T83" fmla="*/ 210 h 695"/>
              <a:gd name="T84" fmla="*/ 34 w 115"/>
              <a:gd name="T85" fmla="*/ 199 h 695"/>
              <a:gd name="T86" fmla="*/ 52 w 115"/>
              <a:gd name="T87" fmla="*/ 187 h 695"/>
              <a:gd name="T88" fmla="*/ 69 w 115"/>
              <a:gd name="T89" fmla="*/ 175 h 695"/>
              <a:gd name="T90" fmla="*/ 86 w 115"/>
              <a:gd name="T91" fmla="*/ 164 h 695"/>
              <a:gd name="T92" fmla="*/ 92 w 115"/>
              <a:gd name="T93" fmla="*/ 158 h 695"/>
              <a:gd name="T94" fmla="*/ 98 w 115"/>
              <a:gd name="T95" fmla="*/ 152 h 695"/>
              <a:gd name="T96" fmla="*/ 104 w 115"/>
              <a:gd name="T97" fmla="*/ 146 h 695"/>
              <a:gd name="T98" fmla="*/ 110 w 115"/>
              <a:gd name="T99" fmla="*/ 140 h 695"/>
              <a:gd name="T100" fmla="*/ 115 w 115"/>
              <a:gd name="T101" fmla="*/ 129 h 695"/>
              <a:gd name="T102" fmla="*/ 115 w 115"/>
              <a:gd name="T103" fmla="*/ 117 h 695"/>
              <a:gd name="T104" fmla="*/ 115 w 115"/>
              <a:gd name="T105" fmla="*/ 105 h 695"/>
              <a:gd name="T106" fmla="*/ 115 w 115"/>
              <a:gd name="T107" fmla="*/ 94 h 695"/>
              <a:gd name="T108" fmla="*/ 115 w 115"/>
              <a:gd name="T109" fmla="*/ 70 h 695"/>
              <a:gd name="T110" fmla="*/ 115 w 115"/>
              <a:gd name="T111" fmla="*/ 64 h 695"/>
              <a:gd name="T112" fmla="*/ 115 w 115"/>
              <a:gd name="T113" fmla="*/ 53 h 695"/>
              <a:gd name="T114" fmla="*/ 115 w 115"/>
              <a:gd name="T115" fmla="*/ 35 h 695"/>
              <a:gd name="T116" fmla="*/ 115 w 115"/>
              <a:gd name="T117" fmla="*/ 23 h 695"/>
              <a:gd name="T118" fmla="*/ 115 w 115"/>
              <a:gd name="T119" fmla="*/ 12 h 695"/>
              <a:gd name="T120" fmla="*/ 115 w 115"/>
              <a:gd name="T121" fmla="*/ 0 h 6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
              <a:gd name="T184" fmla="*/ 0 h 695"/>
              <a:gd name="T185" fmla="*/ 115 w 115"/>
              <a:gd name="T186" fmla="*/ 695 h 6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 h="695">
                <a:moveTo>
                  <a:pt x="69" y="695"/>
                </a:moveTo>
                <a:lnTo>
                  <a:pt x="46" y="660"/>
                </a:lnTo>
                <a:lnTo>
                  <a:pt x="34" y="642"/>
                </a:lnTo>
                <a:lnTo>
                  <a:pt x="23" y="625"/>
                </a:lnTo>
                <a:lnTo>
                  <a:pt x="17" y="607"/>
                </a:lnTo>
                <a:lnTo>
                  <a:pt x="5" y="590"/>
                </a:lnTo>
                <a:lnTo>
                  <a:pt x="5" y="572"/>
                </a:lnTo>
                <a:lnTo>
                  <a:pt x="0" y="561"/>
                </a:lnTo>
                <a:lnTo>
                  <a:pt x="0" y="555"/>
                </a:lnTo>
                <a:lnTo>
                  <a:pt x="5" y="549"/>
                </a:lnTo>
                <a:lnTo>
                  <a:pt x="5" y="537"/>
                </a:lnTo>
                <a:lnTo>
                  <a:pt x="17" y="526"/>
                </a:lnTo>
                <a:lnTo>
                  <a:pt x="23" y="514"/>
                </a:lnTo>
                <a:lnTo>
                  <a:pt x="46" y="496"/>
                </a:lnTo>
                <a:lnTo>
                  <a:pt x="58" y="485"/>
                </a:lnTo>
                <a:lnTo>
                  <a:pt x="63" y="473"/>
                </a:lnTo>
                <a:lnTo>
                  <a:pt x="69" y="461"/>
                </a:lnTo>
                <a:lnTo>
                  <a:pt x="75" y="450"/>
                </a:lnTo>
                <a:lnTo>
                  <a:pt x="86" y="438"/>
                </a:lnTo>
                <a:lnTo>
                  <a:pt x="92" y="426"/>
                </a:lnTo>
                <a:lnTo>
                  <a:pt x="98" y="409"/>
                </a:lnTo>
                <a:lnTo>
                  <a:pt x="98" y="397"/>
                </a:lnTo>
                <a:lnTo>
                  <a:pt x="104" y="385"/>
                </a:lnTo>
                <a:lnTo>
                  <a:pt x="98" y="368"/>
                </a:lnTo>
                <a:lnTo>
                  <a:pt x="98" y="362"/>
                </a:lnTo>
                <a:lnTo>
                  <a:pt x="92" y="356"/>
                </a:lnTo>
                <a:lnTo>
                  <a:pt x="86" y="345"/>
                </a:lnTo>
                <a:lnTo>
                  <a:pt x="81" y="339"/>
                </a:lnTo>
                <a:lnTo>
                  <a:pt x="69" y="321"/>
                </a:lnTo>
                <a:lnTo>
                  <a:pt x="52" y="304"/>
                </a:lnTo>
                <a:lnTo>
                  <a:pt x="34" y="292"/>
                </a:lnTo>
                <a:lnTo>
                  <a:pt x="29" y="280"/>
                </a:lnTo>
                <a:lnTo>
                  <a:pt x="23" y="274"/>
                </a:lnTo>
                <a:lnTo>
                  <a:pt x="17" y="269"/>
                </a:lnTo>
                <a:lnTo>
                  <a:pt x="11" y="257"/>
                </a:lnTo>
                <a:lnTo>
                  <a:pt x="11" y="251"/>
                </a:lnTo>
                <a:lnTo>
                  <a:pt x="11" y="245"/>
                </a:lnTo>
                <a:lnTo>
                  <a:pt x="11" y="234"/>
                </a:lnTo>
                <a:lnTo>
                  <a:pt x="11" y="228"/>
                </a:lnTo>
                <a:lnTo>
                  <a:pt x="17" y="222"/>
                </a:lnTo>
                <a:lnTo>
                  <a:pt x="23" y="216"/>
                </a:lnTo>
                <a:lnTo>
                  <a:pt x="29" y="210"/>
                </a:lnTo>
                <a:lnTo>
                  <a:pt x="34" y="199"/>
                </a:lnTo>
                <a:lnTo>
                  <a:pt x="52" y="187"/>
                </a:lnTo>
                <a:lnTo>
                  <a:pt x="69" y="175"/>
                </a:lnTo>
                <a:lnTo>
                  <a:pt x="86" y="164"/>
                </a:lnTo>
                <a:lnTo>
                  <a:pt x="92" y="158"/>
                </a:lnTo>
                <a:lnTo>
                  <a:pt x="98" y="152"/>
                </a:lnTo>
                <a:lnTo>
                  <a:pt x="104" y="146"/>
                </a:lnTo>
                <a:lnTo>
                  <a:pt x="110" y="140"/>
                </a:lnTo>
                <a:lnTo>
                  <a:pt x="115" y="129"/>
                </a:lnTo>
                <a:lnTo>
                  <a:pt x="115" y="117"/>
                </a:lnTo>
                <a:lnTo>
                  <a:pt x="115" y="105"/>
                </a:lnTo>
                <a:lnTo>
                  <a:pt x="115" y="94"/>
                </a:lnTo>
                <a:lnTo>
                  <a:pt x="115" y="70"/>
                </a:lnTo>
                <a:lnTo>
                  <a:pt x="115" y="64"/>
                </a:lnTo>
                <a:lnTo>
                  <a:pt x="115" y="53"/>
                </a:lnTo>
                <a:lnTo>
                  <a:pt x="115" y="35"/>
                </a:lnTo>
                <a:lnTo>
                  <a:pt x="115" y="23"/>
                </a:lnTo>
                <a:lnTo>
                  <a:pt x="115" y="12"/>
                </a:lnTo>
                <a:lnTo>
                  <a:pt x="115" y="0"/>
                </a:lnTo>
              </a:path>
            </a:pathLst>
          </a:custGeom>
          <a:noFill/>
          <a:ln w="26988">
            <a:solidFill>
              <a:srgbClr val="FF0000"/>
            </a:solidFill>
            <a:round/>
            <a:headEnd/>
            <a:tailEnd/>
          </a:ln>
        </p:spPr>
        <p:txBody>
          <a:bodyPr/>
          <a:lstStyle/>
          <a:p>
            <a:endParaRPr lang="en-US"/>
          </a:p>
        </p:txBody>
      </p:sp>
      <p:sp>
        <p:nvSpPr>
          <p:cNvPr id="25317" name="Freeform 129"/>
          <p:cNvSpPr>
            <a:spLocks/>
          </p:cNvSpPr>
          <p:nvPr/>
        </p:nvSpPr>
        <p:spPr bwMode="auto">
          <a:xfrm>
            <a:off x="5540319" y="2385576"/>
            <a:ext cx="496888" cy="342900"/>
          </a:xfrm>
          <a:custGeom>
            <a:avLst/>
            <a:gdLst>
              <a:gd name="T0" fmla="*/ 313 w 313"/>
              <a:gd name="T1" fmla="*/ 35 h 216"/>
              <a:gd name="T2" fmla="*/ 301 w 313"/>
              <a:gd name="T3" fmla="*/ 17 h 216"/>
              <a:gd name="T4" fmla="*/ 284 w 313"/>
              <a:gd name="T5" fmla="*/ 6 h 216"/>
              <a:gd name="T6" fmla="*/ 278 w 313"/>
              <a:gd name="T7" fmla="*/ 6 h 216"/>
              <a:gd name="T8" fmla="*/ 272 w 313"/>
              <a:gd name="T9" fmla="*/ 0 h 216"/>
              <a:gd name="T10" fmla="*/ 261 w 313"/>
              <a:gd name="T11" fmla="*/ 0 h 216"/>
              <a:gd name="T12" fmla="*/ 255 w 313"/>
              <a:gd name="T13" fmla="*/ 0 h 216"/>
              <a:gd name="T14" fmla="*/ 243 w 313"/>
              <a:gd name="T15" fmla="*/ 0 h 216"/>
              <a:gd name="T16" fmla="*/ 237 w 313"/>
              <a:gd name="T17" fmla="*/ 6 h 216"/>
              <a:gd name="T18" fmla="*/ 226 w 313"/>
              <a:gd name="T19" fmla="*/ 6 h 216"/>
              <a:gd name="T20" fmla="*/ 220 w 313"/>
              <a:gd name="T21" fmla="*/ 17 h 216"/>
              <a:gd name="T22" fmla="*/ 208 w 313"/>
              <a:gd name="T23" fmla="*/ 23 h 216"/>
              <a:gd name="T24" fmla="*/ 203 w 313"/>
              <a:gd name="T25" fmla="*/ 29 h 216"/>
              <a:gd name="T26" fmla="*/ 191 w 313"/>
              <a:gd name="T27" fmla="*/ 35 h 216"/>
              <a:gd name="T28" fmla="*/ 185 w 313"/>
              <a:gd name="T29" fmla="*/ 41 h 216"/>
              <a:gd name="T30" fmla="*/ 179 w 313"/>
              <a:gd name="T31" fmla="*/ 41 h 216"/>
              <a:gd name="T32" fmla="*/ 174 w 313"/>
              <a:gd name="T33" fmla="*/ 41 h 216"/>
              <a:gd name="T34" fmla="*/ 162 w 313"/>
              <a:gd name="T35" fmla="*/ 47 h 216"/>
              <a:gd name="T36" fmla="*/ 156 w 313"/>
              <a:gd name="T37" fmla="*/ 47 h 216"/>
              <a:gd name="T38" fmla="*/ 150 w 313"/>
              <a:gd name="T39" fmla="*/ 47 h 216"/>
              <a:gd name="T40" fmla="*/ 145 w 313"/>
              <a:gd name="T41" fmla="*/ 47 h 216"/>
              <a:gd name="T42" fmla="*/ 133 w 313"/>
              <a:gd name="T43" fmla="*/ 41 h 216"/>
              <a:gd name="T44" fmla="*/ 127 w 313"/>
              <a:gd name="T45" fmla="*/ 41 h 216"/>
              <a:gd name="T46" fmla="*/ 110 w 313"/>
              <a:gd name="T47" fmla="*/ 41 h 216"/>
              <a:gd name="T48" fmla="*/ 98 w 313"/>
              <a:gd name="T49" fmla="*/ 35 h 216"/>
              <a:gd name="T50" fmla="*/ 92 w 313"/>
              <a:gd name="T51" fmla="*/ 35 h 216"/>
              <a:gd name="T52" fmla="*/ 81 w 313"/>
              <a:gd name="T53" fmla="*/ 35 h 216"/>
              <a:gd name="T54" fmla="*/ 75 w 313"/>
              <a:gd name="T55" fmla="*/ 41 h 216"/>
              <a:gd name="T56" fmla="*/ 63 w 313"/>
              <a:gd name="T57" fmla="*/ 41 h 216"/>
              <a:gd name="T58" fmla="*/ 52 w 313"/>
              <a:gd name="T59" fmla="*/ 47 h 216"/>
              <a:gd name="T60" fmla="*/ 46 w 313"/>
              <a:gd name="T61" fmla="*/ 52 h 216"/>
              <a:gd name="T62" fmla="*/ 35 w 313"/>
              <a:gd name="T63" fmla="*/ 58 h 216"/>
              <a:gd name="T64" fmla="*/ 29 w 313"/>
              <a:gd name="T65" fmla="*/ 70 h 216"/>
              <a:gd name="T66" fmla="*/ 17 w 313"/>
              <a:gd name="T67" fmla="*/ 76 h 216"/>
              <a:gd name="T68" fmla="*/ 11 w 313"/>
              <a:gd name="T69" fmla="*/ 82 h 216"/>
              <a:gd name="T70" fmla="*/ 11 w 313"/>
              <a:gd name="T71" fmla="*/ 93 h 216"/>
              <a:gd name="T72" fmla="*/ 6 w 313"/>
              <a:gd name="T73" fmla="*/ 93 h 216"/>
              <a:gd name="T74" fmla="*/ 11 w 313"/>
              <a:gd name="T75" fmla="*/ 99 h 216"/>
              <a:gd name="T76" fmla="*/ 11 w 313"/>
              <a:gd name="T77" fmla="*/ 105 h 216"/>
              <a:gd name="T78" fmla="*/ 17 w 313"/>
              <a:gd name="T79" fmla="*/ 117 h 216"/>
              <a:gd name="T80" fmla="*/ 23 w 313"/>
              <a:gd name="T81" fmla="*/ 123 h 216"/>
              <a:gd name="T82" fmla="*/ 29 w 313"/>
              <a:gd name="T83" fmla="*/ 134 h 216"/>
              <a:gd name="T84" fmla="*/ 35 w 313"/>
              <a:gd name="T85" fmla="*/ 140 h 216"/>
              <a:gd name="T86" fmla="*/ 35 w 313"/>
              <a:gd name="T87" fmla="*/ 146 h 216"/>
              <a:gd name="T88" fmla="*/ 40 w 313"/>
              <a:gd name="T89" fmla="*/ 158 h 216"/>
              <a:gd name="T90" fmla="*/ 35 w 313"/>
              <a:gd name="T91" fmla="*/ 163 h 216"/>
              <a:gd name="T92" fmla="*/ 35 w 313"/>
              <a:gd name="T93" fmla="*/ 169 h 216"/>
              <a:gd name="T94" fmla="*/ 29 w 313"/>
              <a:gd name="T95" fmla="*/ 181 h 216"/>
              <a:gd name="T96" fmla="*/ 17 w 313"/>
              <a:gd name="T97" fmla="*/ 187 h 216"/>
              <a:gd name="T98" fmla="*/ 11 w 313"/>
              <a:gd name="T99" fmla="*/ 198 h 216"/>
              <a:gd name="T100" fmla="*/ 6 w 313"/>
              <a:gd name="T101" fmla="*/ 204 h 216"/>
              <a:gd name="T102" fmla="*/ 0 w 313"/>
              <a:gd name="T103" fmla="*/ 210 h 216"/>
              <a:gd name="T104" fmla="*/ 0 w 313"/>
              <a:gd name="T105" fmla="*/ 216 h 2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3"/>
              <a:gd name="T160" fmla="*/ 0 h 216"/>
              <a:gd name="T161" fmla="*/ 313 w 313"/>
              <a:gd name="T162" fmla="*/ 216 h 2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3" h="216">
                <a:moveTo>
                  <a:pt x="313" y="35"/>
                </a:moveTo>
                <a:lnTo>
                  <a:pt x="301" y="17"/>
                </a:lnTo>
                <a:lnTo>
                  <a:pt x="284" y="6"/>
                </a:lnTo>
                <a:lnTo>
                  <a:pt x="278" y="6"/>
                </a:lnTo>
                <a:lnTo>
                  <a:pt x="272" y="0"/>
                </a:lnTo>
                <a:lnTo>
                  <a:pt x="261" y="0"/>
                </a:lnTo>
                <a:lnTo>
                  <a:pt x="255" y="0"/>
                </a:lnTo>
                <a:lnTo>
                  <a:pt x="243" y="0"/>
                </a:lnTo>
                <a:lnTo>
                  <a:pt x="237" y="6"/>
                </a:lnTo>
                <a:lnTo>
                  <a:pt x="226" y="6"/>
                </a:lnTo>
                <a:lnTo>
                  <a:pt x="220" y="17"/>
                </a:lnTo>
                <a:lnTo>
                  <a:pt x="208" y="23"/>
                </a:lnTo>
                <a:lnTo>
                  <a:pt x="203" y="29"/>
                </a:lnTo>
                <a:lnTo>
                  <a:pt x="191" y="35"/>
                </a:lnTo>
                <a:lnTo>
                  <a:pt x="185" y="41"/>
                </a:lnTo>
                <a:lnTo>
                  <a:pt x="179" y="41"/>
                </a:lnTo>
                <a:lnTo>
                  <a:pt x="174" y="41"/>
                </a:lnTo>
                <a:lnTo>
                  <a:pt x="162" y="47"/>
                </a:lnTo>
                <a:lnTo>
                  <a:pt x="156" y="47"/>
                </a:lnTo>
                <a:lnTo>
                  <a:pt x="150" y="47"/>
                </a:lnTo>
                <a:lnTo>
                  <a:pt x="145" y="47"/>
                </a:lnTo>
                <a:lnTo>
                  <a:pt x="133" y="41"/>
                </a:lnTo>
                <a:lnTo>
                  <a:pt x="127" y="41"/>
                </a:lnTo>
                <a:lnTo>
                  <a:pt x="110" y="41"/>
                </a:lnTo>
                <a:lnTo>
                  <a:pt x="98" y="35"/>
                </a:lnTo>
                <a:lnTo>
                  <a:pt x="92" y="35"/>
                </a:lnTo>
                <a:lnTo>
                  <a:pt x="81" y="35"/>
                </a:lnTo>
                <a:lnTo>
                  <a:pt x="75" y="41"/>
                </a:lnTo>
                <a:lnTo>
                  <a:pt x="63" y="41"/>
                </a:lnTo>
                <a:lnTo>
                  <a:pt x="52" y="47"/>
                </a:lnTo>
                <a:lnTo>
                  <a:pt x="46" y="52"/>
                </a:lnTo>
                <a:lnTo>
                  <a:pt x="35" y="58"/>
                </a:lnTo>
                <a:lnTo>
                  <a:pt x="29" y="70"/>
                </a:lnTo>
                <a:lnTo>
                  <a:pt x="17" y="76"/>
                </a:lnTo>
                <a:lnTo>
                  <a:pt x="11" y="82"/>
                </a:lnTo>
                <a:lnTo>
                  <a:pt x="11" y="93"/>
                </a:lnTo>
                <a:lnTo>
                  <a:pt x="6" y="93"/>
                </a:lnTo>
                <a:lnTo>
                  <a:pt x="11" y="99"/>
                </a:lnTo>
                <a:lnTo>
                  <a:pt x="11" y="105"/>
                </a:lnTo>
                <a:lnTo>
                  <a:pt x="17" y="117"/>
                </a:lnTo>
                <a:lnTo>
                  <a:pt x="23" y="123"/>
                </a:lnTo>
                <a:lnTo>
                  <a:pt x="29" y="134"/>
                </a:lnTo>
                <a:lnTo>
                  <a:pt x="35" y="140"/>
                </a:lnTo>
                <a:lnTo>
                  <a:pt x="35" y="146"/>
                </a:lnTo>
                <a:lnTo>
                  <a:pt x="40" y="158"/>
                </a:lnTo>
                <a:lnTo>
                  <a:pt x="35" y="163"/>
                </a:lnTo>
                <a:lnTo>
                  <a:pt x="35" y="169"/>
                </a:lnTo>
                <a:lnTo>
                  <a:pt x="29" y="181"/>
                </a:lnTo>
                <a:lnTo>
                  <a:pt x="17" y="187"/>
                </a:lnTo>
                <a:lnTo>
                  <a:pt x="11" y="198"/>
                </a:lnTo>
                <a:lnTo>
                  <a:pt x="6" y="204"/>
                </a:lnTo>
                <a:lnTo>
                  <a:pt x="0" y="210"/>
                </a:lnTo>
                <a:lnTo>
                  <a:pt x="0" y="216"/>
                </a:lnTo>
              </a:path>
            </a:pathLst>
          </a:custGeom>
          <a:noFill/>
          <a:ln w="9525">
            <a:solidFill>
              <a:srgbClr val="FF0000"/>
            </a:solidFill>
            <a:round/>
            <a:headEnd/>
            <a:tailEnd/>
          </a:ln>
        </p:spPr>
        <p:txBody>
          <a:bodyPr/>
          <a:lstStyle/>
          <a:p>
            <a:endParaRPr lang="en-US"/>
          </a:p>
        </p:txBody>
      </p:sp>
      <p:sp>
        <p:nvSpPr>
          <p:cNvPr id="25318" name="Freeform 130"/>
          <p:cNvSpPr>
            <a:spLocks/>
          </p:cNvSpPr>
          <p:nvPr/>
        </p:nvSpPr>
        <p:spPr bwMode="auto">
          <a:xfrm>
            <a:off x="4279844" y="3822263"/>
            <a:ext cx="504825" cy="111125"/>
          </a:xfrm>
          <a:custGeom>
            <a:avLst/>
            <a:gdLst>
              <a:gd name="T0" fmla="*/ 0 w 318"/>
              <a:gd name="T1" fmla="*/ 17 h 70"/>
              <a:gd name="T2" fmla="*/ 23 w 318"/>
              <a:gd name="T3" fmla="*/ 35 h 70"/>
              <a:gd name="T4" fmla="*/ 46 w 318"/>
              <a:gd name="T5" fmla="*/ 46 h 70"/>
              <a:gd name="T6" fmla="*/ 57 w 318"/>
              <a:gd name="T7" fmla="*/ 52 h 70"/>
              <a:gd name="T8" fmla="*/ 69 w 318"/>
              <a:gd name="T9" fmla="*/ 58 h 70"/>
              <a:gd name="T10" fmla="*/ 81 w 318"/>
              <a:gd name="T11" fmla="*/ 64 h 70"/>
              <a:gd name="T12" fmla="*/ 92 w 318"/>
              <a:gd name="T13" fmla="*/ 64 h 70"/>
              <a:gd name="T14" fmla="*/ 98 w 318"/>
              <a:gd name="T15" fmla="*/ 70 h 70"/>
              <a:gd name="T16" fmla="*/ 104 w 318"/>
              <a:gd name="T17" fmla="*/ 70 h 70"/>
              <a:gd name="T18" fmla="*/ 110 w 318"/>
              <a:gd name="T19" fmla="*/ 70 h 70"/>
              <a:gd name="T20" fmla="*/ 115 w 318"/>
              <a:gd name="T21" fmla="*/ 64 h 70"/>
              <a:gd name="T22" fmla="*/ 127 w 318"/>
              <a:gd name="T23" fmla="*/ 58 h 70"/>
              <a:gd name="T24" fmla="*/ 139 w 318"/>
              <a:gd name="T25" fmla="*/ 52 h 70"/>
              <a:gd name="T26" fmla="*/ 139 w 318"/>
              <a:gd name="T27" fmla="*/ 52 h 70"/>
              <a:gd name="T28" fmla="*/ 144 w 318"/>
              <a:gd name="T29" fmla="*/ 46 h 70"/>
              <a:gd name="T30" fmla="*/ 150 w 318"/>
              <a:gd name="T31" fmla="*/ 35 h 70"/>
              <a:gd name="T32" fmla="*/ 150 w 318"/>
              <a:gd name="T33" fmla="*/ 29 h 70"/>
              <a:gd name="T34" fmla="*/ 156 w 318"/>
              <a:gd name="T35" fmla="*/ 23 h 70"/>
              <a:gd name="T36" fmla="*/ 162 w 318"/>
              <a:gd name="T37" fmla="*/ 17 h 70"/>
              <a:gd name="T38" fmla="*/ 162 w 318"/>
              <a:gd name="T39" fmla="*/ 17 h 70"/>
              <a:gd name="T40" fmla="*/ 168 w 318"/>
              <a:gd name="T41" fmla="*/ 17 h 70"/>
              <a:gd name="T42" fmla="*/ 179 w 318"/>
              <a:gd name="T43" fmla="*/ 17 h 70"/>
              <a:gd name="T44" fmla="*/ 191 w 318"/>
              <a:gd name="T45" fmla="*/ 17 h 70"/>
              <a:gd name="T46" fmla="*/ 202 w 318"/>
              <a:gd name="T47" fmla="*/ 17 h 70"/>
              <a:gd name="T48" fmla="*/ 208 w 318"/>
              <a:gd name="T49" fmla="*/ 17 h 70"/>
              <a:gd name="T50" fmla="*/ 220 w 318"/>
              <a:gd name="T51" fmla="*/ 17 h 70"/>
              <a:gd name="T52" fmla="*/ 237 w 318"/>
              <a:gd name="T53" fmla="*/ 11 h 70"/>
              <a:gd name="T54" fmla="*/ 249 w 318"/>
              <a:gd name="T55" fmla="*/ 6 h 70"/>
              <a:gd name="T56" fmla="*/ 266 w 318"/>
              <a:gd name="T57" fmla="*/ 0 h 70"/>
              <a:gd name="T58" fmla="*/ 278 w 318"/>
              <a:gd name="T59" fmla="*/ 0 h 70"/>
              <a:gd name="T60" fmla="*/ 295 w 318"/>
              <a:gd name="T61" fmla="*/ 0 h 70"/>
              <a:gd name="T62" fmla="*/ 301 w 318"/>
              <a:gd name="T63" fmla="*/ 0 h 70"/>
              <a:gd name="T64" fmla="*/ 307 w 318"/>
              <a:gd name="T65" fmla="*/ 0 h 70"/>
              <a:gd name="T66" fmla="*/ 313 w 318"/>
              <a:gd name="T67" fmla="*/ 0 h 70"/>
              <a:gd name="T68" fmla="*/ 318 w 318"/>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8"/>
              <a:gd name="T106" fmla="*/ 0 h 70"/>
              <a:gd name="T107" fmla="*/ 318 w 318"/>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8" h="70">
                <a:moveTo>
                  <a:pt x="0" y="17"/>
                </a:moveTo>
                <a:lnTo>
                  <a:pt x="23" y="35"/>
                </a:lnTo>
                <a:lnTo>
                  <a:pt x="46" y="46"/>
                </a:lnTo>
                <a:lnTo>
                  <a:pt x="57" y="52"/>
                </a:lnTo>
                <a:lnTo>
                  <a:pt x="69" y="58"/>
                </a:lnTo>
                <a:lnTo>
                  <a:pt x="81" y="64"/>
                </a:lnTo>
                <a:lnTo>
                  <a:pt x="92" y="64"/>
                </a:lnTo>
                <a:lnTo>
                  <a:pt x="98" y="70"/>
                </a:lnTo>
                <a:lnTo>
                  <a:pt x="104" y="70"/>
                </a:lnTo>
                <a:lnTo>
                  <a:pt x="110" y="70"/>
                </a:lnTo>
                <a:lnTo>
                  <a:pt x="115" y="64"/>
                </a:lnTo>
                <a:lnTo>
                  <a:pt x="127" y="58"/>
                </a:lnTo>
                <a:lnTo>
                  <a:pt x="139" y="52"/>
                </a:lnTo>
                <a:lnTo>
                  <a:pt x="144" y="46"/>
                </a:lnTo>
                <a:lnTo>
                  <a:pt x="150" y="35"/>
                </a:lnTo>
                <a:lnTo>
                  <a:pt x="150" y="29"/>
                </a:lnTo>
                <a:lnTo>
                  <a:pt x="156" y="23"/>
                </a:lnTo>
                <a:lnTo>
                  <a:pt x="162" y="17"/>
                </a:lnTo>
                <a:lnTo>
                  <a:pt x="168" y="17"/>
                </a:lnTo>
                <a:lnTo>
                  <a:pt x="179" y="17"/>
                </a:lnTo>
                <a:lnTo>
                  <a:pt x="191" y="17"/>
                </a:lnTo>
                <a:lnTo>
                  <a:pt x="202" y="17"/>
                </a:lnTo>
                <a:lnTo>
                  <a:pt x="208" y="17"/>
                </a:lnTo>
                <a:lnTo>
                  <a:pt x="220" y="17"/>
                </a:lnTo>
                <a:lnTo>
                  <a:pt x="237" y="11"/>
                </a:lnTo>
                <a:lnTo>
                  <a:pt x="249" y="6"/>
                </a:lnTo>
                <a:lnTo>
                  <a:pt x="266" y="0"/>
                </a:lnTo>
                <a:lnTo>
                  <a:pt x="278" y="0"/>
                </a:lnTo>
                <a:lnTo>
                  <a:pt x="295" y="0"/>
                </a:lnTo>
                <a:lnTo>
                  <a:pt x="301" y="0"/>
                </a:lnTo>
                <a:lnTo>
                  <a:pt x="307" y="0"/>
                </a:lnTo>
                <a:lnTo>
                  <a:pt x="313" y="0"/>
                </a:lnTo>
                <a:lnTo>
                  <a:pt x="318" y="0"/>
                </a:lnTo>
              </a:path>
            </a:pathLst>
          </a:custGeom>
          <a:noFill/>
          <a:ln w="9525">
            <a:solidFill>
              <a:srgbClr val="FF0000"/>
            </a:solidFill>
            <a:round/>
            <a:headEnd/>
            <a:tailEnd/>
          </a:ln>
        </p:spPr>
        <p:txBody>
          <a:bodyPr/>
          <a:lstStyle/>
          <a:p>
            <a:endParaRPr lang="en-US"/>
          </a:p>
        </p:txBody>
      </p:sp>
      <p:sp>
        <p:nvSpPr>
          <p:cNvPr id="25319" name="Freeform 131"/>
          <p:cNvSpPr>
            <a:spLocks/>
          </p:cNvSpPr>
          <p:nvPr/>
        </p:nvSpPr>
        <p:spPr bwMode="auto">
          <a:xfrm>
            <a:off x="4730694" y="3998476"/>
            <a:ext cx="184150" cy="111125"/>
          </a:xfrm>
          <a:custGeom>
            <a:avLst/>
            <a:gdLst>
              <a:gd name="T0" fmla="*/ 0 w 116"/>
              <a:gd name="T1" fmla="*/ 0 h 70"/>
              <a:gd name="T2" fmla="*/ 11 w 116"/>
              <a:gd name="T3" fmla="*/ 0 h 70"/>
              <a:gd name="T4" fmla="*/ 23 w 116"/>
              <a:gd name="T5" fmla="*/ 0 h 70"/>
              <a:gd name="T6" fmla="*/ 40 w 116"/>
              <a:gd name="T7" fmla="*/ 5 h 70"/>
              <a:gd name="T8" fmla="*/ 52 w 116"/>
              <a:gd name="T9" fmla="*/ 11 h 70"/>
              <a:gd name="T10" fmla="*/ 58 w 116"/>
              <a:gd name="T11" fmla="*/ 17 h 70"/>
              <a:gd name="T12" fmla="*/ 69 w 116"/>
              <a:gd name="T13" fmla="*/ 23 h 70"/>
              <a:gd name="T14" fmla="*/ 69 w 116"/>
              <a:gd name="T15" fmla="*/ 29 h 70"/>
              <a:gd name="T16" fmla="*/ 75 w 116"/>
              <a:gd name="T17" fmla="*/ 35 h 70"/>
              <a:gd name="T18" fmla="*/ 75 w 116"/>
              <a:gd name="T19" fmla="*/ 41 h 70"/>
              <a:gd name="T20" fmla="*/ 75 w 116"/>
              <a:gd name="T21" fmla="*/ 46 h 70"/>
              <a:gd name="T22" fmla="*/ 81 w 116"/>
              <a:gd name="T23" fmla="*/ 52 h 70"/>
              <a:gd name="T24" fmla="*/ 87 w 116"/>
              <a:gd name="T25" fmla="*/ 58 h 70"/>
              <a:gd name="T26" fmla="*/ 92 w 116"/>
              <a:gd name="T27" fmla="*/ 64 h 70"/>
              <a:gd name="T28" fmla="*/ 98 w 116"/>
              <a:gd name="T29" fmla="*/ 70 h 70"/>
              <a:gd name="T30" fmla="*/ 110 w 116"/>
              <a:gd name="T31" fmla="*/ 70 h 70"/>
              <a:gd name="T32" fmla="*/ 116 w 11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70"/>
              <a:gd name="T53" fmla="*/ 116 w 11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70">
                <a:moveTo>
                  <a:pt x="0" y="0"/>
                </a:moveTo>
                <a:lnTo>
                  <a:pt x="11" y="0"/>
                </a:lnTo>
                <a:lnTo>
                  <a:pt x="23" y="0"/>
                </a:lnTo>
                <a:lnTo>
                  <a:pt x="40" y="5"/>
                </a:lnTo>
                <a:lnTo>
                  <a:pt x="52" y="11"/>
                </a:lnTo>
                <a:lnTo>
                  <a:pt x="58" y="17"/>
                </a:lnTo>
                <a:lnTo>
                  <a:pt x="69" y="23"/>
                </a:lnTo>
                <a:lnTo>
                  <a:pt x="69" y="29"/>
                </a:lnTo>
                <a:lnTo>
                  <a:pt x="75" y="35"/>
                </a:lnTo>
                <a:lnTo>
                  <a:pt x="75" y="41"/>
                </a:lnTo>
                <a:lnTo>
                  <a:pt x="75" y="46"/>
                </a:lnTo>
                <a:lnTo>
                  <a:pt x="81" y="52"/>
                </a:lnTo>
                <a:lnTo>
                  <a:pt x="87" y="58"/>
                </a:lnTo>
                <a:lnTo>
                  <a:pt x="92" y="64"/>
                </a:lnTo>
                <a:lnTo>
                  <a:pt x="98" y="70"/>
                </a:lnTo>
                <a:lnTo>
                  <a:pt x="110" y="70"/>
                </a:lnTo>
                <a:lnTo>
                  <a:pt x="116" y="70"/>
                </a:lnTo>
              </a:path>
            </a:pathLst>
          </a:custGeom>
          <a:noFill/>
          <a:ln w="9525">
            <a:solidFill>
              <a:srgbClr val="FF0000"/>
            </a:solidFill>
            <a:round/>
            <a:headEnd/>
            <a:tailEnd/>
          </a:ln>
        </p:spPr>
        <p:txBody>
          <a:bodyPr/>
          <a:lstStyle/>
          <a:p>
            <a:endParaRPr lang="en-US"/>
          </a:p>
        </p:txBody>
      </p:sp>
      <p:sp>
        <p:nvSpPr>
          <p:cNvPr id="25320" name="Freeform 132"/>
          <p:cNvSpPr>
            <a:spLocks/>
          </p:cNvSpPr>
          <p:nvPr/>
        </p:nvSpPr>
        <p:spPr bwMode="auto">
          <a:xfrm>
            <a:off x="5060894" y="3858776"/>
            <a:ext cx="358775" cy="147638"/>
          </a:xfrm>
          <a:custGeom>
            <a:avLst/>
            <a:gdLst>
              <a:gd name="T0" fmla="*/ 0 w 226"/>
              <a:gd name="T1" fmla="*/ 58 h 93"/>
              <a:gd name="T2" fmla="*/ 23 w 226"/>
              <a:gd name="T3" fmla="*/ 41 h 93"/>
              <a:gd name="T4" fmla="*/ 35 w 226"/>
              <a:gd name="T5" fmla="*/ 29 h 93"/>
              <a:gd name="T6" fmla="*/ 47 w 226"/>
              <a:gd name="T7" fmla="*/ 23 h 93"/>
              <a:gd name="T8" fmla="*/ 58 w 226"/>
              <a:gd name="T9" fmla="*/ 18 h 93"/>
              <a:gd name="T10" fmla="*/ 70 w 226"/>
              <a:gd name="T11" fmla="*/ 12 h 93"/>
              <a:gd name="T12" fmla="*/ 76 w 226"/>
              <a:gd name="T13" fmla="*/ 12 h 93"/>
              <a:gd name="T14" fmla="*/ 87 w 226"/>
              <a:gd name="T15" fmla="*/ 12 h 93"/>
              <a:gd name="T16" fmla="*/ 87 w 226"/>
              <a:gd name="T17" fmla="*/ 12 h 93"/>
              <a:gd name="T18" fmla="*/ 93 w 226"/>
              <a:gd name="T19" fmla="*/ 18 h 93"/>
              <a:gd name="T20" fmla="*/ 93 w 226"/>
              <a:gd name="T21" fmla="*/ 23 h 93"/>
              <a:gd name="T22" fmla="*/ 93 w 226"/>
              <a:gd name="T23" fmla="*/ 29 h 93"/>
              <a:gd name="T24" fmla="*/ 99 w 226"/>
              <a:gd name="T25" fmla="*/ 41 h 93"/>
              <a:gd name="T26" fmla="*/ 99 w 226"/>
              <a:gd name="T27" fmla="*/ 58 h 93"/>
              <a:gd name="T28" fmla="*/ 99 w 226"/>
              <a:gd name="T29" fmla="*/ 70 h 93"/>
              <a:gd name="T30" fmla="*/ 105 w 226"/>
              <a:gd name="T31" fmla="*/ 76 h 93"/>
              <a:gd name="T32" fmla="*/ 105 w 226"/>
              <a:gd name="T33" fmla="*/ 82 h 93"/>
              <a:gd name="T34" fmla="*/ 105 w 226"/>
              <a:gd name="T35" fmla="*/ 88 h 93"/>
              <a:gd name="T36" fmla="*/ 110 w 226"/>
              <a:gd name="T37" fmla="*/ 93 h 93"/>
              <a:gd name="T38" fmla="*/ 110 w 226"/>
              <a:gd name="T39" fmla="*/ 93 h 93"/>
              <a:gd name="T40" fmla="*/ 116 w 226"/>
              <a:gd name="T41" fmla="*/ 93 h 93"/>
              <a:gd name="T42" fmla="*/ 116 w 226"/>
              <a:gd name="T43" fmla="*/ 93 h 93"/>
              <a:gd name="T44" fmla="*/ 122 w 226"/>
              <a:gd name="T45" fmla="*/ 93 h 93"/>
              <a:gd name="T46" fmla="*/ 128 w 226"/>
              <a:gd name="T47" fmla="*/ 88 h 93"/>
              <a:gd name="T48" fmla="*/ 134 w 226"/>
              <a:gd name="T49" fmla="*/ 82 h 93"/>
              <a:gd name="T50" fmla="*/ 139 w 226"/>
              <a:gd name="T51" fmla="*/ 70 h 93"/>
              <a:gd name="T52" fmla="*/ 145 w 226"/>
              <a:gd name="T53" fmla="*/ 64 h 93"/>
              <a:gd name="T54" fmla="*/ 157 w 226"/>
              <a:gd name="T55" fmla="*/ 47 h 93"/>
              <a:gd name="T56" fmla="*/ 168 w 226"/>
              <a:gd name="T57" fmla="*/ 29 h 93"/>
              <a:gd name="T58" fmla="*/ 174 w 226"/>
              <a:gd name="T59" fmla="*/ 23 h 93"/>
              <a:gd name="T60" fmla="*/ 180 w 226"/>
              <a:gd name="T61" fmla="*/ 12 h 93"/>
              <a:gd name="T62" fmla="*/ 186 w 226"/>
              <a:gd name="T63" fmla="*/ 6 h 93"/>
              <a:gd name="T64" fmla="*/ 192 w 226"/>
              <a:gd name="T65" fmla="*/ 0 h 93"/>
              <a:gd name="T66" fmla="*/ 197 w 226"/>
              <a:gd name="T67" fmla="*/ 0 h 93"/>
              <a:gd name="T68" fmla="*/ 197 w 226"/>
              <a:gd name="T69" fmla="*/ 0 h 93"/>
              <a:gd name="T70" fmla="*/ 203 w 226"/>
              <a:gd name="T71" fmla="*/ 0 h 93"/>
              <a:gd name="T72" fmla="*/ 203 w 226"/>
              <a:gd name="T73" fmla="*/ 0 h 93"/>
              <a:gd name="T74" fmla="*/ 209 w 226"/>
              <a:gd name="T75" fmla="*/ 0 h 93"/>
              <a:gd name="T76" fmla="*/ 209 w 226"/>
              <a:gd name="T77" fmla="*/ 6 h 93"/>
              <a:gd name="T78" fmla="*/ 215 w 226"/>
              <a:gd name="T79" fmla="*/ 18 h 93"/>
              <a:gd name="T80" fmla="*/ 221 w 226"/>
              <a:gd name="T81" fmla="*/ 29 h 93"/>
              <a:gd name="T82" fmla="*/ 221 w 226"/>
              <a:gd name="T83" fmla="*/ 41 h 93"/>
              <a:gd name="T84" fmla="*/ 221 w 226"/>
              <a:gd name="T85" fmla="*/ 58 h 93"/>
              <a:gd name="T86" fmla="*/ 226 w 226"/>
              <a:gd name="T87" fmla="*/ 70 h 93"/>
              <a:gd name="T88" fmla="*/ 226 w 226"/>
              <a:gd name="T89" fmla="*/ 70 h 93"/>
              <a:gd name="T90" fmla="*/ 226 w 226"/>
              <a:gd name="T91" fmla="*/ 76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6"/>
              <a:gd name="T139" fmla="*/ 0 h 93"/>
              <a:gd name="T140" fmla="*/ 226 w 226"/>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6" h="93">
                <a:moveTo>
                  <a:pt x="0" y="58"/>
                </a:moveTo>
                <a:lnTo>
                  <a:pt x="23" y="41"/>
                </a:lnTo>
                <a:lnTo>
                  <a:pt x="35" y="29"/>
                </a:lnTo>
                <a:lnTo>
                  <a:pt x="47" y="23"/>
                </a:lnTo>
                <a:lnTo>
                  <a:pt x="58" y="18"/>
                </a:lnTo>
                <a:lnTo>
                  <a:pt x="70" y="12"/>
                </a:lnTo>
                <a:lnTo>
                  <a:pt x="76" y="12"/>
                </a:lnTo>
                <a:lnTo>
                  <a:pt x="87" y="12"/>
                </a:lnTo>
                <a:lnTo>
                  <a:pt x="93" y="18"/>
                </a:lnTo>
                <a:lnTo>
                  <a:pt x="93" y="23"/>
                </a:lnTo>
                <a:lnTo>
                  <a:pt x="93" y="29"/>
                </a:lnTo>
                <a:lnTo>
                  <a:pt x="99" y="41"/>
                </a:lnTo>
                <a:lnTo>
                  <a:pt x="99" y="58"/>
                </a:lnTo>
                <a:lnTo>
                  <a:pt x="99" y="70"/>
                </a:lnTo>
                <a:lnTo>
                  <a:pt x="105" y="76"/>
                </a:lnTo>
                <a:lnTo>
                  <a:pt x="105" y="82"/>
                </a:lnTo>
                <a:lnTo>
                  <a:pt x="105" y="88"/>
                </a:lnTo>
                <a:lnTo>
                  <a:pt x="110" y="93"/>
                </a:lnTo>
                <a:lnTo>
                  <a:pt x="116" y="93"/>
                </a:lnTo>
                <a:lnTo>
                  <a:pt x="122" y="93"/>
                </a:lnTo>
                <a:lnTo>
                  <a:pt x="128" y="88"/>
                </a:lnTo>
                <a:lnTo>
                  <a:pt x="134" y="82"/>
                </a:lnTo>
                <a:lnTo>
                  <a:pt x="139" y="70"/>
                </a:lnTo>
                <a:lnTo>
                  <a:pt x="145" y="64"/>
                </a:lnTo>
                <a:lnTo>
                  <a:pt x="157" y="47"/>
                </a:lnTo>
                <a:lnTo>
                  <a:pt x="168" y="29"/>
                </a:lnTo>
                <a:lnTo>
                  <a:pt x="174" y="23"/>
                </a:lnTo>
                <a:lnTo>
                  <a:pt x="180" y="12"/>
                </a:lnTo>
                <a:lnTo>
                  <a:pt x="186" y="6"/>
                </a:lnTo>
                <a:lnTo>
                  <a:pt x="192" y="0"/>
                </a:lnTo>
                <a:lnTo>
                  <a:pt x="197" y="0"/>
                </a:lnTo>
                <a:lnTo>
                  <a:pt x="203" y="0"/>
                </a:lnTo>
                <a:lnTo>
                  <a:pt x="209" y="0"/>
                </a:lnTo>
                <a:lnTo>
                  <a:pt x="209" y="6"/>
                </a:lnTo>
                <a:lnTo>
                  <a:pt x="215" y="18"/>
                </a:lnTo>
                <a:lnTo>
                  <a:pt x="221" y="29"/>
                </a:lnTo>
                <a:lnTo>
                  <a:pt x="221" y="41"/>
                </a:lnTo>
                <a:lnTo>
                  <a:pt x="221" y="58"/>
                </a:lnTo>
                <a:lnTo>
                  <a:pt x="226" y="70"/>
                </a:lnTo>
                <a:lnTo>
                  <a:pt x="226" y="76"/>
                </a:lnTo>
              </a:path>
            </a:pathLst>
          </a:custGeom>
          <a:noFill/>
          <a:ln w="9525">
            <a:solidFill>
              <a:srgbClr val="FF0000"/>
            </a:solidFill>
            <a:round/>
            <a:headEnd/>
            <a:tailEnd/>
          </a:ln>
        </p:spPr>
        <p:txBody>
          <a:bodyPr/>
          <a:lstStyle/>
          <a:p>
            <a:endParaRPr lang="en-US"/>
          </a:p>
        </p:txBody>
      </p:sp>
      <p:sp>
        <p:nvSpPr>
          <p:cNvPr id="25321" name="Freeform 133"/>
          <p:cNvSpPr>
            <a:spLocks/>
          </p:cNvSpPr>
          <p:nvPr/>
        </p:nvSpPr>
        <p:spPr bwMode="auto">
          <a:xfrm>
            <a:off x="4776731" y="4136588"/>
            <a:ext cx="395288" cy="111125"/>
          </a:xfrm>
          <a:custGeom>
            <a:avLst/>
            <a:gdLst>
              <a:gd name="T0" fmla="*/ 249 w 249"/>
              <a:gd name="T1" fmla="*/ 18 h 70"/>
              <a:gd name="T2" fmla="*/ 208 w 249"/>
              <a:gd name="T3" fmla="*/ 12 h 70"/>
              <a:gd name="T4" fmla="*/ 191 w 249"/>
              <a:gd name="T5" fmla="*/ 6 h 70"/>
              <a:gd name="T6" fmla="*/ 173 w 249"/>
              <a:gd name="T7" fmla="*/ 0 h 70"/>
              <a:gd name="T8" fmla="*/ 150 w 249"/>
              <a:gd name="T9" fmla="*/ 0 h 70"/>
              <a:gd name="T10" fmla="*/ 133 w 249"/>
              <a:gd name="T11" fmla="*/ 0 h 70"/>
              <a:gd name="T12" fmla="*/ 116 w 249"/>
              <a:gd name="T13" fmla="*/ 0 h 70"/>
              <a:gd name="T14" fmla="*/ 104 w 249"/>
              <a:gd name="T15" fmla="*/ 0 h 70"/>
              <a:gd name="T16" fmla="*/ 92 w 249"/>
              <a:gd name="T17" fmla="*/ 0 h 70"/>
              <a:gd name="T18" fmla="*/ 87 w 249"/>
              <a:gd name="T19" fmla="*/ 6 h 70"/>
              <a:gd name="T20" fmla="*/ 69 w 249"/>
              <a:gd name="T21" fmla="*/ 12 h 70"/>
              <a:gd name="T22" fmla="*/ 58 w 249"/>
              <a:gd name="T23" fmla="*/ 24 h 70"/>
              <a:gd name="T24" fmla="*/ 40 w 249"/>
              <a:gd name="T25" fmla="*/ 35 h 70"/>
              <a:gd name="T26" fmla="*/ 29 w 249"/>
              <a:gd name="T27" fmla="*/ 47 h 70"/>
              <a:gd name="T28" fmla="*/ 17 w 249"/>
              <a:gd name="T29" fmla="*/ 59 h 70"/>
              <a:gd name="T30" fmla="*/ 11 w 249"/>
              <a:gd name="T31" fmla="*/ 64 h 70"/>
              <a:gd name="T32" fmla="*/ 5 w 249"/>
              <a:gd name="T33" fmla="*/ 70 h 70"/>
              <a:gd name="T34" fmla="*/ 0 w 249"/>
              <a:gd name="T35" fmla="*/ 70 h 70"/>
              <a:gd name="T36" fmla="*/ 0 w 249"/>
              <a:gd name="T37" fmla="*/ 70 h 70"/>
              <a:gd name="T38" fmla="*/ 0 w 249"/>
              <a:gd name="T39" fmla="*/ 70 h 70"/>
              <a:gd name="T40" fmla="*/ 0 w 249"/>
              <a:gd name="T41" fmla="*/ 64 h 70"/>
              <a:gd name="T42" fmla="*/ 0 w 249"/>
              <a:gd name="T43" fmla="*/ 59 h 70"/>
              <a:gd name="T44" fmla="*/ 5 w 249"/>
              <a:gd name="T45" fmla="*/ 53 h 70"/>
              <a:gd name="T46" fmla="*/ 11 w 249"/>
              <a:gd name="T47" fmla="*/ 47 h 70"/>
              <a:gd name="T48" fmla="*/ 17 w 249"/>
              <a:gd name="T49" fmla="*/ 41 h 70"/>
              <a:gd name="T50" fmla="*/ 23 w 249"/>
              <a:gd name="T51" fmla="*/ 29 h 70"/>
              <a:gd name="T52" fmla="*/ 23 w 249"/>
              <a:gd name="T53" fmla="*/ 29 h 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
              <a:gd name="T82" fmla="*/ 0 h 70"/>
              <a:gd name="T83" fmla="*/ 249 w 249"/>
              <a:gd name="T84" fmla="*/ 70 h 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 h="70">
                <a:moveTo>
                  <a:pt x="249" y="18"/>
                </a:moveTo>
                <a:lnTo>
                  <a:pt x="208" y="12"/>
                </a:lnTo>
                <a:lnTo>
                  <a:pt x="191" y="6"/>
                </a:lnTo>
                <a:lnTo>
                  <a:pt x="173" y="0"/>
                </a:lnTo>
                <a:lnTo>
                  <a:pt x="150" y="0"/>
                </a:lnTo>
                <a:lnTo>
                  <a:pt x="133" y="0"/>
                </a:lnTo>
                <a:lnTo>
                  <a:pt x="116" y="0"/>
                </a:lnTo>
                <a:lnTo>
                  <a:pt x="104" y="0"/>
                </a:lnTo>
                <a:lnTo>
                  <a:pt x="92" y="0"/>
                </a:lnTo>
                <a:lnTo>
                  <a:pt x="87" y="6"/>
                </a:lnTo>
                <a:lnTo>
                  <a:pt x="69" y="12"/>
                </a:lnTo>
                <a:lnTo>
                  <a:pt x="58" y="24"/>
                </a:lnTo>
                <a:lnTo>
                  <a:pt x="40" y="35"/>
                </a:lnTo>
                <a:lnTo>
                  <a:pt x="29" y="47"/>
                </a:lnTo>
                <a:lnTo>
                  <a:pt x="17" y="59"/>
                </a:lnTo>
                <a:lnTo>
                  <a:pt x="11" y="64"/>
                </a:lnTo>
                <a:lnTo>
                  <a:pt x="5" y="70"/>
                </a:lnTo>
                <a:lnTo>
                  <a:pt x="0" y="70"/>
                </a:lnTo>
                <a:lnTo>
                  <a:pt x="0" y="64"/>
                </a:lnTo>
                <a:lnTo>
                  <a:pt x="0" y="59"/>
                </a:lnTo>
                <a:lnTo>
                  <a:pt x="5" y="53"/>
                </a:lnTo>
                <a:lnTo>
                  <a:pt x="11" y="47"/>
                </a:lnTo>
                <a:lnTo>
                  <a:pt x="17" y="41"/>
                </a:lnTo>
                <a:lnTo>
                  <a:pt x="23" y="29"/>
                </a:lnTo>
              </a:path>
            </a:pathLst>
          </a:custGeom>
          <a:noFill/>
          <a:ln w="9525">
            <a:solidFill>
              <a:srgbClr val="FF0000"/>
            </a:solidFill>
            <a:round/>
            <a:headEnd/>
            <a:tailEnd/>
          </a:ln>
        </p:spPr>
        <p:txBody>
          <a:bodyPr/>
          <a:lstStyle/>
          <a:p>
            <a:endParaRPr lang="en-US"/>
          </a:p>
        </p:txBody>
      </p:sp>
      <p:sp>
        <p:nvSpPr>
          <p:cNvPr id="25322" name="Freeform 134"/>
          <p:cNvSpPr>
            <a:spLocks/>
          </p:cNvSpPr>
          <p:nvPr/>
        </p:nvSpPr>
        <p:spPr bwMode="auto">
          <a:xfrm>
            <a:off x="4159194" y="2023626"/>
            <a:ext cx="506413" cy="111125"/>
          </a:xfrm>
          <a:custGeom>
            <a:avLst/>
            <a:gdLst>
              <a:gd name="T0" fmla="*/ 0 w 319"/>
              <a:gd name="T1" fmla="*/ 24 h 70"/>
              <a:gd name="T2" fmla="*/ 23 w 319"/>
              <a:gd name="T3" fmla="*/ 35 h 70"/>
              <a:gd name="T4" fmla="*/ 47 w 319"/>
              <a:gd name="T5" fmla="*/ 47 h 70"/>
              <a:gd name="T6" fmla="*/ 64 w 319"/>
              <a:gd name="T7" fmla="*/ 53 h 70"/>
              <a:gd name="T8" fmla="*/ 70 w 319"/>
              <a:gd name="T9" fmla="*/ 59 h 70"/>
              <a:gd name="T10" fmla="*/ 81 w 319"/>
              <a:gd name="T11" fmla="*/ 64 h 70"/>
              <a:gd name="T12" fmla="*/ 93 w 319"/>
              <a:gd name="T13" fmla="*/ 70 h 70"/>
              <a:gd name="T14" fmla="*/ 99 w 319"/>
              <a:gd name="T15" fmla="*/ 70 h 70"/>
              <a:gd name="T16" fmla="*/ 105 w 319"/>
              <a:gd name="T17" fmla="*/ 70 h 70"/>
              <a:gd name="T18" fmla="*/ 116 w 319"/>
              <a:gd name="T19" fmla="*/ 70 h 70"/>
              <a:gd name="T20" fmla="*/ 122 w 319"/>
              <a:gd name="T21" fmla="*/ 64 h 70"/>
              <a:gd name="T22" fmla="*/ 128 w 319"/>
              <a:gd name="T23" fmla="*/ 64 h 70"/>
              <a:gd name="T24" fmla="*/ 139 w 319"/>
              <a:gd name="T25" fmla="*/ 59 h 70"/>
              <a:gd name="T26" fmla="*/ 145 w 319"/>
              <a:gd name="T27" fmla="*/ 53 h 70"/>
              <a:gd name="T28" fmla="*/ 145 w 319"/>
              <a:gd name="T29" fmla="*/ 47 h 70"/>
              <a:gd name="T30" fmla="*/ 151 w 319"/>
              <a:gd name="T31" fmla="*/ 35 h 70"/>
              <a:gd name="T32" fmla="*/ 157 w 319"/>
              <a:gd name="T33" fmla="*/ 29 h 70"/>
              <a:gd name="T34" fmla="*/ 157 w 319"/>
              <a:gd name="T35" fmla="*/ 24 h 70"/>
              <a:gd name="T36" fmla="*/ 162 w 319"/>
              <a:gd name="T37" fmla="*/ 24 h 70"/>
              <a:gd name="T38" fmla="*/ 168 w 319"/>
              <a:gd name="T39" fmla="*/ 18 h 70"/>
              <a:gd name="T40" fmla="*/ 168 w 319"/>
              <a:gd name="T41" fmla="*/ 18 h 70"/>
              <a:gd name="T42" fmla="*/ 180 w 319"/>
              <a:gd name="T43" fmla="*/ 18 h 70"/>
              <a:gd name="T44" fmla="*/ 197 w 319"/>
              <a:gd name="T45" fmla="*/ 24 h 70"/>
              <a:gd name="T46" fmla="*/ 203 w 319"/>
              <a:gd name="T47" fmla="*/ 24 h 70"/>
              <a:gd name="T48" fmla="*/ 209 w 319"/>
              <a:gd name="T49" fmla="*/ 24 h 70"/>
              <a:gd name="T50" fmla="*/ 220 w 319"/>
              <a:gd name="T51" fmla="*/ 18 h 70"/>
              <a:gd name="T52" fmla="*/ 238 w 319"/>
              <a:gd name="T53" fmla="*/ 12 h 70"/>
              <a:gd name="T54" fmla="*/ 249 w 319"/>
              <a:gd name="T55" fmla="*/ 6 h 70"/>
              <a:gd name="T56" fmla="*/ 267 w 319"/>
              <a:gd name="T57" fmla="*/ 0 h 70"/>
              <a:gd name="T58" fmla="*/ 284 w 319"/>
              <a:gd name="T59" fmla="*/ 0 h 70"/>
              <a:gd name="T60" fmla="*/ 296 w 319"/>
              <a:gd name="T61" fmla="*/ 0 h 70"/>
              <a:gd name="T62" fmla="*/ 302 w 319"/>
              <a:gd name="T63" fmla="*/ 0 h 70"/>
              <a:gd name="T64" fmla="*/ 307 w 319"/>
              <a:gd name="T65" fmla="*/ 0 h 70"/>
              <a:gd name="T66" fmla="*/ 313 w 319"/>
              <a:gd name="T67" fmla="*/ 0 h 70"/>
              <a:gd name="T68" fmla="*/ 319 w 319"/>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9"/>
              <a:gd name="T106" fmla="*/ 0 h 70"/>
              <a:gd name="T107" fmla="*/ 319 w 31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9" h="70">
                <a:moveTo>
                  <a:pt x="0" y="24"/>
                </a:moveTo>
                <a:lnTo>
                  <a:pt x="23" y="35"/>
                </a:lnTo>
                <a:lnTo>
                  <a:pt x="47" y="47"/>
                </a:lnTo>
                <a:lnTo>
                  <a:pt x="64" y="53"/>
                </a:lnTo>
                <a:lnTo>
                  <a:pt x="70" y="59"/>
                </a:lnTo>
                <a:lnTo>
                  <a:pt x="81" y="64"/>
                </a:lnTo>
                <a:lnTo>
                  <a:pt x="93" y="70"/>
                </a:lnTo>
                <a:lnTo>
                  <a:pt x="99" y="70"/>
                </a:lnTo>
                <a:lnTo>
                  <a:pt x="105" y="70"/>
                </a:lnTo>
                <a:lnTo>
                  <a:pt x="116" y="70"/>
                </a:lnTo>
                <a:lnTo>
                  <a:pt x="122" y="64"/>
                </a:lnTo>
                <a:lnTo>
                  <a:pt x="128" y="64"/>
                </a:lnTo>
                <a:lnTo>
                  <a:pt x="139" y="59"/>
                </a:lnTo>
                <a:lnTo>
                  <a:pt x="145" y="53"/>
                </a:lnTo>
                <a:lnTo>
                  <a:pt x="145" y="47"/>
                </a:lnTo>
                <a:lnTo>
                  <a:pt x="151" y="35"/>
                </a:lnTo>
                <a:lnTo>
                  <a:pt x="157" y="29"/>
                </a:lnTo>
                <a:lnTo>
                  <a:pt x="157" y="24"/>
                </a:lnTo>
                <a:lnTo>
                  <a:pt x="162" y="24"/>
                </a:lnTo>
                <a:lnTo>
                  <a:pt x="168" y="18"/>
                </a:lnTo>
                <a:lnTo>
                  <a:pt x="180" y="18"/>
                </a:lnTo>
                <a:lnTo>
                  <a:pt x="197" y="24"/>
                </a:lnTo>
                <a:lnTo>
                  <a:pt x="203" y="24"/>
                </a:lnTo>
                <a:lnTo>
                  <a:pt x="209" y="24"/>
                </a:lnTo>
                <a:lnTo>
                  <a:pt x="220" y="18"/>
                </a:lnTo>
                <a:lnTo>
                  <a:pt x="238" y="12"/>
                </a:lnTo>
                <a:lnTo>
                  <a:pt x="249" y="6"/>
                </a:lnTo>
                <a:lnTo>
                  <a:pt x="267" y="0"/>
                </a:lnTo>
                <a:lnTo>
                  <a:pt x="284" y="0"/>
                </a:lnTo>
                <a:lnTo>
                  <a:pt x="296" y="0"/>
                </a:lnTo>
                <a:lnTo>
                  <a:pt x="302" y="0"/>
                </a:lnTo>
                <a:lnTo>
                  <a:pt x="307" y="0"/>
                </a:lnTo>
                <a:lnTo>
                  <a:pt x="313" y="0"/>
                </a:lnTo>
                <a:lnTo>
                  <a:pt x="319" y="0"/>
                </a:lnTo>
              </a:path>
            </a:pathLst>
          </a:custGeom>
          <a:noFill/>
          <a:ln w="9525">
            <a:solidFill>
              <a:srgbClr val="FF0000"/>
            </a:solidFill>
            <a:round/>
            <a:headEnd/>
            <a:tailEnd/>
          </a:ln>
        </p:spPr>
        <p:txBody>
          <a:bodyPr/>
          <a:lstStyle/>
          <a:p>
            <a:endParaRPr lang="en-US"/>
          </a:p>
        </p:txBody>
      </p:sp>
      <p:sp>
        <p:nvSpPr>
          <p:cNvPr id="25323" name="Freeform 135"/>
          <p:cNvSpPr>
            <a:spLocks/>
          </p:cNvSpPr>
          <p:nvPr/>
        </p:nvSpPr>
        <p:spPr bwMode="auto">
          <a:xfrm>
            <a:off x="4776731" y="1875988"/>
            <a:ext cx="358775" cy="157163"/>
          </a:xfrm>
          <a:custGeom>
            <a:avLst/>
            <a:gdLst>
              <a:gd name="T0" fmla="*/ 0 w 226"/>
              <a:gd name="T1" fmla="*/ 64 h 99"/>
              <a:gd name="T2" fmla="*/ 23 w 226"/>
              <a:gd name="T3" fmla="*/ 47 h 99"/>
              <a:gd name="T4" fmla="*/ 34 w 226"/>
              <a:gd name="T5" fmla="*/ 35 h 99"/>
              <a:gd name="T6" fmla="*/ 46 w 226"/>
              <a:gd name="T7" fmla="*/ 29 h 99"/>
              <a:gd name="T8" fmla="*/ 58 w 226"/>
              <a:gd name="T9" fmla="*/ 23 h 99"/>
              <a:gd name="T10" fmla="*/ 69 w 226"/>
              <a:gd name="T11" fmla="*/ 17 h 99"/>
              <a:gd name="T12" fmla="*/ 75 w 226"/>
              <a:gd name="T13" fmla="*/ 17 h 99"/>
              <a:gd name="T14" fmla="*/ 87 w 226"/>
              <a:gd name="T15" fmla="*/ 17 h 99"/>
              <a:gd name="T16" fmla="*/ 87 w 226"/>
              <a:gd name="T17" fmla="*/ 17 h 99"/>
              <a:gd name="T18" fmla="*/ 92 w 226"/>
              <a:gd name="T19" fmla="*/ 23 h 99"/>
              <a:gd name="T20" fmla="*/ 92 w 226"/>
              <a:gd name="T21" fmla="*/ 29 h 99"/>
              <a:gd name="T22" fmla="*/ 92 w 226"/>
              <a:gd name="T23" fmla="*/ 35 h 99"/>
              <a:gd name="T24" fmla="*/ 98 w 226"/>
              <a:gd name="T25" fmla="*/ 47 h 99"/>
              <a:gd name="T26" fmla="*/ 98 w 226"/>
              <a:gd name="T27" fmla="*/ 64 h 99"/>
              <a:gd name="T28" fmla="*/ 98 w 226"/>
              <a:gd name="T29" fmla="*/ 76 h 99"/>
              <a:gd name="T30" fmla="*/ 104 w 226"/>
              <a:gd name="T31" fmla="*/ 82 h 99"/>
              <a:gd name="T32" fmla="*/ 104 w 226"/>
              <a:gd name="T33" fmla="*/ 87 h 99"/>
              <a:gd name="T34" fmla="*/ 104 w 226"/>
              <a:gd name="T35" fmla="*/ 93 h 99"/>
              <a:gd name="T36" fmla="*/ 110 w 226"/>
              <a:gd name="T37" fmla="*/ 99 h 99"/>
              <a:gd name="T38" fmla="*/ 110 w 226"/>
              <a:gd name="T39" fmla="*/ 99 h 99"/>
              <a:gd name="T40" fmla="*/ 116 w 226"/>
              <a:gd name="T41" fmla="*/ 99 h 99"/>
              <a:gd name="T42" fmla="*/ 116 w 226"/>
              <a:gd name="T43" fmla="*/ 99 h 99"/>
              <a:gd name="T44" fmla="*/ 121 w 226"/>
              <a:gd name="T45" fmla="*/ 99 h 99"/>
              <a:gd name="T46" fmla="*/ 127 w 226"/>
              <a:gd name="T47" fmla="*/ 93 h 99"/>
              <a:gd name="T48" fmla="*/ 133 w 226"/>
              <a:gd name="T49" fmla="*/ 87 h 99"/>
              <a:gd name="T50" fmla="*/ 139 w 226"/>
              <a:gd name="T51" fmla="*/ 76 h 99"/>
              <a:gd name="T52" fmla="*/ 144 w 226"/>
              <a:gd name="T53" fmla="*/ 70 h 99"/>
              <a:gd name="T54" fmla="*/ 156 w 226"/>
              <a:gd name="T55" fmla="*/ 52 h 99"/>
              <a:gd name="T56" fmla="*/ 168 w 226"/>
              <a:gd name="T57" fmla="*/ 35 h 99"/>
              <a:gd name="T58" fmla="*/ 173 w 226"/>
              <a:gd name="T59" fmla="*/ 29 h 99"/>
              <a:gd name="T60" fmla="*/ 179 w 226"/>
              <a:gd name="T61" fmla="*/ 17 h 99"/>
              <a:gd name="T62" fmla="*/ 185 w 226"/>
              <a:gd name="T63" fmla="*/ 12 h 99"/>
              <a:gd name="T64" fmla="*/ 191 w 226"/>
              <a:gd name="T65" fmla="*/ 6 h 99"/>
              <a:gd name="T66" fmla="*/ 191 w 226"/>
              <a:gd name="T67" fmla="*/ 6 h 99"/>
              <a:gd name="T68" fmla="*/ 197 w 226"/>
              <a:gd name="T69" fmla="*/ 0 h 99"/>
              <a:gd name="T70" fmla="*/ 202 w 226"/>
              <a:gd name="T71" fmla="*/ 0 h 99"/>
              <a:gd name="T72" fmla="*/ 202 w 226"/>
              <a:gd name="T73" fmla="*/ 6 h 99"/>
              <a:gd name="T74" fmla="*/ 208 w 226"/>
              <a:gd name="T75" fmla="*/ 6 h 99"/>
              <a:gd name="T76" fmla="*/ 208 w 226"/>
              <a:gd name="T77" fmla="*/ 12 h 99"/>
              <a:gd name="T78" fmla="*/ 214 w 226"/>
              <a:gd name="T79" fmla="*/ 23 h 99"/>
              <a:gd name="T80" fmla="*/ 220 w 226"/>
              <a:gd name="T81" fmla="*/ 35 h 99"/>
              <a:gd name="T82" fmla="*/ 220 w 226"/>
              <a:gd name="T83" fmla="*/ 47 h 99"/>
              <a:gd name="T84" fmla="*/ 220 w 226"/>
              <a:gd name="T85" fmla="*/ 64 h 99"/>
              <a:gd name="T86" fmla="*/ 226 w 226"/>
              <a:gd name="T87" fmla="*/ 76 h 99"/>
              <a:gd name="T88" fmla="*/ 226 w 226"/>
              <a:gd name="T89" fmla="*/ 76 h 99"/>
              <a:gd name="T90" fmla="*/ 226 w 226"/>
              <a:gd name="T91" fmla="*/ 82 h 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6"/>
              <a:gd name="T139" fmla="*/ 0 h 99"/>
              <a:gd name="T140" fmla="*/ 226 w 226"/>
              <a:gd name="T141" fmla="*/ 99 h 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6" h="99">
                <a:moveTo>
                  <a:pt x="0" y="64"/>
                </a:moveTo>
                <a:lnTo>
                  <a:pt x="23" y="47"/>
                </a:lnTo>
                <a:lnTo>
                  <a:pt x="34" y="35"/>
                </a:lnTo>
                <a:lnTo>
                  <a:pt x="46" y="29"/>
                </a:lnTo>
                <a:lnTo>
                  <a:pt x="58" y="23"/>
                </a:lnTo>
                <a:lnTo>
                  <a:pt x="69" y="17"/>
                </a:lnTo>
                <a:lnTo>
                  <a:pt x="75" y="17"/>
                </a:lnTo>
                <a:lnTo>
                  <a:pt x="87" y="17"/>
                </a:lnTo>
                <a:lnTo>
                  <a:pt x="92" y="23"/>
                </a:lnTo>
                <a:lnTo>
                  <a:pt x="92" y="29"/>
                </a:lnTo>
                <a:lnTo>
                  <a:pt x="92" y="35"/>
                </a:lnTo>
                <a:lnTo>
                  <a:pt x="98" y="47"/>
                </a:lnTo>
                <a:lnTo>
                  <a:pt x="98" y="64"/>
                </a:lnTo>
                <a:lnTo>
                  <a:pt x="98" y="76"/>
                </a:lnTo>
                <a:lnTo>
                  <a:pt x="104" y="82"/>
                </a:lnTo>
                <a:lnTo>
                  <a:pt x="104" y="87"/>
                </a:lnTo>
                <a:lnTo>
                  <a:pt x="104" y="93"/>
                </a:lnTo>
                <a:lnTo>
                  <a:pt x="110" y="99"/>
                </a:lnTo>
                <a:lnTo>
                  <a:pt x="116" y="99"/>
                </a:lnTo>
                <a:lnTo>
                  <a:pt x="121" y="99"/>
                </a:lnTo>
                <a:lnTo>
                  <a:pt x="127" y="93"/>
                </a:lnTo>
                <a:lnTo>
                  <a:pt x="133" y="87"/>
                </a:lnTo>
                <a:lnTo>
                  <a:pt x="139" y="76"/>
                </a:lnTo>
                <a:lnTo>
                  <a:pt x="144" y="70"/>
                </a:lnTo>
                <a:lnTo>
                  <a:pt x="156" y="52"/>
                </a:lnTo>
                <a:lnTo>
                  <a:pt x="168" y="35"/>
                </a:lnTo>
                <a:lnTo>
                  <a:pt x="173" y="29"/>
                </a:lnTo>
                <a:lnTo>
                  <a:pt x="179" y="17"/>
                </a:lnTo>
                <a:lnTo>
                  <a:pt x="185" y="12"/>
                </a:lnTo>
                <a:lnTo>
                  <a:pt x="191" y="6"/>
                </a:lnTo>
                <a:lnTo>
                  <a:pt x="197" y="0"/>
                </a:lnTo>
                <a:lnTo>
                  <a:pt x="202" y="0"/>
                </a:lnTo>
                <a:lnTo>
                  <a:pt x="202" y="6"/>
                </a:lnTo>
                <a:lnTo>
                  <a:pt x="208" y="6"/>
                </a:lnTo>
                <a:lnTo>
                  <a:pt x="208" y="12"/>
                </a:lnTo>
                <a:lnTo>
                  <a:pt x="214" y="23"/>
                </a:lnTo>
                <a:lnTo>
                  <a:pt x="220" y="35"/>
                </a:lnTo>
                <a:lnTo>
                  <a:pt x="220" y="47"/>
                </a:lnTo>
                <a:lnTo>
                  <a:pt x="220" y="64"/>
                </a:lnTo>
                <a:lnTo>
                  <a:pt x="226" y="76"/>
                </a:lnTo>
                <a:lnTo>
                  <a:pt x="226" y="82"/>
                </a:lnTo>
              </a:path>
            </a:pathLst>
          </a:custGeom>
          <a:noFill/>
          <a:ln w="9525">
            <a:solidFill>
              <a:srgbClr val="FF0000"/>
            </a:solidFill>
            <a:round/>
            <a:headEnd/>
            <a:tailEnd/>
          </a:ln>
        </p:spPr>
        <p:txBody>
          <a:bodyPr/>
          <a:lstStyle/>
          <a:p>
            <a:endParaRPr lang="en-US"/>
          </a:p>
        </p:txBody>
      </p:sp>
      <p:sp>
        <p:nvSpPr>
          <p:cNvPr id="25324" name="Freeform 136"/>
          <p:cNvSpPr>
            <a:spLocks/>
          </p:cNvSpPr>
          <p:nvPr/>
        </p:nvSpPr>
        <p:spPr bwMode="auto">
          <a:xfrm>
            <a:off x="5227581" y="4201676"/>
            <a:ext cx="504825" cy="111125"/>
          </a:xfrm>
          <a:custGeom>
            <a:avLst/>
            <a:gdLst>
              <a:gd name="T0" fmla="*/ 0 w 318"/>
              <a:gd name="T1" fmla="*/ 23 h 70"/>
              <a:gd name="T2" fmla="*/ 23 w 318"/>
              <a:gd name="T3" fmla="*/ 35 h 70"/>
              <a:gd name="T4" fmla="*/ 52 w 318"/>
              <a:gd name="T5" fmla="*/ 53 h 70"/>
              <a:gd name="T6" fmla="*/ 63 w 318"/>
              <a:gd name="T7" fmla="*/ 58 h 70"/>
              <a:gd name="T8" fmla="*/ 75 w 318"/>
              <a:gd name="T9" fmla="*/ 58 h 70"/>
              <a:gd name="T10" fmla="*/ 81 w 318"/>
              <a:gd name="T11" fmla="*/ 64 h 70"/>
              <a:gd name="T12" fmla="*/ 92 w 318"/>
              <a:gd name="T13" fmla="*/ 70 h 70"/>
              <a:gd name="T14" fmla="*/ 98 w 318"/>
              <a:gd name="T15" fmla="*/ 70 h 70"/>
              <a:gd name="T16" fmla="*/ 110 w 318"/>
              <a:gd name="T17" fmla="*/ 70 h 70"/>
              <a:gd name="T18" fmla="*/ 116 w 318"/>
              <a:gd name="T19" fmla="*/ 70 h 70"/>
              <a:gd name="T20" fmla="*/ 121 w 318"/>
              <a:gd name="T21" fmla="*/ 70 h 70"/>
              <a:gd name="T22" fmla="*/ 133 w 318"/>
              <a:gd name="T23" fmla="*/ 64 h 70"/>
              <a:gd name="T24" fmla="*/ 139 w 318"/>
              <a:gd name="T25" fmla="*/ 58 h 70"/>
              <a:gd name="T26" fmla="*/ 145 w 318"/>
              <a:gd name="T27" fmla="*/ 53 h 70"/>
              <a:gd name="T28" fmla="*/ 145 w 318"/>
              <a:gd name="T29" fmla="*/ 47 h 70"/>
              <a:gd name="T30" fmla="*/ 150 w 318"/>
              <a:gd name="T31" fmla="*/ 41 h 70"/>
              <a:gd name="T32" fmla="*/ 156 w 318"/>
              <a:gd name="T33" fmla="*/ 29 h 70"/>
              <a:gd name="T34" fmla="*/ 156 w 318"/>
              <a:gd name="T35" fmla="*/ 23 h 70"/>
              <a:gd name="T36" fmla="*/ 162 w 318"/>
              <a:gd name="T37" fmla="*/ 23 h 70"/>
              <a:gd name="T38" fmla="*/ 168 w 318"/>
              <a:gd name="T39" fmla="*/ 18 h 70"/>
              <a:gd name="T40" fmla="*/ 174 w 318"/>
              <a:gd name="T41" fmla="*/ 18 h 70"/>
              <a:gd name="T42" fmla="*/ 185 w 318"/>
              <a:gd name="T43" fmla="*/ 18 h 70"/>
              <a:gd name="T44" fmla="*/ 197 w 318"/>
              <a:gd name="T45" fmla="*/ 23 h 70"/>
              <a:gd name="T46" fmla="*/ 203 w 318"/>
              <a:gd name="T47" fmla="*/ 23 h 70"/>
              <a:gd name="T48" fmla="*/ 208 w 318"/>
              <a:gd name="T49" fmla="*/ 23 h 70"/>
              <a:gd name="T50" fmla="*/ 226 w 318"/>
              <a:gd name="T51" fmla="*/ 18 h 70"/>
              <a:gd name="T52" fmla="*/ 237 w 318"/>
              <a:gd name="T53" fmla="*/ 12 h 70"/>
              <a:gd name="T54" fmla="*/ 255 w 318"/>
              <a:gd name="T55" fmla="*/ 6 h 70"/>
              <a:gd name="T56" fmla="*/ 266 w 318"/>
              <a:gd name="T57" fmla="*/ 6 h 70"/>
              <a:gd name="T58" fmla="*/ 284 w 318"/>
              <a:gd name="T59" fmla="*/ 0 h 70"/>
              <a:gd name="T60" fmla="*/ 295 w 318"/>
              <a:gd name="T61" fmla="*/ 0 h 70"/>
              <a:gd name="T62" fmla="*/ 307 w 318"/>
              <a:gd name="T63" fmla="*/ 0 h 70"/>
              <a:gd name="T64" fmla="*/ 313 w 318"/>
              <a:gd name="T65" fmla="*/ 6 h 70"/>
              <a:gd name="T66" fmla="*/ 318 w 318"/>
              <a:gd name="T67" fmla="*/ 6 h 70"/>
              <a:gd name="T68" fmla="*/ 318 w 318"/>
              <a:gd name="T69" fmla="*/ 6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8"/>
              <a:gd name="T106" fmla="*/ 0 h 70"/>
              <a:gd name="T107" fmla="*/ 318 w 318"/>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8" h="70">
                <a:moveTo>
                  <a:pt x="0" y="23"/>
                </a:moveTo>
                <a:lnTo>
                  <a:pt x="23" y="35"/>
                </a:lnTo>
                <a:lnTo>
                  <a:pt x="52" y="53"/>
                </a:lnTo>
                <a:lnTo>
                  <a:pt x="63" y="58"/>
                </a:lnTo>
                <a:lnTo>
                  <a:pt x="75" y="58"/>
                </a:lnTo>
                <a:lnTo>
                  <a:pt x="81" y="64"/>
                </a:lnTo>
                <a:lnTo>
                  <a:pt x="92" y="70"/>
                </a:lnTo>
                <a:lnTo>
                  <a:pt x="98" y="70"/>
                </a:lnTo>
                <a:lnTo>
                  <a:pt x="110" y="70"/>
                </a:lnTo>
                <a:lnTo>
                  <a:pt x="116" y="70"/>
                </a:lnTo>
                <a:lnTo>
                  <a:pt x="121" y="70"/>
                </a:lnTo>
                <a:lnTo>
                  <a:pt x="133" y="64"/>
                </a:lnTo>
                <a:lnTo>
                  <a:pt x="139" y="58"/>
                </a:lnTo>
                <a:lnTo>
                  <a:pt x="145" y="53"/>
                </a:lnTo>
                <a:lnTo>
                  <a:pt x="145" y="47"/>
                </a:lnTo>
                <a:lnTo>
                  <a:pt x="150" y="41"/>
                </a:lnTo>
                <a:lnTo>
                  <a:pt x="156" y="29"/>
                </a:lnTo>
                <a:lnTo>
                  <a:pt x="156" y="23"/>
                </a:lnTo>
                <a:lnTo>
                  <a:pt x="162" y="23"/>
                </a:lnTo>
                <a:lnTo>
                  <a:pt x="168" y="18"/>
                </a:lnTo>
                <a:lnTo>
                  <a:pt x="174" y="18"/>
                </a:lnTo>
                <a:lnTo>
                  <a:pt x="185" y="18"/>
                </a:lnTo>
                <a:lnTo>
                  <a:pt x="197" y="23"/>
                </a:lnTo>
                <a:lnTo>
                  <a:pt x="203" y="23"/>
                </a:lnTo>
                <a:lnTo>
                  <a:pt x="208" y="23"/>
                </a:lnTo>
                <a:lnTo>
                  <a:pt x="226" y="18"/>
                </a:lnTo>
                <a:lnTo>
                  <a:pt x="237" y="12"/>
                </a:lnTo>
                <a:lnTo>
                  <a:pt x="255" y="6"/>
                </a:lnTo>
                <a:lnTo>
                  <a:pt x="266" y="6"/>
                </a:lnTo>
                <a:lnTo>
                  <a:pt x="284" y="0"/>
                </a:lnTo>
                <a:lnTo>
                  <a:pt x="295" y="0"/>
                </a:lnTo>
                <a:lnTo>
                  <a:pt x="307" y="0"/>
                </a:lnTo>
                <a:lnTo>
                  <a:pt x="313" y="6"/>
                </a:lnTo>
                <a:lnTo>
                  <a:pt x="318" y="6"/>
                </a:lnTo>
              </a:path>
            </a:pathLst>
          </a:custGeom>
          <a:noFill/>
          <a:ln w="9525">
            <a:solidFill>
              <a:srgbClr val="FF0000"/>
            </a:solidFill>
            <a:round/>
            <a:headEnd/>
            <a:tailEnd/>
          </a:ln>
        </p:spPr>
        <p:txBody>
          <a:bodyPr/>
          <a:lstStyle/>
          <a:p>
            <a:endParaRPr lang="en-US"/>
          </a:p>
        </p:txBody>
      </p:sp>
      <p:sp>
        <p:nvSpPr>
          <p:cNvPr id="25325" name="Freeform 137"/>
          <p:cNvSpPr>
            <a:spLocks/>
          </p:cNvSpPr>
          <p:nvPr/>
        </p:nvSpPr>
        <p:spPr bwMode="auto">
          <a:xfrm>
            <a:off x="5264094" y="1569601"/>
            <a:ext cx="506413" cy="342900"/>
          </a:xfrm>
          <a:custGeom>
            <a:avLst/>
            <a:gdLst>
              <a:gd name="T0" fmla="*/ 319 w 319"/>
              <a:gd name="T1" fmla="*/ 35 h 216"/>
              <a:gd name="T2" fmla="*/ 301 w 319"/>
              <a:gd name="T3" fmla="*/ 24 h 216"/>
              <a:gd name="T4" fmla="*/ 290 w 319"/>
              <a:gd name="T5" fmla="*/ 12 h 216"/>
              <a:gd name="T6" fmla="*/ 278 w 319"/>
              <a:gd name="T7" fmla="*/ 6 h 216"/>
              <a:gd name="T8" fmla="*/ 272 w 319"/>
              <a:gd name="T9" fmla="*/ 6 h 216"/>
              <a:gd name="T10" fmla="*/ 266 w 319"/>
              <a:gd name="T11" fmla="*/ 0 h 216"/>
              <a:gd name="T12" fmla="*/ 255 w 319"/>
              <a:gd name="T13" fmla="*/ 0 h 216"/>
              <a:gd name="T14" fmla="*/ 249 w 319"/>
              <a:gd name="T15" fmla="*/ 6 h 216"/>
              <a:gd name="T16" fmla="*/ 243 w 319"/>
              <a:gd name="T17" fmla="*/ 6 h 216"/>
              <a:gd name="T18" fmla="*/ 232 w 319"/>
              <a:gd name="T19" fmla="*/ 12 h 216"/>
              <a:gd name="T20" fmla="*/ 220 w 319"/>
              <a:gd name="T21" fmla="*/ 18 h 216"/>
              <a:gd name="T22" fmla="*/ 203 w 319"/>
              <a:gd name="T23" fmla="*/ 35 h 216"/>
              <a:gd name="T24" fmla="*/ 197 w 319"/>
              <a:gd name="T25" fmla="*/ 41 h 216"/>
              <a:gd name="T26" fmla="*/ 185 w 319"/>
              <a:gd name="T27" fmla="*/ 41 h 216"/>
              <a:gd name="T28" fmla="*/ 180 w 319"/>
              <a:gd name="T29" fmla="*/ 47 h 216"/>
              <a:gd name="T30" fmla="*/ 180 w 319"/>
              <a:gd name="T31" fmla="*/ 47 h 216"/>
              <a:gd name="T32" fmla="*/ 168 w 319"/>
              <a:gd name="T33" fmla="*/ 47 h 216"/>
              <a:gd name="T34" fmla="*/ 156 w 319"/>
              <a:gd name="T35" fmla="*/ 47 h 216"/>
              <a:gd name="T36" fmla="*/ 156 w 319"/>
              <a:gd name="T37" fmla="*/ 47 h 216"/>
              <a:gd name="T38" fmla="*/ 145 w 319"/>
              <a:gd name="T39" fmla="*/ 47 h 216"/>
              <a:gd name="T40" fmla="*/ 139 w 319"/>
              <a:gd name="T41" fmla="*/ 47 h 216"/>
              <a:gd name="T42" fmla="*/ 133 w 319"/>
              <a:gd name="T43" fmla="*/ 47 h 216"/>
              <a:gd name="T44" fmla="*/ 116 w 319"/>
              <a:gd name="T45" fmla="*/ 41 h 216"/>
              <a:gd name="T46" fmla="*/ 104 w 319"/>
              <a:gd name="T47" fmla="*/ 41 h 216"/>
              <a:gd name="T48" fmla="*/ 93 w 319"/>
              <a:gd name="T49" fmla="*/ 41 h 216"/>
              <a:gd name="T50" fmla="*/ 87 w 319"/>
              <a:gd name="T51" fmla="*/ 41 h 216"/>
              <a:gd name="T52" fmla="*/ 75 w 319"/>
              <a:gd name="T53" fmla="*/ 41 h 216"/>
              <a:gd name="T54" fmla="*/ 69 w 319"/>
              <a:gd name="T55" fmla="*/ 47 h 216"/>
              <a:gd name="T56" fmla="*/ 58 w 319"/>
              <a:gd name="T57" fmla="*/ 53 h 216"/>
              <a:gd name="T58" fmla="*/ 46 w 319"/>
              <a:gd name="T59" fmla="*/ 59 h 216"/>
              <a:gd name="T60" fmla="*/ 40 w 319"/>
              <a:gd name="T61" fmla="*/ 64 h 216"/>
              <a:gd name="T62" fmla="*/ 29 w 319"/>
              <a:gd name="T63" fmla="*/ 70 h 216"/>
              <a:gd name="T64" fmla="*/ 23 w 319"/>
              <a:gd name="T65" fmla="*/ 82 h 216"/>
              <a:gd name="T66" fmla="*/ 17 w 319"/>
              <a:gd name="T67" fmla="*/ 88 h 216"/>
              <a:gd name="T68" fmla="*/ 11 w 319"/>
              <a:gd name="T69" fmla="*/ 94 h 216"/>
              <a:gd name="T70" fmla="*/ 11 w 319"/>
              <a:gd name="T71" fmla="*/ 99 h 216"/>
              <a:gd name="T72" fmla="*/ 11 w 319"/>
              <a:gd name="T73" fmla="*/ 105 h 216"/>
              <a:gd name="T74" fmla="*/ 17 w 319"/>
              <a:gd name="T75" fmla="*/ 111 h 216"/>
              <a:gd name="T76" fmla="*/ 17 w 319"/>
              <a:gd name="T77" fmla="*/ 117 h 216"/>
              <a:gd name="T78" fmla="*/ 23 w 319"/>
              <a:gd name="T79" fmla="*/ 129 h 216"/>
              <a:gd name="T80" fmla="*/ 35 w 319"/>
              <a:gd name="T81" fmla="*/ 134 h 216"/>
              <a:gd name="T82" fmla="*/ 35 w 319"/>
              <a:gd name="T83" fmla="*/ 146 h 216"/>
              <a:gd name="T84" fmla="*/ 40 w 319"/>
              <a:gd name="T85" fmla="*/ 152 h 216"/>
              <a:gd name="T86" fmla="*/ 40 w 319"/>
              <a:gd name="T87" fmla="*/ 158 h 216"/>
              <a:gd name="T88" fmla="*/ 40 w 319"/>
              <a:gd name="T89" fmla="*/ 169 h 216"/>
              <a:gd name="T90" fmla="*/ 35 w 319"/>
              <a:gd name="T91" fmla="*/ 175 h 216"/>
              <a:gd name="T92" fmla="*/ 29 w 319"/>
              <a:gd name="T93" fmla="*/ 187 h 216"/>
              <a:gd name="T94" fmla="*/ 23 w 319"/>
              <a:gd name="T95" fmla="*/ 193 h 216"/>
              <a:gd name="T96" fmla="*/ 17 w 319"/>
              <a:gd name="T97" fmla="*/ 199 h 216"/>
              <a:gd name="T98" fmla="*/ 11 w 319"/>
              <a:gd name="T99" fmla="*/ 210 h 216"/>
              <a:gd name="T100" fmla="*/ 6 w 319"/>
              <a:gd name="T101" fmla="*/ 216 h 216"/>
              <a:gd name="T102" fmla="*/ 0 w 319"/>
              <a:gd name="T103" fmla="*/ 216 h 2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
              <a:gd name="T157" fmla="*/ 0 h 216"/>
              <a:gd name="T158" fmla="*/ 319 w 319"/>
              <a:gd name="T159" fmla="*/ 216 h 2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 h="216">
                <a:moveTo>
                  <a:pt x="319" y="35"/>
                </a:moveTo>
                <a:lnTo>
                  <a:pt x="301" y="24"/>
                </a:lnTo>
                <a:lnTo>
                  <a:pt x="290" y="12"/>
                </a:lnTo>
                <a:lnTo>
                  <a:pt x="278" y="6"/>
                </a:lnTo>
                <a:lnTo>
                  <a:pt x="272" y="6"/>
                </a:lnTo>
                <a:lnTo>
                  <a:pt x="266" y="0"/>
                </a:lnTo>
                <a:lnTo>
                  <a:pt x="255" y="0"/>
                </a:lnTo>
                <a:lnTo>
                  <a:pt x="249" y="6"/>
                </a:lnTo>
                <a:lnTo>
                  <a:pt x="243" y="6"/>
                </a:lnTo>
                <a:lnTo>
                  <a:pt x="232" y="12"/>
                </a:lnTo>
                <a:lnTo>
                  <a:pt x="220" y="18"/>
                </a:lnTo>
                <a:lnTo>
                  <a:pt x="203" y="35"/>
                </a:lnTo>
                <a:lnTo>
                  <a:pt x="197" y="41"/>
                </a:lnTo>
                <a:lnTo>
                  <a:pt x="185" y="41"/>
                </a:lnTo>
                <a:lnTo>
                  <a:pt x="180" y="47"/>
                </a:lnTo>
                <a:lnTo>
                  <a:pt x="168" y="47"/>
                </a:lnTo>
                <a:lnTo>
                  <a:pt x="156" y="47"/>
                </a:lnTo>
                <a:lnTo>
                  <a:pt x="145" y="47"/>
                </a:lnTo>
                <a:lnTo>
                  <a:pt x="139" y="47"/>
                </a:lnTo>
                <a:lnTo>
                  <a:pt x="133" y="47"/>
                </a:lnTo>
                <a:lnTo>
                  <a:pt x="116" y="41"/>
                </a:lnTo>
                <a:lnTo>
                  <a:pt x="104" y="41"/>
                </a:lnTo>
                <a:lnTo>
                  <a:pt x="93" y="41"/>
                </a:lnTo>
                <a:lnTo>
                  <a:pt x="87" y="41"/>
                </a:lnTo>
                <a:lnTo>
                  <a:pt x="75" y="41"/>
                </a:lnTo>
                <a:lnTo>
                  <a:pt x="69" y="47"/>
                </a:lnTo>
                <a:lnTo>
                  <a:pt x="58" y="53"/>
                </a:lnTo>
                <a:lnTo>
                  <a:pt x="46" y="59"/>
                </a:lnTo>
                <a:lnTo>
                  <a:pt x="40" y="64"/>
                </a:lnTo>
                <a:lnTo>
                  <a:pt x="29" y="70"/>
                </a:lnTo>
                <a:lnTo>
                  <a:pt x="23" y="82"/>
                </a:lnTo>
                <a:lnTo>
                  <a:pt x="17" y="88"/>
                </a:lnTo>
                <a:lnTo>
                  <a:pt x="11" y="94"/>
                </a:lnTo>
                <a:lnTo>
                  <a:pt x="11" y="99"/>
                </a:lnTo>
                <a:lnTo>
                  <a:pt x="11" y="105"/>
                </a:lnTo>
                <a:lnTo>
                  <a:pt x="17" y="111"/>
                </a:lnTo>
                <a:lnTo>
                  <a:pt x="17" y="117"/>
                </a:lnTo>
                <a:lnTo>
                  <a:pt x="23" y="129"/>
                </a:lnTo>
                <a:lnTo>
                  <a:pt x="35" y="134"/>
                </a:lnTo>
                <a:lnTo>
                  <a:pt x="35" y="146"/>
                </a:lnTo>
                <a:lnTo>
                  <a:pt x="40" y="152"/>
                </a:lnTo>
                <a:lnTo>
                  <a:pt x="40" y="158"/>
                </a:lnTo>
                <a:lnTo>
                  <a:pt x="40" y="169"/>
                </a:lnTo>
                <a:lnTo>
                  <a:pt x="35" y="175"/>
                </a:lnTo>
                <a:lnTo>
                  <a:pt x="29" y="187"/>
                </a:lnTo>
                <a:lnTo>
                  <a:pt x="23" y="193"/>
                </a:lnTo>
                <a:lnTo>
                  <a:pt x="17" y="199"/>
                </a:lnTo>
                <a:lnTo>
                  <a:pt x="11" y="210"/>
                </a:lnTo>
                <a:lnTo>
                  <a:pt x="6" y="216"/>
                </a:lnTo>
                <a:lnTo>
                  <a:pt x="0" y="216"/>
                </a:lnTo>
              </a:path>
            </a:pathLst>
          </a:custGeom>
          <a:noFill/>
          <a:ln w="9525">
            <a:solidFill>
              <a:srgbClr val="FF0000"/>
            </a:solidFill>
            <a:round/>
            <a:headEnd/>
            <a:tailEnd/>
          </a:ln>
        </p:spPr>
        <p:txBody>
          <a:bodyPr/>
          <a:lstStyle/>
          <a:p>
            <a:endParaRPr lang="en-US"/>
          </a:p>
        </p:txBody>
      </p:sp>
      <p:sp>
        <p:nvSpPr>
          <p:cNvPr id="25326" name="Freeform 138"/>
          <p:cNvSpPr>
            <a:spLocks/>
          </p:cNvSpPr>
          <p:nvPr/>
        </p:nvSpPr>
        <p:spPr bwMode="auto">
          <a:xfrm>
            <a:off x="3929006" y="3988951"/>
            <a:ext cx="350838" cy="212725"/>
          </a:xfrm>
          <a:custGeom>
            <a:avLst/>
            <a:gdLst>
              <a:gd name="T0" fmla="*/ 221 w 221"/>
              <a:gd name="T1" fmla="*/ 0 h 134"/>
              <a:gd name="T2" fmla="*/ 209 w 221"/>
              <a:gd name="T3" fmla="*/ 6 h 134"/>
              <a:gd name="T4" fmla="*/ 192 w 221"/>
              <a:gd name="T5" fmla="*/ 11 h 134"/>
              <a:gd name="T6" fmla="*/ 180 w 221"/>
              <a:gd name="T7" fmla="*/ 17 h 134"/>
              <a:gd name="T8" fmla="*/ 174 w 221"/>
              <a:gd name="T9" fmla="*/ 29 h 134"/>
              <a:gd name="T10" fmla="*/ 168 w 221"/>
              <a:gd name="T11" fmla="*/ 35 h 134"/>
              <a:gd name="T12" fmla="*/ 163 w 221"/>
              <a:gd name="T13" fmla="*/ 47 h 134"/>
              <a:gd name="T14" fmla="*/ 157 w 221"/>
              <a:gd name="T15" fmla="*/ 52 h 134"/>
              <a:gd name="T16" fmla="*/ 157 w 221"/>
              <a:gd name="T17" fmla="*/ 64 h 134"/>
              <a:gd name="T18" fmla="*/ 151 w 221"/>
              <a:gd name="T19" fmla="*/ 82 h 134"/>
              <a:gd name="T20" fmla="*/ 145 w 221"/>
              <a:gd name="T21" fmla="*/ 93 h 134"/>
              <a:gd name="T22" fmla="*/ 139 w 221"/>
              <a:gd name="T23" fmla="*/ 99 h 134"/>
              <a:gd name="T24" fmla="*/ 134 w 221"/>
              <a:gd name="T25" fmla="*/ 111 h 134"/>
              <a:gd name="T26" fmla="*/ 134 w 221"/>
              <a:gd name="T27" fmla="*/ 122 h 134"/>
              <a:gd name="T28" fmla="*/ 128 w 221"/>
              <a:gd name="T29" fmla="*/ 128 h 134"/>
              <a:gd name="T30" fmla="*/ 128 w 221"/>
              <a:gd name="T31" fmla="*/ 128 h 134"/>
              <a:gd name="T32" fmla="*/ 122 w 221"/>
              <a:gd name="T33" fmla="*/ 134 h 134"/>
              <a:gd name="T34" fmla="*/ 116 w 221"/>
              <a:gd name="T35" fmla="*/ 134 h 134"/>
              <a:gd name="T36" fmla="*/ 110 w 221"/>
              <a:gd name="T37" fmla="*/ 134 h 134"/>
              <a:gd name="T38" fmla="*/ 110 w 221"/>
              <a:gd name="T39" fmla="*/ 134 h 134"/>
              <a:gd name="T40" fmla="*/ 110 w 221"/>
              <a:gd name="T41" fmla="*/ 134 h 134"/>
              <a:gd name="T42" fmla="*/ 99 w 221"/>
              <a:gd name="T43" fmla="*/ 122 h 134"/>
              <a:gd name="T44" fmla="*/ 93 w 221"/>
              <a:gd name="T45" fmla="*/ 117 h 134"/>
              <a:gd name="T46" fmla="*/ 87 w 221"/>
              <a:gd name="T47" fmla="*/ 105 h 134"/>
              <a:gd name="T48" fmla="*/ 81 w 221"/>
              <a:gd name="T49" fmla="*/ 93 h 134"/>
              <a:gd name="T50" fmla="*/ 76 w 221"/>
              <a:gd name="T51" fmla="*/ 87 h 134"/>
              <a:gd name="T52" fmla="*/ 70 w 221"/>
              <a:gd name="T53" fmla="*/ 76 h 134"/>
              <a:gd name="T54" fmla="*/ 58 w 221"/>
              <a:gd name="T55" fmla="*/ 70 h 134"/>
              <a:gd name="T56" fmla="*/ 52 w 221"/>
              <a:gd name="T57" fmla="*/ 64 h 134"/>
              <a:gd name="T58" fmla="*/ 47 w 221"/>
              <a:gd name="T59" fmla="*/ 64 h 134"/>
              <a:gd name="T60" fmla="*/ 35 w 221"/>
              <a:gd name="T61" fmla="*/ 64 h 134"/>
              <a:gd name="T62" fmla="*/ 29 w 221"/>
              <a:gd name="T63" fmla="*/ 58 h 134"/>
              <a:gd name="T64" fmla="*/ 18 w 221"/>
              <a:gd name="T65" fmla="*/ 58 h 134"/>
              <a:gd name="T66" fmla="*/ 12 w 221"/>
              <a:gd name="T67" fmla="*/ 58 h 134"/>
              <a:gd name="T68" fmla="*/ 6 w 221"/>
              <a:gd name="T69" fmla="*/ 58 h 134"/>
              <a:gd name="T70" fmla="*/ 0 w 221"/>
              <a:gd name="T71" fmla="*/ 58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1"/>
              <a:gd name="T109" fmla="*/ 0 h 134"/>
              <a:gd name="T110" fmla="*/ 221 w 221"/>
              <a:gd name="T111" fmla="*/ 134 h 1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1" h="134">
                <a:moveTo>
                  <a:pt x="221" y="0"/>
                </a:moveTo>
                <a:lnTo>
                  <a:pt x="209" y="6"/>
                </a:lnTo>
                <a:lnTo>
                  <a:pt x="192" y="11"/>
                </a:lnTo>
                <a:lnTo>
                  <a:pt x="180" y="17"/>
                </a:lnTo>
                <a:lnTo>
                  <a:pt x="174" y="29"/>
                </a:lnTo>
                <a:lnTo>
                  <a:pt x="168" y="35"/>
                </a:lnTo>
                <a:lnTo>
                  <a:pt x="163" y="47"/>
                </a:lnTo>
                <a:lnTo>
                  <a:pt x="157" y="52"/>
                </a:lnTo>
                <a:lnTo>
                  <a:pt x="157" y="64"/>
                </a:lnTo>
                <a:lnTo>
                  <a:pt x="151" y="82"/>
                </a:lnTo>
                <a:lnTo>
                  <a:pt x="145" y="93"/>
                </a:lnTo>
                <a:lnTo>
                  <a:pt x="139" y="99"/>
                </a:lnTo>
                <a:lnTo>
                  <a:pt x="134" y="111"/>
                </a:lnTo>
                <a:lnTo>
                  <a:pt x="134" y="122"/>
                </a:lnTo>
                <a:lnTo>
                  <a:pt x="128" y="128"/>
                </a:lnTo>
                <a:lnTo>
                  <a:pt x="122" y="134"/>
                </a:lnTo>
                <a:lnTo>
                  <a:pt x="116" y="134"/>
                </a:lnTo>
                <a:lnTo>
                  <a:pt x="110" y="134"/>
                </a:lnTo>
                <a:lnTo>
                  <a:pt x="99" y="122"/>
                </a:lnTo>
                <a:lnTo>
                  <a:pt x="93" y="117"/>
                </a:lnTo>
                <a:lnTo>
                  <a:pt x="87" y="105"/>
                </a:lnTo>
                <a:lnTo>
                  <a:pt x="81" y="93"/>
                </a:lnTo>
                <a:lnTo>
                  <a:pt x="76" y="87"/>
                </a:lnTo>
                <a:lnTo>
                  <a:pt x="70" y="76"/>
                </a:lnTo>
                <a:lnTo>
                  <a:pt x="58" y="70"/>
                </a:lnTo>
                <a:lnTo>
                  <a:pt x="52" y="64"/>
                </a:lnTo>
                <a:lnTo>
                  <a:pt x="47" y="64"/>
                </a:lnTo>
                <a:lnTo>
                  <a:pt x="35" y="64"/>
                </a:lnTo>
                <a:lnTo>
                  <a:pt x="29" y="58"/>
                </a:lnTo>
                <a:lnTo>
                  <a:pt x="18" y="58"/>
                </a:lnTo>
                <a:lnTo>
                  <a:pt x="12" y="58"/>
                </a:lnTo>
                <a:lnTo>
                  <a:pt x="6" y="58"/>
                </a:lnTo>
                <a:lnTo>
                  <a:pt x="0" y="58"/>
                </a:lnTo>
              </a:path>
            </a:pathLst>
          </a:custGeom>
          <a:noFill/>
          <a:ln w="9525">
            <a:solidFill>
              <a:srgbClr val="FF0000"/>
            </a:solidFill>
            <a:round/>
            <a:headEnd/>
            <a:tailEnd/>
          </a:ln>
        </p:spPr>
        <p:txBody>
          <a:bodyPr/>
          <a:lstStyle/>
          <a:p>
            <a:endParaRPr lang="en-US"/>
          </a:p>
        </p:txBody>
      </p:sp>
      <p:sp>
        <p:nvSpPr>
          <p:cNvPr id="25327" name="Freeform 139"/>
          <p:cNvSpPr>
            <a:spLocks/>
          </p:cNvSpPr>
          <p:nvPr/>
        </p:nvSpPr>
        <p:spPr bwMode="auto">
          <a:xfrm>
            <a:off x="3773431" y="2172851"/>
            <a:ext cx="339725" cy="212725"/>
          </a:xfrm>
          <a:custGeom>
            <a:avLst/>
            <a:gdLst>
              <a:gd name="T0" fmla="*/ 214 w 214"/>
              <a:gd name="T1" fmla="*/ 0 h 134"/>
              <a:gd name="T2" fmla="*/ 203 w 214"/>
              <a:gd name="T3" fmla="*/ 5 h 134"/>
              <a:gd name="T4" fmla="*/ 191 w 214"/>
              <a:gd name="T5" fmla="*/ 11 h 134"/>
              <a:gd name="T6" fmla="*/ 179 w 214"/>
              <a:gd name="T7" fmla="*/ 17 h 134"/>
              <a:gd name="T8" fmla="*/ 168 w 214"/>
              <a:gd name="T9" fmla="*/ 29 h 134"/>
              <a:gd name="T10" fmla="*/ 162 w 214"/>
              <a:gd name="T11" fmla="*/ 35 h 134"/>
              <a:gd name="T12" fmla="*/ 156 w 214"/>
              <a:gd name="T13" fmla="*/ 46 h 134"/>
              <a:gd name="T14" fmla="*/ 156 w 214"/>
              <a:gd name="T15" fmla="*/ 52 h 134"/>
              <a:gd name="T16" fmla="*/ 150 w 214"/>
              <a:gd name="T17" fmla="*/ 64 h 134"/>
              <a:gd name="T18" fmla="*/ 145 w 214"/>
              <a:gd name="T19" fmla="*/ 81 h 134"/>
              <a:gd name="T20" fmla="*/ 139 w 214"/>
              <a:gd name="T21" fmla="*/ 93 h 134"/>
              <a:gd name="T22" fmla="*/ 139 w 214"/>
              <a:gd name="T23" fmla="*/ 99 h 134"/>
              <a:gd name="T24" fmla="*/ 133 w 214"/>
              <a:gd name="T25" fmla="*/ 111 h 134"/>
              <a:gd name="T26" fmla="*/ 127 w 214"/>
              <a:gd name="T27" fmla="*/ 122 h 134"/>
              <a:gd name="T28" fmla="*/ 127 w 214"/>
              <a:gd name="T29" fmla="*/ 128 h 134"/>
              <a:gd name="T30" fmla="*/ 121 w 214"/>
              <a:gd name="T31" fmla="*/ 128 h 134"/>
              <a:gd name="T32" fmla="*/ 116 w 214"/>
              <a:gd name="T33" fmla="*/ 134 h 134"/>
              <a:gd name="T34" fmla="*/ 116 w 214"/>
              <a:gd name="T35" fmla="*/ 134 h 134"/>
              <a:gd name="T36" fmla="*/ 110 w 214"/>
              <a:gd name="T37" fmla="*/ 134 h 134"/>
              <a:gd name="T38" fmla="*/ 104 w 214"/>
              <a:gd name="T39" fmla="*/ 134 h 134"/>
              <a:gd name="T40" fmla="*/ 104 w 214"/>
              <a:gd name="T41" fmla="*/ 134 h 134"/>
              <a:gd name="T42" fmla="*/ 98 w 214"/>
              <a:gd name="T43" fmla="*/ 122 h 134"/>
              <a:gd name="T44" fmla="*/ 92 w 214"/>
              <a:gd name="T45" fmla="*/ 116 h 134"/>
              <a:gd name="T46" fmla="*/ 87 w 214"/>
              <a:gd name="T47" fmla="*/ 105 h 134"/>
              <a:gd name="T48" fmla="*/ 75 w 214"/>
              <a:gd name="T49" fmla="*/ 93 h 134"/>
              <a:gd name="T50" fmla="*/ 69 w 214"/>
              <a:gd name="T51" fmla="*/ 87 h 134"/>
              <a:gd name="T52" fmla="*/ 63 w 214"/>
              <a:gd name="T53" fmla="*/ 76 h 134"/>
              <a:gd name="T54" fmla="*/ 58 w 214"/>
              <a:gd name="T55" fmla="*/ 70 h 134"/>
              <a:gd name="T56" fmla="*/ 46 w 214"/>
              <a:gd name="T57" fmla="*/ 64 h 134"/>
              <a:gd name="T58" fmla="*/ 40 w 214"/>
              <a:gd name="T59" fmla="*/ 64 h 134"/>
              <a:gd name="T60" fmla="*/ 29 w 214"/>
              <a:gd name="T61" fmla="*/ 64 h 134"/>
              <a:gd name="T62" fmla="*/ 23 w 214"/>
              <a:gd name="T63" fmla="*/ 58 h 134"/>
              <a:gd name="T64" fmla="*/ 17 w 214"/>
              <a:gd name="T65" fmla="*/ 58 h 134"/>
              <a:gd name="T66" fmla="*/ 5 w 214"/>
              <a:gd name="T67" fmla="*/ 58 h 134"/>
              <a:gd name="T68" fmla="*/ 0 w 214"/>
              <a:gd name="T69" fmla="*/ 58 h 134"/>
              <a:gd name="T70" fmla="*/ 0 w 214"/>
              <a:gd name="T71" fmla="*/ 58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134"/>
              <a:gd name="T110" fmla="*/ 214 w 214"/>
              <a:gd name="T111" fmla="*/ 134 h 1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134">
                <a:moveTo>
                  <a:pt x="214" y="0"/>
                </a:moveTo>
                <a:lnTo>
                  <a:pt x="203" y="5"/>
                </a:lnTo>
                <a:lnTo>
                  <a:pt x="191" y="11"/>
                </a:lnTo>
                <a:lnTo>
                  <a:pt x="179" y="17"/>
                </a:lnTo>
                <a:lnTo>
                  <a:pt x="168" y="29"/>
                </a:lnTo>
                <a:lnTo>
                  <a:pt x="162" y="35"/>
                </a:lnTo>
                <a:lnTo>
                  <a:pt x="156" y="46"/>
                </a:lnTo>
                <a:lnTo>
                  <a:pt x="156" y="52"/>
                </a:lnTo>
                <a:lnTo>
                  <a:pt x="150" y="64"/>
                </a:lnTo>
                <a:lnTo>
                  <a:pt x="145" y="81"/>
                </a:lnTo>
                <a:lnTo>
                  <a:pt x="139" y="93"/>
                </a:lnTo>
                <a:lnTo>
                  <a:pt x="139" y="99"/>
                </a:lnTo>
                <a:lnTo>
                  <a:pt x="133" y="111"/>
                </a:lnTo>
                <a:lnTo>
                  <a:pt x="127" y="122"/>
                </a:lnTo>
                <a:lnTo>
                  <a:pt x="127" y="128"/>
                </a:lnTo>
                <a:lnTo>
                  <a:pt x="121" y="128"/>
                </a:lnTo>
                <a:lnTo>
                  <a:pt x="116" y="134"/>
                </a:lnTo>
                <a:lnTo>
                  <a:pt x="110" y="134"/>
                </a:lnTo>
                <a:lnTo>
                  <a:pt x="104" y="134"/>
                </a:lnTo>
                <a:lnTo>
                  <a:pt x="98" y="122"/>
                </a:lnTo>
                <a:lnTo>
                  <a:pt x="92" y="116"/>
                </a:lnTo>
                <a:lnTo>
                  <a:pt x="87" y="105"/>
                </a:lnTo>
                <a:lnTo>
                  <a:pt x="75" y="93"/>
                </a:lnTo>
                <a:lnTo>
                  <a:pt x="69" y="87"/>
                </a:lnTo>
                <a:lnTo>
                  <a:pt x="63" y="76"/>
                </a:lnTo>
                <a:lnTo>
                  <a:pt x="58" y="70"/>
                </a:lnTo>
                <a:lnTo>
                  <a:pt x="46" y="64"/>
                </a:lnTo>
                <a:lnTo>
                  <a:pt x="40" y="64"/>
                </a:lnTo>
                <a:lnTo>
                  <a:pt x="29" y="64"/>
                </a:lnTo>
                <a:lnTo>
                  <a:pt x="23" y="58"/>
                </a:lnTo>
                <a:lnTo>
                  <a:pt x="17" y="58"/>
                </a:lnTo>
                <a:lnTo>
                  <a:pt x="5" y="58"/>
                </a:lnTo>
                <a:lnTo>
                  <a:pt x="0" y="58"/>
                </a:lnTo>
              </a:path>
            </a:pathLst>
          </a:custGeom>
          <a:noFill/>
          <a:ln w="9525">
            <a:solidFill>
              <a:srgbClr val="FF0000"/>
            </a:solidFill>
            <a:round/>
            <a:headEnd/>
            <a:tailEnd/>
          </a:ln>
        </p:spPr>
        <p:txBody>
          <a:bodyPr/>
          <a:lstStyle/>
          <a:p>
            <a:endParaRPr lang="en-US"/>
          </a:p>
        </p:txBody>
      </p:sp>
      <p:sp>
        <p:nvSpPr>
          <p:cNvPr id="25328" name="Freeform 140"/>
          <p:cNvSpPr>
            <a:spLocks/>
          </p:cNvSpPr>
          <p:nvPr/>
        </p:nvSpPr>
        <p:spPr bwMode="auto">
          <a:xfrm>
            <a:off x="4665606" y="3385701"/>
            <a:ext cx="506413" cy="111125"/>
          </a:xfrm>
          <a:custGeom>
            <a:avLst/>
            <a:gdLst>
              <a:gd name="T0" fmla="*/ 0 w 319"/>
              <a:gd name="T1" fmla="*/ 24 h 70"/>
              <a:gd name="T2" fmla="*/ 23 w 319"/>
              <a:gd name="T3" fmla="*/ 35 h 70"/>
              <a:gd name="T4" fmla="*/ 46 w 319"/>
              <a:gd name="T5" fmla="*/ 47 h 70"/>
              <a:gd name="T6" fmla="*/ 58 w 319"/>
              <a:gd name="T7" fmla="*/ 53 h 70"/>
              <a:gd name="T8" fmla="*/ 70 w 319"/>
              <a:gd name="T9" fmla="*/ 59 h 70"/>
              <a:gd name="T10" fmla="*/ 81 w 319"/>
              <a:gd name="T11" fmla="*/ 65 h 70"/>
              <a:gd name="T12" fmla="*/ 93 w 319"/>
              <a:gd name="T13" fmla="*/ 70 h 70"/>
              <a:gd name="T14" fmla="*/ 99 w 319"/>
              <a:gd name="T15" fmla="*/ 70 h 70"/>
              <a:gd name="T16" fmla="*/ 104 w 319"/>
              <a:gd name="T17" fmla="*/ 70 h 70"/>
              <a:gd name="T18" fmla="*/ 110 w 319"/>
              <a:gd name="T19" fmla="*/ 70 h 70"/>
              <a:gd name="T20" fmla="*/ 116 w 319"/>
              <a:gd name="T21" fmla="*/ 65 h 70"/>
              <a:gd name="T22" fmla="*/ 128 w 319"/>
              <a:gd name="T23" fmla="*/ 65 h 70"/>
              <a:gd name="T24" fmla="*/ 139 w 319"/>
              <a:gd name="T25" fmla="*/ 59 h 70"/>
              <a:gd name="T26" fmla="*/ 139 w 319"/>
              <a:gd name="T27" fmla="*/ 53 h 70"/>
              <a:gd name="T28" fmla="*/ 145 w 319"/>
              <a:gd name="T29" fmla="*/ 47 h 70"/>
              <a:gd name="T30" fmla="*/ 151 w 319"/>
              <a:gd name="T31" fmla="*/ 35 h 70"/>
              <a:gd name="T32" fmla="*/ 157 w 319"/>
              <a:gd name="T33" fmla="*/ 30 h 70"/>
              <a:gd name="T34" fmla="*/ 157 w 319"/>
              <a:gd name="T35" fmla="*/ 24 h 70"/>
              <a:gd name="T36" fmla="*/ 162 w 319"/>
              <a:gd name="T37" fmla="*/ 24 h 70"/>
              <a:gd name="T38" fmla="*/ 168 w 319"/>
              <a:gd name="T39" fmla="*/ 18 h 70"/>
              <a:gd name="T40" fmla="*/ 168 w 319"/>
              <a:gd name="T41" fmla="*/ 18 h 70"/>
              <a:gd name="T42" fmla="*/ 180 w 319"/>
              <a:gd name="T43" fmla="*/ 18 h 70"/>
              <a:gd name="T44" fmla="*/ 197 w 319"/>
              <a:gd name="T45" fmla="*/ 24 h 70"/>
              <a:gd name="T46" fmla="*/ 203 w 319"/>
              <a:gd name="T47" fmla="*/ 24 h 70"/>
              <a:gd name="T48" fmla="*/ 209 w 319"/>
              <a:gd name="T49" fmla="*/ 24 h 70"/>
              <a:gd name="T50" fmla="*/ 220 w 319"/>
              <a:gd name="T51" fmla="*/ 18 h 70"/>
              <a:gd name="T52" fmla="*/ 238 w 319"/>
              <a:gd name="T53" fmla="*/ 12 h 70"/>
              <a:gd name="T54" fmla="*/ 249 w 319"/>
              <a:gd name="T55" fmla="*/ 6 h 70"/>
              <a:gd name="T56" fmla="*/ 267 w 319"/>
              <a:gd name="T57" fmla="*/ 0 h 70"/>
              <a:gd name="T58" fmla="*/ 284 w 319"/>
              <a:gd name="T59" fmla="*/ 0 h 70"/>
              <a:gd name="T60" fmla="*/ 296 w 319"/>
              <a:gd name="T61" fmla="*/ 0 h 70"/>
              <a:gd name="T62" fmla="*/ 301 w 319"/>
              <a:gd name="T63" fmla="*/ 0 h 70"/>
              <a:gd name="T64" fmla="*/ 307 w 319"/>
              <a:gd name="T65" fmla="*/ 0 h 70"/>
              <a:gd name="T66" fmla="*/ 313 w 319"/>
              <a:gd name="T67" fmla="*/ 0 h 70"/>
              <a:gd name="T68" fmla="*/ 319 w 319"/>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9"/>
              <a:gd name="T106" fmla="*/ 0 h 70"/>
              <a:gd name="T107" fmla="*/ 319 w 31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9" h="70">
                <a:moveTo>
                  <a:pt x="0" y="24"/>
                </a:moveTo>
                <a:lnTo>
                  <a:pt x="23" y="35"/>
                </a:lnTo>
                <a:lnTo>
                  <a:pt x="46" y="47"/>
                </a:lnTo>
                <a:lnTo>
                  <a:pt x="58" y="53"/>
                </a:lnTo>
                <a:lnTo>
                  <a:pt x="70" y="59"/>
                </a:lnTo>
                <a:lnTo>
                  <a:pt x="81" y="65"/>
                </a:lnTo>
                <a:lnTo>
                  <a:pt x="93" y="70"/>
                </a:lnTo>
                <a:lnTo>
                  <a:pt x="99" y="70"/>
                </a:lnTo>
                <a:lnTo>
                  <a:pt x="104" y="70"/>
                </a:lnTo>
                <a:lnTo>
                  <a:pt x="110" y="70"/>
                </a:lnTo>
                <a:lnTo>
                  <a:pt x="116" y="65"/>
                </a:lnTo>
                <a:lnTo>
                  <a:pt x="128" y="65"/>
                </a:lnTo>
                <a:lnTo>
                  <a:pt x="139" y="59"/>
                </a:lnTo>
                <a:lnTo>
                  <a:pt x="139" y="53"/>
                </a:lnTo>
                <a:lnTo>
                  <a:pt x="145" y="47"/>
                </a:lnTo>
                <a:lnTo>
                  <a:pt x="151" y="35"/>
                </a:lnTo>
                <a:lnTo>
                  <a:pt x="157" y="30"/>
                </a:lnTo>
                <a:lnTo>
                  <a:pt x="157" y="24"/>
                </a:lnTo>
                <a:lnTo>
                  <a:pt x="162" y="24"/>
                </a:lnTo>
                <a:lnTo>
                  <a:pt x="168" y="18"/>
                </a:lnTo>
                <a:lnTo>
                  <a:pt x="180" y="18"/>
                </a:lnTo>
                <a:lnTo>
                  <a:pt x="197" y="24"/>
                </a:lnTo>
                <a:lnTo>
                  <a:pt x="203" y="24"/>
                </a:lnTo>
                <a:lnTo>
                  <a:pt x="209" y="24"/>
                </a:lnTo>
                <a:lnTo>
                  <a:pt x="220" y="18"/>
                </a:lnTo>
                <a:lnTo>
                  <a:pt x="238" y="12"/>
                </a:lnTo>
                <a:lnTo>
                  <a:pt x="249" y="6"/>
                </a:lnTo>
                <a:lnTo>
                  <a:pt x="267" y="0"/>
                </a:lnTo>
                <a:lnTo>
                  <a:pt x="284" y="0"/>
                </a:lnTo>
                <a:lnTo>
                  <a:pt x="296" y="0"/>
                </a:lnTo>
                <a:lnTo>
                  <a:pt x="301" y="0"/>
                </a:lnTo>
                <a:lnTo>
                  <a:pt x="307" y="0"/>
                </a:lnTo>
                <a:lnTo>
                  <a:pt x="313" y="0"/>
                </a:lnTo>
                <a:lnTo>
                  <a:pt x="319" y="0"/>
                </a:lnTo>
              </a:path>
            </a:pathLst>
          </a:custGeom>
          <a:noFill/>
          <a:ln w="9525">
            <a:solidFill>
              <a:srgbClr val="FF0000"/>
            </a:solidFill>
            <a:round/>
            <a:headEnd/>
            <a:tailEnd/>
          </a:ln>
        </p:spPr>
        <p:txBody>
          <a:bodyPr/>
          <a:lstStyle/>
          <a:p>
            <a:endParaRPr lang="en-US"/>
          </a:p>
        </p:txBody>
      </p:sp>
      <p:sp>
        <p:nvSpPr>
          <p:cNvPr id="25329" name="Freeform 141"/>
          <p:cNvSpPr>
            <a:spLocks/>
          </p:cNvSpPr>
          <p:nvPr/>
        </p:nvSpPr>
        <p:spPr bwMode="auto">
          <a:xfrm>
            <a:off x="5429194" y="4230251"/>
            <a:ext cx="120650" cy="360363"/>
          </a:xfrm>
          <a:custGeom>
            <a:avLst/>
            <a:gdLst>
              <a:gd name="T0" fmla="*/ 76 w 76"/>
              <a:gd name="T1" fmla="*/ 0 h 227"/>
              <a:gd name="T2" fmla="*/ 47 w 76"/>
              <a:gd name="T3" fmla="*/ 5 h 227"/>
              <a:gd name="T4" fmla="*/ 35 w 76"/>
              <a:gd name="T5" fmla="*/ 11 h 227"/>
              <a:gd name="T6" fmla="*/ 23 w 76"/>
              <a:gd name="T7" fmla="*/ 17 h 227"/>
              <a:gd name="T8" fmla="*/ 12 w 76"/>
              <a:gd name="T9" fmla="*/ 23 h 227"/>
              <a:gd name="T10" fmla="*/ 6 w 76"/>
              <a:gd name="T11" fmla="*/ 35 h 227"/>
              <a:gd name="T12" fmla="*/ 0 w 76"/>
              <a:gd name="T13" fmla="*/ 40 h 227"/>
              <a:gd name="T14" fmla="*/ 0 w 76"/>
              <a:gd name="T15" fmla="*/ 58 h 227"/>
              <a:gd name="T16" fmla="*/ 0 w 76"/>
              <a:gd name="T17" fmla="*/ 64 h 227"/>
              <a:gd name="T18" fmla="*/ 0 w 76"/>
              <a:gd name="T19" fmla="*/ 75 h 227"/>
              <a:gd name="T20" fmla="*/ 6 w 76"/>
              <a:gd name="T21" fmla="*/ 81 h 227"/>
              <a:gd name="T22" fmla="*/ 6 w 76"/>
              <a:gd name="T23" fmla="*/ 93 h 227"/>
              <a:gd name="T24" fmla="*/ 18 w 76"/>
              <a:gd name="T25" fmla="*/ 116 h 227"/>
              <a:gd name="T26" fmla="*/ 29 w 76"/>
              <a:gd name="T27" fmla="*/ 146 h 227"/>
              <a:gd name="T28" fmla="*/ 47 w 76"/>
              <a:gd name="T29" fmla="*/ 169 h 227"/>
              <a:gd name="T30" fmla="*/ 58 w 76"/>
              <a:gd name="T31" fmla="*/ 192 h 227"/>
              <a:gd name="T32" fmla="*/ 64 w 76"/>
              <a:gd name="T33" fmla="*/ 204 h 227"/>
              <a:gd name="T34" fmla="*/ 70 w 76"/>
              <a:gd name="T35" fmla="*/ 210 h 227"/>
              <a:gd name="T36" fmla="*/ 70 w 76"/>
              <a:gd name="T37" fmla="*/ 221 h 227"/>
              <a:gd name="T38" fmla="*/ 76 w 76"/>
              <a:gd name="T39" fmla="*/ 227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
              <a:gd name="T61" fmla="*/ 0 h 227"/>
              <a:gd name="T62" fmla="*/ 76 w 76"/>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 h="227">
                <a:moveTo>
                  <a:pt x="76" y="0"/>
                </a:moveTo>
                <a:lnTo>
                  <a:pt x="47" y="5"/>
                </a:lnTo>
                <a:lnTo>
                  <a:pt x="35" y="11"/>
                </a:lnTo>
                <a:lnTo>
                  <a:pt x="23" y="17"/>
                </a:lnTo>
                <a:lnTo>
                  <a:pt x="12" y="23"/>
                </a:lnTo>
                <a:lnTo>
                  <a:pt x="6" y="35"/>
                </a:lnTo>
                <a:lnTo>
                  <a:pt x="0" y="40"/>
                </a:lnTo>
                <a:lnTo>
                  <a:pt x="0" y="58"/>
                </a:lnTo>
                <a:lnTo>
                  <a:pt x="0" y="64"/>
                </a:lnTo>
                <a:lnTo>
                  <a:pt x="0" y="75"/>
                </a:lnTo>
                <a:lnTo>
                  <a:pt x="6" y="81"/>
                </a:lnTo>
                <a:lnTo>
                  <a:pt x="6" y="93"/>
                </a:lnTo>
                <a:lnTo>
                  <a:pt x="18" y="116"/>
                </a:lnTo>
                <a:lnTo>
                  <a:pt x="29" y="146"/>
                </a:lnTo>
                <a:lnTo>
                  <a:pt x="47" y="169"/>
                </a:lnTo>
                <a:lnTo>
                  <a:pt x="58" y="192"/>
                </a:lnTo>
                <a:lnTo>
                  <a:pt x="64" y="204"/>
                </a:lnTo>
                <a:lnTo>
                  <a:pt x="70" y="210"/>
                </a:lnTo>
                <a:lnTo>
                  <a:pt x="70" y="221"/>
                </a:lnTo>
                <a:lnTo>
                  <a:pt x="76" y="227"/>
                </a:lnTo>
              </a:path>
            </a:pathLst>
          </a:custGeom>
          <a:noFill/>
          <a:ln w="9525">
            <a:solidFill>
              <a:srgbClr val="FF0000"/>
            </a:solidFill>
            <a:round/>
            <a:headEnd/>
            <a:tailEnd/>
          </a:ln>
        </p:spPr>
        <p:txBody>
          <a:bodyPr/>
          <a:lstStyle/>
          <a:p>
            <a:endParaRPr lang="en-US"/>
          </a:p>
        </p:txBody>
      </p:sp>
      <p:pic>
        <p:nvPicPr>
          <p:cNvPr id="25330" name="Picture 142"/>
          <p:cNvPicPr>
            <a:picLocks noChangeAspect="1" noChangeArrowheads="1"/>
          </p:cNvPicPr>
          <p:nvPr/>
        </p:nvPicPr>
        <p:blipFill>
          <a:blip r:embed="rId3" cstate="print"/>
          <a:srcRect/>
          <a:stretch>
            <a:fillRect/>
          </a:stretch>
        </p:blipFill>
        <p:spPr bwMode="auto">
          <a:xfrm>
            <a:off x="2944756" y="1496576"/>
            <a:ext cx="6129338" cy="3195638"/>
          </a:xfrm>
          <a:prstGeom prst="rect">
            <a:avLst/>
          </a:prstGeom>
          <a:noFill/>
          <a:ln w="9525">
            <a:noFill/>
            <a:miter lim="800000"/>
            <a:headEnd/>
            <a:tailEnd/>
          </a:ln>
        </p:spPr>
      </p:pic>
      <p:pic>
        <p:nvPicPr>
          <p:cNvPr id="25331" name="Picture 143"/>
          <p:cNvPicPr>
            <a:picLocks noChangeAspect="1" noChangeArrowheads="1"/>
          </p:cNvPicPr>
          <p:nvPr/>
        </p:nvPicPr>
        <p:blipFill>
          <a:blip r:embed="rId4" cstate="print"/>
          <a:srcRect/>
          <a:stretch>
            <a:fillRect/>
          </a:stretch>
        </p:blipFill>
        <p:spPr bwMode="auto">
          <a:xfrm>
            <a:off x="3929006" y="2245876"/>
            <a:ext cx="1858963" cy="1585913"/>
          </a:xfrm>
          <a:prstGeom prst="rect">
            <a:avLst/>
          </a:prstGeom>
          <a:noFill/>
          <a:ln w="9525">
            <a:noFill/>
            <a:miter lim="800000"/>
            <a:headEnd/>
            <a:tailEnd/>
          </a:ln>
        </p:spPr>
      </p:pic>
      <p:sp>
        <p:nvSpPr>
          <p:cNvPr id="25332" name="Rectangle 144"/>
          <p:cNvSpPr>
            <a:spLocks noChangeArrowheads="1"/>
          </p:cNvSpPr>
          <p:nvPr/>
        </p:nvSpPr>
        <p:spPr bwMode="auto">
          <a:xfrm>
            <a:off x="3911544" y="2237938"/>
            <a:ext cx="1885950" cy="1611313"/>
          </a:xfrm>
          <a:prstGeom prst="rect">
            <a:avLst/>
          </a:prstGeom>
          <a:noFill/>
          <a:ln w="26988">
            <a:solidFill>
              <a:srgbClr val="000000"/>
            </a:solidFill>
            <a:miter lim="800000"/>
            <a:headEnd/>
            <a:tailEnd/>
          </a:ln>
        </p:spPr>
        <p:txBody>
          <a:bodyPr/>
          <a:lstStyle/>
          <a:p>
            <a:endParaRPr lang="en-GB"/>
          </a:p>
        </p:txBody>
      </p:sp>
      <p:pic>
        <p:nvPicPr>
          <p:cNvPr id="25333" name="Picture 145"/>
          <p:cNvPicPr>
            <a:picLocks noChangeAspect="1" noChangeArrowheads="1"/>
          </p:cNvPicPr>
          <p:nvPr/>
        </p:nvPicPr>
        <p:blipFill>
          <a:blip r:embed="rId5" cstate="print"/>
          <a:srcRect/>
          <a:stretch>
            <a:fillRect/>
          </a:stretch>
        </p:blipFill>
        <p:spPr bwMode="auto">
          <a:xfrm>
            <a:off x="6727769" y="2274451"/>
            <a:ext cx="1803400" cy="1603375"/>
          </a:xfrm>
          <a:prstGeom prst="rect">
            <a:avLst/>
          </a:prstGeom>
          <a:noFill/>
          <a:ln w="9525">
            <a:noFill/>
            <a:miter lim="800000"/>
            <a:headEnd/>
            <a:tailEnd/>
          </a:ln>
        </p:spPr>
      </p:pic>
      <p:sp>
        <p:nvSpPr>
          <p:cNvPr id="25334" name="Rectangle 146"/>
          <p:cNvSpPr>
            <a:spLocks noChangeArrowheads="1"/>
          </p:cNvSpPr>
          <p:nvPr/>
        </p:nvSpPr>
        <p:spPr bwMode="auto">
          <a:xfrm>
            <a:off x="6708719" y="2255401"/>
            <a:ext cx="1839913" cy="1639888"/>
          </a:xfrm>
          <a:prstGeom prst="rect">
            <a:avLst/>
          </a:prstGeom>
          <a:noFill/>
          <a:ln w="26988">
            <a:solidFill>
              <a:srgbClr val="000000"/>
            </a:solidFill>
            <a:miter lim="800000"/>
            <a:headEnd/>
            <a:tailEnd/>
          </a:ln>
        </p:spPr>
        <p:txBody>
          <a:bodyPr/>
          <a:lstStyle/>
          <a:p>
            <a:endParaRPr lang="en-GB"/>
          </a:p>
        </p:txBody>
      </p:sp>
      <p:sp>
        <p:nvSpPr>
          <p:cNvPr id="25335" name="Rectangle 147"/>
          <p:cNvSpPr>
            <a:spLocks noChangeArrowheads="1"/>
          </p:cNvSpPr>
          <p:nvPr/>
        </p:nvSpPr>
        <p:spPr bwMode="auto">
          <a:xfrm>
            <a:off x="3451169" y="2839601"/>
            <a:ext cx="5208588" cy="361950"/>
          </a:xfrm>
          <a:prstGeom prst="rect">
            <a:avLst/>
          </a:prstGeom>
          <a:solidFill>
            <a:srgbClr val="808080"/>
          </a:solidFill>
          <a:ln w="9525">
            <a:noFill/>
            <a:miter lim="800000"/>
            <a:headEnd/>
            <a:tailEnd/>
          </a:ln>
        </p:spPr>
        <p:txBody>
          <a:bodyPr/>
          <a:lstStyle/>
          <a:p>
            <a:endParaRPr lang="en-GB"/>
          </a:p>
        </p:txBody>
      </p:sp>
      <p:sp>
        <p:nvSpPr>
          <p:cNvPr id="25336" name="Freeform 148"/>
          <p:cNvSpPr>
            <a:spLocks noEditPoints="1"/>
          </p:cNvSpPr>
          <p:nvPr/>
        </p:nvSpPr>
        <p:spPr bwMode="auto">
          <a:xfrm>
            <a:off x="3451169" y="2839601"/>
            <a:ext cx="5208588" cy="352425"/>
          </a:xfrm>
          <a:custGeom>
            <a:avLst/>
            <a:gdLst>
              <a:gd name="T0" fmla="*/ 0 w 3281"/>
              <a:gd name="T1" fmla="*/ 0 h 222"/>
              <a:gd name="T2" fmla="*/ 3281 w 3281"/>
              <a:gd name="T3" fmla="*/ 0 h 222"/>
              <a:gd name="T4" fmla="*/ 3281 w 3281"/>
              <a:gd name="T5" fmla="*/ 222 h 222"/>
              <a:gd name="T6" fmla="*/ 0 w 3281"/>
              <a:gd name="T7" fmla="*/ 222 h 222"/>
              <a:gd name="T8" fmla="*/ 0 w 3281"/>
              <a:gd name="T9" fmla="*/ 0 h 222"/>
              <a:gd name="T10" fmla="*/ 11 w 3281"/>
              <a:gd name="T11" fmla="*/ 210 h 222"/>
              <a:gd name="T12" fmla="*/ 3264 w 3281"/>
              <a:gd name="T13" fmla="*/ 210 h 222"/>
              <a:gd name="T14" fmla="*/ 3264 w 3281"/>
              <a:gd name="T15" fmla="*/ 17 h 222"/>
              <a:gd name="T16" fmla="*/ 11 w 3281"/>
              <a:gd name="T17" fmla="*/ 17 h 222"/>
              <a:gd name="T18" fmla="*/ 11 w 3281"/>
              <a:gd name="T19" fmla="*/ 210 h 222"/>
              <a:gd name="T20" fmla="*/ 6 w 3281"/>
              <a:gd name="T21" fmla="*/ 12 h 222"/>
              <a:gd name="T22" fmla="*/ 3269 w 3281"/>
              <a:gd name="T23" fmla="*/ 12 h 222"/>
              <a:gd name="T24" fmla="*/ 3269 w 3281"/>
              <a:gd name="T25" fmla="*/ 216 h 222"/>
              <a:gd name="T26" fmla="*/ 6 w 3281"/>
              <a:gd name="T27" fmla="*/ 216 h 222"/>
              <a:gd name="T28" fmla="*/ 6 w 3281"/>
              <a:gd name="T29" fmla="*/ 12 h 222"/>
              <a:gd name="T30" fmla="*/ 6 w 3281"/>
              <a:gd name="T31" fmla="*/ 12 h 222"/>
              <a:gd name="T32" fmla="*/ 3269 w 3281"/>
              <a:gd name="T33" fmla="*/ 12 h 222"/>
              <a:gd name="T34" fmla="*/ 3269 w 3281"/>
              <a:gd name="T35" fmla="*/ 216 h 222"/>
              <a:gd name="T36" fmla="*/ 6 w 3281"/>
              <a:gd name="T37" fmla="*/ 216 h 222"/>
              <a:gd name="T38" fmla="*/ 6 w 3281"/>
              <a:gd name="T39" fmla="*/ 12 h 2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281"/>
              <a:gd name="T61" fmla="*/ 0 h 222"/>
              <a:gd name="T62" fmla="*/ 3281 w 3281"/>
              <a:gd name="T63" fmla="*/ 222 h 2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281" h="222">
                <a:moveTo>
                  <a:pt x="0" y="0"/>
                </a:moveTo>
                <a:lnTo>
                  <a:pt x="3281" y="0"/>
                </a:lnTo>
                <a:lnTo>
                  <a:pt x="3281" y="222"/>
                </a:lnTo>
                <a:lnTo>
                  <a:pt x="0" y="222"/>
                </a:lnTo>
                <a:lnTo>
                  <a:pt x="0" y="0"/>
                </a:lnTo>
                <a:close/>
                <a:moveTo>
                  <a:pt x="11" y="210"/>
                </a:moveTo>
                <a:lnTo>
                  <a:pt x="3264" y="210"/>
                </a:lnTo>
                <a:lnTo>
                  <a:pt x="3264" y="17"/>
                </a:lnTo>
                <a:lnTo>
                  <a:pt x="11" y="17"/>
                </a:lnTo>
                <a:lnTo>
                  <a:pt x="11" y="210"/>
                </a:lnTo>
                <a:close/>
                <a:moveTo>
                  <a:pt x="6" y="12"/>
                </a:moveTo>
                <a:lnTo>
                  <a:pt x="3269" y="12"/>
                </a:lnTo>
                <a:lnTo>
                  <a:pt x="3269" y="216"/>
                </a:lnTo>
                <a:lnTo>
                  <a:pt x="6" y="216"/>
                </a:lnTo>
                <a:lnTo>
                  <a:pt x="6" y="12"/>
                </a:lnTo>
                <a:close/>
                <a:moveTo>
                  <a:pt x="6" y="12"/>
                </a:moveTo>
                <a:lnTo>
                  <a:pt x="3269" y="12"/>
                </a:lnTo>
                <a:lnTo>
                  <a:pt x="3269" y="216"/>
                </a:lnTo>
                <a:lnTo>
                  <a:pt x="6" y="216"/>
                </a:lnTo>
                <a:lnTo>
                  <a:pt x="6" y="12"/>
                </a:lnTo>
                <a:close/>
              </a:path>
            </a:pathLst>
          </a:custGeom>
          <a:solidFill>
            <a:srgbClr val="FFFFFF"/>
          </a:solidFill>
          <a:ln w="9525">
            <a:noFill/>
            <a:round/>
            <a:headEnd/>
            <a:tailEnd/>
          </a:ln>
        </p:spPr>
        <p:txBody>
          <a:bodyPr/>
          <a:lstStyle/>
          <a:p>
            <a:endParaRPr lang="en-US"/>
          </a:p>
        </p:txBody>
      </p:sp>
      <p:sp>
        <p:nvSpPr>
          <p:cNvPr id="25337" name="Rectangle 149"/>
          <p:cNvSpPr>
            <a:spLocks noChangeArrowheads="1"/>
          </p:cNvSpPr>
          <p:nvPr/>
        </p:nvSpPr>
        <p:spPr bwMode="auto">
          <a:xfrm>
            <a:off x="3451169" y="2839601"/>
            <a:ext cx="5208588" cy="361950"/>
          </a:xfrm>
          <a:prstGeom prst="rect">
            <a:avLst/>
          </a:prstGeom>
          <a:solidFill>
            <a:srgbClr val="808080"/>
          </a:solidFill>
          <a:ln w="9525">
            <a:noFill/>
            <a:miter lim="800000"/>
            <a:headEnd/>
            <a:tailEnd/>
          </a:ln>
        </p:spPr>
        <p:txBody>
          <a:bodyPr/>
          <a:lstStyle/>
          <a:p>
            <a:endParaRPr lang="en-GB"/>
          </a:p>
        </p:txBody>
      </p:sp>
      <p:sp>
        <p:nvSpPr>
          <p:cNvPr id="25338" name="Rectangle 150"/>
          <p:cNvSpPr>
            <a:spLocks noChangeArrowheads="1"/>
          </p:cNvSpPr>
          <p:nvPr/>
        </p:nvSpPr>
        <p:spPr bwMode="auto">
          <a:xfrm>
            <a:off x="3460694" y="2830076"/>
            <a:ext cx="5180013" cy="333375"/>
          </a:xfrm>
          <a:prstGeom prst="rect">
            <a:avLst/>
          </a:prstGeom>
          <a:solidFill>
            <a:srgbClr val="4F6228"/>
          </a:solidFill>
          <a:ln w="9525">
            <a:noFill/>
            <a:miter lim="800000"/>
            <a:headEnd/>
            <a:tailEnd/>
          </a:ln>
        </p:spPr>
        <p:txBody>
          <a:bodyPr/>
          <a:lstStyle/>
          <a:p>
            <a:endParaRPr lang="en-GB"/>
          </a:p>
        </p:txBody>
      </p:sp>
      <p:sp>
        <p:nvSpPr>
          <p:cNvPr id="25339" name="Rectangle 151"/>
          <p:cNvSpPr>
            <a:spLocks noChangeArrowheads="1"/>
          </p:cNvSpPr>
          <p:nvPr/>
        </p:nvSpPr>
        <p:spPr bwMode="auto">
          <a:xfrm>
            <a:off x="3460694" y="2830076"/>
            <a:ext cx="5180013" cy="333375"/>
          </a:xfrm>
          <a:prstGeom prst="rect">
            <a:avLst/>
          </a:prstGeom>
          <a:noFill/>
          <a:ln w="26988">
            <a:solidFill>
              <a:srgbClr val="0D0D0D"/>
            </a:solidFill>
            <a:miter lim="800000"/>
            <a:headEnd/>
            <a:tailEnd/>
          </a:ln>
        </p:spPr>
        <p:txBody>
          <a:bodyPr/>
          <a:lstStyle/>
          <a:p>
            <a:endParaRPr lang="en-GB"/>
          </a:p>
        </p:txBody>
      </p:sp>
      <p:sp>
        <p:nvSpPr>
          <p:cNvPr id="25340" name="Rectangle 152"/>
          <p:cNvSpPr>
            <a:spLocks noChangeArrowheads="1"/>
          </p:cNvSpPr>
          <p:nvPr/>
        </p:nvSpPr>
        <p:spPr bwMode="auto">
          <a:xfrm>
            <a:off x="2971744" y="2310963"/>
            <a:ext cx="561975" cy="1557338"/>
          </a:xfrm>
          <a:prstGeom prst="rect">
            <a:avLst/>
          </a:prstGeom>
          <a:solidFill>
            <a:srgbClr val="808080"/>
          </a:solidFill>
          <a:ln w="9525">
            <a:noFill/>
            <a:miter lim="800000"/>
            <a:headEnd/>
            <a:tailEnd/>
          </a:ln>
        </p:spPr>
        <p:txBody>
          <a:bodyPr/>
          <a:lstStyle/>
          <a:p>
            <a:endParaRPr lang="en-GB"/>
          </a:p>
        </p:txBody>
      </p:sp>
      <p:sp>
        <p:nvSpPr>
          <p:cNvPr id="25341" name="Freeform 153"/>
          <p:cNvSpPr>
            <a:spLocks/>
          </p:cNvSpPr>
          <p:nvPr/>
        </p:nvSpPr>
        <p:spPr bwMode="auto">
          <a:xfrm>
            <a:off x="2981269" y="2310963"/>
            <a:ext cx="552450" cy="1557338"/>
          </a:xfrm>
          <a:custGeom>
            <a:avLst/>
            <a:gdLst>
              <a:gd name="T0" fmla="*/ 302 w 348"/>
              <a:gd name="T1" fmla="*/ 18 h 981"/>
              <a:gd name="T2" fmla="*/ 244 w 348"/>
              <a:gd name="T3" fmla="*/ 18 h 981"/>
              <a:gd name="T4" fmla="*/ 203 w 348"/>
              <a:gd name="T5" fmla="*/ 29 h 981"/>
              <a:gd name="T6" fmla="*/ 191 w 348"/>
              <a:gd name="T7" fmla="*/ 29 h 981"/>
              <a:gd name="T8" fmla="*/ 186 w 348"/>
              <a:gd name="T9" fmla="*/ 35 h 981"/>
              <a:gd name="T10" fmla="*/ 186 w 348"/>
              <a:gd name="T11" fmla="*/ 29 h 981"/>
              <a:gd name="T12" fmla="*/ 186 w 348"/>
              <a:gd name="T13" fmla="*/ 467 h 981"/>
              <a:gd name="T14" fmla="*/ 186 w 348"/>
              <a:gd name="T15" fmla="*/ 473 h 981"/>
              <a:gd name="T16" fmla="*/ 174 w 348"/>
              <a:gd name="T17" fmla="*/ 479 h 981"/>
              <a:gd name="T18" fmla="*/ 162 w 348"/>
              <a:gd name="T19" fmla="*/ 485 h 981"/>
              <a:gd name="T20" fmla="*/ 128 w 348"/>
              <a:gd name="T21" fmla="*/ 491 h 981"/>
              <a:gd name="T22" fmla="*/ 75 w 348"/>
              <a:gd name="T23" fmla="*/ 496 h 981"/>
              <a:gd name="T24" fmla="*/ 6 w 348"/>
              <a:gd name="T25" fmla="*/ 496 h 981"/>
              <a:gd name="T26" fmla="*/ 58 w 348"/>
              <a:gd name="T27" fmla="*/ 485 h 981"/>
              <a:gd name="T28" fmla="*/ 116 w 348"/>
              <a:gd name="T29" fmla="*/ 491 h 981"/>
              <a:gd name="T30" fmla="*/ 157 w 348"/>
              <a:gd name="T31" fmla="*/ 496 h 981"/>
              <a:gd name="T32" fmla="*/ 174 w 348"/>
              <a:gd name="T33" fmla="*/ 502 h 981"/>
              <a:gd name="T34" fmla="*/ 180 w 348"/>
              <a:gd name="T35" fmla="*/ 508 h 981"/>
              <a:gd name="T36" fmla="*/ 186 w 348"/>
              <a:gd name="T37" fmla="*/ 514 h 981"/>
              <a:gd name="T38" fmla="*/ 186 w 348"/>
              <a:gd name="T39" fmla="*/ 946 h 981"/>
              <a:gd name="T40" fmla="*/ 186 w 348"/>
              <a:gd name="T41" fmla="*/ 946 h 981"/>
              <a:gd name="T42" fmla="*/ 186 w 348"/>
              <a:gd name="T43" fmla="*/ 946 h 981"/>
              <a:gd name="T44" fmla="*/ 197 w 348"/>
              <a:gd name="T45" fmla="*/ 952 h 981"/>
              <a:gd name="T46" fmla="*/ 232 w 348"/>
              <a:gd name="T47" fmla="*/ 958 h 981"/>
              <a:gd name="T48" fmla="*/ 284 w 348"/>
              <a:gd name="T49" fmla="*/ 963 h 981"/>
              <a:gd name="T50" fmla="*/ 348 w 348"/>
              <a:gd name="T51" fmla="*/ 963 h 981"/>
              <a:gd name="T52" fmla="*/ 296 w 348"/>
              <a:gd name="T53" fmla="*/ 981 h 981"/>
              <a:gd name="T54" fmla="*/ 238 w 348"/>
              <a:gd name="T55" fmla="*/ 975 h 981"/>
              <a:gd name="T56" fmla="*/ 197 w 348"/>
              <a:gd name="T57" fmla="*/ 969 h 981"/>
              <a:gd name="T58" fmla="*/ 180 w 348"/>
              <a:gd name="T59" fmla="*/ 963 h 981"/>
              <a:gd name="T60" fmla="*/ 174 w 348"/>
              <a:gd name="T61" fmla="*/ 958 h 981"/>
              <a:gd name="T62" fmla="*/ 168 w 348"/>
              <a:gd name="T63" fmla="*/ 952 h 981"/>
              <a:gd name="T64" fmla="*/ 168 w 348"/>
              <a:gd name="T65" fmla="*/ 520 h 981"/>
              <a:gd name="T66" fmla="*/ 168 w 348"/>
              <a:gd name="T67" fmla="*/ 520 h 981"/>
              <a:gd name="T68" fmla="*/ 168 w 348"/>
              <a:gd name="T69" fmla="*/ 514 h 981"/>
              <a:gd name="T70" fmla="*/ 157 w 348"/>
              <a:gd name="T71" fmla="*/ 514 h 981"/>
              <a:gd name="T72" fmla="*/ 128 w 348"/>
              <a:gd name="T73" fmla="*/ 508 h 981"/>
              <a:gd name="T74" fmla="*/ 70 w 348"/>
              <a:gd name="T75" fmla="*/ 502 h 981"/>
              <a:gd name="T76" fmla="*/ 6 w 348"/>
              <a:gd name="T77" fmla="*/ 496 h 981"/>
              <a:gd name="T78" fmla="*/ 0 w 348"/>
              <a:gd name="T79" fmla="*/ 491 h 981"/>
              <a:gd name="T80" fmla="*/ 6 w 348"/>
              <a:gd name="T81" fmla="*/ 485 h 981"/>
              <a:gd name="T82" fmla="*/ 70 w 348"/>
              <a:gd name="T83" fmla="*/ 479 h 981"/>
              <a:gd name="T84" fmla="*/ 128 w 348"/>
              <a:gd name="T85" fmla="*/ 473 h 981"/>
              <a:gd name="T86" fmla="*/ 157 w 348"/>
              <a:gd name="T87" fmla="*/ 467 h 981"/>
              <a:gd name="T88" fmla="*/ 168 w 348"/>
              <a:gd name="T89" fmla="*/ 461 h 981"/>
              <a:gd name="T90" fmla="*/ 168 w 348"/>
              <a:gd name="T91" fmla="*/ 461 h 981"/>
              <a:gd name="T92" fmla="*/ 168 w 348"/>
              <a:gd name="T93" fmla="*/ 461 h 981"/>
              <a:gd name="T94" fmla="*/ 168 w 348"/>
              <a:gd name="T95" fmla="*/ 29 h 981"/>
              <a:gd name="T96" fmla="*/ 174 w 348"/>
              <a:gd name="T97" fmla="*/ 24 h 981"/>
              <a:gd name="T98" fmla="*/ 180 w 348"/>
              <a:gd name="T99" fmla="*/ 18 h 981"/>
              <a:gd name="T100" fmla="*/ 197 w 348"/>
              <a:gd name="T101" fmla="*/ 12 h 981"/>
              <a:gd name="T102" fmla="*/ 238 w 348"/>
              <a:gd name="T103" fmla="*/ 6 h 981"/>
              <a:gd name="T104" fmla="*/ 296 w 348"/>
              <a:gd name="T105" fmla="*/ 0 h 981"/>
              <a:gd name="T106" fmla="*/ 348 w 348"/>
              <a:gd name="T107" fmla="*/ 12 h 9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8"/>
              <a:gd name="T163" fmla="*/ 0 h 981"/>
              <a:gd name="T164" fmla="*/ 348 w 348"/>
              <a:gd name="T165" fmla="*/ 981 h 9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8" h="981">
                <a:moveTo>
                  <a:pt x="348" y="12"/>
                </a:moveTo>
                <a:lnTo>
                  <a:pt x="331" y="12"/>
                </a:lnTo>
                <a:lnTo>
                  <a:pt x="313" y="12"/>
                </a:lnTo>
                <a:lnTo>
                  <a:pt x="302" y="18"/>
                </a:lnTo>
                <a:lnTo>
                  <a:pt x="284" y="18"/>
                </a:lnTo>
                <a:lnTo>
                  <a:pt x="267" y="18"/>
                </a:lnTo>
                <a:lnTo>
                  <a:pt x="255" y="18"/>
                </a:lnTo>
                <a:lnTo>
                  <a:pt x="244" y="18"/>
                </a:lnTo>
                <a:lnTo>
                  <a:pt x="226" y="24"/>
                </a:lnTo>
                <a:lnTo>
                  <a:pt x="220" y="24"/>
                </a:lnTo>
                <a:lnTo>
                  <a:pt x="209" y="24"/>
                </a:lnTo>
                <a:lnTo>
                  <a:pt x="203" y="29"/>
                </a:lnTo>
                <a:lnTo>
                  <a:pt x="197" y="29"/>
                </a:lnTo>
                <a:lnTo>
                  <a:pt x="191" y="29"/>
                </a:lnTo>
                <a:lnTo>
                  <a:pt x="186" y="35"/>
                </a:lnTo>
                <a:lnTo>
                  <a:pt x="186" y="29"/>
                </a:lnTo>
                <a:lnTo>
                  <a:pt x="186" y="35"/>
                </a:lnTo>
                <a:lnTo>
                  <a:pt x="186" y="29"/>
                </a:lnTo>
                <a:lnTo>
                  <a:pt x="186" y="461"/>
                </a:lnTo>
                <a:lnTo>
                  <a:pt x="186" y="467"/>
                </a:lnTo>
                <a:lnTo>
                  <a:pt x="186" y="473"/>
                </a:lnTo>
                <a:lnTo>
                  <a:pt x="180" y="473"/>
                </a:lnTo>
                <a:lnTo>
                  <a:pt x="174" y="479"/>
                </a:lnTo>
                <a:lnTo>
                  <a:pt x="168" y="479"/>
                </a:lnTo>
                <a:lnTo>
                  <a:pt x="162" y="485"/>
                </a:lnTo>
                <a:lnTo>
                  <a:pt x="157" y="485"/>
                </a:lnTo>
                <a:lnTo>
                  <a:pt x="151" y="485"/>
                </a:lnTo>
                <a:lnTo>
                  <a:pt x="139" y="491"/>
                </a:lnTo>
                <a:lnTo>
                  <a:pt x="128" y="491"/>
                </a:lnTo>
                <a:lnTo>
                  <a:pt x="116" y="491"/>
                </a:lnTo>
                <a:lnTo>
                  <a:pt x="104" y="491"/>
                </a:lnTo>
                <a:lnTo>
                  <a:pt x="87" y="496"/>
                </a:lnTo>
                <a:lnTo>
                  <a:pt x="75" y="496"/>
                </a:lnTo>
                <a:lnTo>
                  <a:pt x="58" y="496"/>
                </a:lnTo>
                <a:lnTo>
                  <a:pt x="41" y="496"/>
                </a:lnTo>
                <a:lnTo>
                  <a:pt x="23" y="496"/>
                </a:lnTo>
                <a:lnTo>
                  <a:pt x="6" y="496"/>
                </a:lnTo>
                <a:lnTo>
                  <a:pt x="6" y="485"/>
                </a:lnTo>
                <a:lnTo>
                  <a:pt x="23" y="485"/>
                </a:lnTo>
                <a:lnTo>
                  <a:pt x="41" y="485"/>
                </a:lnTo>
                <a:lnTo>
                  <a:pt x="58" y="485"/>
                </a:lnTo>
                <a:lnTo>
                  <a:pt x="75" y="485"/>
                </a:lnTo>
                <a:lnTo>
                  <a:pt x="87" y="485"/>
                </a:lnTo>
                <a:lnTo>
                  <a:pt x="104" y="485"/>
                </a:lnTo>
                <a:lnTo>
                  <a:pt x="116" y="491"/>
                </a:lnTo>
                <a:lnTo>
                  <a:pt x="128" y="491"/>
                </a:lnTo>
                <a:lnTo>
                  <a:pt x="139" y="491"/>
                </a:lnTo>
                <a:lnTo>
                  <a:pt x="151" y="496"/>
                </a:lnTo>
                <a:lnTo>
                  <a:pt x="157" y="496"/>
                </a:lnTo>
                <a:lnTo>
                  <a:pt x="162" y="496"/>
                </a:lnTo>
                <a:lnTo>
                  <a:pt x="168" y="496"/>
                </a:lnTo>
                <a:lnTo>
                  <a:pt x="168" y="502"/>
                </a:lnTo>
                <a:lnTo>
                  <a:pt x="174" y="502"/>
                </a:lnTo>
                <a:lnTo>
                  <a:pt x="180" y="502"/>
                </a:lnTo>
                <a:lnTo>
                  <a:pt x="180" y="508"/>
                </a:lnTo>
                <a:lnTo>
                  <a:pt x="186" y="508"/>
                </a:lnTo>
                <a:lnTo>
                  <a:pt x="186" y="514"/>
                </a:lnTo>
                <a:lnTo>
                  <a:pt x="186" y="946"/>
                </a:lnTo>
                <a:lnTo>
                  <a:pt x="191" y="946"/>
                </a:lnTo>
                <a:lnTo>
                  <a:pt x="191" y="952"/>
                </a:lnTo>
                <a:lnTo>
                  <a:pt x="197" y="952"/>
                </a:lnTo>
                <a:lnTo>
                  <a:pt x="203" y="952"/>
                </a:lnTo>
                <a:lnTo>
                  <a:pt x="209" y="952"/>
                </a:lnTo>
                <a:lnTo>
                  <a:pt x="220" y="958"/>
                </a:lnTo>
                <a:lnTo>
                  <a:pt x="232" y="958"/>
                </a:lnTo>
                <a:lnTo>
                  <a:pt x="244" y="958"/>
                </a:lnTo>
                <a:lnTo>
                  <a:pt x="255" y="963"/>
                </a:lnTo>
                <a:lnTo>
                  <a:pt x="267" y="963"/>
                </a:lnTo>
                <a:lnTo>
                  <a:pt x="284" y="963"/>
                </a:lnTo>
                <a:lnTo>
                  <a:pt x="302" y="963"/>
                </a:lnTo>
                <a:lnTo>
                  <a:pt x="313" y="963"/>
                </a:lnTo>
                <a:lnTo>
                  <a:pt x="331" y="963"/>
                </a:lnTo>
                <a:lnTo>
                  <a:pt x="348" y="963"/>
                </a:lnTo>
                <a:lnTo>
                  <a:pt x="348" y="981"/>
                </a:lnTo>
                <a:lnTo>
                  <a:pt x="331" y="981"/>
                </a:lnTo>
                <a:lnTo>
                  <a:pt x="313" y="981"/>
                </a:lnTo>
                <a:lnTo>
                  <a:pt x="296" y="981"/>
                </a:lnTo>
                <a:lnTo>
                  <a:pt x="284" y="981"/>
                </a:lnTo>
                <a:lnTo>
                  <a:pt x="267" y="981"/>
                </a:lnTo>
                <a:lnTo>
                  <a:pt x="255" y="975"/>
                </a:lnTo>
                <a:lnTo>
                  <a:pt x="238" y="975"/>
                </a:lnTo>
                <a:lnTo>
                  <a:pt x="226" y="975"/>
                </a:lnTo>
                <a:lnTo>
                  <a:pt x="215" y="969"/>
                </a:lnTo>
                <a:lnTo>
                  <a:pt x="203" y="969"/>
                </a:lnTo>
                <a:lnTo>
                  <a:pt x="197" y="969"/>
                </a:lnTo>
                <a:lnTo>
                  <a:pt x="191" y="969"/>
                </a:lnTo>
                <a:lnTo>
                  <a:pt x="186" y="963"/>
                </a:lnTo>
                <a:lnTo>
                  <a:pt x="180" y="963"/>
                </a:lnTo>
                <a:lnTo>
                  <a:pt x="174" y="958"/>
                </a:lnTo>
                <a:lnTo>
                  <a:pt x="174" y="952"/>
                </a:lnTo>
                <a:lnTo>
                  <a:pt x="168" y="952"/>
                </a:lnTo>
                <a:lnTo>
                  <a:pt x="168" y="946"/>
                </a:lnTo>
                <a:lnTo>
                  <a:pt x="168" y="514"/>
                </a:lnTo>
                <a:lnTo>
                  <a:pt x="168" y="520"/>
                </a:lnTo>
                <a:lnTo>
                  <a:pt x="168" y="514"/>
                </a:lnTo>
                <a:lnTo>
                  <a:pt x="168" y="520"/>
                </a:lnTo>
                <a:lnTo>
                  <a:pt x="168" y="514"/>
                </a:lnTo>
                <a:lnTo>
                  <a:pt x="162" y="514"/>
                </a:lnTo>
                <a:lnTo>
                  <a:pt x="157" y="514"/>
                </a:lnTo>
                <a:lnTo>
                  <a:pt x="145" y="508"/>
                </a:lnTo>
                <a:lnTo>
                  <a:pt x="139" y="508"/>
                </a:lnTo>
                <a:lnTo>
                  <a:pt x="128" y="508"/>
                </a:lnTo>
                <a:lnTo>
                  <a:pt x="116" y="502"/>
                </a:lnTo>
                <a:lnTo>
                  <a:pt x="99" y="502"/>
                </a:lnTo>
                <a:lnTo>
                  <a:pt x="87" y="502"/>
                </a:lnTo>
                <a:lnTo>
                  <a:pt x="70" y="502"/>
                </a:lnTo>
                <a:lnTo>
                  <a:pt x="58" y="496"/>
                </a:lnTo>
                <a:lnTo>
                  <a:pt x="41" y="496"/>
                </a:lnTo>
                <a:lnTo>
                  <a:pt x="23" y="496"/>
                </a:lnTo>
                <a:lnTo>
                  <a:pt x="6" y="496"/>
                </a:lnTo>
                <a:lnTo>
                  <a:pt x="0" y="496"/>
                </a:lnTo>
                <a:lnTo>
                  <a:pt x="0" y="491"/>
                </a:lnTo>
                <a:lnTo>
                  <a:pt x="0" y="485"/>
                </a:lnTo>
                <a:lnTo>
                  <a:pt x="6" y="485"/>
                </a:lnTo>
                <a:lnTo>
                  <a:pt x="23" y="479"/>
                </a:lnTo>
                <a:lnTo>
                  <a:pt x="41" y="479"/>
                </a:lnTo>
                <a:lnTo>
                  <a:pt x="58" y="479"/>
                </a:lnTo>
                <a:lnTo>
                  <a:pt x="70" y="479"/>
                </a:lnTo>
                <a:lnTo>
                  <a:pt x="87" y="479"/>
                </a:lnTo>
                <a:lnTo>
                  <a:pt x="99" y="479"/>
                </a:lnTo>
                <a:lnTo>
                  <a:pt x="116" y="479"/>
                </a:lnTo>
                <a:lnTo>
                  <a:pt x="128" y="473"/>
                </a:lnTo>
                <a:lnTo>
                  <a:pt x="139" y="473"/>
                </a:lnTo>
                <a:lnTo>
                  <a:pt x="145" y="473"/>
                </a:lnTo>
                <a:lnTo>
                  <a:pt x="157" y="467"/>
                </a:lnTo>
                <a:lnTo>
                  <a:pt x="162" y="467"/>
                </a:lnTo>
                <a:lnTo>
                  <a:pt x="168" y="467"/>
                </a:lnTo>
                <a:lnTo>
                  <a:pt x="168" y="461"/>
                </a:lnTo>
                <a:lnTo>
                  <a:pt x="168" y="29"/>
                </a:lnTo>
                <a:lnTo>
                  <a:pt x="174" y="24"/>
                </a:lnTo>
                <a:lnTo>
                  <a:pt x="174" y="18"/>
                </a:lnTo>
                <a:lnTo>
                  <a:pt x="180" y="18"/>
                </a:lnTo>
                <a:lnTo>
                  <a:pt x="186" y="18"/>
                </a:lnTo>
                <a:lnTo>
                  <a:pt x="186" y="12"/>
                </a:lnTo>
                <a:lnTo>
                  <a:pt x="191" y="12"/>
                </a:lnTo>
                <a:lnTo>
                  <a:pt x="197" y="12"/>
                </a:lnTo>
                <a:lnTo>
                  <a:pt x="203" y="12"/>
                </a:lnTo>
                <a:lnTo>
                  <a:pt x="215" y="6"/>
                </a:lnTo>
                <a:lnTo>
                  <a:pt x="226" y="6"/>
                </a:lnTo>
                <a:lnTo>
                  <a:pt x="238" y="6"/>
                </a:lnTo>
                <a:lnTo>
                  <a:pt x="255" y="0"/>
                </a:lnTo>
                <a:lnTo>
                  <a:pt x="267" y="0"/>
                </a:lnTo>
                <a:lnTo>
                  <a:pt x="284" y="0"/>
                </a:lnTo>
                <a:lnTo>
                  <a:pt x="296" y="0"/>
                </a:lnTo>
                <a:lnTo>
                  <a:pt x="313" y="0"/>
                </a:lnTo>
                <a:lnTo>
                  <a:pt x="331" y="0"/>
                </a:lnTo>
                <a:lnTo>
                  <a:pt x="348" y="0"/>
                </a:lnTo>
                <a:lnTo>
                  <a:pt x="348" y="12"/>
                </a:lnTo>
                <a:close/>
              </a:path>
            </a:pathLst>
          </a:custGeom>
          <a:solidFill>
            <a:srgbClr val="FFFFFF"/>
          </a:solidFill>
          <a:ln w="9525">
            <a:noFill/>
            <a:round/>
            <a:headEnd/>
            <a:tailEnd/>
          </a:ln>
        </p:spPr>
        <p:txBody>
          <a:bodyPr/>
          <a:lstStyle/>
          <a:p>
            <a:endParaRPr lang="en-US"/>
          </a:p>
        </p:txBody>
      </p:sp>
      <p:sp>
        <p:nvSpPr>
          <p:cNvPr id="25342" name="Rectangle 154"/>
          <p:cNvSpPr>
            <a:spLocks noChangeArrowheads="1"/>
          </p:cNvSpPr>
          <p:nvPr/>
        </p:nvSpPr>
        <p:spPr bwMode="auto">
          <a:xfrm>
            <a:off x="2971744" y="2310963"/>
            <a:ext cx="561975" cy="1557338"/>
          </a:xfrm>
          <a:prstGeom prst="rect">
            <a:avLst/>
          </a:prstGeom>
          <a:solidFill>
            <a:srgbClr val="808080"/>
          </a:solidFill>
          <a:ln w="9525">
            <a:noFill/>
            <a:miter lim="800000"/>
            <a:headEnd/>
            <a:tailEnd/>
          </a:ln>
        </p:spPr>
        <p:txBody>
          <a:bodyPr/>
          <a:lstStyle/>
          <a:p>
            <a:endParaRPr lang="en-GB"/>
          </a:p>
        </p:txBody>
      </p:sp>
      <p:sp>
        <p:nvSpPr>
          <p:cNvPr id="25343" name="Freeform 155"/>
          <p:cNvSpPr>
            <a:spLocks/>
          </p:cNvSpPr>
          <p:nvPr/>
        </p:nvSpPr>
        <p:spPr bwMode="auto">
          <a:xfrm>
            <a:off x="2990794" y="2301438"/>
            <a:ext cx="542925" cy="1538288"/>
          </a:xfrm>
          <a:custGeom>
            <a:avLst/>
            <a:gdLst>
              <a:gd name="T0" fmla="*/ 342 w 342"/>
              <a:gd name="T1" fmla="*/ 0 h 969"/>
              <a:gd name="T2" fmla="*/ 307 w 342"/>
              <a:gd name="T3" fmla="*/ 0 h 969"/>
              <a:gd name="T4" fmla="*/ 278 w 342"/>
              <a:gd name="T5" fmla="*/ 0 h 969"/>
              <a:gd name="T6" fmla="*/ 249 w 342"/>
              <a:gd name="T7" fmla="*/ 6 h 969"/>
              <a:gd name="T8" fmla="*/ 232 w 342"/>
              <a:gd name="T9" fmla="*/ 6 h 969"/>
              <a:gd name="T10" fmla="*/ 220 w 342"/>
              <a:gd name="T11" fmla="*/ 6 h 969"/>
              <a:gd name="T12" fmla="*/ 209 w 342"/>
              <a:gd name="T13" fmla="*/ 6 h 969"/>
              <a:gd name="T14" fmla="*/ 203 w 342"/>
              <a:gd name="T15" fmla="*/ 12 h 969"/>
              <a:gd name="T16" fmla="*/ 191 w 342"/>
              <a:gd name="T17" fmla="*/ 12 h 969"/>
              <a:gd name="T18" fmla="*/ 185 w 342"/>
              <a:gd name="T19" fmla="*/ 18 h 969"/>
              <a:gd name="T20" fmla="*/ 180 w 342"/>
              <a:gd name="T21" fmla="*/ 18 h 969"/>
              <a:gd name="T22" fmla="*/ 174 w 342"/>
              <a:gd name="T23" fmla="*/ 18 h 969"/>
              <a:gd name="T24" fmla="*/ 174 w 342"/>
              <a:gd name="T25" fmla="*/ 24 h 969"/>
              <a:gd name="T26" fmla="*/ 174 w 342"/>
              <a:gd name="T27" fmla="*/ 24 h 969"/>
              <a:gd name="T28" fmla="*/ 174 w 342"/>
              <a:gd name="T29" fmla="*/ 456 h 969"/>
              <a:gd name="T30" fmla="*/ 168 w 342"/>
              <a:gd name="T31" fmla="*/ 462 h 969"/>
              <a:gd name="T32" fmla="*/ 168 w 342"/>
              <a:gd name="T33" fmla="*/ 462 h 969"/>
              <a:gd name="T34" fmla="*/ 162 w 342"/>
              <a:gd name="T35" fmla="*/ 467 h 969"/>
              <a:gd name="T36" fmla="*/ 156 w 342"/>
              <a:gd name="T37" fmla="*/ 467 h 969"/>
              <a:gd name="T38" fmla="*/ 151 w 342"/>
              <a:gd name="T39" fmla="*/ 467 h 969"/>
              <a:gd name="T40" fmla="*/ 145 w 342"/>
              <a:gd name="T41" fmla="*/ 473 h 969"/>
              <a:gd name="T42" fmla="*/ 133 w 342"/>
              <a:gd name="T43" fmla="*/ 473 h 969"/>
              <a:gd name="T44" fmla="*/ 122 w 342"/>
              <a:gd name="T45" fmla="*/ 473 h 969"/>
              <a:gd name="T46" fmla="*/ 110 w 342"/>
              <a:gd name="T47" fmla="*/ 479 h 969"/>
              <a:gd name="T48" fmla="*/ 93 w 342"/>
              <a:gd name="T49" fmla="*/ 479 h 969"/>
              <a:gd name="T50" fmla="*/ 64 w 342"/>
              <a:gd name="T51" fmla="*/ 479 h 969"/>
              <a:gd name="T52" fmla="*/ 35 w 342"/>
              <a:gd name="T53" fmla="*/ 485 h 969"/>
              <a:gd name="T54" fmla="*/ 0 w 342"/>
              <a:gd name="T55" fmla="*/ 485 h 969"/>
              <a:gd name="T56" fmla="*/ 35 w 342"/>
              <a:gd name="T57" fmla="*/ 485 h 969"/>
              <a:gd name="T58" fmla="*/ 64 w 342"/>
              <a:gd name="T59" fmla="*/ 485 h 969"/>
              <a:gd name="T60" fmla="*/ 93 w 342"/>
              <a:gd name="T61" fmla="*/ 485 h 969"/>
              <a:gd name="T62" fmla="*/ 110 w 342"/>
              <a:gd name="T63" fmla="*/ 491 h 969"/>
              <a:gd name="T64" fmla="*/ 122 w 342"/>
              <a:gd name="T65" fmla="*/ 491 h 969"/>
              <a:gd name="T66" fmla="*/ 133 w 342"/>
              <a:gd name="T67" fmla="*/ 491 h 969"/>
              <a:gd name="T68" fmla="*/ 145 w 342"/>
              <a:gd name="T69" fmla="*/ 497 h 969"/>
              <a:gd name="T70" fmla="*/ 151 w 342"/>
              <a:gd name="T71" fmla="*/ 497 h 969"/>
              <a:gd name="T72" fmla="*/ 156 w 342"/>
              <a:gd name="T73" fmla="*/ 497 h 969"/>
              <a:gd name="T74" fmla="*/ 162 w 342"/>
              <a:gd name="T75" fmla="*/ 502 h 969"/>
              <a:gd name="T76" fmla="*/ 168 w 342"/>
              <a:gd name="T77" fmla="*/ 502 h 969"/>
              <a:gd name="T78" fmla="*/ 168 w 342"/>
              <a:gd name="T79" fmla="*/ 508 h 969"/>
              <a:gd name="T80" fmla="*/ 174 w 342"/>
              <a:gd name="T81" fmla="*/ 508 h 969"/>
              <a:gd name="T82" fmla="*/ 174 w 342"/>
              <a:gd name="T83" fmla="*/ 940 h 969"/>
              <a:gd name="T84" fmla="*/ 174 w 342"/>
              <a:gd name="T85" fmla="*/ 946 h 969"/>
              <a:gd name="T86" fmla="*/ 174 w 342"/>
              <a:gd name="T87" fmla="*/ 946 h 969"/>
              <a:gd name="T88" fmla="*/ 180 w 342"/>
              <a:gd name="T89" fmla="*/ 946 h 969"/>
              <a:gd name="T90" fmla="*/ 185 w 342"/>
              <a:gd name="T91" fmla="*/ 952 h 969"/>
              <a:gd name="T92" fmla="*/ 191 w 342"/>
              <a:gd name="T93" fmla="*/ 952 h 969"/>
              <a:gd name="T94" fmla="*/ 203 w 342"/>
              <a:gd name="T95" fmla="*/ 958 h 969"/>
              <a:gd name="T96" fmla="*/ 209 w 342"/>
              <a:gd name="T97" fmla="*/ 958 h 969"/>
              <a:gd name="T98" fmla="*/ 220 w 342"/>
              <a:gd name="T99" fmla="*/ 958 h 969"/>
              <a:gd name="T100" fmla="*/ 232 w 342"/>
              <a:gd name="T101" fmla="*/ 964 h 969"/>
              <a:gd name="T102" fmla="*/ 249 w 342"/>
              <a:gd name="T103" fmla="*/ 964 h 969"/>
              <a:gd name="T104" fmla="*/ 278 w 342"/>
              <a:gd name="T105" fmla="*/ 964 h 969"/>
              <a:gd name="T106" fmla="*/ 307 w 342"/>
              <a:gd name="T107" fmla="*/ 969 h 969"/>
              <a:gd name="T108" fmla="*/ 342 w 342"/>
              <a:gd name="T109" fmla="*/ 969 h 9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2"/>
              <a:gd name="T166" fmla="*/ 0 h 969"/>
              <a:gd name="T167" fmla="*/ 342 w 342"/>
              <a:gd name="T168" fmla="*/ 969 h 9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2" h="969">
                <a:moveTo>
                  <a:pt x="342" y="0"/>
                </a:moveTo>
                <a:lnTo>
                  <a:pt x="307" y="0"/>
                </a:lnTo>
                <a:lnTo>
                  <a:pt x="278" y="0"/>
                </a:lnTo>
                <a:lnTo>
                  <a:pt x="249" y="6"/>
                </a:lnTo>
                <a:lnTo>
                  <a:pt x="232" y="6"/>
                </a:lnTo>
                <a:lnTo>
                  <a:pt x="220" y="6"/>
                </a:lnTo>
                <a:lnTo>
                  <a:pt x="209" y="6"/>
                </a:lnTo>
                <a:lnTo>
                  <a:pt x="203" y="12"/>
                </a:lnTo>
                <a:lnTo>
                  <a:pt x="191" y="12"/>
                </a:lnTo>
                <a:lnTo>
                  <a:pt x="185" y="18"/>
                </a:lnTo>
                <a:lnTo>
                  <a:pt x="180" y="18"/>
                </a:lnTo>
                <a:lnTo>
                  <a:pt x="174" y="18"/>
                </a:lnTo>
                <a:lnTo>
                  <a:pt x="174" y="24"/>
                </a:lnTo>
                <a:lnTo>
                  <a:pt x="174" y="456"/>
                </a:lnTo>
                <a:lnTo>
                  <a:pt x="168" y="462"/>
                </a:lnTo>
                <a:lnTo>
                  <a:pt x="162" y="467"/>
                </a:lnTo>
                <a:lnTo>
                  <a:pt x="156" y="467"/>
                </a:lnTo>
                <a:lnTo>
                  <a:pt x="151" y="467"/>
                </a:lnTo>
                <a:lnTo>
                  <a:pt x="145" y="473"/>
                </a:lnTo>
                <a:lnTo>
                  <a:pt x="133" y="473"/>
                </a:lnTo>
                <a:lnTo>
                  <a:pt x="122" y="473"/>
                </a:lnTo>
                <a:lnTo>
                  <a:pt x="110" y="479"/>
                </a:lnTo>
                <a:lnTo>
                  <a:pt x="93" y="479"/>
                </a:lnTo>
                <a:lnTo>
                  <a:pt x="64" y="479"/>
                </a:lnTo>
                <a:lnTo>
                  <a:pt x="35" y="485"/>
                </a:lnTo>
                <a:lnTo>
                  <a:pt x="0" y="485"/>
                </a:lnTo>
                <a:lnTo>
                  <a:pt x="35" y="485"/>
                </a:lnTo>
                <a:lnTo>
                  <a:pt x="64" y="485"/>
                </a:lnTo>
                <a:lnTo>
                  <a:pt x="93" y="485"/>
                </a:lnTo>
                <a:lnTo>
                  <a:pt x="110" y="491"/>
                </a:lnTo>
                <a:lnTo>
                  <a:pt x="122" y="491"/>
                </a:lnTo>
                <a:lnTo>
                  <a:pt x="133" y="491"/>
                </a:lnTo>
                <a:lnTo>
                  <a:pt x="145" y="497"/>
                </a:lnTo>
                <a:lnTo>
                  <a:pt x="151" y="497"/>
                </a:lnTo>
                <a:lnTo>
                  <a:pt x="156" y="497"/>
                </a:lnTo>
                <a:lnTo>
                  <a:pt x="162" y="502"/>
                </a:lnTo>
                <a:lnTo>
                  <a:pt x="168" y="502"/>
                </a:lnTo>
                <a:lnTo>
                  <a:pt x="168" y="508"/>
                </a:lnTo>
                <a:lnTo>
                  <a:pt x="174" y="508"/>
                </a:lnTo>
                <a:lnTo>
                  <a:pt x="174" y="940"/>
                </a:lnTo>
                <a:lnTo>
                  <a:pt x="174" y="946"/>
                </a:lnTo>
                <a:lnTo>
                  <a:pt x="180" y="946"/>
                </a:lnTo>
                <a:lnTo>
                  <a:pt x="185" y="952"/>
                </a:lnTo>
                <a:lnTo>
                  <a:pt x="191" y="952"/>
                </a:lnTo>
                <a:lnTo>
                  <a:pt x="203" y="958"/>
                </a:lnTo>
                <a:lnTo>
                  <a:pt x="209" y="958"/>
                </a:lnTo>
                <a:lnTo>
                  <a:pt x="220" y="958"/>
                </a:lnTo>
                <a:lnTo>
                  <a:pt x="232" y="964"/>
                </a:lnTo>
                <a:lnTo>
                  <a:pt x="249" y="964"/>
                </a:lnTo>
                <a:lnTo>
                  <a:pt x="278" y="964"/>
                </a:lnTo>
                <a:lnTo>
                  <a:pt x="307" y="969"/>
                </a:lnTo>
                <a:lnTo>
                  <a:pt x="342" y="969"/>
                </a:lnTo>
              </a:path>
            </a:pathLst>
          </a:custGeom>
          <a:noFill/>
          <a:ln w="26988">
            <a:solidFill>
              <a:srgbClr val="FFFFFF"/>
            </a:solidFill>
            <a:round/>
            <a:headEnd/>
            <a:tailEnd/>
          </a:ln>
        </p:spPr>
        <p:txBody>
          <a:bodyPr/>
          <a:lstStyle/>
          <a:p>
            <a:endParaRPr lang="en-US"/>
          </a:p>
        </p:txBody>
      </p:sp>
      <p:sp>
        <p:nvSpPr>
          <p:cNvPr id="25359" name="Rectangle 171"/>
          <p:cNvSpPr>
            <a:spLocks noChangeArrowheads="1"/>
          </p:cNvSpPr>
          <p:nvPr/>
        </p:nvSpPr>
        <p:spPr bwMode="auto">
          <a:xfrm>
            <a:off x="2971744" y="2310963"/>
            <a:ext cx="561975" cy="1557338"/>
          </a:xfrm>
          <a:prstGeom prst="rect">
            <a:avLst/>
          </a:prstGeom>
          <a:solidFill>
            <a:srgbClr val="808080"/>
          </a:solidFill>
          <a:ln w="9525">
            <a:noFill/>
            <a:miter lim="800000"/>
            <a:headEnd/>
            <a:tailEnd/>
          </a:ln>
        </p:spPr>
        <p:txBody>
          <a:bodyPr/>
          <a:lstStyle/>
          <a:p>
            <a:endParaRPr lang="en-GB"/>
          </a:p>
        </p:txBody>
      </p:sp>
      <p:sp>
        <p:nvSpPr>
          <p:cNvPr id="25360" name="Freeform 172"/>
          <p:cNvSpPr>
            <a:spLocks/>
          </p:cNvSpPr>
          <p:nvPr/>
        </p:nvSpPr>
        <p:spPr bwMode="auto">
          <a:xfrm>
            <a:off x="2981269" y="2310963"/>
            <a:ext cx="552450" cy="1557338"/>
          </a:xfrm>
          <a:custGeom>
            <a:avLst/>
            <a:gdLst>
              <a:gd name="T0" fmla="*/ 302 w 348"/>
              <a:gd name="T1" fmla="*/ 18 h 981"/>
              <a:gd name="T2" fmla="*/ 244 w 348"/>
              <a:gd name="T3" fmla="*/ 18 h 981"/>
              <a:gd name="T4" fmla="*/ 203 w 348"/>
              <a:gd name="T5" fmla="*/ 29 h 981"/>
              <a:gd name="T6" fmla="*/ 191 w 348"/>
              <a:gd name="T7" fmla="*/ 29 h 981"/>
              <a:gd name="T8" fmla="*/ 186 w 348"/>
              <a:gd name="T9" fmla="*/ 35 h 981"/>
              <a:gd name="T10" fmla="*/ 186 w 348"/>
              <a:gd name="T11" fmla="*/ 29 h 981"/>
              <a:gd name="T12" fmla="*/ 186 w 348"/>
              <a:gd name="T13" fmla="*/ 467 h 981"/>
              <a:gd name="T14" fmla="*/ 186 w 348"/>
              <a:gd name="T15" fmla="*/ 473 h 981"/>
              <a:gd name="T16" fmla="*/ 174 w 348"/>
              <a:gd name="T17" fmla="*/ 479 h 981"/>
              <a:gd name="T18" fmla="*/ 162 w 348"/>
              <a:gd name="T19" fmla="*/ 485 h 981"/>
              <a:gd name="T20" fmla="*/ 128 w 348"/>
              <a:gd name="T21" fmla="*/ 491 h 981"/>
              <a:gd name="T22" fmla="*/ 75 w 348"/>
              <a:gd name="T23" fmla="*/ 496 h 981"/>
              <a:gd name="T24" fmla="*/ 6 w 348"/>
              <a:gd name="T25" fmla="*/ 496 h 981"/>
              <a:gd name="T26" fmla="*/ 58 w 348"/>
              <a:gd name="T27" fmla="*/ 485 h 981"/>
              <a:gd name="T28" fmla="*/ 116 w 348"/>
              <a:gd name="T29" fmla="*/ 491 h 981"/>
              <a:gd name="T30" fmla="*/ 157 w 348"/>
              <a:gd name="T31" fmla="*/ 496 h 981"/>
              <a:gd name="T32" fmla="*/ 174 w 348"/>
              <a:gd name="T33" fmla="*/ 502 h 981"/>
              <a:gd name="T34" fmla="*/ 180 w 348"/>
              <a:gd name="T35" fmla="*/ 508 h 981"/>
              <a:gd name="T36" fmla="*/ 186 w 348"/>
              <a:gd name="T37" fmla="*/ 514 h 981"/>
              <a:gd name="T38" fmla="*/ 186 w 348"/>
              <a:gd name="T39" fmla="*/ 946 h 981"/>
              <a:gd name="T40" fmla="*/ 186 w 348"/>
              <a:gd name="T41" fmla="*/ 946 h 981"/>
              <a:gd name="T42" fmla="*/ 186 w 348"/>
              <a:gd name="T43" fmla="*/ 946 h 981"/>
              <a:gd name="T44" fmla="*/ 197 w 348"/>
              <a:gd name="T45" fmla="*/ 952 h 981"/>
              <a:gd name="T46" fmla="*/ 232 w 348"/>
              <a:gd name="T47" fmla="*/ 958 h 981"/>
              <a:gd name="T48" fmla="*/ 284 w 348"/>
              <a:gd name="T49" fmla="*/ 963 h 981"/>
              <a:gd name="T50" fmla="*/ 348 w 348"/>
              <a:gd name="T51" fmla="*/ 963 h 981"/>
              <a:gd name="T52" fmla="*/ 296 w 348"/>
              <a:gd name="T53" fmla="*/ 981 h 981"/>
              <a:gd name="T54" fmla="*/ 238 w 348"/>
              <a:gd name="T55" fmla="*/ 975 h 981"/>
              <a:gd name="T56" fmla="*/ 197 w 348"/>
              <a:gd name="T57" fmla="*/ 969 h 981"/>
              <a:gd name="T58" fmla="*/ 180 w 348"/>
              <a:gd name="T59" fmla="*/ 963 h 981"/>
              <a:gd name="T60" fmla="*/ 174 w 348"/>
              <a:gd name="T61" fmla="*/ 958 h 981"/>
              <a:gd name="T62" fmla="*/ 168 w 348"/>
              <a:gd name="T63" fmla="*/ 952 h 981"/>
              <a:gd name="T64" fmla="*/ 168 w 348"/>
              <a:gd name="T65" fmla="*/ 520 h 981"/>
              <a:gd name="T66" fmla="*/ 168 w 348"/>
              <a:gd name="T67" fmla="*/ 520 h 981"/>
              <a:gd name="T68" fmla="*/ 168 w 348"/>
              <a:gd name="T69" fmla="*/ 514 h 981"/>
              <a:gd name="T70" fmla="*/ 157 w 348"/>
              <a:gd name="T71" fmla="*/ 514 h 981"/>
              <a:gd name="T72" fmla="*/ 128 w 348"/>
              <a:gd name="T73" fmla="*/ 508 h 981"/>
              <a:gd name="T74" fmla="*/ 70 w 348"/>
              <a:gd name="T75" fmla="*/ 502 h 981"/>
              <a:gd name="T76" fmla="*/ 6 w 348"/>
              <a:gd name="T77" fmla="*/ 496 h 981"/>
              <a:gd name="T78" fmla="*/ 0 w 348"/>
              <a:gd name="T79" fmla="*/ 491 h 981"/>
              <a:gd name="T80" fmla="*/ 6 w 348"/>
              <a:gd name="T81" fmla="*/ 485 h 981"/>
              <a:gd name="T82" fmla="*/ 70 w 348"/>
              <a:gd name="T83" fmla="*/ 479 h 981"/>
              <a:gd name="T84" fmla="*/ 128 w 348"/>
              <a:gd name="T85" fmla="*/ 473 h 981"/>
              <a:gd name="T86" fmla="*/ 157 w 348"/>
              <a:gd name="T87" fmla="*/ 467 h 981"/>
              <a:gd name="T88" fmla="*/ 168 w 348"/>
              <a:gd name="T89" fmla="*/ 461 h 981"/>
              <a:gd name="T90" fmla="*/ 168 w 348"/>
              <a:gd name="T91" fmla="*/ 461 h 981"/>
              <a:gd name="T92" fmla="*/ 168 w 348"/>
              <a:gd name="T93" fmla="*/ 461 h 981"/>
              <a:gd name="T94" fmla="*/ 168 w 348"/>
              <a:gd name="T95" fmla="*/ 29 h 981"/>
              <a:gd name="T96" fmla="*/ 174 w 348"/>
              <a:gd name="T97" fmla="*/ 24 h 981"/>
              <a:gd name="T98" fmla="*/ 180 w 348"/>
              <a:gd name="T99" fmla="*/ 18 h 981"/>
              <a:gd name="T100" fmla="*/ 197 w 348"/>
              <a:gd name="T101" fmla="*/ 12 h 981"/>
              <a:gd name="T102" fmla="*/ 238 w 348"/>
              <a:gd name="T103" fmla="*/ 6 h 981"/>
              <a:gd name="T104" fmla="*/ 296 w 348"/>
              <a:gd name="T105" fmla="*/ 0 h 981"/>
              <a:gd name="T106" fmla="*/ 348 w 348"/>
              <a:gd name="T107" fmla="*/ 12 h 98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48"/>
              <a:gd name="T163" fmla="*/ 0 h 981"/>
              <a:gd name="T164" fmla="*/ 348 w 348"/>
              <a:gd name="T165" fmla="*/ 981 h 98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48" h="981">
                <a:moveTo>
                  <a:pt x="348" y="12"/>
                </a:moveTo>
                <a:lnTo>
                  <a:pt x="331" y="12"/>
                </a:lnTo>
                <a:lnTo>
                  <a:pt x="313" y="12"/>
                </a:lnTo>
                <a:lnTo>
                  <a:pt x="302" y="18"/>
                </a:lnTo>
                <a:lnTo>
                  <a:pt x="284" y="18"/>
                </a:lnTo>
                <a:lnTo>
                  <a:pt x="267" y="18"/>
                </a:lnTo>
                <a:lnTo>
                  <a:pt x="255" y="18"/>
                </a:lnTo>
                <a:lnTo>
                  <a:pt x="244" y="18"/>
                </a:lnTo>
                <a:lnTo>
                  <a:pt x="226" y="24"/>
                </a:lnTo>
                <a:lnTo>
                  <a:pt x="220" y="24"/>
                </a:lnTo>
                <a:lnTo>
                  <a:pt x="209" y="24"/>
                </a:lnTo>
                <a:lnTo>
                  <a:pt x="203" y="29"/>
                </a:lnTo>
                <a:lnTo>
                  <a:pt x="197" y="29"/>
                </a:lnTo>
                <a:lnTo>
                  <a:pt x="191" y="29"/>
                </a:lnTo>
                <a:lnTo>
                  <a:pt x="186" y="35"/>
                </a:lnTo>
                <a:lnTo>
                  <a:pt x="186" y="29"/>
                </a:lnTo>
                <a:lnTo>
                  <a:pt x="186" y="35"/>
                </a:lnTo>
                <a:lnTo>
                  <a:pt x="186" y="29"/>
                </a:lnTo>
                <a:lnTo>
                  <a:pt x="186" y="461"/>
                </a:lnTo>
                <a:lnTo>
                  <a:pt x="186" y="467"/>
                </a:lnTo>
                <a:lnTo>
                  <a:pt x="186" y="473"/>
                </a:lnTo>
                <a:lnTo>
                  <a:pt x="180" y="473"/>
                </a:lnTo>
                <a:lnTo>
                  <a:pt x="174" y="479"/>
                </a:lnTo>
                <a:lnTo>
                  <a:pt x="168" y="479"/>
                </a:lnTo>
                <a:lnTo>
                  <a:pt x="162" y="485"/>
                </a:lnTo>
                <a:lnTo>
                  <a:pt x="157" y="485"/>
                </a:lnTo>
                <a:lnTo>
                  <a:pt x="151" y="485"/>
                </a:lnTo>
                <a:lnTo>
                  <a:pt x="139" y="491"/>
                </a:lnTo>
                <a:lnTo>
                  <a:pt x="128" y="491"/>
                </a:lnTo>
                <a:lnTo>
                  <a:pt x="116" y="491"/>
                </a:lnTo>
                <a:lnTo>
                  <a:pt x="104" y="491"/>
                </a:lnTo>
                <a:lnTo>
                  <a:pt x="87" y="496"/>
                </a:lnTo>
                <a:lnTo>
                  <a:pt x="75" y="496"/>
                </a:lnTo>
                <a:lnTo>
                  <a:pt x="58" y="496"/>
                </a:lnTo>
                <a:lnTo>
                  <a:pt x="41" y="496"/>
                </a:lnTo>
                <a:lnTo>
                  <a:pt x="23" y="496"/>
                </a:lnTo>
                <a:lnTo>
                  <a:pt x="6" y="496"/>
                </a:lnTo>
                <a:lnTo>
                  <a:pt x="6" y="485"/>
                </a:lnTo>
                <a:lnTo>
                  <a:pt x="23" y="485"/>
                </a:lnTo>
                <a:lnTo>
                  <a:pt x="41" y="485"/>
                </a:lnTo>
                <a:lnTo>
                  <a:pt x="58" y="485"/>
                </a:lnTo>
                <a:lnTo>
                  <a:pt x="75" y="485"/>
                </a:lnTo>
                <a:lnTo>
                  <a:pt x="87" y="485"/>
                </a:lnTo>
                <a:lnTo>
                  <a:pt x="104" y="485"/>
                </a:lnTo>
                <a:lnTo>
                  <a:pt x="116" y="491"/>
                </a:lnTo>
                <a:lnTo>
                  <a:pt x="128" y="491"/>
                </a:lnTo>
                <a:lnTo>
                  <a:pt x="139" y="491"/>
                </a:lnTo>
                <a:lnTo>
                  <a:pt x="151" y="496"/>
                </a:lnTo>
                <a:lnTo>
                  <a:pt x="157" y="496"/>
                </a:lnTo>
                <a:lnTo>
                  <a:pt x="162" y="496"/>
                </a:lnTo>
                <a:lnTo>
                  <a:pt x="168" y="496"/>
                </a:lnTo>
                <a:lnTo>
                  <a:pt x="168" y="502"/>
                </a:lnTo>
                <a:lnTo>
                  <a:pt x="174" y="502"/>
                </a:lnTo>
                <a:lnTo>
                  <a:pt x="180" y="502"/>
                </a:lnTo>
                <a:lnTo>
                  <a:pt x="180" y="508"/>
                </a:lnTo>
                <a:lnTo>
                  <a:pt x="186" y="508"/>
                </a:lnTo>
                <a:lnTo>
                  <a:pt x="186" y="514"/>
                </a:lnTo>
                <a:lnTo>
                  <a:pt x="186" y="946"/>
                </a:lnTo>
                <a:lnTo>
                  <a:pt x="191" y="946"/>
                </a:lnTo>
                <a:lnTo>
                  <a:pt x="191" y="952"/>
                </a:lnTo>
                <a:lnTo>
                  <a:pt x="197" y="952"/>
                </a:lnTo>
                <a:lnTo>
                  <a:pt x="203" y="952"/>
                </a:lnTo>
                <a:lnTo>
                  <a:pt x="209" y="952"/>
                </a:lnTo>
                <a:lnTo>
                  <a:pt x="220" y="958"/>
                </a:lnTo>
                <a:lnTo>
                  <a:pt x="232" y="958"/>
                </a:lnTo>
                <a:lnTo>
                  <a:pt x="244" y="958"/>
                </a:lnTo>
                <a:lnTo>
                  <a:pt x="255" y="963"/>
                </a:lnTo>
                <a:lnTo>
                  <a:pt x="267" y="963"/>
                </a:lnTo>
                <a:lnTo>
                  <a:pt x="284" y="963"/>
                </a:lnTo>
                <a:lnTo>
                  <a:pt x="302" y="963"/>
                </a:lnTo>
                <a:lnTo>
                  <a:pt x="313" y="963"/>
                </a:lnTo>
                <a:lnTo>
                  <a:pt x="331" y="963"/>
                </a:lnTo>
                <a:lnTo>
                  <a:pt x="348" y="963"/>
                </a:lnTo>
                <a:lnTo>
                  <a:pt x="348" y="981"/>
                </a:lnTo>
                <a:lnTo>
                  <a:pt x="331" y="981"/>
                </a:lnTo>
                <a:lnTo>
                  <a:pt x="313" y="981"/>
                </a:lnTo>
                <a:lnTo>
                  <a:pt x="296" y="981"/>
                </a:lnTo>
                <a:lnTo>
                  <a:pt x="284" y="981"/>
                </a:lnTo>
                <a:lnTo>
                  <a:pt x="267" y="981"/>
                </a:lnTo>
                <a:lnTo>
                  <a:pt x="255" y="975"/>
                </a:lnTo>
                <a:lnTo>
                  <a:pt x="238" y="975"/>
                </a:lnTo>
                <a:lnTo>
                  <a:pt x="226" y="975"/>
                </a:lnTo>
                <a:lnTo>
                  <a:pt x="215" y="969"/>
                </a:lnTo>
                <a:lnTo>
                  <a:pt x="203" y="969"/>
                </a:lnTo>
                <a:lnTo>
                  <a:pt x="197" y="969"/>
                </a:lnTo>
                <a:lnTo>
                  <a:pt x="191" y="969"/>
                </a:lnTo>
                <a:lnTo>
                  <a:pt x="186" y="963"/>
                </a:lnTo>
                <a:lnTo>
                  <a:pt x="180" y="963"/>
                </a:lnTo>
                <a:lnTo>
                  <a:pt x="174" y="958"/>
                </a:lnTo>
                <a:lnTo>
                  <a:pt x="174" y="952"/>
                </a:lnTo>
                <a:lnTo>
                  <a:pt x="168" y="952"/>
                </a:lnTo>
                <a:lnTo>
                  <a:pt x="168" y="946"/>
                </a:lnTo>
                <a:lnTo>
                  <a:pt x="168" y="514"/>
                </a:lnTo>
                <a:lnTo>
                  <a:pt x="168" y="520"/>
                </a:lnTo>
                <a:lnTo>
                  <a:pt x="168" y="514"/>
                </a:lnTo>
                <a:lnTo>
                  <a:pt x="168" y="520"/>
                </a:lnTo>
                <a:lnTo>
                  <a:pt x="168" y="514"/>
                </a:lnTo>
                <a:lnTo>
                  <a:pt x="162" y="514"/>
                </a:lnTo>
                <a:lnTo>
                  <a:pt x="157" y="514"/>
                </a:lnTo>
                <a:lnTo>
                  <a:pt x="145" y="508"/>
                </a:lnTo>
                <a:lnTo>
                  <a:pt x="139" y="508"/>
                </a:lnTo>
                <a:lnTo>
                  <a:pt x="128" y="508"/>
                </a:lnTo>
                <a:lnTo>
                  <a:pt x="116" y="502"/>
                </a:lnTo>
                <a:lnTo>
                  <a:pt x="99" y="502"/>
                </a:lnTo>
                <a:lnTo>
                  <a:pt x="87" y="502"/>
                </a:lnTo>
                <a:lnTo>
                  <a:pt x="70" y="502"/>
                </a:lnTo>
                <a:lnTo>
                  <a:pt x="58" y="496"/>
                </a:lnTo>
                <a:lnTo>
                  <a:pt x="41" y="496"/>
                </a:lnTo>
                <a:lnTo>
                  <a:pt x="23" y="496"/>
                </a:lnTo>
                <a:lnTo>
                  <a:pt x="6" y="496"/>
                </a:lnTo>
                <a:lnTo>
                  <a:pt x="0" y="496"/>
                </a:lnTo>
                <a:lnTo>
                  <a:pt x="0" y="491"/>
                </a:lnTo>
                <a:lnTo>
                  <a:pt x="0" y="485"/>
                </a:lnTo>
                <a:lnTo>
                  <a:pt x="6" y="485"/>
                </a:lnTo>
                <a:lnTo>
                  <a:pt x="23" y="479"/>
                </a:lnTo>
                <a:lnTo>
                  <a:pt x="41" y="479"/>
                </a:lnTo>
                <a:lnTo>
                  <a:pt x="58" y="479"/>
                </a:lnTo>
                <a:lnTo>
                  <a:pt x="70" y="479"/>
                </a:lnTo>
                <a:lnTo>
                  <a:pt x="87" y="479"/>
                </a:lnTo>
                <a:lnTo>
                  <a:pt x="99" y="479"/>
                </a:lnTo>
                <a:lnTo>
                  <a:pt x="116" y="479"/>
                </a:lnTo>
                <a:lnTo>
                  <a:pt x="128" y="473"/>
                </a:lnTo>
                <a:lnTo>
                  <a:pt x="139" y="473"/>
                </a:lnTo>
                <a:lnTo>
                  <a:pt x="145" y="473"/>
                </a:lnTo>
                <a:lnTo>
                  <a:pt x="157" y="467"/>
                </a:lnTo>
                <a:lnTo>
                  <a:pt x="162" y="467"/>
                </a:lnTo>
                <a:lnTo>
                  <a:pt x="168" y="467"/>
                </a:lnTo>
                <a:lnTo>
                  <a:pt x="168" y="461"/>
                </a:lnTo>
                <a:lnTo>
                  <a:pt x="168" y="29"/>
                </a:lnTo>
                <a:lnTo>
                  <a:pt x="174" y="24"/>
                </a:lnTo>
                <a:lnTo>
                  <a:pt x="174" y="18"/>
                </a:lnTo>
                <a:lnTo>
                  <a:pt x="180" y="18"/>
                </a:lnTo>
                <a:lnTo>
                  <a:pt x="186" y="18"/>
                </a:lnTo>
                <a:lnTo>
                  <a:pt x="186" y="12"/>
                </a:lnTo>
                <a:lnTo>
                  <a:pt x="191" y="12"/>
                </a:lnTo>
                <a:lnTo>
                  <a:pt x="197" y="12"/>
                </a:lnTo>
                <a:lnTo>
                  <a:pt x="203" y="12"/>
                </a:lnTo>
                <a:lnTo>
                  <a:pt x="215" y="6"/>
                </a:lnTo>
                <a:lnTo>
                  <a:pt x="226" y="6"/>
                </a:lnTo>
                <a:lnTo>
                  <a:pt x="238" y="6"/>
                </a:lnTo>
                <a:lnTo>
                  <a:pt x="255" y="0"/>
                </a:lnTo>
                <a:lnTo>
                  <a:pt x="267" y="0"/>
                </a:lnTo>
                <a:lnTo>
                  <a:pt x="284" y="0"/>
                </a:lnTo>
                <a:lnTo>
                  <a:pt x="296" y="0"/>
                </a:lnTo>
                <a:lnTo>
                  <a:pt x="313" y="0"/>
                </a:lnTo>
                <a:lnTo>
                  <a:pt x="331" y="0"/>
                </a:lnTo>
                <a:lnTo>
                  <a:pt x="348" y="0"/>
                </a:lnTo>
                <a:lnTo>
                  <a:pt x="348" y="12"/>
                </a:lnTo>
                <a:close/>
              </a:path>
            </a:pathLst>
          </a:custGeom>
          <a:solidFill>
            <a:srgbClr val="FFFFFF"/>
          </a:solidFill>
          <a:ln w="9525">
            <a:noFill/>
            <a:round/>
            <a:headEnd/>
            <a:tailEnd/>
          </a:ln>
        </p:spPr>
        <p:txBody>
          <a:bodyPr/>
          <a:lstStyle/>
          <a:p>
            <a:endParaRPr lang="en-US"/>
          </a:p>
        </p:txBody>
      </p:sp>
      <p:sp>
        <p:nvSpPr>
          <p:cNvPr id="25361" name="Rectangle 173"/>
          <p:cNvSpPr>
            <a:spLocks noChangeArrowheads="1"/>
          </p:cNvSpPr>
          <p:nvPr/>
        </p:nvSpPr>
        <p:spPr bwMode="auto">
          <a:xfrm>
            <a:off x="2971744" y="2310963"/>
            <a:ext cx="561975" cy="1557338"/>
          </a:xfrm>
          <a:prstGeom prst="rect">
            <a:avLst/>
          </a:prstGeom>
          <a:solidFill>
            <a:srgbClr val="808080"/>
          </a:solidFill>
          <a:ln w="9525">
            <a:noFill/>
            <a:miter lim="800000"/>
            <a:headEnd/>
            <a:tailEnd/>
          </a:ln>
        </p:spPr>
        <p:txBody>
          <a:bodyPr/>
          <a:lstStyle/>
          <a:p>
            <a:endParaRPr lang="en-GB"/>
          </a:p>
        </p:txBody>
      </p:sp>
      <p:sp>
        <p:nvSpPr>
          <p:cNvPr id="25362" name="Freeform 174"/>
          <p:cNvSpPr>
            <a:spLocks/>
          </p:cNvSpPr>
          <p:nvPr/>
        </p:nvSpPr>
        <p:spPr bwMode="auto">
          <a:xfrm>
            <a:off x="2990794" y="2301438"/>
            <a:ext cx="542925" cy="1538288"/>
          </a:xfrm>
          <a:custGeom>
            <a:avLst/>
            <a:gdLst>
              <a:gd name="T0" fmla="*/ 342 w 342"/>
              <a:gd name="T1" fmla="*/ 0 h 969"/>
              <a:gd name="T2" fmla="*/ 307 w 342"/>
              <a:gd name="T3" fmla="*/ 0 h 969"/>
              <a:gd name="T4" fmla="*/ 278 w 342"/>
              <a:gd name="T5" fmla="*/ 0 h 969"/>
              <a:gd name="T6" fmla="*/ 249 w 342"/>
              <a:gd name="T7" fmla="*/ 6 h 969"/>
              <a:gd name="T8" fmla="*/ 232 w 342"/>
              <a:gd name="T9" fmla="*/ 6 h 969"/>
              <a:gd name="T10" fmla="*/ 220 w 342"/>
              <a:gd name="T11" fmla="*/ 6 h 969"/>
              <a:gd name="T12" fmla="*/ 209 w 342"/>
              <a:gd name="T13" fmla="*/ 6 h 969"/>
              <a:gd name="T14" fmla="*/ 203 w 342"/>
              <a:gd name="T15" fmla="*/ 12 h 969"/>
              <a:gd name="T16" fmla="*/ 191 w 342"/>
              <a:gd name="T17" fmla="*/ 12 h 969"/>
              <a:gd name="T18" fmla="*/ 185 w 342"/>
              <a:gd name="T19" fmla="*/ 18 h 969"/>
              <a:gd name="T20" fmla="*/ 180 w 342"/>
              <a:gd name="T21" fmla="*/ 18 h 969"/>
              <a:gd name="T22" fmla="*/ 174 w 342"/>
              <a:gd name="T23" fmla="*/ 18 h 969"/>
              <a:gd name="T24" fmla="*/ 174 w 342"/>
              <a:gd name="T25" fmla="*/ 24 h 969"/>
              <a:gd name="T26" fmla="*/ 174 w 342"/>
              <a:gd name="T27" fmla="*/ 24 h 969"/>
              <a:gd name="T28" fmla="*/ 174 w 342"/>
              <a:gd name="T29" fmla="*/ 456 h 969"/>
              <a:gd name="T30" fmla="*/ 168 w 342"/>
              <a:gd name="T31" fmla="*/ 462 h 969"/>
              <a:gd name="T32" fmla="*/ 168 w 342"/>
              <a:gd name="T33" fmla="*/ 462 h 969"/>
              <a:gd name="T34" fmla="*/ 162 w 342"/>
              <a:gd name="T35" fmla="*/ 467 h 969"/>
              <a:gd name="T36" fmla="*/ 156 w 342"/>
              <a:gd name="T37" fmla="*/ 467 h 969"/>
              <a:gd name="T38" fmla="*/ 151 w 342"/>
              <a:gd name="T39" fmla="*/ 467 h 969"/>
              <a:gd name="T40" fmla="*/ 145 w 342"/>
              <a:gd name="T41" fmla="*/ 473 h 969"/>
              <a:gd name="T42" fmla="*/ 133 w 342"/>
              <a:gd name="T43" fmla="*/ 473 h 969"/>
              <a:gd name="T44" fmla="*/ 122 w 342"/>
              <a:gd name="T45" fmla="*/ 473 h 969"/>
              <a:gd name="T46" fmla="*/ 110 w 342"/>
              <a:gd name="T47" fmla="*/ 479 h 969"/>
              <a:gd name="T48" fmla="*/ 93 w 342"/>
              <a:gd name="T49" fmla="*/ 479 h 969"/>
              <a:gd name="T50" fmla="*/ 64 w 342"/>
              <a:gd name="T51" fmla="*/ 479 h 969"/>
              <a:gd name="T52" fmla="*/ 35 w 342"/>
              <a:gd name="T53" fmla="*/ 485 h 969"/>
              <a:gd name="T54" fmla="*/ 0 w 342"/>
              <a:gd name="T55" fmla="*/ 485 h 969"/>
              <a:gd name="T56" fmla="*/ 35 w 342"/>
              <a:gd name="T57" fmla="*/ 485 h 969"/>
              <a:gd name="T58" fmla="*/ 64 w 342"/>
              <a:gd name="T59" fmla="*/ 485 h 969"/>
              <a:gd name="T60" fmla="*/ 93 w 342"/>
              <a:gd name="T61" fmla="*/ 485 h 969"/>
              <a:gd name="T62" fmla="*/ 110 w 342"/>
              <a:gd name="T63" fmla="*/ 491 h 969"/>
              <a:gd name="T64" fmla="*/ 122 w 342"/>
              <a:gd name="T65" fmla="*/ 491 h 969"/>
              <a:gd name="T66" fmla="*/ 133 w 342"/>
              <a:gd name="T67" fmla="*/ 491 h 969"/>
              <a:gd name="T68" fmla="*/ 145 w 342"/>
              <a:gd name="T69" fmla="*/ 497 h 969"/>
              <a:gd name="T70" fmla="*/ 151 w 342"/>
              <a:gd name="T71" fmla="*/ 497 h 969"/>
              <a:gd name="T72" fmla="*/ 156 w 342"/>
              <a:gd name="T73" fmla="*/ 497 h 969"/>
              <a:gd name="T74" fmla="*/ 162 w 342"/>
              <a:gd name="T75" fmla="*/ 502 h 969"/>
              <a:gd name="T76" fmla="*/ 168 w 342"/>
              <a:gd name="T77" fmla="*/ 502 h 969"/>
              <a:gd name="T78" fmla="*/ 168 w 342"/>
              <a:gd name="T79" fmla="*/ 508 h 969"/>
              <a:gd name="T80" fmla="*/ 174 w 342"/>
              <a:gd name="T81" fmla="*/ 508 h 969"/>
              <a:gd name="T82" fmla="*/ 174 w 342"/>
              <a:gd name="T83" fmla="*/ 940 h 969"/>
              <a:gd name="T84" fmla="*/ 174 w 342"/>
              <a:gd name="T85" fmla="*/ 946 h 969"/>
              <a:gd name="T86" fmla="*/ 174 w 342"/>
              <a:gd name="T87" fmla="*/ 946 h 969"/>
              <a:gd name="T88" fmla="*/ 180 w 342"/>
              <a:gd name="T89" fmla="*/ 946 h 969"/>
              <a:gd name="T90" fmla="*/ 185 w 342"/>
              <a:gd name="T91" fmla="*/ 952 h 969"/>
              <a:gd name="T92" fmla="*/ 191 w 342"/>
              <a:gd name="T93" fmla="*/ 952 h 969"/>
              <a:gd name="T94" fmla="*/ 203 w 342"/>
              <a:gd name="T95" fmla="*/ 958 h 969"/>
              <a:gd name="T96" fmla="*/ 209 w 342"/>
              <a:gd name="T97" fmla="*/ 958 h 969"/>
              <a:gd name="T98" fmla="*/ 220 w 342"/>
              <a:gd name="T99" fmla="*/ 958 h 969"/>
              <a:gd name="T100" fmla="*/ 232 w 342"/>
              <a:gd name="T101" fmla="*/ 964 h 969"/>
              <a:gd name="T102" fmla="*/ 249 w 342"/>
              <a:gd name="T103" fmla="*/ 964 h 969"/>
              <a:gd name="T104" fmla="*/ 278 w 342"/>
              <a:gd name="T105" fmla="*/ 964 h 969"/>
              <a:gd name="T106" fmla="*/ 307 w 342"/>
              <a:gd name="T107" fmla="*/ 969 h 969"/>
              <a:gd name="T108" fmla="*/ 342 w 342"/>
              <a:gd name="T109" fmla="*/ 969 h 96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2"/>
              <a:gd name="T166" fmla="*/ 0 h 969"/>
              <a:gd name="T167" fmla="*/ 342 w 342"/>
              <a:gd name="T168" fmla="*/ 969 h 96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2" h="969">
                <a:moveTo>
                  <a:pt x="342" y="0"/>
                </a:moveTo>
                <a:lnTo>
                  <a:pt x="307" y="0"/>
                </a:lnTo>
                <a:lnTo>
                  <a:pt x="278" y="0"/>
                </a:lnTo>
                <a:lnTo>
                  <a:pt x="249" y="6"/>
                </a:lnTo>
                <a:lnTo>
                  <a:pt x="232" y="6"/>
                </a:lnTo>
                <a:lnTo>
                  <a:pt x="220" y="6"/>
                </a:lnTo>
                <a:lnTo>
                  <a:pt x="209" y="6"/>
                </a:lnTo>
                <a:lnTo>
                  <a:pt x="203" y="12"/>
                </a:lnTo>
                <a:lnTo>
                  <a:pt x="191" y="12"/>
                </a:lnTo>
                <a:lnTo>
                  <a:pt x="185" y="18"/>
                </a:lnTo>
                <a:lnTo>
                  <a:pt x="180" y="18"/>
                </a:lnTo>
                <a:lnTo>
                  <a:pt x="174" y="18"/>
                </a:lnTo>
                <a:lnTo>
                  <a:pt x="174" y="24"/>
                </a:lnTo>
                <a:lnTo>
                  <a:pt x="174" y="456"/>
                </a:lnTo>
                <a:lnTo>
                  <a:pt x="168" y="462"/>
                </a:lnTo>
                <a:lnTo>
                  <a:pt x="162" y="467"/>
                </a:lnTo>
                <a:lnTo>
                  <a:pt x="156" y="467"/>
                </a:lnTo>
                <a:lnTo>
                  <a:pt x="151" y="467"/>
                </a:lnTo>
                <a:lnTo>
                  <a:pt x="145" y="473"/>
                </a:lnTo>
                <a:lnTo>
                  <a:pt x="133" y="473"/>
                </a:lnTo>
                <a:lnTo>
                  <a:pt x="122" y="473"/>
                </a:lnTo>
                <a:lnTo>
                  <a:pt x="110" y="479"/>
                </a:lnTo>
                <a:lnTo>
                  <a:pt x="93" y="479"/>
                </a:lnTo>
                <a:lnTo>
                  <a:pt x="64" y="479"/>
                </a:lnTo>
                <a:lnTo>
                  <a:pt x="35" y="485"/>
                </a:lnTo>
                <a:lnTo>
                  <a:pt x="0" y="485"/>
                </a:lnTo>
                <a:lnTo>
                  <a:pt x="35" y="485"/>
                </a:lnTo>
                <a:lnTo>
                  <a:pt x="64" y="485"/>
                </a:lnTo>
                <a:lnTo>
                  <a:pt x="93" y="485"/>
                </a:lnTo>
                <a:lnTo>
                  <a:pt x="110" y="491"/>
                </a:lnTo>
                <a:lnTo>
                  <a:pt x="122" y="491"/>
                </a:lnTo>
                <a:lnTo>
                  <a:pt x="133" y="491"/>
                </a:lnTo>
                <a:lnTo>
                  <a:pt x="145" y="497"/>
                </a:lnTo>
                <a:lnTo>
                  <a:pt x="151" y="497"/>
                </a:lnTo>
                <a:lnTo>
                  <a:pt x="156" y="497"/>
                </a:lnTo>
                <a:lnTo>
                  <a:pt x="162" y="502"/>
                </a:lnTo>
                <a:lnTo>
                  <a:pt x="168" y="502"/>
                </a:lnTo>
                <a:lnTo>
                  <a:pt x="168" y="508"/>
                </a:lnTo>
                <a:lnTo>
                  <a:pt x="174" y="508"/>
                </a:lnTo>
                <a:lnTo>
                  <a:pt x="174" y="940"/>
                </a:lnTo>
                <a:lnTo>
                  <a:pt x="174" y="946"/>
                </a:lnTo>
                <a:lnTo>
                  <a:pt x="180" y="946"/>
                </a:lnTo>
                <a:lnTo>
                  <a:pt x="185" y="952"/>
                </a:lnTo>
                <a:lnTo>
                  <a:pt x="191" y="952"/>
                </a:lnTo>
                <a:lnTo>
                  <a:pt x="203" y="958"/>
                </a:lnTo>
                <a:lnTo>
                  <a:pt x="209" y="958"/>
                </a:lnTo>
                <a:lnTo>
                  <a:pt x="220" y="958"/>
                </a:lnTo>
                <a:lnTo>
                  <a:pt x="232" y="964"/>
                </a:lnTo>
                <a:lnTo>
                  <a:pt x="249" y="964"/>
                </a:lnTo>
                <a:lnTo>
                  <a:pt x="278" y="964"/>
                </a:lnTo>
                <a:lnTo>
                  <a:pt x="307" y="969"/>
                </a:lnTo>
                <a:lnTo>
                  <a:pt x="342" y="969"/>
                </a:lnTo>
              </a:path>
            </a:pathLst>
          </a:custGeom>
          <a:noFill/>
          <a:ln w="26988">
            <a:solidFill>
              <a:srgbClr val="FFFFFF"/>
            </a:solidFill>
            <a:round/>
            <a:headEnd/>
            <a:tailEnd/>
          </a:ln>
        </p:spPr>
        <p:txBody>
          <a:bodyPr/>
          <a:lstStyle/>
          <a:p>
            <a:endParaRPr lang="en-US"/>
          </a:p>
        </p:txBody>
      </p:sp>
      <p:sp>
        <p:nvSpPr>
          <p:cNvPr id="25394" name="Freeform 206"/>
          <p:cNvSpPr>
            <a:spLocks/>
          </p:cNvSpPr>
          <p:nvPr/>
        </p:nvSpPr>
        <p:spPr bwMode="auto">
          <a:xfrm>
            <a:off x="8135881" y="1680726"/>
            <a:ext cx="496888" cy="342900"/>
          </a:xfrm>
          <a:custGeom>
            <a:avLst/>
            <a:gdLst>
              <a:gd name="T0" fmla="*/ 313 w 313"/>
              <a:gd name="T1" fmla="*/ 35 h 216"/>
              <a:gd name="T2" fmla="*/ 301 w 313"/>
              <a:gd name="T3" fmla="*/ 24 h 216"/>
              <a:gd name="T4" fmla="*/ 284 w 313"/>
              <a:gd name="T5" fmla="*/ 12 h 216"/>
              <a:gd name="T6" fmla="*/ 278 w 313"/>
              <a:gd name="T7" fmla="*/ 6 h 216"/>
              <a:gd name="T8" fmla="*/ 272 w 313"/>
              <a:gd name="T9" fmla="*/ 6 h 216"/>
              <a:gd name="T10" fmla="*/ 266 w 313"/>
              <a:gd name="T11" fmla="*/ 0 h 216"/>
              <a:gd name="T12" fmla="*/ 255 w 313"/>
              <a:gd name="T13" fmla="*/ 0 h 216"/>
              <a:gd name="T14" fmla="*/ 249 w 313"/>
              <a:gd name="T15" fmla="*/ 0 h 216"/>
              <a:gd name="T16" fmla="*/ 237 w 313"/>
              <a:gd name="T17" fmla="*/ 6 h 216"/>
              <a:gd name="T18" fmla="*/ 231 w 313"/>
              <a:gd name="T19" fmla="*/ 12 h 216"/>
              <a:gd name="T20" fmla="*/ 220 w 313"/>
              <a:gd name="T21" fmla="*/ 18 h 216"/>
              <a:gd name="T22" fmla="*/ 208 w 313"/>
              <a:gd name="T23" fmla="*/ 24 h 216"/>
              <a:gd name="T24" fmla="*/ 202 w 313"/>
              <a:gd name="T25" fmla="*/ 29 h 216"/>
              <a:gd name="T26" fmla="*/ 191 w 313"/>
              <a:gd name="T27" fmla="*/ 35 h 216"/>
              <a:gd name="T28" fmla="*/ 185 w 313"/>
              <a:gd name="T29" fmla="*/ 41 h 216"/>
              <a:gd name="T30" fmla="*/ 179 w 313"/>
              <a:gd name="T31" fmla="*/ 47 h 216"/>
              <a:gd name="T32" fmla="*/ 173 w 313"/>
              <a:gd name="T33" fmla="*/ 47 h 216"/>
              <a:gd name="T34" fmla="*/ 168 w 313"/>
              <a:gd name="T35" fmla="*/ 47 h 216"/>
              <a:gd name="T36" fmla="*/ 156 w 313"/>
              <a:gd name="T37" fmla="*/ 47 h 216"/>
              <a:gd name="T38" fmla="*/ 150 w 313"/>
              <a:gd name="T39" fmla="*/ 47 h 216"/>
              <a:gd name="T40" fmla="*/ 144 w 313"/>
              <a:gd name="T41" fmla="*/ 47 h 216"/>
              <a:gd name="T42" fmla="*/ 139 w 313"/>
              <a:gd name="T43" fmla="*/ 47 h 216"/>
              <a:gd name="T44" fmla="*/ 127 w 313"/>
              <a:gd name="T45" fmla="*/ 47 h 216"/>
              <a:gd name="T46" fmla="*/ 110 w 313"/>
              <a:gd name="T47" fmla="*/ 41 h 216"/>
              <a:gd name="T48" fmla="*/ 104 w 313"/>
              <a:gd name="T49" fmla="*/ 41 h 216"/>
              <a:gd name="T50" fmla="*/ 92 w 313"/>
              <a:gd name="T51" fmla="*/ 41 h 216"/>
              <a:gd name="T52" fmla="*/ 81 w 313"/>
              <a:gd name="T53" fmla="*/ 41 h 216"/>
              <a:gd name="T54" fmla="*/ 75 w 313"/>
              <a:gd name="T55" fmla="*/ 41 h 216"/>
              <a:gd name="T56" fmla="*/ 63 w 313"/>
              <a:gd name="T57" fmla="*/ 47 h 216"/>
              <a:gd name="T58" fmla="*/ 58 w 313"/>
              <a:gd name="T59" fmla="*/ 53 h 216"/>
              <a:gd name="T60" fmla="*/ 46 w 313"/>
              <a:gd name="T61" fmla="*/ 59 h 216"/>
              <a:gd name="T62" fmla="*/ 34 w 313"/>
              <a:gd name="T63" fmla="*/ 64 h 216"/>
              <a:gd name="T64" fmla="*/ 29 w 313"/>
              <a:gd name="T65" fmla="*/ 70 h 216"/>
              <a:gd name="T66" fmla="*/ 23 w 313"/>
              <a:gd name="T67" fmla="*/ 76 h 216"/>
              <a:gd name="T68" fmla="*/ 17 w 313"/>
              <a:gd name="T69" fmla="*/ 88 h 216"/>
              <a:gd name="T70" fmla="*/ 11 w 313"/>
              <a:gd name="T71" fmla="*/ 94 h 216"/>
              <a:gd name="T72" fmla="*/ 11 w 313"/>
              <a:gd name="T73" fmla="*/ 99 h 216"/>
              <a:gd name="T74" fmla="*/ 11 w 313"/>
              <a:gd name="T75" fmla="*/ 99 h 216"/>
              <a:gd name="T76" fmla="*/ 11 w 313"/>
              <a:gd name="T77" fmla="*/ 111 h 216"/>
              <a:gd name="T78" fmla="*/ 17 w 313"/>
              <a:gd name="T79" fmla="*/ 117 h 216"/>
              <a:gd name="T80" fmla="*/ 23 w 313"/>
              <a:gd name="T81" fmla="*/ 129 h 216"/>
              <a:gd name="T82" fmla="*/ 29 w 313"/>
              <a:gd name="T83" fmla="*/ 135 h 216"/>
              <a:gd name="T84" fmla="*/ 34 w 313"/>
              <a:gd name="T85" fmla="*/ 146 h 216"/>
              <a:gd name="T86" fmla="*/ 40 w 313"/>
              <a:gd name="T87" fmla="*/ 152 h 216"/>
              <a:gd name="T88" fmla="*/ 40 w 313"/>
              <a:gd name="T89" fmla="*/ 158 h 216"/>
              <a:gd name="T90" fmla="*/ 40 w 313"/>
              <a:gd name="T91" fmla="*/ 170 h 216"/>
              <a:gd name="T92" fmla="*/ 34 w 313"/>
              <a:gd name="T93" fmla="*/ 175 h 216"/>
              <a:gd name="T94" fmla="*/ 29 w 313"/>
              <a:gd name="T95" fmla="*/ 181 h 216"/>
              <a:gd name="T96" fmla="*/ 23 w 313"/>
              <a:gd name="T97" fmla="*/ 193 h 216"/>
              <a:gd name="T98" fmla="*/ 17 w 313"/>
              <a:gd name="T99" fmla="*/ 199 h 216"/>
              <a:gd name="T100" fmla="*/ 5 w 313"/>
              <a:gd name="T101" fmla="*/ 205 h 216"/>
              <a:gd name="T102" fmla="*/ 0 w 313"/>
              <a:gd name="T103" fmla="*/ 210 h 216"/>
              <a:gd name="T104" fmla="*/ 0 w 313"/>
              <a:gd name="T105" fmla="*/ 216 h 2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3"/>
              <a:gd name="T160" fmla="*/ 0 h 216"/>
              <a:gd name="T161" fmla="*/ 313 w 313"/>
              <a:gd name="T162" fmla="*/ 216 h 2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3" h="216">
                <a:moveTo>
                  <a:pt x="313" y="35"/>
                </a:moveTo>
                <a:lnTo>
                  <a:pt x="301" y="24"/>
                </a:lnTo>
                <a:lnTo>
                  <a:pt x="284" y="12"/>
                </a:lnTo>
                <a:lnTo>
                  <a:pt x="278" y="6"/>
                </a:lnTo>
                <a:lnTo>
                  <a:pt x="272" y="6"/>
                </a:lnTo>
                <a:lnTo>
                  <a:pt x="266" y="0"/>
                </a:lnTo>
                <a:lnTo>
                  <a:pt x="255" y="0"/>
                </a:lnTo>
                <a:lnTo>
                  <a:pt x="249" y="0"/>
                </a:lnTo>
                <a:lnTo>
                  <a:pt x="237" y="6"/>
                </a:lnTo>
                <a:lnTo>
                  <a:pt x="231" y="12"/>
                </a:lnTo>
                <a:lnTo>
                  <a:pt x="220" y="18"/>
                </a:lnTo>
                <a:lnTo>
                  <a:pt x="208" y="24"/>
                </a:lnTo>
                <a:lnTo>
                  <a:pt x="202" y="29"/>
                </a:lnTo>
                <a:lnTo>
                  <a:pt x="191" y="35"/>
                </a:lnTo>
                <a:lnTo>
                  <a:pt x="185" y="41"/>
                </a:lnTo>
                <a:lnTo>
                  <a:pt x="179" y="47"/>
                </a:lnTo>
                <a:lnTo>
                  <a:pt x="173" y="47"/>
                </a:lnTo>
                <a:lnTo>
                  <a:pt x="168" y="47"/>
                </a:lnTo>
                <a:lnTo>
                  <a:pt x="156" y="47"/>
                </a:lnTo>
                <a:lnTo>
                  <a:pt x="150" y="47"/>
                </a:lnTo>
                <a:lnTo>
                  <a:pt x="144" y="47"/>
                </a:lnTo>
                <a:lnTo>
                  <a:pt x="139" y="47"/>
                </a:lnTo>
                <a:lnTo>
                  <a:pt x="127" y="47"/>
                </a:lnTo>
                <a:lnTo>
                  <a:pt x="110" y="41"/>
                </a:lnTo>
                <a:lnTo>
                  <a:pt x="104" y="41"/>
                </a:lnTo>
                <a:lnTo>
                  <a:pt x="92" y="41"/>
                </a:lnTo>
                <a:lnTo>
                  <a:pt x="81" y="41"/>
                </a:lnTo>
                <a:lnTo>
                  <a:pt x="75" y="41"/>
                </a:lnTo>
                <a:lnTo>
                  <a:pt x="63" y="47"/>
                </a:lnTo>
                <a:lnTo>
                  <a:pt x="58" y="53"/>
                </a:lnTo>
                <a:lnTo>
                  <a:pt x="46" y="59"/>
                </a:lnTo>
                <a:lnTo>
                  <a:pt x="34" y="64"/>
                </a:lnTo>
                <a:lnTo>
                  <a:pt x="29" y="70"/>
                </a:lnTo>
                <a:lnTo>
                  <a:pt x="23" y="76"/>
                </a:lnTo>
                <a:lnTo>
                  <a:pt x="17" y="88"/>
                </a:lnTo>
                <a:lnTo>
                  <a:pt x="11" y="94"/>
                </a:lnTo>
                <a:lnTo>
                  <a:pt x="11" y="99"/>
                </a:lnTo>
                <a:lnTo>
                  <a:pt x="11" y="111"/>
                </a:lnTo>
                <a:lnTo>
                  <a:pt x="17" y="117"/>
                </a:lnTo>
                <a:lnTo>
                  <a:pt x="23" y="129"/>
                </a:lnTo>
                <a:lnTo>
                  <a:pt x="29" y="135"/>
                </a:lnTo>
                <a:lnTo>
                  <a:pt x="34" y="146"/>
                </a:lnTo>
                <a:lnTo>
                  <a:pt x="40" y="152"/>
                </a:lnTo>
                <a:lnTo>
                  <a:pt x="40" y="158"/>
                </a:lnTo>
                <a:lnTo>
                  <a:pt x="40" y="170"/>
                </a:lnTo>
                <a:lnTo>
                  <a:pt x="34" y="175"/>
                </a:lnTo>
                <a:lnTo>
                  <a:pt x="29" y="181"/>
                </a:lnTo>
                <a:lnTo>
                  <a:pt x="23" y="193"/>
                </a:lnTo>
                <a:lnTo>
                  <a:pt x="17" y="199"/>
                </a:lnTo>
                <a:lnTo>
                  <a:pt x="5" y="205"/>
                </a:lnTo>
                <a:lnTo>
                  <a:pt x="0" y="210"/>
                </a:lnTo>
                <a:lnTo>
                  <a:pt x="0" y="216"/>
                </a:lnTo>
              </a:path>
            </a:pathLst>
          </a:custGeom>
          <a:noFill/>
          <a:ln w="9525">
            <a:solidFill>
              <a:srgbClr val="FF0000"/>
            </a:solidFill>
            <a:round/>
            <a:headEnd/>
            <a:tailEnd/>
          </a:ln>
        </p:spPr>
        <p:txBody>
          <a:bodyPr/>
          <a:lstStyle/>
          <a:p>
            <a:endParaRPr lang="en-US"/>
          </a:p>
        </p:txBody>
      </p:sp>
      <p:sp>
        <p:nvSpPr>
          <p:cNvPr id="25395" name="Freeform 207"/>
          <p:cNvSpPr>
            <a:spLocks/>
          </p:cNvSpPr>
          <p:nvPr/>
        </p:nvSpPr>
        <p:spPr bwMode="auto">
          <a:xfrm>
            <a:off x="7840606" y="4025463"/>
            <a:ext cx="487363" cy="352425"/>
          </a:xfrm>
          <a:custGeom>
            <a:avLst/>
            <a:gdLst>
              <a:gd name="T0" fmla="*/ 41 w 307"/>
              <a:gd name="T1" fmla="*/ 24 h 222"/>
              <a:gd name="T2" fmla="*/ 58 w 307"/>
              <a:gd name="T3" fmla="*/ 47 h 222"/>
              <a:gd name="T4" fmla="*/ 70 w 307"/>
              <a:gd name="T5" fmla="*/ 70 h 222"/>
              <a:gd name="T6" fmla="*/ 70 w 307"/>
              <a:gd name="T7" fmla="*/ 88 h 222"/>
              <a:gd name="T8" fmla="*/ 70 w 307"/>
              <a:gd name="T9" fmla="*/ 99 h 222"/>
              <a:gd name="T10" fmla="*/ 58 w 307"/>
              <a:gd name="T11" fmla="*/ 111 h 222"/>
              <a:gd name="T12" fmla="*/ 35 w 307"/>
              <a:gd name="T13" fmla="*/ 134 h 222"/>
              <a:gd name="T14" fmla="*/ 12 w 307"/>
              <a:gd name="T15" fmla="*/ 152 h 222"/>
              <a:gd name="T16" fmla="*/ 6 w 307"/>
              <a:gd name="T17" fmla="*/ 158 h 222"/>
              <a:gd name="T18" fmla="*/ 0 w 307"/>
              <a:gd name="T19" fmla="*/ 164 h 222"/>
              <a:gd name="T20" fmla="*/ 0 w 307"/>
              <a:gd name="T21" fmla="*/ 169 h 222"/>
              <a:gd name="T22" fmla="*/ 12 w 307"/>
              <a:gd name="T23" fmla="*/ 175 h 222"/>
              <a:gd name="T24" fmla="*/ 35 w 307"/>
              <a:gd name="T25" fmla="*/ 175 h 222"/>
              <a:gd name="T26" fmla="*/ 52 w 307"/>
              <a:gd name="T27" fmla="*/ 175 h 222"/>
              <a:gd name="T28" fmla="*/ 70 w 307"/>
              <a:gd name="T29" fmla="*/ 175 h 222"/>
              <a:gd name="T30" fmla="*/ 87 w 307"/>
              <a:gd name="T31" fmla="*/ 175 h 222"/>
              <a:gd name="T32" fmla="*/ 99 w 307"/>
              <a:gd name="T33" fmla="*/ 175 h 222"/>
              <a:gd name="T34" fmla="*/ 99 w 307"/>
              <a:gd name="T35" fmla="*/ 181 h 222"/>
              <a:gd name="T36" fmla="*/ 93 w 307"/>
              <a:gd name="T37" fmla="*/ 193 h 222"/>
              <a:gd name="T38" fmla="*/ 81 w 307"/>
              <a:gd name="T39" fmla="*/ 204 h 222"/>
              <a:gd name="T40" fmla="*/ 75 w 307"/>
              <a:gd name="T41" fmla="*/ 216 h 222"/>
              <a:gd name="T42" fmla="*/ 81 w 307"/>
              <a:gd name="T43" fmla="*/ 222 h 222"/>
              <a:gd name="T44" fmla="*/ 87 w 307"/>
              <a:gd name="T45" fmla="*/ 222 h 222"/>
              <a:gd name="T46" fmla="*/ 104 w 307"/>
              <a:gd name="T47" fmla="*/ 216 h 222"/>
              <a:gd name="T48" fmla="*/ 122 w 307"/>
              <a:gd name="T49" fmla="*/ 210 h 222"/>
              <a:gd name="T50" fmla="*/ 139 w 307"/>
              <a:gd name="T51" fmla="*/ 199 h 222"/>
              <a:gd name="T52" fmla="*/ 162 w 307"/>
              <a:gd name="T53" fmla="*/ 181 h 222"/>
              <a:gd name="T54" fmla="*/ 186 w 307"/>
              <a:gd name="T55" fmla="*/ 158 h 222"/>
              <a:gd name="T56" fmla="*/ 209 w 307"/>
              <a:gd name="T57" fmla="*/ 134 h 222"/>
              <a:gd name="T58" fmla="*/ 226 w 307"/>
              <a:gd name="T59" fmla="*/ 129 h 222"/>
              <a:gd name="T60" fmla="*/ 238 w 307"/>
              <a:gd name="T61" fmla="*/ 129 h 222"/>
              <a:gd name="T62" fmla="*/ 255 w 307"/>
              <a:gd name="T63" fmla="*/ 129 h 222"/>
              <a:gd name="T64" fmla="*/ 267 w 307"/>
              <a:gd name="T65" fmla="*/ 140 h 222"/>
              <a:gd name="T66" fmla="*/ 278 w 307"/>
              <a:gd name="T67" fmla="*/ 152 h 222"/>
              <a:gd name="T68" fmla="*/ 290 w 307"/>
              <a:gd name="T69" fmla="*/ 169 h 222"/>
              <a:gd name="T70" fmla="*/ 301 w 307"/>
              <a:gd name="T71" fmla="*/ 187 h 222"/>
              <a:gd name="T72" fmla="*/ 307 w 307"/>
              <a:gd name="T73" fmla="*/ 193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7"/>
              <a:gd name="T112" fmla="*/ 0 h 222"/>
              <a:gd name="T113" fmla="*/ 307 w 307"/>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7" h="222">
                <a:moveTo>
                  <a:pt x="23" y="0"/>
                </a:moveTo>
                <a:lnTo>
                  <a:pt x="41" y="24"/>
                </a:lnTo>
                <a:lnTo>
                  <a:pt x="52" y="35"/>
                </a:lnTo>
                <a:lnTo>
                  <a:pt x="58" y="47"/>
                </a:lnTo>
                <a:lnTo>
                  <a:pt x="64" y="59"/>
                </a:lnTo>
                <a:lnTo>
                  <a:pt x="70" y="70"/>
                </a:lnTo>
                <a:lnTo>
                  <a:pt x="70" y="82"/>
                </a:lnTo>
                <a:lnTo>
                  <a:pt x="70" y="88"/>
                </a:lnTo>
                <a:lnTo>
                  <a:pt x="70" y="94"/>
                </a:lnTo>
                <a:lnTo>
                  <a:pt x="70" y="99"/>
                </a:lnTo>
                <a:lnTo>
                  <a:pt x="64" y="105"/>
                </a:lnTo>
                <a:lnTo>
                  <a:pt x="58" y="111"/>
                </a:lnTo>
                <a:lnTo>
                  <a:pt x="46" y="123"/>
                </a:lnTo>
                <a:lnTo>
                  <a:pt x="35" y="134"/>
                </a:lnTo>
                <a:lnTo>
                  <a:pt x="23" y="140"/>
                </a:lnTo>
                <a:lnTo>
                  <a:pt x="12" y="152"/>
                </a:lnTo>
                <a:lnTo>
                  <a:pt x="6" y="158"/>
                </a:lnTo>
                <a:lnTo>
                  <a:pt x="0" y="164"/>
                </a:lnTo>
                <a:lnTo>
                  <a:pt x="0" y="169"/>
                </a:lnTo>
                <a:lnTo>
                  <a:pt x="6" y="175"/>
                </a:lnTo>
                <a:lnTo>
                  <a:pt x="12" y="175"/>
                </a:lnTo>
                <a:lnTo>
                  <a:pt x="17" y="175"/>
                </a:lnTo>
                <a:lnTo>
                  <a:pt x="35" y="175"/>
                </a:lnTo>
                <a:lnTo>
                  <a:pt x="46" y="175"/>
                </a:lnTo>
                <a:lnTo>
                  <a:pt x="52" y="175"/>
                </a:lnTo>
                <a:lnTo>
                  <a:pt x="58" y="175"/>
                </a:lnTo>
                <a:lnTo>
                  <a:pt x="70" y="175"/>
                </a:lnTo>
                <a:lnTo>
                  <a:pt x="81" y="175"/>
                </a:lnTo>
                <a:lnTo>
                  <a:pt x="87" y="175"/>
                </a:lnTo>
                <a:lnTo>
                  <a:pt x="93" y="175"/>
                </a:lnTo>
                <a:lnTo>
                  <a:pt x="99" y="175"/>
                </a:lnTo>
                <a:lnTo>
                  <a:pt x="99" y="181"/>
                </a:lnTo>
                <a:lnTo>
                  <a:pt x="99" y="187"/>
                </a:lnTo>
                <a:lnTo>
                  <a:pt x="93" y="193"/>
                </a:lnTo>
                <a:lnTo>
                  <a:pt x="87" y="199"/>
                </a:lnTo>
                <a:lnTo>
                  <a:pt x="81" y="204"/>
                </a:lnTo>
                <a:lnTo>
                  <a:pt x="81" y="210"/>
                </a:lnTo>
                <a:lnTo>
                  <a:pt x="75" y="216"/>
                </a:lnTo>
                <a:lnTo>
                  <a:pt x="75" y="222"/>
                </a:lnTo>
                <a:lnTo>
                  <a:pt x="81" y="222"/>
                </a:lnTo>
                <a:lnTo>
                  <a:pt x="87" y="222"/>
                </a:lnTo>
                <a:lnTo>
                  <a:pt x="93" y="222"/>
                </a:lnTo>
                <a:lnTo>
                  <a:pt x="104" y="216"/>
                </a:lnTo>
                <a:lnTo>
                  <a:pt x="110" y="216"/>
                </a:lnTo>
                <a:lnTo>
                  <a:pt x="122" y="210"/>
                </a:lnTo>
                <a:lnTo>
                  <a:pt x="128" y="204"/>
                </a:lnTo>
                <a:lnTo>
                  <a:pt x="139" y="199"/>
                </a:lnTo>
                <a:lnTo>
                  <a:pt x="151" y="193"/>
                </a:lnTo>
                <a:lnTo>
                  <a:pt x="162" y="181"/>
                </a:lnTo>
                <a:lnTo>
                  <a:pt x="174" y="169"/>
                </a:lnTo>
                <a:lnTo>
                  <a:pt x="186" y="158"/>
                </a:lnTo>
                <a:lnTo>
                  <a:pt x="197" y="146"/>
                </a:lnTo>
                <a:lnTo>
                  <a:pt x="209" y="134"/>
                </a:lnTo>
                <a:lnTo>
                  <a:pt x="220" y="129"/>
                </a:lnTo>
                <a:lnTo>
                  <a:pt x="226" y="129"/>
                </a:lnTo>
                <a:lnTo>
                  <a:pt x="232" y="129"/>
                </a:lnTo>
                <a:lnTo>
                  <a:pt x="238" y="129"/>
                </a:lnTo>
                <a:lnTo>
                  <a:pt x="249" y="129"/>
                </a:lnTo>
                <a:lnTo>
                  <a:pt x="255" y="129"/>
                </a:lnTo>
                <a:lnTo>
                  <a:pt x="261" y="134"/>
                </a:lnTo>
                <a:lnTo>
                  <a:pt x="267" y="140"/>
                </a:lnTo>
                <a:lnTo>
                  <a:pt x="272" y="146"/>
                </a:lnTo>
                <a:lnTo>
                  <a:pt x="278" y="152"/>
                </a:lnTo>
                <a:lnTo>
                  <a:pt x="284" y="164"/>
                </a:lnTo>
                <a:lnTo>
                  <a:pt x="290" y="169"/>
                </a:lnTo>
                <a:lnTo>
                  <a:pt x="296" y="181"/>
                </a:lnTo>
                <a:lnTo>
                  <a:pt x="301" y="187"/>
                </a:lnTo>
                <a:lnTo>
                  <a:pt x="301" y="193"/>
                </a:lnTo>
                <a:lnTo>
                  <a:pt x="307" y="193"/>
                </a:lnTo>
              </a:path>
            </a:pathLst>
          </a:custGeom>
          <a:noFill/>
          <a:ln w="9525">
            <a:solidFill>
              <a:srgbClr val="FF0000"/>
            </a:solidFill>
            <a:round/>
            <a:headEnd/>
            <a:tailEnd/>
          </a:ln>
        </p:spPr>
        <p:txBody>
          <a:bodyPr/>
          <a:lstStyle/>
          <a:p>
            <a:endParaRPr lang="en-US"/>
          </a:p>
        </p:txBody>
      </p:sp>
      <p:sp>
        <p:nvSpPr>
          <p:cNvPr id="25020" name="Freeform 208"/>
          <p:cNvSpPr>
            <a:spLocks/>
          </p:cNvSpPr>
          <p:nvPr/>
        </p:nvSpPr>
        <p:spPr bwMode="auto">
          <a:xfrm>
            <a:off x="7491356" y="3858776"/>
            <a:ext cx="276225" cy="147638"/>
          </a:xfrm>
          <a:custGeom>
            <a:avLst/>
            <a:gdLst>
              <a:gd name="T0" fmla="*/ 174 w 174"/>
              <a:gd name="T1" fmla="*/ 12 h 93"/>
              <a:gd name="T2" fmla="*/ 145 w 174"/>
              <a:gd name="T3" fmla="*/ 6 h 93"/>
              <a:gd name="T4" fmla="*/ 116 w 174"/>
              <a:gd name="T5" fmla="*/ 6 h 93"/>
              <a:gd name="T6" fmla="*/ 104 w 174"/>
              <a:gd name="T7" fmla="*/ 0 h 93"/>
              <a:gd name="T8" fmla="*/ 92 w 174"/>
              <a:gd name="T9" fmla="*/ 0 h 93"/>
              <a:gd name="T10" fmla="*/ 81 w 174"/>
              <a:gd name="T11" fmla="*/ 6 h 93"/>
              <a:gd name="T12" fmla="*/ 75 w 174"/>
              <a:gd name="T13" fmla="*/ 6 h 93"/>
              <a:gd name="T14" fmla="*/ 69 w 174"/>
              <a:gd name="T15" fmla="*/ 6 h 93"/>
              <a:gd name="T16" fmla="*/ 63 w 174"/>
              <a:gd name="T17" fmla="*/ 12 h 93"/>
              <a:gd name="T18" fmla="*/ 58 w 174"/>
              <a:gd name="T19" fmla="*/ 18 h 93"/>
              <a:gd name="T20" fmla="*/ 58 w 174"/>
              <a:gd name="T21" fmla="*/ 23 h 93"/>
              <a:gd name="T22" fmla="*/ 52 w 174"/>
              <a:gd name="T23" fmla="*/ 35 h 93"/>
              <a:gd name="T24" fmla="*/ 46 w 174"/>
              <a:gd name="T25" fmla="*/ 41 h 93"/>
              <a:gd name="T26" fmla="*/ 46 w 174"/>
              <a:gd name="T27" fmla="*/ 47 h 93"/>
              <a:gd name="T28" fmla="*/ 40 w 174"/>
              <a:gd name="T29" fmla="*/ 53 h 93"/>
              <a:gd name="T30" fmla="*/ 35 w 174"/>
              <a:gd name="T31" fmla="*/ 58 h 93"/>
              <a:gd name="T32" fmla="*/ 17 w 174"/>
              <a:gd name="T33" fmla="*/ 70 h 93"/>
              <a:gd name="T34" fmla="*/ 6 w 174"/>
              <a:gd name="T35" fmla="*/ 82 h 93"/>
              <a:gd name="T36" fmla="*/ 0 w 174"/>
              <a:gd name="T37" fmla="*/ 88 h 93"/>
              <a:gd name="T38" fmla="*/ 0 w 174"/>
              <a:gd name="T39" fmla="*/ 93 h 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4"/>
              <a:gd name="T61" fmla="*/ 0 h 93"/>
              <a:gd name="T62" fmla="*/ 174 w 174"/>
              <a:gd name="T63" fmla="*/ 93 h 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4" h="93">
                <a:moveTo>
                  <a:pt x="174" y="12"/>
                </a:moveTo>
                <a:lnTo>
                  <a:pt x="145" y="6"/>
                </a:lnTo>
                <a:lnTo>
                  <a:pt x="116" y="6"/>
                </a:lnTo>
                <a:lnTo>
                  <a:pt x="104" y="0"/>
                </a:lnTo>
                <a:lnTo>
                  <a:pt x="92" y="0"/>
                </a:lnTo>
                <a:lnTo>
                  <a:pt x="81" y="6"/>
                </a:lnTo>
                <a:lnTo>
                  <a:pt x="75" y="6"/>
                </a:lnTo>
                <a:lnTo>
                  <a:pt x="69" y="6"/>
                </a:lnTo>
                <a:lnTo>
                  <a:pt x="63" y="12"/>
                </a:lnTo>
                <a:lnTo>
                  <a:pt x="58" y="18"/>
                </a:lnTo>
                <a:lnTo>
                  <a:pt x="58" y="23"/>
                </a:lnTo>
                <a:lnTo>
                  <a:pt x="52" y="35"/>
                </a:lnTo>
                <a:lnTo>
                  <a:pt x="46" y="41"/>
                </a:lnTo>
                <a:lnTo>
                  <a:pt x="46" y="47"/>
                </a:lnTo>
                <a:lnTo>
                  <a:pt x="40" y="53"/>
                </a:lnTo>
                <a:lnTo>
                  <a:pt x="35" y="58"/>
                </a:lnTo>
                <a:lnTo>
                  <a:pt x="17" y="70"/>
                </a:lnTo>
                <a:lnTo>
                  <a:pt x="6" y="82"/>
                </a:lnTo>
                <a:lnTo>
                  <a:pt x="0" y="88"/>
                </a:lnTo>
                <a:lnTo>
                  <a:pt x="0" y="93"/>
                </a:lnTo>
              </a:path>
            </a:pathLst>
          </a:custGeom>
          <a:noFill/>
          <a:ln w="9525">
            <a:solidFill>
              <a:srgbClr val="FF0000"/>
            </a:solidFill>
            <a:round/>
            <a:headEnd/>
            <a:tailEnd/>
          </a:ln>
        </p:spPr>
        <p:txBody>
          <a:bodyPr/>
          <a:lstStyle/>
          <a:p>
            <a:endParaRPr lang="en-US"/>
          </a:p>
        </p:txBody>
      </p:sp>
      <p:sp>
        <p:nvSpPr>
          <p:cNvPr id="25021" name="Freeform 209"/>
          <p:cNvSpPr>
            <a:spLocks/>
          </p:cNvSpPr>
          <p:nvPr/>
        </p:nvSpPr>
        <p:spPr bwMode="auto">
          <a:xfrm>
            <a:off x="8097781" y="3757176"/>
            <a:ext cx="239713" cy="388938"/>
          </a:xfrm>
          <a:custGeom>
            <a:avLst/>
            <a:gdLst>
              <a:gd name="T0" fmla="*/ 151 w 151"/>
              <a:gd name="T1" fmla="*/ 6 h 245"/>
              <a:gd name="T2" fmla="*/ 134 w 151"/>
              <a:gd name="T3" fmla="*/ 0 h 245"/>
              <a:gd name="T4" fmla="*/ 116 w 151"/>
              <a:gd name="T5" fmla="*/ 0 h 245"/>
              <a:gd name="T6" fmla="*/ 110 w 151"/>
              <a:gd name="T7" fmla="*/ 0 h 245"/>
              <a:gd name="T8" fmla="*/ 105 w 151"/>
              <a:gd name="T9" fmla="*/ 0 h 245"/>
              <a:gd name="T10" fmla="*/ 99 w 151"/>
              <a:gd name="T11" fmla="*/ 0 h 245"/>
              <a:gd name="T12" fmla="*/ 87 w 151"/>
              <a:gd name="T13" fmla="*/ 6 h 245"/>
              <a:gd name="T14" fmla="*/ 82 w 151"/>
              <a:gd name="T15" fmla="*/ 12 h 245"/>
              <a:gd name="T16" fmla="*/ 76 w 151"/>
              <a:gd name="T17" fmla="*/ 17 h 245"/>
              <a:gd name="T18" fmla="*/ 70 w 151"/>
              <a:gd name="T19" fmla="*/ 29 h 245"/>
              <a:gd name="T20" fmla="*/ 64 w 151"/>
              <a:gd name="T21" fmla="*/ 35 h 245"/>
              <a:gd name="T22" fmla="*/ 53 w 151"/>
              <a:gd name="T23" fmla="*/ 58 h 245"/>
              <a:gd name="T24" fmla="*/ 47 w 151"/>
              <a:gd name="T25" fmla="*/ 64 h 245"/>
              <a:gd name="T26" fmla="*/ 41 w 151"/>
              <a:gd name="T27" fmla="*/ 76 h 245"/>
              <a:gd name="T28" fmla="*/ 41 w 151"/>
              <a:gd name="T29" fmla="*/ 82 h 245"/>
              <a:gd name="T30" fmla="*/ 35 w 151"/>
              <a:gd name="T31" fmla="*/ 87 h 245"/>
              <a:gd name="T32" fmla="*/ 29 w 151"/>
              <a:gd name="T33" fmla="*/ 105 h 245"/>
              <a:gd name="T34" fmla="*/ 29 w 151"/>
              <a:gd name="T35" fmla="*/ 117 h 245"/>
              <a:gd name="T36" fmla="*/ 24 w 151"/>
              <a:gd name="T37" fmla="*/ 128 h 245"/>
              <a:gd name="T38" fmla="*/ 24 w 151"/>
              <a:gd name="T39" fmla="*/ 134 h 245"/>
              <a:gd name="T40" fmla="*/ 18 w 151"/>
              <a:gd name="T41" fmla="*/ 134 h 245"/>
              <a:gd name="T42" fmla="*/ 12 w 151"/>
              <a:gd name="T43" fmla="*/ 140 h 245"/>
              <a:gd name="T44" fmla="*/ 6 w 151"/>
              <a:gd name="T45" fmla="*/ 152 h 245"/>
              <a:gd name="T46" fmla="*/ 0 w 151"/>
              <a:gd name="T47" fmla="*/ 157 h 245"/>
              <a:gd name="T48" fmla="*/ 0 w 151"/>
              <a:gd name="T49" fmla="*/ 169 h 245"/>
              <a:gd name="T50" fmla="*/ 0 w 151"/>
              <a:gd name="T51" fmla="*/ 175 h 245"/>
              <a:gd name="T52" fmla="*/ 0 w 151"/>
              <a:gd name="T53" fmla="*/ 187 h 245"/>
              <a:gd name="T54" fmla="*/ 6 w 151"/>
              <a:gd name="T55" fmla="*/ 193 h 245"/>
              <a:gd name="T56" fmla="*/ 6 w 151"/>
              <a:gd name="T57" fmla="*/ 198 h 245"/>
              <a:gd name="T58" fmla="*/ 12 w 151"/>
              <a:gd name="T59" fmla="*/ 204 h 245"/>
              <a:gd name="T60" fmla="*/ 24 w 151"/>
              <a:gd name="T61" fmla="*/ 204 h 245"/>
              <a:gd name="T62" fmla="*/ 29 w 151"/>
              <a:gd name="T63" fmla="*/ 210 h 245"/>
              <a:gd name="T64" fmla="*/ 41 w 151"/>
              <a:gd name="T65" fmla="*/ 216 h 245"/>
              <a:gd name="T66" fmla="*/ 47 w 151"/>
              <a:gd name="T67" fmla="*/ 216 h 245"/>
              <a:gd name="T68" fmla="*/ 58 w 151"/>
              <a:gd name="T69" fmla="*/ 222 h 245"/>
              <a:gd name="T70" fmla="*/ 64 w 151"/>
              <a:gd name="T71" fmla="*/ 222 h 245"/>
              <a:gd name="T72" fmla="*/ 64 w 151"/>
              <a:gd name="T73" fmla="*/ 228 h 245"/>
              <a:gd name="T74" fmla="*/ 64 w 151"/>
              <a:gd name="T75" fmla="*/ 228 h 245"/>
              <a:gd name="T76" fmla="*/ 64 w 151"/>
              <a:gd name="T77" fmla="*/ 228 h 245"/>
              <a:gd name="T78" fmla="*/ 64 w 151"/>
              <a:gd name="T79" fmla="*/ 228 h 245"/>
              <a:gd name="T80" fmla="*/ 64 w 151"/>
              <a:gd name="T81" fmla="*/ 233 h 245"/>
              <a:gd name="T82" fmla="*/ 58 w 151"/>
              <a:gd name="T83" fmla="*/ 233 h 245"/>
              <a:gd name="T84" fmla="*/ 47 w 151"/>
              <a:gd name="T85" fmla="*/ 239 h 245"/>
              <a:gd name="T86" fmla="*/ 41 w 151"/>
              <a:gd name="T87" fmla="*/ 239 h 245"/>
              <a:gd name="T88" fmla="*/ 35 w 151"/>
              <a:gd name="T89" fmla="*/ 239 h 245"/>
              <a:gd name="T90" fmla="*/ 29 w 151"/>
              <a:gd name="T91" fmla="*/ 245 h 245"/>
              <a:gd name="T92" fmla="*/ 24 w 151"/>
              <a:gd name="T93" fmla="*/ 245 h 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1"/>
              <a:gd name="T142" fmla="*/ 0 h 245"/>
              <a:gd name="T143" fmla="*/ 151 w 151"/>
              <a:gd name="T144" fmla="*/ 245 h 2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1" h="245">
                <a:moveTo>
                  <a:pt x="151" y="6"/>
                </a:moveTo>
                <a:lnTo>
                  <a:pt x="134" y="0"/>
                </a:lnTo>
                <a:lnTo>
                  <a:pt x="116" y="0"/>
                </a:lnTo>
                <a:lnTo>
                  <a:pt x="110" y="0"/>
                </a:lnTo>
                <a:lnTo>
                  <a:pt x="105" y="0"/>
                </a:lnTo>
                <a:lnTo>
                  <a:pt x="99" y="0"/>
                </a:lnTo>
                <a:lnTo>
                  <a:pt x="87" y="6"/>
                </a:lnTo>
                <a:lnTo>
                  <a:pt x="82" y="12"/>
                </a:lnTo>
                <a:lnTo>
                  <a:pt x="76" y="17"/>
                </a:lnTo>
                <a:lnTo>
                  <a:pt x="70" y="29"/>
                </a:lnTo>
                <a:lnTo>
                  <a:pt x="64" y="35"/>
                </a:lnTo>
                <a:lnTo>
                  <a:pt x="53" y="58"/>
                </a:lnTo>
                <a:lnTo>
                  <a:pt x="47" y="64"/>
                </a:lnTo>
                <a:lnTo>
                  <a:pt x="41" y="76"/>
                </a:lnTo>
                <a:lnTo>
                  <a:pt x="41" y="82"/>
                </a:lnTo>
                <a:lnTo>
                  <a:pt x="35" y="87"/>
                </a:lnTo>
                <a:lnTo>
                  <a:pt x="29" y="105"/>
                </a:lnTo>
                <a:lnTo>
                  <a:pt x="29" y="117"/>
                </a:lnTo>
                <a:lnTo>
                  <a:pt x="24" y="128"/>
                </a:lnTo>
                <a:lnTo>
                  <a:pt x="24" y="134"/>
                </a:lnTo>
                <a:lnTo>
                  <a:pt x="18" y="134"/>
                </a:lnTo>
                <a:lnTo>
                  <a:pt x="12" y="140"/>
                </a:lnTo>
                <a:lnTo>
                  <a:pt x="6" y="152"/>
                </a:lnTo>
                <a:lnTo>
                  <a:pt x="0" y="157"/>
                </a:lnTo>
                <a:lnTo>
                  <a:pt x="0" y="169"/>
                </a:lnTo>
                <a:lnTo>
                  <a:pt x="0" y="175"/>
                </a:lnTo>
                <a:lnTo>
                  <a:pt x="0" y="187"/>
                </a:lnTo>
                <a:lnTo>
                  <a:pt x="6" y="193"/>
                </a:lnTo>
                <a:lnTo>
                  <a:pt x="6" y="198"/>
                </a:lnTo>
                <a:lnTo>
                  <a:pt x="12" y="204"/>
                </a:lnTo>
                <a:lnTo>
                  <a:pt x="24" y="204"/>
                </a:lnTo>
                <a:lnTo>
                  <a:pt x="29" y="210"/>
                </a:lnTo>
                <a:lnTo>
                  <a:pt x="41" y="216"/>
                </a:lnTo>
                <a:lnTo>
                  <a:pt x="47" y="216"/>
                </a:lnTo>
                <a:lnTo>
                  <a:pt x="58" y="222"/>
                </a:lnTo>
                <a:lnTo>
                  <a:pt x="64" y="222"/>
                </a:lnTo>
                <a:lnTo>
                  <a:pt x="64" y="228"/>
                </a:lnTo>
                <a:lnTo>
                  <a:pt x="64" y="233"/>
                </a:lnTo>
                <a:lnTo>
                  <a:pt x="58" y="233"/>
                </a:lnTo>
                <a:lnTo>
                  <a:pt x="47" y="239"/>
                </a:lnTo>
                <a:lnTo>
                  <a:pt x="41" y="239"/>
                </a:lnTo>
                <a:lnTo>
                  <a:pt x="35" y="239"/>
                </a:lnTo>
                <a:lnTo>
                  <a:pt x="29" y="245"/>
                </a:lnTo>
                <a:lnTo>
                  <a:pt x="24" y="245"/>
                </a:lnTo>
              </a:path>
            </a:pathLst>
          </a:custGeom>
          <a:noFill/>
          <a:ln w="9525">
            <a:solidFill>
              <a:srgbClr val="FF0000"/>
            </a:solidFill>
            <a:round/>
            <a:headEnd/>
            <a:tailEnd/>
          </a:ln>
        </p:spPr>
        <p:txBody>
          <a:bodyPr/>
          <a:lstStyle/>
          <a:p>
            <a:endParaRPr lang="en-US"/>
          </a:p>
        </p:txBody>
      </p:sp>
      <p:sp>
        <p:nvSpPr>
          <p:cNvPr id="25022" name="Freeform 210"/>
          <p:cNvSpPr>
            <a:spLocks/>
          </p:cNvSpPr>
          <p:nvPr/>
        </p:nvSpPr>
        <p:spPr bwMode="auto">
          <a:xfrm>
            <a:off x="6948431" y="4192151"/>
            <a:ext cx="322263" cy="204788"/>
          </a:xfrm>
          <a:custGeom>
            <a:avLst/>
            <a:gdLst>
              <a:gd name="T0" fmla="*/ 0 w 203"/>
              <a:gd name="T1" fmla="*/ 129 h 129"/>
              <a:gd name="T2" fmla="*/ 29 w 203"/>
              <a:gd name="T3" fmla="*/ 111 h 129"/>
              <a:gd name="T4" fmla="*/ 46 w 203"/>
              <a:gd name="T5" fmla="*/ 105 h 129"/>
              <a:gd name="T6" fmla="*/ 63 w 203"/>
              <a:gd name="T7" fmla="*/ 94 h 129"/>
              <a:gd name="T8" fmla="*/ 75 w 203"/>
              <a:gd name="T9" fmla="*/ 88 h 129"/>
              <a:gd name="T10" fmla="*/ 87 w 203"/>
              <a:gd name="T11" fmla="*/ 76 h 129"/>
              <a:gd name="T12" fmla="*/ 98 w 203"/>
              <a:gd name="T13" fmla="*/ 70 h 129"/>
              <a:gd name="T14" fmla="*/ 104 w 203"/>
              <a:gd name="T15" fmla="*/ 64 h 129"/>
              <a:gd name="T16" fmla="*/ 104 w 203"/>
              <a:gd name="T17" fmla="*/ 59 h 129"/>
              <a:gd name="T18" fmla="*/ 104 w 203"/>
              <a:gd name="T19" fmla="*/ 59 h 129"/>
              <a:gd name="T20" fmla="*/ 104 w 203"/>
              <a:gd name="T21" fmla="*/ 53 h 129"/>
              <a:gd name="T22" fmla="*/ 104 w 203"/>
              <a:gd name="T23" fmla="*/ 53 h 129"/>
              <a:gd name="T24" fmla="*/ 98 w 203"/>
              <a:gd name="T25" fmla="*/ 47 h 129"/>
              <a:gd name="T26" fmla="*/ 92 w 203"/>
              <a:gd name="T27" fmla="*/ 41 h 129"/>
              <a:gd name="T28" fmla="*/ 87 w 203"/>
              <a:gd name="T29" fmla="*/ 35 h 129"/>
              <a:gd name="T30" fmla="*/ 87 w 203"/>
              <a:gd name="T31" fmla="*/ 35 h 129"/>
              <a:gd name="T32" fmla="*/ 81 w 203"/>
              <a:gd name="T33" fmla="*/ 29 h 129"/>
              <a:gd name="T34" fmla="*/ 81 w 203"/>
              <a:gd name="T35" fmla="*/ 29 h 129"/>
              <a:gd name="T36" fmla="*/ 81 w 203"/>
              <a:gd name="T37" fmla="*/ 29 h 129"/>
              <a:gd name="T38" fmla="*/ 81 w 203"/>
              <a:gd name="T39" fmla="*/ 29 h 129"/>
              <a:gd name="T40" fmla="*/ 87 w 203"/>
              <a:gd name="T41" fmla="*/ 35 h 129"/>
              <a:gd name="T42" fmla="*/ 87 w 203"/>
              <a:gd name="T43" fmla="*/ 35 h 129"/>
              <a:gd name="T44" fmla="*/ 92 w 203"/>
              <a:gd name="T45" fmla="*/ 41 h 129"/>
              <a:gd name="T46" fmla="*/ 110 w 203"/>
              <a:gd name="T47" fmla="*/ 53 h 129"/>
              <a:gd name="T48" fmla="*/ 116 w 203"/>
              <a:gd name="T49" fmla="*/ 59 h 129"/>
              <a:gd name="T50" fmla="*/ 121 w 203"/>
              <a:gd name="T51" fmla="*/ 64 h 129"/>
              <a:gd name="T52" fmla="*/ 127 w 203"/>
              <a:gd name="T53" fmla="*/ 70 h 129"/>
              <a:gd name="T54" fmla="*/ 139 w 203"/>
              <a:gd name="T55" fmla="*/ 76 h 129"/>
              <a:gd name="T56" fmla="*/ 145 w 203"/>
              <a:gd name="T57" fmla="*/ 82 h 129"/>
              <a:gd name="T58" fmla="*/ 156 w 203"/>
              <a:gd name="T59" fmla="*/ 82 h 129"/>
              <a:gd name="T60" fmla="*/ 162 w 203"/>
              <a:gd name="T61" fmla="*/ 88 h 129"/>
              <a:gd name="T62" fmla="*/ 174 w 203"/>
              <a:gd name="T63" fmla="*/ 88 h 129"/>
              <a:gd name="T64" fmla="*/ 179 w 203"/>
              <a:gd name="T65" fmla="*/ 94 h 129"/>
              <a:gd name="T66" fmla="*/ 185 w 203"/>
              <a:gd name="T67" fmla="*/ 88 h 129"/>
              <a:gd name="T68" fmla="*/ 185 w 203"/>
              <a:gd name="T69" fmla="*/ 88 h 129"/>
              <a:gd name="T70" fmla="*/ 191 w 203"/>
              <a:gd name="T71" fmla="*/ 82 h 129"/>
              <a:gd name="T72" fmla="*/ 191 w 203"/>
              <a:gd name="T73" fmla="*/ 70 h 129"/>
              <a:gd name="T74" fmla="*/ 197 w 203"/>
              <a:gd name="T75" fmla="*/ 59 h 129"/>
              <a:gd name="T76" fmla="*/ 197 w 203"/>
              <a:gd name="T77" fmla="*/ 47 h 129"/>
              <a:gd name="T78" fmla="*/ 197 w 203"/>
              <a:gd name="T79" fmla="*/ 29 h 129"/>
              <a:gd name="T80" fmla="*/ 203 w 203"/>
              <a:gd name="T81" fmla="*/ 18 h 129"/>
              <a:gd name="T82" fmla="*/ 203 w 203"/>
              <a:gd name="T83" fmla="*/ 6 h 129"/>
              <a:gd name="T84" fmla="*/ 203 w 203"/>
              <a:gd name="T85" fmla="*/ 0 h 129"/>
              <a:gd name="T86" fmla="*/ 203 w 203"/>
              <a:gd name="T87" fmla="*/ 0 h 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3"/>
              <a:gd name="T133" fmla="*/ 0 h 129"/>
              <a:gd name="T134" fmla="*/ 203 w 203"/>
              <a:gd name="T135" fmla="*/ 129 h 1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3" h="129">
                <a:moveTo>
                  <a:pt x="0" y="129"/>
                </a:moveTo>
                <a:lnTo>
                  <a:pt x="29" y="111"/>
                </a:lnTo>
                <a:lnTo>
                  <a:pt x="46" y="105"/>
                </a:lnTo>
                <a:lnTo>
                  <a:pt x="63" y="94"/>
                </a:lnTo>
                <a:lnTo>
                  <a:pt x="75" y="88"/>
                </a:lnTo>
                <a:lnTo>
                  <a:pt x="87" y="76"/>
                </a:lnTo>
                <a:lnTo>
                  <a:pt x="98" y="70"/>
                </a:lnTo>
                <a:lnTo>
                  <a:pt x="104" y="64"/>
                </a:lnTo>
                <a:lnTo>
                  <a:pt x="104" y="59"/>
                </a:lnTo>
                <a:lnTo>
                  <a:pt x="104" y="53"/>
                </a:lnTo>
                <a:lnTo>
                  <a:pt x="98" y="47"/>
                </a:lnTo>
                <a:lnTo>
                  <a:pt x="92" y="41"/>
                </a:lnTo>
                <a:lnTo>
                  <a:pt x="87" y="35"/>
                </a:lnTo>
                <a:lnTo>
                  <a:pt x="81" y="29"/>
                </a:lnTo>
                <a:lnTo>
                  <a:pt x="87" y="35"/>
                </a:lnTo>
                <a:lnTo>
                  <a:pt x="92" y="41"/>
                </a:lnTo>
                <a:lnTo>
                  <a:pt x="110" y="53"/>
                </a:lnTo>
                <a:lnTo>
                  <a:pt x="116" y="59"/>
                </a:lnTo>
                <a:lnTo>
                  <a:pt x="121" y="64"/>
                </a:lnTo>
                <a:lnTo>
                  <a:pt x="127" y="70"/>
                </a:lnTo>
                <a:lnTo>
                  <a:pt x="139" y="76"/>
                </a:lnTo>
                <a:lnTo>
                  <a:pt x="145" y="82"/>
                </a:lnTo>
                <a:lnTo>
                  <a:pt x="156" y="82"/>
                </a:lnTo>
                <a:lnTo>
                  <a:pt x="162" y="88"/>
                </a:lnTo>
                <a:lnTo>
                  <a:pt x="174" y="88"/>
                </a:lnTo>
                <a:lnTo>
                  <a:pt x="179" y="94"/>
                </a:lnTo>
                <a:lnTo>
                  <a:pt x="185" y="88"/>
                </a:lnTo>
                <a:lnTo>
                  <a:pt x="191" y="82"/>
                </a:lnTo>
                <a:lnTo>
                  <a:pt x="191" y="70"/>
                </a:lnTo>
                <a:lnTo>
                  <a:pt x="197" y="59"/>
                </a:lnTo>
                <a:lnTo>
                  <a:pt x="197" y="47"/>
                </a:lnTo>
                <a:lnTo>
                  <a:pt x="197" y="29"/>
                </a:lnTo>
                <a:lnTo>
                  <a:pt x="203" y="18"/>
                </a:lnTo>
                <a:lnTo>
                  <a:pt x="203" y="6"/>
                </a:lnTo>
                <a:lnTo>
                  <a:pt x="203" y="0"/>
                </a:lnTo>
              </a:path>
            </a:pathLst>
          </a:custGeom>
          <a:noFill/>
          <a:ln w="9525">
            <a:solidFill>
              <a:srgbClr val="FF0000"/>
            </a:solidFill>
            <a:round/>
            <a:headEnd/>
            <a:tailEnd/>
          </a:ln>
        </p:spPr>
        <p:txBody>
          <a:bodyPr/>
          <a:lstStyle/>
          <a:p>
            <a:endParaRPr lang="en-US"/>
          </a:p>
        </p:txBody>
      </p:sp>
      <p:sp>
        <p:nvSpPr>
          <p:cNvPr id="25023" name="Freeform 211"/>
          <p:cNvSpPr>
            <a:spLocks/>
          </p:cNvSpPr>
          <p:nvPr/>
        </p:nvSpPr>
        <p:spPr bwMode="auto">
          <a:xfrm>
            <a:off x="7702494" y="3979426"/>
            <a:ext cx="506413" cy="111125"/>
          </a:xfrm>
          <a:custGeom>
            <a:avLst/>
            <a:gdLst>
              <a:gd name="T0" fmla="*/ 0 w 319"/>
              <a:gd name="T1" fmla="*/ 17 h 70"/>
              <a:gd name="T2" fmla="*/ 23 w 319"/>
              <a:gd name="T3" fmla="*/ 35 h 70"/>
              <a:gd name="T4" fmla="*/ 52 w 319"/>
              <a:gd name="T5" fmla="*/ 47 h 70"/>
              <a:gd name="T6" fmla="*/ 64 w 319"/>
              <a:gd name="T7" fmla="*/ 53 h 70"/>
              <a:gd name="T8" fmla="*/ 70 w 319"/>
              <a:gd name="T9" fmla="*/ 58 h 70"/>
              <a:gd name="T10" fmla="*/ 81 w 319"/>
              <a:gd name="T11" fmla="*/ 64 h 70"/>
              <a:gd name="T12" fmla="*/ 93 w 319"/>
              <a:gd name="T13" fmla="*/ 64 h 70"/>
              <a:gd name="T14" fmla="*/ 99 w 319"/>
              <a:gd name="T15" fmla="*/ 70 h 70"/>
              <a:gd name="T16" fmla="*/ 104 w 319"/>
              <a:gd name="T17" fmla="*/ 70 h 70"/>
              <a:gd name="T18" fmla="*/ 116 w 319"/>
              <a:gd name="T19" fmla="*/ 64 h 70"/>
              <a:gd name="T20" fmla="*/ 122 w 319"/>
              <a:gd name="T21" fmla="*/ 64 h 70"/>
              <a:gd name="T22" fmla="*/ 128 w 319"/>
              <a:gd name="T23" fmla="*/ 58 h 70"/>
              <a:gd name="T24" fmla="*/ 139 w 319"/>
              <a:gd name="T25" fmla="*/ 53 h 70"/>
              <a:gd name="T26" fmla="*/ 145 w 319"/>
              <a:gd name="T27" fmla="*/ 53 h 70"/>
              <a:gd name="T28" fmla="*/ 145 w 319"/>
              <a:gd name="T29" fmla="*/ 47 h 70"/>
              <a:gd name="T30" fmla="*/ 151 w 319"/>
              <a:gd name="T31" fmla="*/ 35 h 70"/>
              <a:gd name="T32" fmla="*/ 157 w 319"/>
              <a:gd name="T33" fmla="*/ 23 h 70"/>
              <a:gd name="T34" fmla="*/ 157 w 319"/>
              <a:gd name="T35" fmla="*/ 23 h 70"/>
              <a:gd name="T36" fmla="*/ 162 w 319"/>
              <a:gd name="T37" fmla="*/ 17 h 70"/>
              <a:gd name="T38" fmla="*/ 168 w 319"/>
              <a:gd name="T39" fmla="*/ 17 h 70"/>
              <a:gd name="T40" fmla="*/ 168 w 319"/>
              <a:gd name="T41" fmla="*/ 17 h 70"/>
              <a:gd name="T42" fmla="*/ 180 w 319"/>
              <a:gd name="T43" fmla="*/ 17 h 70"/>
              <a:gd name="T44" fmla="*/ 197 w 319"/>
              <a:gd name="T45" fmla="*/ 17 h 70"/>
              <a:gd name="T46" fmla="*/ 203 w 319"/>
              <a:gd name="T47" fmla="*/ 17 h 70"/>
              <a:gd name="T48" fmla="*/ 209 w 319"/>
              <a:gd name="T49" fmla="*/ 17 h 70"/>
              <a:gd name="T50" fmla="*/ 220 w 319"/>
              <a:gd name="T51" fmla="*/ 17 h 70"/>
              <a:gd name="T52" fmla="*/ 238 w 319"/>
              <a:gd name="T53" fmla="*/ 12 h 70"/>
              <a:gd name="T54" fmla="*/ 255 w 319"/>
              <a:gd name="T55" fmla="*/ 6 h 70"/>
              <a:gd name="T56" fmla="*/ 267 w 319"/>
              <a:gd name="T57" fmla="*/ 0 h 70"/>
              <a:gd name="T58" fmla="*/ 284 w 319"/>
              <a:gd name="T59" fmla="*/ 0 h 70"/>
              <a:gd name="T60" fmla="*/ 296 w 319"/>
              <a:gd name="T61" fmla="*/ 0 h 70"/>
              <a:gd name="T62" fmla="*/ 302 w 319"/>
              <a:gd name="T63" fmla="*/ 0 h 70"/>
              <a:gd name="T64" fmla="*/ 313 w 319"/>
              <a:gd name="T65" fmla="*/ 0 h 70"/>
              <a:gd name="T66" fmla="*/ 313 w 319"/>
              <a:gd name="T67" fmla="*/ 0 h 70"/>
              <a:gd name="T68" fmla="*/ 319 w 319"/>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9"/>
              <a:gd name="T106" fmla="*/ 0 h 70"/>
              <a:gd name="T107" fmla="*/ 319 w 31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9" h="70">
                <a:moveTo>
                  <a:pt x="0" y="17"/>
                </a:moveTo>
                <a:lnTo>
                  <a:pt x="23" y="35"/>
                </a:lnTo>
                <a:lnTo>
                  <a:pt x="52" y="47"/>
                </a:lnTo>
                <a:lnTo>
                  <a:pt x="64" y="53"/>
                </a:lnTo>
                <a:lnTo>
                  <a:pt x="70" y="58"/>
                </a:lnTo>
                <a:lnTo>
                  <a:pt x="81" y="64"/>
                </a:lnTo>
                <a:lnTo>
                  <a:pt x="93" y="64"/>
                </a:lnTo>
                <a:lnTo>
                  <a:pt x="99" y="70"/>
                </a:lnTo>
                <a:lnTo>
                  <a:pt x="104" y="70"/>
                </a:lnTo>
                <a:lnTo>
                  <a:pt x="116" y="64"/>
                </a:lnTo>
                <a:lnTo>
                  <a:pt x="122" y="64"/>
                </a:lnTo>
                <a:lnTo>
                  <a:pt x="128" y="58"/>
                </a:lnTo>
                <a:lnTo>
                  <a:pt x="139" y="53"/>
                </a:lnTo>
                <a:lnTo>
                  <a:pt x="145" y="53"/>
                </a:lnTo>
                <a:lnTo>
                  <a:pt x="145" y="47"/>
                </a:lnTo>
                <a:lnTo>
                  <a:pt x="151" y="35"/>
                </a:lnTo>
                <a:lnTo>
                  <a:pt x="157" y="23"/>
                </a:lnTo>
                <a:lnTo>
                  <a:pt x="162" y="17"/>
                </a:lnTo>
                <a:lnTo>
                  <a:pt x="168" y="17"/>
                </a:lnTo>
                <a:lnTo>
                  <a:pt x="180" y="17"/>
                </a:lnTo>
                <a:lnTo>
                  <a:pt x="197" y="17"/>
                </a:lnTo>
                <a:lnTo>
                  <a:pt x="203" y="17"/>
                </a:lnTo>
                <a:lnTo>
                  <a:pt x="209" y="17"/>
                </a:lnTo>
                <a:lnTo>
                  <a:pt x="220" y="17"/>
                </a:lnTo>
                <a:lnTo>
                  <a:pt x="238" y="12"/>
                </a:lnTo>
                <a:lnTo>
                  <a:pt x="255" y="6"/>
                </a:lnTo>
                <a:lnTo>
                  <a:pt x="267" y="0"/>
                </a:lnTo>
                <a:lnTo>
                  <a:pt x="284" y="0"/>
                </a:lnTo>
                <a:lnTo>
                  <a:pt x="296" y="0"/>
                </a:lnTo>
                <a:lnTo>
                  <a:pt x="302" y="0"/>
                </a:lnTo>
                <a:lnTo>
                  <a:pt x="313" y="0"/>
                </a:lnTo>
                <a:lnTo>
                  <a:pt x="319" y="0"/>
                </a:lnTo>
              </a:path>
            </a:pathLst>
          </a:custGeom>
          <a:noFill/>
          <a:ln w="9525">
            <a:solidFill>
              <a:srgbClr val="FF0000"/>
            </a:solidFill>
            <a:round/>
            <a:headEnd/>
            <a:tailEnd/>
          </a:ln>
        </p:spPr>
        <p:txBody>
          <a:bodyPr/>
          <a:lstStyle/>
          <a:p>
            <a:endParaRPr lang="en-US"/>
          </a:p>
        </p:txBody>
      </p:sp>
      <p:sp>
        <p:nvSpPr>
          <p:cNvPr id="25024" name="Freeform 212"/>
          <p:cNvSpPr>
            <a:spLocks/>
          </p:cNvSpPr>
          <p:nvPr/>
        </p:nvSpPr>
        <p:spPr bwMode="auto">
          <a:xfrm>
            <a:off x="6781744" y="2088713"/>
            <a:ext cx="341313" cy="222250"/>
          </a:xfrm>
          <a:custGeom>
            <a:avLst/>
            <a:gdLst>
              <a:gd name="T0" fmla="*/ 0 w 215"/>
              <a:gd name="T1" fmla="*/ 0 h 140"/>
              <a:gd name="T2" fmla="*/ 12 w 215"/>
              <a:gd name="T3" fmla="*/ 6 h 140"/>
              <a:gd name="T4" fmla="*/ 24 w 215"/>
              <a:gd name="T5" fmla="*/ 12 h 140"/>
              <a:gd name="T6" fmla="*/ 35 w 215"/>
              <a:gd name="T7" fmla="*/ 23 h 140"/>
              <a:gd name="T8" fmla="*/ 47 w 215"/>
              <a:gd name="T9" fmla="*/ 29 h 140"/>
              <a:gd name="T10" fmla="*/ 53 w 215"/>
              <a:gd name="T11" fmla="*/ 41 h 140"/>
              <a:gd name="T12" fmla="*/ 58 w 215"/>
              <a:gd name="T13" fmla="*/ 47 h 140"/>
              <a:gd name="T14" fmla="*/ 58 w 215"/>
              <a:gd name="T15" fmla="*/ 58 h 140"/>
              <a:gd name="T16" fmla="*/ 64 w 215"/>
              <a:gd name="T17" fmla="*/ 64 h 140"/>
              <a:gd name="T18" fmla="*/ 70 w 215"/>
              <a:gd name="T19" fmla="*/ 88 h 140"/>
              <a:gd name="T20" fmla="*/ 76 w 215"/>
              <a:gd name="T21" fmla="*/ 94 h 140"/>
              <a:gd name="T22" fmla="*/ 76 w 215"/>
              <a:gd name="T23" fmla="*/ 99 h 140"/>
              <a:gd name="T24" fmla="*/ 82 w 215"/>
              <a:gd name="T25" fmla="*/ 117 h 140"/>
              <a:gd name="T26" fmla="*/ 87 w 215"/>
              <a:gd name="T27" fmla="*/ 123 h 140"/>
              <a:gd name="T28" fmla="*/ 93 w 215"/>
              <a:gd name="T29" fmla="*/ 129 h 140"/>
              <a:gd name="T30" fmla="*/ 93 w 215"/>
              <a:gd name="T31" fmla="*/ 134 h 140"/>
              <a:gd name="T32" fmla="*/ 99 w 215"/>
              <a:gd name="T33" fmla="*/ 134 h 140"/>
              <a:gd name="T34" fmla="*/ 99 w 215"/>
              <a:gd name="T35" fmla="*/ 140 h 140"/>
              <a:gd name="T36" fmla="*/ 105 w 215"/>
              <a:gd name="T37" fmla="*/ 140 h 140"/>
              <a:gd name="T38" fmla="*/ 110 w 215"/>
              <a:gd name="T39" fmla="*/ 134 h 140"/>
              <a:gd name="T40" fmla="*/ 110 w 215"/>
              <a:gd name="T41" fmla="*/ 134 h 140"/>
              <a:gd name="T42" fmla="*/ 116 w 215"/>
              <a:gd name="T43" fmla="*/ 129 h 140"/>
              <a:gd name="T44" fmla="*/ 122 w 215"/>
              <a:gd name="T45" fmla="*/ 117 h 140"/>
              <a:gd name="T46" fmla="*/ 128 w 215"/>
              <a:gd name="T47" fmla="*/ 105 h 140"/>
              <a:gd name="T48" fmla="*/ 139 w 215"/>
              <a:gd name="T49" fmla="*/ 99 h 140"/>
              <a:gd name="T50" fmla="*/ 145 w 215"/>
              <a:gd name="T51" fmla="*/ 88 h 140"/>
              <a:gd name="T52" fmla="*/ 151 w 215"/>
              <a:gd name="T53" fmla="*/ 82 h 140"/>
              <a:gd name="T54" fmla="*/ 157 w 215"/>
              <a:gd name="T55" fmla="*/ 70 h 140"/>
              <a:gd name="T56" fmla="*/ 168 w 215"/>
              <a:gd name="T57" fmla="*/ 70 h 140"/>
              <a:gd name="T58" fmla="*/ 174 w 215"/>
              <a:gd name="T59" fmla="*/ 64 h 140"/>
              <a:gd name="T60" fmla="*/ 186 w 215"/>
              <a:gd name="T61" fmla="*/ 64 h 140"/>
              <a:gd name="T62" fmla="*/ 192 w 215"/>
              <a:gd name="T63" fmla="*/ 64 h 140"/>
              <a:gd name="T64" fmla="*/ 197 w 215"/>
              <a:gd name="T65" fmla="*/ 64 h 140"/>
              <a:gd name="T66" fmla="*/ 209 w 215"/>
              <a:gd name="T67" fmla="*/ 64 h 140"/>
              <a:gd name="T68" fmla="*/ 215 w 215"/>
              <a:gd name="T69" fmla="*/ 58 h 140"/>
              <a:gd name="T70" fmla="*/ 215 w 215"/>
              <a:gd name="T71" fmla="*/ 58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5"/>
              <a:gd name="T109" fmla="*/ 0 h 140"/>
              <a:gd name="T110" fmla="*/ 215 w 215"/>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5" h="140">
                <a:moveTo>
                  <a:pt x="0" y="0"/>
                </a:moveTo>
                <a:lnTo>
                  <a:pt x="12" y="6"/>
                </a:lnTo>
                <a:lnTo>
                  <a:pt x="24" y="12"/>
                </a:lnTo>
                <a:lnTo>
                  <a:pt x="35" y="23"/>
                </a:lnTo>
                <a:lnTo>
                  <a:pt x="47" y="29"/>
                </a:lnTo>
                <a:lnTo>
                  <a:pt x="53" y="41"/>
                </a:lnTo>
                <a:lnTo>
                  <a:pt x="58" y="47"/>
                </a:lnTo>
                <a:lnTo>
                  <a:pt x="58" y="58"/>
                </a:lnTo>
                <a:lnTo>
                  <a:pt x="64" y="64"/>
                </a:lnTo>
                <a:lnTo>
                  <a:pt x="70" y="88"/>
                </a:lnTo>
                <a:lnTo>
                  <a:pt x="76" y="94"/>
                </a:lnTo>
                <a:lnTo>
                  <a:pt x="76" y="99"/>
                </a:lnTo>
                <a:lnTo>
                  <a:pt x="82" y="117"/>
                </a:lnTo>
                <a:lnTo>
                  <a:pt x="87" y="123"/>
                </a:lnTo>
                <a:lnTo>
                  <a:pt x="93" y="129"/>
                </a:lnTo>
                <a:lnTo>
                  <a:pt x="93" y="134"/>
                </a:lnTo>
                <a:lnTo>
                  <a:pt x="99" y="134"/>
                </a:lnTo>
                <a:lnTo>
                  <a:pt x="99" y="140"/>
                </a:lnTo>
                <a:lnTo>
                  <a:pt x="105" y="140"/>
                </a:lnTo>
                <a:lnTo>
                  <a:pt x="110" y="134"/>
                </a:lnTo>
                <a:lnTo>
                  <a:pt x="116" y="129"/>
                </a:lnTo>
                <a:lnTo>
                  <a:pt x="122" y="117"/>
                </a:lnTo>
                <a:lnTo>
                  <a:pt x="128" y="105"/>
                </a:lnTo>
                <a:lnTo>
                  <a:pt x="139" y="99"/>
                </a:lnTo>
                <a:lnTo>
                  <a:pt x="145" y="88"/>
                </a:lnTo>
                <a:lnTo>
                  <a:pt x="151" y="82"/>
                </a:lnTo>
                <a:lnTo>
                  <a:pt x="157" y="70"/>
                </a:lnTo>
                <a:lnTo>
                  <a:pt x="168" y="70"/>
                </a:lnTo>
                <a:lnTo>
                  <a:pt x="174" y="64"/>
                </a:lnTo>
                <a:lnTo>
                  <a:pt x="186" y="64"/>
                </a:lnTo>
                <a:lnTo>
                  <a:pt x="192" y="64"/>
                </a:lnTo>
                <a:lnTo>
                  <a:pt x="197" y="64"/>
                </a:lnTo>
                <a:lnTo>
                  <a:pt x="209" y="64"/>
                </a:lnTo>
                <a:lnTo>
                  <a:pt x="215" y="58"/>
                </a:lnTo>
              </a:path>
            </a:pathLst>
          </a:custGeom>
          <a:noFill/>
          <a:ln w="9525">
            <a:solidFill>
              <a:srgbClr val="FF0000"/>
            </a:solidFill>
            <a:round/>
            <a:headEnd/>
            <a:tailEnd/>
          </a:ln>
        </p:spPr>
        <p:txBody>
          <a:bodyPr/>
          <a:lstStyle/>
          <a:p>
            <a:endParaRPr lang="en-US"/>
          </a:p>
        </p:txBody>
      </p:sp>
      <p:sp>
        <p:nvSpPr>
          <p:cNvPr id="25025" name="Freeform 213"/>
          <p:cNvSpPr>
            <a:spLocks/>
          </p:cNvSpPr>
          <p:nvPr/>
        </p:nvSpPr>
        <p:spPr bwMode="auto">
          <a:xfrm>
            <a:off x="7518344" y="1922026"/>
            <a:ext cx="322263" cy="203200"/>
          </a:xfrm>
          <a:custGeom>
            <a:avLst/>
            <a:gdLst>
              <a:gd name="T0" fmla="*/ 0 w 203"/>
              <a:gd name="T1" fmla="*/ 128 h 128"/>
              <a:gd name="T2" fmla="*/ 35 w 203"/>
              <a:gd name="T3" fmla="*/ 111 h 128"/>
              <a:gd name="T4" fmla="*/ 46 w 203"/>
              <a:gd name="T5" fmla="*/ 99 h 128"/>
              <a:gd name="T6" fmla="*/ 64 w 203"/>
              <a:gd name="T7" fmla="*/ 93 h 128"/>
              <a:gd name="T8" fmla="*/ 75 w 203"/>
              <a:gd name="T9" fmla="*/ 82 h 128"/>
              <a:gd name="T10" fmla="*/ 87 w 203"/>
              <a:gd name="T11" fmla="*/ 76 h 128"/>
              <a:gd name="T12" fmla="*/ 99 w 203"/>
              <a:gd name="T13" fmla="*/ 70 h 128"/>
              <a:gd name="T14" fmla="*/ 104 w 203"/>
              <a:gd name="T15" fmla="*/ 64 h 128"/>
              <a:gd name="T16" fmla="*/ 104 w 203"/>
              <a:gd name="T17" fmla="*/ 58 h 128"/>
              <a:gd name="T18" fmla="*/ 104 w 203"/>
              <a:gd name="T19" fmla="*/ 58 h 128"/>
              <a:gd name="T20" fmla="*/ 104 w 203"/>
              <a:gd name="T21" fmla="*/ 53 h 128"/>
              <a:gd name="T22" fmla="*/ 104 w 203"/>
              <a:gd name="T23" fmla="*/ 47 h 128"/>
              <a:gd name="T24" fmla="*/ 104 w 203"/>
              <a:gd name="T25" fmla="*/ 41 h 128"/>
              <a:gd name="T26" fmla="*/ 99 w 203"/>
              <a:gd name="T27" fmla="*/ 41 h 128"/>
              <a:gd name="T28" fmla="*/ 93 w 203"/>
              <a:gd name="T29" fmla="*/ 35 h 128"/>
              <a:gd name="T30" fmla="*/ 87 w 203"/>
              <a:gd name="T31" fmla="*/ 29 h 128"/>
              <a:gd name="T32" fmla="*/ 81 w 203"/>
              <a:gd name="T33" fmla="*/ 29 h 128"/>
              <a:gd name="T34" fmla="*/ 81 w 203"/>
              <a:gd name="T35" fmla="*/ 29 h 128"/>
              <a:gd name="T36" fmla="*/ 81 w 203"/>
              <a:gd name="T37" fmla="*/ 29 h 128"/>
              <a:gd name="T38" fmla="*/ 81 w 203"/>
              <a:gd name="T39" fmla="*/ 29 h 128"/>
              <a:gd name="T40" fmla="*/ 87 w 203"/>
              <a:gd name="T41" fmla="*/ 29 h 128"/>
              <a:gd name="T42" fmla="*/ 93 w 203"/>
              <a:gd name="T43" fmla="*/ 35 h 128"/>
              <a:gd name="T44" fmla="*/ 99 w 203"/>
              <a:gd name="T45" fmla="*/ 41 h 128"/>
              <a:gd name="T46" fmla="*/ 110 w 203"/>
              <a:gd name="T47" fmla="*/ 53 h 128"/>
              <a:gd name="T48" fmla="*/ 116 w 203"/>
              <a:gd name="T49" fmla="*/ 58 h 128"/>
              <a:gd name="T50" fmla="*/ 122 w 203"/>
              <a:gd name="T51" fmla="*/ 64 h 128"/>
              <a:gd name="T52" fmla="*/ 128 w 203"/>
              <a:gd name="T53" fmla="*/ 64 h 128"/>
              <a:gd name="T54" fmla="*/ 139 w 203"/>
              <a:gd name="T55" fmla="*/ 70 h 128"/>
              <a:gd name="T56" fmla="*/ 145 w 203"/>
              <a:gd name="T57" fmla="*/ 76 h 128"/>
              <a:gd name="T58" fmla="*/ 157 w 203"/>
              <a:gd name="T59" fmla="*/ 82 h 128"/>
              <a:gd name="T60" fmla="*/ 162 w 203"/>
              <a:gd name="T61" fmla="*/ 88 h 128"/>
              <a:gd name="T62" fmla="*/ 174 w 203"/>
              <a:gd name="T63" fmla="*/ 88 h 128"/>
              <a:gd name="T64" fmla="*/ 180 w 203"/>
              <a:gd name="T65" fmla="*/ 88 h 128"/>
              <a:gd name="T66" fmla="*/ 186 w 203"/>
              <a:gd name="T67" fmla="*/ 88 h 128"/>
              <a:gd name="T68" fmla="*/ 191 w 203"/>
              <a:gd name="T69" fmla="*/ 82 h 128"/>
              <a:gd name="T70" fmla="*/ 191 w 203"/>
              <a:gd name="T71" fmla="*/ 82 h 128"/>
              <a:gd name="T72" fmla="*/ 197 w 203"/>
              <a:gd name="T73" fmla="*/ 70 h 128"/>
              <a:gd name="T74" fmla="*/ 197 w 203"/>
              <a:gd name="T75" fmla="*/ 58 h 128"/>
              <a:gd name="T76" fmla="*/ 197 w 203"/>
              <a:gd name="T77" fmla="*/ 41 h 128"/>
              <a:gd name="T78" fmla="*/ 203 w 203"/>
              <a:gd name="T79" fmla="*/ 29 h 128"/>
              <a:gd name="T80" fmla="*/ 203 w 203"/>
              <a:gd name="T81" fmla="*/ 18 h 128"/>
              <a:gd name="T82" fmla="*/ 203 w 203"/>
              <a:gd name="T83" fmla="*/ 6 h 128"/>
              <a:gd name="T84" fmla="*/ 203 w 203"/>
              <a:gd name="T85" fmla="*/ 0 h 128"/>
              <a:gd name="T86" fmla="*/ 203 w 203"/>
              <a:gd name="T87" fmla="*/ 0 h 1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3"/>
              <a:gd name="T133" fmla="*/ 0 h 128"/>
              <a:gd name="T134" fmla="*/ 203 w 203"/>
              <a:gd name="T135" fmla="*/ 128 h 1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3" h="128">
                <a:moveTo>
                  <a:pt x="0" y="128"/>
                </a:moveTo>
                <a:lnTo>
                  <a:pt x="35" y="111"/>
                </a:lnTo>
                <a:lnTo>
                  <a:pt x="46" y="99"/>
                </a:lnTo>
                <a:lnTo>
                  <a:pt x="64" y="93"/>
                </a:lnTo>
                <a:lnTo>
                  <a:pt x="75" y="82"/>
                </a:lnTo>
                <a:lnTo>
                  <a:pt x="87" y="76"/>
                </a:lnTo>
                <a:lnTo>
                  <a:pt x="99" y="70"/>
                </a:lnTo>
                <a:lnTo>
                  <a:pt x="104" y="64"/>
                </a:lnTo>
                <a:lnTo>
                  <a:pt x="104" y="58"/>
                </a:lnTo>
                <a:lnTo>
                  <a:pt x="104" y="53"/>
                </a:lnTo>
                <a:lnTo>
                  <a:pt x="104" y="47"/>
                </a:lnTo>
                <a:lnTo>
                  <a:pt x="104" y="41"/>
                </a:lnTo>
                <a:lnTo>
                  <a:pt x="99" y="41"/>
                </a:lnTo>
                <a:lnTo>
                  <a:pt x="93" y="35"/>
                </a:lnTo>
                <a:lnTo>
                  <a:pt x="87" y="29"/>
                </a:lnTo>
                <a:lnTo>
                  <a:pt x="81" y="29"/>
                </a:lnTo>
                <a:lnTo>
                  <a:pt x="87" y="29"/>
                </a:lnTo>
                <a:lnTo>
                  <a:pt x="93" y="35"/>
                </a:lnTo>
                <a:lnTo>
                  <a:pt x="99" y="41"/>
                </a:lnTo>
                <a:lnTo>
                  <a:pt x="110" y="53"/>
                </a:lnTo>
                <a:lnTo>
                  <a:pt x="116" y="58"/>
                </a:lnTo>
                <a:lnTo>
                  <a:pt x="122" y="64"/>
                </a:lnTo>
                <a:lnTo>
                  <a:pt x="128" y="64"/>
                </a:lnTo>
                <a:lnTo>
                  <a:pt x="139" y="70"/>
                </a:lnTo>
                <a:lnTo>
                  <a:pt x="145" y="76"/>
                </a:lnTo>
                <a:lnTo>
                  <a:pt x="157" y="82"/>
                </a:lnTo>
                <a:lnTo>
                  <a:pt x="162" y="88"/>
                </a:lnTo>
                <a:lnTo>
                  <a:pt x="174" y="88"/>
                </a:lnTo>
                <a:lnTo>
                  <a:pt x="180" y="88"/>
                </a:lnTo>
                <a:lnTo>
                  <a:pt x="186" y="88"/>
                </a:lnTo>
                <a:lnTo>
                  <a:pt x="191" y="82"/>
                </a:lnTo>
                <a:lnTo>
                  <a:pt x="197" y="70"/>
                </a:lnTo>
                <a:lnTo>
                  <a:pt x="197" y="58"/>
                </a:lnTo>
                <a:lnTo>
                  <a:pt x="197" y="41"/>
                </a:lnTo>
                <a:lnTo>
                  <a:pt x="203" y="29"/>
                </a:lnTo>
                <a:lnTo>
                  <a:pt x="203" y="18"/>
                </a:lnTo>
                <a:lnTo>
                  <a:pt x="203" y="6"/>
                </a:lnTo>
                <a:lnTo>
                  <a:pt x="203" y="0"/>
                </a:lnTo>
              </a:path>
            </a:pathLst>
          </a:custGeom>
          <a:noFill/>
          <a:ln w="9525">
            <a:solidFill>
              <a:srgbClr val="FF0000"/>
            </a:solidFill>
            <a:round/>
            <a:headEnd/>
            <a:tailEnd/>
          </a:ln>
        </p:spPr>
        <p:txBody>
          <a:bodyPr/>
          <a:lstStyle/>
          <a:p>
            <a:endParaRPr lang="en-US"/>
          </a:p>
        </p:txBody>
      </p:sp>
      <p:sp>
        <p:nvSpPr>
          <p:cNvPr id="25026" name="Freeform 214"/>
          <p:cNvSpPr>
            <a:spLocks/>
          </p:cNvSpPr>
          <p:nvPr/>
        </p:nvSpPr>
        <p:spPr bwMode="auto">
          <a:xfrm>
            <a:off x="8227956" y="1922026"/>
            <a:ext cx="238125" cy="388938"/>
          </a:xfrm>
          <a:custGeom>
            <a:avLst/>
            <a:gdLst>
              <a:gd name="T0" fmla="*/ 150 w 150"/>
              <a:gd name="T1" fmla="*/ 6 h 245"/>
              <a:gd name="T2" fmla="*/ 133 w 150"/>
              <a:gd name="T3" fmla="*/ 6 h 245"/>
              <a:gd name="T4" fmla="*/ 115 w 150"/>
              <a:gd name="T5" fmla="*/ 0 h 245"/>
              <a:gd name="T6" fmla="*/ 110 w 150"/>
              <a:gd name="T7" fmla="*/ 0 h 245"/>
              <a:gd name="T8" fmla="*/ 104 w 150"/>
              <a:gd name="T9" fmla="*/ 0 h 245"/>
              <a:gd name="T10" fmla="*/ 98 w 150"/>
              <a:gd name="T11" fmla="*/ 6 h 245"/>
              <a:gd name="T12" fmla="*/ 86 w 150"/>
              <a:gd name="T13" fmla="*/ 6 h 245"/>
              <a:gd name="T14" fmla="*/ 81 w 150"/>
              <a:gd name="T15" fmla="*/ 12 h 245"/>
              <a:gd name="T16" fmla="*/ 75 w 150"/>
              <a:gd name="T17" fmla="*/ 23 h 245"/>
              <a:gd name="T18" fmla="*/ 69 w 150"/>
              <a:gd name="T19" fmla="*/ 29 h 245"/>
              <a:gd name="T20" fmla="*/ 63 w 150"/>
              <a:gd name="T21" fmla="*/ 41 h 245"/>
              <a:gd name="T22" fmla="*/ 52 w 150"/>
              <a:gd name="T23" fmla="*/ 58 h 245"/>
              <a:gd name="T24" fmla="*/ 46 w 150"/>
              <a:gd name="T25" fmla="*/ 70 h 245"/>
              <a:gd name="T26" fmla="*/ 40 w 150"/>
              <a:gd name="T27" fmla="*/ 76 h 245"/>
              <a:gd name="T28" fmla="*/ 40 w 150"/>
              <a:gd name="T29" fmla="*/ 88 h 245"/>
              <a:gd name="T30" fmla="*/ 34 w 150"/>
              <a:gd name="T31" fmla="*/ 93 h 245"/>
              <a:gd name="T32" fmla="*/ 34 w 150"/>
              <a:gd name="T33" fmla="*/ 105 h 245"/>
              <a:gd name="T34" fmla="*/ 28 w 150"/>
              <a:gd name="T35" fmla="*/ 117 h 245"/>
              <a:gd name="T36" fmla="*/ 23 w 150"/>
              <a:gd name="T37" fmla="*/ 128 h 245"/>
              <a:gd name="T38" fmla="*/ 23 w 150"/>
              <a:gd name="T39" fmla="*/ 134 h 245"/>
              <a:gd name="T40" fmla="*/ 17 w 150"/>
              <a:gd name="T41" fmla="*/ 140 h 245"/>
              <a:gd name="T42" fmla="*/ 11 w 150"/>
              <a:gd name="T43" fmla="*/ 146 h 245"/>
              <a:gd name="T44" fmla="*/ 5 w 150"/>
              <a:gd name="T45" fmla="*/ 152 h 245"/>
              <a:gd name="T46" fmla="*/ 5 w 150"/>
              <a:gd name="T47" fmla="*/ 158 h 245"/>
              <a:gd name="T48" fmla="*/ 0 w 150"/>
              <a:gd name="T49" fmla="*/ 158 h 245"/>
              <a:gd name="T50" fmla="*/ 0 w 150"/>
              <a:gd name="T51" fmla="*/ 169 h 245"/>
              <a:gd name="T52" fmla="*/ 0 w 150"/>
              <a:gd name="T53" fmla="*/ 181 h 245"/>
              <a:gd name="T54" fmla="*/ 0 w 150"/>
              <a:gd name="T55" fmla="*/ 193 h 245"/>
              <a:gd name="T56" fmla="*/ 5 w 150"/>
              <a:gd name="T57" fmla="*/ 199 h 245"/>
              <a:gd name="T58" fmla="*/ 5 w 150"/>
              <a:gd name="T59" fmla="*/ 199 h 245"/>
              <a:gd name="T60" fmla="*/ 11 w 150"/>
              <a:gd name="T61" fmla="*/ 204 h 245"/>
              <a:gd name="T62" fmla="*/ 23 w 150"/>
              <a:gd name="T63" fmla="*/ 210 h 245"/>
              <a:gd name="T64" fmla="*/ 28 w 150"/>
              <a:gd name="T65" fmla="*/ 210 h 245"/>
              <a:gd name="T66" fmla="*/ 40 w 150"/>
              <a:gd name="T67" fmla="*/ 216 h 245"/>
              <a:gd name="T68" fmla="*/ 52 w 150"/>
              <a:gd name="T69" fmla="*/ 222 h 245"/>
              <a:gd name="T70" fmla="*/ 57 w 150"/>
              <a:gd name="T71" fmla="*/ 222 h 245"/>
              <a:gd name="T72" fmla="*/ 63 w 150"/>
              <a:gd name="T73" fmla="*/ 228 h 245"/>
              <a:gd name="T74" fmla="*/ 63 w 150"/>
              <a:gd name="T75" fmla="*/ 228 h 245"/>
              <a:gd name="T76" fmla="*/ 69 w 150"/>
              <a:gd name="T77" fmla="*/ 228 h 245"/>
              <a:gd name="T78" fmla="*/ 63 w 150"/>
              <a:gd name="T79" fmla="*/ 234 h 245"/>
              <a:gd name="T80" fmla="*/ 63 w 150"/>
              <a:gd name="T81" fmla="*/ 234 h 245"/>
              <a:gd name="T82" fmla="*/ 57 w 150"/>
              <a:gd name="T83" fmla="*/ 239 h 245"/>
              <a:gd name="T84" fmla="*/ 52 w 150"/>
              <a:gd name="T85" fmla="*/ 239 h 245"/>
              <a:gd name="T86" fmla="*/ 40 w 150"/>
              <a:gd name="T87" fmla="*/ 245 h 245"/>
              <a:gd name="T88" fmla="*/ 34 w 150"/>
              <a:gd name="T89" fmla="*/ 245 h 245"/>
              <a:gd name="T90" fmla="*/ 28 w 150"/>
              <a:gd name="T91" fmla="*/ 245 h 245"/>
              <a:gd name="T92" fmla="*/ 23 w 150"/>
              <a:gd name="T93" fmla="*/ 245 h 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0"/>
              <a:gd name="T142" fmla="*/ 0 h 245"/>
              <a:gd name="T143" fmla="*/ 150 w 150"/>
              <a:gd name="T144" fmla="*/ 245 h 2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0" h="245">
                <a:moveTo>
                  <a:pt x="150" y="6"/>
                </a:moveTo>
                <a:lnTo>
                  <a:pt x="133" y="6"/>
                </a:lnTo>
                <a:lnTo>
                  <a:pt x="115" y="0"/>
                </a:lnTo>
                <a:lnTo>
                  <a:pt x="110" y="0"/>
                </a:lnTo>
                <a:lnTo>
                  <a:pt x="104" y="0"/>
                </a:lnTo>
                <a:lnTo>
                  <a:pt x="98" y="6"/>
                </a:lnTo>
                <a:lnTo>
                  <a:pt x="86" y="6"/>
                </a:lnTo>
                <a:lnTo>
                  <a:pt x="81" y="12"/>
                </a:lnTo>
                <a:lnTo>
                  <a:pt x="75" y="23"/>
                </a:lnTo>
                <a:lnTo>
                  <a:pt x="69" y="29"/>
                </a:lnTo>
                <a:lnTo>
                  <a:pt x="63" y="41"/>
                </a:lnTo>
                <a:lnTo>
                  <a:pt x="52" y="58"/>
                </a:lnTo>
                <a:lnTo>
                  <a:pt x="46" y="70"/>
                </a:lnTo>
                <a:lnTo>
                  <a:pt x="40" y="76"/>
                </a:lnTo>
                <a:lnTo>
                  <a:pt x="40" y="88"/>
                </a:lnTo>
                <a:lnTo>
                  <a:pt x="34" y="93"/>
                </a:lnTo>
                <a:lnTo>
                  <a:pt x="34" y="105"/>
                </a:lnTo>
                <a:lnTo>
                  <a:pt x="28" y="117"/>
                </a:lnTo>
                <a:lnTo>
                  <a:pt x="23" y="128"/>
                </a:lnTo>
                <a:lnTo>
                  <a:pt x="23" y="134"/>
                </a:lnTo>
                <a:lnTo>
                  <a:pt x="17" y="140"/>
                </a:lnTo>
                <a:lnTo>
                  <a:pt x="11" y="146"/>
                </a:lnTo>
                <a:lnTo>
                  <a:pt x="5" y="152"/>
                </a:lnTo>
                <a:lnTo>
                  <a:pt x="5" y="158"/>
                </a:lnTo>
                <a:lnTo>
                  <a:pt x="0" y="158"/>
                </a:lnTo>
                <a:lnTo>
                  <a:pt x="0" y="169"/>
                </a:lnTo>
                <a:lnTo>
                  <a:pt x="0" y="181"/>
                </a:lnTo>
                <a:lnTo>
                  <a:pt x="0" y="193"/>
                </a:lnTo>
                <a:lnTo>
                  <a:pt x="5" y="199"/>
                </a:lnTo>
                <a:lnTo>
                  <a:pt x="11" y="204"/>
                </a:lnTo>
                <a:lnTo>
                  <a:pt x="23" y="210"/>
                </a:lnTo>
                <a:lnTo>
                  <a:pt x="28" y="210"/>
                </a:lnTo>
                <a:lnTo>
                  <a:pt x="40" y="216"/>
                </a:lnTo>
                <a:lnTo>
                  <a:pt x="52" y="222"/>
                </a:lnTo>
                <a:lnTo>
                  <a:pt x="57" y="222"/>
                </a:lnTo>
                <a:lnTo>
                  <a:pt x="63" y="228"/>
                </a:lnTo>
                <a:lnTo>
                  <a:pt x="69" y="228"/>
                </a:lnTo>
                <a:lnTo>
                  <a:pt x="63" y="234"/>
                </a:lnTo>
                <a:lnTo>
                  <a:pt x="57" y="239"/>
                </a:lnTo>
                <a:lnTo>
                  <a:pt x="52" y="239"/>
                </a:lnTo>
                <a:lnTo>
                  <a:pt x="40" y="245"/>
                </a:lnTo>
                <a:lnTo>
                  <a:pt x="34" y="245"/>
                </a:lnTo>
                <a:lnTo>
                  <a:pt x="28" y="245"/>
                </a:lnTo>
                <a:lnTo>
                  <a:pt x="23" y="245"/>
                </a:lnTo>
              </a:path>
            </a:pathLst>
          </a:custGeom>
          <a:noFill/>
          <a:ln w="9525">
            <a:solidFill>
              <a:srgbClr val="FF0000"/>
            </a:solidFill>
            <a:round/>
            <a:headEnd/>
            <a:tailEnd/>
          </a:ln>
        </p:spPr>
        <p:txBody>
          <a:bodyPr/>
          <a:lstStyle/>
          <a:p>
            <a:endParaRPr lang="en-US"/>
          </a:p>
        </p:txBody>
      </p:sp>
      <p:sp>
        <p:nvSpPr>
          <p:cNvPr id="25027" name="Freeform 215"/>
          <p:cNvSpPr>
            <a:spLocks/>
          </p:cNvSpPr>
          <p:nvPr/>
        </p:nvSpPr>
        <p:spPr bwMode="auto">
          <a:xfrm>
            <a:off x="7002406" y="1542613"/>
            <a:ext cx="506413" cy="342900"/>
          </a:xfrm>
          <a:custGeom>
            <a:avLst/>
            <a:gdLst>
              <a:gd name="T0" fmla="*/ 319 w 319"/>
              <a:gd name="T1" fmla="*/ 35 h 216"/>
              <a:gd name="T2" fmla="*/ 302 w 319"/>
              <a:gd name="T3" fmla="*/ 17 h 216"/>
              <a:gd name="T4" fmla="*/ 290 w 319"/>
              <a:gd name="T5" fmla="*/ 6 h 216"/>
              <a:gd name="T6" fmla="*/ 285 w 319"/>
              <a:gd name="T7" fmla="*/ 6 h 216"/>
              <a:gd name="T8" fmla="*/ 273 w 319"/>
              <a:gd name="T9" fmla="*/ 0 h 216"/>
              <a:gd name="T10" fmla="*/ 267 w 319"/>
              <a:gd name="T11" fmla="*/ 0 h 216"/>
              <a:gd name="T12" fmla="*/ 261 w 319"/>
              <a:gd name="T13" fmla="*/ 0 h 216"/>
              <a:gd name="T14" fmla="*/ 250 w 319"/>
              <a:gd name="T15" fmla="*/ 0 h 216"/>
              <a:gd name="T16" fmla="*/ 244 w 319"/>
              <a:gd name="T17" fmla="*/ 6 h 216"/>
              <a:gd name="T18" fmla="*/ 232 w 319"/>
              <a:gd name="T19" fmla="*/ 6 h 216"/>
              <a:gd name="T20" fmla="*/ 227 w 319"/>
              <a:gd name="T21" fmla="*/ 17 h 216"/>
              <a:gd name="T22" fmla="*/ 215 w 319"/>
              <a:gd name="T23" fmla="*/ 23 h 216"/>
              <a:gd name="T24" fmla="*/ 203 w 319"/>
              <a:gd name="T25" fmla="*/ 29 h 216"/>
              <a:gd name="T26" fmla="*/ 198 w 319"/>
              <a:gd name="T27" fmla="*/ 35 h 216"/>
              <a:gd name="T28" fmla="*/ 192 w 319"/>
              <a:gd name="T29" fmla="*/ 41 h 216"/>
              <a:gd name="T30" fmla="*/ 186 w 319"/>
              <a:gd name="T31" fmla="*/ 41 h 216"/>
              <a:gd name="T32" fmla="*/ 180 w 319"/>
              <a:gd name="T33" fmla="*/ 41 h 216"/>
              <a:gd name="T34" fmla="*/ 169 w 319"/>
              <a:gd name="T35" fmla="*/ 46 h 216"/>
              <a:gd name="T36" fmla="*/ 163 w 319"/>
              <a:gd name="T37" fmla="*/ 46 h 216"/>
              <a:gd name="T38" fmla="*/ 157 w 319"/>
              <a:gd name="T39" fmla="*/ 46 h 216"/>
              <a:gd name="T40" fmla="*/ 151 w 319"/>
              <a:gd name="T41" fmla="*/ 46 h 216"/>
              <a:gd name="T42" fmla="*/ 140 w 319"/>
              <a:gd name="T43" fmla="*/ 41 h 216"/>
              <a:gd name="T44" fmla="*/ 134 w 319"/>
              <a:gd name="T45" fmla="*/ 41 h 216"/>
              <a:gd name="T46" fmla="*/ 116 w 319"/>
              <a:gd name="T47" fmla="*/ 41 h 216"/>
              <a:gd name="T48" fmla="*/ 105 w 319"/>
              <a:gd name="T49" fmla="*/ 35 h 216"/>
              <a:gd name="T50" fmla="*/ 99 w 319"/>
              <a:gd name="T51" fmla="*/ 35 h 216"/>
              <a:gd name="T52" fmla="*/ 87 w 319"/>
              <a:gd name="T53" fmla="*/ 35 h 216"/>
              <a:gd name="T54" fmla="*/ 76 w 319"/>
              <a:gd name="T55" fmla="*/ 41 h 216"/>
              <a:gd name="T56" fmla="*/ 70 w 319"/>
              <a:gd name="T57" fmla="*/ 41 h 216"/>
              <a:gd name="T58" fmla="*/ 58 w 319"/>
              <a:gd name="T59" fmla="*/ 46 h 216"/>
              <a:gd name="T60" fmla="*/ 53 w 319"/>
              <a:gd name="T61" fmla="*/ 52 h 216"/>
              <a:gd name="T62" fmla="*/ 41 w 319"/>
              <a:gd name="T63" fmla="*/ 58 h 216"/>
              <a:gd name="T64" fmla="*/ 29 w 319"/>
              <a:gd name="T65" fmla="*/ 70 h 216"/>
              <a:gd name="T66" fmla="*/ 24 w 319"/>
              <a:gd name="T67" fmla="*/ 76 h 216"/>
              <a:gd name="T68" fmla="*/ 18 w 319"/>
              <a:gd name="T69" fmla="*/ 81 h 216"/>
              <a:gd name="T70" fmla="*/ 12 w 319"/>
              <a:gd name="T71" fmla="*/ 93 h 216"/>
              <a:gd name="T72" fmla="*/ 12 w 319"/>
              <a:gd name="T73" fmla="*/ 93 h 216"/>
              <a:gd name="T74" fmla="*/ 12 w 319"/>
              <a:gd name="T75" fmla="*/ 99 h 216"/>
              <a:gd name="T76" fmla="*/ 18 w 319"/>
              <a:gd name="T77" fmla="*/ 105 h 216"/>
              <a:gd name="T78" fmla="*/ 24 w 319"/>
              <a:gd name="T79" fmla="*/ 116 h 216"/>
              <a:gd name="T80" fmla="*/ 29 w 319"/>
              <a:gd name="T81" fmla="*/ 122 h 216"/>
              <a:gd name="T82" fmla="*/ 35 w 319"/>
              <a:gd name="T83" fmla="*/ 134 h 216"/>
              <a:gd name="T84" fmla="*/ 41 w 319"/>
              <a:gd name="T85" fmla="*/ 140 h 216"/>
              <a:gd name="T86" fmla="*/ 41 w 319"/>
              <a:gd name="T87" fmla="*/ 146 h 216"/>
              <a:gd name="T88" fmla="*/ 41 w 319"/>
              <a:gd name="T89" fmla="*/ 157 h 216"/>
              <a:gd name="T90" fmla="*/ 41 w 319"/>
              <a:gd name="T91" fmla="*/ 163 h 216"/>
              <a:gd name="T92" fmla="*/ 35 w 319"/>
              <a:gd name="T93" fmla="*/ 169 h 216"/>
              <a:gd name="T94" fmla="*/ 29 w 319"/>
              <a:gd name="T95" fmla="*/ 181 h 216"/>
              <a:gd name="T96" fmla="*/ 24 w 319"/>
              <a:gd name="T97" fmla="*/ 186 h 216"/>
              <a:gd name="T98" fmla="*/ 18 w 319"/>
              <a:gd name="T99" fmla="*/ 198 h 216"/>
              <a:gd name="T100" fmla="*/ 12 w 319"/>
              <a:gd name="T101" fmla="*/ 204 h 216"/>
              <a:gd name="T102" fmla="*/ 6 w 319"/>
              <a:gd name="T103" fmla="*/ 210 h 216"/>
              <a:gd name="T104" fmla="*/ 0 w 319"/>
              <a:gd name="T105" fmla="*/ 216 h 2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9"/>
              <a:gd name="T160" fmla="*/ 0 h 216"/>
              <a:gd name="T161" fmla="*/ 319 w 319"/>
              <a:gd name="T162" fmla="*/ 216 h 2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9" h="216">
                <a:moveTo>
                  <a:pt x="319" y="35"/>
                </a:moveTo>
                <a:lnTo>
                  <a:pt x="302" y="17"/>
                </a:lnTo>
                <a:lnTo>
                  <a:pt x="290" y="6"/>
                </a:lnTo>
                <a:lnTo>
                  <a:pt x="285" y="6"/>
                </a:lnTo>
                <a:lnTo>
                  <a:pt x="273" y="0"/>
                </a:lnTo>
                <a:lnTo>
                  <a:pt x="267" y="0"/>
                </a:lnTo>
                <a:lnTo>
                  <a:pt x="261" y="0"/>
                </a:lnTo>
                <a:lnTo>
                  <a:pt x="250" y="0"/>
                </a:lnTo>
                <a:lnTo>
                  <a:pt x="244" y="6"/>
                </a:lnTo>
                <a:lnTo>
                  <a:pt x="232" y="6"/>
                </a:lnTo>
                <a:lnTo>
                  <a:pt x="227" y="17"/>
                </a:lnTo>
                <a:lnTo>
                  <a:pt x="215" y="23"/>
                </a:lnTo>
                <a:lnTo>
                  <a:pt x="203" y="29"/>
                </a:lnTo>
                <a:lnTo>
                  <a:pt x="198" y="35"/>
                </a:lnTo>
                <a:lnTo>
                  <a:pt x="192" y="41"/>
                </a:lnTo>
                <a:lnTo>
                  <a:pt x="186" y="41"/>
                </a:lnTo>
                <a:lnTo>
                  <a:pt x="180" y="41"/>
                </a:lnTo>
                <a:lnTo>
                  <a:pt x="169" y="46"/>
                </a:lnTo>
                <a:lnTo>
                  <a:pt x="163" y="46"/>
                </a:lnTo>
                <a:lnTo>
                  <a:pt x="157" y="46"/>
                </a:lnTo>
                <a:lnTo>
                  <a:pt x="151" y="46"/>
                </a:lnTo>
                <a:lnTo>
                  <a:pt x="140" y="41"/>
                </a:lnTo>
                <a:lnTo>
                  <a:pt x="134" y="41"/>
                </a:lnTo>
                <a:lnTo>
                  <a:pt x="116" y="41"/>
                </a:lnTo>
                <a:lnTo>
                  <a:pt x="105" y="35"/>
                </a:lnTo>
                <a:lnTo>
                  <a:pt x="99" y="35"/>
                </a:lnTo>
                <a:lnTo>
                  <a:pt x="87" y="35"/>
                </a:lnTo>
                <a:lnTo>
                  <a:pt x="76" y="41"/>
                </a:lnTo>
                <a:lnTo>
                  <a:pt x="70" y="41"/>
                </a:lnTo>
                <a:lnTo>
                  <a:pt x="58" y="46"/>
                </a:lnTo>
                <a:lnTo>
                  <a:pt x="53" y="52"/>
                </a:lnTo>
                <a:lnTo>
                  <a:pt x="41" y="58"/>
                </a:lnTo>
                <a:lnTo>
                  <a:pt x="29" y="70"/>
                </a:lnTo>
                <a:lnTo>
                  <a:pt x="24" y="76"/>
                </a:lnTo>
                <a:lnTo>
                  <a:pt x="18" y="81"/>
                </a:lnTo>
                <a:lnTo>
                  <a:pt x="12" y="93"/>
                </a:lnTo>
                <a:lnTo>
                  <a:pt x="12" y="99"/>
                </a:lnTo>
                <a:lnTo>
                  <a:pt x="18" y="105"/>
                </a:lnTo>
                <a:lnTo>
                  <a:pt x="24" y="116"/>
                </a:lnTo>
                <a:lnTo>
                  <a:pt x="29" y="122"/>
                </a:lnTo>
                <a:lnTo>
                  <a:pt x="35" y="134"/>
                </a:lnTo>
                <a:lnTo>
                  <a:pt x="41" y="140"/>
                </a:lnTo>
                <a:lnTo>
                  <a:pt x="41" y="146"/>
                </a:lnTo>
                <a:lnTo>
                  <a:pt x="41" y="157"/>
                </a:lnTo>
                <a:lnTo>
                  <a:pt x="41" y="163"/>
                </a:lnTo>
                <a:lnTo>
                  <a:pt x="35" y="169"/>
                </a:lnTo>
                <a:lnTo>
                  <a:pt x="29" y="181"/>
                </a:lnTo>
                <a:lnTo>
                  <a:pt x="24" y="186"/>
                </a:lnTo>
                <a:lnTo>
                  <a:pt x="18" y="198"/>
                </a:lnTo>
                <a:lnTo>
                  <a:pt x="12" y="204"/>
                </a:lnTo>
                <a:lnTo>
                  <a:pt x="6" y="210"/>
                </a:lnTo>
                <a:lnTo>
                  <a:pt x="0" y="216"/>
                </a:lnTo>
              </a:path>
            </a:pathLst>
          </a:custGeom>
          <a:noFill/>
          <a:ln w="9525">
            <a:solidFill>
              <a:srgbClr val="FF0000"/>
            </a:solidFill>
            <a:round/>
            <a:headEnd/>
            <a:tailEnd/>
          </a:ln>
        </p:spPr>
        <p:txBody>
          <a:bodyPr/>
          <a:lstStyle/>
          <a:p>
            <a:endParaRPr lang="en-US"/>
          </a:p>
        </p:txBody>
      </p:sp>
      <p:sp>
        <p:nvSpPr>
          <p:cNvPr id="25028" name="Freeform 216"/>
          <p:cNvSpPr>
            <a:spLocks/>
          </p:cNvSpPr>
          <p:nvPr/>
        </p:nvSpPr>
        <p:spPr bwMode="auto">
          <a:xfrm>
            <a:off x="7675506" y="1634688"/>
            <a:ext cx="506413" cy="111125"/>
          </a:xfrm>
          <a:custGeom>
            <a:avLst/>
            <a:gdLst>
              <a:gd name="T0" fmla="*/ 0 w 319"/>
              <a:gd name="T1" fmla="*/ 18 h 70"/>
              <a:gd name="T2" fmla="*/ 23 w 319"/>
              <a:gd name="T3" fmla="*/ 35 h 70"/>
              <a:gd name="T4" fmla="*/ 46 w 319"/>
              <a:gd name="T5" fmla="*/ 47 h 70"/>
              <a:gd name="T6" fmla="*/ 58 w 319"/>
              <a:gd name="T7" fmla="*/ 53 h 70"/>
              <a:gd name="T8" fmla="*/ 69 w 319"/>
              <a:gd name="T9" fmla="*/ 58 h 70"/>
              <a:gd name="T10" fmla="*/ 81 w 319"/>
              <a:gd name="T11" fmla="*/ 64 h 70"/>
              <a:gd name="T12" fmla="*/ 92 w 319"/>
              <a:gd name="T13" fmla="*/ 64 h 70"/>
              <a:gd name="T14" fmla="*/ 98 w 319"/>
              <a:gd name="T15" fmla="*/ 70 h 70"/>
              <a:gd name="T16" fmla="*/ 104 w 319"/>
              <a:gd name="T17" fmla="*/ 70 h 70"/>
              <a:gd name="T18" fmla="*/ 110 w 319"/>
              <a:gd name="T19" fmla="*/ 64 h 70"/>
              <a:gd name="T20" fmla="*/ 116 w 319"/>
              <a:gd name="T21" fmla="*/ 64 h 70"/>
              <a:gd name="T22" fmla="*/ 127 w 319"/>
              <a:gd name="T23" fmla="*/ 58 h 70"/>
              <a:gd name="T24" fmla="*/ 139 w 319"/>
              <a:gd name="T25" fmla="*/ 53 h 70"/>
              <a:gd name="T26" fmla="*/ 139 w 319"/>
              <a:gd name="T27" fmla="*/ 53 h 70"/>
              <a:gd name="T28" fmla="*/ 145 w 319"/>
              <a:gd name="T29" fmla="*/ 47 h 70"/>
              <a:gd name="T30" fmla="*/ 150 w 319"/>
              <a:gd name="T31" fmla="*/ 35 h 70"/>
              <a:gd name="T32" fmla="*/ 156 w 319"/>
              <a:gd name="T33" fmla="*/ 23 h 70"/>
              <a:gd name="T34" fmla="*/ 156 w 319"/>
              <a:gd name="T35" fmla="*/ 23 h 70"/>
              <a:gd name="T36" fmla="*/ 162 w 319"/>
              <a:gd name="T37" fmla="*/ 18 h 70"/>
              <a:gd name="T38" fmla="*/ 168 w 319"/>
              <a:gd name="T39" fmla="*/ 18 h 70"/>
              <a:gd name="T40" fmla="*/ 168 w 319"/>
              <a:gd name="T41" fmla="*/ 18 h 70"/>
              <a:gd name="T42" fmla="*/ 179 w 319"/>
              <a:gd name="T43" fmla="*/ 18 h 70"/>
              <a:gd name="T44" fmla="*/ 197 w 319"/>
              <a:gd name="T45" fmla="*/ 18 h 70"/>
              <a:gd name="T46" fmla="*/ 203 w 319"/>
              <a:gd name="T47" fmla="*/ 18 h 70"/>
              <a:gd name="T48" fmla="*/ 208 w 319"/>
              <a:gd name="T49" fmla="*/ 18 h 70"/>
              <a:gd name="T50" fmla="*/ 220 w 319"/>
              <a:gd name="T51" fmla="*/ 18 h 70"/>
              <a:gd name="T52" fmla="*/ 237 w 319"/>
              <a:gd name="T53" fmla="*/ 12 h 70"/>
              <a:gd name="T54" fmla="*/ 249 w 319"/>
              <a:gd name="T55" fmla="*/ 6 h 70"/>
              <a:gd name="T56" fmla="*/ 266 w 319"/>
              <a:gd name="T57" fmla="*/ 0 h 70"/>
              <a:gd name="T58" fmla="*/ 284 w 319"/>
              <a:gd name="T59" fmla="*/ 0 h 70"/>
              <a:gd name="T60" fmla="*/ 295 w 319"/>
              <a:gd name="T61" fmla="*/ 0 h 70"/>
              <a:gd name="T62" fmla="*/ 301 w 319"/>
              <a:gd name="T63" fmla="*/ 0 h 70"/>
              <a:gd name="T64" fmla="*/ 307 w 319"/>
              <a:gd name="T65" fmla="*/ 0 h 70"/>
              <a:gd name="T66" fmla="*/ 313 w 319"/>
              <a:gd name="T67" fmla="*/ 0 h 70"/>
              <a:gd name="T68" fmla="*/ 319 w 319"/>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9"/>
              <a:gd name="T106" fmla="*/ 0 h 70"/>
              <a:gd name="T107" fmla="*/ 319 w 31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9" h="70">
                <a:moveTo>
                  <a:pt x="0" y="18"/>
                </a:moveTo>
                <a:lnTo>
                  <a:pt x="23" y="35"/>
                </a:lnTo>
                <a:lnTo>
                  <a:pt x="46" y="47"/>
                </a:lnTo>
                <a:lnTo>
                  <a:pt x="58" y="53"/>
                </a:lnTo>
                <a:lnTo>
                  <a:pt x="69" y="58"/>
                </a:lnTo>
                <a:lnTo>
                  <a:pt x="81" y="64"/>
                </a:lnTo>
                <a:lnTo>
                  <a:pt x="92" y="64"/>
                </a:lnTo>
                <a:lnTo>
                  <a:pt x="98" y="70"/>
                </a:lnTo>
                <a:lnTo>
                  <a:pt x="104" y="70"/>
                </a:lnTo>
                <a:lnTo>
                  <a:pt x="110" y="64"/>
                </a:lnTo>
                <a:lnTo>
                  <a:pt x="116" y="64"/>
                </a:lnTo>
                <a:lnTo>
                  <a:pt x="127" y="58"/>
                </a:lnTo>
                <a:lnTo>
                  <a:pt x="139" y="53"/>
                </a:lnTo>
                <a:lnTo>
                  <a:pt x="145" y="47"/>
                </a:lnTo>
                <a:lnTo>
                  <a:pt x="150" y="35"/>
                </a:lnTo>
                <a:lnTo>
                  <a:pt x="156" y="23"/>
                </a:lnTo>
                <a:lnTo>
                  <a:pt x="162" y="18"/>
                </a:lnTo>
                <a:lnTo>
                  <a:pt x="168" y="18"/>
                </a:lnTo>
                <a:lnTo>
                  <a:pt x="179" y="18"/>
                </a:lnTo>
                <a:lnTo>
                  <a:pt x="197" y="18"/>
                </a:lnTo>
                <a:lnTo>
                  <a:pt x="203" y="18"/>
                </a:lnTo>
                <a:lnTo>
                  <a:pt x="208" y="18"/>
                </a:lnTo>
                <a:lnTo>
                  <a:pt x="220" y="18"/>
                </a:lnTo>
                <a:lnTo>
                  <a:pt x="237" y="12"/>
                </a:lnTo>
                <a:lnTo>
                  <a:pt x="249" y="6"/>
                </a:lnTo>
                <a:lnTo>
                  <a:pt x="266" y="0"/>
                </a:lnTo>
                <a:lnTo>
                  <a:pt x="284" y="0"/>
                </a:lnTo>
                <a:lnTo>
                  <a:pt x="295" y="0"/>
                </a:lnTo>
                <a:lnTo>
                  <a:pt x="301" y="0"/>
                </a:lnTo>
                <a:lnTo>
                  <a:pt x="307" y="0"/>
                </a:lnTo>
                <a:lnTo>
                  <a:pt x="313" y="0"/>
                </a:lnTo>
                <a:lnTo>
                  <a:pt x="319" y="0"/>
                </a:lnTo>
              </a:path>
            </a:pathLst>
          </a:custGeom>
          <a:noFill/>
          <a:ln w="9525">
            <a:solidFill>
              <a:srgbClr val="FF0000"/>
            </a:solidFill>
            <a:round/>
            <a:headEnd/>
            <a:tailEnd/>
          </a:ln>
        </p:spPr>
        <p:txBody>
          <a:bodyPr/>
          <a:lstStyle/>
          <a:p>
            <a:endParaRPr lang="en-US"/>
          </a:p>
        </p:txBody>
      </p:sp>
      <p:sp>
        <p:nvSpPr>
          <p:cNvPr id="25029" name="Freeform 217"/>
          <p:cNvSpPr>
            <a:spLocks/>
          </p:cNvSpPr>
          <p:nvPr/>
        </p:nvSpPr>
        <p:spPr bwMode="auto">
          <a:xfrm>
            <a:off x="6708719" y="1847413"/>
            <a:ext cx="349250" cy="214313"/>
          </a:xfrm>
          <a:custGeom>
            <a:avLst/>
            <a:gdLst>
              <a:gd name="T0" fmla="*/ 220 w 220"/>
              <a:gd name="T1" fmla="*/ 0 h 135"/>
              <a:gd name="T2" fmla="*/ 209 w 220"/>
              <a:gd name="T3" fmla="*/ 6 h 135"/>
              <a:gd name="T4" fmla="*/ 197 w 220"/>
              <a:gd name="T5" fmla="*/ 12 h 135"/>
              <a:gd name="T6" fmla="*/ 185 w 220"/>
              <a:gd name="T7" fmla="*/ 18 h 135"/>
              <a:gd name="T8" fmla="*/ 174 w 220"/>
              <a:gd name="T9" fmla="*/ 30 h 135"/>
              <a:gd name="T10" fmla="*/ 168 w 220"/>
              <a:gd name="T11" fmla="*/ 35 h 135"/>
              <a:gd name="T12" fmla="*/ 162 w 220"/>
              <a:gd name="T13" fmla="*/ 41 h 135"/>
              <a:gd name="T14" fmla="*/ 162 w 220"/>
              <a:gd name="T15" fmla="*/ 53 h 135"/>
              <a:gd name="T16" fmla="*/ 156 w 220"/>
              <a:gd name="T17" fmla="*/ 65 h 135"/>
              <a:gd name="T18" fmla="*/ 151 w 220"/>
              <a:gd name="T19" fmla="*/ 82 h 135"/>
              <a:gd name="T20" fmla="*/ 145 w 220"/>
              <a:gd name="T21" fmla="*/ 88 h 135"/>
              <a:gd name="T22" fmla="*/ 145 w 220"/>
              <a:gd name="T23" fmla="*/ 100 h 135"/>
              <a:gd name="T24" fmla="*/ 139 w 220"/>
              <a:gd name="T25" fmla="*/ 111 h 135"/>
              <a:gd name="T26" fmla="*/ 133 w 220"/>
              <a:gd name="T27" fmla="*/ 117 h 135"/>
              <a:gd name="T28" fmla="*/ 128 w 220"/>
              <a:gd name="T29" fmla="*/ 123 h 135"/>
              <a:gd name="T30" fmla="*/ 128 w 220"/>
              <a:gd name="T31" fmla="*/ 129 h 135"/>
              <a:gd name="T32" fmla="*/ 122 w 220"/>
              <a:gd name="T33" fmla="*/ 135 h 135"/>
              <a:gd name="T34" fmla="*/ 122 w 220"/>
              <a:gd name="T35" fmla="*/ 135 h 135"/>
              <a:gd name="T36" fmla="*/ 116 w 220"/>
              <a:gd name="T37" fmla="*/ 135 h 135"/>
              <a:gd name="T38" fmla="*/ 110 w 220"/>
              <a:gd name="T39" fmla="*/ 135 h 135"/>
              <a:gd name="T40" fmla="*/ 110 w 220"/>
              <a:gd name="T41" fmla="*/ 129 h 135"/>
              <a:gd name="T42" fmla="*/ 104 w 220"/>
              <a:gd name="T43" fmla="*/ 123 h 135"/>
              <a:gd name="T44" fmla="*/ 99 w 220"/>
              <a:gd name="T45" fmla="*/ 117 h 135"/>
              <a:gd name="T46" fmla="*/ 87 w 220"/>
              <a:gd name="T47" fmla="*/ 105 h 135"/>
              <a:gd name="T48" fmla="*/ 81 w 220"/>
              <a:gd name="T49" fmla="*/ 94 h 135"/>
              <a:gd name="T50" fmla="*/ 75 w 220"/>
              <a:gd name="T51" fmla="*/ 82 h 135"/>
              <a:gd name="T52" fmla="*/ 70 w 220"/>
              <a:gd name="T53" fmla="*/ 76 h 135"/>
              <a:gd name="T54" fmla="*/ 64 w 220"/>
              <a:gd name="T55" fmla="*/ 70 h 135"/>
              <a:gd name="T56" fmla="*/ 52 w 220"/>
              <a:gd name="T57" fmla="*/ 65 h 135"/>
              <a:gd name="T58" fmla="*/ 46 w 220"/>
              <a:gd name="T59" fmla="*/ 65 h 135"/>
              <a:gd name="T60" fmla="*/ 35 w 220"/>
              <a:gd name="T61" fmla="*/ 59 h 135"/>
              <a:gd name="T62" fmla="*/ 29 w 220"/>
              <a:gd name="T63" fmla="*/ 59 h 135"/>
              <a:gd name="T64" fmla="*/ 23 w 220"/>
              <a:gd name="T65" fmla="*/ 59 h 135"/>
              <a:gd name="T66" fmla="*/ 12 w 220"/>
              <a:gd name="T67" fmla="*/ 59 h 135"/>
              <a:gd name="T68" fmla="*/ 6 w 220"/>
              <a:gd name="T69" fmla="*/ 59 h 135"/>
              <a:gd name="T70" fmla="*/ 0 w 220"/>
              <a:gd name="T71" fmla="*/ 59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0"/>
              <a:gd name="T109" fmla="*/ 0 h 135"/>
              <a:gd name="T110" fmla="*/ 220 w 220"/>
              <a:gd name="T111" fmla="*/ 135 h 1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0" h="135">
                <a:moveTo>
                  <a:pt x="220" y="0"/>
                </a:moveTo>
                <a:lnTo>
                  <a:pt x="209" y="6"/>
                </a:lnTo>
                <a:lnTo>
                  <a:pt x="197" y="12"/>
                </a:lnTo>
                <a:lnTo>
                  <a:pt x="185" y="18"/>
                </a:lnTo>
                <a:lnTo>
                  <a:pt x="174" y="30"/>
                </a:lnTo>
                <a:lnTo>
                  <a:pt x="168" y="35"/>
                </a:lnTo>
                <a:lnTo>
                  <a:pt x="162" y="41"/>
                </a:lnTo>
                <a:lnTo>
                  <a:pt x="162" y="53"/>
                </a:lnTo>
                <a:lnTo>
                  <a:pt x="156" y="65"/>
                </a:lnTo>
                <a:lnTo>
                  <a:pt x="151" y="82"/>
                </a:lnTo>
                <a:lnTo>
                  <a:pt x="145" y="88"/>
                </a:lnTo>
                <a:lnTo>
                  <a:pt x="145" y="100"/>
                </a:lnTo>
                <a:lnTo>
                  <a:pt x="139" y="111"/>
                </a:lnTo>
                <a:lnTo>
                  <a:pt x="133" y="117"/>
                </a:lnTo>
                <a:lnTo>
                  <a:pt x="128" y="123"/>
                </a:lnTo>
                <a:lnTo>
                  <a:pt x="128" y="129"/>
                </a:lnTo>
                <a:lnTo>
                  <a:pt x="122" y="135"/>
                </a:lnTo>
                <a:lnTo>
                  <a:pt x="116" y="135"/>
                </a:lnTo>
                <a:lnTo>
                  <a:pt x="110" y="135"/>
                </a:lnTo>
                <a:lnTo>
                  <a:pt x="110" y="129"/>
                </a:lnTo>
                <a:lnTo>
                  <a:pt x="104" y="123"/>
                </a:lnTo>
                <a:lnTo>
                  <a:pt x="99" y="117"/>
                </a:lnTo>
                <a:lnTo>
                  <a:pt x="87" y="105"/>
                </a:lnTo>
                <a:lnTo>
                  <a:pt x="81" y="94"/>
                </a:lnTo>
                <a:lnTo>
                  <a:pt x="75" y="82"/>
                </a:lnTo>
                <a:lnTo>
                  <a:pt x="70" y="76"/>
                </a:lnTo>
                <a:lnTo>
                  <a:pt x="64" y="70"/>
                </a:lnTo>
                <a:lnTo>
                  <a:pt x="52" y="65"/>
                </a:lnTo>
                <a:lnTo>
                  <a:pt x="46" y="65"/>
                </a:lnTo>
                <a:lnTo>
                  <a:pt x="35" y="59"/>
                </a:lnTo>
                <a:lnTo>
                  <a:pt x="29" y="59"/>
                </a:lnTo>
                <a:lnTo>
                  <a:pt x="23" y="59"/>
                </a:lnTo>
                <a:lnTo>
                  <a:pt x="12" y="59"/>
                </a:lnTo>
                <a:lnTo>
                  <a:pt x="6" y="59"/>
                </a:lnTo>
                <a:lnTo>
                  <a:pt x="0" y="59"/>
                </a:lnTo>
              </a:path>
            </a:pathLst>
          </a:custGeom>
          <a:noFill/>
          <a:ln w="9525">
            <a:solidFill>
              <a:srgbClr val="FF0000"/>
            </a:solidFill>
            <a:round/>
            <a:headEnd/>
            <a:tailEnd/>
          </a:ln>
        </p:spPr>
        <p:txBody>
          <a:bodyPr/>
          <a:lstStyle/>
          <a:p>
            <a:endParaRPr lang="en-US"/>
          </a:p>
        </p:txBody>
      </p:sp>
      <p:sp>
        <p:nvSpPr>
          <p:cNvPr id="25030" name="Freeform 218"/>
          <p:cNvSpPr>
            <a:spLocks/>
          </p:cNvSpPr>
          <p:nvPr/>
        </p:nvSpPr>
        <p:spPr bwMode="auto">
          <a:xfrm>
            <a:off x="6965894" y="3914338"/>
            <a:ext cx="506413" cy="342900"/>
          </a:xfrm>
          <a:custGeom>
            <a:avLst/>
            <a:gdLst>
              <a:gd name="T0" fmla="*/ 319 w 319"/>
              <a:gd name="T1" fmla="*/ 35 h 216"/>
              <a:gd name="T2" fmla="*/ 302 w 319"/>
              <a:gd name="T3" fmla="*/ 23 h 216"/>
              <a:gd name="T4" fmla="*/ 290 w 319"/>
              <a:gd name="T5" fmla="*/ 12 h 216"/>
              <a:gd name="T6" fmla="*/ 284 w 319"/>
              <a:gd name="T7" fmla="*/ 6 h 216"/>
              <a:gd name="T8" fmla="*/ 273 w 319"/>
              <a:gd name="T9" fmla="*/ 6 h 216"/>
              <a:gd name="T10" fmla="*/ 267 w 319"/>
              <a:gd name="T11" fmla="*/ 0 h 216"/>
              <a:gd name="T12" fmla="*/ 261 w 319"/>
              <a:gd name="T13" fmla="*/ 0 h 216"/>
              <a:gd name="T14" fmla="*/ 250 w 319"/>
              <a:gd name="T15" fmla="*/ 0 h 216"/>
              <a:gd name="T16" fmla="*/ 244 w 319"/>
              <a:gd name="T17" fmla="*/ 6 h 216"/>
              <a:gd name="T18" fmla="*/ 232 w 319"/>
              <a:gd name="T19" fmla="*/ 12 h 216"/>
              <a:gd name="T20" fmla="*/ 226 w 319"/>
              <a:gd name="T21" fmla="*/ 18 h 216"/>
              <a:gd name="T22" fmla="*/ 203 w 319"/>
              <a:gd name="T23" fmla="*/ 35 h 216"/>
              <a:gd name="T24" fmla="*/ 197 w 319"/>
              <a:gd name="T25" fmla="*/ 35 h 216"/>
              <a:gd name="T26" fmla="*/ 192 w 319"/>
              <a:gd name="T27" fmla="*/ 41 h 216"/>
              <a:gd name="T28" fmla="*/ 186 w 319"/>
              <a:gd name="T29" fmla="*/ 47 h 216"/>
              <a:gd name="T30" fmla="*/ 180 w 319"/>
              <a:gd name="T31" fmla="*/ 47 h 216"/>
              <a:gd name="T32" fmla="*/ 168 w 319"/>
              <a:gd name="T33" fmla="*/ 47 h 216"/>
              <a:gd name="T34" fmla="*/ 163 w 319"/>
              <a:gd name="T35" fmla="*/ 47 h 216"/>
              <a:gd name="T36" fmla="*/ 157 w 319"/>
              <a:gd name="T37" fmla="*/ 47 h 216"/>
              <a:gd name="T38" fmla="*/ 151 w 319"/>
              <a:gd name="T39" fmla="*/ 47 h 216"/>
              <a:gd name="T40" fmla="*/ 139 w 319"/>
              <a:gd name="T41" fmla="*/ 47 h 216"/>
              <a:gd name="T42" fmla="*/ 134 w 319"/>
              <a:gd name="T43" fmla="*/ 47 h 216"/>
              <a:gd name="T44" fmla="*/ 116 w 319"/>
              <a:gd name="T45" fmla="*/ 41 h 216"/>
              <a:gd name="T46" fmla="*/ 105 w 319"/>
              <a:gd name="T47" fmla="*/ 41 h 216"/>
              <a:gd name="T48" fmla="*/ 99 w 319"/>
              <a:gd name="T49" fmla="*/ 41 h 216"/>
              <a:gd name="T50" fmla="*/ 87 w 319"/>
              <a:gd name="T51" fmla="*/ 41 h 216"/>
              <a:gd name="T52" fmla="*/ 81 w 319"/>
              <a:gd name="T53" fmla="*/ 41 h 216"/>
              <a:gd name="T54" fmla="*/ 70 w 319"/>
              <a:gd name="T55" fmla="*/ 47 h 216"/>
              <a:gd name="T56" fmla="*/ 58 w 319"/>
              <a:gd name="T57" fmla="*/ 53 h 216"/>
              <a:gd name="T58" fmla="*/ 52 w 319"/>
              <a:gd name="T59" fmla="*/ 58 h 216"/>
              <a:gd name="T60" fmla="*/ 41 w 319"/>
              <a:gd name="T61" fmla="*/ 64 h 216"/>
              <a:gd name="T62" fmla="*/ 29 w 319"/>
              <a:gd name="T63" fmla="*/ 70 h 216"/>
              <a:gd name="T64" fmla="*/ 23 w 319"/>
              <a:gd name="T65" fmla="*/ 82 h 216"/>
              <a:gd name="T66" fmla="*/ 18 w 319"/>
              <a:gd name="T67" fmla="*/ 88 h 216"/>
              <a:gd name="T68" fmla="*/ 18 w 319"/>
              <a:gd name="T69" fmla="*/ 94 h 216"/>
              <a:gd name="T70" fmla="*/ 12 w 319"/>
              <a:gd name="T71" fmla="*/ 99 h 216"/>
              <a:gd name="T72" fmla="*/ 12 w 319"/>
              <a:gd name="T73" fmla="*/ 105 h 216"/>
              <a:gd name="T74" fmla="*/ 18 w 319"/>
              <a:gd name="T75" fmla="*/ 111 h 216"/>
              <a:gd name="T76" fmla="*/ 23 w 319"/>
              <a:gd name="T77" fmla="*/ 117 h 216"/>
              <a:gd name="T78" fmla="*/ 29 w 319"/>
              <a:gd name="T79" fmla="*/ 129 h 216"/>
              <a:gd name="T80" fmla="*/ 35 w 319"/>
              <a:gd name="T81" fmla="*/ 134 h 216"/>
              <a:gd name="T82" fmla="*/ 41 w 319"/>
              <a:gd name="T83" fmla="*/ 146 h 216"/>
              <a:gd name="T84" fmla="*/ 41 w 319"/>
              <a:gd name="T85" fmla="*/ 152 h 216"/>
              <a:gd name="T86" fmla="*/ 47 w 319"/>
              <a:gd name="T87" fmla="*/ 158 h 216"/>
              <a:gd name="T88" fmla="*/ 41 w 319"/>
              <a:gd name="T89" fmla="*/ 169 h 216"/>
              <a:gd name="T90" fmla="*/ 35 w 319"/>
              <a:gd name="T91" fmla="*/ 175 h 216"/>
              <a:gd name="T92" fmla="*/ 29 w 319"/>
              <a:gd name="T93" fmla="*/ 187 h 216"/>
              <a:gd name="T94" fmla="*/ 23 w 319"/>
              <a:gd name="T95" fmla="*/ 193 h 216"/>
              <a:gd name="T96" fmla="*/ 18 w 319"/>
              <a:gd name="T97" fmla="*/ 199 h 216"/>
              <a:gd name="T98" fmla="*/ 12 w 319"/>
              <a:gd name="T99" fmla="*/ 204 h 216"/>
              <a:gd name="T100" fmla="*/ 6 w 319"/>
              <a:gd name="T101" fmla="*/ 210 h 216"/>
              <a:gd name="T102" fmla="*/ 0 w 319"/>
              <a:gd name="T103" fmla="*/ 216 h 2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
              <a:gd name="T157" fmla="*/ 0 h 216"/>
              <a:gd name="T158" fmla="*/ 319 w 319"/>
              <a:gd name="T159" fmla="*/ 216 h 2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 h="216">
                <a:moveTo>
                  <a:pt x="319" y="35"/>
                </a:moveTo>
                <a:lnTo>
                  <a:pt x="302" y="23"/>
                </a:lnTo>
                <a:lnTo>
                  <a:pt x="290" y="12"/>
                </a:lnTo>
                <a:lnTo>
                  <a:pt x="284" y="6"/>
                </a:lnTo>
                <a:lnTo>
                  <a:pt x="273" y="6"/>
                </a:lnTo>
                <a:lnTo>
                  <a:pt x="267" y="0"/>
                </a:lnTo>
                <a:lnTo>
                  <a:pt x="261" y="0"/>
                </a:lnTo>
                <a:lnTo>
                  <a:pt x="250" y="0"/>
                </a:lnTo>
                <a:lnTo>
                  <a:pt x="244" y="6"/>
                </a:lnTo>
                <a:lnTo>
                  <a:pt x="232" y="12"/>
                </a:lnTo>
                <a:lnTo>
                  <a:pt x="226" y="18"/>
                </a:lnTo>
                <a:lnTo>
                  <a:pt x="203" y="35"/>
                </a:lnTo>
                <a:lnTo>
                  <a:pt x="197" y="35"/>
                </a:lnTo>
                <a:lnTo>
                  <a:pt x="192" y="41"/>
                </a:lnTo>
                <a:lnTo>
                  <a:pt x="186" y="47"/>
                </a:lnTo>
                <a:lnTo>
                  <a:pt x="180" y="47"/>
                </a:lnTo>
                <a:lnTo>
                  <a:pt x="168" y="47"/>
                </a:lnTo>
                <a:lnTo>
                  <a:pt x="163" y="47"/>
                </a:lnTo>
                <a:lnTo>
                  <a:pt x="157" y="47"/>
                </a:lnTo>
                <a:lnTo>
                  <a:pt x="151" y="47"/>
                </a:lnTo>
                <a:lnTo>
                  <a:pt x="139" y="47"/>
                </a:lnTo>
                <a:lnTo>
                  <a:pt x="134" y="47"/>
                </a:lnTo>
                <a:lnTo>
                  <a:pt x="116" y="41"/>
                </a:lnTo>
                <a:lnTo>
                  <a:pt x="105" y="41"/>
                </a:lnTo>
                <a:lnTo>
                  <a:pt x="99" y="41"/>
                </a:lnTo>
                <a:lnTo>
                  <a:pt x="87" y="41"/>
                </a:lnTo>
                <a:lnTo>
                  <a:pt x="81" y="41"/>
                </a:lnTo>
                <a:lnTo>
                  <a:pt x="70" y="47"/>
                </a:lnTo>
                <a:lnTo>
                  <a:pt x="58" y="53"/>
                </a:lnTo>
                <a:lnTo>
                  <a:pt x="52" y="58"/>
                </a:lnTo>
                <a:lnTo>
                  <a:pt x="41" y="64"/>
                </a:lnTo>
                <a:lnTo>
                  <a:pt x="29" y="70"/>
                </a:lnTo>
                <a:lnTo>
                  <a:pt x="23" y="82"/>
                </a:lnTo>
                <a:lnTo>
                  <a:pt x="18" y="88"/>
                </a:lnTo>
                <a:lnTo>
                  <a:pt x="18" y="94"/>
                </a:lnTo>
                <a:lnTo>
                  <a:pt x="12" y="99"/>
                </a:lnTo>
                <a:lnTo>
                  <a:pt x="12" y="105"/>
                </a:lnTo>
                <a:lnTo>
                  <a:pt x="18" y="111"/>
                </a:lnTo>
                <a:lnTo>
                  <a:pt x="23" y="117"/>
                </a:lnTo>
                <a:lnTo>
                  <a:pt x="29" y="129"/>
                </a:lnTo>
                <a:lnTo>
                  <a:pt x="35" y="134"/>
                </a:lnTo>
                <a:lnTo>
                  <a:pt x="41" y="146"/>
                </a:lnTo>
                <a:lnTo>
                  <a:pt x="41" y="152"/>
                </a:lnTo>
                <a:lnTo>
                  <a:pt x="47" y="158"/>
                </a:lnTo>
                <a:lnTo>
                  <a:pt x="41" y="169"/>
                </a:lnTo>
                <a:lnTo>
                  <a:pt x="35" y="175"/>
                </a:lnTo>
                <a:lnTo>
                  <a:pt x="29" y="187"/>
                </a:lnTo>
                <a:lnTo>
                  <a:pt x="23" y="193"/>
                </a:lnTo>
                <a:lnTo>
                  <a:pt x="18" y="199"/>
                </a:lnTo>
                <a:lnTo>
                  <a:pt x="12" y="204"/>
                </a:lnTo>
                <a:lnTo>
                  <a:pt x="6" y="210"/>
                </a:lnTo>
                <a:lnTo>
                  <a:pt x="0" y="216"/>
                </a:lnTo>
              </a:path>
            </a:pathLst>
          </a:custGeom>
          <a:noFill/>
          <a:ln w="9525">
            <a:solidFill>
              <a:srgbClr val="FF0000"/>
            </a:solidFill>
            <a:round/>
            <a:headEnd/>
            <a:tailEnd/>
          </a:ln>
        </p:spPr>
        <p:txBody>
          <a:bodyPr/>
          <a:lstStyle/>
          <a:p>
            <a:endParaRPr lang="en-US"/>
          </a:p>
        </p:txBody>
      </p:sp>
      <p:sp>
        <p:nvSpPr>
          <p:cNvPr id="25031" name="Rectangle 219"/>
          <p:cNvSpPr>
            <a:spLocks noChangeArrowheads="1"/>
          </p:cNvSpPr>
          <p:nvPr/>
        </p:nvSpPr>
        <p:spPr bwMode="auto">
          <a:xfrm>
            <a:off x="7021456" y="1402913"/>
            <a:ext cx="203200" cy="1455738"/>
          </a:xfrm>
          <a:prstGeom prst="rect">
            <a:avLst/>
          </a:prstGeom>
          <a:solidFill>
            <a:srgbClr val="808080"/>
          </a:solidFill>
          <a:ln w="9525">
            <a:noFill/>
            <a:miter lim="800000"/>
            <a:headEnd/>
            <a:tailEnd/>
          </a:ln>
        </p:spPr>
        <p:txBody>
          <a:bodyPr/>
          <a:lstStyle/>
          <a:p>
            <a:endParaRPr lang="en-GB"/>
          </a:p>
        </p:txBody>
      </p:sp>
      <p:sp>
        <p:nvSpPr>
          <p:cNvPr id="25032" name="Freeform 220"/>
          <p:cNvSpPr>
            <a:spLocks/>
          </p:cNvSpPr>
          <p:nvPr/>
        </p:nvSpPr>
        <p:spPr bwMode="auto">
          <a:xfrm>
            <a:off x="7021456" y="1402913"/>
            <a:ext cx="203200" cy="1455738"/>
          </a:xfrm>
          <a:custGeom>
            <a:avLst/>
            <a:gdLst>
              <a:gd name="T0" fmla="*/ 17 w 128"/>
              <a:gd name="T1" fmla="*/ 817 h 917"/>
              <a:gd name="T2" fmla="*/ 6 w 128"/>
              <a:gd name="T3" fmla="*/ 765 h 917"/>
              <a:gd name="T4" fmla="*/ 0 w 128"/>
              <a:gd name="T5" fmla="*/ 712 h 917"/>
              <a:gd name="T6" fmla="*/ 23 w 128"/>
              <a:gd name="T7" fmla="*/ 666 h 917"/>
              <a:gd name="T8" fmla="*/ 41 w 128"/>
              <a:gd name="T9" fmla="*/ 631 h 917"/>
              <a:gd name="T10" fmla="*/ 46 w 128"/>
              <a:gd name="T11" fmla="*/ 619 h 917"/>
              <a:gd name="T12" fmla="*/ 64 w 128"/>
              <a:gd name="T13" fmla="*/ 584 h 917"/>
              <a:gd name="T14" fmla="*/ 75 w 128"/>
              <a:gd name="T15" fmla="*/ 531 h 917"/>
              <a:gd name="T16" fmla="*/ 81 w 128"/>
              <a:gd name="T17" fmla="*/ 520 h 917"/>
              <a:gd name="T18" fmla="*/ 81 w 128"/>
              <a:gd name="T19" fmla="*/ 490 h 917"/>
              <a:gd name="T20" fmla="*/ 75 w 128"/>
              <a:gd name="T21" fmla="*/ 479 h 917"/>
              <a:gd name="T22" fmla="*/ 64 w 128"/>
              <a:gd name="T23" fmla="*/ 450 h 917"/>
              <a:gd name="T24" fmla="*/ 52 w 128"/>
              <a:gd name="T25" fmla="*/ 432 h 917"/>
              <a:gd name="T26" fmla="*/ 17 w 128"/>
              <a:gd name="T27" fmla="*/ 368 h 917"/>
              <a:gd name="T28" fmla="*/ 6 w 128"/>
              <a:gd name="T29" fmla="*/ 315 h 917"/>
              <a:gd name="T30" fmla="*/ 17 w 128"/>
              <a:gd name="T31" fmla="*/ 274 h 917"/>
              <a:gd name="T32" fmla="*/ 58 w 128"/>
              <a:gd name="T33" fmla="*/ 216 h 917"/>
              <a:gd name="T34" fmla="*/ 75 w 128"/>
              <a:gd name="T35" fmla="*/ 193 h 917"/>
              <a:gd name="T36" fmla="*/ 81 w 128"/>
              <a:gd name="T37" fmla="*/ 181 h 917"/>
              <a:gd name="T38" fmla="*/ 87 w 128"/>
              <a:gd name="T39" fmla="*/ 164 h 917"/>
              <a:gd name="T40" fmla="*/ 93 w 128"/>
              <a:gd name="T41" fmla="*/ 146 h 917"/>
              <a:gd name="T42" fmla="*/ 93 w 128"/>
              <a:gd name="T43" fmla="*/ 111 h 917"/>
              <a:gd name="T44" fmla="*/ 93 w 128"/>
              <a:gd name="T45" fmla="*/ 59 h 917"/>
              <a:gd name="T46" fmla="*/ 93 w 128"/>
              <a:gd name="T47" fmla="*/ 41 h 917"/>
              <a:gd name="T48" fmla="*/ 93 w 128"/>
              <a:gd name="T49" fmla="*/ 0 h 917"/>
              <a:gd name="T50" fmla="*/ 128 w 128"/>
              <a:gd name="T51" fmla="*/ 18 h 917"/>
              <a:gd name="T52" fmla="*/ 128 w 128"/>
              <a:gd name="T53" fmla="*/ 41 h 917"/>
              <a:gd name="T54" fmla="*/ 128 w 128"/>
              <a:gd name="T55" fmla="*/ 82 h 917"/>
              <a:gd name="T56" fmla="*/ 128 w 128"/>
              <a:gd name="T57" fmla="*/ 123 h 917"/>
              <a:gd name="T58" fmla="*/ 122 w 128"/>
              <a:gd name="T59" fmla="*/ 175 h 917"/>
              <a:gd name="T60" fmla="*/ 99 w 128"/>
              <a:gd name="T61" fmla="*/ 222 h 917"/>
              <a:gd name="T62" fmla="*/ 64 w 128"/>
              <a:gd name="T63" fmla="*/ 263 h 917"/>
              <a:gd name="T64" fmla="*/ 58 w 128"/>
              <a:gd name="T65" fmla="*/ 280 h 917"/>
              <a:gd name="T66" fmla="*/ 46 w 128"/>
              <a:gd name="T67" fmla="*/ 304 h 917"/>
              <a:gd name="T68" fmla="*/ 41 w 128"/>
              <a:gd name="T69" fmla="*/ 315 h 917"/>
              <a:gd name="T70" fmla="*/ 41 w 128"/>
              <a:gd name="T71" fmla="*/ 327 h 917"/>
              <a:gd name="T72" fmla="*/ 46 w 128"/>
              <a:gd name="T73" fmla="*/ 339 h 917"/>
              <a:gd name="T74" fmla="*/ 64 w 128"/>
              <a:gd name="T75" fmla="*/ 368 h 917"/>
              <a:gd name="T76" fmla="*/ 87 w 128"/>
              <a:gd name="T77" fmla="*/ 415 h 917"/>
              <a:gd name="T78" fmla="*/ 110 w 128"/>
              <a:gd name="T79" fmla="*/ 467 h 917"/>
              <a:gd name="T80" fmla="*/ 116 w 128"/>
              <a:gd name="T81" fmla="*/ 520 h 917"/>
              <a:gd name="T82" fmla="*/ 93 w 128"/>
              <a:gd name="T83" fmla="*/ 596 h 917"/>
              <a:gd name="T84" fmla="*/ 75 w 128"/>
              <a:gd name="T85" fmla="*/ 642 h 917"/>
              <a:gd name="T86" fmla="*/ 52 w 128"/>
              <a:gd name="T87" fmla="*/ 683 h 917"/>
              <a:gd name="T88" fmla="*/ 41 w 128"/>
              <a:gd name="T89" fmla="*/ 706 h 917"/>
              <a:gd name="T90" fmla="*/ 41 w 128"/>
              <a:gd name="T91" fmla="*/ 718 h 917"/>
              <a:gd name="T92" fmla="*/ 35 w 128"/>
              <a:gd name="T93" fmla="*/ 736 h 917"/>
              <a:gd name="T94" fmla="*/ 41 w 128"/>
              <a:gd name="T95" fmla="*/ 753 h 917"/>
              <a:gd name="T96" fmla="*/ 46 w 128"/>
              <a:gd name="T97" fmla="*/ 788 h 917"/>
              <a:gd name="T98" fmla="*/ 52 w 128"/>
              <a:gd name="T99" fmla="*/ 806 h 917"/>
              <a:gd name="T100" fmla="*/ 81 w 128"/>
              <a:gd name="T101" fmla="*/ 876 h 9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917"/>
              <a:gd name="T155" fmla="*/ 128 w 128"/>
              <a:gd name="T156" fmla="*/ 917 h 9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917">
                <a:moveTo>
                  <a:pt x="58" y="917"/>
                </a:moveTo>
                <a:lnTo>
                  <a:pt x="46" y="893"/>
                </a:lnTo>
                <a:lnTo>
                  <a:pt x="35" y="864"/>
                </a:lnTo>
                <a:lnTo>
                  <a:pt x="29" y="841"/>
                </a:lnTo>
                <a:lnTo>
                  <a:pt x="17" y="817"/>
                </a:lnTo>
                <a:lnTo>
                  <a:pt x="17" y="806"/>
                </a:lnTo>
                <a:lnTo>
                  <a:pt x="12" y="794"/>
                </a:lnTo>
                <a:lnTo>
                  <a:pt x="12" y="782"/>
                </a:lnTo>
                <a:lnTo>
                  <a:pt x="6" y="771"/>
                </a:lnTo>
                <a:lnTo>
                  <a:pt x="6" y="765"/>
                </a:lnTo>
                <a:lnTo>
                  <a:pt x="0" y="753"/>
                </a:lnTo>
                <a:lnTo>
                  <a:pt x="0" y="742"/>
                </a:lnTo>
                <a:lnTo>
                  <a:pt x="0" y="730"/>
                </a:lnTo>
                <a:lnTo>
                  <a:pt x="0" y="718"/>
                </a:lnTo>
                <a:lnTo>
                  <a:pt x="0" y="712"/>
                </a:lnTo>
                <a:lnTo>
                  <a:pt x="6" y="701"/>
                </a:lnTo>
                <a:lnTo>
                  <a:pt x="6" y="695"/>
                </a:lnTo>
                <a:lnTo>
                  <a:pt x="12" y="683"/>
                </a:lnTo>
                <a:lnTo>
                  <a:pt x="12" y="677"/>
                </a:lnTo>
                <a:lnTo>
                  <a:pt x="23" y="666"/>
                </a:lnTo>
                <a:lnTo>
                  <a:pt x="29" y="648"/>
                </a:lnTo>
                <a:lnTo>
                  <a:pt x="41" y="636"/>
                </a:lnTo>
                <a:lnTo>
                  <a:pt x="41" y="631"/>
                </a:lnTo>
                <a:lnTo>
                  <a:pt x="41" y="636"/>
                </a:lnTo>
                <a:lnTo>
                  <a:pt x="46" y="625"/>
                </a:lnTo>
                <a:lnTo>
                  <a:pt x="46" y="631"/>
                </a:lnTo>
                <a:lnTo>
                  <a:pt x="46" y="619"/>
                </a:lnTo>
                <a:lnTo>
                  <a:pt x="52" y="613"/>
                </a:lnTo>
                <a:lnTo>
                  <a:pt x="52" y="601"/>
                </a:lnTo>
                <a:lnTo>
                  <a:pt x="64" y="584"/>
                </a:lnTo>
                <a:lnTo>
                  <a:pt x="64" y="566"/>
                </a:lnTo>
                <a:lnTo>
                  <a:pt x="70" y="549"/>
                </a:lnTo>
                <a:lnTo>
                  <a:pt x="75" y="531"/>
                </a:lnTo>
                <a:lnTo>
                  <a:pt x="75" y="526"/>
                </a:lnTo>
                <a:lnTo>
                  <a:pt x="81" y="520"/>
                </a:lnTo>
                <a:lnTo>
                  <a:pt x="81" y="508"/>
                </a:lnTo>
                <a:lnTo>
                  <a:pt x="81" y="502"/>
                </a:lnTo>
                <a:lnTo>
                  <a:pt x="81" y="490"/>
                </a:lnTo>
                <a:lnTo>
                  <a:pt x="81" y="496"/>
                </a:lnTo>
                <a:lnTo>
                  <a:pt x="81" y="485"/>
                </a:lnTo>
                <a:lnTo>
                  <a:pt x="75" y="479"/>
                </a:lnTo>
                <a:lnTo>
                  <a:pt x="75" y="467"/>
                </a:lnTo>
                <a:lnTo>
                  <a:pt x="75" y="473"/>
                </a:lnTo>
                <a:lnTo>
                  <a:pt x="70" y="461"/>
                </a:lnTo>
                <a:lnTo>
                  <a:pt x="64" y="450"/>
                </a:lnTo>
                <a:lnTo>
                  <a:pt x="58" y="444"/>
                </a:lnTo>
                <a:lnTo>
                  <a:pt x="64" y="444"/>
                </a:lnTo>
                <a:lnTo>
                  <a:pt x="52" y="432"/>
                </a:lnTo>
                <a:lnTo>
                  <a:pt x="41" y="409"/>
                </a:lnTo>
                <a:lnTo>
                  <a:pt x="35" y="397"/>
                </a:lnTo>
                <a:lnTo>
                  <a:pt x="29" y="385"/>
                </a:lnTo>
                <a:lnTo>
                  <a:pt x="23" y="374"/>
                </a:lnTo>
                <a:lnTo>
                  <a:pt x="17" y="368"/>
                </a:lnTo>
                <a:lnTo>
                  <a:pt x="12" y="356"/>
                </a:lnTo>
                <a:lnTo>
                  <a:pt x="12" y="345"/>
                </a:lnTo>
                <a:lnTo>
                  <a:pt x="6" y="333"/>
                </a:lnTo>
                <a:lnTo>
                  <a:pt x="6" y="321"/>
                </a:lnTo>
                <a:lnTo>
                  <a:pt x="6" y="315"/>
                </a:lnTo>
                <a:lnTo>
                  <a:pt x="6" y="310"/>
                </a:lnTo>
                <a:lnTo>
                  <a:pt x="6" y="304"/>
                </a:lnTo>
                <a:lnTo>
                  <a:pt x="12" y="292"/>
                </a:lnTo>
                <a:lnTo>
                  <a:pt x="17" y="286"/>
                </a:lnTo>
                <a:lnTo>
                  <a:pt x="17" y="274"/>
                </a:lnTo>
                <a:lnTo>
                  <a:pt x="23" y="263"/>
                </a:lnTo>
                <a:lnTo>
                  <a:pt x="29" y="251"/>
                </a:lnTo>
                <a:lnTo>
                  <a:pt x="41" y="245"/>
                </a:lnTo>
                <a:lnTo>
                  <a:pt x="46" y="234"/>
                </a:lnTo>
                <a:lnTo>
                  <a:pt x="58" y="216"/>
                </a:lnTo>
                <a:lnTo>
                  <a:pt x="64" y="210"/>
                </a:lnTo>
                <a:lnTo>
                  <a:pt x="70" y="204"/>
                </a:lnTo>
                <a:lnTo>
                  <a:pt x="75" y="193"/>
                </a:lnTo>
                <a:lnTo>
                  <a:pt x="81" y="187"/>
                </a:lnTo>
                <a:lnTo>
                  <a:pt x="81" y="181"/>
                </a:lnTo>
                <a:lnTo>
                  <a:pt x="87" y="175"/>
                </a:lnTo>
                <a:lnTo>
                  <a:pt x="87" y="169"/>
                </a:lnTo>
                <a:lnTo>
                  <a:pt x="87" y="164"/>
                </a:lnTo>
                <a:lnTo>
                  <a:pt x="93" y="152"/>
                </a:lnTo>
                <a:lnTo>
                  <a:pt x="93" y="158"/>
                </a:lnTo>
                <a:lnTo>
                  <a:pt x="93" y="146"/>
                </a:lnTo>
                <a:lnTo>
                  <a:pt x="93" y="134"/>
                </a:lnTo>
                <a:lnTo>
                  <a:pt x="93" y="123"/>
                </a:lnTo>
                <a:lnTo>
                  <a:pt x="93" y="111"/>
                </a:lnTo>
                <a:lnTo>
                  <a:pt x="93" y="94"/>
                </a:lnTo>
                <a:lnTo>
                  <a:pt x="93" y="82"/>
                </a:lnTo>
                <a:lnTo>
                  <a:pt x="93" y="70"/>
                </a:lnTo>
                <a:lnTo>
                  <a:pt x="93" y="59"/>
                </a:lnTo>
                <a:lnTo>
                  <a:pt x="93" y="53"/>
                </a:lnTo>
                <a:lnTo>
                  <a:pt x="93" y="41"/>
                </a:lnTo>
                <a:lnTo>
                  <a:pt x="93" y="29"/>
                </a:lnTo>
                <a:lnTo>
                  <a:pt x="87" y="23"/>
                </a:lnTo>
                <a:lnTo>
                  <a:pt x="87" y="18"/>
                </a:lnTo>
                <a:lnTo>
                  <a:pt x="93" y="6"/>
                </a:lnTo>
                <a:lnTo>
                  <a:pt x="93" y="0"/>
                </a:lnTo>
                <a:lnTo>
                  <a:pt x="128" y="6"/>
                </a:lnTo>
                <a:lnTo>
                  <a:pt x="128" y="12"/>
                </a:lnTo>
                <a:lnTo>
                  <a:pt x="128" y="6"/>
                </a:lnTo>
                <a:lnTo>
                  <a:pt x="128" y="18"/>
                </a:lnTo>
                <a:lnTo>
                  <a:pt x="128" y="23"/>
                </a:lnTo>
                <a:lnTo>
                  <a:pt x="128" y="29"/>
                </a:lnTo>
                <a:lnTo>
                  <a:pt x="128" y="41"/>
                </a:lnTo>
                <a:lnTo>
                  <a:pt x="128" y="47"/>
                </a:lnTo>
                <a:lnTo>
                  <a:pt x="128" y="59"/>
                </a:lnTo>
                <a:lnTo>
                  <a:pt x="128" y="70"/>
                </a:lnTo>
                <a:lnTo>
                  <a:pt x="128" y="82"/>
                </a:lnTo>
                <a:lnTo>
                  <a:pt x="128" y="94"/>
                </a:lnTo>
                <a:lnTo>
                  <a:pt x="128" y="105"/>
                </a:lnTo>
                <a:lnTo>
                  <a:pt x="128" y="123"/>
                </a:lnTo>
                <a:lnTo>
                  <a:pt x="128" y="134"/>
                </a:lnTo>
                <a:lnTo>
                  <a:pt x="128" y="152"/>
                </a:lnTo>
                <a:lnTo>
                  <a:pt x="128" y="158"/>
                </a:lnTo>
                <a:lnTo>
                  <a:pt x="122" y="169"/>
                </a:lnTo>
                <a:lnTo>
                  <a:pt x="122" y="175"/>
                </a:lnTo>
                <a:lnTo>
                  <a:pt x="122" y="187"/>
                </a:lnTo>
                <a:lnTo>
                  <a:pt x="116" y="199"/>
                </a:lnTo>
                <a:lnTo>
                  <a:pt x="110" y="204"/>
                </a:lnTo>
                <a:lnTo>
                  <a:pt x="104" y="216"/>
                </a:lnTo>
                <a:lnTo>
                  <a:pt x="99" y="222"/>
                </a:lnTo>
                <a:lnTo>
                  <a:pt x="93" y="234"/>
                </a:lnTo>
                <a:lnTo>
                  <a:pt x="87" y="239"/>
                </a:lnTo>
                <a:lnTo>
                  <a:pt x="75" y="257"/>
                </a:lnTo>
                <a:lnTo>
                  <a:pt x="64" y="263"/>
                </a:lnTo>
                <a:lnTo>
                  <a:pt x="70" y="263"/>
                </a:lnTo>
                <a:lnTo>
                  <a:pt x="58" y="274"/>
                </a:lnTo>
                <a:lnTo>
                  <a:pt x="64" y="274"/>
                </a:lnTo>
                <a:lnTo>
                  <a:pt x="58" y="280"/>
                </a:lnTo>
                <a:lnTo>
                  <a:pt x="52" y="292"/>
                </a:lnTo>
                <a:lnTo>
                  <a:pt x="52" y="286"/>
                </a:lnTo>
                <a:lnTo>
                  <a:pt x="46" y="298"/>
                </a:lnTo>
                <a:lnTo>
                  <a:pt x="46" y="304"/>
                </a:lnTo>
                <a:lnTo>
                  <a:pt x="41" y="315"/>
                </a:lnTo>
                <a:lnTo>
                  <a:pt x="41" y="310"/>
                </a:lnTo>
                <a:lnTo>
                  <a:pt x="41" y="315"/>
                </a:lnTo>
                <a:lnTo>
                  <a:pt x="41" y="321"/>
                </a:lnTo>
                <a:lnTo>
                  <a:pt x="41" y="315"/>
                </a:lnTo>
                <a:lnTo>
                  <a:pt x="41" y="321"/>
                </a:lnTo>
                <a:lnTo>
                  <a:pt x="41" y="327"/>
                </a:lnTo>
                <a:lnTo>
                  <a:pt x="46" y="333"/>
                </a:lnTo>
                <a:lnTo>
                  <a:pt x="46" y="345"/>
                </a:lnTo>
                <a:lnTo>
                  <a:pt x="46" y="339"/>
                </a:lnTo>
                <a:lnTo>
                  <a:pt x="52" y="350"/>
                </a:lnTo>
                <a:lnTo>
                  <a:pt x="58" y="362"/>
                </a:lnTo>
                <a:lnTo>
                  <a:pt x="64" y="368"/>
                </a:lnTo>
                <a:lnTo>
                  <a:pt x="58" y="368"/>
                </a:lnTo>
                <a:lnTo>
                  <a:pt x="70" y="380"/>
                </a:lnTo>
                <a:lnTo>
                  <a:pt x="64" y="380"/>
                </a:lnTo>
                <a:lnTo>
                  <a:pt x="75" y="391"/>
                </a:lnTo>
                <a:lnTo>
                  <a:pt x="87" y="415"/>
                </a:lnTo>
                <a:lnTo>
                  <a:pt x="93" y="426"/>
                </a:lnTo>
                <a:lnTo>
                  <a:pt x="99" y="432"/>
                </a:lnTo>
                <a:lnTo>
                  <a:pt x="104" y="444"/>
                </a:lnTo>
                <a:lnTo>
                  <a:pt x="110" y="455"/>
                </a:lnTo>
                <a:lnTo>
                  <a:pt x="110" y="467"/>
                </a:lnTo>
                <a:lnTo>
                  <a:pt x="116" y="479"/>
                </a:lnTo>
                <a:lnTo>
                  <a:pt x="116" y="490"/>
                </a:lnTo>
                <a:lnTo>
                  <a:pt x="116" y="502"/>
                </a:lnTo>
                <a:lnTo>
                  <a:pt x="116" y="514"/>
                </a:lnTo>
                <a:lnTo>
                  <a:pt x="116" y="520"/>
                </a:lnTo>
                <a:lnTo>
                  <a:pt x="110" y="531"/>
                </a:lnTo>
                <a:lnTo>
                  <a:pt x="110" y="543"/>
                </a:lnTo>
                <a:lnTo>
                  <a:pt x="104" y="561"/>
                </a:lnTo>
                <a:lnTo>
                  <a:pt x="99" y="578"/>
                </a:lnTo>
                <a:lnTo>
                  <a:pt x="93" y="596"/>
                </a:lnTo>
                <a:lnTo>
                  <a:pt x="87" y="613"/>
                </a:lnTo>
                <a:lnTo>
                  <a:pt x="81" y="625"/>
                </a:lnTo>
                <a:lnTo>
                  <a:pt x="81" y="636"/>
                </a:lnTo>
                <a:lnTo>
                  <a:pt x="75" y="642"/>
                </a:lnTo>
                <a:lnTo>
                  <a:pt x="75" y="648"/>
                </a:lnTo>
                <a:lnTo>
                  <a:pt x="70" y="660"/>
                </a:lnTo>
                <a:lnTo>
                  <a:pt x="58" y="671"/>
                </a:lnTo>
                <a:lnTo>
                  <a:pt x="52" y="683"/>
                </a:lnTo>
                <a:lnTo>
                  <a:pt x="46" y="695"/>
                </a:lnTo>
                <a:lnTo>
                  <a:pt x="41" y="701"/>
                </a:lnTo>
                <a:lnTo>
                  <a:pt x="41" y="706"/>
                </a:lnTo>
                <a:lnTo>
                  <a:pt x="41" y="712"/>
                </a:lnTo>
                <a:lnTo>
                  <a:pt x="35" y="718"/>
                </a:lnTo>
                <a:lnTo>
                  <a:pt x="41" y="718"/>
                </a:lnTo>
                <a:lnTo>
                  <a:pt x="35" y="724"/>
                </a:lnTo>
                <a:lnTo>
                  <a:pt x="35" y="730"/>
                </a:lnTo>
                <a:lnTo>
                  <a:pt x="35" y="736"/>
                </a:lnTo>
                <a:lnTo>
                  <a:pt x="41" y="747"/>
                </a:lnTo>
                <a:lnTo>
                  <a:pt x="41" y="759"/>
                </a:lnTo>
                <a:lnTo>
                  <a:pt x="41" y="753"/>
                </a:lnTo>
                <a:lnTo>
                  <a:pt x="41" y="765"/>
                </a:lnTo>
                <a:lnTo>
                  <a:pt x="46" y="777"/>
                </a:lnTo>
                <a:lnTo>
                  <a:pt x="46" y="788"/>
                </a:lnTo>
                <a:lnTo>
                  <a:pt x="52" y="794"/>
                </a:lnTo>
                <a:lnTo>
                  <a:pt x="52" y="806"/>
                </a:lnTo>
                <a:lnTo>
                  <a:pt x="64" y="829"/>
                </a:lnTo>
                <a:lnTo>
                  <a:pt x="70" y="852"/>
                </a:lnTo>
                <a:lnTo>
                  <a:pt x="81" y="876"/>
                </a:lnTo>
                <a:lnTo>
                  <a:pt x="87" y="905"/>
                </a:lnTo>
                <a:lnTo>
                  <a:pt x="58" y="917"/>
                </a:lnTo>
                <a:close/>
              </a:path>
            </a:pathLst>
          </a:custGeom>
          <a:solidFill>
            <a:srgbClr val="FFFFFF"/>
          </a:solidFill>
          <a:ln w="9525">
            <a:noFill/>
            <a:round/>
            <a:headEnd/>
            <a:tailEnd/>
          </a:ln>
        </p:spPr>
        <p:txBody>
          <a:bodyPr/>
          <a:lstStyle/>
          <a:p>
            <a:endParaRPr lang="en-US"/>
          </a:p>
        </p:txBody>
      </p:sp>
      <p:sp>
        <p:nvSpPr>
          <p:cNvPr id="25033" name="Rectangle 221"/>
          <p:cNvSpPr>
            <a:spLocks noChangeArrowheads="1"/>
          </p:cNvSpPr>
          <p:nvPr/>
        </p:nvSpPr>
        <p:spPr bwMode="auto">
          <a:xfrm>
            <a:off x="7021456" y="1402913"/>
            <a:ext cx="203200" cy="1455738"/>
          </a:xfrm>
          <a:prstGeom prst="rect">
            <a:avLst/>
          </a:prstGeom>
          <a:solidFill>
            <a:srgbClr val="808080"/>
          </a:solidFill>
          <a:ln w="9525">
            <a:noFill/>
            <a:miter lim="800000"/>
            <a:headEnd/>
            <a:tailEnd/>
          </a:ln>
        </p:spPr>
        <p:txBody>
          <a:bodyPr/>
          <a:lstStyle/>
          <a:p>
            <a:endParaRPr lang="en-GB"/>
          </a:p>
        </p:txBody>
      </p:sp>
      <p:sp>
        <p:nvSpPr>
          <p:cNvPr id="25034" name="Freeform 222"/>
          <p:cNvSpPr>
            <a:spLocks/>
          </p:cNvSpPr>
          <p:nvPr/>
        </p:nvSpPr>
        <p:spPr bwMode="auto">
          <a:xfrm>
            <a:off x="7048444" y="1383863"/>
            <a:ext cx="147638" cy="1446213"/>
          </a:xfrm>
          <a:custGeom>
            <a:avLst/>
            <a:gdLst>
              <a:gd name="T0" fmla="*/ 58 w 93"/>
              <a:gd name="T1" fmla="*/ 911 h 911"/>
              <a:gd name="T2" fmla="*/ 35 w 93"/>
              <a:gd name="T3" fmla="*/ 859 h 911"/>
              <a:gd name="T4" fmla="*/ 29 w 93"/>
              <a:gd name="T5" fmla="*/ 835 h 911"/>
              <a:gd name="T6" fmla="*/ 18 w 93"/>
              <a:gd name="T7" fmla="*/ 812 h 911"/>
              <a:gd name="T8" fmla="*/ 12 w 93"/>
              <a:gd name="T9" fmla="*/ 789 h 911"/>
              <a:gd name="T10" fmla="*/ 6 w 93"/>
              <a:gd name="T11" fmla="*/ 771 h 911"/>
              <a:gd name="T12" fmla="*/ 6 w 93"/>
              <a:gd name="T13" fmla="*/ 748 h 911"/>
              <a:gd name="T14" fmla="*/ 0 w 93"/>
              <a:gd name="T15" fmla="*/ 730 h 911"/>
              <a:gd name="T16" fmla="*/ 0 w 93"/>
              <a:gd name="T17" fmla="*/ 713 h 911"/>
              <a:gd name="T18" fmla="*/ 6 w 93"/>
              <a:gd name="T19" fmla="*/ 701 h 911"/>
              <a:gd name="T20" fmla="*/ 12 w 93"/>
              <a:gd name="T21" fmla="*/ 683 h 911"/>
              <a:gd name="T22" fmla="*/ 18 w 93"/>
              <a:gd name="T23" fmla="*/ 672 h 911"/>
              <a:gd name="T24" fmla="*/ 35 w 93"/>
              <a:gd name="T25" fmla="*/ 648 h 911"/>
              <a:gd name="T26" fmla="*/ 47 w 93"/>
              <a:gd name="T27" fmla="*/ 637 h 911"/>
              <a:gd name="T28" fmla="*/ 47 w 93"/>
              <a:gd name="T29" fmla="*/ 619 h 911"/>
              <a:gd name="T30" fmla="*/ 53 w 93"/>
              <a:gd name="T31" fmla="*/ 602 h 911"/>
              <a:gd name="T32" fmla="*/ 58 w 93"/>
              <a:gd name="T33" fmla="*/ 590 h 911"/>
              <a:gd name="T34" fmla="*/ 70 w 93"/>
              <a:gd name="T35" fmla="*/ 555 h 911"/>
              <a:gd name="T36" fmla="*/ 76 w 93"/>
              <a:gd name="T37" fmla="*/ 538 h 911"/>
              <a:gd name="T38" fmla="*/ 82 w 93"/>
              <a:gd name="T39" fmla="*/ 520 h 911"/>
              <a:gd name="T40" fmla="*/ 82 w 93"/>
              <a:gd name="T41" fmla="*/ 502 h 911"/>
              <a:gd name="T42" fmla="*/ 82 w 93"/>
              <a:gd name="T43" fmla="*/ 485 h 911"/>
              <a:gd name="T44" fmla="*/ 76 w 93"/>
              <a:gd name="T45" fmla="*/ 473 h 911"/>
              <a:gd name="T46" fmla="*/ 76 w 93"/>
              <a:gd name="T47" fmla="*/ 462 h 911"/>
              <a:gd name="T48" fmla="*/ 70 w 93"/>
              <a:gd name="T49" fmla="*/ 450 h 911"/>
              <a:gd name="T50" fmla="*/ 64 w 93"/>
              <a:gd name="T51" fmla="*/ 444 h 911"/>
              <a:gd name="T52" fmla="*/ 53 w 93"/>
              <a:gd name="T53" fmla="*/ 421 h 911"/>
              <a:gd name="T54" fmla="*/ 41 w 93"/>
              <a:gd name="T55" fmla="*/ 397 h 911"/>
              <a:gd name="T56" fmla="*/ 29 w 93"/>
              <a:gd name="T57" fmla="*/ 380 h 911"/>
              <a:gd name="T58" fmla="*/ 18 w 93"/>
              <a:gd name="T59" fmla="*/ 357 h 911"/>
              <a:gd name="T60" fmla="*/ 12 w 93"/>
              <a:gd name="T61" fmla="*/ 345 h 911"/>
              <a:gd name="T62" fmla="*/ 12 w 93"/>
              <a:gd name="T63" fmla="*/ 339 h 911"/>
              <a:gd name="T64" fmla="*/ 6 w 93"/>
              <a:gd name="T65" fmla="*/ 327 h 911"/>
              <a:gd name="T66" fmla="*/ 6 w 93"/>
              <a:gd name="T67" fmla="*/ 316 h 911"/>
              <a:gd name="T68" fmla="*/ 6 w 93"/>
              <a:gd name="T69" fmla="*/ 310 h 911"/>
              <a:gd name="T70" fmla="*/ 12 w 93"/>
              <a:gd name="T71" fmla="*/ 298 h 911"/>
              <a:gd name="T72" fmla="*/ 12 w 93"/>
              <a:gd name="T73" fmla="*/ 292 h 911"/>
              <a:gd name="T74" fmla="*/ 18 w 93"/>
              <a:gd name="T75" fmla="*/ 281 h 911"/>
              <a:gd name="T76" fmla="*/ 29 w 93"/>
              <a:gd name="T77" fmla="*/ 263 h 911"/>
              <a:gd name="T78" fmla="*/ 41 w 93"/>
              <a:gd name="T79" fmla="*/ 246 h 911"/>
              <a:gd name="T80" fmla="*/ 53 w 93"/>
              <a:gd name="T81" fmla="*/ 228 h 911"/>
              <a:gd name="T82" fmla="*/ 70 w 93"/>
              <a:gd name="T83" fmla="*/ 211 h 911"/>
              <a:gd name="T84" fmla="*/ 76 w 93"/>
              <a:gd name="T85" fmla="*/ 193 h 911"/>
              <a:gd name="T86" fmla="*/ 82 w 93"/>
              <a:gd name="T87" fmla="*/ 187 h 911"/>
              <a:gd name="T88" fmla="*/ 87 w 93"/>
              <a:gd name="T89" fmla="*/ 181 h 911"/>
              <a:gd name="T90" fmla="*/ 87 w 93"/>
              <a:gd name="T91" fmla="*/ 164 h 911"/>
              <a:gd name="T92" fmla="*/ 93 w 93"/>
              <a:gd name="T93" fmla="*/ 152 h 911"/>
              <a:gd name="T94" fmla="*/ 93 w 93"/>
              <a:gd name="T95" fmla="*/ 135 h 911"/>
              <a:gd name="T96" fmla="*/ 93 w 93"/>
              <a:gd name="T97" fmla="*/ 123 h 911"/>
              <a:gd name="T98" fmla="*/ 93 w 93"/>
              <a:gd name="T99" fmla="*/ 94 h 911"/>
              <a:gd name="T100" fmla="*/ 93 w 93"/>
              <a:gd name="T101" fmla="*/ 82 h 911"/>
              <a:gd name="T102" fmla="*/ 93 w 93"/>
              <a:gd name="T103" fmla="*/ 71 h 911"/>
              <a:gd name="T104" fmla="*/ 93 w 93"/>
              <a:gd name="T105" fmla="*/ 47 h 911"/>
              <a:gd name="T106" fmla="*/ 93 w 93"/>
              <a:gd name="T107" fmla="*/ 30 h 911"/>
              <a:gd name="T108" fmla="*/ 93 w 93"/>
              <a:gd name="T109" fmla="*/ 12 h 911"/>
              <a:gd name="T110" fmla="*/ 93 w 93"/>
              <a:gd name="T111" fmla="*/ 0 h 9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
              <a:gd name="T169" fmla="*/ 0 h 911"/>
              <a:gd name="T170" fmla="*/ 93 w 93"/>
              <a:gd name="T171" fmla="*/ 911 h 9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 h="911">
                <a:moveTo>
                  <a:pt x="58" y="911"/>
                </a:moveTo>
                <a:lnTo>
                  <a:pt x="35" y="859"/>
                </a:lnTo>
                <a:lnTo>
                  <a:pt x="29" y="835"/>
                </a:lnTo>
                <a:lnTo>
                  <a:pt x="18" y="812"/>
                </a:lnTo>
                <a:lnTo>
                  <a:pt x="12" y="789"/>
                </a:lnTo>
                <a:lnTo>
                  <a:pt x="6" y="771"/>
                </a:lnTo>
                <a:lnTo>
                  <a:pt x="6" y="748"/>
                </a:lnTo>
                <a:lnTo>
                  <a:pt x="0" y="730"/>
                </a:lnTo>
                <a:lnTo>
                  <a:pt x="0" y="713"/>
                </a:lnTo>
                <a:lnTo>
                  <a:pt x="6" y="701"/>
                </a:lnTo>
                <a:lnTo>
                  <a:pt x="12" y="683"/>
                </a:lnTo>
                <a:lnTo>
                  <a:pt x="18" y="672"/>
                </a:lnTo>
                <a:lnTo>
                  <a:pt x="35" y="648"/>
                </a:lnTo>
                <a:lnTo>
                  <a:pt x="47" y="637"/>
                </a:lnTo>
                <a:lnTo>
                  <a:pt x="47" y="619"/>
                </a:lnTo>
                <a:lnTo>
                  <a:pt x="53" y="602"/>
                </a:lnTo>
                <a:lnTo>
                  <a:pt x="58" y="590"/>
                </a:lnTo>
                <a:lnTo>
                  <a:pt x="70" y="555"/>
                </a:lnTo>
                <a:lnTo>
                  <a:pt x="76" y="538"/>
                </a:lnTo>
                <a:lnTo>
                  <a:pt x="82" y="520"/>
                </a:lnTo>
                <a:lnTo>
                  <a:pt x="82" y="502"/>
                </a:lnTo>
                <a:lnTo>
                  <a:pt x="82" y="485"/>
                </a:lnTo>
                <a:lnTo>
                  <a:pt x="76" y="473"/>
                </a:lnTo>
                <a:lnTo>
                  <a:pt x="76" y="462"/>
                </a:lnTo>
                <a:lnTo>
                  <a:pt x="70" y="450"/>
                </a:lnTo>
                <a:lnTo>
                  <a:pt x="64" y="444"/>
                </a:lnTo>
                <a:lnTo>
                  <a:pt x="53" y="421"/>
                </a:lnTo>
                <a:lnTo>
                  <a:pt x="41" y="397"/>
                </a:lnTo>
                <a:lnTo>
                  <a:pt x="29" y="380"/>
                </a:lnTo>
                <a:lnTo>
                  <a:pt x="18" y="357"/>
                </a:lnTo>
                <a:lnTo>
                  <a:pt x="12" y="345"/>
                </a:lnTo>
                <a:lnTo>
                  <a:pt x="12" y="339"/>
                </a:lnTo>
                <a:lnTo>
                  <a:pt x="6" y="327"/>
                </a:lnTo>
                <a:lnTo>
                  <a:pt x="6" y="316"/>
                </a:lnTo>
                <a:lnTo>
                  <a:pt x="6" y="310"/>
                </a:lnTo>
                <a:lnTo>
                  <a:pt x="12" y="298"/>
                </a:lnTo>
                <a:lnTo>
                  <a:pt x="12" y="292"/>
                </a:lnTo>
                <a:lnTo>
                  <a:pt x="18" y="281"/>
                </a:lnTo>
                <a:lnTo>
                  <a:pt x="29" y="263"/>
                </a:lnTo>
                <a:lnTo>
                  <a:pt x="41" y="246"/>
                </a:lnTo>
                <a:lnTo>
                  <a:pt x="53" y="228"/>
                </a:lnTo>
                <a:lnTo>
                  <a:pt x="70" y="211"/>
                </a:lnTo>
                <a:lnTo>
                  <a:pt x="76" y="193"/>
                </a:lnTo>
                <a:lnTo>
                  <a:pt x="82" y="187"/>
                </a:lnTo>
                <a:lnTo>
                  <a:pt x="87" y="181"/>
                </a:lnTo>
                <a:lnTo>
                  <a:pt x="87" y="164"/>
                </a:lnTo>
                <a:lnTo>
                  <a:pt x="93" y="152"/>
                </a:lnTo>
                <a:lnTo>
                  <a:pt x="93" y="135"/>
                </a:lnTo>
                <a:lnTo>
                  <a:pt x="93" y="123"/>
                </a:lnTo>
                <a:lnTo>
                  <a:pt x="93" y="94"/>
                </a:lnTo>
                <a:lnTo>
                  <a:pt x="93" y="82"/>
                </a:lnTo>
                <a:lnTo>
                  <a:pt x="93" y="71"/>
                </a:lnTo>
                <a:lnTo>
                  <a:pt x="93" y="47"/>
                </a:lnTo>
                <a:lnTo>
                  <a:pt x="93" y="30"/>
                </a:lnTo>
                <a:lnTo>
                  <a:pt x="93" y="12"/>
                </a:lnTo>
                <a:lnTo>
                  <a:pt x="93" y="0"/>
                </a:lnTo>
              </a:path>
            </a:pathLst>
          </a:custGeom>
          <a:noFill/>
          <a:ln w="55563">
            <a:solidFill>
              <a:srgbClr val="FF0000"/>
            </a:solidFill>
            <a:round/>
            <a:headEnd/>
            <a:tailEnd/>
          </a:ln>
        </p:spPr>
        <p:txBody>
          <a:bodyPr/>
          <a:lstStyle/>
          <a:p>
            <a:endParaRPr lang="en-US"/>
          </a:p>
        </p:txBody>
      </p:sp>
      <p:sp>
        <p:nvSpPr>
          <p:cNvPr id="25035" name="Rectangle 223"/>
          <p:cNvSpPr>
            <a:spLocks noChangeArrowheads="1"/>
          </p:cNvSpPr>
          <p:nvPr/>
        </p:nvSpPr>
        <p:spPr bwMode="auto">
          <a:xfrm>
            <a:off x="7518344" y="1421963"/>
            <a:ext cx="203200" cy="1454150"/>
          </a:xfrm>
          <a:prstGeom prst="rect">
            <a:avLst/>
          </a:prstGeom>
          <a:solidFill>
            <a:srgbClr val="808080"/>
          </a:solidFill>
          <a:ln w="9525">
            <a:noFill/>
            <a:miter lim="800000"/>
            <a:headEnd/>
            <a:tailEnd/>
          </a:ln>
        </p:spPr>
        <p:txBody>
          <a:bodyPr/>
          <a:lstStyle/>
          <a:p>
            <a:endParaRPr lang="en-GB"/>
          </a:p>
        </p:txBody>
      </p:sp>
      <p:sp>
        <p:nvSpPr>
          <p:cNvPr id="25036" name="Freeform 224"/>
          <p:cNvSpPr>
            <a:spLocks/>
          </p:cNvSpPr>
          <p:nvPr/>
        </p:nvSpPr>
        <p:spPr bwMode="auto">
          <a:xfrm>
            <a:off x="7518344" y="1421963"/>
            <a:ext cx="203200" cy="1454150"/>
          </a:xfrm>
          <a:custGeom>
            <a:avLst/>
            <a:gdLst>
              <a:gd name="T0" fmla="*/ 18 w 128"/>
              <a:gd name="T1" fmla="*/ 817 h 916"/>
              <a:gd name="T2" fmla="*/ 6 w 128"/>
              <a:gd name="T3" fmla="*/ 759 h 916"/>
              <a:gd name="T4" fmla="*/ 0 w 128"/>
              <a:gd name="T5" fmla="*/ 712 h 916"/>
              <a:gd name="T6" fmla="*/ 23 w 128"/>
              <a:gd name="T7" fmla="*/ 659 h 916"/>
              <a:gd name="T8" fmla="*/ 41 w 128"/>
              <a:gd name="T9" fmla="*/ 630 h 916"/>
              <a:gd name="T10" fmla="*/ 46 w 128"/>
              <a:gd name="T11" fmla="*/ 619 h 916"/>
              <a:gd name="T12" fmla="*/ 64 w 128"/>
              <a:gd name="T13" fmla="*/ 584 h 916"/>
              <a:gd name="T14" fmla="*/ 75 w 128"/>
              <a:gd name="T15" fmla="*/ 531 h 916"/>
              <a:gd name="T16" fmla="*/ 81 w 128"/>
              <a:gd name="T17" fmla="*/ 519 h 916"/>
              <a:gd name="T18" fmla="*/ 81 w 128"/>
              <a:gd name="T19" fmla="*/ 490 h 916"/>
              <a:gd name="T20" fmla="*/ 75 w 128"/>
              <a:gd name="T21" fmla="*/ 478 h 916"/>
              <a:gd name="T22" fmla="*/ 64 w 128"/>
              <a:gd name="T23" fmla="*/ 449 h 916"/>
              <a:gd name="T24" fmla="*/ 58 w 128"/>
              <a:gd name="T25" fmla="*/ 432 h 916"/>
              <a:gd name="T26" fmla="*/ 18 w 128"/>
              <a:gd name="T27" fmla="*/ 362 h 916"/>
              <a:gd name="T28" fmla="*/ 6 w 128"/>
              <a:gd name="T29" fmla="*/ 315 h 916"/>
              <a:gd name="T30" fmla="*/ 18 w 128"/>
              <a:gd name="T31" fmla="*/ 274 h 916"/>
              <a:gd name="T32" fmla="*/ 58 w 128"/>
              <a:gd name="T33" fmla="*/ 216 h 916"/>
              <a:gd name="T34" fmla="*/ 75 w 128"/>
              <a:gd name="T35" fmla="*/ 192 h 916"/>
              <a:gd name="T36" fmla="*/ 81 w 128"/>
              <a:gd name="T37" fmla="*/ 181 h 916"/>
              <a:gd name="T38" fmla="*/ 87 w 128"/>
              <a:gd name="T39" fmla="*/ 157 h 916"/>
              <a:gd name="T40" fmla="*/ 93 w 128"/>
              <a:gd name="T41" fmla="*/ 146 h 916"/>
              <a:gd name="T42" fmla="*/ 93 w 128"/>
              <a:gd name="T43" fmla="*/ 105 h 916"/>
              <a:gd name="T44" fmla="*/ 93 w 128"/>
              <a:gd name="T45" fmla="*/ 58 h 916"/>
              <a:gd name="T46" fmla="*/ 93 w 128"/>
              <a:gd name="T47" fmla="*/ 41 h 916"/>
              <a:gd name="T48" fmla="*/ 93 w 128"/>
              <a:gd name="T49" fmla="*/ 0 h 916"/>
              <a:gd name="T50" fmla="*/ 128 w 128"/>
              <a:gd name="T51" fmla="*/ 11 h 916"/>
              <a:gd name="T52" fmla="*/ 128 w 128"/>
              <a:gd name="T53" fmla="*/ 41 h 916"/>
              <a:gd name="T54" fmla="*/ 128 w 128"/>
              <a:gd name="T55" fmla="*/ 82 h 916"/>
              <a:gd name="T56" fmla="*/ 128 w 128"/>
              <a:gd name="T57" fmla="*/ 122 h 916"/>
              <a:gd name="T58" fmla="*/ 122 w 128"/>
              <a:gd name="T59" fmla="*/ 175 h 916"/>
              <a:gd name="T60" fmla="*/ 99 w 128"/>
              <a:gd name="T61" fmla="*/ 222 h 916"/>
              <a:gd name="T62" fmla="*/ 70 w 128"/>
              <a:gd name="T63" fmla="*/ 262 h 916"/>
              <a:gd name="T64" fmla="*/ 58 w 128"/>
              <a:gd name="T65" fmla="*/ 280 h 916"/>
              <a:gd name="T66" fmla="*/ 46 w 128"/>
              <a:gd name="T67" fmla="*/ 303 h 916"/>
              <a:gd name="T68" fmla="*/ 41 w 128"/>
              <a:gd name="T69" fmla="*/ 315 h 916"/>
              <a:gd name="T70" fmla="*/ 46 w 128"/>
              <a:gd name="T71" fmla="*/ 327 h 916"/>
              <a:gd name="T72" fmla="*/ 46 w 128"/>
              <a:gd name="T73" fmla="*/ 338 h 916"/>
              <a:gd name="T74" fmla="*/ 64 w 128"/>
              <a:gd name="T75" fmla="*/ 368 h 916"/>
              <a:gd name="T76" fmla="*/ 87 w 128"/>
              <a:gd name="T77" fmla="*/ 414 h 916"/>
              <a:gd name="T78" fmla="*/ 110 w 128"/>
              <a:gd name="T79" fmla="*/ 467 h 916"/>
              <a:gd name="T80" fmla="*/ 116 w 128"/>
              <a:gd name="T81" fmla="*/ 519 h 916"/>
              <a:gd name="T82" fmla="*/ 93 w 128"/>
              <a:gd name="T83" fmla="*/ 595 h 916"/>
              <a:gd name="T84" fmla="*/ 75 w 128"/>
              <a:gd name="T85" fmla="*/ 642 h 916"/>
              <a:gd name="T86" fmla="*/ 52 w 128"/>
              <a:gd name="T87" fmla="*/ 683 h 916"/>
              <a:gd name="T88" fmla="*/ 41 w 128"/>
              <a:gd name="T89" fmla="*/ 706 h 916"/>
              <a:gd name="T90" fmla="*/ 41 w 128"/>
              <a:gd name="T91" fmla="*/ 712 h 916"/>
              <a:gd name="T92" fmla="*/ 41 w 128"/>
              <a:gd name="T93" fmla="*/ 735 h 916"/>
              <a:gd name="T94" fmla="*/ 41 w 128"/>
              <a:gd name="T95" fmla="*/ 753 h 916"/>
              <a:gd name="T96" fmla="*/ 46 w 128"/>
              <a:gd name="T97" fmla="*/ 788 h 916"/>
              <a:gd name="T98" fmla="*/ 52 w 128"/>
              <a:gd name="T99" fmla="*/ 805 h 916"/>
              <a:gd name="T100" fmla="*/ 81 w 128"/>
              <a:gd name="T101" fmla="*/ 875 h 9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916"/>
              <a:gd name="T155" fmla="*/ 128 w 128"/>
              <a:gd name="T156" fmla="*/ 916 h 9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916">
                <a:moveTo>
                  <a:pt x="58" y="916"/>
                </a:moveTo>
                <a:lnTo>
                  <a:pt x="46" y="893"/>
                </a:lnTo>
                <a:lnTo>
                  <a:pt x="35" y="864"/>
                </a:lnTo>
                <a:lnTo>
                  <a:pt x="29" y="840"/>
                </a:lnTo>
                <a:lnTo>
                  <a:pt x="18" y="817"/>
                </a:lnTo>
                <a:lnTo>
                  <a:pt x="18" y="805"/>
                </a:lnTo>
                <a:lnTo>
                  <a:pt x="12" y="794"/>
                </a:lnTo>
                <a:lnTo>
                  <a:pt x="12" y="782"/>
                </a:lnTo>
                <a:lnTo>
                  <a:pt x="6" y="770"/>
                </a:lnTo>
                <a:lnTo>
                  <a:pt x="6" y="759"/>
                </a:lnTo>
                <a:lnTo>
                  <a:pt x="6" y="753"/>
                </a:lnTo>
                <a:lnTo>
                  <a:pt x="0" y="741"/>
                </a:lnTo>
                <a:lnTo>
                  <a:pt x="0" y="730"/>
                </a:lnTo>
                <a:lnTo>
                  <a:pt x="0" y="718"/>
                </a:lnTo>
                <a:lnTo>
                  <a:pt x="0" y="712"/>
                </a:lnTo>
                <a:lnTo>
                  <a:pt x="6" y="700"/>
                </a:lnTo>
                <a:lnTo>
                  <a:pt x="6" y="694"/>
                </a:lnTo>
                <a:lnTo>
                  <a:pt x="12" y="683"/>
                </a:lnTo>
                <a:lnTo>
                  <a:pt x="18" y="677"/>
                </a:lnTo>
                <a:lnTo>
                  <a:pt x="23" y="659"/>
                </a:lnTo>
                <a:lnTo>
                  <a:pt x="29" y="648"/>
                </a:lnTo>
                <a:lnTo>
                  <a:pt x="41" y="636"/>
                </a:lnTo>
                <a:lnTo>
                  <a:pt x="41" y="630"/>
                </a:lnTo>
                <a:lnTo>
                  <a:pt x="46" y="624"/>
                </a:lnTo>
                <a:lnTo>
                  <a:pt x="46" y="619"/>
                </a:lnTo>
                <a:lnTo>
                  <a:pt x="52" y="613"/>
                </a:lnTo>
                <a:lnTo>
                  <a:pt x="58" y="595"/>
                </a:lnTo>
                <a:lnTo>
                  <a:pt x="64" y="584"/>
                </a:lnTo>
                <a:lnTo>
                  <a:pt x="70" y="566"/>
                </a:lnTo>
                <a:lnTo>
                  <a:pt x="75" y="549"/>
                </a:lnTo>
                <a:lnTo>
                  <a:pt x="70" y="549"/>
                </a:lnTo>
                <a:lnTo>
                  <a:pt x="75" y="531"/>
                </a:lnTo>
                <a:lnTo>
                  <a:pt x="81" y="525"/>
                </a:lnTo>
                <a:lnTo>
                  <a:pt x="75" y="525"/>
                </a:lnTo>
                <a:lnTo>
                  <a:pt x="81" y="514"/>
                </a:lnTo>
                <a:lnTo>
                  <a:pt x="81" y="519"/>
                </a:lnTo>
                <a:lnTo>
                  <a:pt x="81" y="508"/>
                </a:lnTo>
                <a:lnTo>
                  <a:pt x="81" y="502"/>
                </a:lnTo>
                <a:lnTo>
                  <a:pt x="81" y="490"/>
                </a:lnTo>
                <a:lnTo>
                  <a:pt x="81" y="484"/>
                </a:lnTo>
                <a:lnTo>
                  <a:pt x="75" y="478"/>
                </a:lnTo>
                <a:lnTo>
                  <a:pt x="75" y="467"/>
                </a:lnTo>
                <a:lnTo>
                  <a:pt x="70" y="461"/>
                </a:lnTo>
                <a:lnTo>
                  <a:pt x="64" y="449"/>
                </a:lnTo>
                <a:lnTo>
                  <a:pt x="70" y="449"/>
                </a:lnTo>
                <a:lnTo>
                  <a:pt x="64" y="438"/>
                </a:lnTo>
                <a:lnTo>
                  <a:pt x="58" y="432"/>
                </a:lnTo>
                <a:lnTo>
                  <a:pt x="41" y="408"/>
                </a:lnTo>
                <a:lnTo>
                  <a:pt x="35" y="397"/>
                </a:lnTo>
                <a:lnTo>
                  <a:pt x="29" y="385"/>
                </a:lnTo>
                <a:lnTo>
                  <a:pt x="23" y="373"/>
                </a:lnTo>
                <a:lnTo>
                  <a:pt x="18" y="362"/>
                </a:lnTo>
                <a:lnTo>
                  <a:pt x="12" y="350"/>
                </a:lnTo>
                <a:lnTo>
                  <a:pt x="12" y="338"/>
                </a:lnTo>
                <a:lnTo>
                  <a:pt x="6" y="327"/>
                </a:lnTo>
                <a:lnTo>
                  <a:pt x="6" y="321"/>
                </a:lnTo>
                <a:lnTo>
                  <a:pt x="6" y="315"/>
                </a:lnTo>
                <a:lnTo>
                  <a:pt x="6" y="309"/>
                </a:lnTo>
                <a:lnTo>
                  <a:pt x="6" y="303"/>
                </a:lnTo>
                <a:lnTo>
                  <a:pt x="12" y="292"/>
                </a:lnTo>
                <a:lnTo>
                  <a:pt x="18" y="280"/>
                </a:lnTo>
                <a:lnTo>
                  <a:pt x="18" y="274"/>
                </a:lnTo>
                <a:lnTo>
                  <a:pt x="23" y="262"/>
                </a:lnTo>
                <a:lnTo>
                  <a:pt x="29" y="251"/>
                </a:lnTo>
                <a:lnTo>
                  <a:pt x="41" y="245"/>
                </a:lnTo>
                <a:lnTo>
                  <a:pt x="46" y="233"/>
                </a:lnTo>
                <a:lnTo>
                  <a:pt x="58" y="216"/>
                </a:lnTo>
                <a:lnTo>
                  <a:pt x="64" y="210"/>
                </a:lnTo>
                <a:lnTo>
                  <a:pt x="70" y="198"/>
                </a:lnTo>
                <a:lnTo>
                  <a:pt x="70" y="204"/>
                </a:lnTo>
                <a:lnTo>
                  <a:pt x="75" y="192"/>
                </a:lnTo>
                <a:lnTo>
                  <a:pt x="81" y="187"/>
                </a:lnTo>
                <a:lnTo>
                  <a:pt x="81" y="181"/>
                </a:lnTo>
                <a:lnTo>
                  <a:pt x="87" y="175"/>
                </a:lnTo>
                <a:lnTo>
                  <a:pt x="87" y="169"/>
                </a:lnTo>
                <a:lnTo>
                  <a:pt x="87" y="157"/>
                </a:lnTo>
                <a:lnTo>
                  <a:pt x="87" y="163"/>
                </a:lnTo>
                <a:lnTo>
                  <a:pt x="93" y="152"/>
                </a:lnTo>
                <a:lnTo>
                  <a:pt x="93" y="146"/>
                </a:lnTo>
                <a:lnTo>
                  <a:pt x="93" y="134"/>
                </a:lnTo>
                <a:lnTo>
                  <a:pt x="93" y="122"/>
                </a:lnTo>
                <a:lnTo>
                  <a:pt x="93" y="105"/>
                </a:lnTo>
                <a:lnTo>
                  <a:pt x="93" y="93"/>
                </a:lnTo>
                <a:lnTo>
                  <a:pt x="93" y="82"/>
                </a:lnTo>
                <a:lnTo>
                  <a:pt x="93" y="70"/>
                </a:lnTo>
                <a:lnTo>
                  <a:pt x="93" y="58"/>
                </a:lnTo>
                <a:lnTo>
                  <a:pt x="93" y="47"/>
                </a:lnTo>
                <a:lnTo>
                  <a:pt x="93" y="41"/>
                </a:lnTo>
                <a:lnTo>
                  <a:pt x="93" y="29"/>
                </a:lnTo>
                <a:lnTo>
                  <a:pt x="93" y="23"/>
                </a:lnTo>
                <a:lnTo>
                  <a:pt x="93" y="11"/>
                </a:lnTo>
                <a:lnTo>
                  <a:pt x="93" y="6"/>
                </a:lnTo>
                <a:lnTo>
                  <a:pt x="93" y="0"/>
                </a:lnTo>
                <a:lnTo>
                  <a:pt x="128" y="0"/>
                </a:lnTo>
                <a:lnTo>
                  <a:pt x="128" y="11"/>
                </a:lnTo>
                <a:lnTo>
                  <a:pt x="128" y="6"/>
                </a:lnTo>
                <a:lnTo>
                  <a:pt x="128" y="17"/>
                </a:lnTo>
                <a:lnTo>
                  <a:pt x="128" y="11"/>
                </a:lnTo>
                <a:lnTo>
                  <a:pt x="128" y="23"/>
                </a:lnTo>
                <a:lnTo>
                  <a:pt x="128" y="29"/>
                </a:lnTo>
                <a:lnTo>
                  <a:pt x="128" y="41"/>
                </a:lnTo>
                <a:lnTo>
                  <a:pt x="128" y="47"/>
                </a:lnTo>
                <a:lnTo>
                  <a:pt x="128" y="58"/>
                </a:lnTo>
                <a:lnTo>
                  <a:pt x="128" y="70"/>
                </a:lnTo>
                <a:lnTo>
                  <a:pt x="128" y="82"/>
                </a:lnTo>
                <a:lnTo>
                  <a:pt x="128" y="93"/>
                </a:lnTo>
                <a:lnTo>
                  <a:pt x="128" y="105"/>
                </a:lnTo>
                <a:lnTo>
                  <a:pt x="128" y="122"/>
                </a:lnTo>
                <a:lnTo>
                  <a:pt x="128" y="134"/>
                </a:lnTo>
                <a:lnTo>
                  <a:pt x="128" y="152"/>
                </a:lnTo>
                <a:lnTo>
                  <a:pt x="128" y="157"/>
                </a:lnTo>
                <a:lnTo>
                  <a:pt x="128" y="169"/>
                </a:lnTo>
                <a:lnTo>
                  <a:pt x="122" y="175"/>
                </a:lnTo>
                <a:lnTo>
                  <a:pt x="122" y="187"/>
                </a:lnTo>
                <a:lnTo>
                  <a:pt x="116" y="192"/>
                </a:lnTo>
                <a:lnTo>
                  <a:pt x="110" y="204"/>
                </a:lnTo>
                <a:lnTo>
                  <a:pt x="104" y="216"/>
                </a:lnTo>
                <a:lnTo>
                  <a:pt x="99" y="222"/>
                </a:lnTo>
                <a:lnTo>
                  <a:pt x="93" y="233"/>
                </a:lnTo>
                <a:lnTo>
                  <a:pt x="87" y="239"/>
                </a:lnTo>
                <a:lnTo>
                  <a:pt x="75" y="257"/>
                </a:lnTo>
                <a:lnTo>
                  <a:pt x="70" y="262"/>
                </a:lnTo>
                <a:lnTo>
                  <a:pt x="64" y="274"/>
                </a:lnTo>
                <a:lnTo>
                  <a:pt x="58" y="280"/>
                </a:lnTo>
                <a:lnTo>
                  <a:pt x="52" y="292"/>
                </a:lnTo>
                <a:lnTo>
                  <a:pt x="52" y="286"/>
                </a:lnTo>
                <a:lnTo>
                  <a:pt x="46" y="298"/>
                </a:lnTo>
                <a:lnTo>
                  <a:pt x="46" y="303"/>
                </a:lnTo>
                <a:lnTo>
                  <a:pt x="46" y="309"/>
                </a:lnTo>
                <a:lnTo>
                  <a:pt x="41" y="315"/>
                </a:lnTo>
                <a:lnTo>
                  <a:pt x="41" y="321"/>
                </a:lnTo>
                <a:lnTo>
                  <a:pt x="41" y="315"/>
                </a:lnTo>
                <a:lnTo>
                  <a:pt x="41" y="321"/>
                </a:lnTo>
                <a:lnTo>
                  <a:pt x="46" y="327"/>
                </a:lnTo>
                <a:lnTo>
                  <a:pt x="41" y="321"/>
                </a:lnTo>
                <a:lnTo>
                  <a:pt x="46" y="333"/>
                </a:lnTo>
                <a:lnTo>
                  <a:pt x="46" y="344"/>
                </a:lnTo>
                <a:lnTo>
                  <a:pt x="46" y="338"/>
                </a:lnTo>
                <a:lnTo>
                  <a:pt x="52" y="350"/>
                </a:lnTo>
                <a:lnTo>
                  <a:pt x="58" y="362"/>
                </a:lnTo>
                <a:lnTo>
                  <a:pt x="64" y="368"/>
                </a:lnTo>
                <a:lnTo>
                  <a:pt x="70" y="379"/>
                </a:lnTo>
                <a:lnTo>
                  <a:pt x="75" y="391"/>
                </a:lnTo>
                <a:lnTo>
                  <a:pt x="87" y="414"/>
                </a:lnTo>
                <a:lnTo>
                  <a:pt x="93" y="420"/>
                </a:lnTo>
                <a:lnTo>
                  <a:pt x="99" y="432"/>
                </a:lnTo>
                <a:lnTo>
                  <a:pt x="104" y="443"/>
                </a:lnTo>
                <a:lnTo>
                  <a:pt x="110" y="455"/>
                </a:lnTo>
                <a:lnTo>
                  <a:pt x="110" y="467"/>
                </a:lnTo>
                <a:lnTo>
                  <a:pt x="116" y="478"/>
                </a:lnTo>
                <a:lnTo>
                  <a:pt x="116" y="490"/>
                </a:lnTo>
                <a:lnTo>
                  <a:pt x="116" y="502"/>
                </a:lnTo>
                <a:lnTo>
                  <a:pt x="116" y="514"/>
                </a:lnTo>
                <a:lnTo>
                  <a:pt x="116" y="519"/>
                </a:lnTo>
                <a:lnTo>
                  <a:pt x="116" y="531"/>
                </a:lnTo>
                <a:lnTo>
                  <a:pt x="110" y="543"/>
                </a:lnTo>
                <a:lnTo>
                  <a:pt x="104" y="560"/>
                </a:lnTo>
                <a:lnTo>
                  <a:pt x="99" y="578"/>
                </a:lnTo>
                <a:lnTo>
                  <a:pt x="93" y="595"/>
                </a:lnTo>
                <a:lnTo>
                  <a:pt x="87" y="607"/>
                </a:lnTo>
                <a:lnTo>
                  <a:pt x="81" y="624"/>
                </a:lnTo>
                <a:lnTo>
                  <a:pt x="81" y="636"/>
                </a:lnTo>
                <a:lnTo>
                  <a:pt x="75" y="642"/>
                </a:lnTo>
                <a:lnTo>
                  <a:pt x="75" y="648"/>
                </a:lnTo>
                <a:lnTo>
                  <a:pt x="70" y="659"/>
                </a:lnTo>
                <a:lnTo>
                  <a:pt x="64" y="671"/>
                </a:lnTo>
                <a:lnTo>
                  <a:pt x="52" y="683"/>
                </a:lnTo>
                <a:lnTo>
                  <a:pt x="46" y="694"/>
                </a:lnTo>
                <a:lnTo>
                  <a:pt x="41" y="700"/>
                </a:lnTo>
                <a:lnTo>
                  <a:pt x="46" y="700"/>
                </a:lnTo>
                <a:lnTo>
                  <a:pt x="41" y="706"/>
                </a:lnTo>
                <a:lnTo>
                  <a:pt x="41" y="700"/>
                </a:lnTo>
                <a:lnTo>
                  <a:pt x="41" y="712"/>
                </a:lnTo>
                <a:lnTo>
                  <a:pt x="41" y="706"/>
                </a:lnTo>
                <a:lnTo>
                  <a:pt x="41" y="718"/>
                </a:lnTo>
                <a:lnTo>
                  <a:pt x="41" y="712"/>
                </a:lnTo>
                <a:lnTo>
                  <a:pt x="35" y="724"/>
                </a:lnTo>
                <a:lnTo>
                  <a:pt x="35" y="730"/>
                </a:lnTo>
                <a:lnTo>
                  <a:pt x="41" y="735"/>
                </a:lnTo>
                <a:lnTo>
                  <a:pt x="41" y="747"/>
                </a:lnTo>
                <a:lnTo>
                  <a:pt x="41" y="753"/>
                </a:lnTo>
                <a:lnTo>
                  <a:pt x="41" y="765"/>
                </a:lnTo>
                <a:lnTo>
                  <a:pt x="46" y="776"/>
                </a:lnTo>
                <a:lnTo>
                  <a:pt x="46" y="788"/>
                </a:lnTo>
                <a:lnTo>
                  <a:pt x="46" y="782"/>
                </a:lnTo>
                <a:lnTo>
                  <a:pt x="52" y="794"/>
                </a:lnTo>
                <a:lnTo>
                  <a:pt x="52" y="805"/>
                </a:lnTo>
                <a:lnTo>
                  <a:pt x="64" y="829"/>
                </a:lnTo>
                <a:lnTo>
                  <a:pt x="70" y="852"/>
                </a:lnTo>
                <a:lnTo>
                  <a:pt x="81" y="875"/>
                </a:lnTo>
                <a:lnTo>
                  <a:pt x="87" y="899"/>
                </a:lnTo>
                <a:lnTo>
                  <a:pt x="58" y="916"/>
                </a:lnTo>
                <a:close/>
              </a:path>
            </a:pathLst>
          </a:custGeom>
          <a:solidFill>
            <a:srgbClr val="FFFFFF"/>
          </a:solidFill>
          <a:ln w="9525">
            <a:noFill/>
            <a:round/>
            <a:headEnd/>
            <a:tailEnd/>
          </a:ln>
        </p:spPr>
        <p:txBody>
          <a:bodyPr/>
          <a:lstStyle/>
          <a:p>
            <a:endParaRPr lang="en-US"/>
          </a:p>
        </p:txBody>
      </p:sp>
      <p:sp>
        <p:nvSpPr>
          <p:cNvPr id="25037" name="Rectangle 225"/>
          <p:cNvSpPr>
            <a:spLocks noChangeArrowheads="1"/>
          </p:cNvSpPr>
          <p:nvPr/>
        </p:nvSpPr>
        <p:spPr bwMode="auto">
          <a:xfrm>
            <a:off x="7518344" y="1421963"/>
            <a:ext cx="203200" cy="1454150"/>
          </a:xfrm>
          <a:prstGeom prst="rect">
            <a:avLst/>
          </a:prstGeom>
          <a:solidFill>
            <a:srgbClr val="808080"/>
          </a:solidFill>
          <a:ln w="9525">
            <a:noFill/>
            <a:miter lim="800000"/>
            <a:headEnd/>
            <a:tailEnd/>
          </a:ln>
        </p:spPr>
        <p:txBody>
          <a:bodyPr/>
          <a:lstStyle/>
          <a:p>
            <a:endParaRPr lang="en-GB"/>
          </a:p>
        </p:txBody>
      </p:sp>
      <p:sp>
        <p:nvSpPr>
          <p:cNvPr id="25038" name="Freeform 226"/>
          <p:cNvSpPr>
            <a:spLocks/>
          </p:cNvSpPr>
          <p:nvPr/>
        </p:nvSpPr>
        <p:spPr bwMode="auto">
          <a:xfrm>
            <a:off x="7546919" y="1402913"/>
            <a:ext cx="146050" cy="1436688"/>
          </a:xfrm>
          <a:custGeom>
            <a:avLst/>
            <a:gdLst>
              <a:gd name="T0" fmla="*/ 57 w 92"/>
              <a:gd name="T1" fmla="*/ 905 h 905"/>
              <a:gd name="T2" fmla="*/ 34 w 92"/>
              <a:gd name="T3" fmla="*/ 858 h 905"/>
              <a:gd name="T4" fmla="*/ 28 w 92"/>
              <a:gd name="T5" fmla="*/ 835 h 905"/>
              <a:gd name="T6" fmla="*/ 17 w 92"/>
              <a:gd name="T7" fmla="*/ 812 h 905"/>
              <a:gd name="T8" fmla="*/ 11 w 92"/>
              <a:gd name="T9" fmla="*/ 788 h 905"/>
              <a:gd name="T10" fmla="*/ 5 w 92"/>
              <a:gd name="T11" fmla="*/ 765 h 905"/>
              <a:gd name="T12" fmla="*/ 5 w 92"/>
              <a:gd name="T13" fmla="*/ 747 h 905"/>
              <a:gd name="T14" fmla="*/ 0 w 92"/>
              <a:gd name="T15" fmla="*/ 730 h 905"/>
              <a:gd name="T16" fmla="*/ 5 w 92"/>
              <a:gd name="T17" fmla="*/ 712 h 905"/>
              <a:gd name="T18" fmla="*/ 5 w 92"/>
              <a:gd name="T19" fmla="*/ 695 h 905"/>
              <a:gd name="T20" fmla="*/ 11 w 92"/>
              <a:gd name="T21" fmla="*/ 683 h 905"/>
              <a:gd name="T22" fmla="*/ 23 w 92"/>
              <a:gd name="T23" fmla="*/ 671 h 905"/>
              <a:gd name="T24" fmla="*/ 34 w 92"/>
              <a:gd name="T25" fmla="*/ 648 h 905"/>
              <a:gd name="T26" fmla="*/ 46 w 92"/>
              <a:gd name="T27" fmla="*/ 631 h 905"/>
              <a:gd name="T28" fmla="*/ 52 w 92"/>
              <a:gd name="T29" fmla="*/ 619 h 905"/>
              <a:gd name="T30" fmla="*/ 52 w 92"/>
              <a:gd name="T31" fmla="*/ 601 h 905"/>
              <a:gd name="T32" fmla="*/ 63 w 92"/>
              <a:gd name="T33" fmla="*/ 590 h 905"/>
              <a:gd name="T34" fmla="*/ 69 w 92"/>
              <a:gd name="T35" fmla="*/ 555 h 905"/>
              <a:gd name="T36" fmla="*/ 75 w 92"/>
              <a:gd name="T37" fmla="*/ 537 h 905"/>
              <a:gd name="T38" fmla="*/ 81 w 92"/>
              <a:gd name="T39" fmla="*/ 520 h 905"/>
              <a:gd name="T40" fmla="*/ 81 w 92"/>
              <a:gd name="T41" fmla="*/ 502 h 905"/>
              <a:gd name="T42" fmla="*/ 81 w 92"/>
              <a:gd name="T43" fmla="*/ 479 h 905"/>
              <a:gd name="T44" fmla="*/ 75 w 92"/>
              <a:gd name="T45" fmla="*/ 473 h 905"/>
              <a:gd name="T46" fmla="*/ 75 w 92"/>
              <a:gd name="T47" fmla="*/ 461 h 905"/>
              <a:gd name="T48" fmla="*/ 69 w 92"/>
              <a:gd name="T49" fmla="*/ 450 h 905"/>
              <a:gd name="T50" fmla="*/ 63 w 92"/>
              <a:gd name="T51" fmla="*/ 444 h 905"/>
              <a:gd name="T52" fmla="*/ 52 w 92"/>
              <a:gd name="T53" fmla="*/ 420 h 905"/>
              <a:gd name="T54" fmla="*/ 40 w 92"/>
              <a:gd name="T55" fmla="*/ 397 h 905"/>
              <a:gd name="T56" fmla="*/ 28 w 92"/>
              <a:gd name="T57" fmla="*/ 380 h 905"/>
              <a:gd name="T58" fmla="*/ 17 w 92"/>
              <a:gd name="T59" fmla="*/ 356 h 905"/>
              <a:gd name="T60" fmla="*/ 11 w 92"/>
              <a:gd name="T61" fmla="*/ 345 h 905"/>
              <a:gd name="T62" fmla="*/ 11 w 92"/>
              <a:gd name="T63" fmla="*/ 339 h 905"/>
              <a:gd name="T64" fmla="*/ 5 w 92"/>
              <a:gd name="T65" fmla="*/ 327 h 905"/>
              <a:gd name="T66" fmla="*/ 5 w 92"/>
              <a:gd name="T67" fmla="*/ 315 h 905"/>
              <a:gd name="T68" fmla="*/ 11 w 92"/>
              <a:gd name="T69" fmla="*/ 310 h 905"/>
              <a:gd name="T70" fmla="*/ 11 w 92"/>
              <a:gd name="T71" fmla="*/ 298 h 905"/>
              <a:gd name="T72" fmla="*/ 11 w 92"/>
              <a:gd name="T73" fmla="*/ 286 h 905"/>
              <a:gd name="T74" fmla="*/ 17 w 92"/>
              <a:gd name="T75" fmla="*/ 280 h 905"/>
              <a:gd name="T76" fmla="*/ 28 w 92"/>
              <a:gd name="T77" fmla="*/ 263 h 905"/>
              <a:gd name="T78" fmla="*/ 40 w 92"/>
              <a:gd name="T79" fmla="*/ 245 h 905"/>
              <a:gd name="T80" fmla="*/ 57 w 92"/>
              <a:gd name="T81" fmla="*/ 228 h 905"/>
              <a:gd name="T82" fmla="*/ 69 w 92"/>
              <a:gd name="T83" fmla="*/ 210 h 905"/>
              <a:gd name="T84" fmla="*/ 81 w 92"/>
              <a:gd name="T85" fmla="*/ 193 h 905"/>
              <a:gd name="T86" fmla="*/ 81 w 92"/>
              <a:gd name="T87" fmla="*/ 187 h 905"/>
              <a:gd name="T88" fmla="*/ 86 w 92"/>
              <a:gd name="T89" fmla="*/ 181 h 905"/>
              <a:gd name="T90" fmla="*/ 86 w 92"/>
              <a:gd name="T91" fmla="*/ 164 h 905"/>
              <a:gd name="T92" fmla="*/ 92 w 92"/>
              <a:gd name="T93" fmla="*/ 146 h 905"/>
              <a:gd name="T94" fmla="*/ 92 w 92"/>
              <a:gd name="T95" fmla="*/ 134 h 905"/>
              <a:gd name="T96" fmla="*/ 92 w 92"/>
              <a:gd name="T97" fmla="*/ 123 h 905"/>
              <a:gd name="T98" fmla="*/ 92 w 92"/>
              <a:gd name="T99" fmla="*/ 94 h 905"/>
              <a:gd name="T100" fmla="*/ 92 w 92"/>
              <a:gd name="T101" fmla="*/ 70 h 905"/>
              <a:gd name="T102" fmla="*/ 92 w 92"/>
              <a:gd name="T103" fmla="*/ 47 h 905"/>
              <a:gd name="T104" fmla="*/ 92 w 92"/>
              <a:gd name="T105" fmla="*/ 29 h 905"/>
              <a:gd name="T106" fmla="*/ 92 w 92"/>
              <a:gd name="T107" fmla="*/ 12 h 905"/>
              <a:gd name="T108" fmla="*/ 92 w 92"/>
              <a:gd name="T109" fmla="*/ 0 h 9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2"/>
              <a:gd name="T166" fmla="*/ 0 h 905"/>
              <a:gd name="T167" fmla="*/ 92 w 92"/>
              <a:gd name="T168" fmla="*/ 905 h 9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2" h="905">
                <a:moveTo>
                  <a:pt x="57" y="905"/>
                </a:moveTo>
                <a:lnTo>
                  <a:pt x="34" y="858"/>
                </a:lnTo>
                <a:lnTo>
                  <a:pt x="28" y="835"/>
                </a:lnTo>
                <a:lnTo>
                  <a:pt x="17" y="812"/>
                </a:lnTo>
                <a:lnTo>
                  <a:pt x="11" y="788"/>
                </a:lnTo>
                <a:lnTo>
                  <a:pt x="5" y="765"/>
                </a:lnTo>
                <a:lnTo>
                  <a:pt x="5" y="747"/>
                </a:lnTo>
                <a:lnTo>
                  <a:pt x="0" y="730"/>
                </a:lnTo>
                <a:lnTo>
                  <a:pt x="5" y="712"/>
                </a:lnTo>
                <a:lnTo>
                  <a:pt x="5" y="695"/>
                </a:lnTo>
                <a:lnTo>
                  <a:pt x="11" y="683"/>
                </a:lnTo>
                <a:lnTo>
                  <a:pt x="23" y="671"/>
                </a:lnTo>
                <a:lnTo>
                  <a:pt x="34" y="648"/>
                </a:lnTo>
                <a:lnTo>
                  <a:pt x="46" y="631"/>
                </a:lnTo>
                <a:lnTo>
                  <a:pt x="52" y="619"/>
                </a:lnTo>
                <a:lnTo>
                  <a:pt x="52" y="601"/>
                </a:lnTo>
                <a:lnTo>
                  <a:pt x="63" y="590"/>
                </a:lnTo>
                <a:lnTo>
                  <a:pt x="69" y="555"/>
                </a:lnTo>
                <a:lnTo>
                  <a:pt x="75" y="537"/>
                </a:lnTo>
                <a:lnTo>
                  <a:pt x="81" y="520"/>
                </a:lnTo>
                <a:lnTo>
                  <a:pt x="81" y="502"/>
                </a:lnTo>
                <a:lnTo>
                  <a:pt x="81" y="479"/>
                </a:lnTo>
                <a:lnTo>
                  <a:pt x="75" y="473"/>
                </a:lnTo>
                <a:lnTo>
                  <a:pt x="75" y="461"/>
                </a:lnTo>
                <a:lnTo>
                  <a:pt x="69" y="450"/>
                </a:lnTo>
                <a:lnTo>
                  <a:pt x="63" y="444"/>
                </a:lnTo>
                <a:lnTo>
                  <a:pt x="52" y="420"/>
                </a:lnTo>
                <a:lnTo>
                  <a:pt x="40" y="397"/>
                </a:lnTo>
                <a:lnTo>
                  <a:pt x="28" y="380"/>
                </a:lnTo>
                <a:lnTo>
                  <a:pt x="17" y="356"/>
                </a:lnTo>
                <a:lnTo>
                  <a:pt x="11" y="345"/>
                </a:lnTo>
                <a:lnTo>
                  <a:pt x="11" y="339"/>
                </a:lnTo>
                <a:lnTo>
                  <a:pt x="5" y="327"/>
                </a:lnTo>
                <a:lnTo>
                  <a:pt x="5" y="315"/>
                </a:lnTo>
                <a:lnTo>
                  <a:pt x="11" y="310"/>
                </a:lnTo>
                <a:lnTo>
                  <a:pt x="11" y="298"/>
                </a:lnTo>
                <a:lnTo>
                  <a:pt x="11" y="286"/>
                </a:lnTo>
                <a:lnTo>
                  <a:pt x="17" y="280"/>
                </a:lnTo>
                <a:lnTo>
                  <a:pt x="28" y="263"/>
                </a:lnTo>
                <a:lnTo>
                  <a:pt x="40" y="245"/>
                </a:lnTo>
                <a:lnTo>
                  <a:pt x="57" y="228"/>
                </a:lnTo>
                <a:lnTo>
                  <a:pt x="69" y="210"/>
                </a:lnTo>
                <a:lnTo>
                  <a:pt x="81" y="193"/>
                </a:lnTo>
                <a:lnTo>
                  <a:pt x="81" y="187"/>
                </a:lnTo>
                <a:lnTo>
                  <a:pt x="86" y="181"/>
                </a:lnTo>
                <a:lnTo>
                  <a:pt x="86" y="164"/>
                </a:lnTo>
                <a:lnTo>
                  <a:pt x="92" y="146"/>
                </a:lnTo>
                <a:lnTo>
                  <a:pt x="92" y="134"/>
                </a:lnTo>
                <a:lnTo>
                  <a:pt x="92" y="123"/>
                </a:lnTo>
                <a:lnTo>
                  <a:pt x="92" y="94"/>
                </a:lnTo>
                <a:lnTo>
                  <a:pt x="92" y="70"/>
                </a:lnTo>
                <a:lnTo>
                  <a:pt x="92" y="47"/>
                </a:lnTo>
                <a:lnTo>
                  <a:pt x="92" y="29"/>
                </a:lnTo>
                <a:lnTo>
                  <a:pt x="92" y="12"/>
                </a:lnTo>
                <a:lnTo>
                  <a:pt x="92" y="0"/>
                </a:lnTo>
              </a:path>
            </a:pathLst>
          </a:custGeom>
          <a:noFill/>
          <a:ln w="55563">
            <a:solidFill>
              <a:srgbClr val="FF0000"/>
            </a:solidFill>
            <a:round/>
            <a:headEnd/>
            <a:tailEnd/>
          </a:ln>
        </p:spPr>
        <p:txBody>
          <a:bodyPr/>
          <a:lstStyle/>
          <a:p>
            <a:endParaRPr lang="en-US"/>
          </a:p>
        </p:txBody>
      </p:sp>
      <p:sp>
        <p:nvSpPr>
          <p:cNvPr id="25039" name="Rectangle 227"/>
          <p:cNvSpPr>
            <a:spLocks noChangeArrowheads="1"/>
          </p:cNvSpPr>
          <p:nvPr/>
        </p:nvSpPr>
        <p:spPr bwMode="auto">
          <a:xfrm>
            <a:off x="8043806" y="1431488"/>
            <a:ext cx="211138" cy="1454150"/>
          </a:xfrm>
          <a:prstGeom prst="rect">
            <a:avLst/>
          </a:prstGeom>
          <a:solidFill>
            <a:srgbClr val="808080"/>
          </a:solidFill>
          <a:ln w="9525">
            <a:noFill/>
            <a:miter lim="800000"/>
            <a:headEnd/>
            <a:tailEnd/>
          </a:ln>
        </p:spPr>
        <p:txBody>
          <a:bodyPr/>
          <a:lstStyle/>
          <a:p>
            <a:endParaRPr lang="en-GB"/>
          </a:p>
        </p:txBody>
      </p:sp>
      <p:sp>
        <p:nvSpPr>
          <p:cNvPr id="25040" name="Freeform 228"/>
          <p:cNvSpPr>
            <a:spLocks/>
          </p:cNvSpPr>
          <p:nvPr/>
        </p:nvSpPr>
        <p:spPr bwMode="auto">
          <a:xfrm>
            <a:off x="8051744" y="1431488"/>
            <a:ext cx="203200" cy="1454150"/>
          </a:xfrm>
          <a:custGeom>
            <a:avLst/>
            <a:gdLst>
              <a:gd name="T0" fmla="*/ 18 w 128"/>
              <a:gd name="T1" fmla="*/ 817 h 916"/>
              <a:gd name="T2" fmla="*/ 0 w 128"/>
              <a:gd name="T3" fmla="*/ 759 h 916"/>
              <a:gd name="T4" fmla="*/ 0 w 128"/>
              <a:gd name="T5" fmla="*/ 706 h 916"/>
              <a:gd name="T6" fmla="*/ 18 w 128"/>
              <a:gd name="T7" fmla="*/ 659 h 916"/>
              <a:gd name="T8" fmla="*/ 41 w 128"/>
              <a:gd name="T9" fmla="*/ 630 h 916"/>
              <a:gd name="T10" fmla="*/ 47 w 128"/>
              <a:gd name="T11" fmla="*/ 618 h 916"/>
              <a:gd name="T12" fmla="*/ 58 w 128"/>
              <a:gd name="T13" fmla="*/ 583 h 916"/>
              <a:gd name="T14" fmla="*/ 76 w 128"/>
              <a:gd name="T15" fmla="*/ 531 h 916"/>
              <a:gd name="T16" fmla="*/ 76 w 128"/>
              <a:gd name="T17" fmla="*/ 513 h 916"/>
              <a:gd name="T18" fmla="*/ 76 w 128"/>
              <a:gd name="T19" fmla="*/ 490 h 916"/>
              <a:gd name="T20" fmla="*/ 76 w 128"/>
              <a:gd name="T21" fmla="*/ 478 h 916"/>
              <a:gd name="T22" fmla="*/ 64 w 128"/>
              <a:gd name="T23" fmla="*/ 449 h 916"/>
              <a:gd name="T24" fmla="*/ 53 w 128"/>
              <a:gd name="T25" fmla="*/ 432 h 916"/>
              <a:gd name="T26" fmla="*/ 18 w 128"/>
              <a:gd name="T27" fmla="*/ 362 h 916"/>
              <a:gd name="T28" fmla="*/ 6 w 128"/>
              <a:gd name="T29" fmla="*/ 315 h 916"/>
              <a:gd name="T30" fmla="*/ 18 w 128"/>
              <a:gd name="T31" fmla="*/ 268 h 916"/>
              <a:gd name="T32" fmla="*/ 53 w 128"/>
              <a:gd name="T33" fmla="*/ 216 h 916"/>
              <a:gd name="T34" fmla="*/ 70 w 128"/>
              <a:gd name="T35" fmla="*/ 198 h 916"/>
              <a:gd name="T36" fmla="*/ 82 w 128"/>
              <a:gd name="T37" fmla="*/ 181 h 916"/>
              <a:gd name="T38" fmla="*/ 87 w 128"/>
              <a:gd name="T39" fmla="*/ 169 h 916"/>
              <a:gd name="T40" fmla="*/ 87 w 128"/>
              <a:gd name="T41" fmla="*/ 146 h 916"/>
              <a:gd name="T42" fmla="*/ 87 w 128"/>
              <a:gd name="T43" fmla="*/ 122 h 916"/>
              <a:gd name="T44" fmla="*/ 87 w 128"/>
              <a:gd name="T45" fmla="*/ 70 h 916"/>
              <a:gd name="T46" fmla="*/ 87 w 128"/>
              <a:gd name="T47" fmla="*/ 41 h 916"/>
              <a:gd name="T48" fmla="*/ 87 w 128"/>
              <a:gd name="T49" fmla="*/ 5 h 916"/>
              <a:gd name="T50" fmla="*/ 122 w 128"/>
              <a:gd name="T51" fmla="*/ 11 h 916"/>
              <a:gd name="T52" fmla="*/ 122 w 128"/>
              <a:gd name="T53" fmla="*/ 29 h 916"/>
              <a:gd name="T54" fmla="*/ 122 w 128"/>
              <a:gd name="T55" fmla="*/ 70 h 916"/>
              <a:gd name="T56" fmla="*/ 122 w 128"/>
              <a:gd name="T57" fmla="*/ 105 h 916"/>
              <a:gd name="T58" fmla="*/ 122 w 128"/>
              <a:gd name="T59" fmla="*/ 169 h 916"/>
              <a:gd name="T60" fmla="*/ 105 w 128"/>
              <a:gd name="T61" fmla="*/ 210 h 916"/>
              <a:gd name="T62" fmla="*/ 70 w 128"/>
              <a:gd name="T63" fmla="*/ 256 h 916"/>
              <a:gd name="T64" fmla="*/ 53 w 128"/>
              <a:gd name="T65" fmla="*/ 280 h 916"/>
              <a:gd name="T66" fmla="*/ 47 w 128"/>
              <a:gd name="T67" fmla="*/ 292 h 916"/>
              <a:gd name="T68" fmla="*/ 41 w 128"/>
              <a:gd name="T69" fmla="*/ 315 h 916"/>
              <a:gd name="T70" fmla="*/ 41 w 128"/>
              <a:gd name="T71" fmla="*/ 321 h 916"/>
              <a:gd name="T72" fmla="*/ 47 w 128"/>
              <a:gd name="T73" fmla="*/ 338 h 916"/>
              <a:gd name="T74" fmla="*/ 53 w 128"/>
              <a:gd name="T75" fmla="*/ 356 h 916"/>
              <a:gd name="T76" fmla="*/ 70 w 128"/>
              <a:gd name="T77" fmla="*/ 391 h 916"/>
              <a:gd name="T78" fmla="*/ 105 w 128"/>
              <a:gd name="T79" fmla="*/ 455 h 916"/>
              <a:gd name="T80" fmla="*/ 111 w 128"/>
              <a:gd name="T81" fmla="*/ 508 h 916"/>
              <a:gd name="T82" fmla="*/ 99 w 128"/>
              <a:gd name="T83" fmla="*/ 578 h 916"/>
              <a:gd name="T84" fmla="*/ 76 w 128"/>
              <a:gd name="T85" fmla="*/ 630 h 916"/>
              <a:gd name="T86" fmla="*/ 47 w 128"/>
              <a:gd name="T87" fmla="*/ 683 h 916"/>
              <a:gd name="T88" fmla="*/ 41 w 128"/>
              <a:gd name="T89" fmla="*/ 694 h 916"/>
              <a:gd name="T90" fmla="*/ 35 w 128"/>
              <a:gd name="T91" fmla="*/ 718 h 916"/>
              <a:gd name="T92" fmla="*/ 35 w 128"/>
              <a:gd name="T93" fmla="*/ 729 h 916"/>
              <a:gd name="T94" fmla="*/ 35 w 128"/>
              <a:gd name="T95" fmla="*/ 753 h 916"/>
              <a:gd name="T96" fmla="*/ 41 w 128"/>
              <a:gd name="T97" fmla="*/ 776 h 916"/>
              <a:gd name="T98" fmla="*/ 53 w 128"/>
              <a:gd name="T99" fmla="*/ 805 h 916"/>
              <a:gd name="T100" fmla="*/ 64 w 128"/>
              <a:gd name="T101" fmla="*/ 852 h 9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916"/>
              <a:gd name="T155" fmla="*/ 128 w 128"/>
              <a:gd name="T156" fmla="*/ 916 h 9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916">
                <a:moveTo>
                  <a:pt x="53" y="916"/>
                </a:moveTo>
                <a:lnTo>
                  <a:pt x="41" y="887"/>
                </a:lnTo>
                <a:lnTo>
                  <a:pt x="35" y="864"/>
                </a:lnTo>
                <a:lnTo>
                  <a:pt x="24" y="840"/>
                </a:lnTo>
                <a:lnTo>
                  <a:pt x="18" y="817"/>
                </a:lnTo>
                <a:lnTo>
                  <a:pt x="12" y="805"/>
                </a:lnTo>
                <a:lnTo>
                  <a:pt x="12" y="794"/>
                </a:lnTo>
                <a:lnTo>
                  <a:pt x="6" y="782"/>
                </a:lnTo>
                <a:lnTo>
                  <a:pt x="6" y="770"/>
                </a:lnTo>
                <a:lnTo>
                  <a:pt x="0" y="759"/>
                </a:lnTo>
                <a:lnTo>
                  <a:pt x="0" y="747"/>
                </a:lnTo>
                <a:lnTo>
                  <a:pt x="0" y="741"/>
                </a:lnTo>
                <a:lnTo>
                  <a:pt x="0" y="729"/>
                </a:lnTo>
                <a:lnTo>
                  <a:pt x="0" y="718"/>
                </a:lnTo>
                <a:lnTo>
                  <a:pt x="0" y="706"/>
                </a:lnTo>
                <a:lnTo>
                  <a:pt x="0" y="700"/>
                </a:lnTo>
                <a:lnTo>
                  <a:pt x="6" y="688"/>
                </a:lnTo>
                <a:lnTo>
                  <a:pt x="6" y="683"/>
                </a:lnTo>
                <a:lnTo>
                  <a:pt x="12" y="677"/>
                </a:lnTo>
                <a:lnTo>
                  <a:pt x="18" y="659"/>
                </a:lnTo>
                <a:lnTo>
                  <a:pt x="29" y="648"/>
                </a:lnTo>
                <a:lnTo>
                  <a:pt x="35" y="636"/>
                </a:lnTo>
                <a:lnTo>
                  <a:pt x="41" y="630"/>
                </a:lnTo>
                <a:lnTo>
                  <a:pt x="41" y="624"/>
                </a:lnTo>
                <a:lnTo>
                  <a:pt x="47" y="618"/>
                </a:lnTo>
                <a:lnTo>
                  <a:pt x="47" y="613"/>
                </a:lnTo>
                <a:lnTo>
                  <a:pt x="53" y="595"/>
                </a:lnTo>
                <a:lnTo>
                  <a:pt x="58" y="578"/>
                </a:lnTo>
                <a:lnTo>
                  <a:pt x="58" y="583"/>
                </a:lnTo>
                <a:lnTo>
                  <a:pt x="64" y="566"/>
                </a:lnTo>
                <a:lnTo>
                  <a:pt x="70" y="548"/>
                </a:lnTo>
                <a:lnTo>
                  <a:pt x="76" y="531"/>
                </a:lnTo>
                <a:lnTo>
                  <a:pt x="76" y="525"/>
                </a:lnTo>
                <a:lnTo>
                  <a:pt x="76" y="513"/>
                </a:lnTo>
                <a:lnTo>
                  <a:pt x="76" y="508"/>
                </a:lnTo>
                <a:lnTo>
                  <a:pt x="76" y="502"/>
                </a:lnTo>
                <a:lnTo>
                  <a:pt x="76" y="490"/>
                </a:lnTo>
                <a:lnTo>
                  <a:pt x="76" y="484"/>
                </a:lnTo>
                <a:lnTo>
                  <a:pt x="76" y="472"/>
                </a:lnTo>
                <a:lnTo>
                  <a:pt x="76" y="478"/>
                </a:lnTo>
                <a:lnTo>
                  <a:pt x="70" y="467"/>
                </a:lnTo>
                <a:lnTo>
                  <a:pt x="70" y="461"/>
                </a:lnTo>
                <a:lnTo>
                  <a:pt x="64" y="449"/>
                </a:lnTo>
                <a:lnTo>
                  <a:pt x="58" y="437"/>
                </a:lnTo>
                <a:lnTo>
                  <a:pt x="53" y="432"/>
                </a:lnTo>
                <a:lnTo>
                  <a:pt x="41" y="408"/>
                </a:lnTo>
                <a:lnTo>
                  <a:pt x="35" y="397"/>
                </a:lnTo>
                <a:lnTo>
                  <a:pt x="29" y="385"/>
                </a:lnTo>
                <a:lnTo>
                  <a:pt x="24" y="373"/>
                </a:lnTo>
                <a:lnTo>
                  <a:pt x="18" y="362"/>
                </a:lnTo>
                <a:lnTo>
                  <a:pt x="12" y="350"/>
                </a:lnTo>
                <a:lnTo>
                  <a:pt x="6" y="338"/>
                </a:lnTo>
                <a:lnTo>
                  <a:pt x="6" y="327"/>
                </a:lnTo>
                <a:lnTo>
                  <a:pt x="6" y="321"/>
                </a:lnTo>
                <a:lnTo>
                  <a:pt x="6" y="315"/>
                </a:lnTo>
                <a:lnTo>
                  <a:pt x="6" y="309"/>
                </a:lnTo>
                <a:lnTo>
                  <a:pt x="6" y="303"/>
                </a:lnTo>
                <a:lnTo>
                  <a:pt x="6" y="292"/>
                </a:lnTo>
                <a:lnTo>
                  <a:pt x="12" y="280"/>
                </a:lnTo>
                <a:lnTo>
                  <a:pt x="18" y="268"/>
                </a:lnTo>
                <a:lnTo>
                  <a:pt x="24" y="262"/>
                </a:lnTo>
                <a:lnTo>
                  <a:pt x="29" y="251"/>
                </a:lnTo>
                <a:lnTo>
                  <a:pt x="35" y="239"/>
                </a:lnTo>
                <a:lnTo>
                  <a:pt x="41" y="233"/>
                </a:lnTo>
                <a:lnTo>
                  <a:pt x="53" y="216"/>
                </a:lnTo>
                <a:lnTo>
                  <a:pt x="64" y="210"/>
                </a:lnTo>
                <a:lnTo>
                  <a:pt x="58" y="210"/>
                </a:lnTo>
                <a:lnTo>
                  <a:pt x="70" y="198"/>
                </a:lnTo>
                <a:lnTo>
                  <a:pt x="70" y="192"/>
                </a:lnTo>
                <a:lnTo>
                  <a:pt x="76" y="186"/>
                </a:lnTo>
                <a:lnTo>
                  <a:pt x="82" y="181"/>
                </a:lnTo>
                <a:lnTo>
                  <a:pt x="82" y="169"/>
                </a:lnTo>
                <a:lnTo>
                  <a:pt x="82" y="175"/>
                </a:lnTo>
                <a:lnTo>
                  <a:pt x="87" y="163"/>
                </a:lnTo>
                <a:lnTo>
                  <a:pt x="87" y="169"/>
                </a:lnTo>
                <a:lnTo>
                  <a:pt x="87" y="157"/>
                </a:lnTo>
                <a:lnTo>
                  <a:pt x="87" y="151"/>
                </a:lnTo>
                <a:lnTo>
                  <a:pt x="87" y="146"/>
                </a:lnTo>
                <a:lnTo>
                  <a:pt x="87" y="134"/>
                </a:lnTo>
                <a:lnTo>
                  <a:pt x="87" y="116"/>
                </a:lnTo>
                <a:lnTo>
                  <a:pt x="87" y="122"/>
                </a:lnTo>
                <a:lnTo>
                  <a:pt x="87" y="105"/>
                </a:lnTo>
                <a:lnTo>
                  <a:pt x="87" y="93"/>
                </a:lnTo>
                <a:lnTo>
                  <a:pt x="87" y="81"/>
                </a:lnTo>
                <a:lnTo>
                  <a:pt x="87" y="70"/>
                </a:lnTo>
                <a:lnTo>
                  <a:pt x="87" y="58"/>
                </a:lnTo>
                <a:lnTo>
                  <a:pt x="87" y="46"/>
                </a:lnTo>
                <a:lnTo>
                  <a:pt x="87" y="41"/>
                </a:lnTo>
                <a:lnTo>
                  <a:pt x="87" y="29"/>
                </a:lnTo>
                <a:lnTo>
                  <a:pt x="87" y="23"/>
                </a:lnTo>
                <a:lnTo>
                  <a:pt x="87" y="11"/>
                </a:lnTo>
                <a:lnTo>
                  <a:pt x="87" y="5"/>
                </a:lnTo>
                <a:lnTo>
                  <a:pt x="87" y="0"/>
                </a:lnTo>
                <a:lnTo>
                  <a:pt x="122" y="0"/>
                </a:lnTo>
                <a:lnTo>
                  <a:pt x="122" y="5"/>
                </a:lnTo>
                <a:lnTo>
                  <a:pt x="122" y="11"/>
                </a:lnTo>
                <a:lnTo>
                  <a:pt x="122" y="23"/>
                </a:lnTo>
                <a:lnTo>
                  <a:pt x="122" y="29"/>
                </a:lnTo>
                <a:lnTo>
                  <a:pt x="122" y="35"/>
                </a:lnTo>
                <a:lnTo>
                  <a:pt x="122" y="46"/>
                </a:lnTo>
                <a:lnTo>
                  <a:pt x="122" y="58"/>
                </a:lnTo>
                <a:lnTo>
                  <a:pt x="122" y="70"/>
                </a:lnTo>
                <a:lnTo>
                  <a:pt x="122" y="81"/>
                </a:lnTo>
                <a:lnTo>
                  <a:pt x="122" y="93"/>
                </a:lnTo>
                <a:lnTo>
                  <a:pt x="122" y="105"/>
                </a:lnTo>
                <a:lnTo>
                  <a:pt x="128" y="116"/>
                </a:lnTo>
                <a:lnTo>
                  <a:pt x="128" y="134"/>
                </a:lnTo>
                <a:lnTo>
                  <a:pt x="122" y="151"/>
                </a:lnTo>
                <a:lnTo>
                  <a:pt x="122" y="157"/>
                </a:lnTo>
                <a:lnTo>
                  <a:pt x="122" y="169"/>
                </a:lnTo>
                <a:lnTo>
                  <a:pt x="122" y="175"/>
                </a:lnTo>
                <a:lnTo>
                  <a:pt x="116" y="186"/>
                </a:lnTo>
                <a:lnTo>
                  <a:pt x="111" y="192"/>
                </a:lnTo>
                <a:lnTo>
                  <a:pt x="111" y="204"/>
                </a:lnTo>
                <a:lnTo>
                  <a:pt x="105" y="210"/>
                </a:lnTo>
                <a:lnTo>
                  <a:pt x="99" y="221"/>
                </a:lnTo>
                <a:lnTo>
                  <a:pt x="87" y="227"/>
                </a:lnTo>
                <a:lnTo>
                  <a:pt x="82" y="239"/>
                </a:lnTo>
                <a:lnTo>
                  <a:pt x="70" y="256"/>
                </a:lnTo>
                <a:lnTo>
                  <a:pt x="64" y="262"/>
                </a:lnTo>
                <a:lnTo>
                  <a:pt x="58" y="274"/>
                </a:lnTo>
                <a:lnTo>
                  <a:pt x="58" y="268"/>
                </a:lnTo>
                <a:lnTo>
                  <a:pt x="53" y="280"/>
                </a:lnTo>
                <a:lnTo>
                  <a:pt x="47" y="286"/>
                </a:lnTo>
                <a:lnTo>
                  <a:pt x="47" y="297"/>
                </a:lnTo>
                <a:lnTo>
                  <a:pt x="47" y="292"/>
                </a:lnTo>
                <a:lnTo>
                  <a:pt x="41" y="303"/>
                </a:lnTo>
                <a:lnTo>
                  <a:pt x="41" y="309"/>
                </a:lnTo>
                <a:lnTo>
                  <a:pt x="41" y="315"/>
                </a:lnTo>
                <a:lnTo>
                  <a:pt x="41" y="321"/>
                </a:lnTo>
                <a:lnTo>
                  <a:pt x="41" y="327"/>
                </a:lnTo>
                <a:lnTo>
                  <a:pt x="41" y="321"/>
                </a:lnTo>
                <a:lnTo>
                  <a:pt x="41" y="332"/>
                </a:lnTo>
                <a:lnTo>
                  <a:pt x="47" y="338"/>
                </a:lnTo>
                <a:lnTo>
                  <a:pt x="47" y="350"/>
                </a:lnTo>
                <a:lnTo>
                  <a:pt x="53" y="362"/>
                </a:lnTo>
                <a:lnTo>
                  <a:pt x="53" y="356"/>
                </a:lnTo>
                <a:lnTo>
                  <a:pt x="58" y="367"/>
                </a:lnTo>
                <a:lnTo>
                  <a:pt x="64" y="379"/>
                </a:lnTo>
                <a:lnTo>
                  <a:pt x="70" y="391"/>
                </a:lnTo>
                <a:lnTo>
                  <a:pt x="82" y="408"/>
                </a:lnTo>
                <a:lnTo>
                  <a:pt x="87" y="420"/>
                </a:lnTo>
                <a:lnTo>
                  <a:pt x="93" y="432"/>
                </a:lnTo>
                <a:lnTo>
                  <a:pt x="99" y="443"/>
                </a:lnTo>
                <a:lnTo>
                  <a:pt x="105" y="455"/>
                </a:lnTo>
                <a:lnTo>
                  <a:pt x="111" y="467"/>
                </a:lnTo>
                <a:lnTo>
                  <a:pt x="111" y="478"/>
                </a:lnTo>
                <a:lnTo>
                  <a:pt x="111" y="490"/>
                </a:lnTo>
                <a:lnTo>
                  <a:pt x="111" y="502"/>
                </a:lnTo>
                <a:lnTo>
                  <a:pt x="111" y="508"/>
                </a:lnTo>
                <a:lnTo>
                  <a:pt x="111" y="519"/>
                </a:lnTo>
                <a:lnTo>
                  <a:pt x="111" y="531"/>
                </a:lnTo>
                <a:lnTo>
                  <a:pt x="111" y="543"/>
                </a:lnTo>
                <a:lnTo>
                  <a:pt x="105" y="560"/>
                </a:lnTo>
                <a:lnTo>
                  <a:pt x="99" y="578"/>
                </a:lnTo>
                <a:lnTo>
                  <a:pt x="93" y="595"/>
                </a:lnTo>
                <a:lnTo>
                  <a:pt x="87" y="607"/>
                </a:lnTo>
                <a:lnTo>
                  <a:pt x="82" y="624"/>
                </a:lnTo>
                <a:lnTo>
                  <a:pt x="76" y="630"/>
                </a:lnTo>
                <a:lnTo>
                  <a:pt x="76" y="642"/>
                </a:lnTo>
                <a:lnTo>
                  <a:pt x="70" y="648"/>
                </a:lnTo>
                <a:lnTo>
                  <a:pt x="64" y="653"/>
                </a:lnTo>
                <a:lnTo>
                  <a:pt x="58" y="671"/>
                </a:lnTo>
                <a:lnTo>
                  <a:pt x="47" y="683"/>
                </a:lnTo>
                <a:lnTo>
                  <a:pt x="53" y="683"/>
                </a:lnTo>
                <a:lnTo>
                  <a:pt x="41" y="694"/>
                </a:lnTo>
                <a:lnTo>
                  <a:pt x="41" y="688"/>
                </a:lnTo>
                <a:lnTo>
                  <a:pt x="41" y="700"/>
                </a:lnTo>
                <a:lnTo>
                  <a:pt x="41" y="694"/>
                </a:lnTo>
                <a:lnTo>
                  <a:pt x="35" y="706"/>
                </a:lnTo>
                <a:lnTo>
                  <a:pt x="41" y="700"/>
                </a:lnTo>
                <a:lnTo>
                  <a:pt x="35" y="712"/>
                </a:lnTo>
                <a:lnTo>
                  <a:pt x="35" y="706"/>
                </a:lnTo>
                <a:lnTo>
                  <a:pt x="35" y="718"/>
                </a:lnTo>
                <a:lnTo>
                  <a:pt x="35" y="712"/>
                </a:lnTo>
                <a:lnTo>
                  <a:pt x="35" y="724"/>
                </a:lnTo>
                <a:lnTo>
                  <a:pt x="35" y="718"/>
                </a:lnTo>
                <a:lnTo>
                  <a:pt x="35" y="729"/>
                </a:lnTo>
                <a:lnTo>
                  <a:pt x="35" y="735"/>
                </a:lnTo>
                <a:lnTo>
                  <a:pt x="35" y="747"/>
                </a:lnTo>
                <a:lnTo>
                  <a:pt x="35" y="753"/>
                </a:lnTo>
                <a:lnTo>
                  <a:pt x="41" y="764"/>
                </a:lnTo>
                <a:lnTo>
                  <a:pt x="41" y="776"/>
                </a:lnTo>
                <a:lnTo>
                  <a:pt x="41" y="782"/>
                </a:lnTo>
                <a:lnTo>
                  <a:pt x="47" y="794"/>
                </a:lnTo>
                <a:lnTo>
                  <a:pt x="53" y="805"/>
                </a:lnTo>
                <a:lnTo>
                  <a:pt x="58" y="829"/>
                </a:lnTo>
                <a:lnTo>
                  <a:pt x="70" y="852"/>
                </a:lnTo>
                <a:lnTo>
                  <a:pt x="64" y="852"/>
                </a:lnTo>
                <a:lnTo>
                  <a:pt x="76" y="875"/>
                </a:lnTo>
                <a:lnTo>
                  <a:pt x="87" y="899"/>
                </a:lnTo>
                <a:lnTo>
                  <a:pt x="53" y="916"/>
                </a:lnTo>
                <a:close/>
              </a:path>
            </a:pathLst>
          </a:custGeom>
          <a:solidFill>
            <a:srgbClr val="FFFFFF"/>
          </a:solidFill>
          <a:ln w="9525">
            <a:noFill/>
            <a:round/>
            <a:headEnd/>
            <a:tailEnd/>
          </a:ln>
        </p:spPr>
        <p:txBody>
          <a:bodyPr/>
          <a:lstStyle/>
          <a:p>
            <a:endParaRPr lang="en-US"/>
          </a:p>
        </p:txBody>
      </p:sp>
      <p:sp>
        <p:nvSpPr>
          <p:cNvPr id="25041" name="Rectangle 229"/>
          <p:cNvSpPr>
            <a:spLocks noChangeArrowheads="1"/>
          </p:cNvSpPr>
          <p:nvPr/>
        </p:nvSpPr>
        <p:spPr bwMode="auto">
          <a:xfrm>
            <a:off x="8043806" y="1431488"/>
            <a:ext cx="211138" cy="1454150"/>
          </a:xfrm>
          <a:prstGeom prst="rect">
            <a:avLst/>
          </a:prstGeom>
          <a:solidFill>
            <a:srgbClr val="808080"/>
          </a:solidFill>
          <a:ln w="9525">
            <a:noFill/>
            <a:miter lim="800000"/>
            <a:headEnd/>
            <a:tailEnd/>
          </a:ln>
        </p:spPr>
        <p:txBody>
          <a:bodyPr/>
          <a:lstStyle/>
          <a:p>
            <a:endParaRPr lang="en-GB"/>
          </a:p>
        </p:txBody>
      </p:sp>
      <p:sp>
        <p:nvSpPr>
          <p:cNvPr id="25042" name="Freeform 230"/>
          <p:cNvSpPr>
            <a:spLocks/>
          </p:cNvSpPr>
          <p:nvPr/>
        </p:nvSpPr>
        <p:spPr bwMode="auto">
          <a:xfrm>
            <a:off x="8080319" y="1412438"/>
            <a:ext cx="138113" cy="1436688"/>
          </a:xfrm>
          <a:custGeom>
            <a:avLst/>
            <a:gdLst>
              <a:gd name="T0" fmla="*/ 52 w 87"/>
              <a:gd name="T1" fmla="*/ 905 h 905"/>
              <a:gd name="T2" fmla="*/ 35 w 87"/>
              <a:gd name="T3" fmla="*/ 858 h 905"/>
              <a:gd name="T4" fmla="*/ 23 w 87"/>
              <a:gd name="T5" fmla="*/ 835 h 905"/>
              <a:gd name="T6" fmla="*/ 17 w 87"/>
              <a:gd name="T7" fmla="*/ 811 h 905"/>
              <a:gd name="T8" fmla="*/ 11 w 87"/>
              <a:gd name="T9" fmla="*/ 788 h 905"/>
              <a:gd name="T10" fmla="*/ 6 w 87"/>
              <a:gd name="T11" fmla="*/ 765 h 905"/>
              <a:gd name="T12" fmla="*/ 0 w 87"/>
              <a:gd name="T13" fmla="*/ 747 h 905"/>
              <a:gd name="T14" fmla="*/ 0 w 87"/>
              <a:gd name="T15" fmla="*/ 730 h 905"/>
              <a:gd name="T16" fmla="*/ 0 w 87"/>
              <a:gd name="T17" fmla="*/ 712 h 905"/>
              <a:gd name="T18" fmla="*/ 6 w 87"/>
              <a:gd name="T19" fmla="*/ 695 h 905"/>
              <a:gd name="T20" fmla="*/ 11 w 87"/>
              <a:gd name="T21" fmla="*/ 683 h 905"/>
              <a:gd name="T22" fmla="*/ 17 w 87"/>
              <a:gd name="T23" fmla="*/ 671 h 905"/>
              <a:gd name="T24" fmla="*/ 35 w 87"/>
              <a:gd name="T25" fmla="*/ 648 h 905"/>
              <a:gd name="T26" fmla="*/ 40 w 87"/>
              <a:gd name="T27" fmla="*/ 630 h 905"/>
              <a:gd name="T28" fmla="*/ 46 w 87"/>
              <a:gd name="T29" fmla="*/ 619 h 905"/>
              <a:gd name="T30" fmla="*/ 52 w 87"/>
              <a:gd name="T31" fmla="*/ 601 h 905"/>
              <a:gd name="T32" fmla="*/ 58 w 87"/>
              <a:gd name="T33" fmla="*/ 584 h 905"/>
              <a:gd name="T34" fmla="*/ 69 w 87"/>
              <a:gd name="T35" fmla="*/ 555 h 905"/>
              <a:gd name="T36" fmla="*/ 75 w 87"/>
              <a:gd name="T37" fmla="*/ 537 h 905"/>
              <a:gd name="T38" fmla="*/ 75 w 87"/>
              <a:gd name="T39" fmla="*/ 520 h 905"/>
              <a:gd name="T40" fmla="*/ 75 w 87"/>
              <a:gd name="T41" fmla="*/ 496 h 905"/>
              <a:gd name="T42" fmla="*/ 75 w 87"/>
              <a:gd name="T43" fmla="*/ 479 h 905"/>
              <a:gd name="T44" fmla="*/ 75 w 87"/>
              <a:gd name="T45" fmla="*/ 473 h 905"/>
              <a:gd name="T46" fmla="*/ 69 w 87"/>
              <a:gd name="T47" fmla="*/ 461 h 905"/>
              <a:gd name="T48" fmla="*/ 64 w 87"/>
              <a:gd name="T49" fmla="*/ 449 h 905"/>
              <a:gd name="T50" fmla="*/ 64 w 87"/>
              <a:gd name="T51" fmla="*/ 438 h 905"/>
              <a:gd name="T52" fmla="*/ 52 w 87"/>
              <a:gd name="T53" fmla="*/ 420 h 905"/>
              <a:gd name="T54" fmla="*/ 35 w 87"/>
              <a:gd name="T55" fmla="*/ 397 h 905"/>
              <a:gd name="T56" fmla="*/ 23 w 87"/>
              <a:gd name="T57" fmla="*/ 379 h 905"/>
              <a:gd name="T58" fmla="*/ 11 w 87"/>
              <a:gd name="T59" fmla="*/ 356 h 905"/>
              <a:gd name="T60" fmla="*/ 11 w 87"/>
              <a:gd name="T61" fmla="*/ 344 h 905"/>
              <a:gd name="T62" fmla="*/ 6 w 87"/>
              <a:gd name="T63" fmla="*/ 333 h 905"/>
              <a:gd name="T64" fmla="*/ 6 w 87"/>
              <a:gd name="T65" fmla="*/ 327 h 905"/>
              <a:gd name="T66" fmla="*/ 6 w 87"/>
              <a:gd name="T67" fmla="*/ 315 h 905"/>
              <a:gd name="T68" fmla="*/ 6 w 87"/>
              <a:gd name="T69" fmla="*/ 304 h 905"/>
              <a:gd name="T70" fmla="*/ 6 w 87"/>
              <a:gd name="T71" fmla="*/ 298 h 905"/>
              <a:gd name="T72" fmla="*/ 11 w 87"/>
              <a:gd name="T73" fmla="*/ 286 h 905"/>
              <a:gd name="T74" fmla="*/ 17 w 87"/>
              <a:gd name="T75" fmla="*/ 280 h 905"/>
              <a:gd name="T76" fmla="*/ 23 w 87"/>
              <a:gd name="T77" fmla="*/ 263 h 905"/>
              <a:gd name="T78" fmla="*/ 40 w 87"/>
              <a:gd name="T79" fmla="*/ 245 h 905"/>
              <a:gd name="T80" fmla="*/ 52 w 87"/>
              <a:gd name="T81" fmla="*/ 228 h 905"/>
              <a:gd name="T82" fmla="*/ 64 w 87"/>
              <a:gd name="T83" fmla="*/ 210 h 905"/>
              <a:gd name="T84" fmla="*/ 75 w 87"/>
              <a:gd name="T85" fmla="*/ 193 h 905"/>
              <a:gd name="T86" fmla="*/ 81 w 87"/>
              <a:gd name="T87" fmla="*/ 187 h 905"/>
              <a:gd name="T88" fmla="*/ 81 w 87"/>
              <a:gd name="T89" fmla="*/ 181 h 905"/>
              <a:gd name="T90" fmla="*/ 87 w 87"/>
              <a:gd name="T91" fmla="*/ 163 h 905"/>
              <a:gd name="T92" fmla="*/ 87 w 87"/>
              <a:gd name="T93" fmla="*/ 146 h 905"/>
              <a:gd name="T94" fmla="*/ 87 w 87"/>
              <a:gd name="T95" fmla="*/ 134 h 905"/>
              <a:gd name="T96" fmla="*/ 87 w 87"/>
              <a:gd name="T97" fmla="*/ 117 h 905"/>
              <a:gd name="T98" fmla="*/ 87 w 87"/>
              <a:gd name="T99" fmla="*/ 93 h 905"/>
              <a:gd name="T100" fmla="*/ 87 w 87"/>
              <a:gd name="T101" fmla="*/ 70 h 905"/>
              <a:gd name="T102" fmla="*/ 87 w 87"/>
              <a:gd name="T103" fmla="*/ 47 h 905"/>
              <a:gd name="T104" fmla="*/ 87 w 87"/>
              <a:gd name="T105" fmla="*/ 29 h 905"/>
              <a:gd name="T106" fmla="*/ 87 w 87"/>
              <a:gd name="T107" fmla="*/ 12 h 905"/>
              <a:gd name="T108" fmla="*/ 87 w 87"/>
              <a:gd name="T109" fmla="*/ 0 h 9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
              <a:gd name="T166" fmla="*/ 0 h 905"/>
              <a:gd name="T167" fmla="*/ 87 w 87"/>
              <a:gd name="T168" fmla="*/ 905 h 9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 h="905">
                <a:moveTo>
                  <a:pt x="52" y="905"/>
                </a:moveTo>
                <a:lnTo>
                  <a:pt x="35" y="858"/>
                </a:lnTo>
                <a:lnTo>
                  <a:pt x="23" y="835"/>
                </a:lnTo>
                <a:lnTo>
                  <a:pt x="17" y="811"/>
                </a:lnTo>
                <a:lnTo>
                  <a:pt x="11" y="788"/>
                </a:lnTo>
                <a:lnTo>
                  <a:pt x="6" y="765"/>
                </a:lnTo>
                <a:lnTo>
                  <a:pt x="0" y="747"/>
                </a:lnTo>
                <a:lnTo>
                  <a:pt x="0" y="730"/>
                </a:lnTo>
                <a:lnTo>
                  <a:pt x="0" y="712"/>
                </a:lnTo>
                <a:lnTo>
                  <a:pt x="6" y="695"/>
                </a:lnTo>
                <a:lnTo>
                  <a:pt x="11" y="683"/>
                </a:lnTo>
                <a:lnTo>
                  <a:pt x="17" y="671"/>
                </a:lnTo>
                <a:lnTo>
                  <a:pt x="35" y="648"/>
                </a:lnTo>
                <a:lnTo>
                  <a:pt x="40" y="630"/>
                </a:lnTo>
                <a:lnTo>
                  <a:pt x="46" y="619"/>
                </a:lnTo>
                <a:lnTo>
                  <a:pt x="52" y="601"/>
                </a:lnTo>
                <a:lnTo>
                  <a:pt x="58" y="584"/>
                </a:lnTo>
                <a:lnTo>
                  <a:pt x="69" y="555"/>
                </a:lnTo>
                <a:lnTo>
                  <a:pt x="75" y="537"/>
                </a:lnTo>
                <a:lnTo>
                  <a:pt x="75" y="520"/>
                </a:lnTo>
                <a:lnTo>
                  <a:pt x="75" y="496"/>
                </a:lnTo>
                <a:lnTo>
                  <a:pt x="75" y="479"/>
                </a:lnTo>
                <a:lnTo>
                  <a:pt x="75" y="473"/>
                </a:lnTo>
                <a:lnTo>
                  <a:pt x="69" y="461"/>
                </a:lnTo>
                <a:lnTo>
                  <a:pt x="64" y="449"/>
                </a:lnTo>
                <a:lnTo>
                  <a:pt x="64" y="438"/>
                </a:lnTo>
                <a:lnTo>
                  <a:pt x="52" y="420"/>
                </a:lnTo>
                <a:lnTo>
                  <a:pt x="35" y="397"/>
                </a:lnTo>
                <a:lnTo>
                  <a:pt x="23" y="379"/>
                </a:lnTo>
                <a:lnTo>
                  <a:pt x="11" y="356"/>
                </a:lnTo>
                <a:lnTo>
                  <a:pt x="11" y="344"/>
                </a:lnTo>
                <a:lnTo>
                  <a:pt x="6" y="333"/>
                </a:lnTo>
                <a:lnTo>
                  <a:pt x="6" y="327"/>
                </a:lnTo>
                <a:lnTo>
                  <a:pt x="6" y="315"/>
                </a:lnTo>
                <a:lnTo>
                  <a:pt x="6" y="304"/>
                </a:lnTo>
                <a:lnTo>
                  <a:pt x="6" y="298"/>
                </a:lnTo>
                <a:lnTo>
                  <a:pt x="11" y="286"/>
                </a:lnTo>
                <a:lnTo>
                  <a:pt x="17" y="280"/>
                </a:lnTo>
                <a:lnTo>
                  <a:pt x="23" y="263"/>
                </a:lnTo>
                <a:lnTo>
                  <a:pt x="40" y="245"/>
                </a:lnTo>
                <a:lnTo>
                  <a:pt x="52" y="228"/>
                </a:lnTo>
                <a:lnTo>
                  <a:pt x="64" y="210"/>
                </a:lnTo>
                <a:lnTo>
                  <a:pt x="75" y="193"/>
                </a:lnTo>
                <a:lnTo>
                  <a:pt x="81" y="187"/>
                </a:lnTo>
                <a:lnTo>
                  <a:pt x="81" y="181"/>
                </a:lnTo>
                <a:lnTo>
                  <a:pt x="87" y="163"/>
                </a:lnTo>
                <a:lnTo>
                  <a:pt x="87" y="146"/>
                </a:lnTo>
                <a:lnTo>
                  <a:pt x="87" y="134"/>
                </a:lnTo>
                <a:lnTo>
                  <a:pt x="87" y="117"/>
                </a:lnTo>
                <a:lnTo>
                  <a:pt x="87" y="93"/>
                </a:lnTo>
                <a:lnTo>
                  <a:pt x="87" y="70"/>
                </a:lnTo>
                <a:lnTo>
                  <a:pt x="87" y="47"/>
                </a:lnTo>
                <a:lnTo>
                  <a:pt x="87" y="29"/>
                </a:lnTo>
                <a:lnTo>
                  <a:pt x="87" y="12"/>
                </a:lnTo>
                <a:lnTo>
                  <a:pt x="87" y="0"/>
                </a:lnTo>
              </a:path>
            </a:pathLst>
          </a:custGeom>
          <a:noFill/>
          <a:ln w="55563">
            <a:solidFill>
              <a:srgbClr val="FF0000"/>
            </a:solidFill>
            <a:round/>
            <a:headEnd/>
            <a:tailEnd/>
          </a:ln>
        </p:spPr>
        <p:txBody>
          <a:bodyPr/>
          <a:lstStyle/>
          <a:p>
            <a:endParaRPr lang="en-US"/>
          </a:p>
        </p:txBody>
      </p:sp>
      <p:sp>
        <p:nvSpPr>
          <p:cNvPr id="25043" name="Rectangle 231"/>
          <p:cNvSpPr>
            <a:spLocks noChangeArrowheads="1"/>
          </p:cNvSpPr>
          <p:nvPr/>
        </p:nvSpPr>
        <p:spPr bwMode="auto">
          <a:xfrm>
            <a:off x="7094481" y="3153926"/>
            <a:ext cx="203200" cy="1455738"/>
          </a:xfrm>
          <a:prstGeom prst="rect">
            <a:avLst/>
          </a:prstGeom>
          <a:solidFill>
            <a:srgbClr val="808080"/>
          </a:solidFill>
          <a:ln w="9525">
            <a:noFill/>
            <a:miter lim="800000"/>
            <a:headEnd/>
            <a:tailEnd/>
          </a:ln>
        </p:spPr>
        <p:txBody>
          <a:bodyPr/>
          <a:lstStyle/>
          <a:p>
            <a:endParaRPr lang="en-GB"/>
          </a:p>
        </p:txBody>
      </p:sp>
      <p:sp>
        <p:nvSpPr>
          <p:cNvPr id="25044" name="Freeform 232"/>
          <p:cNvSpPr>
            <a:spLocks/>
          </p:cNvSpPr>
          <p:nvPr/>
        </p:nvSpPr>
        <p:spPr bwMode="auto">
          <a:xfrm>
            <a:off x="7094481" y="3153926"/>
            <a:ext cx="203200" cy="1455738"/>
          </a:xfrm>
          <a:custGeom>
            <a:avLst/>
            <a:gdLst>
              <a:gd name="T0" fmla="*/ 70 w 128"/>
              <a:gd name="T1" fmla="*/ 59 h 917"/>
              <a:gd name="T2" fmla="*/ 53 w 128"/>
              <a:gd name="T3" fmla="*/ 117 h 917"/>
              <a:gd name="T4" fmla="*/ 47 w 128"/>
              <a:gd name="T5" fmla="*/ 141 h 917"/>
              <a:gd name="T6" fmla="*/ 41 w 128"/>
              <a:gd name="T7" fmla="*/ 170 h 917"/>
              <a:gd name="T8" fmla="*/ 35 w 128"/>
              <a:gd name="T9" fmla="*/ 187 h 917"/>
              <a:gd name="T10" fmla="*/ 41 w 128"/>
              <a:gd name="T11" fmla="*/ 205 h 917"/>
              <a:gd name="T12" fmla="*/ 41 w 128"/>
              <a:gd name="T13" fmla="*/ 216 h 917"/>
              <a:gd name="T14" fmla="*/ 64 w 128"/>
              <a:gd name="T15" fmla="*/ 246 h 917"/>
              <a:gd name="T16" fmla="*/ 82 w 128"/>
              <a:gd name="T17" fmla="*/ 286 h 917"/>
              <a:gd name="T18" fmla="*/ 105 w 128"/>
              <a:gd name="T19" fmla="*/ 357 h 917"/>
              <a:gd name="T20" fmla="*/ 116 w 128"/>
              <a:gd name="T21" fmla="*/ 415 h 917"/>
              <a:gd name="T22" fmla="*/ 105 w 128"/>
              <a:gd name="T23" fmla="*/ 467 h 917"/>
              <a:gd name="T24" fmla="*/ 70 w 128"/>
              <a:gd name="T25" fmla="*/ 537 h 917"/>
              <a:gd name="T26" fmla="*/ 58 w 128"/>
              <a:gd name="T27" fmla="*/ 555 h 917"/>
              <a:gd name="T28" fmla="*/ 47 w 128"/>
              <a:gd name="T29" fmla="*/ 584 h 917"/>
              <a:gd name="T30" fmla="*/ 41 w 128"/>
              <a:gd name="T31" fmla="*/ 590 h 917"/>
              <a:gd name="T32" fmla="*/ 47 w 128"/>
              <a:gd name="T33" fmla="*/ 602 h 917"/>
              <a:gd name="T34" fmla="*/ 47 w 128"/>
              <a:gd name="T35" fmla="*/ 619 h 917"/>
              <a:gd name="T36" fmla="*/ 64 w 128"/>
              <a:gd name="T37" fmla="*/ 643 h 917"/>
              <a:gd name="T38" fmla="*/ 76 w 128"/>
              <a:gd name="T39" fmla="*/ 660 h 917"/>
              <a:gd name="T40" fmla="*/ 111 w 128"/>
              <a:gd name="T41" fmla="*/ 713 h 917"/>
              <a:gd name="T42" fmla="*/ 128 w 128"/>
              <a:gd name="T43" fmla="*/ 753 h 917"/>
              <a:gd name="T44" fmla="*/ 128 w 128"/>
              <a:gd name="T45" fmla="*/ 824 h 917"/>
              <a:gd name="T46" fmla="*/ 128 w 128"/>
              <a:gd name="T47" fmla="*/ 847 h 917"/>
              <a:gd name="T48" fmla="*/ 128 w 128"/>
              <a:gd name="T49" fmla="*/ 882 h 917"/>
              <a:gd name="T50" fmla="*/ 128 w 128"/>
              <a:gd name="T51" fmla="*/ 905 h 917"/>
              <a:gd name="T52" fmla="*/ 93 w 128"/>
              <a:gd name="T53" fmla="*/ 899 h 917"/>
              <a:gd name="T54" fmla="*/ 93 w 128"/>
              <a:gd name="T55" fmla="*/ 864 h 917"/>
              <a:gd name="T56" fmla="*/ 93 w 128"/>
              <a:gd name="T57" fmla="*/ 835 h 917"/>
              <a:gd name="T58" fmla="*/ 93 w 128"/>
              <a:gd name="T59" fmla="*/ 794 h 917"/>
              <a:gd name="T60" fmla="*/ 93 w 128"/>
              <a:gd name="T61" fmla="*/ 759 h 917"/>
              <a:gd name="T62" fmla="*/ 87 w 128"/>
              <a:gd name="T63" fmla="*/ 748 h 917"/>
              <a:gd name="T64" fmla="*/ 82 w 128"/>
              <a:gd name="T65" fmla="*/ 730 h 917"/>
              <a:gd name="T66" fmla="*/ 70 w 128"/>
              <a:gd name="T67" fmla="*/ 713 h 917"/>
              <a:gd name="T68" fmla="*/ 41 w 128"/>
              <a:gd name="T69" fmla="*/ 672 h 917"/>
              <a:gd name="T70" fmla="*/ 12 w 128"/>
              <a:gd name="T71" fmla="*/ 619 h 917"/>
              <a:gd name="T72" fmla="*/ 6 w 128"/>
              <a:gd name="T73" fmla="*/ 584 h 917"/>
              <a:gd name="T74" fmla="*/ 29 w 128"/>
              <a:gd name="T75" fmla="*/ 526 h 917"/>
              <a:gd name="T76" fmla="*/ 64 w 128"/>
              <a:gd name="T77" fmla="*/ 473 h 917"/>
              <a:gd name="T78" fmla="*/ 70 w 128"/>
              <a:gd name="T79" fmla="*/ 456 h 917"/>
              <a:gd name="T80" fmla="*/ 82 w 128"/>
              <a:gd name="T81" fmla="*/ 427 h 917"/>
              <a:gd name="T82" fmla="*/ 82 w 128"/>
              <a:gd name="T83" fmla="*/ 415 h 917"/>
              <a:gd name="T84" fmla="*/ 76 w 128"/>
              <a:gd name="T85" fmla="*/ 392 h 917"/>
              <a:gd name="T86" fmla="*/ 70 w 128"/>
              <a:gd name="T87" fmla="*/ 368 h 917"/>
              <a:gd name="T88" fmla="*/ 58 w 128"/>
              <a:gd name="T89" fmla="*/ 316 h 917"/>
              <a:gd name="T90" fmla="*/ 47 w 128"/>
              <a:gd name="T91" fmla="*/ 286 h 917"/>
              <a:gd name="T92" fmla="*/ 41 w 128"/>
              <a:gd name="T93" fmla="*/ 275 h 917"/>
              <a:gd name="T94" fmla="*/ 12 w 128"/>
              <a:gd name="T95" fmla="*/ 228 h 917"/>
              <a:gd name="T96" fmla="*/ 0 w 128"/>
              <a:gd name="T97" fmla="*/ 187 h 917"/>
              <a:gd name="T98" fmla="*/ 12 w 128"/>
              <a:gd name="T99" fmla="*/ 129 h 917"/>
              <a:gd name="T100" fmla="*/ 35 w 128"/>
              <a:gd name="T101" fmla="*/ 47 h 9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917"/>
              <a:gd name="T155" fmla="*/ 128 w 128"/>
              <a:gd name="T156" fmla="*/ 917 h 9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917">
                <a:moveTo>
                  <a:pt x="87" y="12"/>
                </a:moveTo>
                <a:lnTo>
                  <a:pt x="82" y="35"/>
                </a:lnTo>
                <a:lnTo>
                  <a:pt x="70" y="59"/>
                </a:lnTo>
                <a:lnTo>
                  <a:pt x="64" y="88"/>
                </a:lnTo>
                <a:lnTo>
                  <a:pt x="64" y="82"/>
                </a:lnTo>
                <a:lnTo>
                  <a:pt x="53" y="106"/>
                </a:lnTo>
                <a:lnTo>
                  <a:pt x="53" y="117"/>
                </a:lnTo>
                <a:lnTo>
                  <a:pt x="47" y="129"/>
                </a:lnTo>
                <a:lnTo>
                  <a:pt x="47" y="141"/>
                </a:lnTo>
                <a:lnTo>
                  <a:pt x="41" y="152"/>
                </a:lnTo>
                <a:lnTo>
                  <a:pt x="41" y="158"/>
                </a:lnTo>
                <a:lnTo>
                  <a:pt x="41" y="170"/>
                </a:lnTo>
                <a:lnTo>
                  <a:pt x="35" y="176"/>
                </a:lnTo>
                <a:lnTo>
                  <a:pt x="35" y="187"/>
                </a:lnTo>
                <a:lnTo>
                  <a:pt x="35" y="193"/>
                </a:lnTo>
                <a:lnTo>
                  <a:pt x="41" y="199"/>
                </a:lnTo>
                <a:lnTo>
                  <a:pt x="41" y="205"/>
                </a:lnTo>
                <a:lnTo>
                  <a:pt x="41" y="211"/>
                </a:lnTo>
                <a:lnTo>
                  <a:pt x="47" y="216"/>
                </a:lnTo>
                <a:lnTo>
                  <a:pt x="41" y="216"/>
                </a:lnTo>
                <a:lnTo>
                  <a:pt x="47" y="222"/>
                </a:lnTo>
                <a:lnTo>
                  <a:pt x="53" y="234"/>
                </a:lnTo>
                <a:lnTo>
                  <a:pt x="64" y="246"/>
                </a:lnTo>
                <a:lnTo>
                  <a:pt x="70" y="257"/>
                </a:lnTo>
                <a:lnTo>
                  <a:pt x="76" y="263"/>
                </a:lnTo>
                <a:lnTo>
                  <a:pt x="76" y="275"/>
                </a:lnTo>
                <a:lnTo>
                  <a:pt x="82" y="281"/>
                </a:lnTo>
                <a:lnTo>
                  <a:pt x="82" y="286"/>
                </a:lnTo>
                <a:lnTo>
                  <a:pt x="87" y="304"/>
                </a:lnTo>
                <a:lnTo>
                  <a:pt x="93" y="322"/>
                </a:lnTo>
                <a:lnTo>
                  <a:pt x="99" y="339"/>
                </a:lnTo>
                <a:lnTo>
                  <a:pt x="105" y="357"/>
                </a:lnTo>
                <a:lnTo>
                  <a:pt x="111" y="374"/>
                </a:lnTo>
                <a:lnTo>
                  <a:pt x="116" y="386"/>
                </a:lnTo>
                <a:lnTo>
                  <a:pt x="116" y="392"/>
                </a:lnTo>
                <a:lnTo>
                  <a:pt x="116" y="403"/>
                </a:lnTo>
                <a:lnTo>
                  <a:pt x="116" y="415"/>
                </a:lnTo>
                <a:lnTo>
                  <a:pt x="116" y="427"/>
                </a:lnTo>
                <a:lnTo>
                  <a:pt x="116" y="432"/>
                </a:lnTo>
                <a:lnTo>
                  <a:pt x="111" y="444"/>
                </a:lnTo>
                <a:lnTo>
                  <a:pt x="111" y="456"/>
                </a:lnTo>
                <a:lnTo>
                  <a:pt x="105" y="467"/>
                </a:lnTo>
                <a:lnTo>
                  <a:pt x="99" y="479"/>
                </a:lnTo>
                <a:lnTo>
                  <a:pt x="93" y="491"/>
                </a:lnTo>
                <a:lnTo>
                  <a:pt x="87" y="502"/>
                </a:lnTo>
                <a:lnTo>
                  <a:pt x="76" y="526"/>
                </a:lnTo>
                <a:lnTo>
                  <a:pt x="70" y="537"/>
                </a:lnTo>
                <a:lnTo>
                  <a:pt x="70" y="532"/>
                </a:lnTo>
                <a:lnTo>
                  <a:pt x="64" y="543"/>
                </a:lnTo>
                <a:lnTo>
                  <a:pt x="58" y="555"/>
                </a:lnTo>
                <a:lnTo>
                  <a:pt x="53" y="567"/>
                </a:lnTo>
                <a:lnTo>
                  <a:pt x="47" y="573"/>
                </a:lnTo>
                <a:lnTo>
                  <a:pt x="47" y="584"/>
                </a:lnTo>
                <a:lnTo>
                  <a:pt x="47" y="578"/>
                </a:lnTo>
                <a:lnTo>
                  <a:pt x="41" y="590"/>
                </a:lnTo>
                <a:lnTo>
                  <a:pt x="47" y="590"/>
                </a:lnTo>
                <a:lnTo>
                  <a:pt x="41" y="596"/>
                </a:lnTo>
                <a:lnTo>
                  <a:pt x="41" y="590"/>
                </a:lnTo>
                <a:lnTo>
                  <a:pt x="41" y="596"/>
                </a:lnTo>
                <a:lnTo>
                  <a:pt x="41" y="602"/>
                </a:lnTo>
                <a:lnTo>
                  <a:pt x="47" y="602"/>
                </a:lnTo>
                <a:lnTo>
                  <a:pt x="41" y="602"/>
                </a:lnTo>
                <a:lnTo>
                  <a:pt x="47" y="613"/>
                </a:lnTo>
                <a:lnTo>
                  <a:pt x="47" y="608"/>
                </a:lnTo>
                <a:lnTo>
                  <a:pt x="47" y="619"/>
                </a:lnTo>
                <a:lnTo>
                  <a:pt x="53" y="625"/>
                </a:lnTo>
                <a:lnTo>
                  <a:pt x="58" y="637"/>
                </a:lnTo>
                <a:lnTo>
                  <a:pt x="58" y="631"/>
                </a:lnTo>
                <a:lnTo>
                  <a:pt x="64" y="643"/>
                </a:lnTo>
                <a:lnTo>
                  <a:pt x="70" y="648"/>
                </a:lnTo>
                <a:lnTo>
                  <a:pt x="76" y="660"/>
                </a:lnTo>
                <a:lnTo>
                  <a:pt x="87" y="678"/>
                </a:lnTo>
                <a:lnTo>
                  <a:pt x="93" y="683"/>
                </a:lnTo>
                <a:lnTo>
                  <a:pt x="99" y="695"/>
                </a:lnTo>
                <a:lnTo>
                  <a:pt x="105" y="701"/>
                </a:lnTo>
                <a:lnTo>
                  <a:pt x="111" y="713"/>
                </a:lnTo>
                <a:lnTo>
                  <a:pt x="116" y="718"/>
                </a:lnTo>
                <a:lnTo>
                  <a:pt x="122" y="730"/>
                </a:lnTo>
                <a:lnTo>
                  <a:pt x="122" y="736"/>
                </a:lnTo>
                <a:lnTo>
                  <a:pt x="128" y="748"/>
                </a:lnTo>
                <a:lnTo>
                  <a:pt x="128" y="753"/>
                </a:lnTo>
                <a:lnTo>
                  <a:pt x="128" y="765"/>
                </a:lnTo>
                <a:lnTo>
                  <a:pt x="128" y="777"/>
                </a:lnTo>
                <a:lnTo>
                  <a:pt x="128" y="794"/>
                </a:lnTo>
                <a:lnTo>
                  <a:pt x="128" y="806"/>
                </a:lnTo>
                <a:lnTo>
                  <a:pt x="128" y="824"/>
                </a:lnTo>
                <a:lnTo>
                  <a:pt x="128" y="835"/>
                </a:lnTo>
                <a:lnTo>
                  <a:pt x="128" y="847"/>
                </a:lnTo>
                <a:lnTo>
                  <a:pt x="128" y="853"/>
                </a:lnTo>
                <a:lnTo>
                  <a:pt x="128" y="864"/>
                </a:lnTo>
                <a:lnTo>
                  <a:pt x="128" y="876"/>
                </a:lnTo>
                <a:lnTo>
                  <a:pt x="128" y="882"/>
                </a:lnTo>
                <a:lnTo>
                  <a:pt x="128" y="894"/>
                </a:lnTo>
                <a:lnTo>
                  <a:pt x="128" y="899"/>
                </a:lnTo>
                <a:lnTo>
                  <a:pt x="128" y="905"/>
                </a:lnTo>
                <a:lnTo>
                  <a:pt x="128" y="911"/>
                </a:lnTo>
                <a:lnTo>
                  <a:pt x="93" y="917"/>
                </a:lnTo>
                <a:lnTo>
                  <a:pt x="93" y="905"/>
                </a:lnTo>
                <a:lnTo>
                  <a:pt x="93" y="899"/>
                </a:lnTo>
                <a:lnTo>
                  <a:pt x="93" y="894"/>
                </a:lnTo>
                <a:lnTo>
                  <a:pt x="93" y="882"/>
                </a:lnTo>
                <a:lnTo>
                  <a:pt x="93" y="876"/>
                </a:lnTo>
                <a:lnTo>
                  <a:pt x="93" y="864"/>
                </a:lnTo>
                <a:lnTo>
                  <a:pt x="93" y="853"/>
                </a:lnTo>
                <a:lnTo>
                  <a:pt x="93" y="859"/>
                </a:lnTo>
                <a:lnTo>
                  <a:pt x="93" y="847"/>
                </a:lnTo>
                <a:lnTo>
                  <a:pt x="93" y="835"/>
                </a:lnTo>
                <a:lnTo>
                  <a:pt x="93" y="818"/>
                </a:lnTo>
                <a:lnTo>
                  <a:pt x="93" y="806"/>
                </a:lnTo>
                <a:lnTo>
                  <a:pt x="93" y="794"/>
                </a:lnTo>
                <a:lnTo>
                  <a:pt x="93" y="783"/>
                </a:lnTo>
                <a:lnTo>
                  <a:pt x="93" y="765"/>
                </a:lnTo>
                <a:lnTo>
                  <a:pt x="93" y="759"/>
                </a:lnTo>
                <a:lnTo>
                  <a:pt x="87" y="753"/>
                </a:lnTo>
                <a:lnTo>
                  <a:pt x="87" y="748"/>
                </a:lnTo>
                <a:lnTo>
                  <a:pt x="87" y="742"/>
                </a:lnTo>
                <a:lnTo>
                  <a:pt x="82" y="736"/>
                </a:lnTo>
                <a:lnTo>
                  <a:pt x="82" y="730"/>
                </a:lnTo>
                <a:lnTo>
                  <a:pt x="76" y="718"/>
                </a:lnTo>
                <a:lnTo>
                  <a:pt x="70" y="713"/>
                </a:lnTo>
                <a:lnTo>
                  <a:pt x="64" y="707"/>
                </a:lnTo>
                <a:lnTo>
                  <a:pt x="58" y="695"/>
                </a:lnTo>
                <a:lnTo>
                  <a:pt x="47" y="678"/>
                </a:lnTo>
                <a:lnTo>
                  <a:pt x="41" y="672"/>
                </a:lnTo>
                <a:lnTo>
                  <a:pt x="29" y="660"/>
                </a:lnTo>
                <a:lnTo>
                  <a:pt x="24" y="654"/>
                </a:lnTo>
                <a:lnTo>
                  <a:pt x="18" y="643"/>
                </a:lnTo>
                <a:lnTo>
                  <a:pt x="18" y="631"/>
                </a:lnTo>
                <a:lnTo>
                  <a:pt x="12" y="619"/>
                </a:lnTo>
                <a:lnTo>
                  <a:pt x="6" y="608"/>
                </a:lnTo>
                <a:lnTo>
                  <a:pt x="6" y="602"/>
                </a:lnTo>
                <a:lnTo>
                  <a:pt x="6" y="596"/>
                </a:lnTo>
                <a:lnTo>
                  <a:pt x="6" y="590"/>
                </a:lnTo>
                <a:lnTo>
                  <a:pt x="6" y="584"/>
                </a:lnTo>
                <a:lnTo>
                  <a:pt x="12" y="573"/>
                </a:lnTo>
                <a:lnTo>
                  <a:pt x="12" y="561"/>
                </a:lnTo>
                <a:lnTo>
                  <a:pt x="18" y="549"/>
                </a:lnTo>
                <a:lnTo>
                  <a:pt x="24" y="537"/>
                </a:lnTo>
                <a:lnTo>
                  <a:pt x="29" y="526"/>
                </a:lnTo>
                <a:lnTo>
                  <a:pt x="35" y="514"/>
                </a:lnTo>
                <a:lnTo>
                  <a:pt x="41" y="508"/>
                </a:lnTo>
                <a:lnTo>
                  <a:pt x="58" y="485"/>
                </a:lnTo>
                <a:lnTo>
                  <a:pt x="64" y="473"/>
                </a:lnTo>
                <a:lnTo>
                  <a:pt x="70" y="462"/>
                </a:lnTo>
                <a:lnTo>
                  <a:pt x="64" y="462"/>
                </a:lnTo>
                <a:lnTo>
                  <a:pt x="70" y="456"/>
                </a:lnTo>
                <a:lnTo>
                  <a:pt x="76" y="444"/>
                </a:lnTo>
                <a:lnTo>
                  <a:pt x="76" y="438"/>
                </a:lnTo>
                <a:lnTo>
                  <a:pt x="82" y="427"/>
                </a:lnTo>
                <a:lnTo>
                  <a:pt x="82" y="432"/>
                </a:lnTo>
                <a:lnTo>
                  <a:pt x="82" y="421"/>
                </a:lnTo>
                <a:lnTo>
                  <a:pt x="82" y="415"/>
                </a:lnTo>
                <a:lnTo>
                  <a:pt x="82" y="403"/>
                </a:lnTo>
                <a:lnTo>
                  <a:pt x="82" y="397"/>
                </a:lnTo>
                <a:lnTo>
                  <a:pt x="76" y="392"/>
                </a:lnTo>
                <a:lnTo>
                  <a:pt x="76" y="380"/>
                </a:lnTo>
                <a:lnTo>
                  <a:pt x="70" y="362"/>
                </a:lnTo>
                <a:lnTo>
                  <a:pt x="70" y="368"/>
                </a:lnTo>
                <a:lnTo>
                  <a:pt x="70" y="351"/>
                </a:lnTo>
                <a:lnTo>
                  <a:pt x="64" y="333"/>
                </a:lnTo>
                <a:lnTo>
                  <a:pt x="58" y="316"/>
                </a:lnTo>
                <a:lnTo>
                  <a:pt x="53" y="298"/>
                </a:lnTo>
                <a:lnTo>
                  <a:pt x="47" y="292"/>
                </a:lnTo>
                <a:lnTo>
                  <a:pt x="47" y="286"/>
                </a:lnTo>
                <a:lnTo>
                  <a:pt x="41" y="281"/>
                </a:lnTo>
                <a:lnTo>
                  <a:pt x="41" y="275"/>
                </a:lnTo>
                <a:lnTo>
                  <a:pt x="29" y="263"/>
                </a:lnTo>
                <a:lnTo>
                  <a:pt x="24" y="251"/>
                </a:lnTo>
                <a:lnTo>
                  <a:pt x="18" y="240"/>
                </a:lnTo>
                <a:lnTo>
                  <a:pt x="12" y="228"/>
                </a:lnTo>
                <a:lnTo>
                  <a:pt x="6" y="222"/>
                </a:lnTo>
                <a:lnTo>
                  <a:pt x="6" y="216"/>
                </a:lnTo>
                <a:lnTo>
                  <a:pt x="0" y="205"/>
                </a:lnTo>
                <a:lnTo>
                  <a:pt x="0" y="193"/>
                </a:lnTo>
                <a:lnTo>
                  <a:pt x="0" y="187"/>
                </a:lnTo>
                <a:lnTo>
                  <a:pt x="0" y="176"/>
                </a:lnTo>
                <a:lnTo>
                  <a:pt x="0" y="164"/>
                </a:lnTo>
                <a:lnTo>
                  <a:pt x="6" y="152"/>
                </a:lnTo>
                <a:lnTo>
                  <a:pt x="6" y="141"/>
                </a:lnTo>
                <a:lnTo>
                  <a:pt x="12" y="129"/>
                </a:lnTo>
                <a:lnTo>
                  <a:pt x="12" y="117"/>
                </a:lnTo>
                <a:lnTo>
                  <a:pt x="18" y="106"/>
                </a:lnTo>
                <a:lnTo>
                  <a:pt x="18" y="94"/>
                </a:lnTo>
                <a:lnTo>
                  <a:pt x="29" y="70"/>
                </a:lnTo>
                <a:lnTo>
                  <a:pt x="35" y="47"/>
                </a:lnTo>
                <a:lnTo>
                  <a:pt x="47" y="24"/>
                </a:lnTo>
                <a:lnTo>
                  <a:pt x="58" y="0"/>
                </a:lnTo>
                <a:lnTo>
                  <a:pt x="87" y="12"/>
                </a:lnTo>
                <a:close/>
              </a:path>
            </a:pathLst>
          </a:custGeom>
          <a:solidFill>
            <a:srgbClr val="FFFFFF"/>
          </a:solidFill>
          <a:ln w="9525">
            <a:noFill/>
            <a:round/>
            <a:headEnd/>
            <a:tailEnd/>
          </a:ln>
        </p:spPr>
        <p:txBody>
          <a:bodyPr/>
          <a:lstStyle/>
          <a:p>
            <a:endParaRPr lang="en-US"/>
          </a:p>
        </p:txBody>
      </p:sp>
      <p:sp>
        <p:nvSpPr>
          <p:cNvPr id="25045" name="Rectangle 233"/>
          <p:cNvSpPr>
            <a:spLocks noChangeArrowheads="1"/>
          </p:cNvSpPr>
          <p:nvPr/>
        </p:nvSpPr>
        <p:spPr bwMode="auto">
          <a:xfrm>
            <a:off x="7094481" y="3153926"/>
            <a:ext cx="203200" cy="1455738"/>
          </a:xfrm>
          <a:prstGeom prst="rect">
            <a:avLst/>
          </a:prstGeom>
          <a:solidFill>
            <a:srgbClr val="808080"/>
          </a:solidFill>
          <a:ln w="9525">
            <a:noFill/>
            <a:miter lim="800000"/>
            <a:headEnd/>
            <a:tailEnd/>
          </a:ln>
        </p:spPr>
        <p:txBody>
          <a:bodyPr/>
          <a:lstStyle/>
          <a:p>
            <a:endParaRPr lang="en-GB"/>
          </a:p>
        </p:txBody>
      </p:sp>
      <p:sp>
        <p:nvSpPr>
          <p:cNvPr id="25046" name="Freeform 234"/>
          <p:cNvSpPr>
            <a:spLocks/>
          </p:cNvSpPr>
          <p:nvPr/>
        </p:nvSpPr>
        <p:spPr bwMode="auto">
          <a:xfrm>
            <a:off x="7123056" y="3145988"/>
            <a:ext cx="147638" cy="1435100"/>
          </a:xfrm>
          <a:custGeom>
            <a:avLst/>
            <a:gdLst>
              <a:gd name="T0" fmla="*/ 58 w 93"/>
              <a:gd name="T1" fmla="*/ 0 h 904"/>
              <a:gd name="T2" fmla="*/ 35 w 93"/>
              <a:gd name="T3" fmla="*/ 46 h 904"/>
              <a:gd name="T4" fmla="*/ 29 w 93"/>
              <a:gd name="T5" fmla="*/ 70 h 904"/>
              <a:gd name="T6" fmla="*/ 17 w 93"/>
              <a:gd name="T7" fmla="*/ 93 h 904"/>
              <a:gd name="T8" fmla="*/ 11 w 93"/>
              <a:gd name="T9" fmla="*/ 116 h 904"/>
              <a:gd name="T10" fmla="*/ 6 w 93"/>
              <a:gd name="T11" fmla="*/ 140 h 904"/>
              <a:gd name="T12" fmla="*/ 6 w 93"/>
              <a:gd name="T13" fmla="*/ 157 h 904"/>
              <a:gd name="T14" fmla="*/ 0 w 93"/>
              <a:gd name="T15" fmla="*/ 175 h 904"/>
              <a:gd name="T16" fmla="*/ 0 w 93"/>
              <a:gd name="T17" fmla="*/ 192 h 904"/>
              <a:gd name="T18" fmla="*/ 6 w 93"/>
              <a:gd name="T19" fmla="*/ 210 h 904"/>
              <a:gd name="T20" fmla="*/ 11 w 93"/>
              <a:gd name="T21" fmla="*/ 221 h 904"/>
              <a:gd name="T22" fmla="*/ 23 w 93"/>
              <a:gd name="T23" fmla="*/ 233 h 904"/>
              <a:gd name="T24" fmla="*/ 35 w 93"/>
              <a:gd name="T25" fmla="*/ 262 h 904"/>
              <a:gd name="T26" fmla="*/ 46 w 93"/>
              <a:gd name="T27" fmla="*/ 274 h 904"/>
              <a:gd name="T28" fmla="*/ 52 w 93"/>
              <a:gd name="T29" fmla="*/ 286 h 904"/>
              <a:gd name="T30" fmla="*/ 52 w 93"/>
              <a:gd name="T31" fmla="*/ 303 h 904"/>
              <a:gd name="T32" fmla="*/ 58 w 93"/>
              <a:gd name="T33" fmla="*/ 321 h 904"/>
              <a:gd name="T34" fmla="*/ 69 w 93"/>
              <a:gd name="T35" fmla="*/ 350 h 904"/>
              <a:gd name="T36" fmla="*/ 75 w 93"/>
              <a:gd name="T37" fmla="*/ 367 h 904"/>
              <a:gd name="T38" fmla="*/ 81 w 93"/>
              <a:gd name="T39" fmla="*/ 391 h 904"/>
              <a:gd name="T40" fmla="*/ 81 w 93"/>
              <a:gd name="T41" fmla="*/ 408 h 904"/>
              <a:gd name="T42" fmla="*/ 81 w 93"/>
              <a:gd name="T43" fmla="*/ 426 h 904"/>
              <a:gd name="T44" fmla="*/ 75 w 93"/>
              <a:gd name="T45" fmla="*/ 432 h 904"/>
              <a:gd name="T46" fmla="*/ 75 w 93"/>
              <a:gd name="T47" fmla="*/ 443 h 904"/>
              <a:gd name="T48" fmla="*/ 69 w 93"/>
              <a:gd name="T49" fmla="*/ 455 h 904"/>
              <a:gd name="T50" fmla="*/ 64 w 93"/>
              <a:gd name="T51" fmla="*/ 467 h 904"/>
              <a:gd name="T52" fmla="*/ 52 w 93"/>
              <a:gd name="T53" fmla="*/ 484 h 904"/>
              <a:gd name="T54" fmla="*/ 40 w 93"/>
              <a:gd name="T55" fmla="*/ 507 h 904"/>
              <a:gd name="T56" fmla="*/ 29 w 93"/>
              <a:gd name="T57" fmla="*/ 531 h 904"/>
              <a:gd name="T58" fmla="*/ 17 w 93"/>
              <a:gd name="T59" fmla="*/ 548 h 904"/>
              <a:gd name="T60" fmla="*/ 11 w 93"/>
              <a:gd name="T61" fmla="*/ 560 h 904"/>
              <a:gd name="T62" fmla="*/ 11 w 93"/>
              <a:gd name="T63" fmla="*/ 572 h 904"/>
              <a:gd name="T64" fmla="*/ 6 w 93"/>
              <a:gd name="T65" fmla="*/ 578 h 904"/>
              <a:gd name="T66" fmla="*/ 6 w 93"/>
              <a:gd name="T67" fmla="*/ 589 h 904"/>
              <a:gd name="T68" fmla="*/ 6 w 93"/>
              <a:gd name="T69" fmla="*/ 601 h 904"/>
              <a:gd name="T70" fmla="*/ 11 w 93"/>
              <a:gd name="T71" fmla="*/ 607 h 904"/>
              <a:gd name="T72" fmla="*/ 11 w 93"/>
              <a:gd name="T73" fmla="*/ 618 h 904"/>
              <a:gd name="T74" fmla="*/ 17 w 93"/>
              <a:gd name="T75" fmla="*/ 624 h 904"/>
              <a:gd name="T76" fmla="*/ 29 w 93"/>
              <a:gd name="T77" fmla="*/ 642 h 904"/>
              <a:gd name="T78" fmla="*/ 40 w 93"/>
              <a:gd name="T79" fmla="*/ 659 h 904"/>
              <a:gd name="T80" fmla="*/ 52 w 93"/>
              <a:gd name="T81" fmla="*/ 677 h 904"/>
              <a:gd name="T82" fmla="*/ 69 w 93"/>
              <a:gd name="T83" fmla="*/ 694 h 904"/>
              <a:gd name="T84" fmla="*/ 75 w 93"/>
              <a:gd name="T85" fmla="*/ 712 h 904"/>
              <a:gd name="T86" fmla="*/ 81 w 93"/>
              <a:gd name="T87" fmla="*/ 718 h 904"/>
              <a:gd name="T88" fmla="*/ 87 w 93"/>
              <a:gd name="T89" fmla="*/ 729 h 904"/>
              <a:gd name="T90" fmla="*/ 87 w 93"/>
              <a:gd name="T91" fmla="*/ 741 h 904"/>
              <a:gd name="T92" fmla="*/ 93 w 93"/>
              <a:gd name="T93" fmla="*/ 758 h 904"/>
              <a:gd name="T94" fmla="*/ 93 w 93"/>
              <a:gd name="T95" fmla="*/ 770 h 904"/>
              <a:gd name="T96" fmla="*/ 93 w 93"/>
              <a:gd name="T97" fmla="*/ 788 h 904"/>
              <a:gd name="T98" fmla="*/ 93 w 93"/>
              <a:gd name="T99" fmla="*/ 811 h 904"/>
              <a:gd name="T100" fmla="*/ 93 w 93"/>
              <a:gd name="T101" fmla="*/ 834 h 904"/>
              <a:gd name="T102" fmla="*/ 93 w 93"/>
              <a:gd name="T103" fmla="*/ 858 h 904"/>
              <a:gd name="T104" fmla="*/ 93 w 93"/>
              <a:gd name="T105" fmla="*/ 875 h 904"/>
              <a:gd name="T106" fmla="*/ 93 w 93"/>
              <a:gd name="T107" fmla="*/ 893 h 904"/>
              <a:gd name="T108" fmla="*/ 93 w 93"/>
              <a:gd name="T109" fmla="*/ 904 h 9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
              <a:gd name="T166" fmla="*/ 0 h 904"/>
              <a:gd name="T167" fmla="*/ 93 w 93"/>
              <a:gd name="T168" fmla="*/ 904 h 9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 h="904">
                <a:moveTo>
                  <a:pt x="58" y="0"/>
                </a:moveTo>
                <a:lnTo>
                  <a:pt x="35" y="46"/>
                </a:lnTo>
                <a:lnTo>
                  <a:pt x="29" y="70"/>
                </a:lnTo>
                <a:lnTo>
                  <a:pt x="17" y="93"/>
                </a:lnTo>
                <a:lnTo>
                  <a:pt x="11" y="116"/>
                </a:lnTo>
                <a:lnTo>
                  <a:pt x="6" y="140"/>
                </a:lnTo>
                <a:lnTo>
                  <a:pt x="6" y="157"/>
                </a:lnTo>
                <a:lnTo>
                  <a:pt x="0" y="175"/>
                </a:lnTo>
                <a:lnTo>
                  <a:pt x="0" y="192"/>
                </a:lnTo>
                <a:lnTo>
                  <a:pt x="6" y="210"/>
                </a:lnTo>
                <a:lnTo>
                  <a:pt x="11" y="221"/>
                </a:lnTo>
                <a:lnTo>
                  <a:pt x="23" y="233"/>
                </a:lnTo>
                <a:lnTo>
                  <a:pt x="35" y="262"/>
                </a:lnTo>
                <a:lnTo>
                  <a:pt x="46" y="274"/>
                </a:lnTo>
                <a:lnTo>
                  <a:pt x="52" y="286"/>
                </a:lnTo>
                <a:lnTo>
                  <a:pt x="52" y="303"/>
                </a:lnTo>
                <a:lnTo>
                  <a:pt x="58" y="321"/>
                </a:lnTo>
                <a:lnTo>
                  <a:pt x="69" y="350"/>
                </a:lnTo>
                <a:lnTo>
                  <a:pt x="75" y="367"/>
                </a:lnTo>
                <a:lnTo>
                  <a:pt x="81" y="391"/>
                </a:lnTo>
                <a:lnTo>
                  <a:pt x="81" y="408"/>
                </a:lnTo>
                <a:lnTo>
                  <a:pt x="81" y="426"/>
                </a:lnTo>
                <a:lnTo>
                  <a:pt x="75" y="432"/>
                </a:lnTo>
                <a:lnTo>
                  <a:pt x="75" y="443"/>
                </a:lnTo>
                <a:lnTo>
                  <a:pt x="69" y="455"/>
                </a:lnTo>
                <a:lnTo>
                  <a:pt x="64" y="467"/>
                </a:lnTo>
                <a:lnTo>
                  <a:pt x="52" y="484"/>
                </a:lnTo>
                <a:lnTo>
                  <a:pt x="40" y="507"/>
                </a:lnTo>
                <a:lnTo>
                  <a:pt x="29" y="531"/>
                </a:lnTo>
                <a:lnTo>
                  <a:pt x="17" y="548"/>
                </a:lnTo>
                <a:lnTo>
                  <a:pt x="11" y="560"/>
                </a:lnTo>
                <a:lnTo>
                  <a:pt x="11" y="572"/>
                </a:lnTo>
                <a:lnTo>
                  <a:pt x="6" y="578"/>
                </a:lnTo>
                <a:lnTo>
                  <a:pt x="6" y="589"/>
                </a:lnTo>
                <a:lnTo>
                  <a:pt x="6" y="601"/>
                </a:lnTo>
                <a:lnTo>
                  <a:pt x="11" y="607"/>
                </a:lnTo>
                <a:lnTo>
                  <a:pt x="11" y="618"/>
                </a:lnTo>
                <a:lnTo>
                  <a:pt x="17" y="624"/>
                </a:lnTo>
                <a:lnTo>
                  <a:pt x="29" y="642"/>
                </a:lnTo>
                <a:lnTo>
                  <a:pt x="40" y="659"/>
                </a:lnTo>
                <a:lnTo>
                  <a:pt x="52" y="677"/>
                </a:lnTo>
                <a:lnTo>
                  <a:pt x="69" y="694"/>
                </a:lnTo>
                <a:lnTo>
                  <a:pt x="75" y="712"/>
                </a:lnTo>
                <a:lnTo>
                  <a:pt x="81" y="718"/>
                </a:lnTo>
                <a:lnTo>
                  <a:pt x="87" y="729"/>
                </a:lnTo>
                <a:lnTo>
                  <a:pt x="87" y="741"/>
                </a:lnTo>
                <a:lnTo>
                  <a:pt x="93" y="758"/>
                </a:lnTo>
                <a:lnTo>
                  <a:pt x="93" y="770"/>
                </a:lnTo>
                <a:lnTo>
                  <a:pt x="93" y="788"/>
                </a:lnTo>
                <a:lnTo>
                  <a:pt x="93" y="811"/>
                </a:lnTo>
                <a:lnTo>
                  <a:pt x="93" y="834"/>
                </a:lnTo>
                <a:lnTo>
                  <a:pt x="93" y="858"/>
                </a:lnTo>
                <a:lnTo>
                  <a:pt x="93" y="875"/>
                </a:lnTo>
                <a:lnTo>
                  <a:pt x="93" y="893"/>
                </a:lnTo>
                <a:lnTo>
                  <a:pt x="93" y="904"/>
                </a:lnTo>
              </a:path>
            </a:pathLst>
          </a:custGeom>
          <a:noFill/>
          <a:ln w="55563">
            <a:solidFill>
              <a:srgbClr val="FF0000"/>
            </a:solidFill>
            <a:round/>
            <a:headEnd/>
            <a:tailEnd/>
          </a:ln>
        </p:spPr>
        <p:txBody>
          <a:bodyPr/>
          <a:lstStyle/>
          <a:p>
            <a:endParaRPr lang="en-US"/>
          </a:p>
        </p:txBody>
      </p:sp>
      <p:sp>
        <p:nvSpPr>
          <p:cNvPr id="25047" name="Rectangle 235"/>
          <p:cNvSpPr>
            <a:spLocks noChangeArrowheads="1"/>
          </p:cNvSpPr>
          <p:nvPr/>
        </p:nvSpPr>
        <p:spPr bwMode="auto">
          <a:xfrm>
            <a:off x="7619944" y="3192026"/>
            <a:ext cx="201613" cy="1454150"/>
          </a:xfrm>
          <a:prstGeom prst="rect">
            <a:avLst/>
          </a:prstGeom>
          <a:solidFill>
            <a:srgbClr val="808080"/>
          </a:solidFill>
          <a:ln w="9525">
            <a:noFill/>
            <a:miter lim="800000"/>
            <a:headEnd/>
            <a:tailEnd/>
          </a:ln>
        </p:spPr>
        <p:txBody>
          <a:bodyPr/>
          <a:lstStyle/>
          <a:p>
            <a:endParaRPr lang="en-GB"/>
          </a:p>
        </p:txBody>
      </p:sp>
      <p:sp>
        <p:nvSpPr>
          <p:cNvPr id="25048" name="Freeform 236"/>
          <p:cNvSpPr>
            <a:spLocks/>
          </p:cNvSpPr>
          <p:nvPr/>
        </p:nvSpPr>
        <p:spPr bwMode="auto">
          <a:xfrm>
            <a:off x="7619944" y="3192026"/>
            <a:ext cx="201613" cy="1454150"/>
          </a:xfrm>
          <a:custGeom>
            <a:avLst/>
            <a:gdLst>
              <a:gd name="T0" fmla="*/ 69 w 127"/>
              <a:gd name="T1" fmla="*/ 64 h 916"/>
              <a:gd name="T2" fmla="*/ 46 w 127"/>
              <a:gd name="T3" fmla="*/ 122 h 916"/>
              <a:gd name="T4" fmla="*/ 40 w 127"/>
              <a:gd name="T5" fmla="*/ 140 h 916"/>
              <a:gd name="T6" fmla="*/ 35 w 127"/>
              <a:gd name="T7" fmla="*/ 169 h 916"/>
              <a:gd name="T8" fmla="*/ 35 w 127"/>
              <a:gd name="T9" fmla="*/ 187 h 916"/>
              <a:gd name="T10" fmla="*/ 35 w 127"/>
              <a:gd name="T11" fmla="*/ 204 h 916"/>
              <a:gd name="T12" fmla="*/ 40 w 127"/>
              <a:gd name="T13" fmla="*/ 216 h 916"/>
              <a:gd name="T14" fmla="*/ 58 w 127"/>
              <a:gd name="T15" fmla="*/ 245 h 916"/>
              <a:gd name="T16" fmla="*/ 81 w 127"/>
              <a:gd name="T17" fmla="*/ 292 h 916"/>
              <a:gd name="T18" fmla="*/ 104 w 127"/>
              <a:gd name="T19" fmla="*/ 356 h 916"/>
              <a:gd name="T20" fmla="*/ 116 w 127"/>
              <a:gd name="T21" fmla="*/ 414 h 916"/>
              <a:gd name="T22" fmla="*/ 98 w 127"/>
              <a:gd name="T23" fmla="*/ 473 h 916"/>
              <a:gd name="T24" fmla="*/ 64 w 127"/>
              <a:gd name="T25" fmla="*/ 537 h 916"/>
              <a:gd name="T26" fmla="*/ 52 w 127"/>
              <a:gd name="T27" fmla="*/ 554 h 916"/>
              <a:gd name="T28" fmla="*/ 40 w 127"/>
              <a:gd name="T29" fmla="*/ 584 h 916"/>
              <a:gd name="T30" fmla="*/ 40 w 127"/>
              <a:gd name="T31" fmla="*/ 595 h 916"/>
              <a:gd name="T32" fmla="*/ 40 w 127"/>
              <a:gd name="T33" fmla="*/ 607 h 916"/>
              <a:gd name="T34" fmla="*/ 46 w 127"/>
              <a:gd name="T35" fmla="*/ 619 h 916"/>
              <a:gd name="T36" fmla="*/ 58 w 127"/>
              <a:gd name="T37" fmla="*/ 642 h 916"/>
              <a:gd name="T38" fmla="*/ 69 w 127"/>
              <a:gd name="T39" fmla="*/ 659 h 916"/>
              <a:gd name="T40" fmla="*/ 110 w 127"/>
              <a:gd name="T41" fmla="*/ 712 h 916"/>
              <a:gd name="T42" fmla="*/ 122 w 127"/>
              <a:gd name="T43" fmla="*/ 753 h 916"/>
              <a:gd name="T44" fmla="*/ 122 w 127"/>
              <a:gd name="T45" fmla="*/ 823 h 916"/>
              <a:gd name="T46" fmla="*/ 122 w 127"/>
              <a:gd name="T47" fmla="*/ 846 h 916"/>
              <a:gd name="T48" fmla="*/ 122 w 127"/>
              <a:gd name="T49" fmla="*/ 887 h 916"/>
              <a:gd name="T50" fmla="*/ 122 w 127"/>
              <a:gd name="T51" fmla="*/ 910 h 916"/>
              <a:gd name="T52" fmla="*/ 87 w 127"/>
              <a:gd name="T53" fmla="*/ 899 h 916"/>
              <a:gd name="T54" fmla="*/ 87 w 127"/>
              <a:gd name="T55" fmla="*/ 864 h 916"/>
              <a:gd name="T56" fmla="*/ 87 w 127"/>
              <a:gd name="T57" fmla="*/ 835 h 916"/>
              <a:gd name="T58" fmla="*/ 87 w 127"/>
              <a:gd name="T59" fmla="*/ 794 h 916"/>
              <a:gd name="T60" fmla="*/ 87 w 127"/>
              <a:gd name="T61" fmla="*/ 759 h 916"/>
              <a:gd name="T62" fmla="*/ 87 w 127"/>
              <a:gd name="T63" fmla="*/ 747 h 916"/>
              <a:gd name="T64" fmla="*/ 75 w 127"/>
              <a:gd name="T65" fmla="*/ 729 h 916"/>
              <a:gd name="T66" fmla="*/ 69 w 127"/>
              <a:gd name="T67" fmla="*/ 712 h 916"/>
              <a:gd name="T68" fmla="*/ 40 w 127"/>
              <a:gd name="T69" fmla="*/ 683 h 916"/>
              <a:gd name="T70" fmla="*/ 11 w 127"/>
              <a:gd name="T71" fmla="*/ 630 h 916"/>
              <a:gd name="T72" fmla="*/ 6 w 127"/>
              <a:gd name="T73" fmla="*/ 589 h 916"/>
              <a:gd name="T74" fmla="*/ 23 w 127"/>
              <a:gd name="T75" fmla="*/ 537 h 916"/>
              <a:gd name="T76" fmla="*/ 52 w 127"/>
              <a:gd name="T77" fmla="*/ 484 h 916"/>
              <a:gd name="T78" fmla="*/ 69 w 127"/>
              <a:gd name="T79" fmla="*/ 455 h 916"/>
              <a:gd name="T80" fmla="*/ 75 w 127"/>
              <a:gd name="T81" fmla="*/ 438 h 916"/>
              <a:gd name="T82" fmla="*/ 75 w 127"/>
              <a:gd name="T83" fmla="*/ 414 h 916"/>
              <a:gd name="T84" fmla="*/ 75 w 127"/>
              <a:gd name="T85" fmla="*/ 397 h 916"/>
              <a:gd name="T86" fmla="*/ 69 w 127"/>
              <a:gd name="T87" fmla="*/ 368 h 916"/>
              <a:gd name="T88" fmla="*/ 58 w 127"/>
              <a:gd name="T89" fmla="*/ 333 h 916"/>
              <a:gd name="T90" fmla="*/ 46 w 127"/>
              <a:gd name="T91" fmla="*/ 298 h 916"/>
              <a:gd name="T92" fmla="*/ 35 w 127"/>
              <a:gd name="T93" fmla="*/ 274 h 916"/>
              <a:gd name="T94" fmla="*/ 11 w 127"/>
              <a:gd name="T95" fmla="*/ 239 h 916"/>
              <a:gd name="T96" fmla="*/ 0 w 127"/>
              <a:gd name="T97" fmla="*/ 198 h 916"/>
              <a:gd name="T98" fmla="*/ 6 w 127"/>
              <a:gd name="T99" fmla="*/ 146 h 916"/>
              <a:gd name="T100" fmla="*/ 23 w 127"/>
              <a:gd name="T101" fmla="*/ 76 h 9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7"/>
              <a:gd name="T154" fmla="*/ 0 h 916"/>
              <a:gd name="T155" fmla="*/ 127 w 127"/>
              <a:gd name="T156" fmla="*/ 916 h 9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7" h="916">
                <a:moveTo>
                  <a:pt x="87" y="11"/>
                </a:moveTo>
                <a:lnTo>
                  <a:pt x="75" y="41"/>
                </a:lnTo>
                <a:lnTo>
                  <a:pt x="69" y="64"/>
                </a:lnTo>
                <a:lnTo>
                  <a:pt x="58" y="87"/>
                </a:lnTo>
                <a:lnTo>
                  <a:pt x="52" y="111"/>
                </a:lnTo>
                <a:lnTo>
                  <a:pt x="46" y="122"/>
                </a:lnTo>
                <a:lnTo>
                  <a:pt x="46" y="117"/>
                </a:lnTo>
                <a:lnTo>
                  <a:pt x="46" y="128"/>
                </a:lnTo>
                <a:lnTo>
                  <a:pt x="40" y="140"/>
                </a:lnTo>
                <a:lnTo>
                  <a:pt x="40" y="152"/>
                </a:lnTo>
                <a:lnTo>
                  <a:pt x="35" y="163"/>
                </a:lnTo>
                <a:lnTo>
                  <a:pt x="35" y="157"/>
                </a:lnTo>
                <a:lnTo>
                  <a:pt x="35" y="169"/>
                </a:lnTo>
                <a:lnTo>
                  <a:pt x="35" y="181"/>
                </a:lnTo>
                <a:lnTo>
                  <a:pt x="35" y="175"/>
                </a:lnTo>
                <a:lnTo>
                  <a:pt x="35" y="187"/>
                </a:lnTo>
                <a:lnTo>
                  <a:pt x="35" y="192"/>
                </a:lnTo>
                <a:lnTo>
                  <a:pt x="35" y="198"/>
                </a:lnTo>
                <a:lnTo>
                  <a:pt x="35" y="204"/>
                </a:lnTo>
                <a:lnTo>
                  <a:pt x="40" y="210"/>
                </a:lnTo>
                <a:lnTo>
                  <a:pt x="40" y="216"/>
                </a:lnTo>
                <a:lnTo>
                  <a:pt x="46" y="222"/>
                </a:lnTo>
                <a:lnTo>
                  <a:pt x="40" y="222"/>
                </a:lnTo>
                <a:lnTo>
                  <a:pt x="52" y="233"/>
                </a:lnTo>
                <a:lnTo>
                  <a:pt x="58" y="245"/>
                </a:lnTo>
                <a:lnTo>
                  <a:pt x="64" y="257"/>
                </a:lnTo>
                <a:lnTo>
                  <a:pt x="69" y="268"/>
                </a:lnTo>
                <a:lnTo>
                  <a:pt x="75" y="274"/>
                </a:lnTo>
                <a:lnTo>
                  <a:pt x="75" y="280"/>
                </a:lnTo>
                <a:lnTo>
                  <a:pt x="81" y="292"/>
                </a:lnTo>
                <a:lnTo>
                  <a:pt x="87" y="303"/>
                </a:lnTo>
                <a:lnTo>
                  <a:pt x="93" y="321"/>
                </a:lnTo>
                <a:lnTo>
                  <a:pt x="98" y="338"/>
                </a:lnTo>
                <a:lnTo>
                  <a:pt x="104" y="356"/>
                </a:lnTo>
                <a:lnTo>
                  <a:pt x="110" y="373"/>
                </a:lnTo>
                <a:lnTo>
                  <a:pt x="110" y="385"/>
                </a:lnTo>
                <a:lnTo>
                  <a:pt x="110" y="397"/>
                </a:lnTo>
                <a:lnTo>
                  <a:pt x="110" y="403"/>
                </a:lnTo>
                <a:lnTo>
                  <a:pt x="116" y="414"/>
                </a:lnTo>
                <a:lnTo>
                  <a:pt x="110" y="426"/>
                </a:lnTo>
                <a:lnTo>
                  <a:pt x="110" y="438"/>
                </a:lnTo>
                <a:lnTo>
                  <a:pt x="110" y="449"/>
                </a:lnTo>
                <a:lnTo>
                  <a:pt x="104" y="461"/>
                </a:lnTo>
                <a:lnTo>
                  <a:pt x="98" y="473"/>
                </a:lnTo>
                <a:lnTo>
                  <a:pt x="98" y="478"/>
                </a:lnTo>
                <a:lnTo>
                  <a:pt x="87" y="490"/>
                </a:lnTo>
                <a:lnTo>
                  <a:pt x="81" y="502"/>
                </a:lnTo>
                <a:lnTo>
                  <a:pt x="69" y="525"/>
                </a:lnTo>
                <a:lnTo>
                  <a:pt x="64" y="537"/>
                </a:lnTo>
                <a:lnTo>
                  <a:pt x="58" y="549"/>
                </a:lnTo>
                <a:lnTo>
                  <a:pt x="52" y="554"/>
                </a:lnTo>
                <a:lnTo>
                  <a:pt x="46" y="566"/>
                </a:lnTo>
                <a:lnTo>
                  <a:pt x="46" y="578"/>
                </a:lnTo>
                <a:lnTo>
                  <a:pt x="46" y="572"/>
                </a:lnTo>
                <a:lnTo>
                  <a:pt x="40" y="584"/>
                </a:lnTo>
                <a:lnTo>
                  <a:pt x="40" y="589"/>
                </a:lnTo>
                <a:lnTo>
                  <a:pt x="40" y="595"/>
                </a:lnTo>
                <a:lnTo>
                  <a:pt x="40" y="601"/>
                </a:lnTo>
                <a:lnTo>
                  <a:pt x="40" y="595"/>
                </a:lnTo>
                <a:lnTo>
                  <a:pt x="40" y="601"/>
                </a:lnTo>
                <a:lnTo>
                  <a:pt x="40" y="607"/>
                </a:lnTo>
                <a:lnTo>
                  <a:pt x="40" y="601"/>
                </a:lnTo>
                <a:lnTo>
                  <a:pt x="40" y="613"/>
                </a:lnTo>
                <a:lnTo>
                  <a:pt x="46" y="619"/>
                </a:lnTo>
                <a:lnTo>
                  <a:pt x="46" y="630"/>
                </a:lnTo>
                <a:lnTo>
                  <a:pt x="46" y="624"/>
                </a:lnTo>
                <a:lnTo>
                  <a:pt x="52" y="636"/>
                </a:lnTo>
                <a:lnTo>
                  <a:pt x="58" y="642"/>
                </a:lnTo>
                <a:lnTo>
                  <a:pt x="64" y="654"/>
                </a:lnTo>
                <a:lnTo>
                  <a:pt x="69" y="659"/>
                </a:lnTo>
                <a:lnTo>
                  <a:pt x="81" y="677"/>
                </a:lnTo>
                <a:lnTo>
                  <a:pt x="93" y="683"/>
                </a:lnTo>
                <a:lnTo>
                  <a:pt x="98" y="694"/>
                </a:lnTo>
                <a:lnTo>
                  <a:pt x="104" y="700"/>
                </a:lnTo>
                <a:lnTo>
                  <a:pt x="110" y="712"/>
                </a:lnTo>
                <a:lnTo>
                  <a:pt x="110" y="718"/>
                </a:lnTo>
                <a:lnTo>
                  <a:pt x="116" y="729"/>
                </a:lnTo>
                <a:lnTo>
                  <a:pt x="122" y="741"/>
                </a:lnTo>
                <a:lnTo>
                  <a:pt x="122" y="747"/>
                </a:lnTo>
                <a:lnTo>
                  <a:pt x="122" y="753"/>
                </a:lnTo>
                <a:lnTo>
                  <a:pt x="122" y="765"/>
                </a:lnTo>
                <a:lnTo>
                  <a:pt x="127" y="782"/>
                </a:lnTo>
                <a:lnTo>
                  <a:pt x="127" y="794"/>
                </a:lnTo>
                <a:lnTo>
                  <a:pt x="127" y="811"/>
                </a:lnTo>
                <a:lnTo>
                  <a:pt x="122" y="823"/>
                </a:lnTo>
                <a:lnTo>
                  <a:pt x="122" y="835"/>
                </a:lnTo>
                <a:lnTo>
                  <a:pt x="122" y="846"/>
                </a:lnTo>
                <a:lnTo>
                  <a:pt x="122" y="858"/>
                </a:lnTo>
                <a:lnTo>
                  <a:pt x="122" y="870"/>
                </a:lnTo>
                <a:lnTo>
                  <a:pt x="122" y="875"/>
                </a:lnTo>
                <a:lnTo>
                  <a:pt x="122" y="887"/>
                </a:lnTo>
                <a:lnTo>
                  <a:pt x="122" y="893"/>
                </a:lnTo>
                <a:lnTo>
                  <a:pt x="122" y="899"/>
                </a:lnTo>
                <a:lnTo>
                  <a:pt x="122" y="910"/>
                </a:lnTo>
                <a:lnTo>
                  <a:pt x="122" y="905"/>
                </a:lnTo>
                <a:lnTo>
                  <a:pt x="122" y="910"/>
                </a:lnTo>
                <a:lnTo>
                  <a:pt x="87" y="916"/>
                </a:lnTo>
                <a:lnTo>
                  <a:pt x="87" y="910"/>
                </a:lnTo>
                <a:lnTo>
                  <a:pt x="87" y="899"/>
                </a:lnTo>
                <a:lnTo>
                  <a:pt x="87" y="893"/>
                </a:lnTo>
                <a:lnTo>
                  <a:pt x="87" y="887"/>
                </a:lnTo>
                <a:lnTo>
                  <a:pt x="87" y="875"/>
                </a:lnTo>
                <a:lnTo>
                  <a:pt x="87" y="864"/>
                </a:lnTo>
                <a:lnTo>
                  <a:pt x="87" y="858"/>
                </a:lnTo>
                <a:lnTo>
                  <a:pt x="87" y="846"/>
                </a:lnTo>
                <a:lnTo>
                  <a:pt x="87" y="835"/>
                </a:lnTo>
                <a:lnTo>
                  <a:pt x="87" y="823"/>
                </a:lnTo>
                <a:lnTo>
                  <a:pt x="87" y="805"/>
                </a:lnTo>
                <a:lnTo>
                  <a:pt x="87" y="794"/>
                </a:lnTo>
                <a:lnTo>
                  <a:pt x="87" y="782"/>
                </a:lnTo>
                <a:lnTo>
                  <a:pt x="87" y="765"/>
                </a:lnTo>
                <a:lnTo>
                  <a:pt x="87" y="770"/>
                </a:lnTo>
                <a:lnTo>
                  <a:pt x="87" y="759"/>
                </a:lnTo>
                <a:lnTo>
                  <a:pt x="87" y="765"/>
                </a:lnTo>
                <a:lnTo>
                  <a:pt x="87" y="753"/>
                </a:lnTo>
                <a:lnTo>
                  <a:pt x="87" y="747"/>
                </a:lnTo>
                <a:lnTo>
                  <a:pt x="81" y="741"/>
                </a:lnTo>
                <a:lnTo>
                  <a:pt x="81" y="735"/>
                </a:lnTo>
                <a:lnTo>
                  <a:pt x="75" y="729"/>
                </a:lnTo>
                <a:lnTo>
                  <a:pt x="69" y="724"/>
                </a:lnTo>
                <a:lnTo>
                  <a:pt x="75" y="724"/>
                </a:lnTo>
                <a:lnTo>
                  <a:pt x="69" y="712"/>
                </a:lnTo>
                <a:lnTo>
                  <a:pt x="64" y="706"/>
                </a:lnTo>
                <a:lnTo>
                  <a:pt x="58" y="700"/>
                </a:lnTo>
                <a:lnTo>
                  <a:pt x="40" y="683"/>
                </a:lnTo>
                <a:lnTo>
                  <a:pt x="35" y="671"/>
                </a:lnTo>
                <a:lnTo>
                  <a:pt x="29" y="665"/>
                </a:lnTo>
                <a:lnTo>
                  <a:pt x="23" y="654"/>
                </a:lnTo>
                <a:lnTo>
                  <a:pt x="17" y="642"/>
                </a:lnTo>
                <a:lnTo>
                  <a:pt x="11" y="630"/>
                </a:lnTo>
                <a:lnTo>
                  <a:pt x="6" y="624"/>
                </a:lnTo>
                <a:lnTo>
                  <a:pt x="6" y="613"/>
                </a:lnTo>
                <a:lnTo>
                  <a:pt x="6" y="607"/>
                </a:lnTo>
                <a:lnTo>
                  <a:pt x="6" y="601"/>
                </a:lnTo>
                <a:lnTo>
                  <a:pt x="6" y="589"/>
                </a:lnTo>
                <a:lnTo>
                  <a:pt x="6" y="584"/>
                </a:lnTo>
                <a:lnTo>
                  <a:pt x="6" y="572"/>
                </a:lnTo>
                <a:lnTo>
                  <a:pt x="11" y="560"/>
                </a:lnTo>
                <a:lnTo>
                  <a:pt x="17" y="549"/>
                </a:lnTo>
                <a:lnTo>
                  <a:pt x="23" y="537"/>
                </a:lnTo>
                <a:lnTo>
                  <a:pt x="29" y="531"/>
                </a:lnTo>
                <a:lnTo>
                  <a:pt x="35" y="519"/>
                </a:lnTo>
                <a:lnTo>
                  <a:pt x="40" y="508"/>
                </a:lnTo>
                <a:lnTo>
                  <a:pt x="52" y="484"/>
                </a:lnTo>
                <a:lnTo>
                  <a:pt x="58" y="473"/>
                </a:lnTo>
                <a:lnTo>
                  <a:pt x="64" y="467"/>
                </a:lnTo>
                <a:lnTo>
                  <a:pt x="69" y="455"/>
                </a:lnTo>
                <a:lnTo>
                  <a:pt x="69" y="443"/>
                </a:lnTo>
                <a:lnTo>
                  <a:pt x="69" y="449"/>
                </a:lnTo>
                <a:lnTo>
                  <a:pt x="75" y="438"/>
                </a:lnTo>
                <a:lnTo>
                  <a:pt x="75" y="432"/>
                </a:lnTo>
                <a:lnTo>
                  <a:pt x="75" y="420"/>
                </a:lnTo>
                <a:lnTo>
                  <a:pt x="75" y="426"/>
                </a:lnTo>
                <a:lnTo>
                  <a:pt x="75" y="414"/>
                </a:lnTo>
                <a:lnTo>
                  <a:pt x="75" y="408"/>
                </a:lnTo>
                <a:lnTo>
                  <a:pt x="75" y="397"/>
                </a:lnTo>
                <a:lnTo>
                  <a:pt x="75" y="391"/>
                </a:lnTo>
                <a:lnTo>
                  <a:pt x="75" y="379"/>
                </a:lnTo>
                <a:lnTo>
                  <a:pt x="75" y="385"/>
                </a:lnTo>
                <a:lnTo>
                  <a:pt x="69" y="368"/>
                </a:lnTo>
                <a:lnTo>
                  <a:pt x="64" y="350"/>
                </a:lnTo>
                <a:lnTo>
                  <a:pt x="58" y="333"/>
                </a:lnTo>
                <a:lnTo>
                  <a:pt x="52" y="315"/>
                </a:lnTo>
                <a:lnTo>
                  <a:pt x="46" y="303"/>
                </a:lnTo>
                <a:lnTo>
                  <a:pt x="46" y="292"/>
                </a:lnTo>
                <a:lnTo>
                  <a:pt x="46" y="298"/>
                </a:lnTo>
                <a:lnTo>
                  <a:pt x="40" y="286"/>
                </a:lnTo>
                <a:lnTo>
                  <a:pt x="40" y="292"/>
                </a:lnTo>
                <a:lnTo>
                  <a:pt x="40" y="280"/>
                </a:lnTo>
                <a:lnTo>
                  <a:pt x="40" y="286"/>
                </a:lnTo>
                <a:lnTo>
                  <a:pt x="35" y="274"/>
                </a:lnTo>
                <a:lnTo>
                  <a:pt x="35" y="280"/>
                </a:lnTo>
                <a:lnTo>
                  <a:pt x="29" y="262"/>
                </a:lnTo>
                <a:lnTo>
                  <a:pt x="29" y="268"/>
                </a:lnTo>
                <a:lnTo>
                  <a:pt x="17" y="251"/>
                </a:lnTo>
                <a:lnTo>
                  <a:pt x="11" y="239"/>
                </a:lnTo>
                <a:lnTo>
                  <a:pt x="6" y="233"/>
                </a:lnTo>
                <a:lnTo>
                  <a:pt x="6" y="222"/>
                </a:lnTo>
                <a:lnTo>
                  <a:pt x="0" y="216"/>
                </a:lnTo>
                <a:lnTo>
                  <a:pt x="0" y="204"/>
                </a:lnTo>
                <a:lnTo>
                  <a:pt x="0" y="198"/>
                </a:lnTo>
                <a:lnTo>
                  <a:pt x="0" y="187"/>
                </a:lnTo>
                <a:lnTo>
                  <a:pt x="0" y="175"/>
                </a:lnTo>
                <a:lnTo>
                  <a:pt x="0" y="163"/>
                </a:lnTo>
                <a:lnTo>
                  <a:pt x="0" y="152"/>
                </a:lnTo>
                <a:lnTo>
                  <a:pt x="6" y="146"/>
                </a:lnTo>
                <a:lnTo>
                  <a:pt x="6" y="134"/>
                </a:lnTo>
                <a:lnTo>
                  <a:pt x="11" y="122"/>
                </a:lnTo>
                <a:lnTo>
                  <a:pt x="11" y="111"/>
                </a:lnTo>
                <a:lnTo>
                  <a:pt x="17" y="99"/>
                </a:lnTo>
                <a:lnTo>
                  <a:pt x="23" y="76"/>
                </a:lnTo>
                <a:lnTo>
                  <a:pt x="35" y="52"/>
                </a:lnTo>
                <a:lnTo>
                  <a:pt x="46" y="23"/>
                </a:lnTo>
                <a:lnTo>
                  <a:pt x="52" y="0"/>
                </a:lnTo>
                <a:lnTo>
                  <a:pt x="87" y="11"/>
                </a:lnTo>
                <a:close/>
              </a:path>
            </a:pathLst>
          </a:custGeom>
          <a:solidFill>
            <a:srgbClr val="FFFFFF"/>
          </a:solidFill>
          <a:ln w="9525">
            <a:noFill/>
            <a:round/>
            <a:headEnd/>
            <a:tailEnd/>
          </a:ln>
        </p:spPr>
        <p:txBody>
          <a:bodyPr/>
          <a:lstStyle/>
          <a:p>
            <a:endParaRPr lang="en-US"/>
          </a:p>
        </p:txBody>
      </p:sp>
      <p:sp>
        <p:nvSpPr>
          <p:cNvPr id="25049" name="Rectangle 237"/>
          <p:cNvSpPr>
            <a:spLocks noChangeArrowheads="1"/>
          </p:cNvSpPr>
          <p:nvPr/>
        </p:nvSpPr>
        <p:spPr bwMode="auto">
          <a:xfrm>
            <a:off x="7619944" y="3192026"/>
            <a:ext cx="201613" cy="1454150"/>
          </a:xfrm>
          <a:prstGeom prst="rect">
            <a:avLst/>
          </a:prstGeom>
          <a:solidFill>
            <a:srgbClr val="808080"/>
          </a:solidFill>
          <a:ln w="9525">
            <a:noFill/>
            <a:miter lim="800000"/>
            <a:headEnd/>
            <a:tailEnd/>
          </a:ln>
        </p:spPr>
        <p:txBody>
          <a:bodyPr/>
          <a:lstStyle/>
          <a:p>
            <a:endParaRPr lang="en-GB"/>
          </a:p>
        </p:txBody>
      </p:sp>
      <p:sp>
        <p:nvSpPr>
          <p:cNvPr id="25050" name="Freeform 238"/>
          <p:cNvSpPr>
            <a:spLocks/>
          </p:cNvSpPr>
          <p:nvPr/>
        </p:nvSpPr>
        <p:spPr bwMode="auto">
          <a:xfrm>
            <a:off x="7646931" y="3182501"/>
            <a:ext cx="147638" cy="1436688"/>
          </a:xfrm>
          <a:custGeom>
            <a:avLst/>
            <a:gdLst>
              <a:gd name="T0" fmla="*/ 52 w 93"/>
              <a:gd name="T1" fmla="*/ 0 h 905"/>
              <a:gd name="T2" fmla="*/ 35 w 93"/>
              <a:gd name="T3" fmla="*/ 47 h 905"/>
              <a:gd name="T4" fmla="*/ 23 w 93"/>
              <a:gd name="T5" fmla="*/ 76 h 905"/>
              <a:gd name="T6" fmla="*/ 18 w 93"/>
              <a:gd name="T7" fmla="*/ 99 h 905"/>
              <a:gd name="T8" fmla="*/ 12 w 93"/>
              <a:gd name="T9" fmla="*/ 117 h 905"/>
              <a:gd name="T10" fmla="*/ 6 w 93"/>
              <a:gd name="T11" fmla="*/ 140 h 905"/>
              <a:gd name="T12" fmla="*/ 0 w 93"/>
              <a:gd name="T13" fmla="*/ 163 h 905"/>
              <a:gd name="T14" fmla="*/ 0 w 93"/>
              <a:gd name="T15" fmla="*/ 181 h 905"/>
              <a:gd name="T16" fmla="*/ 0 w 93"/>
              <a:gd name="T17" fmla="*/ 198 h 905"/>
              <a:gd name="T18" fmla="*/ 6 w 93"/>
              <a:gd name="T19" fmla="*/ 210 h 905"/>
              <a:gd name="T20" fmla="*/ 12 w 93"/>
              <a:gd name="T21" fmla="*/ 222 h 905"/>
              <a:gd name="T22" fmla="*/ 18 w 93"/>
              <a:gd name="T23" fmla="*/ 239 h 905"/>
              <a:gd name="T24" fmla="*/ 35 w 93"/>
              <a:gd name="T25" fmla="*/ 263 h 905"/>
              <a:gd name="T26" fmla="*/ 41 w 93"/>
              <a:gd name="T27" fmla="*/ 274 h 905"/>
              <a:gd name="T28" fmla="*/ 47 w 93"/>
              <a:gd name="T29" fmla="*/ 292 h 905"/>
              <a:gd name="T30" fmla="*/ 52 w 93"/>
              <a:gd name="T31" fmla="*/ 304 h 905"/>
              <a:gd name="T32" fmla="*/ 58 w 93"/>
              <a:gd name="T33" fmla="*/ 321 h 905"/>
              <a:gd name="T34" fmla="*/ 70 w 93"/>
              <a:gd name="T35" fmla="*/ 356 h 905"/>
              <a:gd name="T36" fmla="*/ 76 w 93"/>
              <a:gd name="T37" fmla="*/ 374 h 905"/>
              <a:gd name="T38" fmla="*/ 76 w 93"/>
              <a:gd name="T39" fmla="*/ 391 h 905"/>
              <a:gd name="T40" fmla="*/ 76 w 93"/>
              <a:gd name="T41" fmla="*/ 409 h 905"/>
              <a:gd name="T42" fmla="*/ 76 w 93"/>
              <a:gd name="T43" fmla="*/ 426 h 905"/>
              <a:gd name="T44" fmla="*/ 76 w 93"/>
              <a:gd name="T45" fmla="*/ 438 h 905"/>
              <a:gd name="T46" fmla="*/ 70 w 93"/>
              <a:gd name="T47" fmla="*/ 444 h 905"/>
              <a:gd name="T48" fmla="*/ 70 w 93"/>
              <a:gd name="T49" fmla="*/ 455 h 905"/>
              <a:gd name="T50" fmla="*/ 64 w 93"/>
              <a:gd name="T51" fmla="*/ 467 h 905"/>
              <a:gd name="T52" fmla="*/ 52 w 93"/>
              <a:gd name="T53" fmla="*/ 490 h 905"/>
              <a:gd name="T54" fmla="*/ 41 w 93"/>
              <a:gd name="T55" fmla="*/ 508 h 905"/>
              <a:gd name="T56" fmla="*/ 23 w 93"/>
              <a:gd name="T57" fmla="*/ 531 h 905"/>
              <a:gd name="T58" fmla="*/ 18 w 93"/>
              <a:gd name="T59" fmla="*/ 555 h 905"/>
              <a:gd name="T60" fmla="*/ 12 w 93"/>
              <a:gd name="T61" fmla="*/ 560 h 905"/>
              <a:gd name="T62" fmla="*/ 6 w 93"/>
              <a:gd name="T63" fmla="*/ 572 h 905"/>
              <a:gd name="T64" fmla="*/ 6 w 93"/>
              <a:gd name="T65" fmla="*/ 584 h 905"/>
              <a:gd name="T66" fmla="*/ 6 w 93"/>
              <a:gd name="T67" fmla="*/ 590 h 905"/>
              <a:gd name="T68" fmla="*/ 6 w 93"/>
              <a:gd name="T69" fmla="*/ 601 h 905"/>
              <a:gd name="T70" fmla="*/ 6 w 93"/>
              <a:gd name="T71" fmla="*/ 613 h 905"/>
              <a:gd name="T72" fmla="*/ 12 w 93"/>
              <a:gd name="T73" fmla="*/ 619 h 905"/>
              <a:gd name="T74" fmla="*/ 18 w 93"/>
              <a:gd name="T75" fmla="*/ 630 h 905"/>
              <a:gd name="T76" fmla="*/ 23 w 93"/>
              <a:gd name="T77" fmla="*/ 648 h 905"/>
              <a:gd name="T78" fmla="*/ 41 w 93"/>
              <a:gd name="T79" fmla="*/ 665 h 905"/>
              <a:gd name="T80" fmla="*/ 52 w 93"/>
              <a:gd name="T81" fmla="*/ 683 h 905"/>
              <a:gd name="T82" fmla="*/ 64 w 93"/>
              <a:gd name="T83" fmla="*/ 695 h 905"/>
              <a:gd name="T84" fmla="*/ 76 w 93"/>
              <a:gd name="T85" fmla="*/ 712 h 905"/>
              <a:gd name="T86" fmla="*/ 81 w 93"/>
              <a:gd name="T87" fmla="*/ 724 h 905"/>
              <a:gd name="T88" fmla="*/ 81 w 93"/>
              <a:gd name="T89" fmla="*/ 730 h 905"/>
              <a:gd name="T90" fmla="*/ 87 w 93"/>
              <a:gd name="T91" fmla="*/ 741 h 905"/>
              <a:gd name="T92" fmla="*/ 87 w 93"/>
              <a:gd name="T93" fmla="*/ 759 h 905"/>
              <a:gd name="T94" fmla="*/ 93 w 93"/>
              <a:gd name="T95" fmla="*/ 776 h 905"/>
              <a:gd name="T96" fmla="*/ 93 w 93"/>
              <a:gd name="T97" fmla="*/ 788 h 905"/>
              <a:gd name="T98" fmla="*/ 87 w 93"/>
              <a:gd name="T99" fmla="*/ 817 h 905"/>
              <a:gd name="T100" fmla="*/ 87 w 93"/>
              <a:gd name="T101" fmla="*/ 841 h 905"/>
              <a:gd name="T102" fmla="*/ 87 w 93"/>
              <a:gd name="T103" fmla="*/ 858 h 905"/>
              <a:gd name="T104" fmla="*/ 87 w 93"/>
              <a:gd name="T105" fmla="*/ 876 h 905"/>
              <a:gd name="T106" fmla="*/ 87 w 93"/>
              <a:gd name="T107" fmla="*/ 893 h 905"/>
              <a:gd name="T108" fmla="*/ 87 w 93"/>
              <a:gd name="T109" fmla="*/ 905 h 9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
              <a:gd name="T166" fmla="*/ 0 h 905"/>
              <a:gd name="T167" fmla="*/ 93 w 93"/>
              <a:gd name="T168" fmla="*/ 905 h 9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 h="905">
                <a:moveTo>
                  <a:pt x="52" y="0"/>
                </a:moveTo>
                <a:lnTo>
                  <a:pt x="35" y="47"/>
                </a:lnTo>
                <a:lnTo>
                  <a:pt x="23" y="76"/>
                </a:lnTo>
                <a:lnTo>
                  <a:pt x="18" y="99"/>
                </a:lnTo>
                <a:lnTo>
                  <a:pt x="12" y="117"/>
                </a:lnTo>
                <a:lnTo>
                  <a:pt x="6" y="140"/>
                </a:lnTo>
                <a:lnTo>
                  <a:pt x="0" y="163"/>
                </a:lnTo>
                <a:lnTo>
                  <a:pt x="0" y="181"/>
                </a:lnTo>
                <a:lnTo>
                  <a:pt x="0" y="198"/>
                </a:lnTo>
                <a:lnTo>
                  <a:pt x="6" y="210"/>
                </a:lnTo>
                <a:lnTo>
                  <a:pt x="12" y="222"/>
                </a:lnTo>
                <a:lnTo>
                  <a:pt x="18" y="239"/>
                </a:lnTo>
                <a:lnTo>
                  <a:pt x="35" y="263"/>
                </a:lnTo>
                <a:lnTo>
                  <a:pt x="41" y="274"/>
                </a:lnTo>
                <a:lnTo>
                  <a:pt x="47" y="292"/>
                </a:lnTo>
                <a:lnTo>
                  <a:pt x="52" y="304"/>
                </a:lnTo>
                <a:lnTo>
                  <a:pt x="58" y="321"/>
                </a:lnTo>
                <a:lnTo>
                  <a:pt x="70" y="356"/>
                </a:lnTo>
                <a:lnTo>
                  <a:pt x="76" y="374"/>
                </a:lnTo>
                <a:lnTo>
                  <a:pt x="76" y="391"/>
                </a:lnTo>
                <a:lnTo>
                  <a:pt x="76" y="409"/>
                </a:lnTo>
                <a:lnTo>
                  <a:pt x="76" y="426"/>
                </a:lnTo>
                <a:lnTo>
                  <a:pt x="76" y="438"/>
                </a:lnTo>
                <a:lnTo>
                  <a:pt x="70" y="444"/>
                </a:lnTo>
                <a:lnTo>
                  <a:pt x="70" y="455"/>
                </a:lnTo>
                <a:lnTo>
                  <a:pt x="64" y="467"/>
                </a:lnTo>
                <a:lnTo>
                  <a:pt x="52" y="490"/>
                </a:lnTo>
                <a:lnTo>
                  <a:pt x="41" y="508"/>
                </a:lnTo>
                <a:lnTo>
                  <a:pt x="23" y="531"/>
                </a:lnTo>
                <a:lnTo>
                  <a:pt x="18" y="555"/>
                </a:lnTo>
                <a:lnTo>
                  <a:pt x="12" y="560"/>
                </a:lnTo>
                <a:lnTo>
                  <a:pt x="6" y="572"/>
                </a:lnTo>
                <a:lnTo>
                  <a:pt x="6" y="584"/>
                </a:lnTo>
                <a:lnTo>
                  <a:pt x="6" y="590"/>
                </a:lnTo>
                <a:lnTo>
                  <a:pt x="6" y="601"/>
                </a:lnTo>
                <a:lnTo>
                  <a:pt x="6" y="613"/>
                </a:lnTo>
                <a:lnTo>
                  <a:pt x="12" y="619"/>
                </a:lnTo>
                <a:lnTo>
                  <a:pt x="18" y="630"/>
                </a:lnTo>
                <a:lnTo>
                  <a:pt x="23" y="648"/>
                </a:lnTo>
                <a:lnTo>
                  <a:pt x="41" y="665"/>
                </a:lnTo>
                <a:lnTo>
                  <a:pt x="52" y="683"/>
                </a:lnTo>
                <a:lnTo>
                  <a:pt x="64" y="695"/>
                </a:lnTo>
                <a:lnTo>
                  <a:pt x="76" y="712"/>
                </a:lnTo>
                <a:lnTo>
                  <a:pt x="81" y="724"/>
                </a:lnTo>
                <a:lnTo>
                  <a:pt x="81" y="730"/>
                </a:lnTo>
                <a:lnTo>
                  <a:pt x="87" y="741"/>
                </a:lnTo>
                <a:lnTo>
                  <a:pt x="87" y="759"/>
                </a:lnTo>
                <a:lnTo>
                  <a:pt x="93" y="776"/>
                </a:lnTo>
                <a:lnTo>
                  <a:pt x="93" y="788"/>
                </a:lnTo>
                <a:lnTo>
                  <a:pt x="87" y="817"/>
                </a:lnTo>
                <a:lnTo>
                  <a:pt x="87" y="841"/>
                </a:lnTo>
                <a:lnTo>
                  <a:pt x="87" y="858"/>
                </a:lnTo>
                <a:lnTo>
                  <a:pt x="87" y="876"/>
                </a:lnTo>
                <a:lnTo>
                  <a:pt x="87" y="893"/>
                </a:lnTo>
                <a:lnTo>
                  <a:pt x="87" y="905"/>
                </a:lnTo>
              </a:path>
            </a:pathLst>
          </a:custGeom>
          <a:noFill/>
          <a:ln w="55563">
            <a:solidFill>
              <a:srgbClr val="FF0000"/>
            </a:solidFill>
            <a:round/>
            <a:headEnd/>
            <a:tailEnd/>
          </a:ln>
        </p:spPr>
        <p:txBody>
          <a:bodyPr/>
          <a:lstStyle/>
          <a:p>
            <a:endParaRPr lang="en-US"/>
          </a:p>
        </p:txBody>
      </p:sp>
      <p:sp>
        <p:nvSpPr>
          <p:cNvPr id="25051" name="Rectangle 239"/>
          <p:cNvSpPr>
            <a:spLocks noChangeArrowheads="1"/>
          </p:cNvSpPr>
          <p:nvPr/>
        </p:nvSpPr>
        <p:spPr bwMode="auto">
          <a:xfrm>
            <a:off x="8143819" y="3201551"/>
            <a:ext cx="203200" cy="1454150"/>
          </a:xfrm>
          <a:prstGeom prst="rect">
            <a:avLst/>
          </a:prstGeom>
          <a:solidFill>
            <a:srgbClr val="808080"/>
          </a:solidFill>
          <a:ln w="9525">
            <a:noFill/>
            <a:miter lim="800000"/>
            <a:headEnd/>
            <a:tailEnd/>
          </a:ln>
        </p:spPr>
        <p:txBody>
          <a:bodyPr/>
          <a:lstStyle/>
          <a:p>
            <a:endParaRPr lang="en-GB"/>
          </a:p>
        </p:txBody>
      </p:sp>
      <p:sp>
        <p:nvSpPr>
          <p:cNvPr id="25052" name="Freeform 240"/>
          <p:cNvSpPr>
            <a:spLocks/>
          </p:cNvSpPr>
          <p:nvPr/>
        </p:nvSpPr>
        <p:spPr bwMode="auto">
          <a:xfrm>
            <a:off x="8143819" y="3201551"/>
            <a:ext cx="203200" cy="1454150"/>
          </a:xfrm>
          <a:custGeom>
            <a:avLst/>
            <a:gdLst>
              <a:gd name="T0" fmla="*/ 70 w 128"/>
              <a:gd name="T1" fmla="*/ 64 h 916"/>
              <a:gd name="T2" fmla="*/ 47 w 128"/>
              <a:gd name="T3" fmla="*/ 116 h 916"/>
              <a:gd name="T4" fmla="*/ 41 w 128"/>
              <a:gd name="T5" fmla="*/ 140 h 916"/>
              <a:gd name="T6" fmla="*/ 35 w 128"/>
              <a:gd name="T7" fmla="*/ 169 h 916"/>
              <a:gd name="T8" fmla="*/ 35 w 128"/>
              <a:gd name="T9" fmla="*/ 186 h 916"/>
              <a:gd name="T10" fmla="*/ 41 w 128"/>
              <a:gd name="T11" fmla="*/ 204 h 916"/>
              <a:gd name="T12" fmla="*/ 41 w 128"/>
              <a:gd name="T13" fmla="*/ 216 h 916"/>
              <a:gd name="T14" fmla="*/ 58 w 128"/>
              <a:gd name="T15" fmla="*/ 245 h 916"/>
              <a:gd name="T16" fmla="*/ 81 w 128"/>
              <a:gd name="T17" fmla="*/ 292 h 916"/>
              <a:gd name="T18" fmla="*/ 105 w 128"/>
              <a:gd name="T19" fmla="*/ 356 h 916"/>
              <a:gd name="T20" fmla="*/ 116 w 128"/>
              <a:gd name="T21" fmla="*/ 414 h 916"/>
              <a:gd name="T22" fmla="*/ 105 w 128"/>
              <a:gd name="T23" fmla="*/ 467 h 916"/>
              <a:gd name="T24" fmla="*/ 64 w 128"/>
              <a:gd name="T25" fmla="*/ 537 h 916"/>
              <a:gd name="T26" fmla="*/ 58 w 128"/>
              <a:gd name="T27" fmla="*/ 554 h 916"/>
              <a:gd name="T28" fmla="*/ 47 w 128"/>
              <a:gd name="T29" fmla="*/ 583 h 916"/>
              <a:gd name="T30" fmla="*/ 41 w 128"/>
              <a:gd name="T31" fmla="*/ 595 h 916"/>
              <a:gd name="T32" fmla="*/ 41 w 128"/>
              <a:gd name="T33" fmla="*/ 607 h 916"/>
              <a:gd name="T34" fmla="*/ 47 w 128"/>
              <a:gd name="T35" fmla="*/ 618 h 916"/>
              <a:gd name="T36" fmla="*/ 58 w 128"/>
              <a:gd name="T37" fmla="*/ 642 h 916"/>
              <a:gd name="T38" fmla="*/ 70 w 128"/>
              <a:gd name="T39" fmla="*/ 659 h 916"/>
              <a:gd name="T40" fmla="*/ 110 w 128"/>
              <a:gd name="T41" fmla="*/ 712 h 916"/>
              <a:gd name="T42" fmla="*/ 128 w 128"/>
              <a:gd name="T43" fmla="*/ 753 h 916"/>
              <a:gd name="T44" fmla="*/ 128 w 128"/>
              <a:gd name="T45" fmla="*/ 823 h 916"/>
              <a:gd name="T46" fmla="*/ 128 w 128"/>
              <a:gd name="T47" fmla="*/ 846 h 916"/>
              <a:gd name="T48" fmla="*/ 128 w 128"/>
              <a:gd name="T49" fmla="*/ 887 h 916"/>
              <a:gd name="T50" fmla="*/ 128 w 128"/>
              <a:gd name="T51" fmla="*/ 904 h 916"/>
              <a:gd name="T52" fmla="*/ 87 w 128"/>
              <a:gd name="T53" fmla="*/ 899 h 916"/>
              <a:gd name="T54" fmla="*/ 93 w 128"/>
              <a:gd name="T55" fmla="*/ 864 h 916"/>
              <a:gd name="T56" fmla="*/ 93 w 128"/>
              <a:gd name="T57" fmla="*/ 834 h 916"/>
              <a:gd name="T58" fmla="*/ 93 w 128"/>
              <a:gd name="T59" fmla="*/ 794 h 916"/>
              <a:gd name="T60" fmla="*/ 87 w 128"/>
              <a:gd name="T61" fmla="*/ 759 h 916"/>
              <a:gd name="T62" fmla="*/ 87 w 128"/>
              <a:gd name="T63" fmla="*/ 747 h 916"/>
              <a:gd name="T64" fmla="*/ 81 w 128"/>
              <a:gd name="T65" fmla="*/ 729 h 916"/>
              <a:gd name="T66" fmla="*/ 70 w 128"/>
              <a:gd name="T67" fmla="*/ 712 h 916"/>
              <a:gd name="T68" fmla="*/ 35 w 128"/>
              <a:gd name="T69" fmla="*/ 671 h 916"/>
              <a:gd name="T70" fmla="*/ 12 w 128"/>
              <a:gd name="T71" fmla="*/ 618 h 916"/>
              <a:gd name="T72" fmla="*/ 6 w 128"/>
              <a:gd name="T73" fmla="*/ 583 h 916"/>
              <a:gd name="T74" fmla="*/ 29 w 128"/>
              <a:gd name="T75" fmla="*/ 525 h 916"/>
              <a:gd name="T76" fmla="*/ 58 w 128"/>
              <a:gd name="T77" fmla="*/ 472 h 916"/>
              <a:gd name="T78" fmla="*/ 70 w 128"/>
              <a:gd name="T79" fmla="*/ 455 h 916"/>
              <a:gd name="T80" fmla="*/ 81 w 128"/>
              <a:gd name="T81" fmla="*/ 426 h 916"/>
              <a:gd name="T82" fmla="*/ 81 w 128"/>
              <a:gd name="T83" fmla="*/ 414 h 916"/>
              <a:gd name="T84" fmla="*/ 76 w 128"/>
              <a:gd name="T85" fmla="*/ 391 h 916"/>
              <a:gd name="T86" fmla="*/ 70 w 128"/>
              <a:gd name="T87" fmla="*/ 367 h 916"/>
              <a:gd name="T88" fmla="*/ 53 w 128"/>
              <a:gd name="T89" fmla="*/ 315 h 916"/>
              <a:gd name="T90" fmla="*/ 47 w 128"/>
              <a:gd name="T91" fmla="*/ 286 h 916"/>
              <a:gd name="T92" fmla="*/ 41 w 128"/>
              <a:gd name="T93" fmla="*/ 274 h 916"/>
              <a:gd name="T94" fmla="*/ 12 w 128"/>
              <a:gd name="T95" fmla="*/ 233 h 916"/>
              <a:gd name="T96" fmla="*/ 0 w 128"/>
              <a:gd name="T97" fmla="*/ 186 h 916"/>
              <a:gd name="T98" fmla="*/ 6 w 128"/>
              <a:gd name="T99" fmla="*/ 134 h 916"/>
              <a:gd name="T100" fmla="*/ 35 w 128"/>
              <a:gd name="T101" fmla="*/ 46 h 9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916"/>
              <a:gd name="T155" fmla="*/ 128 w 128"/>
              <a:gd name="T156" fmla="*/ 916 h 9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916">
                <a:moveTo>
                  <a:pt x="87" y="11"/>
                </a:moveTo>
                <a:lnTo>
                  <a:pt x="81" y="35"/>
                </a:lnTo>
                <a:lnTo>
                  <a:pt x="70" y="64"/>
                </a:lnTo>
                <a:lnTo>
                  <a:pt x="58" y="87"/>
                </a:lnTo>
                <a:lnTo>
                  <a:pt x="53" y="111"/>
                </a:lnTo>
                <a:lnTo>
                  <a:pt x="53" y="105"/>
                </a:lnTo>
                <a:lnTo>
                  <a:pt x="47" y="116"/>
                </a:lnTo>
                <a:lnTo>
                  <a:pt x="53" y="116"/>
                </a:lnTo>
                <a:lnTo>
                  <a:pt x="47" y="128"/>
                </a:lnTo>
                <a:lnTo>
                  <a:pt x="41" y="140"/>
                </a:lnTo>
                <a:lnTo>
                  <a:pt x="41" y="151"/>
                </a:lnTo>
                <a:lnTo>
                  <a:pt x="41" y="157"/>
                </a:lnTo>
                <a:lnTo>
                  <a:pt x="35" y="169"/>
                </a:lnTo>
                <a:lnTo>
                  <a:pt x="41" y="169"/>
                </a:lnTo>
                <a:lnTo>
                  <a:pt x="35" y="175"/>
                </a:lnTo>
                <a:lnTo>
                  <a:pt x="35" y="186"/>
                </a:lnTo>
                <a:lnTo>
                  <a:pt x="35" y="192"/>
                </a:lnTo>
                <a:lnTo>
                  <a:pt x="35" y="198"/>
                </a:lnTo>
                <a:lnTo>
                  <a:pt x="41" y="204"/>
                </a:lnTo>
                <a:lnTo>
                  <a:pt x="41" y="210"/>
                </a:lnTo>
                <a:lnTo>
                  <a:pt x="41" y="216"/>
                </a:lnTo>
                <a:lnTo>
                  <a:pt x="47" y="221"/>
                </a:lnTo>
                <a:lnTo>
                  <a:pt x="53" y="233"/>
                </a:lnTo>
                <a:lnTo>
                  <a:pt x="58" y="245"/>
                </a:lnTo>
                <a:lnTo>
                  <a:pt x="70" y="256"/>
                </a:lnTo>
                <a:lnTo>
                  <a:pt x="76" y="262"/>
                </a:lnTo>
                <a:lnTo>
                  <a:pt x="76" y="274"/>
                </a:lnTo>
                <a:lnTo>
                  <a:pt x="81" y="280"/>
                </a:lnTo>
                <a:lnTo>
                  <a:pt x="81" y="292"/>
                </a:lnTo>
                <a:lnTo>
                  <a:pt x="87" y="303"/>
                </a:lnTo>
                <a:lnTo>
                  <a:pt x="93" y="321"/>
                </a:lnTo>
                <a:lnTo>
                  <a:pt x="99" y="338"/>
                </a:lnTo>
                <a:lnTo>
                  <a:pt x="105" y="356"/>
                </a:lnTo>
                <a:lnTo>
                  <a:pt x="110" y="373"/>
                </a:lnTo>
                <a:lnTo>
                  <a:pt x="110" y="385"/>
                </a:lnTo>
                <a:lnTo>
                  <a:pt x="116" y="391"/>
                </a:lnTo>
                <a:lnTo>
                  <a:pt x="116" y="402"/>
                </a:lnTo>
                <a:lnTo>
                  <a:pt x="116" y="414"/>
                </a:lnTo>
                <a:lnTo>
                  <a:pt x="116" y="426"/>
                </a:lnTo>
                <a:lnTo>
                  <a:pt x="116" y="437"/>
                </a:lnTo>
                <a:lnTo>
                  <a:pt x="110" y="449"/>
                </a:lnTo>
                <a:lnTo>
                  <a:pt x="110" y="455"/>
                </a:lnTo>
                <a:lnTo>
                  <a:pt x="105" y="467"/>
                </a:lnTo>
                <a:lnTo>
                  <a:pt x="99" y="478"/>
                </a:lnTo>
                <a:lnTo>
                  <a:pt x="93" y="490"/>
                </a:lnTo>
                <a:lnTo>
                  <a:pt x="87" y="502"/>
                </a:lnTo>
                <a:lnTo>
                  <a:pt x="76" y="525"/>
                </a:lnTo>
                <a:lnTo>
                  <a:pt x="64" y="537"/>
                </a:lnTo>
                <a:lnTo>
                  <a:pt x="58" y="543"/>
                </a:lnTo>
                <a:lnTo>
                  <a:pt x="53" y="554"/>
                </a:lnTo>
                <a:lnTo>
                  <a:pt x="58" y="554"/>
                </a:lnTo>
                <a:lnTo>
                  <a:pt x="53" y="566"/>
                </a:lnTo>
                <a:lnTo>
                  <a:pt x="47" y="572"/>
                </a:lnTo>
                <a:lnTo>
                  <a:pt x="47" y="583"/>
                </a:lnTo>
                <a:lnTo>
                  <a:pt x="41" y="589"/>
                </a:lnTo>
                <a:lnTo>
                  <a:pt x="41" y="595"/>
                </a:lnTo>
                <a:lnTo>
                  <a:pt x="41" y="601"/>
                </a:lnTo>
                <a:lnTo>
                  <a:pt x="41" y="607"/>
                </a:lnTo>
                <a:lnTo>
                  <a:pt x="41" y="601"/>
                </a:lnTo>
                <a:lnTo>
                  <a:pt x="47" y="613"/>
                </a:lnTo>
                <a:lnTo>
                  <a:pt x="47" y="618"/>
                </a:lnTo>
                <a:lnTo>
                  <a:pt x="53" y="624"/>
                </a:lnTo>
                <a:lnTo>
                  <a:pt x="58" y="636"/>
                </a:lnTo>
                <a:lnTo>
                  <a:pt x="58" y="642"/>
                </a:lnTo>
                <a:lnTo>
                  <a:pt x="64" y="648"/>
                </a:lnTo>
                <a:lnTo>
                  <a:pt x="76" y="659"/>
                </a:lnTo>
                <a:lnTo>
                  <a:pt x="70" y="659"/>
                </a:lnTo>
                <a:lnTo>
                  <a:pt x="87" y="677"/>
                </a:lnTo>
                <a:lnTo>
                  <a:pt x="93" y="683"/>
                </a:lnTo>
                <a:lnTo>
                  <a:pt x="99" y="694"/>
                </a:lnTo>
                <a:lnTo>
                  <a:pt x="105" y="700"/>
                </a:lnTo>
                <a:lnTo>
                  <a:pt x="110" y="712"/>
                </a:lnTo>
                <a:lnTo>
                  <a:pt x="116" y="718"/>
                </a:lnTo>
                <a:lnTo>
                  <a:pt x="122" y="729"/>
                </a:lnTo>
                <a:lnTo>
                  <a:pt x="122" y="735"/>
                </a:lnTo>
                <a:lnTo>
                  <a:pt x="122" y="747"/>
                </a:lnTo>
                <a:lnTo>
                  <a:pt x="128" y="753"/>
                </a:lnTo>
                <a:lnTo>
                  <a:pt x="128" y="764"/>
                </a:lnTo>
                <a:lnTo>
                  <a:pt x="128" y="776"/>
                </a:lnTo>
                <a:lnTo>
                  <a:pt x="128" y="794"/>
                </a:lnTo>
                <a:lnTo>
                  <a:pt x="128" y="811"/>
                </a:lnTo>
                <a:lnTo>
                  <a:pt x="128" y="823"/>
                </a:lnTo>
                <a:lnTo>
                  <a:pt x="128" y="834"/>
                </a:lnTo>
                <a:lnTo>
                  <a:pt x="128" y="846"/>
                </a:lnTo>
                <a:lnTo>
                  <a:pt x="128" y="858"/>
                </a:lnTo>
                <a:lnTo>
                  <a:pt x="128" y="864"/>
                </a:lnTo>
                <a:lnTo>
                  <a:pt x="128" y="875"/>
                </a:lnTo>
                <a:lnTo>
                  <a:pt x="128" y="887"/>
                </a:lnTo>
                <a:lnTo>
                  <a:pt x="128" y="893"/>
                </a:lnTo>
                <a:lnTo>
                  <a:pt x="128" y="899"/>
                </a:lnTo>
                <a:lnTo>
                  <a:pt x="128" y="904"/>
                </a:lnTo>
                <a:lnTo>
                  <a:pt x="128" y="910"/>
                </a:lnTo>
                <a:lnTo>
                  <a:pt x="93" y="916"/>
                </a:lnTo>
                <a:lnTo>
                  <a:pt x="87" y="910"/>
                </a:lnTo>
                <a:lnTo>
                  <a:pt x="87" y="899"/>
                </a:lnTo>
                <a:lnTo>
                  <a:pt x="87" y="893"/>
                </a:lnTo>
                <a:lnTo>
                  <a:pt x="87" y="881"/>
                </a:lnTo>
                <a:lnTo>
                  <a:pt x="93" y="875"/>
                </a:lnTo>
                <a:lnTo>
                  <a:pt x="93" y="864"/>
                </a:lnTo>
                <a:lnTo>
                  <a:pt x="93" y="858"/>
                </a:lnTo>
                <a:lnTo>
                  <a:pt x="93" y="846"/>
                </a:lnTo>
                <a:lnTo>
                  <a:pt x="93" y="834"/>
                </a:lnTo>
                <a:lnTo>
                  <a:pt x="93" y="817"/>
                </a:lnTo>
                <a:lnTo>
                  <a:pt x="93" y="805"/>
                </a:lnTo>
                <a:lnTo>
                  <a:pt x="93" y="794"/>
                </a:lnTo>
                <a:lnTo>
                  <a:pt x="93" y="782"/>
                </a:lnTo>
                <a:lnTo>
                  <a:pt x="93" y="764"/>
                </a:lnTo>
                <a:lnTo>
                  <a:pt x="93" y="770"/>
                </a:lnTo>
                <a:lnTo>
                  <a:pt x="87" y="759"/>
                </a:lnTo>
                <a:lnTo>
                  <a:pt x="93" y="759"/>
                </a:lnTo>
                <a:lnTo>
                  <a:pt x="87" y="753"/>
                </a:lnTo>
                <a:lnTo>
                  <a:pt x="87" y="747"/>
                </a:lnTo>
                <a:lnTo>
                  <a:pt x="87" y="741"/>
                </a:lnTo>
                <a:lnTo>
                  <a:pt x="81" y="735"/>
                </a:lnTo>
                <a:lnTo>
                  <a:pt x="81" y="729"/>
                </a:lnTo>
                <a:lnTo>
                  <a:pt x="76" y="718"/>
                </a:lnTo>
                <a:lnTo>
                  <a:pt x="76" y="723"/>
                </a:lnTo>
                <a:lnTo>
                  <a:pt x="70" y="712"/>
                </a:lnTo>
                <a:lnTo>
                  <a:pt x="64" y="706"/>
                </a:lnTo>
                <a:lnTo>
                  <a:pt x="58" y="700"/>
                </a:lnTo>
                <a:lnTo>
                  <a:pt x="47" y="683"/>
                </a:lnTo>
                <a:lnTo>
                  <a:pt x="35" y="671"/>
                </a:lnTo>
                <a:lnTo>
                  <a:pt x="29" y="659"/>
                </a:lnTo>
                <a:lnTo>
                  <a:pt x="24" y="653"/>
                </a:lnTo>
                <a:lnTo>
                  <a:pt x="18" y="642"/>
                </a:lnTo>
                <a:lnTo>
                  <a:pt x="12" y="630"/>
                </a:lnTo>
                <a:lnTo>
                  <a:pt x="12" y="618"/>
                </a:lnTo>
                <a:lnTo>
                  <a:pt x="6" y="613"/>
                </a:lnTo>
                <a:lnTo>
                  <a:pt x="6" y="601"/>
                </a:lnTo>
                <a:lnTo>
                  <a:pt x="6" y="595"/>
                </a:lnTo>
                <a:lnTo>
                  <a:pt x="6" y="589"/>
                </a:lnTo>
                <a:lnTo>
                  <a:pt x="6" y="583"/>
                </a:lnTo>
                <a:lnTo>
                  <a:pt x="12" y="572"/>
                </a:lnTo>
                <a:lnTo>
                  <a:pt x="12" y="560"/>
                </a:lnTo>
                <a:lnTo>
                  <a:pt x="18" y="548"/>
                </a:lnTo>
                <a:lnTo>
                  <a:pt x="24" y="537"/>
                </a:lnTo>
                <a:lnTo>
                  <a:pt x="29" y="525"/>
                </a:lnTo>
                <a:lnTo>
                  <a:pt x="35" y="519"/>
                </a:lnTo>
                <a:lnTo>
                  <a:pt x="41" y="507"/>
                </a:lnTo>
                <a:lnTo>
                  <a:pt x="53" y="484"/>
                </a:lnTo>
                <a:lnTo>
                  <a:pt x="58" y="472"/>
                </a:lnTo>
                <a:lnTo>
                  <a:pt x="64" y="461"/>
                </a:lnTo>
                <a:lnTo>
                  <a:pt x="64" y="467"/>
                </a:lnTo>
                <a:lnTo>
                  <a:pt x="70" y="455"/>
                </a:lnTo>
                <a:lnTo>
                  <a:pt x="76" y="443"/>
                </a:lnTo>
                <a:lnTo>
                  <a:pt x="76" y="449"/>
                </a:lnTo>
                <a:lnTo>
                  <a:pt x="76" y="437"/>
                </a:lnTo>
                <a:lnTo>
                  <a:pt x="81" y="426"/>
                </a:lnTo>
                <a:lnTo>
                  <a:pt x="76" y="432"/>
                </a:lnTo>
                <a:lnTo>
                  <a:pt x="81" y="420"/>
                </a:lnTo>
                <a:lnTo>
                  <a:pt x="81" y="414"/>
                </a:lnTo>
                <a:lnTo>
                  <a:pt x="81" y="402"/>
                </a:lnTo>
                <a:lnTo>
                  <a:pt x="81" y="408"/>
                </a:lnTo>
                <a:lnTo>
                  <a:pt x="81" y="397"/>
                </a:lnTo>
                <a:lnTo>
                  <a:pt x="76" y="391"/>
                </a:lnTo>
                <a:lnTo>
                  <a:pt x="76" y="379"/>
                </a:lnTo>
                <a:lnTo>
                  <a:pt x="76" y="385"/>
                </a:lnTo>
                <a:lnTo>
                  <a:pt x="70" y="367"/>
                </a:lnTo>
                <a:lnTo>
                  <a:pt x="64" y="350"/>
                </a:lnTo>
                <a:lnTo>
                  <a:pt x="58" y="332"/>
                </a:lnTo>
                <a:lnTo>
                  <a:pt x="53" y="315"/>
                </a:lnTo>
                <a:lnTo>
                  <a:pt x="47" y="303"/>
                </a:lnTo>
                <a:lnTo>
                  <a:pt x="47" y="292"/>
                </a:lnTo>
                <a:lnTo>
                  <a:pt x="47" y="297"/>
                </a:lnTo>
                <a:lnTo>
                  <a:pt x="47" y="286"/>
                </a:lnTo>
                <a:lnTo>
                  <a:pt x="41" y="280"/>
                </a:lnTo>
                <a:lnTo>
                  <a:pt x="41" y="274"/>
                </a:lnTo>
                <a:lnTo>
                  <a:pt x="29" y="262"/>
                </a:lnTo>
                <a:lnTo>
                  <a:pt x="24" y="251"/>
                </a:lnTo>
                <a:lnTo>
                  <a:pt x="12" y="239"/>
                </a:lnTo>
                <a:lnTo>
                  <a:pt x="12" y="233"/>
                </a:lnTo>
                <a:lnTo>
                  <a:pt x="6" y="221"/>
                </a:lnTo>
                <a:lnTo>
                  <a:pt x="6" y="216"/>
                </a:lnTo>
                <a:lnTo>
                  <a:pt x="0" y="204"/>
                </a:lnTo>
                <a:lnTo>
                  <a:pt x="0" y="192"/>
                </a:lnTo>
                <a:lnTo>
                  <a:pt x="0" y="186"/>
                </a:lnTo>
                <a:lnTo>
                  <a:pt x="0" y="175"/>
                </a:lnTo>
                <a:lnTo>
                  <a:pt x="0" y="163"/>
                </a:lnTo>
                <a:lnTo>
                  <a:pt x="6" y="151"/>
                </a:lnTo>
                <a:lnTo>
                  <a:pt x="6" y="140"/>
                </a:lnTo>
                <a:lnTo>
                  <a:pt x="6" y="134"/>
                </a:lnTo>
                <a:lnTo>
                  <a:pt x="12" y="122"/>
                </a:lnTo>
                <a:lnTo>
                  <a:pt x="18" y="111"/>
                </a:lnTo>
                <a:lnTo>
                  <a:pt x="18" y="99"/>
                </a:lnTo>
                <a:lnTo>
                  <a:pt x="29" y="76"/>
                </a:lnTo>
                <a:lnTo>
                  <a:pt x="35" y="46"/>
                </a:lnTo>
                <a:lnTo>
                  <a:pt x="47" y="23"/>
                </a:lnTo>
                <a:lnTo>
                  <a:pt x="58" y="0"/>
                </a:lnTo>
                <a:lnTo>
                  <a:pt x="87" y="11"/>
                </a:lnTo>
                <a:close/>
              </a:path>
            </a:pathLst>
          </a:custGeom>
          <a:solidFill>
            <a:srgbClr val="FFFFFF"/>
          </a:solidFill>
          <a:ln w="9525">
            <a:noFill/>
            <a:round/>
            <a:headEnd/>
            <a:tailEnd/>
          </a:ln>
        </p:spPr>
        <p:txBody>
          <a:bodyPr/>
          <a:lstStyle/>
          <a:p>
            <a:endParaRPr lang="en-US"/>
          </a:p>
        </p:txBody>
      </p:sp>
      <p:sp>
        <p:nvSpPr>
          <p:cNvPr id="25053" name="Rectangle 241"/>
          <p:cNvSpPr>
            <a:spLocks noChangeArrowheads="1"/>
          </p:cNvSpPr>
          <p:nvPr/>
        </p:nvSpPr>
        <p:spPr bwMode="auto">
          <a:xfrm>
            <a:off x="8143819" y="3201551"/>
            <a:ext cx="203200" cy="1454150"/>
          </a:xfrm>
          <a:prstGeom prst="rect">
            <a:avLst/>
          </a:prstGeom>
          <a:solidFill>
            <a:srgbClr val="808080"/>
          </a:solidFill>
          <a:ln w="9525">
            <a:noFill/>
            <a:miter lim="800000"/>
            <a:headEnd/>
            <a:tailEnd/>
          </a:ln>
        </p:spPr>
        <p:txBody>
          <a:bodyPr/>
          <a:lstStyle/>
          <a:p>
            <a:endParaRPr lang="en-GB"/>
          </a:p>
        </p:txBody>
      </p:sp>
      <p:sp>
        <p:nvSpPr>
          <p:cNvPr id="25054" name="Freeform 242"/>
          <p:cNvSpPr>
            <a:spLocks/>
          </p:cNvSpPr>
          <p:nvPr/>
        </p:nvSpPr>
        <p:spPr bwMode="auto">
          <a:xfrm>
            <a:off x="8172394" y="3192026"/>
            <a:ext cx="146050" cy="1436688"/>
          </a:xfrm>
          <a:custGeom>
            <a:avLst/>
            <a:gdLst>
              <a:gd name="T0" fmla="*/ 52 w 92"/>
              <a:gd name="T1" fmla="*/ 0 h 905"/>
              <a:gd name="T2" fmla="*/ 35 w 92"/>
              <a:gd name="T3" fmla="*/ 46 h 905"/>
              <a:gd name="T4" fmla="*/ 29 w 92"/>
              <a:gd name="T5" fmla="*/ 70 h 905"/>
              <a:gd name="T6" fmla="*/ 17 w 92"/>
              <a:gd name="T7" fmla="*/ 93 h 905"/>
              <a:gd name="T8" fmla="*/ 11 w 92"/>
              <a:gd name="T9" fmla="*/ 117 h 905"/>
              <a:gd name="T10" fmla="*/ 6 w 92"/>
              <a:gd name="T11" fmla="*/ 140 h 905"/>
              <a:gd name="T12" fmla="*/ 0 w 92"/>
              <a:gd name="T13" fmla="*/ 157 h 905"/>
              <a:gd name="T14" fmla="*/ 0 w 92"/>
              <a:gd name="T15" fmla="*/ 181 h 905"/>
              <a:gd name="T16" fmla="*/ 0 w 92"/>
              <a:gd name="T17" fmla="*/ 192 h 905"/>
              <a:gd name="T18" fmla="*/ 6 w 92"/>
              <a:gd name="T19" fmla="*/ 210 h 905"/>
              <a:gd name="T20" fmla="*/ 11 w 92"/>
              <a:gd name="T21" fmla="*/ 222 h 905"/>
              <a:gd name="T22" fmla="*/ 17 w 92"/>
              <a:gd name="T23" fmla="*/ 233 h 905"/>
              <a:gd name="T24" fmla="*/ 35 w 92"/>
              <a:gd name="T25" fmla="*/ 262 h 905"/>
              <a:gd name="T26" fmla="*/ 40 w 92"/>
              <a:gd name="T27" fmla="*/ 274 h 905"/>
              <a:gd name="T28" fmla="*/ 46 w 92"/>
              <a:gd name="T29" fmla="*/ 286 h 905"/>
              <a:gd name="T30" fmla="*/ 52 w 92"/>
              <a:gd name="T31" fmla="*/ 303 h 905"/>
              <a:gd name="T32" fmla="*/ 58 w 92"/>
              <a:gd name="T33" fmla="*/ 321 h 905"/>
              <a:gd name="T34" fmla="*/ 69 w 92"/>
              <a:gd name="T35" fmla="*/ 356 h 905"/>
              <a:gd name="T36" fmla="*/ 75 w 92"/>
              <a:gd name="T37" fmla="*/ 373 h 905"/>
              <a:gd name="T38" fmla="*/ 81 w 92"/>
              <a:gd name="T39" fmla="*/ 391 h 905"/>
              <a:gd name="T40" fmla="*/ 81 w 92"/>
              <a:gd name="T41" fmla="*/ 408 h 905"/>
              <a:gd name="T42" fmla="*/ 81 w 92"/>
              <a:gd name="T43" fmla="*/ 426 h 905"/>
              <a:gd name="T44" fmla="*/ 75 w 92"/>
              <a:gd name="T45" fmla="*/ 438 h 905"/>
              <a:gd name="T46" fmla="*/ 75 w 92"/>
              <a:gd name="T47" fmla="*/ 443 h 905"/>
              <a:gd name="T48" fmla="*/ 69 w 92"/>
              <a:gd name="T49" fmla="*/ 455 h 905"/>
              <a:gd name="T50" fmla="*/ 63 w 92"/>
              <a:gd name="T51" fmla="*/ 467 h 905"/>
              <a:gd name="T52" fmla="*/ 52 w 92"/>
              <a:gd name="T53" fmla="*/ 484 h 905"/>
              <a:gd name="T54" fmla="*/ 40 w 92"/>
              <a:gd name="T55" fmla="*/ 508 h 905"/>
              <a:gd name="T56" fmla="*/ 29 w 92"/>
              <a:gd name="T57" fmla="*/ 531 h 905"/>
              <a:gd name="T58" fmla="*/ 17 w 92"/>
              <a:gd name="T59" fmla="*/ 549 h 905"/>
              <a:gd name="T60" fmla="*/ 11 w 92"/>
              <a:gd name="T61" fmla="*/ 560 h 905"/>
              <a:gd name="T62" fmla="*/ 11 w 92"/>
              <a:gd name="T63" fmla="*/ 572 h 905"/>
              <a:gd name="T64" fmla="*/ 6 w 92"/>
              <a:gd name="T65" fmla="*/ 584 h 905"/>
              <a:gd name="T66" fmla="*/ 6 w 92"/>
              <a:gd name="T67" fmla="*/ 589 h 905"/>
              <a:gd name="T68" fmla="*/ 6 w 92"/>
              <a:gd name="T69" fmla="*/ 601 h 905"/>
              <a:gd name="T70" fmla="*/ 11 w 92"/>
              <a:gd name="T71" fmla="*/ 607 h 905"/>
              <a:gd name="T72" fmla="*/ 11 w 92"/>
              <a:gd name="T73" fmla="*/ 619 h 905"/>
              <a:gd name="T74" fmla="*/ 17 w 92"/>
              <a:gd name="T75" fmla="*/ 630 h 905"/>
              <a:gd name="T76" fmla="*/ 29 w 92"/>
              <a:gd name="T77" fmla="*/ 648 h 905"/>
              <a:gd name="T78" fmla="*/ 40 w 92"/>
              <a:gd name="T79" fmla="*/ 665 h 905"/>
              <a:gd name="T80" fmla="*/ 52 w 92"/>
              <a:gd name="T81" fmla="*/ 677 h 905"/>
              <a:gd name="T82" fmla="*/ 69 w 92"/>
              <a:gd name="T83" fmla="*/ 694 h 905"/>
              <a:gd name="T84" fmla="*/ 75 w 92"/>
              <a:gd name="T85" fmla="*/ 712 h 905"/>
              <a:gd name="T86" fmla="*/ 81 w 92"/>
              <a:gd name="T87" fmla="*/ 718 h 905"/>
              <a:gd name="T88" fmla="*/ 87 w 92"/>
              <a:gd name="T89" fmla="*/ 729 h 905"/>
              <a:gd name="T90" fmla="*/ 87 w 92"/>
              <a:gd name="T91" fmla="*/ 741 h 905"/>
              <a:gd name="T92" fmla="*/ 92 w 92"/>
              <a:gd name="T93" fmla="*/ 759 h 905"/>
              <a:gd name="T94" fmla="*/ 92 w 92"/>
              <a:gd name="T95" fmla="*/ 770 h 905"/>
              <a:gd name="T96" fmla="*/ 92 w 92"/>
              <a:gd name="T97" fmla="*/ 788 h 905"/>
              <a:gd name="T98" fmla="*/ 92 w 92"/>
              <a:gd name="T99" fmla="*/ 811 h 905"/>
              <a:gd name="T100" fmla="*/ 92 w 92"/>
              <a:gd name="T101" fmla="*/ 840 h 905"/>
              <a:gd name="T102" fmla="*/ 92 w 92"/>
              <a:gd name="T103" fmla="*/ 858 h 905"/>
              <a:gd name="T104" fmla="*/ 92 w 92"/>
              <a:gd name="T105" fmla="*/ 875 h 905"/>
              <a:gd name="T106" fmla="*/ 87 w 92"/>
              <a:gd name="T107" fmla="*/ 893 h 905"/>
              <a:gd name="T108" fmla="*/ 92 w 92"/>
              <a:gd name="T109" fmla="*/ 905 h 9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2"/>
              <a:gd name="T166" fmla="*/ 0 h 905"/>
              <a:gd name="T167" fmla="*/ 92 w 92"/>
              <a:gd name="T168" fmla="*/ 905 h 9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2" h="905">
                <a:moveTo>
                  <a:pt x="52" y="0"/>
                </a:moveTo>
                <a:lnTo>
                  <a:pt x="35" y="46"/>
                </a:lnTo>
                <a:lnTo>
                  <a:pt x="29" y="70"/>
                </a:lnTo>
                <a:lnTo>
                  <a:pt x="17" y="93"/>
                </a:lnTo>
                <a:lnTo>
                  <a:pt x="11" y="117"/>
                </a:lnTo>
                <a:lnTo>
                  <a:pt x="6" y="140"/>
                </a:lnTo>
                <a:lnTo>
                  <a:pt x="0" y="157"/>
                </a:lnTo>
                <a:lnTo>
                  <a:pt x="0" y="181"/>
                </a:lnTo>
                <a:lnTo>
                  <a:pt x="0" y="192"/>
                </a:lnTo>
                <a:lnTo>
                  <a:pt x="6" y="210"/>
                </a:lnTo>
                <a:lnTo>
                  <a:pt x="11" y="222"/>
                </a:lnTo>
                <a:lnTo>
                  <a:pt x="17" y="233"/>
                </a:lnTo>
                <a:lnTo>
                  <a:pt x="35" y="262"/>
                </a:lnTo>
                <a:lnTo>
                  <a:pt x="40" y="274"/>
                </a:lnTo>
                <a:lnTo>
                  <a:pt x="46" y="286"/>
                </a:lnTo>
                <a:lnTo>
                  <a:pt x="52" y="303"/>
                </a:lnTo>
                <a:lnTo>
                  <a:pt x="58" y="321"/>
                </a:lnTo>
                <a:lnTo>
                  <a:pt x="69" y="356"/>
                </a:lnTo>
                <a:lnTo>
                  <a:pt x="75" y="373"/>
                </a:lnTo>
                <a:lnTo>
                  <a:pt x="81" y="391"/>
                </a:lnTo>
                <a:lnTo>
                  <a:pt x="81" y="408"/>
                </a:lnTo>
                <a:lnTo>
                  <a:pt x="81" y="426"/>
                </a:lnTo>
                <a:lnTo>
                  <a:pt x="75" y="438"/>
                </a:lnTo>
                <a:lnTo>
                  <a:pt x="75" y="443"/>
                </a:lnTo>
                <a:lnTo>
                  <a:pt x="69" y="455"/>
                </a:lnTo>
                <a:lnTo>
                  <a:pt x="63" y="467"/>
                </a:lnTo>
                <a:lnTo>
                  <a:pt x="52" y="484"/>
                </a:lnTo>
                <a:lnTo>
                  <a:pt x="40" y="508"/>
                </a:lnTo>
                <a:lnTo>
                  <a:pt x="29" y="531"/>
                </a:lnTo>
                <a:lnTo>
                  <a:pt x="17" y="549"/>
                </a:lnTo>
                <a:lnTo>
                  <a:pt x="11" y="560"/>
                </a:lnTo>
                <a:lnTo>
                  <a:pt x="11" y="572"/>
                </a:lnTo>
                <a:lnTo>
                  <a:pt x="6" y="584"/>
                </a:lnTo>
                <a:lnTo>
                  <a:pt x="6" y="589"/>
                </a:lnTo>
                <a:lnTo>
                  <a:pt x="6" y="601"/>
                </a:lnTo>
                <a:lnTo>
                  <a:pt x="11" y="607"/>
                </a:lnTo>
                <a:lnTo>
                  <a:pt x="11" y="619"/>
                </a:lnTo>
                <a:lnTo>
                  <a:pt x="17" y="630"/>
                </a:lnTo>
                <a:lnTo>
                  <a:pt x="29" y="648"/>
                </a:lnTo>
                <a:lnTo>
                  <a:pt x="40" y="665"/>
                </a:lnTo>
                <a:lnTo>
                  <a:pt x="52" y="677"/>
                </a:lnTo>
                <a:lnTo>
                  <a:pt x="69" y="694"/>
                </a:lnTo>
                <a:lnTo>
                  <a:pt x="75" y="712"/>
                </a:lnTo>
                <a:lnTo>
                  <a:pt x="81" y="718"/>
                </a:lnTo>
                <a:lnTo>
                  <a:pt x="87" y="729"/>
                </a:lnTo>
                <a:lnTo>
                  <a:pt x="87" y="741"/>
                </a:lnTo>
                <a:lnTo>
                  <a:pt x="92" y="759"/>
                </a:lnTo>
                <a:lnTo>
                  <a:pt x="92" y="770"/>
                </a:lnTo>
                <a:lnTo>
                  <a:pt x="92" y="788"/>
                </a:lnTo>
                <a:lnTo>
                  <a:pt x="92" y="811"/>
                </a:lnTo>
                <a:lnTo>
                  <a:pt x="92" y="840"/>
                </a:lnTo>
                <a:lnTo>
                  <a:pt x="92" y="858"/>
                </a:lnTo>
                <a:lnTo>
                  <a:pt x="92" y="875"/>
                </a:lnTo>
                <a:lnTo>
                  <a:pt x="87" y="893"/>
                </a:lnTo>
                <a:lnTo>
                  <a:pt x="92" y="905"/>
                </a:lnTo>
              </a:path>
            </a:pathLst>
          </a:custGeom>
          <a:noFill/>
          <a:ln w="55563">
            <a:solidFill>
              <a:srgbClr val="FF0000"/>
            </a:solidFill>
            <a:round/>
            <a:headEnd/>
            <a:tailEnd/>
          </a:ln>
        </p:spPr>
        <p:txBody>
          <a:bodyPr/>
          <a:lstStyle/>
          <a:p>
            <a:endParaRPr lang="en-US"/>
          </a:p>
        </p:txBody>
      </p:sp>
      <p:sp>
        <p:nvSpPr>
          <p:cNvPr id="25055" name="Freeform 243"/>
          <p:cNvSpPr>
            <a:spLocks/>
          </p:cNvSpPr>
          <p:nvPr/>
        </p:nvSpPr>
        <p:spPr bwMode="auto">
          <a:xfrm>
            <a:off x="7002406" y="3923863"/>
            <a:ext cx="341313" cy="212725"/>
          </a:xfrm>
          <a:custGeom>
            <a:avLst/>
            <a:gdLst>
              <a:gd name="T0" fmla="*/ 215 w 215"/>
              <a:gd name="T1" fmla="*/ 0 h 134"/>
              <a:gd name="T2" fmla="*/ 203 w 215"/>
              <a:gd name="T3" fmla="*/ 6 h 134"/>
              <a:gd name="T4" fmla="*/ 192 w 215"/>
              <a:gd name="T5" fmla="*/ 12 h 134"/>
              <a:gd name="T6" fmla="*/ 180 w 215"/>
              <a:gd name="T7" fmla="*/ 17 h 134"/>
              <a:gd name="T8" fmla="*/ 169 w 215"/>
              <a:gd name="T9" fmla="*/ 29 h 134"/>
              <a:gd name="T10" fmla="*/ 163 w 215"/>
              <a:gd name="T11" fmla="*/ 35 h 134"/>
              <a:gd name="T12" fmla="*/ 163 w 215"/>
              <a:gd name="T13" fmla="*/ 41 h 134"/>
              <a:gd name="T14" fmla="*/ 157 w 215"/>
              <a:gd name="T15" fmla="*/ 52 h 134"/>
              <a:gd name="T16" fmla="*/ 157 w 215"/>
              <a:gd name="T17" fmla="*/ 64 h 134"/>
              <a:gd name="T18" fmla="*/ 145 w 215"/>
              <a:gd name="T19" fmla="*/ 82 h 134"/>
              <a:gd name="T20" fmla="*/ 145 w 215"/>
              <a:gd name="T21" fmla="*/ 88 h 134"/>
              <a:gd name="T22" fmla="*/ 140 w 215"/>
              <a:gd name="T23" fmla="*/ 99 h 134"/>
              <a:gd name="T24" fmla="*/ 134 w 215"/>
              <a:gd name="T25" fmla="*/ 111 h 134"/>
              <a:gd name="T26" fmla="*/ 128 w 215"/>
              <a:gd name="T27" fmla="*/ 117 h 134"/>
              <a:gd name="T28" fmla="*/ 128 w 215"/>
              <a:gd name="T29" fmla="*/ 123 h 134"/>
              <a:gd name="T30" fmla="*/ 122 w 215"/>
              <a:gd name="T31" fmla="*/ 128 h 134"/>
              <a:gd name="T32" fmla="*/ 122 w 215"/>
              <a:gd name="T33" fmla="*/ 134 h 134"/>
              <a:gd name="T34" fmla="*/ 116 w 215"/>
              <a:gd name="T35" fmla="*/ 134 h 134"/>
              <a:gd name="T36" fmla="*/ 111 w 215"/>
              <a:gd name="T37" fmla="*/ 134 h 134"/>
              <a:gd name="T38" fmla="*/ 111 w 215"/>
              <a:gd name="T39" fmla="*/ 134 h 134"/>
              <a:gd name="T40" fmla="*/ 105 w 215"/>
              <a:gd name="T41" fmla="*/ 128 h 134"/>
              <a:gd name="T42" fmla="*/ 99 w 215"/>
              <a:gd name="T43" fmla="*/ 123 h 134"/>
              <a:gd name="T44" fmla="*/ 93 w 215"/>
              <a:gd name="T45" fmla="*/ 117 h 134"/>
              <a:gd name="T46" fmla="*/ 87 w 215"/>
              <a:gd name="T47" fmla="*/ 105 h 134"/>
              <a:gd name="T48" fmla="*/ 82 w 215"/>
              <a:gd name="T49" fmla="*/ 93 h 134"/>
              <a:gd name="T50" fmla="*/ 76 w 215"/>
              <a:gd name="T51" fmla="*/ 82 h 134"/>
              <a:gd name="T52" fmla="*/ 64 w 215"/>
              <a:gd name="T53" fmla="*/ 76 h 134"/>
              <a:gd name="T54" fmla="*/ 58 w 215"/>
              <a:gd name="T55" fmla="*/ 70 h 134"/>
              <a:gd name="T56" fmla="*/ 53 w 215"/>
              <a:gd name="T57" fmla="*/ 64 h 134"/>
              <a:gd name="T58" fmla="*/ 41 w 215"/>
              <a:gd name="T59" fmla="*/ 64 h 134"/>
              <a:gd name="T60" fmla="*/ 35 w 215"/>
              <a:gd name="T61" fmla="*/ 58 h 134"/>
              <a:gd name="T62" fmla="*/ 24 w 215"/>
              <a:gd name="T63" fmla="*/ 58 h 134"/>
              <a:gd name="T64" fmla="*/ 18 w 215"/>
              <a:gd name="T65" fmla="*/ 58 h 134"/>
              <a:gd name="T66" fmla="*/ 12 w 215"/>
              <a:gd name="T67" fmla="*/ 58 h 134"/>
              <a:gd name="T68" fmla="*/ 6 w 215"/>
              <a:gd name="T69" fmla="*/ 58 h 134"/>
              <a:gd name="T70" fmla="*/ 0 w 215"/>
              <a:gd name="T71" fmla="*/ 58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5"/>
              <a:gd name="T109" fmla="*/ 0 h 134"/>
              <a:gd name="T110" fmla="*/ 215 w 215"/>
              <a:gd name="T111" fmla="*/ 134 h 1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5" h="134">
                <a:moveTo>
                  <a:pt x="215" y="0"/>
                </a:moveTo>
                <a:lnTo>
                  <a:pt x="203" y="6"/>
                </a:lnTo>
                <a:lnTo>
                  <a:pt x="192" y="12"/>
                </a:lnTo>
                <a:lnTo>
                  <a:pt x="180" y="17"/>
                </a:lnTo>
                <a:lnTo>
                  <a:pt x="169" y="29"/>
                </a:lnTo>
                <a:lnTo>
                  <a:pt x="163" y="35"/>
                </a:lnTo>
                <a:lnTo>
                  <a:pt x="163" y="41"/>
                </a:lnTo>
                <a:lnTo>
                  <a:pt x="157" y="52"/>
                </a:lnTo>
                <a:lnTo>
                  <a:pt x="157" y="64"/>
                </a:lnTo>
                <a:lnTo>
                  <a:pt x="145" y="82"/>
                </a:lnTo>
                <a:lnTo>
                  <a:pt x="145" y="88"/>
                </a:lnTo>
                <a:lnTo>
                  <a:pt x="140" y="99"/>
                </a:lnTo>
                <a:lnTo>
                  <a:pt x="134" y="111"/>
                </a:lnTo>
                <a:lnTo>
                  <a:pt x="128" y="117"/>
                </a:lnTo>
                <a:lnTo>
                  <a:pt x="128" y="123"/>
                </a:lnTo>
                <a:lnTo>
                  <a:pt x="122" y="128"/>
                </a:lnTo>
                <a:lnTo>
                  <a:pt x="122" y="134"/>
                </a:lnTo>
                <a:lnTo>
                  <a:pt x="116" y="134"/>
                </a:lnTo>
                <a:lnTo>
                  <a:pt x="111" y="134"/>
                </a:lnTo>
                <a:lnTo>
                  <a:pt x="105" y="128"/>
                </a:lnTo>
                <a:lnTo>
                  <a:pt x="99" y="123"/>
                </a:lnTo>
                <a:lnTo>
                  <a:pt x="93" y="117"/>
                </a:lnTo>
                <a:lnTo>
                  <a:pt x="87" y="105"/>
                </a:lnTo>
                <a:lnTo>
                  <a:pt x="82" y="93"/>
                </a:lnTo>
                <a:lnTo>
                  <a:pt x="76" y="82"/>
                </a:lnTo>
                <a:lnTo>
                  <a:pt x="64" y="76"/>
                </a:lnTo>
                <a:lnTo>
                  <a:pt x="58" y="70"/>
                </a:lnTo>
                <a:lnTo>
                  <a:pt x="53" y="64"/>
                </a:lnTo>
                <a:lnTo>
                  <a:pt x="41" y="64"/>
                </a:lnTo>
                <a:lnTo>
                  <a:pt x="35" y="58"/>
                </a:lnTo>
                <a:lnTo>
                  <a:pt x="24" y="58"/>
                </a:lnTo>
                <a:lnTo>
                  <a:pt x="18" y="58"/>
                </a:lnTo>
                <a:lnTo>
                  <a:pt x="12" y="58"/>
                </a:lnTo>
                <a:lnTo>
                  <a:pt x="6" y="58"/>
                </a:lnTo>
                <a:lnTo>
                  <a:pt x="0" y="58"/>
                </a:lnTo>
              </a:path>
            </a:pathLst>
          </a:custGeom>
          <a:noFill/>
          <a:ln w="9525">
            <a:solidFill>
              <a:srgbClr val="FF0000"/>
            </a:solidFill>
            <a:round/>
            <a:headEnd/>
            <a:tailEnd/>
          </a:ln>
        </p:spPr>
        <p:txBody>
          <a:bodyPr/>
          <a:lstStyle/>
          <a:p>
            <a:endParaRPr lang="en-US"/>
          </a:p>
        </p:txBody>
      </p:sp>
      <p:sp>
        <p:nvSpPr>
          <p:cNvPr id="25056" name="Freeform 244"/>
          <p:cNvSpPr>
            <a:spLocks/>
          </p:cNvSpPr>
          <p:nvPr/>
        </p:nvSpPr>
        <p:spPr bwMode="auto">
          <a:xfrm>
            <a:off x="8189856" y="4081026"/>
            <a:ext cx="506413" cy="111125"/>
          </a:xfrm>
          <a:custGeom>
            <a:avLst/>
            <a:gdLst>
              <a:gd name="T0" fmla="*/ 0 w 319"/>
              <a:gd name="T1" fmla="*/ 18 h 70"/>
              <a:gd name="T2" fmla="*/ 24 w 319"/>
              <a:gd name="T3" fmla="*/ 35 h 70"/>
              <a:gd name="T4" fmla="*/ 52 w 319"/>
              <a:gd name="T5" fmla="*/ 47 h 70"/>
              <a:gd name="T6" fmla="*/ 64 w 319"/>
              <a:gd name="T7" fmla="*/ 53 h 70"/>
              <a:gd name="T8" fmla="*/ 76 w 319"/>
              <a:gd name="T9" fmla="*/ 59 h 70"/>
              <a:gd name="T10" fmla="*/ 81 w 319"/>
              <a:gd name="T11" fmla="*/ 64 h 70"/>
              <a:gd name="T12" fmla="*/ 93 w 319"/>
              <a:gd name="T13" fmla="*/ 64 h 70"/>
              <a:gd name="T14" fmla="*/ 99 w 319"/>
              <a:gd name="T15" fmla="*/ 64 h 70"/>
              <a:gd name="T16" fmla="*/ 105 w 319"/>
              <a:gd name="T17" fmla="*/ 70 h 70"/>
              <a:gd name="T18" fmla="*/ 116 w 319"/>
              <a:gd name="T19" fmla="*/ 64 h 70"/>
              <a:gd name="T20" fmla="*/ 122 w 319"/>
              <a:gd name="T21" fmla="*/ 64 h 70"/>
              <a:gd name="T22" fmla="*/ 128 w 319"/>
              <a:gd name="T23" fmla="*/ 59 h 70"/>
              <a:gd name="T24" fmla="*/ 139 w 319"/>
              <a:gd name="T25" fmla="*/ 53 h 70"/>
              <a:gd name="T26" fmla="*/ 145 w 319"/>
              <a:gd name="T27" fmla="*/ 53 h 70"/>
              <a:gd name="T28" fmla="*/ 145 w 319"/>
              <a:gd name="T29" fmla="*/ 47 h 70"/>
              <a:gd name="T30" fmla="*/ 151 w 319"/>
              <a:gd name="T31" fmla="*/ 35 h 70"/>
              <a:gd name="T32" fmla="*/ 157 w 319"/>
              <a:gd name="T33" fmla="*/ 24 h 70"/>
              <a:gd name="T34" fmla="*/ 157 w 319"/>
              <a:gd name="T35" fmla="*/ 24 h 70"/>
              <a:gd name="T36" fmla="*/ 163 w 319"/>
              <a:gd name="T37" fmla="*/ 18 h 70"/>
              <a:gd name="T38" fmla="*/ 168 w 319"/>
              <a:gd name="T39" fmla="*/ 18 h 70"/>
              <a:gd name="T40" fmla="*/ 174 w 319"/>
              <a:gd name="T41" fmla="*/ 18 h 70"/>
              <a:gd name="T42" fmla="*/ 186 w 319"/>
              <a:gd name="T43" fmla="*/ 18 h 70"/>
              <a:gd name="T44" fmla="*/ 197 w 319"/>
              <a:gd name="T45" fmla="*/ 18 h 70"/>
              <a:gd name="T46" fmla="*/ 203 w 319"/>
              <a:gd name="T47" fmla="*/ 18 h 70"/>
              <a:gd name="T48" fmla="*/ 209 w 319"/>
              <a:gd name="T49" fmla="*/ 18 h 70"/>
              <a:gd name="T50" fmla="*/ 221 w 319"/>
              <a:gd name="T51" fmla="*/ 18 h 70"/>
              <a:gd name="T52" fmla="*/ 238 w 319"/>
              <a:gd name="T53" fmla="*/ 12 h 70"/>
              <a:gd name="T54" fmla="*/ 255 w 319"/>
              <a:gd name="T55" fmla="*/ 6 h 70"/>
              <a:gd name="T56" fmla="*/ 267 w 319"/>
              <a:gd name="T57" fmla="*/ 0 h 70"/>
              <a:gd name="T58" fmla="*/ 284 w 319"/>
              <a:gd name="T59" fmla="*/ 0 h 70"/>
              <a:gd name="T60" fmla="*/ 296 w 319"/>
              <a:gd name="T61" fmla="*/ 0 h 70"/>
              <a:gd name="T62" fmla="*/ 302 w 319"/>
              <a:gd name="T63" fmla="*/ 0 h 70"/>
              <a:gd name="T64" fmla="*/ 313 w 319"/>
              <a:gd name="T65" fmla="*/ 0 h 70"/>
              <a:gd name="T66" fmla="*/ 313 w 319"/>
              <a:gd name="T67" fmla="*/ 0 h 70"/>
              <a:gd name="T68" fmla="*/ 319 w 319"/>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9"/>
              <a:gd name="T106" fmla="*/ 0 h 70"/>
              <a:gd name="T107" fmla="*/ 319 w 31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9" h="70">
                <a:moveTo>
                  <a:pt x="0" y="18"/>
                </a:moveTo>
                <a:lnTo>
                  <a:pt x="24" y="35"/>
                </a:lnTo>
                <a:lnTo>
                  <a:pt x="52" y="47"/>
                </a:lnTo>
                <a:lnTo>
                  <a:pt x="64" y="53"/>
                </a:lnTo>
                <a:lnTo>
                  <a:pt x="76" y="59"/>
                </a:lnTo>
                <a:lnTo>
                  <a:pt x="81" y="64"/>
                </a:lnTo>
                <a:lnTo>
                  <a:pt x="93" y="64"/>
                </a:lnTo>
                <a:lnTo>
                  <a:pt x="99" y="64"/>
                </a:lnTo>
                <a:lnTo>
                  <a:pt x="105" y="70"/>
                </a:lnTo>
                <a:lnTo>
                  <a:pt x="116" y="64"/>
                </a:lnTo>
                <a:lnTo>
                  <a:pt x="122" y="64"/>
                </a:lnTo>
                <a:lnTo>
                  <a:pt x="128" y="59"/>
                </a:lnTo>
                <a:lnTo>
                  <a:pt x="139" y="53"/>
                </a:lnTo>
                <a:lnTo>
                  <a:pt x="145" y="53"/>
                </a:lnTo>
                <a:lnTo>
                  <a:pt x="145" y="47"/>
                </a:lnTo>
                <a:lnTo>
                  <a:pt x="151" y="35"/>
                </a:lnTo>
                <a:lnTo>
                  <a:pt x="157" y="24"/>
                </a:lnTo>
                <a:lnTo>
                  <a:pt x="163" y="18"/>
                </a:lnTo>
                <a:lnTo>
                  <a:pt x="168" y="18"/>
                </a:lnTo>
                <a:lnTo>
                  <a:pt x="174" y="18"/>
                </a:lnTo>
                <a:lnTo>
                  <a:pt x="186" y="18"/>
                </a:lnTo>
                <a:lnTo>
                  <a:pt x="197" y="18"/>
                </a:lnTo>
                <a:lnTo>
                  <a:pt x="203" y="18"/>
                </a:lnTo>
                <a:lnTo>
                  <a:pt x="209" y="18"/>
                </a:lnTo>
                <a:lnTo>
                  <a:pt x="221" y="18"/>
                </a:lnTo>
                <a:lnTo>
                  <a:pt x="238" y="12"/>
                </a:lnTo>
                <a:lnTo>
                  <a:pt x="255" y="6"/>
                </a:lnTo>
                <a:lnTo>
                  <a:pt x="267" y="0"/>
                </a:lnTo>
                <a:lnTo>
                  <a:pt x="284" y="0"/>
                </a:lnTo>
                <a:lnTo>
                  <a:pt x="296" y="0"/>
                </a:lnTo>
                <a:lnTo>
                  <a:pt x="302" y="0"/>
                </a:lnTo>
                <a:lnTo>
                  <a:pt x="313" y="0"/>
                </a:lnTo>
                <a:lnTo>
                  <a:pt x="319" y="0"/>
                </a:lnTo>
              </a:path>
            </a:pathLst>
          </a:custGeom>
          <a:noFill/>
          <a:ln w="9525">
            <a:solidFill>
              <a:srgbClr val="FF0000"/>
            </a:solidFill>
            <a:round/>
            <a:headEnd/>
            <a:tailEnd/>
          </a:ln>
        </p:spPr>
        <p:txBody>
          <a:bodyPr/>
          <a:lstStyle/>
          <a:p>
            <a:endParaRPr lang="en-US"/>
          </a:p>
        </p:txBody>
      </p:sp>
      <p:sp>
        <p:nvSpPr>
          <p:cNvPr id="25057" name="Freeform 245"/>
          <p:cNvSpPr>
            <a:spLocks/>
          </p:cNvSpPr>
          <p:nvPr/>
        </p:nvSpPr>
        <p:spPr bwMode="auto">
          <a:xfrm>
            <a:off x="8402581" y="4136588"/>
            <a:ext cx="146050" cy="381000"/>
          </a:xfrm>
          <a:custGeom>
            <a:avLst/>
            <a:gdLst>
              <a:gd name="T0" fmla="*/ 92 w 92"/>
              <a:gd name="T1" fmla="*/ 0 h 240"/>
              <a:gd name="T2" fmla="*/ 75 w 92"/>
              <a:gd name="T3" fmla="*/ 6 h 240"/>
              <a:gd name="T4" fmla="*/ 58 w 92"/>
              <a:gd name="T5" fmla="*/ 6 h 240"/>
              <a:gd name="T6" fmla="*/ 40 w 92"/>
              <a:gd name="T7" fmla="*/ 12 h 240"/>
              <a:gd name="T8" fmla="*/ 29 w 92"/>
              <a:gd name="T9" fmla="*/ 12 h 240"/>
              <a:gd name="T10" fmla="*/ 17 w 92"/>
              <a:gd name="T11" fmla="*/ 18 h 240"/>
              <a:gd name="T12" fmla="*/ 5 w 92"/>
              <a:gd name="T13" fmla="*/ 18 h 240"/>
              <a:gd name="T14" fmla="*/ 0 w 92"/>
              <a:gd name="T15" fmla="*/ 24 h 240"/>
              <a:gd name="T16" fmla="*/ 0 w 92"/>
              <a:gd name="T17" fmla="*/ 24 h 240"/>
              <a:gd name="T18" fmla="*/ 0 w 92"/>
              <a:gd name="T19" fmla="*/ 29 h 240"/>
              <a:gd name="T20" fmla="*/ 0 w 92"/>
              <a:gd name="T21" fmla="*/ 29 h 240"/>
              <a:gd name="T22" fmla="*/ 0 w 92"/>
              <a:gd name="T23" fmla="*/ 35 h 240"/>
              <a:gd name="T24" fmla="*/ 5 w 92"/>
              <a:gd name="T25" fmla="*/ 35 h 240"/>
              <a:gd name="T26" fmla="*/ 11 w 92"/>
              <a:gd name="T27" fmla="*/ 41 h 240"/>
              <a:gd name="T28" fmla="*/ 17 w 92"/>
              <a:gd name="T29" fmla="*/ 41 h 240"/>
              <a:gd name="T30" fmla="*/ 23 w 92"/>
              <a:gd name="T31" fmla="*/ 47 h 240"/>
              <a:gd name="T32" fmla="*/ 40 w 92"/>
              <a:gd name="T33" fmla="*/ 53 h 240"/>
              <a:gd name="T34" fmla="*/ 52 w 92"/>
              <a:gd name="T35" fmla="*/ 59 h 240"/>
              <a:gd name="T36" fmla="*/ 69 w 92"/>
              <a:gd name="T37" fmla="*/ 64 h 240"/>
              <a:gd name="T38" fmla="*/ 75 w 92"/>
              <a:gd name="T39" fmla="*/ 70 h 240"/>
              <a:gd name="T40" fmla="*/ 81 w 92"/>
              <a:gd name="T41" fmla="*/ 70 h 240"/>
              <a:gd name="T42" fmla="*/ 81 w 92"/>
              <a:gd name="T43" fmla="*/ 76 h 240"/>
              <a:gd name="T44" fmla="*/ 81 w 92"/>
              <a:gd name="T45" fmla="*/ 76 h 240"/>
              <a:gd name="T46" fmla="*/ 87 w 92"/>
              <a:gd name="T47" fmla="*/ 82 h 240"/>
              <a:gd name="T48" fmla="*/ 81 w 92"/>
              <a:gd name="T49" fmla="*/ 88 h 240"/>
              <a:gd name="T50" fmla="*/ 81 w 92"/>
              <a:gd name="T51" fmla="*/ 94 h 240"/>
              <a:gd name="T52" fmla="*/ 75 w 92"/>
              <a:gd name="T53" fmla="*/ 99 h 240"/>
              <a:gd name="T54" fmla="*/ 63 w 92"/>
              <a:gd name="T55" fmla="*/ 111 h 240"/>
              <a:gd name="T56" fmla="*/ 58 w 92"/>
              <a:gd name="T57" fmla="*/ 123 h 240"/>
              <a:gd name="T58" fmla="*/ 46 w 92"/>
              <a:gd name="T59" fmla="*/ 129 h 240"/>
              <a:gd name="T60" fmla="*/ 40 w 92"/>
              <a:gd name="T61" fmla="*/ 140 h 240"/>
              <a:gd name="T62" fmla="*/ 34 w 92"/>
              <a:gd name="T63" fmla="*/ 152 h 240"/>
              <a:gd name="T64" fmla="*/ 29 w 92"/>
              <a:gd name="T65" fmla="*/ 158 h 240"/>
              <a:gd name="T66" fmla="*/ 29 w 92"/>
              <a:gd name="T67" fmla="*/ 175 h 240"/>
              <a:gd name="T68" fmla="*/ 23 w 92"/>
              <a:gd name="T69" fmla="*/ 199 h 240"/>
              <a:gd name="T70" fmla="*/ 17 w 92"/>
              <a:gd name="T71" fmla="*/ 210 h 240"/>
              <a:gd name="T72" fmla="*/ 17 w 92"/>
              <a:gd name="T73" fmla="*/ 222 h 240"/>
              <a:gd name="T74" fmla="*/ 11 w 92"/>
              <a:gd name="T75" fmla="*/ 234 h 240"/>
              <a:gd name="T76" fmla="*/ 11 w 92"/>
              <a:gd name="T77" fmla="*/ 240 h 2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240"/>
              <a:gd name="T119" fmla="*/ 92 w 92"/>
              <a:gd name="T120" fmla="*/ 240 h 2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240">
                <a:moveTo>
                  <a:pt x="92" y="0"/>
                </a:moveTo>
                <a:lnTo>
                  <a:pt x="75" y="6"/>
                </a:lnTo>
                <a:lnTo>
                  <a:pt x="58" y="6"/>
                </a:lnTo>
                <a:lnTo>
                  <a:pt x="40" y="12"/>
                </a:lnTo>
                <a:lnTo>
                  <a:pt x="29" y="12"/>
                </a:lnTo>
                <a:lnTo>
                  <a:pt x="17" y="18"/>
                </a:lnTo>
                <a:lnTo>
                  <a:pt x="5" y="18"/>
                </a:lnTo>
                <a:lnTo>
                  <a:pt x="0" y="24"/>
                </a:lnTo>
                <a:lnTo>
                  <a:pt x="0" y="29"/>
                </a:lnTo>
                <a:lnTo>
                  <a:pt x="0" y="35"/>
                </a:lnTo>
                <a:lnTo>
                  <a:pt x="5" y="35"/>
                </a:lnTo>
                <a:lnTo>
                  <a:pt x="11" y="41"/>
                </a:lnTo>
                <a:lnTo>
                  <a:pt x="17" y="41"/>
                </a:lnTo>
                <a:lnTo>
                  <a:pt x="23" y="47"/>
                </a:lnTo>
                <a:lnTo>
                  <a:pt x="40" y="53"/>
                </a:lnTo>
                <a:lnTo>
                  <a:pt x="52" y="59"/>
                </a:lnTo>
                <a:lnTo>
                  <a:pt x="69" y="64"/>
                </a:lnTo>
                <a:lnTo>
                  <a:pt x="75" y="70"/>
                </a:lnTo>
                <a:lnTo>
                  <a:pt x="81" y="70"/>
                </a:lnTo>
                <a:lnTo>
                  <a:pt x="81" y="76"/>
                </a:lnTo>
                <a:lnTo>
                  <a:pt x="87" y="82"/>
                </a:lnTo>
                <a:lnTo>
                  <a:pt x="81" y="88"/>
                </a:lnTo>
                <a:lnTo>
                  <a:pt x="81" y="94"/>
                </a:lnTo>
                <a:lnTo>
                  <a:pt x="75" y="99"/>
                </a:lnTo>
                <a:lnTo>
                  <a:pt x="63" y="111"/>
                </a:lnTo>
                <a:lnTo>
                  <a:pt x="58" y="123"/>
                </a:lnTo>
                <a:lnTo>
                  <a:pt x="46" y="129"/>
                </a:lnTo>
                <a:lnTo>
                  <a:pt x="40" y="140"/>
                </a:lnTo>
                <a:lnTo>
                  <a:pt x="34" y="152"/>
                </a:lnTo>
                <a:lnTo>
                  <a:pt x="29" y="158"/>
                </a:lnTo>
                <a:lnTo>
                  <a:pt x="29" y="175"/>
                </a:lnTo>
                <a:lnTo>
                  <a:pt x="23" y="199"/>
                </a:lnTo>
                <a:lnTo>
                  <a:pt x="17" y="210"/>
                </a:lnTo>
                <a:lnTo>
                  <a:pt x="17" y="222"/>
                </a:lnTo>
                <a:lnTo>
                  <a:pt x="11" y="234"/>
                </a:lnTo>
                <a:lnTo>
                  <a:pt x="11" y="240"/>
                </a:lnTo>
              </a:path>
            </a:pathLst>
          </a:custGeom>
          <a:noFill/>
          <a:ln w="9525">
            <a:solidFill>
              <a:srgbClr val="FF0000"/>
            </a:solidFill>
            <a:round/>
            <a:headEnd/>
            <a:tailEnd/>
          </a:ln>
        </p:spPr>
        <p:txBody>
          <a:bodyPr/>
          <a:lstStyle/>
          <a:p>
            <a:endParaRPr lang="en-US"/>
          </a:p>
        </p:txBody>
      </p:sp>
      <p:sp>
        <p:nvSpPr>
          <p:cNvPr id="25058" name="Freeform 246"/>
          <p:cNvSpPr>
            <a:spLocks/>
          </p:cNvSpPr>
          <p:nvPr/>
        </p:nvSpPr>
        <p:spPr bwMode="auto">
          <a:xfrm>
            <a:off x="7399281" y="4025463"/>
            <a:ext cx="119063" cy="352425"/>
          </a:xfrm>
          <a:custGeom>
            <a:avLst/>
            <a:gdLst>
              <a:gd name="T0" fmla="*/ 75 w 75"/>
              <a:gd name="T1" fmla="*/ 0 h 222"/>
              <a:gd name="T2" fmla="*/ 46 w 75"/>
              <a:gd name="T3" fmla="*/ 6 h 222"/>
              <a:gd name="T4" fmla="*/ 35 w 75"/>
              <a:gd name="T5" fmla="*/ 12 h 222"/>
              <a:gd name="T6" fmla="*/ 23 w 75"/>
              <a:gd name="T7" fmla="*/ 18 h 222"/>
              <a:gd name="T8" fmla="*/ 11 w 75"/>
              <a:gd name="T9" fmla="*/ 24 h 222"/>
              <a:gd name="T10" fmla="*/ 6 w 75"/>
              <a:gd name="T11" fmla="*/ 29 h 222"/>
              <a:gd name="T12" fmla="*/ 0 w 75"/>
              <a:gd name="T13" fmla="*/ 41 h 222"/>
              <a:gd name="T14" fmla="*/ 0 w 75"/>
              <a:gd name="T15" fmla="*/ 53 h 222"/>
              <a:gd name="T16" fmla="*/ 0 w 75"/>
              <a:gd name="T17" fmla="*/ 64 h 222"/>
              <a:gd name="T18" fmla="*/ 0 w 75"/>
              <a:gd name="T19" fmla="*/ 70 h 222"/>
              <a:gd name="T20" fmla="*/ 6 w 75"/>
              <a:gd name="T21" fmla="*/ 82 h 222"/>
              <a:gd name="T22" fmla="*/ 11 w 75"/>
              <a:gd name="T23" fmla="*/ 94 h 222"/>
              <a:gd name="T24" fmla="*/ 23 w 75"/>
              <a:gd name="T25" fmla="*/ 117 h 222"/>
              <a:gd name="T26" fmla="*/ 35 w 75"/>
              <a:gd name="T27" fmla="*/ 140 h 222"/>
              <a:gd name="T28" fmla="*/ 46 w 75"/>
              <a:gd name="T29" fmla="*/ 169 h 222"/>
              <a:gd name="T30" fmla="*/ 58 w 75"/>
              <a:gd name="T31" fmla="*/ 193 h 222"/>
              <a:gd name="T32" fmla="*/ 64 w 75"/>
              <a:gd name="T33" fmla="*/ 199 h 222"/>
              <a:gd name="T34" fmla="*/ 69 w 75"/>
              <a:gd name="T35" fmla="*/ 210 h 222"/>
              <a:gd name="T36" fmla="*/ 75 w 75"/>
              <a:gd name="T37" fmla="*/ 216 h 222"/>
              <a:gd name="T38" fmla="*/ 75 w 75"/>
              <a:gd name="T39" fmla="*/ 222 h 2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5"/>
              <a:gd name="T61" fmla="*/ 0 h 222"/>
              <a:gd name="T62" fmla="*/ 75 w 75"/>
              <a:gd name="T63" fmla="*/ 222 h 2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5" h="222">
                <a:moveTo>
                  <a:pt x="75" y="0"/>
                </a:moveTo>
                <a:lnTo>
                  <a:pt x="46" y="6"/>
                </a:lnTo>
                <a:lnTo>
                  <a:pt x="35" y="12"/>
                </a:lnTo>
                <a:lnTo>
                  <a:pt x="23" y="18"/>
                </a:lnTo>
                <a:lnTo>
                  <a:pt x="11" y="24"/>
                </a:lnTo>
                <a:lnTo>
                  <a:pt x="6" y="29"/>
                </a:lnTo>
                <a:lnTo>
                  <a:pt x="0" y="41"/>
                </a:lnTo>
                <a:lnTo>
                  <a:pt x="0" y="53"/>
                </a:lnTo>
                <a:lnTo>
                  <a:pt x="0" y="64"/>
                </a:lnTo>
                <a:lnTo>
                  <a:pt x="0" y="70"/>
                </a:lnTo>
                <a:lnTo>
                  <a:pt x="6" y="82"/>
                </a:lnTo>
                <a:lnTo>
                  <a:pt x="11" y="94"/>
                </a:lnTo>
                <a:lnTo>
                  <a:pt x="23" y="117"/>
                </a:lnTo>
                <a:lnTo>
                  <a:pt x="35" y="140"/>
                </a:lnTo>
                <a:lnTo>
                  <a:pt x="46" y="169"/>
                </a:lnTo>
                <a:lnTo>
                  <a:pt x="58" y="193"/>
                </a:lnTo>
                <a:lnTo>
                  <a:pt x="64" y="199"/>
                </a:lnTo>
                <a:lnTo>
                  <a:pt x="69" y="210"/>
                </a:lnTo>
                <a:lnTo>
                  <a:pt x="75" y="216"/>
                </a:lnTo>
                <a:lnTo>
                  <a:pt x="75" y="222"/>
                </a:lnTo>
              </a:path>
            </a:pathLst>
          </a:custGeom>
          <a:noFill/>
          <a:ln w="9525">
            <a:solidFill>
              <a:srgbClr val="FF0000"/>
            </a:solidFill>
            <a:round/>
            <a:headEnd/>
            <a:tailEnd/>
          </a:ln>
        </p:spPr>
        <p:txBody>
          <a:bodyPr/>
          <a:lstStyle/>
          <a:p>
            <a:endParaRPr lang="en-US"/>
          </a:p>
        </p:txBody>
      </p:sp>
      <p:sp>
        <p:nvSpPr>
          <p:cNvPr id="25059" name="Freeform 247"/>
          <p:cNvSpPr>
            <a:spLocks/>
          </p:cNvSpPr>
          <p:nvPr/>
        </p:nvSpPr>
        <p:spPr bwMode="auto">
          <a:xfrm>
            <a:off x="8135881" y="1680726"/>
            <a:ext cx="496888" cy="342900"/>
          </a:xfrm>
          <a:custGeom>
            <a:avLst/>
            <a:gdLst>
              <a:gd name="T0" fmla="*/ 313 w 313"/>
              <a:gd name="T1" fmla="*/ 35 h 216"/>
              <a:gd name="T2" fmla="*/ 301 w 313"/>
              <a:gd name="T3" fmla="*/ 24 h 216"/>
              <a:gd name="T4" fmla="*/ 284 w 313"/>
              <a:gd name="T5" fmla="*/ 12 h 216"/>
              <a:gd name="T6" fmla="*/ 278 w 313"/>
              <a:gd name="T7" fmla="*/ 6 h 216"/>
              <a:gd name="T8" fmla="*/ 272 w 313"/>
              <a:gd name="T9" fmla="*/ 6 h 216"/>
              <a:gd name="T10" fmla="*/ 266 w 313"/>
              <a:gd name="T11" fmla="*/ 0 h 216"/>
              <a:gd name="T12" fmla="*/ 255 w 313"/>
              <a:gd name="T13" fmla="*/ 0 h 216"/>
              <a:gd name="T14" fmla="*/ 249 w 313"/>
              <a:gd name="T15" fmla="*/ 0 h 216"/>
              <a:gd name="T16" fmla="*/ 237 w 313"/>
              <a:gd name="T17" fmla="*/ 6 h 216"/>
              <a:gd name="T18" fmla="*/ 231 w 313"/>
              <a:gd name="T19" fmla="*/ 12 h 216"/>
              <a:gd name="T20" fmla="*/ 220 w 313"/>
              <a:gd name="T21" fmla="*/ 18 h 216"/>
              <a:gd name="T22" fmla="*/ 208 w 313"/>
              <a:gd name="T23" fmla="*/ 24 h 216"/>
              <a:gd name="T24" fmla="*/ 202 w 313"/>
              <a:gd name="T25" fmla="*/ 29 h 216"/>
              <a:gd name="T26" fmla="*/ 191 w 313"/>
              <a:gd name="T27" fmla="*/ 35 h 216"/>
              <a:gd name="T28" fmla="*/ 185 w 313"/>
              <a:gd name="T29" fmla="*/ 41 h 216"/>
              <a:gd name="T30" fmla="*/ 179 w 313"/>
              <a:gd name="T31" fmla="*/ 47 h 216"/>
              <a:gd name="T32" fmla="*/ 173 w 313"/>
              <a:gd name="T33" fmla="*/ 47 h 216"/>
              <a:gd name="T34" fmla="*/ 168 w 313"/>
              <a:gd name="T35" fmla="*/ 47 h 216"/>
              <a:gd name="T36" fmla="*/ 156 w 313"/>
              <a:gd name="T37" fmla="*/ 47 h 216"/>
              <a:gd name="T38" fmla="*/ 150 w 313"/>
              <a:gd name="T39" fmla="*/ 47 h 216"/>
              <a:gd name="T40" fmla="*/ 144 w 313"/>
              <a:gd name="T41" fmla="*/ 47 h 216"/>
              <a:gd name="T42" fmla="*/ 139 w 313"/>
              <a:gd name="T43" fmla="*/ 47 h 216"/>
              <a:gd name="T44" fmla="*/ 127 w 313"/>
              <a:gd name="T45" fmla="*/ 47 h 216"/>
              <a:gd name="T46" fmla="*/ 110 w 313"/>
              <a:gd name="T47" fmla="*/ 41 h 216"/>
              <a:gd name="T48" fmla="*/ 104 w 313"/>
              <a:gd name="T49" fmla="*/ 41 h 216"/>
              <a:gd name="T50" fmla="*/ 92 w 313"/>
              <a:gd name="T51" fmla="*/ 41 h 216"/>
              <a:gd name="T52" fmla="*/ 81 w 313"/>
              <a:gd name="T53" fmla="*/ 41 h 216"/>
              <a:gd name="T54" fmla="*/ 75 w 313"/>
              <a:gd name="T55" fmla="*/ 41 h 216"/>
              <a:gd name="T56" fmla="*/ 63 w 313"/>
              <a:gd name="T57" fmla="*/ 47 h 216"/>
              <a:gd name="T58" fmla="*/ 58 w 313"/>
              <a:gd name="T59" fmla="*/ 53 h 216"/>
              <a:gd name="T60" fmla="*/ 46 w 313"/>
              <a:gd name="T61" fmla="*/ 59 h 216"/>
              <a:gd name="T62" fmla="*/ 34 w 313"/>
              <a:gd name="T63" fmla="*/ 64 h 216"/>
              <a:gd name="T64" fmla="*/ 29 w 313"/>
              <a:gd name="T65" fmla="*/ 70 h 216"/>
              <a:gd name="T66" fmla="*/ 23 w 313"/>
              <a:gd name="T67" fmla="*/ 76 h 216"/>
              <a:gd name="T68" fmla="*/ 17 w 313"/>
              <a:gd name="T69" fmla="*/ 88 h 216"/>
              <a:gd name="T70" fmla="*/ 11 w 313"/>
              <a:gd name="T71" fmla="*/ 94 h 216"/>
              <a:gd name="T72" fmla="*/ 11 w 313"/>
              <a:gd name="T73" fmla="*/ 99 h 216"/>
              <a:gd name="T74" fmla="*/ 11 w 313"/>
              <a:gd name="T75" fmla="*/ 99 h 216"/>
              <a:gd name="T76" fmla="*/ 11 w 313"/>
              <a:gd name="T77" fmla="*/ 111 h 216"/>
              <a:gd name="T78" fmla="*/ 17 w 313"/>
              <a:gd name="T79" fmla="*/ 117 h 216"/>
              <a:gd name="T80" fmla="*/ 23 w 313"/>
              <a:gd name="T81" fmla="*/ 129 h 216"/>
              <a:gd name="T82" fmla="*/ 29 w 313"/>
              <a:gd name="T83" fmla="*/ 135 h 216"/>
              <a:gd name="T84" fmla="*/ 34 w 313"/>
              <a:gd name="T85" fmla="*/ 146 h 216"/>
              <a:gd name="T86" fmla="*/ 40 w 313"/>
              <a:gd name="T87" fmla="*/ 152 h 216"/>
              <a:gd name="T88" fmla="*/ 40 w 313"/>
              <a:gd name="T89" fmla="*/ 158 h 216"/>
              <a:gd name="T90" fmla="*/ 40 w 313"/>
              <a:gd name="T91" fmla="*/ 170 h 216"/>
              <a:gd name="T92" fmla="*/ 34 w 313"/>
              <a:gd name="T93" fmla="*/ 175 h 216"/>
              <a:gd name="T94" fmla="*/ 29 w 313"/>
              <a:gd name="T95" fmla="*/ 181 h 216"/>
              <a:gd name="T96" fmla="*/ 23 w 313"/>
              <a:gd name="T97" fmla="*/ 193 h 216"/>
              <a:gd name="T98" fmla="*/ 17 w 313"/>
              <a:gd name="T99" fmla="*/ 199 h 216"/>
              <a:gd name="T100" fmla="*/ 5 w 313"/>
              <a:gd name="T101" fmla="*/ 205 h 216"/>
              <a:gd name="T102" fmla="*/ 0 w 313"/>
              <a:gd name="T103" fmla="*/ 210 h 216"/>
              <a:gd name="T104" fmla="*/ 0 w 313"/>
              <a:gd name="T105" fmla="*/ 216 h 2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3"/>
              <a:gd name="T160" fmla="*/ 0 h 216"/>
              <a:gd name="T161" fmla="*/ 313 w 313"/>
              <a:gd name="T162" fmla="*/ 216 h 2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3" h="216">
                <a:moveTo>
                  <a:pt x="313" y="35"/>
                </a:moveTo>
                <a:lnTo>
                  <a:pt x="301" y="24"/>
                </a:lnTo>
                <a:lnTo>
                  <a:pt x="284" y="12"/>
                </a:lnTo>
                <a:lnTo>
                  <a:pt x="278" y="6"/>
                </a:lnTo>
                <a:lnTo>
                  <a:pt x="272" y="6"/>
                </a:lnTo>
                <a:lnTo>
                  <a:pt x="266" y="0"/>
                </a:lnTo>
                <a:lnTo>
                  <a:pt x="255" y="0"/>
                </a:lnTo>
                <a:lnTo>
                  <a:pt x="249" y="0"/>
                </a:lnTo>
                <a:lnTo>
                  <a:pt x="237" y="6"/>
                </a:lnTo>
                <a:lnTo>
                  <a:pt x="231" y="12"/>
                </a:lnTo>
                <a:lnTo>
                  <a:pt x="220" y="18"/>
                </a:lnTo>
                <a:lnTo>
                  <a:pt x="208" y="24"/>
                </a:lnTo>
                <a:lnTo>
                  <a:pt x="202" y="29"/>
                </a:lnTo>
                <a:lnTo>
                  <a:pt x="191" y="35"/>
                </a:lnTo>
                <a:lnTo>
                  <a:pt x="185" y="41"/>
                </a:lnTo>
                <a:lnTo>
                  <a:pt x="179" y="47"/>
                </a:lnTo>
                <a:lnTo>
                  <a:pt x="173" y="47"/>
                </a:lnTo>
                <a:lnTo>
                  <a:pt x="168" y="47"/>
                </a:lnTo>
                <a:lnTo>
                  <a:pt x="156" y="47"/>
                </a:lnTo>
                <a:lnTo>
                  <a:pt x="150" y="47"/>
                </a:lnTo>
                <a:lnTo>
                  <a:pt x="144" y="47"/>
                </a:lnTo>
                <a:lnTo>
                  <a:pt x="139" y="47"/>
                </a:lnTo>
                <a:lnTo>
                  <a:pt x="127" y="47"/>
                </a:lnTo>
                <a:lnTo>
                  <a:pt x="110" y="41"/>
                </a:lnTo>
                <a:lnTo>
                  <a:pt x="104" y="41"/>
                </a:lnTo>
                <a:lnTo>
                  <a:pt x="92" y="41"/>
                </a:lnTo>
                <a:lnTo>
                  <a:pt x="81" y="41"/>
                </a:lnTo>
                <a:lnTo>
                  <a:pt x="75" y="41"/>
                </a:lnTo>
                <a:lnTo>
                  <a:pt x="63" y="47"/>
                </a:lnTo>
                <a:lnTo>
                  <a:pt x="58" y="53"/>
                </a:lnTo>
                <a:lnTo>
                  <a:pt x="46" y="59"/>
                </a:lnTo>
                <a:lnTo>
                  <a:pt x="34" y="64"/>
                </a:lnTo>
                <a:lnTo>
                  <a:pt x="29" y="70"/>
                </a:lnTo>
                <a:lnTo>
                  <a:pt x="23" y="76"/>
                </a:lnTo>
                <a:lnTo>
                  <a:pt x="17" y="88"/>
                </a:lnTo>
                <a:lnTo>
                  <a:pt x="11" y="94"/>
                </a:lnTo>
                <a:lnTo>
                  <a:pt x="11" y="99"/>
                </a:lnTo>
                <a:lnTo>
                  <a:pt x="11" y="111"/>
                </a:lnTo>
                <a:lnTo>
                  <a:pt x="17" y="117"/>
                </a:lnTo>
                <a:lnTo>
                  <a:pt x="23" y="129"/>
                </a:lnTo>
                <a:lnTo>
                  <a:pt x="29" y="135"/>
                </a:lnTo>
                <a:lnTo>
                  <a:pt x="34" y="146"/>
                </a:lnTo>
                <a:lnTo>
                  <a:pt x="40" y="152"/>
                </a:lnTo>
                <a:lnTo>
                  <a:pt x="40" y="158"/>
                </a:lnTo>
                <a:lnTo>
                  <a:pt x="40" y="170"/>
                </a:lnTo>
                <a:lnTo>
                  <a:pt x="34" y="175"/>
                </a:lnTo>
                <a:lnTo>
                  <a:pt x="29" y="181"/>
                </a:lnTo>
                <a:lnTo>
                  <a:pt x="23" y="193"/>
                </a:lnTo>
                <a:lnTo>
                  <a:pt x="17" y="199"/>
                </a:lnTo>
                <a:lnTo>
                  <a:pt x="5" y="205"/>
                </a:lnTo>
                <a:lnTo>
                  <a:pt x="0" y="210"/>
                </a:lnTo>
                <a:lnTo>
                  <a:pt x="0" y="216"/>
                </a:lnTo>
              </a:path>
            </a:pathLst>
          </a:custGeom>
          <a:noFill/>
          <a:ln w="9525">
            <a:solidFill>
              <a:srgbClr val="FF0000"/>
            </a:solidFill>
            <a:round/>
            <a:headEnd/>
            <a:tailEnd/>
          </a:ln>
        </p:spPr>
        <p:txBody>
          <a:bodyPr/>
          <a:lstStyle/>
          <a:p>
            <a:endParaRPr lang="en-US"/>
          </a:p>
        </p:txBody>
      </p:sp>
      <p:sp>
        <p:nvSpPr>
          <p:cNvPr id="25060" name="Freeform 248"/>
          <p:cNvSpPr>
            <a:spLocks/>
          </p:cNvSpPr>
          <p:nvPr/>
        </p:nvSpPr>
        <p:spPr bwMode="auto">
          <a:xfrm>
            <a:off x="7840606" y="4025463"/>
            <a:ext cx="487363" cy="352425"/>
          </a:xfrm>
          <a:custGeom>
            <a:avLst/>
            <a:gdLst>
              <a:gd name="T0" fmla="*/ 41 w 307"/>
              <a:gd name="T1" fmla="*/ 24 h 222"/>
              <a:gd name="T2" fmla="*/ 58 w 307"/>
              <a:gd name="T3" fmla="*/ 47 h 222"/>
              <a:gd name="T4" fmla="*/ 70 w 307"/>
              <a:gd name="T5" fmla="*/ 70 h 222"/>
              <a:gd name="T6" fmla="*/ 70 w 307"/>
              <a:gd name="T7" fmla="*/ 88 h 222"/>
              <a:gd name="T8" fmla="*/ 70 w 307"/>
              <a:gd name="T9" fmla="*/ 99 h 222"/>
              <a:gd name="T10" fmla="*/ 58 w 307"/>
              <a:gd name="T11" fmla="*/ 111 h 222"/>
              <a:gd name="T12" fmla="*/ 35 w 307"/>
              <a:gd name="T13" fmla="*/ 134 h 222"/>
              <a:gd name="T14" fmla="*/ 12 w 307"/>
              <a:gd name="T15" fmla="*/ 152 h 222"/>
              <a:gd name="T16" fmla="*/ 6 w 307"/>
              <a:gd name="T17" fmla="*/ 158 h 222"/>
              <a:gd name="T18" fmla="*/ 0 w 307"/>
              <a:gd name="T19" fmla="*/ 164 h 222"/>
              <a:gd name="T20" fmla="*/ 0 w 307"/>
              <a:gd name="T21" fmla="*/ 169 h 222"/>
              <a:gd name="T22" fmla="*/ 12 w 307"/>
              <a:gd name="T23" fmla="*/ 175 h 222"/>
              <a:gd name="T24" fmla="*/ 35 w 307"/>
              <a:gd name="T25" fmla="*/ 175 h 222"/>
              <a:gd name="T26" fmla="*/ 52 w 307"/>
              <a:gd name="T27" fmla="*/ 175 h 222"/>
              <a:gd name="T28" fmla="*/ 70 w 307"/>
              <a:gd name="T29" fmla="*/ 175 h 222"/>
              <a:gd name="T30" fmla="*/ 87 w 307"/>
              <a:gd name="T31" fmla="*/ 175 h 222"/>
              <a:gd name="T32" fmla="*/ 99 w 307"/>
              <a:gd name="T33" fmla="*/ 175 h 222"/>
              <a:gd name="T34" fmla="*/ 99 w 307"/>
              <a:gd name="T35" fmla="*/ 181 h 222"/>
              <a:gd name="T36" fmla="*/ 93 w 307"/>
              <a:gd name="T37" fmla="*/ 193 h 222"/>
              <a:gd name="T38" fmla="*/ 81 w 307"/>
              <a:gd name="T39" fmla="*/ 204 h 222"/>
              <a:gd name="T40" fmla="*/ 75 w 307"/>
              <a:gd name="T41" fmla="*/ 216 h 222"/>
              <a:gd name="T42" fmla="*/ 81 w 307"/>
              <a:gd name="T43" fmla="*/ 222 h 222"/>
              <a:gd name="T44" fmla="*/ 87 w 307"/>
              <a:gd name="T45" fmla="*/ 222 h 222"/>
              <a:gd name="T46" fmla="*/ 104 w 307"/>
              <a:gd name="T47" fmla="*/ 216 h 222"/>
              <a:gd name="T48" fmla="*/ 122 w 307"/>
              <a:gd name="T49" fmla="*/ 210 h 222"/>
              <a:gd name="T50" fmla="*/ 139 w 307"/>
              <a:gd name="T51" fmla="*/ 199 h 222"/>
              <a:gd name="T52" fmla="*/ 162 w 307"/>
              <a:gd name="T53" fmla="*/ 181 h 222"/>
              <a:gd name="T54" fmla="*/ 186 w 307"/>
              <a:gd name="T55" fmla="*/ 158 h 222"/>
              <a:gd name="T56" fmla="*/ 209 w 307"/>
              <a:gd name="T57" fmla="*/ 134 h 222"/>
              <a:gd name="T58" fmla="*/ 226 w 307"/>
              <a:gd name="T59" fmla="*/ 129 h 222"/>
              <a:gd name="T60" fmla="*/ 238 w 307"/>
              <a:gd name="T61" fmla="*/ 129 h 222"/>
              <a:gd name="T62" fmla="*/ 255 w 307"/>
              <a:gd name="T63" fmla="*/ 129 h 222"/>
              <a:gd name="T64" fmla="*/ 267 w 307"/>
              <a:gd name="T65" fmla="*/ 140 h 222"/>
              <a:gd name="T66" fmla="*/ 278 w 307"/>
              <a:gd name="T67" fmla="*/ 152 h 222"/>
              <a:gd name="T68" fmla="*/ 290 w 307"/>
              <a:gd name="T69" fmla="*/ 169 h 222"/>
              <a:gd name="T70" fmla="*/ 301 w 307"/>
              <a:gd name="T71" fmla="*/ 187 h 222"/>
              <a:gd name="T72" fmla="*/ 307 w 307"/>
              <a:gd name="T73" fmla="*/ 193 h 22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7"/>
              <a:gd name="T112" fmla="*/ 0 h 222"/>
              <a:gd name="T113" fmla="*/ 307 w 307"/>
              <a:gd name="T114" fmla="*/ 222 h 22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7" h="222">
                <a:moveTo>
                  <a:pt x="23" y="0"/>
                </a:moveTo>
                <a:lnTo>
                  <a:pt x="41" y="24"/>
                </a:lnTo>
                <a:lnTo>
                  <a:pt x="52" y="35"/>
                </a:lnTo>
                <a:lnTo>
                  <a:pt x="58" y="47"/>
                </a:lnTo>
                <a:lnTo>
                  <a:pt x="64" y="59"/>
                </a:lnTo>
                <a:lnTo>
                  <a:pt x="70" y="70"/>
                </a:lnTo>
                <a:lnTo>
                  <a:pt x="70" y="82"/>
                </a:lnTo>
                <a:lnTo>
                  <a:pt x="70" y="88"/>
                </a:lnTo>
                <a:lnTo>
                  <a:pt x="70" y="94"/>
                </a:lnTo>
                <a:lnTo>
                  <a:pt x="70" y="99"/>
                </a:lnTo>
                <a:lnTo>
                  <a:pt x="64" y="105"/>
                </a:lnTo>
                <a:lnTo>
                  <a:pt x="58" y="111"/>
                </a:lnTo>
                <a:lnTo>
                  <a:pt x="46" y="123"/>
                </a:lnTo>
                <a:lnTo>
                  <a:pt x="35" y="134"/>
                </a:lnTo>
                <a:lnTo>
                  <a:pt x="23" y="140"/>
                </a:lnTo>
                <a:lnTo>
                  <a:pt x="12" y="152"/>
                </a:lnTo>
                <a:lnTo>
                  <a:pt x="6" y="158"/>
                </a:lnTo>
                <a:lnTo>
                  <a:pt x="0" y="164"/>
                </a:lnTo>
                <a:lnTo>
                  <a:pt x="0" y="169"/>
                </a:lnTo>
                <a:lnTo>
                  <a:pt x="6" y="175"/>
                </a:lnTo>
                <a:lnTo>
                  <a:pt x="12" y="175"/>
                </a:lnTo>
                <a:lnTo>
                  <a:pt x="17" y="175"/>
                </a:lnTo>
                <a:lnTo>
                  <a:pt x="35" y="175"/>
                </a:lnTo>
                <a:lnTo>
                  <a:pt x="46" y="175"/>
                </a:lnTo>
                <a:lnTo>
                  <a:pt x="52" y="175"/>
                </a:lnTo>
                <a:lnTo>
                  <a:pt x="58" y="175"/>
                </a:lnTo>
                <a:lnTo>
                  <a:pt x="70" y="175"/>
                </a:lnTo>
                <a:lnTo>
                  <a:pt x="81" y="175"/>
                </a:lnTo>
                <a:lnTo>
                  <a:pt x="87" y="175"/>
                </a:lnTo>
                <a:lnTo>
                  <a:pt x="93" y="175"/>
                </a:lnTo>
                <a:lnTo>
                  <a:pt x="99" y="175"/>
                </a:lnTo>
                <a:lnTo>
                  <a:pt x="99" y="181"/>
                </a:lnTo>
                <a:lnTo>
                  <a:pt x="99" y="187"/>
                </a:lnTo>
                <a:lnTo>
                  <a:pt x="93" y="193"/>
                </a:lnTo>
                <a:lnTo>
                  <a:pt x="87" y="199"/>
                </a:lnTo>
                <a:lnTo>
                  <a:pt x="81" y="204"/>
                </a:lnTo>
                <a:lnTo>
                  <a:pt x="81" y="210"/>
                </a:lnTo>
                <a:lnTo>
                  <a:pt x="75" y="216"/>
                </a:lnTo>
                <a:lnTo>
                  <a:pt x="75" y="222"/>
                </a:lnTo>
                <a:lnTo>
                  <a:pt x="81" y="222"/>
                </a:lnTo>
                <a:lnTo>
                  <a:pt x="87" y="222"/>
                </a:lnTo>
                <a:lnTo>
                  <a:pt x="93" y="222"/>
                </a:lnTo>
                <a:lnTo>
                  <a:pt x="104" y="216"/>
                </a:lnTo>
                <a:lnTo>
                  <a:pt x="110" y="216"/>
                </a:lnTo>
                <a:lnTo>
                  <a:pt x="122" y="210"/>
                </a:lnTo>
                <a:lnTo>
                  <a:pt x="128" y="204"/>
                </a:lnTo>
                <a:lnTo>
                  <a:pt x="139" y="199"/>
                </a:lnTo>
                <a:lnTo>
                  <a:pt x="151" y="193"/>
                </a:lnTo>
                <a:lnTo>
                  <a:pt x="162" y="181"/>
                </a:lnTo>
                <a:lnTo>
                  <a:pt x="174" y="169"/>
                </a:lnTo>
                <a:lnTo>
                  <a:pt x="186" y="158"/>
                </a:lnTo>
                <a:lnTo>
                  <a:pt x="197" y="146"/>
                </a:lnTo>
                <a:lnTo>
                  <a:pt x="209" y="134"/>
                </a:lnTo>
                <a:lnTo>
                  <a:pt x="220" y="129"/>
                </a:lnTo>
                <a:lnTo>
                  <a:pt x="226" y="129"/>
                </a:lnTo>
                <a:lnTo>
                  <a:pt x="232" y="129"/>
                </a:lnTo>
                <a:lnTo>
                  <a:pt x="238" y="129"/>
                </a:lnTo>
                <a:lnTo>
                  <a:pt x="249" y="129"/>
                </a:lnTo>
                <a:lnTo>
                  <a:pt x="255" y="129"/>
                </a:lnTo>
                <a:lnTo>
                  <a:pt x="261" y="134"/>
                </a:lnTo>
                <a:lnTo>
                  <a:pt x="267" y="140"/>
                </a:lnTo>
                <a:lnTo>
                  <a:pt x="272" y="146"/>
                </a:lnTo>
                <a:lnTo>
                  <a:pt x="278" y="152"/>
                </a:lnTo>
                <a:lnTo>
                  <a:pt x="284" y="164"/>
                </a:lnTo>
                <a:lnTo>
                  <a:pt x="290" y="169"/>
                </a:lnTo>
                <a:lnTo>
                  <a:pt x="296" y="181"/>
                </a:lnTo>
                <a:lnTo>
                  <a:pt x="301" y="187"/>
                </a:lnTo>
                <a:lnTo>
                  <a:pt x="301" y="193"/>
                </a:lnTo>
                <a:lnTo>
                  <a:pt x="307" y="193"/>
                </a:lnTo>
              </a:path>
            </a:pathLst>
          </a:custGeom>
          <a:noFill/>
          <a:ln w="9525">
            <a:solidFill>
              <a:srgbClr val="FF0000"/>
            </a:solidFill>
            <a:round/>
            <a:headEnd/>
            <a:tailEnd/>
          </a:ln>
        </p:spPr>
        <p:txBody>
          <a:bodyPr/>
          <a:lstStyle/>
          <a:p>
            <a:endParaRPr lang="en-US"/>
          </a:p>
        </p:txBody>
      </p:sp>
      <p:sp>
        <p:nvSpPr>
          <p:cNvPr id="25061" name="Freeform 249"/>
          <p:cNvSpPr>
            <a:spLocks/>
          </p:cNvSpPr>
          <p:nvPr/>
        </p:nvSpPr>
        <p:spPr bwMode="auto">
          <a:xfrm>
            <a:off x="7491356" y="3858776"/>
            <a:ext cx="276225" cy="147638"/>
          </a:xfrm>
          <a:custGeom>
            <a:avLst/>
            <a:gdLst>
              <a:gd name="T0" fmla="*/ 174 w 174"/>
              <a:gd name="T1" fmla="*/ 12 h 93"/>
              <a:gd name="T2" fmla="*/ 145 w 174"/>
              <a:gd name="T3" fmla="*/ 6 h 93"/>
              <a:gd name="T4" fmla="*/ 116 w 174"/>
              <a:gd name="T5" fmla="*/ 6 h 93"/>
              <a:gd name="T6" fmla="*/ 104 w 174"/>
              <a:gd name="T7" fmla="*/ 0 h 93"/>
              <a:gd name="T8" fmla="*/ 92 w 174"/>
              <a:gd name="T9" fmla="*/ 0 h 93"/>
              <a:gd name="T10" fmla="*/ 81 w 174"/>
              <a:gd name="T11" fmla="*/ 6 h 93"/>
              <a:gd name="T12" fmla="*/ 75 w 174"/>
              <a:gd name="T13" fmla="*/ 6 h 93"/>
              <a:gd name="T14" fmla="*/ 69 w 174"/>
              <a:gd name="T15" fmla="*/ 6 h 93"/>
              <a:gd name="T16" fmla="*/ 63 w 174"/>
              <a:gd name="T17" fmla="*/ 12 h 93"/>
              <a:gd name="T18" fmla="*/ 58 w 174"/>
              <a:gd name="T19" fmla="*/ 18 h 93"/>
              <a:gd name="T20" fmla="*/ 58 w 174"/>
              <a:gd name="T21" fmla="*/ 23 h 93"/>
              <a:gd name="T22" fmla="*/ 52 w 174"/>
              <a:gd name="T23" fmla="*/ 35 h 93"/>
              <a:gd name="T24" fmla="*/ 46 w 174"/>
              <a:gd name="T25" fmla="*/ 41 h 93"/>
              <a:gd name="T26" fmla="*/ 46 w 174"/>
              <a:gd name="T27" fmla="*/ 47 h 93"/>
              <a:gd name="T28" fmla="*/ 40 w 174"/>
              <a:gd name="T29" fmla="*/ 53 h 93"/>
              <a:gd name="T30" fmla="*/ 35 w 174"/>
              <a:gd name="T31" fmla="*/ 58 h 93"/>
              <a:gd name="T32" fmla="*/ 17 w 174"/>
              <a:gd name="T33" fmla="*/ 70 h 93"/>
              <a:gd name="T34" fmla="*/ 6 w 174"/>
              <a:gd name="T35" fmla="*/ 82 h 93"/>
              <a:gd name="T36" fmla="*/ 0 w 174"/>
              <a:gd name="T37" fmla="*/ 88 h 93"/>
              <a:gd name="T38" fmla="*/ 0 w 174"/>
              <a:gd name="T39" fmla="*/ 93 h 9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4"/>
              <a:gd name="T61" fmla="*/ 0 h 93"/>
              <a:gd name="T62" fmla="*/ 174 w 174"/>
              <a:gd name="T63" fmla="*/ 93 h 9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4" h="93">
                <a:moveTo>
                  <a:pt x="174" y="12"/>
                </a:moveTo>
                <a:lnTo>
                  <a:pt x="145" y="6"/>
                </a:lnTo>
                <a:lnTo>
                  <a:pt x="116" y="6"/>
                </a:lnTo>
                <a:lnTo>
                  <a:pt x="104" y="0"/>
                </a:lnTo>
                <a:lnTo>
                  <a:pt x="92" y="0"/>
                </a:lnTo>
                <a:lnTo>
                  <a:pt x="81" y="6"/>
                </a:lnTo>
                <a:lnTo>
                  <a:pt x="75" y="6"/>
                </a:lnTo>
                <a:lnTo>
                  <a:pt x="69" y="6"/>
                </a:lnTo>
                <a:lnTo>
                  <a:pt x="63" y="12"/>
                </a:lnTo>
                <a:lnTo>
                  <a:pt x="58" y="18"/>
                </a:lnTo>
                <a:lnTo>
                  <a:pt x="58" y="23"/>
                </a:lnTo>
                <a:lnTo>
                  <a:pt x="52" y="35"/>
                </a:lnTo>
                <a:lnTo>
                  <a:pt x="46" y="41"/>
                </a:lnTo>
                <a:lnTo>
                  <a:pt x="46" y="47"/>
                </a:lnTo>
                <a:lnTo>
                  <a:pt x="40" y="53"/>
                </a:lnTo>
                <a:lnTo>
                  <a:pt x="35" y="58"/>
                </a:lnTo>
                <a:lnTo>
                  <a:pt x="17" y="70"/>
                </a:lnTo>
                <a:lnTo>
                  <a:pt x="6" y="82"/>
                </a:lnTo>
                <a:lnTo>
                  <a:pt x="0" y="88"/>
                </a:lnTo>
                <a:lnTo>
                  <a:pt x="0" y="93"/>
                </a:lnTo>
              </a:path>
            </a:pathLst>
          </a:custGeom>
          <a:noFill/>
          <a:ln w="9525">
            <a:solidFill>
              <a:srgbClr val="FF0000"/>
            </a:solidFill>
            <a:round/>
            <a:headEnd/>
            <a:tailEnd/>
          </a:ln>
        </p:spPr>
        <p:txBody>
          <a:bodyPr/>
          <a:lstStyle/>
          <a:p>
            <a:endParaRPr lang="en-US"/>
          </a:p>
        </p:txBody>
      </p:sp>
      <p:sp>
        <p:nvSpPr>
          <p:cNvPr id="25062" name="Freeform 250"/>
          <p:cNvSpPr>
            <a:spLocks/>
          </p:cNvSpPr>
          <p:nvPr/>
        </p:nvSpPr>
        <p:spPr bwMode="auto">
          <a:xfrm>
            <a:off x="8097781" y="3757176"/>
            <a:ext cx="239713" cy="388938"/>
          </a:xfrm>
          <a:custGeom>
            <a:avLst/>
            <a:gdLst>
              <a:gd name="T0" fmla="*/ 151 w 151"/>
              <a:gd name="T1" fmla="*/ 6 h 245"/>
              <a:gd name="T2" fmla="*/ 134 w 151"/>
              <a:gd name="T3" fmla="*/ 0 h 245"/>
              <a:gd name="T4" fmla="*/ 116 w 151"/>
              <a:gd name="T5" fmla="*/ 0 h 245"/>
              <a:gd name="T6" fmla="*/ 110 w 151"/>
              <a:gd name="T7" fmla="*/ 0 h 245"/>
              <a:gd name="T8" fmla="*/ 105 w 151"/>
              <a:gd name="T9" fmla="*/ 0 h 245"/>
              <a:gd name="T10" fmla="*/ 99 w 151"/>
              <a:gd name="T11" fmla="*/ 0 h 245"/>
              <a:gd name="T12" fmla="*/ 87 w 151"/>
              <a:gd name="T13" fmla="*/ 6 h 245"/>
              <a:gd name="T14" fmla="*/ 82 w 151"/>
              <a:gd name="T15" fmla="*/ 12 h 245"/>
              <a:gd name="T16" fmla="*/ 76 w 151"/>
              <a:gd name="T17" fmla="*/ 17 h 245"/>
              <a:gd name="T18" fmla="*/ 70 w 151"/>
              <a:gd name="T19" fmla="*/ 29 h 245"/>
              <a:gd name="T20" fmla="*/ 64 w 151"/>
              <a:gd name="T21" fmla="*/ 35 h 245"/>
              <a:gd name="T22" fmla="*/ 53 w 151"/>
              <a:gd name="T23" fmla="*/ 58 h 245"/>
              <a:gd name="T24" fmla="*/ 47 w 151"/>
              <a:gd name="T25" fmla="*/ 64 h 245"/>
              <a:gd name="T26" fmla="*/ 41 w 151"/>
              <a:gd name="T27" fmla="*/ 76 h 245"/>
              <a:gd name="T28" fmla="*/ 41 w 151"/>
              <a:gd name="T29" fmla="*/ 82 h 245"/>
              <a:gd name="T30" fmla="*/ 35 w 151"/>
              <a:gd name="T31" fmla="*/ 87 h 245"/>
              <a:gd name="T32" fmla="*/ 29 w 151"/>
              <a:gd name="T33" fmla="*/ 105 h 245"/>
              <a:gd name="T34" fmla="*/ 29 w 151"/>
              <a:gd name="T35" fmla="*/ 117 h 245"/>
              <a:gd name="T36" fmla="*/ 24 w 151"/>
              <a:gd name="T37" fmla="*/ 128 h 245"/>
              <a:gd name="T38" fmla="*/ 24 w 151"/>
              <a:gd name="T39" fmla="*/ 134 h 245"/>
              <a:gd name="T40" fmla="*/ 18 w 151"/>
              <a:gd name="T41" fmla="*/ 134 h 245"/>
              <a:gd name="T42" fmla="*/ 12 w 151"/>
              <a:gd name="T43" fmla="*/ 140 h 245"/>
              <a:gd name="T44" fmla="*/ 6 w 151"/>
              <a:gd name="T45" fmla="*/ 152 h 245"/>
              <a:gd name="T46" fmla="*/ 0 w 151"/>
              <a:gd name="T47" fmla="*/ 157 h 245"/>
              <a:gd name="T48" fmla="*/ 0 w 151"/>
              <a:gd name="T49" fmla="*/ 169 h 245"/>
              <a:gd name="T50" fmla="*/ 0 w 151"/>
              <a:gd name="T51" fmla="*/ 175 h 245"/>
              <a:gd name="T52" fmla="*/ 0 w 151"/>
              <a:gd name="T53" fmla="*/ 187 h 245"/>
              <a:gd name="T54" fmla="*/ 6 w 151"/>
              <a:gd name="T55" fmla="*/ 193 h 245"/>
              <a:gd name="T56" fmla="*/ 6 w 151"/>
              <a:gd name="T57" fmla="*/ 198 h 245"/>
              <a:gd name="T58" fmla="*/ 12 w 151"/>
              <a:gd name="T59" fmla="*/ 204 h 245"/>
              <a:gd name="T60" fmla="*/ 24 w 151"/>
              <a:gd name="T61" fmla="*/ 204 h 245"/>
              <a:gd name="T62" fmla="*/ 29 w 151"/>
              <a:gd name="T63" fmla="*/ 210 h 245"/>
              <a:gd name="T64" fmla="*/ 41 w 151"/>
              <a:gd name="T65" fmla="*/ 216 h 245"/>
              <a:gd name="T66" fmla="*/ 47 w 151"/>
              <a:gd name="T67" fmla="*/ 216 h 245"/>
              <a:gd name="T68" fmla="*/ 58 w 151"/>
              <a:gd name="T69" fmla="*/ 222 h 245"/>
              <a:gd name="T70" fmla="*/ 64 w 151"/>
              <a:gd name="T71" fmla="*/ 222 h 245"/>
              <a:gd name="T72" fmla="*/ 64 w 151"/>
              <a:gd name="T73" fmla="*/ 228 h 245"/>
              <a:gd name="T74" fmla="*/ 64 w 151"/>
              <a:gd name="T75" fmla="*/ 228 h 245"/>
              <a:gd name="T76" fmla="*/ 64 w 151"/>
              <a:gd name="T77" fmla="*/ 228 h 245"/>
              <a:gd name="T78" fmla="*/ 64 w 151"/>
              <a:gd name="T79" fmla="*/ 228 h 245"/>
              <a:gd name="T80" fmla="*/ 64 w 151"/>
              <a:gd name="T81" fmla="*/ 233 h 245"/>
              <a:gd name="T82" fmla="*/ 58 w 151"/>
              <a:gd name="T83" fmla="*/ 233 h 245"/>
              <a:gd name="T84" fmla="*/ 47 w 151"/>
              <a:gd name="T85" fmla="*/ 239 h 245"/>
              <a:gd name="T86" fmla="*/ 41 w 151"/>
              <a:gd name="T87" fmla="*/ 239 h 245"/>
              <a:gd name="T88" fmla="*/ 35 w 151"/>
              <a:gd name="T89" fmla="*/ 239 h 245"/>
              <a:gd name="T90" fmla="*/ 29 w 151"/>
              <a:gd name="T91" fmla="*/ 245 h 245"/>
              <a:gd name="T92" fmla="*/ 24 w 151"/>
              <a:gd name="T93" fmla="*/ 245 h 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1"/>
              <a:gd name="T142" fmla="*/ 0 h 245"/>
              <a:gd name="T143" fmla="*/ 151 w 151"/>
              <a:gd name="T144" fmla="*/ 245 h 2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1" h="245">
                <a:moveTo>
                  <a:pt x="151" y="6"/>
                </a:moveTo>
                <a:lnTo>
                  <a:pt x="134" y="0"/>
                </a:lnTo>
                <a:lnTo>
                  <a:pt x="116" y="0"/>
                </a:lnTo>
                <a:lnTo>
                  <a:pt x="110" y="0"/>
                </a:lnTo>
                <a:lnTo>
                  <a:pt x="105" y="0"/>
                </a:lnTo>
                <a:lnTo>
                  <a:pt x="99" y="0"/>
                </a:lnTo>
                <a:lnTo>
                  <a:pt x="87" y="6"/>
                </a:lnTo>
                <a:lnTo>
                  <a:pt x="82" y="12"/>
                </a:lnTo>
                <a:lnTo>
                  <a:pt x="76" y="17"/>
                </a:lnTo>
                <a:lnTo>
                  <a:pt x="70" y="29"/>
                </a:lnTo>
                <a:lnTo>
                  <a:pt x="64" y="35"/>
                </a:lnTo>
                <a:lnTo>
                  <a:pt x="53" y="58"/>
                </a:lnTo>
                <a:lnTo>
                  <a:pt x="47" y="64"/>
                </a:lnTo>
                <a:lnTo>
                  <a:pt x="41" y="76"/>
                </a:lnTo>
                <a:lnTo>
                  <a:pt x="41" y="82"/>
                </a:lnTo>
                <a:lnTo>
                  <a:pt x="35" y="87"/>
                </a:lnTo>
                <a:lnTo>
                  <a:pt x="29" y="105"/>
                </a:lnTo>
                <a:lnTo>
                  <a:pt x="29" y="117"/>
                </a:lnTo>
                <a:lnTo>
                  <a:pt x="24" y="128"/>
                </a:lnTo>
                <a:lnTo>
                  <a:pt x="24" y="134"/>
                </a:lnTo>
                <a:lnTo>
                  <a:pt x="18" y="134"/>
                </a:lnTo>
                <a:lnTo>
                  <a:pt x="12" y="140"/>
                </a:lnTo>
                <a:lnTo>
                  <a:pt x="6" y="152"/>
                </a:lnTo>
                <a:lnTo>
                  <a:pt x="0" y="157"/>
                </a:lnTo>
                <a:lnTo>
                  <a:pt x="0" y="169"/>
                </a:lnTo>
                <a:lnTo>
                  <a:pt x="0" y="175"/>
                </a:lnTo>
                <a:lnTo>
                  <a:pt x="0" y="187"/>
                </a:lnTo>
                <a:lnTo>
                  <a:pt x="6" y="193"/>
                </a:lnTo>
                <a:lnTo>
                  <a:pt x="6" y="198"/>
                </a:lnTo>
                <a:lnTo>
                  <a:pt x="12" y="204"/>
                </a:lnTo>
                <a:lnTo>
                  <a:pt x="24" y="204"/>
                </a:lnTo>
                <a:lnTo>
                  <a:pt x="29" y="210"/>
                </a:lnTo>
                <a:lnTo>
                  <a:pt x="41" y="216"/>
                </a:lnTo>
                <a:lnTo>
                  <a:pt x="47" y="216"/>
                </a:lnTo>
                <a:lnTo>
                  <a:pt x="58" y="222"/>
                </a:lnTo>
                <a:lnTo>
                  <a:pt x="64" y="222"/>
                </a:lnTo>
                <a:lnTo>
                  <a:pt x="64" y="228"/>
                </a:lnTo>
                <a:lnTo>
                  <a:pt x="64" y="233"/>
                </a:lnTo>
                <a:lnTo>
                  <a:pt x="58" y="233"/>
                </a:lnTo>
                <a:lnTo>
                  <a:pt x="47" y="239"/>
                </a:lnTo>
                <a:lnTo>
                  <a:pt x="41" y="239"/>
                </a:lnTo>
                <a:lnTo>
                  <a:pt x="35" y="239"/>
                </a:lnTo>
                <a:lnTo>
                  <a:pt x="29" y="245"/>
                </a:lnTo>
                <a:lnTo>
                  <a:pt x="24" y="245"/>
                </a:lnTo>
              </a:path>
            </a:pathLst>
          </a:custGeom>
          <a:noFill/>
          <a:ln w="9525">
            <a:solidFill>
              <a:srgbClr val="FF0000"/>
            </a:solidFill>
            <a:round/>
            <a:headEnd/>
            <a:tailEnd/>
          </a:ln>
        </p:spPr>
        <p:txBody>
          <a:bodyPr/>
          <a:lstStyle/>
          <a:p>
            <a:endParaRPr lang="en-US"/>
          </a:p>
        </p:txBody>
      </p:sp>
      <p:sp>
        <p:nvSpPr>
          <p:cNvPr id="25063" name="Freeform 251"/>
          <p:cNvSpPr>
            <a:spLocks/>
          </p:cNvSpPr>
          <p:nvPr/>
        </p:nvSpPr>
        <p:spPr bwMode="auto">
          <a:xfrm>
            <a:off x="6948431" y="4192151"/>
            <a:ext cx="322263" cy="204788"/>
          </a:xfrm>
          <a:custGeom>
            <a:avLst/>
            <a:gdLst>
              <a:gd name="T0" fmla="*/ 0 w 203"/>
              <a:gd name="T1" fmla="*/ 129 h 129"/>
              <a:gd name="T2" fmla="*/ 29 w 203"/>
              <a:gd name="T3" fmla="*/ 111 h 129"/>
              <a:gd name="T4" fmla="*/ 46 w 203"/>
              <a:gd name="T5" fmla="*/ 105 h 129"/>
              <a:gd name="T6" fmla="*/ 63 w 203"/>
              <a:gd name="T7" fmla="*/ 94 h 129"/>
              <a:gd name="T8" fmla="*/ 75 w 203"/>
              <a:gd name="T9" fmla="*/ 88 h 129"/>
              <a:gd name="T10" fmla="*/ 87 w 203"/>
              <a:gd name="T11" fmla="*/ 76 h 129"/>
              <a:gd name="T12" fmla="*/ 98 w 203"/>
              <a:gd name="T13" fmla="*/ 70 h 129"/>
              <a:gd name="T14" fmla="*/ 104 w 203"/>
              <a:gd name="T15" fmla="*/ 64 h 129"/>
              <a:gd name="T16" fmla="*/ 104 w 203"/>
              <a:gd name="T17" fmla="*/ 59 h 129"/>
              <a:gd name="T18" fmla="*/ 104 w 203"/>
              <a:gd name="T19" fmla="*/ 59 h 129"/>
              <a:gd name="T20" fmla="*/ 104 w 203"/>
              <a:gd name="T21" fmla="*/ 53 h 129"/>
              <a:gd name="T22" fmla="*/ 104 w 203"/>
              <a:gd name="T23" fmla="*/ 53 h 129"/>
              <a:gd name="T24" fmla="*/ 98 w 203"/>
              <a:gd name="T25" fmla="*/ 47 h 129"/>
              <a:gd name="T26" fmla="*/ 92 w 203"/>
              <a:gd name="T27" fmla="*/ 41 h 129"/>
              <a:gd name="T28" fmla="*/ 87 w 203"/>
              <a:gd name="T29" fmla="*/ 35 h 129"/>
              <a:gd name="T30" fmla="*/ 87 w 203"/>
              <a:gd name="T31" fmla="*/ 35 h 129"/>
              <a:gd name="T32" fmla="*/ 81 w 203"/>
              <a:gd name="T33" fmla="*/ 29 h 129"/>
              <a:gd name="T34" fmla="*/ 81 w 203"/>
              <a:gd name="T35" fmla="*/ 29 h 129"/>
              <a:gd name="T36" fmla="*/ 81 w 203"/>
              <a:gd name="T37" fmla="*/ 29 h 129"/>
              <a:gd name="T38" fmla="*/ 81 w 203"/>
              <a:gd name="T39" fmla="*/ 29 h 129"/>
              <a:gd name="T40" fmla="*/ 87 w 203"/>
              <a:gd name="T41" fmla="*/ 35 h 129"/>
              <a:gd name="T42" fmla="*/ 87 w 203"/>
              <a:gd name="T43" fmla="*/ 35 h 129"/>
              <a:gd name="T44" fmla="*/ 92 w 203"/>
              <a:gd name="T45" fmla="*/ 41 h 129"/>
              <a:gd name="T46" fmla="*/ 110 w 203"/>
              <a:gd name="T47" fmla="*/ 53 h 129"/>
              <a:gd name="T48" fmla="*/ 116 w 203"/>
              <a:gd name="T49" fmla="*/ 59 h 129"/>
              <a:gd name="T50" fmla="*/ 121 w 203"/>
              <a:gd name="T51" fmla="*/ 64 h 129"/>
              <a:gd name="T52" fmla="*/ 127 w 203"/>
              <a:gd name="T53" fmla="*/ 70 h 129"/>
              <a:gd name="T54" fmla="*/ 139 w 203"/>
              <a:gd name="T55" fmla="*/ 76 h 129"/>
              <a:gd name="T56" fmla="*/ 145 w 203"/>
              <a:gd name="T57" fmla="*/ 82 h 129"/>
              <a:gd name="T58" fmla="*/ 156 w 203"/>
              <a:gd name="T59" fmla="*/ 82 h 129"/>
              <a:gd name="T60" fmla="*/ 162 w 203"/>
              <a:gd name="T61" fmla="*/ 88 h 129"/>
              <a:gd name="T62" fmla="*/ 174 w 203"/>
              <a:gd name="T63" fmla="*/ 88 h 129"/>
              <a:gd name="T64" fmla="*/ 179 w 203"/>
              <a:gd name="T65" fmla="*/ 94 h 129"/>
              <a:gd name="T66" fmla="*/ 185 w 203"/>
              <a:gd name="T67" fmla="*/ 88 h 129"/>
              <a:gd name="T68" fmla="*/ 185 w 203"/>
              <a:gd name="T69" fmla="*/ 88 h 129"/>
              <a:gd name="T70" fmla="*/ 191 w 203"/>
              <a:gd name="T71" fmla="*/ 82 h 129"/>
              <a:gd name="T72" fmla="*/ 191 w 203"/>
              <a:gd name="T73" fmla="*/ 70 h 129"/>
              <a:gd name="T74" fmla="*/ 197 w 203"/>
              <a:gd name="T75" fmla="*/ 59 h 129"/>
              <a:gd name="T76" fmla="*/ 197 w 203"/>
              <a:gd name="T77" fmla="*/ 47 h 129"/>
              <a:gd name="T78" fmla="*/ 197 w 203"/>
              <a:gd name="T79" fmla="*/ 29 h 129"/>
              <a:gd name="T80" fmla="*/ 203 w 203"/>
              <a:gd name="T81" fmla="*/ 18 h 129"/>
              <a:gd name="T82" fmla="*/ 203 w 203"/>
              <a:gd name="T83" fmla="*/ 6 h 129"/>
              <a:gd name="T84" fmla="*/ 203 w 203"/>
              <a:gd name="T85" fmla="*/ 0 h 129"/>
              <a:gd name="T86" fmla="*/ 203 w 203"/>
              <a:gd name="T87" fmla="*/ 0 h 12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3"/>
              <a:gd name="T133" fmla="*/ 0 h 129"/>
              <a:gd name="T134" fmla="*/ 203 w 203"/>
              <a:gd name="T135" fmla="*/ 129 h 12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3" h="129">
                <a:moveTo>
                  <a:pt x="0" y="129"/>
                </a:moveTo>
                <a:lnTo>
                  <a:pt x="29" y="111"/>
                </a:lnTo>
                <a:lnTo>
                  <a:pt x="46" y="105"/>
                </a:lnTo>
                <a:lnTo>
                  <a:pt x="63" y="94"/>
                </a:lnTo>
                <a:lnTo>
                  <a:pt x="75" y="88"/>
                </a:lnTo>
                <a:lnTo>
                  <a:pt x="87" y="76"/>
                </a:lnTo>
                <a:lnTo>
                  <a:pt x="98" y="70"/>
                </a:lnTo>
                <a:lnTo>
                  <a:pt x="104" y="64"/>
                </a:lnTo>
                <a:lnTo>
                  <a:pt x="104" y="59"/>
                </a:lnTo>
                <a:lnTo>
                  <a:pt x="104" y="53"/>
                </a:lnTo>
                <a:lnTo>
                  <a:pt x="98" y="47"/>
                </a:lnTo>
                <a:lnTo>
                  <a:pt x="92" y="41"/>
                </a:lnTo>
                <a:lnTo>
                  <a:pt x="87" y="35"/>
                </a:lnTo>
                <a:lnTo>
                  <a:pt x="81" y="29"/>
                </a:lnTo>
                <a:lnTo>
                  <a:pt x="87" y="35"/>
                </a:lnTo>
                <a:lnTo>
                  <a:pt x="92" y="41"/>
                </a:lnTo>
                <a:lnTo>
                  <a:pt x="110" y="53"/>
                </a:lnTo>
                <a:lnTo>
                  <a:pt x="116" y="59"/>
                </a:lnTo>
                <a:lnTo>
                  <a:pt x="121" y="64"/>
                </a:lnTo>
                <a:lnTo>
                  <a:pt x="127" y="70"/>
                </a:lnTo>
                <a:lnTo>
                  <a:pt x="139" y="76"/>
                </a:lnTo>
                <a:lnTo>
                  <a:pt x="145" y="82"/>
                </a:lnTo>
                <a:lnTo>
                  <a:pt x="156" y="82"/>
                </a:lnTo>
                <a:lnTo>
                  <a:pt x="162" y="88"/>
                </a:lnTo>
                <a:lnTo>
                  <a:pt x="174" y="88"/>
                </a:lnTo>
                <a:lnTo>
                  <a:pt x="179" y="94"/>
                </a:lnTo>
                <a:lnTo>
                  <a:pt x="185" y="88"/>
                </a:lnTo>
                <a:lnTo>
                  <a:pt x="191" y="82"/>
                </a:lnTo>
                <a:lnTo>
                  <a:pt x="191" y="70"/>
                </a:lnTo>
                <a:lnTo>
                  <a:pt x="197" y="59"/>
                </a:lnTo>
                <a:lnTo>
                  <a:pt x="197" y="47"/>
                </a:lnTo>
                <a:lnTo>
                  <a:pt x="197" y="29"/>
                </a:lnTo>
                <a:lnTo>
                  <a:pt x="203" y="18"/>
                </a:lnTo>
                <a:lnTo>
                  <a:pt x="203" y="6"/>
                </a:lnTo>
                <a:lnTo>
                  <a:pt x="203" y="0"/>
                </a:lnTo>
              </a:path>
            </a:pathLst>
          </a:custGeom>
          <a:noFill/>
          <a:ln w="9525">
            <a:solidFill>
              <a:srgbClr val="FF0000"/>
            </a:solidFill>
            <a:round/>
            <a:headEnd/>
            <a:tailEnd/>
          </a:ln>
        </p:spPr>
        <p:txBody>
          <a:bodyPr/>
          <a:lstStyle/>
          <a:p>
            <a:endParaRPr lang="en-US"/>
          </a:p>
        </p:txBody>
      </p:sp>
      <p:sp>
        <p:nvSpPr>
          <p:cNvPr id="25064" name="Freeform 252"/>
          <p:cNvSpPr>
            <a:spLocks/>
          </p:cNvSpPr>
          <p:nvPr/>
        </p:nvSpPr>
        <p:spPr bwMode="auto">
          <a:xfrm>
            <a:off x="7702494" y="3979426"/>
            <a:ext cx="506413" cy="111125"/>
          </a:xfrm>
          <a:custGeom>
            <a:avLst/>
            <a:gdLst>
              <a:gd name="T0" fmla="*/ 0 w 319"/>
              <a:gd name="T1" fmla="*/ 17 h 70"/>
              <a:gd name="T2" fmla="*/ 23 w 319"/>
              <a:gd name="T3" fmla="*/ 35 h 70"/>
              <a:gd name="T4" fmla="*/ 52 w 319"/>
              <a:gd name="T5" fmla="*/ 47 h 70"/>
              <a:gd name="T6" fmla="*/ 64 w 319"/>
              <a:gd name="T7" fmla="*/ 53 h 70"/>
              <a:gd name="T8" fmla="*/ 70 w 319"/>
              <a:gd name="T9" fmla="*/ 58 h 70"/>
              <a:gd name="T10" fmla="*/ 81 w 319"/>
              <a:gd name="T11" fmla="*/ 64 h 70"/>
              <a:gd name="T12" fmla="*/ 93 w 319"/>
              <a:gd name="T13" fmla="*/ 64 h 70"/>
              <a:gd name="T14" fmla="*/ 99 w 319"/>
              <a:gd name="T15" fmla="*/ 70 h 70"/>
              <a:gd name="T16" fmla="*/ 104 w 319"/>
              <a:gd name="T17" fmla="*/ 70 h 70"/>
              <a:gd name="T18" fmla="*/ 116 w 319"/>
              <a:gd name="T19" fmla="*/ 64 h 70"/>
              <a:gd name="T20" fmla="*/ 122 w 319"/>
              <a:gd name="T21" fmla="*/ 64 h 70"/>
              <a:gd name="T22" fmla="*/ 128 w 319"/>
              <a:gd name="T23" fmla="*/ 58 h 70"/>
              <a:gd name="T24" fmla="*/ 139 w 319"/>
              <a:gd name="T25" fmla="*/ 53 h 70"/>
              <a:gd name="T26" fmla="*/ 145 w 319"/>
              <a:gd name="T27" fmla="*/ 53 h 70"/>
              <a:gd name="T28" fmla="*/ 145 w 319"/>
              <a:gd name="T29" fmla="*/ 47 h 70"/>
              <a:gd name="T30" fmla="*/ 151 w 319"/>
              <a:gd name="T31" fmla="*/ 35 h 70"/>
              <a:gd name="T32" fmla="*/ 157 w 319"/>
              <a:gd name="T33" fmla="*/ 23 h 70"/>
              <a:gd name="T34" fmla="*/ 157 w 319"/>
              <a:gd name="T35" fmla="*/ 23 h 70"/>
              <a:gd name="T36" fmla="*/ 162 w 319"/>
              <a:gd name="T37" fmla="*/ 17 h 70"/>
              <a:gd name="T38" fmla="*/ 168 w 319"/>
              <a:gd name="T39" fmla="*/ 17 h 70"/>
              <a:gd name="T40" fmla="*/ 168 w 319"/>
              <a:gd name="T41" fmla="*/ 17 h 70"/>
              <a:gd name="T42" fmla="*/ 180 w 319"/>
              <a:gd name="T43" fmla="*/ 17 h 70"/>
              <a:gd name="T44" fmla="*/ 197 w 319"/>
              <a:gd name="T45" fmla="*/ 17 h 70"/>
              <a:gd name="T46" fmla="*/ 203 w 319"/>
              <a:gd name="T47" fmla="*/ 17 h 70"/>
              <a:gd name="T48" fmla="*/ 209 w 319"/>
              <a:gd name="T49" fmla="*/ 17 h 70"/>
              <a:gd name="T50" fmla="*/ 220 w 319"/>
              <a:gd name="T51" fmla="*/ 17 h 70"/>
              <a:gd name="T52" fmla="*/ 238 w 319"/>
              <a:gd name="T53" fmla="*/ 12 h 70"/>
              <a:gd name="T54" fmla="*/ 255 w 319"/>
              <a:gd name="T55" fmla="*/ 6 h 70"/>
              <a:gd name="T56" fmla="*/ 267 w 319"/>
              <a:gd name="T57" fmla="*/ 0 h 70"/>
              <a:gd name="T58" fmla="*/ 284 w 319"/>
              <a:gd name="T59" fmla="*/ 0 h 70"/>
              <a:gd name="T60" fmla="*/ 296 w 319"/>
              <a:gd name="T61" fmla="*/ 0 h 70"/>
              <a:gd name="T62" fmla="*/ 302 w 319"/>
              <a:gd name="T63" fmla="*/ 0 h 70"/>
              <a:gd name="T64" fmla="*/ 313 w 319"/>
              <a:gd name="T65" fmla="*/ 0 h 70"/>
              <a:gd name="T66" fmla="*/ 313 w 319"/>
              <a:gd name="T67" fmla="*/ 0 h 70"/>
              <a:gd name="T68" fmla="*/ 319 w 319"/>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9"/>
              <a:gd name="T106" fmla="*/ 0 h 70"/>
              <a:gd name="T107" fmla="*/ 319 w 31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9" h="70">
                <a:moveTo>
                  <a:pt x="0" y="17"/>
                </a:moveTo>
                <a:lnTo>
                  <a:pt x="23" y="35"/>
                </a:lnTo>
                <a:lnTo>
                  <a:pt x="52" y="47"/>
                </a:lnTo>
                <a:lnTo>
                  <a:pt x="64" y="53"/>
                </a:lnTo>
                <a:lnTo>
                  <a:pt x="70" y="58"/>
                </a:lnTo>
                <a:lnTo>
                  <a:pt x="81" y="64"/>
                </a:lnTo>
                <a:lnTo>
                  <a:pt x="93" y="64"/>
                </a:lnTo>
                <a:lnTo>
                  <a:pt x="99" y="70"/>
                </a:lnTo>
                <a:lnTo>
                  <a:pt x="104" y="70"/>
                </a:lnTo>
                <a:lnTo>
                  <a:pt x="116" y="64"/>
                </a:lnTo>
                <a:lnTo>
                  <a:pt x="122" y="64"/>
                </a:lnTo>
                <a:lnTo>
                  <a:pt x="128" y="58"/>
                </a:lnTo>
                <a:lnTo>
                  <a:pt x="139" y="53"/>
                </a:lnTo>
                <a:lnTo>
                  <a:pt x="145" y="53"/>
                </a:lnTo>
                <a:lnTo>
                  <a:pt x="145" y="47"/>
                </a:lnTo>
                <a:lnTo>
                  <a:pt x="151" y="35"/>
                </a:lnTo>
                <a:lnTo>
                  <a:pt x="157" y="23"/>
                </a:lnTo>
                <a:lnTo>
                  <a:pt x="162" y="17"/>
                </a:lnTo>
                <a:lnTo>
                  <a:pt x="168" y="17"/>
                </a:lnTo>
                <a:lnTo>
                  <a:pt x="180" y="17"/>
                </a:lnTo>
                <a:lnTo>
                  <a:pt x="197" y="17"/>
                </a:lnTo>
                <a:lnTo>
                  <a:pt x="203" y="17"/>
                </a:lnTo>
                <a:lnTo>
                  <a:pt x="209" y="17"/>
                </a:lnTo>
                <a:lnTo>
                  <a:pt x="220" y="17"/>
                </a:lnTo>
                <a:lnTo>
                  <a:pt x="238" y="12"/>
                </a:lnTo>
                <a:lnTo>
                  <a:pt x="255" y="6"/>
                </a:lnTo>
                <a:lnTo>
                  <a:pt x="267" y="0"/>
                </a:lnTo>
                <a:lnTo>
                  <a:pt x="284" y="0"/>
                </a:lnTo>
                <a:lnTo>
                  <a:pt x="296" y="0"/>
                </a:lnTo>
                <a:lnTo>
                  <a:pt x="302" y="0"/>
                </a:lnTo>
                <a:lnTo>
                  <a:pt x="313" y="0"/>
                </a:lnTo>
                <a:lnTo>
                  <a:pt x="319" y="0"/>
                </a:lnTo>
              </a:path>
            </a:pathLst>
          </a:custGeom>
          <a:noFill/>
          <a:ln w="9525">
            <a:solidFill>
              <a:srgbClr val="FF0000"/>
            </a:solidFill>
            <a:round/>
            <a:headEnd/>
            <a:tailEnd/>
          </a:ln>
        </p:spPr>
        <p:txBody>
          <a:bodyPr/>
          <a:lstStyle/>
          <a:p>
            <a:endParaRPr lang="en-US"/>
          </a:p>
        </p:txBody>
      </p:sp>
      <p:sp>
        <p:nvSpPr>
          <p:cNvPr id="25065" name="Freeform 253"/>
          <p:cNvSpPr>
            <a:spLocks/>
          </p:cNvSpPr>
          <p:nvPr/>
        </p:nvSpPr>
        <p:spPr bwMode="auto">
          <a:xfrm>
            <a:off x="6781744" y="2088713"/>
            <a:ext cx="341313" cy="222250"/>
          </a:xfrm>
          <a:custGeom>
            <a:avLst/>
            <a:gdLst>
              <a:gd name="T0" fmla="*/ 0 w 215"/>
              <a:gd name="T1" fmla="*/ 0 h 140"/>
              <a:gd name="T2" fmla="*/ 12 w 215"/>
              <a:gd name="T3" fmla="*/ 6 h 140"/>
              <a:gd name="T4" fmla="*/ 24 w 215"/>
              <a:gd name="T5" fmla="*/ 12 h 140"/>
              <a:gd name="T6" fmla="*/ 35 w 215"/>
              <a:gd name="T7" fmla="*/ 23 h 140"/>
              <a:gd name="T8" fmla="*/ 47 w 215"/>
              <a:gd name="T9" fmla="*/ 29 h 140"/>
              <a:gd name="T10" fmla="*/ 53 w 215"/>
              <a:gd name="T11" fmla="*/ 41 h 140"/>
              <a:gd name="T12" fmla="*/ 58 w 215"/>
              <a:gd name="T13" fmla="*/ 47 h 140"/>
              <a:gd name="T14" fmla="*/ 58 w 215"/>
              <a:gd name="T15" fmla="*/ 58 h 140"/>
              <a:gd name="T16" fmla="*/ 64 w 215"/>
              <a:gd name="T17" fmla="*/ 64 h 140"/>
              <a:gd name="T18" fmla="*/ 70 w 215"/>
              <a:gd name="T19" fmla="*/ 88 h 140"/>
              <a:gd name="T20" fmla="*/ 76 w 215"/>
              <a:gd name="T21" fmla="*/ 94 h 140"/>
              <a:gd name="T22" fmla="*/ 76 w 215"/>
              <a:gd name="T23" fmla="*/ 99 h 140"/>
              <a:gd name="T24" fmla="*/ 82 w 215"/>
              <a:gd name="T25" fmla="*/ 117 h 140"/>
              <a:gd name="T26" fmla="*/ 87 w 215"/>
              <a:gd name="T27" fmla="*/ 123 h 140"/>
              <a:gd name="T28" fmla="*/ 93 w 215"/>
              <a:gd name="T29" fmla="*/ 129 h 140"/>
              <a:gd name="T30" fmla="*/ 93 w 215"/>
              <a:gd name="T31" fmla="*/ 134 h 140"/>
              <a:gd name="T32" fmla="*/ 99 w 215"/>
              <a:gd name="T33" fmla="*/ 134 h 140"/>
              <a:gd name="T34" fmla="*/ 99 w 215"/>
              <a:gd name="T35" fmla="*/ 140 h 140"/>
              <a:gd name="T36" fmla="*/ 105 w 215"/>
              <a:gd name="T37" fmla="*/ 140 h 140"/>
              <a:gd name="T38" fmla="*/ 110 w 215"/>
              <a:gd name="T39" fmla="*/ 134 h 140"/>
              <a:gd name="T40" fmla="*/ 110 w 215"/>
              <a:gd name="T41" fmla="*/ 134 h 140"/>
              <a:gd name="T42" fmla="*/ 116 w 215"/>
              <a:gd name="T43" fmla="*/ 129 h 140"/>
              <a:gd name="T44" fmla="*/ 122 w 215"/>
              <a:gd name="T45" fmla="*/ 117 h 140"/>
              <a:gd name="T46" fmla="*/ 128 w 215"/>
              <a:gd name="T47" fmla="*/ 105 h 140"/>
              <a:gd name="T48" fmla="*/ 139 w 215"/>
              <a:gd name="T49" fmla="*/ 99 h 140"/>
              <a:gd name="T50" fmla="*/ 145 w 215"/>
              <a:gd name="T51" fmla="*/ 88 h 140"/>
              <a:gd name="T52" fmla="*/ 151 w 215"/>
              <a:gd name="T53" fmla="*/ 82 h 140"/>
              <a:gd name="T54" fmla="*/ 157 w 215"/>
              <a:gd name="T55" fmla="*/ 70 h 140"/>
              <a:gd name="T56" fmla="*/ 168 w 215"/>
              <a:gd name="T57" fmla="*/ 70 h 140"/>
              <a:gd name="T58" fmla="*/ 174 w 215"/>
              <a:gd name="T59" fmla="*/ 64 h 140"/>
              <a:gd name="T60" fmla="*/ 186 w 215"/>
              <a:gd name="T61" fmla="*/ 64 h 140"/>
              <a:gd name="T62" fmla="*/ 192 w 215"/>
              <a:gd name="T63" fmla="*/ 64 h 140"/>
              <a:gd name="T64" fmla="*/ 197 w 215"/>
              <a:gd name="T65" fmla="*/ 64 h 140"/>
              <a:gd name="T66" fmla="*/ 209 w 215"/>
              <a:gd name="T67" fmla="*/ 64 h 140"/>
              <a:gd name="T68" fmla="*/ 215 w 215"/>
              <a:gd name="T69" fmla="*/ 58 h 140"/>
              <a:gd name="T70" fmla="*/ 215 w 215"/>
              <a:gd name="T71" fmla="*/ 58 h 14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5"/>
              <a:gd name="T109" fmla="*/ 0 h 140"/>
              <a:gd name="T110" fmla="*/ 215 w 215"/>
              <a:gd name="T111" fmla="*/ 140 h 14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5" h="140">
                <a:moveTo>
                  <a:pt x="0" y="0"/>
                </a:moveTo>
                <a:lnTo>
                  <a:pt x="12" y="6"/>
                </a:lnTo>
                <a:lnTo>
                  <a:pt x="24" y="12"/>
                </a:lnTo>
                <a:lnTo>
                  <a:pt x="35" y="23"/>
                </a:lnTo>
                <a:lnTo>
                  <a:pt x="47" y="29"/>
                </a:lnTo>
                <a:lnTo>
                  <a:pt x="53" y="41"/>
                </a:lnTo>
                <a:lnTo>
                  <a:pt x="58" y="47"/>
                </a:lnTo>
                <a:lnTo>
                  <a:pt x="58" y="58"/>
                </a:lnTo>
                <a:lnTo>
                  <a:pt x="64" y="64"/>
                </a:lnTo>
                <a:lnTo>
                  <a:pt x="70" y="88"/>
                </a:lnTo>
                <a:lnTo>
                  <a:pt x="76" y="94"/>
                </a:lnTo>
                <a:lnTo>
                  <a:pt x="76" y="99"/>
                </a:lnTo>
                <a:lnTo>
                  <a:pt x="82" y="117"/>
                </a:lnTo>
                <a:lnTo>
                  <a:pt x="87" y="123"/>
                </a:lnTo>
                <a:lnTo>
                  <a:pt x="93" y="129"/>
                </a:lnTo>
                <a:lnTo>
                  <a:pt x="93" y="134"/>
                </a:lnTo>
                <a:lnTo>
                  <a:pt x="99" y="134"/>
                </a:lnTo>
                <a:lnTo>
                  <a:pt x="99" y="140"/>
                </a:lnTo>
                <a:lnTo>
                  <a:pt x="105" y="140"/>
                </a:lnTo>
                <a:lnTo>
                  <a:pt x="110" y="134"/>
                </a:lnTo>
                <a:lnTo>
                  <a:pt x="116" y="129"/>
                </a:lnTo>
                <a:lnTo>
                  <a:pt x="122" y="117"/>
                </a:lnTo>
                <a:lnTo>
                  <a:pt x="128" y="105"/>
                </a:lnTo>
                <a:lnTo>
                  <a:pt x="139" y="99"/>
                </a:lnTo>
                <a:lnTo>
                  <a:pt x="145" y="88"/>
                </a:lnTo>
                <a:lnTo>
                  <a:pt x="151" y="82"/>
                </a:lnTo>
                <a:lnTo>
                  <a:pt x="157" y="70"/>
                </a:lnTo>
                <a:lnTo>
                  <a:pt x="168" y="70"/>
                </a:lnTo>
                <a:lnTo>
                  <a:pt x="174" y="64"/>
                </a:lnTo>
                <a:lnTo>
                  <a:pt x="186" y="64"/>
                </a:lnTo>
                <a:lnTo>
                  <a:pt x="192" y="64"/>
                </a:lnTo>
                <a:lnTo>
                  <a:pt x="197" y="64"/>
                </a:lnTo>
                <a:lnTo>
                  <a:pt x="209" y="64"/>
                </a:lnTo>
                <a:lnTo>
                  <a:pt x="215" y="58"/>
                </a:lnTo>
              </a:path>
            </a:pathLst>
          </a:custGeom>
          <a:noFill/>
          <a:ln w="9525">
            <a:solidFill>
              <a:srgbClr val="FF0000"/>
            </a:solidFill>
            <a:round/>
            <a:headEnd/>
            <a:tailEnd/>
          </a:ln>
        </p:spPr>
        <p:txBody>
          <a:bodyPr/>
          <a:lstStyle/>
          <a:p>
            <a:endParaRPr lang="en-US"/>
          </a:p>
        </p:txBody>
      </p:sp>
      <p:sp>
        <p:nvSpPr>
          <p:cNvPr id="25066" name="Freeform 254"/>
          <p:cNvSpPr>
            <a:spLocks/>
          </p:cNvSpPr>
          <p:nvPr/>
        </p:nvSpPr>
        <p:spPr bwMode="auto">
          <a:xfrm>
            <a:off x="7518344" y="1922026"/>
            <a:ext cx="322263" cy="203200"/>
          </a:xfrm>
          <a:custGeom>
            <a:avLst/>
            <a:gdLst>
              <a:gd name="T0" fmla="*/ 0 w 203"/>
              <a:gd name="T1" fmla="*/ 128 h 128"/>
              <a:gd name="T2" fmla="*/ 35 w 203"/>
              <a:gd name="T3" fmla="*/ 111 h 128"/>
              <a:gd name="T4" fmla="*/ 46 w 203"/>
              <a:gd name="T5" fmla="*/ 99 h 128"/>
              <a:gd name="T6" fmla="*/ 64 w 203"/>
              <a:gd name="T7" fmla="*/ 93 h 128"/>
              <a:gd name="T8" fmla="*/ 75 w 203"/>
              <a:gd name="T9" fmla="*/ 82 h 128"/>
              <a:gd name="T10" fmla="*/ 87 w 203"/>
              <a:gd name="T11" fmla="*/ 76 h 128"/>
              <a:gd name="T12" fmla="*/ 99 w 203"/>
              <a:gd name="T13" fmla="*/ 70 h 128"/>
              <a:gd name="T14" fmla="*/ 104 w 203"/>
              <a:gd name="T15" fmla="*/ 64 h 128"/>
              <a:gd name="T16" fmla="*/ 104 w 203"/>
              <a:gd name="T17" fmla="*/ 58 h 128"/>
              <a:gd name="T18" fmla="*/ 104 w 203"/>
              <a:gd name="T19" fmla="*/ 58 h 128"/>
              <a:gd name="T20" fmla="*/ 104 w 203"/>
              <a:gd name="T21" fmla="*/ 53 h 128"/>
              <a:gd name="T22" fmla="*/ 104 w 203"/>
              <a:gd name="T23" fmla="*/ 47 h 128"/>
              <a:gd name="T24" fmla="*/ 104 w 203"/>
              <a:gd name="T25" fmla="*/ 41 h 128"/>
              <a:gd name="T26" fmla="*/ 99 w 203"/>
              <a:gd name="T27" fmla="*/ 41 h 128"/>
              <a:gd name="T28" fmla="*/ 93 w 203"/>
              <a:gd name="T29" fmla="*/ 35 h 128"/>
              <a:gd name="T30" fmla="*/ 87 w 203"/>
              <a:gd name="T31" fmla="*/ 29 h 128"/>
              <a:gd name="T32" fmla="*/ 81 w 203"/>
              <a:gd name="T33" fmla="*/ 29 h 128"/>
              <a:gd name="T34" fmla="*/ 81 w 203"/>
              <a:gd name="T35" fmla="*/ 29 h 128"/>
              <a:gd name="T36" fmla="*/ 81 w 203"/>
              <a:gd name="T37" fmla="*/ 29 h 128"/>
              <a:gd name="T38" fmla="*/ 81 w 203"/>
              <a:gd name="T39" fmla="*/ 29 h 128"/>
              <a:gd name="T40" fmla="*/ 87 w 203"/>
              <a:gd name="T41" fmla="*/ 29 h 128"/>
              <a:gd name="T42" fmla="*/ 93 w 203"/>
              <a:gd name="T43" fmla="*/ 35 h 128"/>
              <a:gd name="T44" fmla="*/ 99 w 203"/>
              <a:gd name="T45" fmla="*/ 41 h 128"/>
              <a:gd name="T46" fmla="*/ 110 w 203"/>
              <a:gd name="T47" fmla="*/ 53 h 128"/>
              <a:gd name="T48" fmla="*/ 116 w 203"/>
              <a:gd name="T49" fmla="*/ 58 h 128"/>
              <a:gd name="T50" fmla="*/ 122 w 203"/>
              <a:gd name="T51" fmla="*/ 64 h 128"/>
              <a:gd name="T52" fmla="*/ 128 w 203"/>
              <a:gd name="T53" fmla="*/ 64 h 128"/>
              <a:gd name="T54" fmla="*/ 139 w 203"/>
              <a:gd name="T55" fmla="*/ 70 h 128"/>
              <a:gd name="T56" fmla="*/ 145 w 203"/>
              <a:gd name="T57" fmla="*/ 76 h 128"/>
              <a:gd name="T58" fmla="*/ 157 w 203"/>
              <a:gd name="T59" fmla="*/ 82 h 128"/>
              <a:gd name="T60" fmla="*/ 162 w 203"/>
              <a:gd name="T61" fmla="*/ 88 h 128"/>
              <a:gd name="T62" fmla="*/ 174 w 203"/>
              <a:gd name="T63" fmla="*/ 88 h 128"/>
              <a:gd name="T64" fmla="*/ 180 w 203"/>
              <a:gd name="T65" fmla="*/ 88 h 128"/>
              <a:gd name="T66" fmla="*/ 186 w 203"/>
              <a:gd name="T67" fmla="*/ 88 h 128"/>
              <a:gd name="T68" fmla="*/ 191 w 203"/>
              <a:gd name="T69" fmla="*/ 82 h 128"/>
              <a:gd name="T70" fmla="*/ 191 w 203"/>
              <a:gd name="T71" fmla="*/ 82 h 128"/>
              <a:gd name="T72" fmla="*/ 197 w 203"/>
              <a:gd name="T73" fmla="*/ 70 h 128"/>
              <a:gd name="T74" fmla="*/ 197 w 203"/>
              <a:gd name="T75" fmla="*/ 58 h 128"/>
              <a:gd name="T76" fmla="*/ 197 w 203"/>
              <a:gd name="T77" fmla="*/ 41 h 128"/>
              <a:gd name="T78" fmla="*/ 203 w 203"/>
              <a:gd name="T79" fmla="*/ 29 h 128"/>
              <a:gd name="T80" fmla="*/ 203 w 203"/>
              <a:gd name="T81" fmla="*/ 18 h 128"/>
              <a:gd name="T82" fmla="*/ 203 w 203"/>
              <a:gd name="T83" fmla="*/ 6 h 128"/>
              <a:gd name="T84" fmla="*/ 203 w 203"/>
              <a:gd name="T85" fmla="*/ 0 h 128"/>
              <a:gd name="T86" fmla="*/ 203 w 203"/>
              <a:gd name="T87" fmla="*/ 0 h 12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3"/>
              <a:gd name="T133" fmla="*/ 0 h 128"/>
              <a:gd name="T134" fmla="*/ 203 w 203"/>
              <a:gd name="T135" fmla="*/ 128 h 12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3" h="128">
                <a:moveTo>
                  <a:pt x="0" y="128"/>
                </a:moveTo>
                <a:lnTo>
                  <a:pt x="35" y="111"/>
                </a:lnTo>
                <a:lnTo>
                  <a:pt x="46" y="99"/>
                </a:lnTo>
                <a:lnTo>
                  <a:pt x="64" y="93"/>
                </a:lnTo>
                <a:lnTo>
                  <a:pt x="75" y="82"/>
                </a:lnTo>
                <a:lnTo>
                  <a:pt x="87" y="76"/>
                </a:lnTo>
                <a:lnTo>
                  <a:pt x="99" y="70"/>
                </a:lnTo>
                <a:lnTo>
                  <a:pt x="104" y="64"/>
                </a:lnTo>
                <a:lnTo>
                  <a:pt x="104" y="58"/>
                </a:lnTo>
                <a:lnTo>
                  <a:pt x="104" y="53"/>
                </a:lnTo>
                <a:lnTo>
                  <a:pt x="104" y="47"/>
                </a:lnTo>
                <a:lnTo>
                  <a:pt x="104" y="41"/>
                </a:lnTo>
                <a:lnTo>
                  <a:pt x="99" y="41"/>
                </a:lnTo>
                <a:lnTo>
                  <a:pt x="93" y="35"/>
                </a:lnTo>
                <a:lnTo>
                  <a:pt x="87" y="29"/>
                </a:lnTo>
                <a:lnTo>
                  <a:pt x="81" y="29"/>
                </a:lnTo>
                <a:lnTo>
                  <a:pt x="87" y="29"/>
                </a:lnTo>
                <a:lnTo>
                  <a:pt x="93" y="35"/>
                </a:lnTo>
                <a:lnTo>
                  <a:pt x="99" y="41"/>
                </a:lnTo>
                <a:lnTo>
                  <a:pt x="110" y="53"/>
                </a:lnTo>
                <a:lnTo>
                  <a:pt x="116" y="58"/>
                </a:lnTo>
                <a:lnTo>
                  <a:pt x="122" y="64"/>
                </a:lnTo>
                <a:lnTo>
                  <a:pt x="128" y="64"/>
                </a:lnTo>
                <a:lnTo>
                  <a:pt x="139" y="70"/>
                </a:lnTo>
                <a:lnTo>
                  <a:pt x="145" y="76"/>
                </a:lnTo>
                <a:lnTo>
                  <a:pt x="157" y="82"/>
                </a:lnTo>
                <a:lnTo>
                  <a:pt x="162" y="88"/>
                </a:lnTo>
                <a:lnTo>
                  <a:pt x="174" y="88"/>
                </a:lnTo>
                <a:lnTo>
                  <a:pt x="180" y="88"/>
                </a:lnTo>
                <a:lnTo>
                  <a:pt x="186" y="88"/>
                </a:lnTo>
                <a:lnTo>
                  <a:pt x="191" y="82"/>
                </a:lnTo>
                <a:lnTo>
                  <a:pt x="197" y="70"/>
                </a:lnTo>
                <a:lnTo>
                  <a:pt x="197" y="58"/>
                </a:lnTo>
                <a:lnTo>
                  <a:pt x="197" y="41"/>
                </a:lnTo>
                <a:lnTo>
                  <a:pt x="203" y="29"/>
                </a:lnTo>
                <a:lnTo>
                  <a:pt x="203" y="18"/>
                </a:lnTo>
                <a:lnTo>
                  <a:pt x="203" y="6"/>
                </a:lnTo>
                <a:lnTo>
                  <a:pt x="203" y="0"/>
                </a:lnTo>
              </a:path>
            </a:pathLst>
          </a:custGeom>
          <a:noFill/>
          <a:ln w="9525">
            <a:solidFill>
              <a:srgbClr val="FF0000"/>
            </a:solidFill>
            <a:round/>
            <a:headEnd/>
            <a:tailEnd/>
          </a:ln>
        </p:spPr>
        <p:txBody>
          <a:bodyPr/>
          <a:lstStyle/>
          <a:p>
            <a:endParaRPr lang="en-US"/>
          </a:p>
        </p:txBody>
      </p:sp>
      <p:sp>
        <p:nvSpPr>
          <p:cNvPr id="25067" name="Freeform 255"/>
          <p:cNvSpPr>
            <a:spLocks/>
          </p:cNvSpPr>
          <p:nvPr/>
        </p:nvSpPr>
        <p:spPr bwMode="auto">
          <a:xfrm>
            <a:off x="8227956" y="1922026"/>
            <a:ext cx="238125" cy="388938"/>
          </a:xfrm>
          <a:custGeom>
            <a:avLst/>
            <a:gdLst>
              <a:gd name="T0" fmla="*/ 150 w 150"/>
              <a:gd name="T1" fmla="*/ 6 h 245"/>
              <a:gd name="T2" fmla="*/ 133 w 150"/>
              <a:gd name="T3" fmla="*/ 6 h 245"/>
              <a:gd name="T4" fmla="*/ 115 w 150"/>
              <a:gd name="T5" fmla="*/ 0 h 245"/>
              <a:gd name="T6" fmla="*/ 110 w 150"/>
              <a:gd name="T7" fmla="*/ 0 h 245"/>
              <a:gd name="T8" fmla="*/ 104 w 150"/>
              <a:gd name="T9" fmla="*/ 0 h 245"/>
              <a:gd name="T10" fmla="*/ 98 w 150"/>
              <a:gd name="T11" fmla="*/ 6 h 245"/>
              <a:gd name="T12" fmla="*/ 86 w 150"/>
              <a:gd name="T13" fmla="*/ 6 h 245"/>
              <a:gd name="T14" fmla="*/ 81 w 150"/>
              <a:gd name="T15" fmla="*/ 12 h 245"/>
              <a:gd name="T16" fmla="*/ 75 w 150"/>
              <a:gd name="T17" fmla="*/ 23 h 245"/>
              <a:gd name="T18" fmla="*/ 69 w 150"/>
              <a:gd name="T19" fmla="*/ 29 h 245"/>
              <a:gd name="T20" fmla="*/ 63 w 150"/>
              <a:gd name="T21" fmla="*/ 41 h 245"/>
              <a:gd name="T22" fmla="*/ 52 w 150"/>
              <a:gd name="T23" fmla="*/ 58 h 245"/>
              <a:gd name="T24" fmla="*/ 46 w 150"/>
              <a:gd name="T25" fmla="*/ 70 h 245"/>
              <a:gd name="T26" fmla="*/ 40 w 150"/>
              <a:gd name="T27" fmla="*/ 76 h 245"/>
              <a:gd name="T28" fmla="*/ 40 w 150"/>
              <a:gd name="T29" fmla="*/ 88 h 245"/>
              <a:gd name="T30" fmla="*/ 34 w 150"/>
              <a:gd name="T31" fmla="*/ 93 h 245"/>
              <a:gd name="T32" fmla="*/ 34 w 150"/>
              <a:gd name="T33" fmla="*/ 105 h 245"/>
              <a:gd name="T34" fmla="*/ 28 w 150"/>
              <a:gd name="T35" fmla="*/ 117 h 245"/>
              <a:gd name="T36" fmla="*/ 23 w 150"/>
              <a:gd name="T37" fmla="*/ 128 h 245"/>
              <a:gd name="T38" fmla="*/ 23 w 150"/>
              <a:gd name="T39" fmla="*/ 134 h 245"/>
              <a:gd name="T40" fmla="*/ 17 w 150"/>
              <a:gd name="T41" fmla="*/ 140 h 245"/>
              <a:gd name="T42" fmla="*/ 11 w 150"/>
              <a:gd name="T43" fmla="*/ 146 h 245"/>
              <a:gd name="T44" fmla="*/ 5 w 150"/>
              <a:gd name="T45" fmla="*/ 152 h 245"/>
              <a:gd name="T46" fmla="*/ 5 w 150"/>
              <a:gd name="T47" fmla="*/ 158 h 245"/>
              <a:gd name="T48" fmla="*/ 0 w 150"/>
              <a:gd name="T49" fmla="*/ 158 h 245"/>
              <a:gd name="T50" fmla="*/ 0 w 150"/>
              <a:gd name="T51" fmla="*/ 169 h 245"/>
              <a:gd name="T52" fmla="*/ 0 w 150"/>
              <a:gd name="T53" fmla="*/ 181 h 245"/>
              <a:gd name="T54" fmla="*/ 0 w 150"/>
              <a:gd name="T55" fmla="*/ 193 h 245"/>
              <a:gd name="T56" fmla="*/ 5 w 150"/>
              <a:gd name="T57" fmla="*/ 199 h 245"/>
              <a:gd name="T58" fmla="*/ 5 w 150"/>
              <a:gd name="T59" fmla="*/ 199 h 245"/>
              <a:gd name="T60" fmla="*/ 11 w 150"/>
              <a:gd name="T61" fmla="*/ 204 h 245"/>
              <a:gd name="T62" fmla="*/ 23 w 150"/>
              <a:gd name="T63" fmla="*/ 210 h 245"/>
              <a:gd name="T64" fmla="*/ 28 w 150"/>
              <a:gd name="T65" fmla="*/ 210 h 245"/>
              <a:gd name="T66" fmla="*/ 40 w 150"/>
              <a:gd name="T67" fmla="*/ 216 h 245"/>
              <a:gd name="T68" fmla="*/ 52 w 150"/>
              <a:gd name="T69" fmla="*/ 222 h 245"/>
              <a:gd name="T70" fmla="*/ 57 w 150"/>
              <a:gd name="T71" fmla="*/ 222 h 245"/>
              <a:gd name="T72" fmla="*/ 63 w 150"/>
              <a:gd name="T73" fmla="*/ 228 h 245"/>
              <a:gd name="T74" fmla="*/ 63 w 150"/>
              <a:gd name="T75" fmla="*/ 228 h 245"/>
              <a:gd name="T76" fmla="*/ 69 w 150"/>
              <a:gd name="T77" fmla="*/ 228 h 245"/>
              <a:gd name="T78" fmla="*/ 63 w 150"/>
              <a:gd name="T79" fmla="*/ 234 h 245"/>
              <a:gd name="T80" fmla="*/ 63 w 150"/>
              <a:gd name="T81" fmla="*/ 234 h 245"/>
              <a:gd name="T82" fmla="*/ 57 w 150"/>
              <a:gd name="T83" fmla="*/ 239 h 245"/>
              <a:gd name="T84" fmla="*/ 52 w 150"/>
              <a:gd name="T85" fmla="*/ 239 h 245"/>
              <a:gd name="T86" fmla="*/ 40 w 150"/>
              <a:gd name="T87" fmla="*/ 245 h 245"/>
              <a:gd name="T88" fmla="*/ 34 w 150"/>
              <a:gd name="T89" fmla="*/ 245 h 245"/>
              <a:gd name="T90" fmla="*/ 28 w 150"/>
              <a:gd name="T91" fmla="*/ 245 h 245"/>
              <a:gd name="T92" fmla="*/ 23 w 150"/>
              <a:gd name="T93" fmla="*/ 245 h 2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0"/>
              <a:gd name="T142" fmla="*/ 0 h 245"/>
              <a:gd name="T143" fmla="*/ 150 w 150"/>
              <a:gd name="T144" fmla="*/ 245 h 2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0" h="245">
                <a:moveTo>
                  <a:pt x="150" y="6"/>
                </a:moveTo>
                <a:lnTo>
                  <a:pt x="133" y="6"/>
                </a:lnTo>
                <a:lnTo>
                  <a:pt x="115" y="0"/>
                </a:lnTo>
                <a:lnTo>
                  <a:pt x="110" y="0"/>
                </a:lnTo>
                <a:lnTo>
                  <a:pt x="104" y="0"/>
                </a:lnTo>
                <a:lnTo>
                  <a:pt x="98" y="6"/>
                </a:lnTo>
                <a:lnTo>
                  <a:pt x="86" y="6"/>
                </a:lnTo>
                <a:lnTo>
                  <a:pt x="81" y="12"/>
                </a:lnTo>
                <a:lnTo>
                  <a:pt x="75" y="23"/>
                </a:lnTo>
                <a:lnTo>
                  <a:pt x="69" y="29"/>
                </a:lnTo>
                <a:lnTo>
                  <a:pt x="63" y="41"/>
                </a:lnTo>
                <a:lnTo>
                  <a:pt x="52" y="58"/>
                </a:lnTo>
                <a:lnTo>
                  <a:pt x="46" y="70"/>
                </a:lnTo>
                <a:lnTo>
                  <a:pt x="40" y="76"/>
                </a:lnTo>
                <a:lnTo>
                  <a:pt x="40" y="88"/>
                </a:lnTo>
                <a:lnTo>
                  <a:pt x="34" y="93"/>
                </a:lnTo>
                <a:lnTo>
                  <a:pt x="34" y="105"/>
                </a:lnTo>
                <a:lnTo>
                  <a:pt x="28" y="117"/>
                </a:lnTo>
                <a:lnTo>
                  <a:pt x="23" y="128"/>
                </a:lnTo>
                <a:lnTo>
                  <a:pt x="23" y="134"/>
                </a:lnTo>
                <a:lnTo>
                  <a:pt x="17" y="140"/>
                </a:lnTo>
                <a:lnTo>
                  <a:pt x="11" y="146"/>
                </a:lnTo>
                <a:lnTo>
                  <a:pt x="5" y="152"/>
                </a:lnTo>
                <a:lnTo>
                  <a:pt x="5" y="158"/>
                </a:lnTo>
                <a:lnTo>
                  <a:pt x="0" y="158"/>
                </a:lnTo>
                <a:lnTo>
                  <a:pt x="0" y="169"/>
                </a:lnTo>
                <a:lnTo>
                  <a:pt x="0" y="181"/>
                </a:lnTo>
                <a:lnTo>
                  <a:pt x="0" y="193"/>
                </a:lnTo>
                <a:lnTo>
                  <a:pt x="5" y="199"/>
                </a:lnTo>
                <a:lnTo>
                  <a:pt x="11" y="204"/>
                </a:lnTo>
                <a:lnTo>
                  <a:pt x="23" y="210"/>
                </a:lnTo>
                <a:lnTo>
                  <a:pt x="28" y="210"/>
                </a:lnTo>
                <a:lnTo>
                  <a:pt x="40" y="216"/>
                </a:lnTo>
                <a:lnTo>
                  <a:pt x="52" y="222"/>
                </a:lnTo>
                <a:lnTo>
                  <a:pt x="57" y="222"/>
                </a:lnTo>
                <a:lnTo>
                  <a:pt x="63" y="228"/>
                </a:lnTo>
                <a:lnTo>
                  <a:pt x="69" y="228"/>
                </a:lnTo>
                <a:lnTo>
                  <a:pt x="63" y="234"/>
                </a:lnTo>
                <a:lnTo>
                  <a:pt x="57" y="239"/>
                </a:lnTo>
                <a:lnTo>
                  <a:pt x="52" y="239"/>
                </a:lnTo>
                <a:lnTo>
                  <a:pt x="40" y="245"/>
                </a:lnTo>
                <a:lnTo>
                  <a:pt x="34" y="245"/>
                </a:lnTo>
                <a:lnTo>
                  <a:pt x="28" y="245"/>
                </a:lnTo>
                <a:lnTo>
                  <a:pt x="23" y="245"/>
                </a:lnTo>
              </a:path>
            </a:pathLst>
          </a:custGeom>
          <a:noFill/>
          <a:ln w="9525">
            <a:solidFill>
              <a:srgbClr val="FF0000"/>
            </a:solidFill>
            <a:round/>
            <a:headEnd/>
            <a:tailEnd/>
          </a:ln>
        </p:spPr>
        <p:txBody>
          <a:bodyPr/>
          <a:lstStyle/>
          <a:p>
            <a:endParaRPr lang="en-US"/>
          </a:p>
        </p:txBody>
      </p:sp>
      <p:sp>
        <p:nvSpPr>
          <p:cNvPr id="25068" name="Freeform 256"/>
          <p:cNvSpPr>
            <a:spLocks/>
          </p:cNvSpPr>
          <p:nvPr/>
        </p:nvSpPr>
        <p:spPr bwMode="auto">
          <a:xfrm>
            <a:off x="7002406" y="1542613"/>
            <a:ext cx="506413" cy="342900"/>
          </a:xfrm>
          <a:custGeom>
            <a:avLst/>
            <a:gdLst>
              <a:gd name="T0" fmla="*/ 319 w 319"/>
              <a:gd name="T1" fmla="*/ 35 h 216"/>
              <a:gd name="T2" fmla="*/ 302 w 319"/>
              <a:gd name="T3" fmla="*/ 17 h 216"/>
              <a:gd name="T4" fmla="*/ 290 w 319"/>
              <a:gd name="T5" fmla="*/ 6 h 216"/>
              <a:gd name="T6" fmla="*/ 285 w 319"/>
              <a:gd name="T7" fmla="*/ 6 h 216"/>
              <a:gd name="T8" fmla="*/ 273 w 319"/>
              <a:gd name="T9" fmla="*/ 0 h 216"/>
              <a:gd name="T10" fmla="*/ 267 w 319"/>
              <a:gd name="T11" fmla="*/ 0 h 216"/>
              <a:gd name="T12" fmla="*/ 261 w 319"/>
              <a:gd name="T13" fmla="*/ 0 h 216"/>
              <a:gd name="T14" fmla="*/ 250 w 319"/>
              <a:gd name="T15" fmla="*/ 0 h 216"/>
              <a:gd name="T16" fmla="*/ 244 w 319"/>
              <a:gd name="T17" fmla="*/ 6 h 216"/>
              <a:gd name="T18" fmla="*/ 232 w 319"/>
              <a:gd name="T19" fmla="*/ 6 h 216"/>
              <a:gd name="T20" fmla="*/ 227 w 319"/>
              <a:gd name="T21" fmla="*/ 17 h 216"/>
              <a:gd name="T22" fmla="*/ 215 w 319"/>
              <a:gd name="T23" fmla="*/ 23 h 216"/>
              <a:gd name="T24" fmla="*/ 203 w 319"/>
              <a:gd name="T25" fmla="*/ 29 h 216"/>
              <a:gd name="T26" fmla="*/ 198 w 319"/>
              <a:gd name="T27" fmla="*/ 35 h 216"/>
              <a:gd name="T28" fmla="*/ 192 w 319"/>
              <a:gd name="T29" fmla="*/ 41 h 216"/>
              <a:gd name="T30" fmla="*/ 186 w 319"/>
              <a:gd name="T31" fmla="*/ 41 h 216"/>
              <a:gd name="T32" fmla="*/ 180 w 319"/>
              <a:gd name="T33" fmla="*/ 41 h 216"/>
              <a:gd name="T34" fmla="*/ 169 w 319"/>
              <a:gd name="T35" fmla="*/ 46 h 216"/>
              <a:gd name="T36" fmla="*/ 163 w 319"/>
              <a:gd name="T37" fmla="*/ 46 h 216"/>
              <a:gd name="T38" fmla="*/ 157 w 319"/>
              <a:gd name="T39" fmla="*/ 46 h 216"/>
              <a:gd name="T40" fmla="*/ 151 w 319"/>
              <a:gd name="T41" fmla="*/ 46 h 216"/>
              <a:gd name="T42" fmla="*/ 140 w 319"/>
              <a:gd name="T43" fmla="*/ 41 h 216"/>
              <a:gd name="T44" fmla="*/ 134 w 319"/>
              <a:gd name="T45" fmla="*/ 41 h 216"/>
              <a:gd name="T46" fmla="*/ 116 w 319"/>
              <a:gd name="T47" fmla="*/ 41 h 216"/>
              <a:gd name="T48" fmla="*/ 105 w 319"/>
              <a:gd name="T49" fmla="*/ 35 h 216"/>
              <a:gd name="T50" fmla="*/ 99 w 319"/>
              <a:gd name="T51" fmla="*/ 35 h 216"/>
              <a:gd name="T52" fmla="*/ 87 w 319"/>
              <a:gd name="T53" fmla="*/ 35 h 216"/>
              <a:gd name="T54" fmla="*/ 76 w 319"/>
              <a:gd name="T55" fmla="*/ 41 h 216"/>
              <a:gd name="T56" fmla="*/ 70 w 319"/>
              <a:gd name="T57" fmla="*/ 41 h 216"/>
              <a:gd name="T58" fmla="*/ 58 w 319"/>
              <a:gd name="T59" fmla="*/ 46 h 216"/>
              <a:gd name="T60" fmla="*/ 53 w 319"/>
              <a:gd name="T61" fmla="*/ 52 h 216"/>
              <a:gd name="T62" fmla="*/ 41 w 319"/>
              <a:gd name="T63" fmla="*/ 58 h 216"/>
              <a:gd name="T64" fmla="*/ 29 w 319"/>
              <a:gd name="T65" fmla="*/ 70 h 216"/>
              <a:gd name="T66" fmla="*/ 24 w 319"/>
              <a:gd name="T67" fmla="*/ 76 h 216"/>
              <a:gd name="T68" fmla="*/ 18 w 319"/>
              <a:gd name="T69" fmla="*/ 81 h 216"/>
              <a:gd name="T70" fmla="*/ 12 w 319"/>
              <a:gd name="T71" fmla="*/ 93 h 216"/>
              <a:gd name="T72" fmla="*/ 12 w 319"/>
              <a:gd name="T73" fmla="*/ 93 h 216"/>
              <a:gd name="T74" fmla="*/ 12 w 319"/>
              <a:gd name="T75" fmla="*/ 99 h 216"/>
              <a:gd name="T76" fmla="*/ 18 w 319"/>
              <a:gd name="T77" fmla="*/ 105 h 216"/>
              <a:gd name="T78" fmla="*/ 24 w 319"/>
              <a:gd name="T79" fmla="*/ 116 h 216"/>
              <a:gd name="T80" fmla="*/ 29 w 319"/>
              <a:gd name="T81" fmla="*/ 122 h 216"/>
              <a:gd name="T82" fmla="*/ 35 w 319"/>
              <a:gd name="T83" fmla="*/ 134 h 216"/>
              <a:gd name="T84" fmla="*/ 41 w 319"/>
              <a:gd name="T85" fmla="*/ 140 h 216"/>
              <a:gd name="T86" fmla="*/ 41 w 319"/>
              <a:gd name="T87" fmla="*/ 146 h 216"/>
              <a:gd name="T88" fmla="*/ 41 w 319"/>
              <a:gd name="T89" fmla="*/ 157 h 216"/>
              <a:gd name="T90" fmla="*/ 41 w 319"/>
              <a:gd name="T91" fmla="*/ 163 h 216"/>
              <a:gd name="T92" fmla="*/ 35 w 319"/>
              <a:gd name="T93" fmla="*/ 169 h 216"/>
              <a:gd name="T94" fmla="*/ 29 w 319"/>
              <a:gd name="T95" fmla="*/ 181 h 216"/>
              <a:gd name="T96" fmla="*/ 24 w 319"/>
              <a:gd name="T97" fmla="*/ 186 h 216"/>
              <a:gd name="T98" fmla="*/ 18 w 319"/>
              <a:gd name="T99" fmla="*/ 198 h 216"/>
              <a:gd name="T100" fmla="*/ 12 w 319"/>
              <a:gd name="T101" fmla="*/ 204 h 216"/>
              <a:gd name="T102" fmla="*/ 6 w 319"/>
              <a:gd name="T103" fmla="*/ 210 h 216"/>
              <a:gd name="T104" fmla="*/ 0 w 319"/>
              <a:gd name="T105" fmla="*/ 216 h 2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9"/>
              <a:gd name="T160" fmla="*/ 0 h 216"/>
              <a:gd name="T161" fmla="*/ 319 w 319"/>
              <a:gd name="T162" fmla="*/ 216 h 2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9" h="216">
                <a:moveTo>
                  <a:pt x="319" y="35"/>
                </a:moveTo>
                <a:lnTo>
                  <a:pt x="302" y="17"/>
                </a:lnTo>
                <a:lnTo>
                  <a:pt x="290" y="6"/>
                </a:lnTo>
                <a:lnTo>
                  <a:pt x="285" y="6"/>
                </a:lnTo>
                <a:lnTo>
                  <a:pt x="273" y="0"/>
                </a:lnTo>
                <a:lnTo>
                  <a:pt x="267" y="0"/>
                </a:lnTo>
                <a:lnTo>
                  <a:pt x="261" y="0"/>
                </a:lnTo>
                <a:lnTo>
                  <a:pt x="250" y="0"/>
                </a:lnTo>
                <a:lnTo>
                  <a:pt x="244" y="6"/>
                </a:lnTo>
                <a:lnTo>
                  <a:pt x="232" y="6"/>
                </a:lnTo>
                <a:lnTo>
                  <a:pt x="227" y="17"/>
                </a:lnTo>
                <a:lnTo>
                  <a:pt x="215" y="23"/>
                </a:lnTo>
                <a:lnTo>
                  <a:pt x="203" y="29"/>
                </a:lnTo>
                <a:lnTo>
                  <a:pt x="198" y="35"/>
                </a:lnTo>
                <a:lnTo>
                  <a:pt x="192" y="41"/>
                </a:lnTo>
                <a:lnTo>
                  <a:pt x="186" y="41"/>
                </a:lnTo>
                <a:lnTo>
                  <a:pt x="180" y="41"/>
                </a:lnTo>
                <a:lnTo>
                  <a:pt x="169" y="46"/>
                </a:lnTo>
                <a:lnTo>
                  <a:pt x="163" y="46"/>
                </a:lnTo>
                <a:lnTo>
                  <a:pt x="157" y="46"/>
                </a:lnTo>
                <a:lnTo>
                  <a:pt x="151" y="46"/>
                </a:lnTo>
                <a:lnTo>
                  <a:pt x="140" y="41"/>
                </a:lnTo>
                <a:lnTo>
                  <a:pt x="134" y="41"/>
                </a:lnTo>
                <a:lnTo>
                  <a:pt x="116" y="41"/>
                </a:lnTo>
                <a:lnTo>
                  <a:pt x="105" y="35"/>
                </a:lnTo>
                <a:lnTo>
                  <a:pt x="99" y="35"/>
                </a:lnTo>
                <a:lnTo>
                  <a:pt x="87" y="35"/>
                </a:lnTo>
                <a:lnTo>
                  <a:pt x="76" y="41"/>
                </a:lnTo>
                <a:lnTo>
                  <a:pt x="70" y="41"/>
                </a:lnTo>
                <a:lnTo>
                  <a:pt x="58" y="46"/>
                </a:lnTo>
                <a:lnTo>
                  <a:pt x="53" y="52"/>
                </a:lnTo>
                <a:lnTo>
                  <a:pt x="41" y="58"/>
                </a:lnTo>
                <a:lnTo>
                  <a:pt x="29" y="70"/>
                </a:lnTo>
                <a:lnTo>
                  <a:pt x="24" y="76"/>
                </a:lnTo>
                <a:lnTo>
                  <a:pt x="18" y="81"/>
                </a:lnTo>
                <a:lnTo>
                  <a:pt x="12" y="93"/>
                </a:lnTo>
                <a:lnTo>
                  <a:pt x="12" y="99"/>
                </a:lnTo>
                <a:lnTo>
                  <a:pt x="18" y="105"/>
                </a:lnTo>
                <a:lnTo>
                  <a:pt x="24" y="116"/>
                </a:lnTo>
                <a:lnTo>
                  <a:pt x="29" y="122"/>
                </a:lnTo>
                <a:lnTo>
                  <a:pt x="35" y="134"/>
                </a:lnTo>
                <a:lnTo>
                  <a:pt x="41" y="140"/>
                </a:lnTo>
                <a:lnTo>
                  <a:pt x="41" y="146"/>
                </a:lnTo>
                <a:lnTo>
                  <a:pt x="41" y="157"/>
                </a:lnTo>
                <a:lnTo>
                  <a:pt x="41" y="163"/>
                </a:lnTo>
                <a:lnTo>
                  <a:pt x="35" y="169"/>
                </a:lnTo>
                <a:lnTo>
                  <a:pt x="29" y="181"/>
                </a:lnTo>
                <a:lnTo>
                  <a:pt x="24" y="186"/>
                </a:lnTo>
                <a:lnTo>
                  <a:pt x="18" y="198"/>
                </a:lnTo>
                <a:lnTo>
                  <a:pt x="12" y="204"/>
                </a:lnTo>
                <a:lnTo>
                  <a:pt x="6" y="210"/>
                </a:lnTo>
                <a:lnTo>
                  <a:pt x="0" y="216"/>
                </a:lnTo>
              </a:path>
            </a:pathLst>
          </a:custGeom>
          <a:noFill/>
          <a:ln w="9525">
            <a:solidFill>
              <a:srgbClr val="FF0000"/>
            </a:solidFill>
            <a:round/>
            <a:headEnd/>
            <a:tailEnd/>
          </a:ln>
        </p:spPr>
        <p:txBody>
          <a:bodyPr/>
          <a:lstStyle/>
          <a:p>
            <a:endParaRPr lang="en-US"/>
          </a:p>
        </p:txBody>
      </p:sp>
      <p:sp>
        <p:nvSpPr>
          <p:cNvPr id="25069" name="Freeform 257"/>
          <p:cNvSpPr>
            <a:spLocks/>
          </p:cNvSpPr>
          <p:nvPr/>
        </p:nvSpPr>
        <p:spPr bwMode="auto">
          <a:xfrm>
            <a:off x="7675506" y="1634688"/>
            <a:ext cx="506413" cy="111125"/>
          </a:xfrm>
          <a:custGeom>
            <a:avLst/>
            <a:gdLst>
              <a:gd name="T0" fmla="*/ 0 w 319"/>
              <a:gd name="T1" fmla="*/ 18 h 70"/>
              <a:gd name="T2" fmla="*/ 23 w 319"/>
              <a:gd name="T3" fmla="*/ 35 h 70"/>
              <a:gd name="T4" fmla="*/ 46 w 319"/>
              <a:gd name="T5" fmla="*/ 47 h 70"/>
              <a:gd name="T6" fmla="*/ 58 w 319"/>
              <a:gd name="T7" fmla="*/ 53 h 70"/>
              <a:gd name="T8" fmla="*/ 69 w 319"/>
              <a:gd name="T9" fmla="*/ 58 h 70"/>
              <a:gd name="T10" fmla="*/ 81 w 319"/>
              <a:gd name="T11" fmla="*/ 64 h 70"/>
              <a:gd name="T12" fmla="*/ 92 w 319"/>
              <a:gd name="T13" fmla="*/ 64 h 70"/>
              <a:gd name="T14" fmla="*/ 98 w 319"/>
              <a:gd name="T15" fmla="*/ 70 h 70"/>
              <a:gd name="T16" fmla="*/ 104 w 319"/>
              <a:gd name="T17" fmla="*/ 70 h 70"/>
              <a:gd name="T18" fmla="*/ 110 w 319"/>
              <a:gd name="T19" fmla="*/ 64 h 70"/>
              <a:gd name="T20" fmla="*/ 116 w 319"/>
              <a:gd name="T21" fmla="*/ 64 h 70"/>
              <a:gd name="T22" fmla="*/ 127 w 319"/>
              <a:gd name="T23" fmla="*/ 58 h 70"/>
              <a:gd name="T24" fmla="*/ 139 w 319"/>
              <a:gd name="T25" fmla="*/ 53 h 70"/>
              <a:gd name="T26" fmla="*/ 139 w 319"/>
              <a:gd name="T27" fmla="*/ 53 h 70"/>
              <a:gd name="T28" fmla="*/ 145 w 319"/>
              <a:gd name="T29" fmla="*/ 47 h 70"/>
              <a:gd name="T30" fmla="*/ 150 w 319"/>
              <a:gd name="T31" fmla="*/ 35 h 70"/>
              <a:gd name="T32" fmla="*/ 156 w 319"/>
              <a:gd name="T33" fmla="*/ 23 h 70"/>
              <a:gd name="T34" fmla="*/ 156 w 319"/>
              <a:gd name="T35" fmla="*/ 23 h 70"/>
              <a:gd name="T36" fmla="*/ 162 w 319"/>
              <a:gd name="T37" fmla="*/ 18 h 70"/>
              <a:gd name="T38" fmla="*/ 168 w 319"/>
              <a:gd name="T39" fmla="*/ 18 h 70"/>
              <a:gd name="T40" fmla="*/ 168 w 319"/>
              <a:gd name="T41" fmla="*/ 18 h 70"/>
              <a:gd name="T42" fmla="*/ 179 w 319"/>
              <a:gd name="T43" fmla="*/ 18 h 70"/>
              <a:gd name="T44" fmla="*/ 197 w 319"/>
              <a:gd name="T45" fmla="*/ 18 h 70"/>
              <a:gd name="T46" fmla="*/ 203 w 319"/>
              <a:gd name="T47" fmla="*/ 18 h 70"/>
              <a:gd name="T48" fmla="*/ 208 w 319"/>
              <a:gd name="T49" fmla="*/ 18 h 70"/>
              <a:gd name="T50" fmla="*/ 220 w 319"/>
              <a:gd name="T51" fmla="*/ 18 h 70"/>
              <a:gd name="T52" fmla="*/ 237 w 319"/>
              <a:gd name="T53" fmla="*/ 12 h 70"/>
              <a:gd name="T54" fmla="*/ 249 w 319"/>
              <a:gd name="T55" fmla="*/ 6 h 70"/>
              <a:gd name="T56" fmla="*/ 266 w 319"/>
              <a:gd name="T57" fmla="*/ 0 h 70"/>
              <a:gd name="T58" fmla="*/ 284 w 319"/>
              <a:gd name="T59" fmla="*/ 0 h 70"/>
              <a:gd name="T60" fmla="*/ 295 w 319"/>
              <a:gd name="T61" fmla="*/ 0 h 70"/>
              <a:gd name="T62" fmla="*/ 301 w 319"/>
              <a:gd name="T63" fmla="*/ 0 h 70"/>
              <a:gd name="T64" fmla="*/ 307 w 319"/>
              <a:gd name="T65" fmla="*/ 0 h 70"/>
              <a:gd name="T66" fmla="*/ 313 w 319"/>
              <a:gd name="T67" fmla="*/ 0 h 70"/>
              <a:gd name="T68" fmla="*/ 319 w 319"/>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9"/>
              <a:gd name="T106" fmla="*/ 0 h 70"/>
              <a:gd name="T107" fmla="*/ 319 w 31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9" h="70">
                <a:moveTo>
                  <a:pt x="0" y="18"/>
                </a:moveTo>
                <a:lnTo>
                  <a:pt x="23" y="35"/>
                </a:lnTo>
                <a:lnTo>
                  <a:pt x="46" y="47"/>
                </a:lnTo>
                <a:lnTo>
                  <a:pt x="58" y="53"/>
                </a:lnTo>
                <a:lnTo>
                  <a:pt x="69" y="58"/>
                </a:lnTo>
                <a:lnTo>
                  <a:pt x="81" y="64"/>
                </a:lnTo>
                <a:lnTo>
                  <a:pt x="92" y="64"/>
                </a:lnTo>
                <a:lnTo>
                  <a:pt x="98" y="70"/>
                </a:lnTo>
                <a:lnTo>
                  <a:pt x="104" y="70"/>
                </a:lnTo>
                <a:lnTo>
                  <a:pt x="110" y="64"/>
                </a:lnTo>
                <a:lnTo>
                  <a:pt x="116" y="64"/>
                </a:lnTo>
                <a:lnTo>
                  <a:pt x="127" y="58"/>
                </a:lnTo>
                <a:lnTo>
                  <a:pt x="139" y="53"/>
                </a:lnTo>
                <a:lnTo>
                  <a:pt x="145" y="47"/>
                </a:lnTo>
                <a:lnTo>
                  <a:pt x="150" y="35"/>
                </a:lnTo>
                <a:lnTo>
                  <a:pt x="156" y="23"/>
                </a:lnTo>
                <a:lnTo>
                  <a:pt x="162" y="18"/>
                </a:lnTo>
                <a:lnTo>
                  <a:pt x="168" y="18"/>
                </a:lnTo>
                <a:lnTo>
                  <a:pt x="179" y="18"/>
                </a:lnTo>
                <a:lnTo>
                  <a:pt x="197" y="18"/>
                </a:lnTo>
                <a:lnTo>
                  <a:pt x="203" y="18"/>
                </a:lnTo>
                <a:lnTo>
                  <a:pt x="208" y="18"/>
                </a:lnTo>
                <a:lnTo>
                  <a:pt x="220" y="18"/>
                </a:lnTo>
                <a:lnTo>
                  <a:pt x="237" y="12"/>
                </a:lnTo>
                <a:lnTo>
                  <a:pt x="249" y="6"/>
                </a:lnTo>
                <a:lnTo>
                  <a:pt x="266" y="0"/>
                </a:lnTo>
                <a:lnTo>
                  <a:pt x="284" y="0"/>
                </a:lnTo>
                <a:lnTo>
                  <a:pt x="295" y="0"/>
                </a:lnTo>
                <a:lnTo>
                  <a:pt x="301" y="0"/>
                </a:lnTo>
                <a:lnTo>
                  <a:pt x="307" y="0"/>
                </a:lnTo>
                <a:lnTo>
                  <a:pt x="313" y="0"/>
                </a:lnTo>
                <a:lnTo>
                  <a:pt x="319" y="0"/>
                </a:lnTo>
              </a:path>
            </a:pathLst>
          </a:custGeom>
          <a:noFill/>
          <a:ln w="9525">
            <a:solidFill>
              <a:srgbClr val="FF0000"/>
            </a:solidFill>
            <a:round/>
            <a:headEnd/>
            <a:tailEnd/>
          </a:ln>
        </p:spPr>
        <p:txBody>
          <a:bodyPr/>
          <a:lstStyle/>
          <a:p>
            <a:endParaRPr lang="en-US"/>
          </a:p>
        </p:txBody>
      </p:sp>
      <p:sp>
        <p:nvSpPr>
          <p:cNvPr id="25070" name="Freeform 258"/>
          <p:cNvSpPr>
            <a:spLocks/>
          </p:cNvSpPr>
          <p:nvPr/>
        </p:nvSpPr>
        <p:spPr bwMode="auto">
          <a:xfrm>
            <a:off x="6708719" y="1847413"/>
            <a:ext cx="349250" cy="214313"/>
          </a:xfrm>
          <a:custGeom>
            <a:avLst/>
            <a:gdLst>
              <a:gd name="T0" fmla="*/ 220 w 220"/>
              <a:gd name="T1" fmla="*/ 0 h 135"/>
              <a:gd name="T2" fmla="*/ 209 w 220"/>
              <a:gd name="T3" fmla="*/ 6 h 135"/>
              <a:gd name="T4" fmla="*/ 197 w 220"/>
              <a:gd name="T5" fmla="*/ 12 h 135"/>
              <a:gd name="T6" fmla="*/ 185 w 220"/>
              <a:gd name="T7" fmla="*/ 18 h 135"/>
              <a:gd name="T8" fmla="*/ 174 w 220"/>
              <a:gd name="T9" fmla="*/ 30 h 135"/>
              <a:gd name="T10" fmla="*/ 168 w 220"/>
              <a:gd name="T11" fmla="*/ 35 h 135"/>
              <a:gd name="T12" fmla="*/ 162 w 220"/>
              <a:gd name="T13" fmla="*/ 41 h 135"/>
              <a:gd name="T14" fmla="*/ 162 w 220"/>
              <a:gd name="T15" fmla="*/ 53 h 135"/>
              <a:gd name="T16" fmla="*/ 156 w 220"/>
              <a:gd name="T17" fmla="*/ 65 h 135"/>
              <a:gd name="T18" fmla="*/ 151 w 220"/>
              <a:gd name="T19" fmla="*/ 82 h 135"/>
              <a:gd name="T20" fmla="*/ 145 w 220"/>
              <a:gd name="T21" fmla="*/ 88 h 135"/>
              <a:gd name="T22" fmla="*/ 145 w 220"/>
              <a:gd name="T23" fmla="*/ 100 h 135"/>
              <a:gd name="T24" fmla="*/ 139 w 220"/>
              <a:gd name="T25" fmla="*/ 111 h 135"/>
              <a:gd name="T26" fmla="*/ 133 w 220"/>
              <a:gd name="T27" fmla="*/ 117 h 135"/>
              <a:gd name="T28" fmla="*/ 128 w 220"/>
              <a:gd name="T29" fmla="*/ 123 h 135"/>
              <a:gd name="T30" fmla="*/ 128 w 220"/>
              <a:gd name="T31" fmla="*/ 129 h 135"/>
              <a:gd name="T32" fmla="*/ 122 w 220"/>
              <a:gd name="T33" fmla="*/ 135 h 135"/>
              <a:gd name="T34" fmla="*/ 122 w 220"/>
              <a:gd name="T35" fmla="*/ 135 h 135"/>
              <a:gd name="T36" fmla="*/ 116 w 220"/>
              <a:gd name="T37" fmla="*/ 135 h 135"/>
              <a:gd name="T38" fmla="*/ 110 w 220"/>
              <a:gd name="T39" fmla="*/ 135 h 135"/>
              <a:gd name="T40" fmla="*/ 110 w 220"/>
              <a:gd name="T41" fmla="*/ 129 h 135"/>
              <a:gd name="T42" fmla="*/ 104 w 220"/>
              <a:gd name="T43" fmla="*/ 123 h 135"/>
              <a:gd name="T44" fmla="*/ 99 w 220"/>
              <a:gd name="T45" fmla="*/ 117 h 135"/>
              <a:gd name="T46" fmla="*/ 87 w 220"/>
              <a:gd name="T47" fmla="*/ 105 h 135"/>
              <a:gd name="T48" fmla="*/ 81 w 220"/>
              <a:gd name="T49" fmla="*/ 94 h 135"/>
              <a:gd name="T50" fmla="*/ 75 w 220"/>
              <a:gd name="T51" fmla="*/ 82 h 135"/>
              <a:gd name="T52" fmla="*/ 70 w 220"/>
              <a:gd name="T53" fmla="*/ 76 h 135"/>
              <a:gd name="T54" fmla="*/ 64 w 220"/>
              <a:gd name="T55" fmla="*/ 70 h 135"/>
              <a:gd name="T56" fmla="*/ 52 w 220"/>
              <a:gd name="T57" fmla="*/ 65 h 135"/>
              <a:gd name="T58" fmla="*/ 46 w 220"/>
              <a:gd name="T59" fmla="*/ 65 h 135"/>
              <a:gd name="T60" fmla="*/ 35 w 220"/>
              <a:gd name="T61" fmla="*/ 59 h 135"/>
              <a:gd name="T62" fmla="*/ 29 w 220"/>
              <a:gd name="T63" fmla="*/ 59 h 135"/>
              <a:gd name="T64" fmla="*/ 23 w 220"/>
              <a:gd name="T65" fmla="*/ 59 h 135"/>
              <a:gd name="T66" fmla="*/ 12 w 220"/>
              <a:gd name="T67" fmla="*/ 59 h 135"/>
              <a:gd name="T68" fmla="*/ 6 w 220"/>
              <a:gd name="T69" fmla="*/ 59 h 135"/>
              <a:gd name="T70" fmla="*/ 0 w 220"/>
              <a:gd name="T71" fmla="*/ 59 h 13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0"/>
              <a:gd name="T109" fmla="*/ 0 h 135"/>
              <a:gd name="T110" fmla="*/ 220 w 220"/>
              <a:gd name="T111" fmla="*/ 135 h 13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0" h="135">
                <a:moveTo>
                  <a:pt x="220" y="0"/>
                </a:moveTo>
                <a:lnTo>
                  <a:pt x="209" y="6"/>
                </a:lnTo>
                <a:lnTo>
                  <a:pt x="197" y="12"/>
                </a:lnTo>
                <a:lnTo>
                  <a:pt x="185" y="18"/>
                </a:lnTo>
                <a:lnTo>
                  <a:pt x="174" y="30"/>
                </a:lnTo>
                <a:lnTo>
                  <a:pt x="168" y="35"/>
                </a:lnTo>
                <a:lnTo>
                  <a:pt x="162" y="41"/>
                </a:lnTo>
                <a:lnTo>
                  <a:pt x="162" y="53"/>
                </a:lnTo>
                <a:lnTo>
                  <a:pt x="156" y="65"/>
                </a:lnTo>
                <a:lnTo>
                  <a:pt x="151" y="82"/>
                </a:lnTo>
                <a:lnTo>
                  <a:pt x="145" y="88"/>
                </a:lnTo>
                <a:lnTo>
                  <a:pt x="145" y="100"/>
                </a:lnTo>
                <a:lnTo>
                  <a:pt x="139" y="111"/>
                </a:lnTo>
                <a:lnTo>
                  <a:pt x="133" y="117"/>
                </a:lnTo>
                <a:lnTo>
                  <a:pt x="128" y="123"/>
                </a:lnTo>
                <a:lnTo>
                  <a:pt x="128" y="129"/>
                </a:lnTo>
                <a:lnTo>
                  <a:pt x="122" y="135"/>
                </a:lnTo>
                <a:lnTo>
                  <a:pt x="116" y="135"/>
                </a:lnTo>
                <a:lnTo>
                  <a:pt x="110" y="135"/>
                </a:lnTo>
                <a:lnTo>
                  <a:pt x="110" y="129"/>
                </a:lnTo>
                <a:lnTo>
                  <a:pt x="104" y="123"/>
                </a:lnTo>
                <a:lnTo>
                  <a:pt x="99" y="117"/>
                </a:lnTo>
                <a:lnTo>
                  <a:pt x="87" y="105"/>
                </a:lnTo>
                <a:lnTo>
                  <a:pt x="81" y="94"/>
                </a:lnTo>
                <a:lnTo>
                  <a:pt x="75" y="82"/>
                </a:lnTo>
                <a:lnTo>
                  <a:pt x="70" y="76"/>
                </a:lnTo>
                <a:lnTo>
                  <a:pt x="64" y="70"/>
                </a:lnTo>
                <a:lnTo>
                  <a:pt x="52" y="65"/>
                </a:lnTo>
                <a:lnTo>
                  <a:pt x="46" y="65"/>
                </a:lnTo>
                <a:lnTo>
                  <a:pt x="35" y="59"/>
                </a:lnTo>
                <a:lnTo>
                  <a:pt x="29" y="59"/>
                </a:lnTo>
                <a:lnTo>
                  <a:pt x="23" y="59"/>
                </a:lnTo>
                <a:lnTo>
                  <a:pt x="12" y="59"/>
                </a:lnTo>
                <a:lnTo>
                  <a:pt x="6" y="59"/>
                </a:lnTo>
                <a:lnTo>
                  <a:pt x="0" y="59"/>
                </a:lnTo>
              </a:path>
            </a:pathLst>
          </a:custGeom>
          <a:noFill/>
          <a:ln w="9525">
            <a:solidFill>
              <a:srgbClr val="FF0000"/>
            </a:solidFill>
            <a:round/>
            <a:headEnd/>
            <a:tailEnd/>
          </a:ln>
        </p:spPr>
        <p:txBody>
          <a:bodyPr/>
          <a:lstStyle/>
          <a:p>
            <a:endParaRPr lang="en-US"/>
          </a:p>
        </p:txBody>
      </p:sp>
      <p:sp>
        <p:nvSpPr>
          <p:cNvPr id="25071" name="Freeform 259"/>
          <p:cNvSpPr>
            <a:spLocks/>
          </p:cNvSpPr>
          <p:nvPr/>
        </p:nvSpPr>
        <p:spPr bwMode="auto">
          <a:xfrm>
            <a:off x="6965894" y="3914338"/>
            <a:ext cx="506413" cy="342900"/>
          </a:xfrm>
          <a:custGeom>
            <a:avLst/>
            <a:gdLst>
              <a:gd name="T0" fmla="*/ 319 w 319"/>
              <a:gd name="T1" fmla="*/ 35 h 216"/>
              <a:gd name="T2" fmla="*/ 302 w 319"/>
              <a:gd name="T3" fmla="*/ 23 h 216"/>
              <a:gd name="T4" fmla="*/ 290 w 319"/>
              <a:gd name="T5" fmla="*/ 12 h 216"/>
              <a:gd name="T6" fmla="*/ 284 w 319"/>
              <a:gd name="T7" fmla="*/ 6 h 216"/>
              <a:gd name="T8" fmla="*/ 273 w 319"/>
              <a:gd name="T9" fmla="*/ 6 h 216"/>
              <a:gd name="T10" fmla="*/ 267 w 319"/>
              <a:gd name="T11" fmla="*/ 0 h 216"/>
              <a:gd name="T12" fmla="*/ 261 w 319"/>
              <a:gd name="T13" fmla="*/ 0 h 216"/>
              <a:gd name="T14" fmla="*/ 250 w 319"/>
              <a:gd name="T15" fmla="*/ 0 h 216"/>
              <a:gd name="T16" fmla="*/ 244 w 319"/>
              <a:gd name="T17" fmla="*/ 6 h 216"/>
              <a:gd name="T18" fmla="*/ 232 w 319"/>
              <a:gd name="T19" fmla="*/ 12 h 216"/>
              <a:gd name="T20" fmla="*/ 226 w 319"/>
              <a:gd name="T21" fmla="*/ 18 h 216"/>
              <a:gd name="T22" fmla="*/ 203 w 319"/>
              <a:gd name="T23" fmla="*/ 35 h 216"/>
              <a:gd name="T24" fmla="*/ 197 w 319"/>
              <a:gd name="T25" fmla="*/ 35 h 216"/>
              <a:gd name="T26" fmla="*/ 192 w 319"/>
              <a:gd name="T27" fmla="*/ 41 h 216"/>
              <a:gd name="T28" fmla="*/ 186 w 319"/>
              <a:gd name="T29" fmla="*/ 47 h 216"/>
              <a:gd name="T30" fmla="*/ 180 w 319"/>
              <a:gd name="T31" fmla="*/ 47 h 216"/>
              <a:gd name="T32" fmla="*/ 168 w 319"/>
              <a:gd name="T33" fmla="*/ 47 h 216"/>
              <a:gd name="T34" fmla="*/ 163 w 319"/>
              <a:gd name="T35" fmla="*/ 47 h 216"/>
              <a:gd name="T36" fmla="*/ 157 w 319"/>
              <a:gd name="T37" fmla="*/ 47 h 216"/>
              <a:gd name="T38" fmla="*/ 151 w 319"/>
              <a:gd name="T39" fmla="*/ 47 h 216"/>
              <a:gd name="T40" fmla="*/ 139 w 319"/>
              <a:gd name="T41" fmla="*/ 47 h 216"/>
              <a:gd name="T42" fmla="*/ 134 w 319"/>
              <a:gd name="T43" fmla="*/ 47 h 216"/>
              <a:gd name="T44" fmla="*/ 116 w 319"/>
              <a:gd name="T45" fmla="*/ 41 h 216"/>
              <a:gd name="T46" fmla="*/ 105 w 319"/>
              <a:gd name="T47" fmla="*/ 41 h 216"/>
              <a:gd name="T48" fmla="*/ 99 w 319"/>
              <a:gd name="T49" fmla="*/ 41 h 216"/>
              <a:gd name="T50" fmla="*/ 87 w 319"/>
              <a:gd name="T51" fmla="*/ 41 h 216"/>
              <a:gd name="T52" fmla="*/ 81 w 319"/>
              <a:gd name="T53" fmla="*/ 41 h 216"/>
              <a:gd name="T54" fmla="*/ 70 w 319"/>
              <a:gd name="T55" fmla="*/ 47 h 216"/>
              <a:gd name="T56" fmla="*/ 58 w 319"/>
              <a:gd name="T57" fmla="*/ 53 h 216"/>
              <a:gd name="T58" fmla="*/ 52 w 319"/>
              <a:gd name="T59" fmla="*/ 58 h 216"/>
              <a:gd name="T60" fmla="*/ 41 w 319"/>
              <a:gd name="T61" fmla="*/ 64 h 216"/>
              <a:gd name="T62" fmla="*/ 29 w 319"/>
              <a:gd name="T63" fmla="*/ 70 h 216"/>
              <a:gd name="T64" fmla="*/ 23 w 319"/>
              <a:gd name="T65" fmla="*/ 82 h 216"/>
              <a:gd name="T66" fmla="*/ 18 w 319"/>
              <a:gd name="T67" fmla="*/ 88 h 216"/>
              <a:gd name="T68" fmla="*/ 18 w 319"/>
              <a:gd name="T69" fmla="*/ 94 h 216"/>
              <a:gd name="T70" fmla="*/ 12 w 319"/>
              <a:gd name="T71" fmla="*/ 99 h 216"/>
              <a:gd name="T72" fmla="*/ 12 w 319"/>
              <a:gd name="T73" fmla="*/ 105 h 216"/>
              <a:gd name="T74" fmla="*/ 18 w 319"/>
              <a:gd name="T75" fmla="*/ 111 h 216"/>
              <a:gd name="T76" fmla="*/ 23 w 319"/>
              <a:gd name="T77" fmla="*/ 117 h 216"/>
              <a:gd name="T78" fmla="*/ 29 w 319"/>
              <a:gd name="T79" fmla="*/ 129 h 216"/>
              <a:gd name="T80" fmla="*/ 35 w 319"/>
              <a:gd name="T81" fmla="*/ 134 h 216"/>
              <a:gd name="T82" fmla="*/ 41 w 319"/>
              <a:gd name="T83" fmla="*/ 146 h 216"/>
              <a:gd name="T84" fmla="*/ 41 w 319"/>
              <a:gd name="T85" fmla="*/ 152 h 216"/>
              <a:gd name="T86" fmla="*/ 47 w 319"/>
              <a:gd name="T87" fmla="*/ 158 h 216"/>
              <a:gd name="T88" fmla="*/ 41 w 319"/>
              <a:gd name="T89" fmla="*/ 169 h 216"/>
              <a:gd name="T90" fmla="*/ 35 w 319"/>
              <a:gd name="T91" fmla="*/ 175 h 216"/>
              <a:gd name="T92" fmla="*/ 29 w 319"/>
              <a:gd name="T93" fmla="*/ 187 h 216"/>
              <a:gd name="T94" fmla="*/ 23 w 319"/>
              <a:gd name="T95" fmla="*/ 193 h 216"/>
              <a:gd name="T96" fmla="*/ 18 w 319"/>
              <a:gd name="T97" fmla="*/ 199 h 216"/>
              <a:gd name="T98" fmla="*/ 12 w 319"/>
              <a:gd name="T99" fmla="*/ 204 h 216"/>
              <a:gd name="T100" fmla="*/ 6 w 319"/>
              <a:gd name="T101" fmla="*/ 210 h 216"/>
              <a:gd name="T102" fmla="*/ 0 w 319"/>
              <a:gd name="T103" fmla="*/ 216 h 2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
              <a:gd name="T157" fmla="*/ 0 h 216"/>
              <a:gd name="T158" fmla="*/ 319 w 319"/>
              <a:gd name="T159" fmla="*/ 216 h 2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 h="216">
                <a:moveTo>
                  <a:pt x="319" y="35"/>
                </a:moveTo>
                <a:lnTo>
                  <a:pt x="302" y="23"/>
                </a:lnTo>
                <a:lnTo>
                  <a:pt x="290" y="12"/>
                </a:lnTo>
                <a:lnTo>
                  <a:pt x="284" y="6"/>
                </a:lnTo>
                <a:lnTo>
                  <a:pt x="273" y="6"/>
                </a:lnTo>
                <a:lnTo>
                  <a:pt x="267" y="0"/>
                </a:lnTo>
                <a:lnTo>
                  <a:pt x="261" y="0"/>
                </a:lnTo>
                <a:lnTo>
                  <a:pt x="250" y="0"/>
                </a:lnTo>
                <a:lnTo>
                  <a:pt x="244" y="6"/>
                </a:lnTo>
                <a:lnTo>
                  <a:pt x="232" y="12"/>
                </a:lnTo>
                <a:lnTo>
                  <a:pt x="226" y="18"/>
                </a:lnTo>
                <a:lnTo>
                  <a:pt x="203" y="35"/>
                </a:lnTo>
                <a:lnTo>
                  <a:pt x="197" y="35"/>
                </a:lnTo>
                <a:lnTo>
                  <a:pt x="192" y="41"/>
                </a:lnTo>
                <a:lnTo>
                  <a:pt x="186" y="47"/>
                </a:lnTo>
                <a:lnTo>
                  <a:pt x="180" y="47"/>
                </a:lnTo>
                <a:lnTo>
                  <a:pt x="168" y="47"/>
                </a:lnTo>
                <a:lnTo>
                  <a:pt x="163" y="47"/>
                </a:lnTo>
                <a:lnTo>
                  <a:pt x="157" y="47"/>
                </a:lnTo>
                <a:lnTo>
                  <a:pt x="151" y="47"/>
                </a:lnTo>
                <a:lnTo>
                  <a:pt x="139" y="47"/>
                </a:lnTo>
                <a:lnTo>
                  <a:pt x="134" y="47"/>
                </a:lnTo>
                <a:lnTo>
                  <a:pt x="116" y="41"/>
                </a:lnTo>
                <a:lnTo>
                  <a:pt x="105" y="41"/>
                </a:lnTo>
                <a:lnTo>
                  <a:pt x="99" y="41"/>
                </a:lnTo>
                <a:lnTo>
                  <a:pt x="87" y="41"/>
                </a:lnTo>
                <a:lnTo>
                  <a:pt x="81" y="41"/>
                </a:lnTo>
                <a:lnTo>
                  <a:pt x="70" y="47"/>
                </a:lnTo>
                <a:lnTo>
                  <a:pt x="58" y="53"/>
                </a:lnTo>
                <a:lnTo>
                  <a:pt x="52" y="58"/>
                </a:lnTo>
                <a:lnTo>
                  <a:pt x="41" y="64"/>
                </a:lnTo>
                <a:lnTo>
                  <a:pt x="29" y="70"/>
                </a:lnTo>
                <a:lnTo>
                  <a:pt x="23" y="82"/>
                </a:lnTo>
                <a:lnTo>
                  <a:pt x="18" y="88"/>
                </a:lnTo>
                <a:lnTo>
                  <a:pt x="18" y="94"/>
                </a:lnTo>
                <a:lnTo>
                  <a:pt x="12" y="99"/>
                </a:lnTo>
                <a:lnTo>
                  <a:pt x="12" y="105"/>
                </a:lnTo>
                <a:lnTo>
                  <a:pt x="18" y="111"/>
                </a:lnTo>
                <a:lnTo>
                  <a:pt x="23" y="117"/>
                </a:lnTo>
                <a:lnTo>
                  <a:pt x="29" y="129"/>
                </a:lnTo>
                <a:lnTo>
                  <a:pt x="35" y="134"/>
                </a:lnTo>
                <a:lnTo>
                  <a:pt x="41" y="146"/>
                </a:lnTo>
                <a:lnTo>
                  <a:pt x="41" y="152"/>
                </a:lnTo>
                <a:lnTo>
                  <a:pt x="47" y="158"/>
                </a:lnTo>
                <a:lnTo>
                  <a:pt x="41" y="169"/>
                </a:lnTo>
                <a:lnTo>
                  <a:pt x="35" y="175"/>
                </a:lnTo>
                <a:lnTo>
                  <a:pt x="29" y="187"/>
                </a:lnTo>
                <a:lnTo>
                  <a:pt x="23" y="193"/>
                </a:lnTo>
                <a:lnTo>
                  <a:pt x="18" y="199"/>
                </a:lnTo>
                <a:lnTo>
                  <a:pt x="12" y="204"/>
                </a:lnTo>
                <a:lnTo>
                  <a:pt x="6" y="210"/>
                </a:lnTo>
                <a:lnTo>
                  <a:pt x="0" y="216"/>
                </a:lnTo>
              </a:path>
            </a:pathLst>
          </a:custGeom>
          <a:noFill/>
          <a:ln w="9525">
            <a:solidFill>
              <a:srgbClr val="FF0000"/>
            </a:solidFill>
            <a:round/>
            <a:headEnd/>
            <a:tailEnd/>
          </a:ln>
        </p:spPr>
        <p:txBody>
          <a:bodyPr/>
          <a:lstStyle/>
          <a:p>
            <a:endParaRPr lang="en-US"/>
          </a:p>
        </p:txBody>
      </p:sp>
      <p:sp>
        <p:nvSpPr>
          <p:cNvPr id="25072" name="Rectangle 260"/>
          <p:cNvSpPr>
            <a:spLocks noChangeArrowheads="1"/>
          </p:cNvSpPr>
          <p:nvPr/>
        </p:nvSpPr>
        <p:spPr bwMode="auto">
          <a:xfrm>
            <a:off x="7021456" y="1402913"/>
            <a:ext cx="203200" cy="1455738"/>
          </a:xfrm>
          <a:prstGeom prst="rect">
            <a:avLst/>
          </a:prstGeom>
          <a:solidFill>
            <a:srgbClr val="808080"/>
          </a:solidFill>
          <a:ln w="9525">
            <a:noFill/>
            <a:miter lim="800000"/>
            <a:headEnd/>
            <a:tailEnd/>
          </a:ln>
        </p:spPr>
        <p:txBody>
          <a:bodyPr/>
          <a:lstStyle/>
          <a:p>
            <a:endParaRPr lang="en-GB"/>
          </a:p>
        </p:txBody>
      </p:sp>
      <p:sp>
        <p:nvSpPr>
          <p:cNvPr id="25073" name="Freeform 261"/>
          <p:cNvSpPr>
            <a:spLocks/>
          </p:cNvSpPr>
          <p:nvPr/>
        </p:nvSpPr>
        <p:spPr bwMode="auto">
          <a:xfrm>
            <a:off x="7021456" y="1402913"/>
            <a:ext cx="203200" cy="1455738"/>
          </a:xfrm>
          <a:custGeom>
            <a:avLst/>
            <a:gdLst>
              <a:gd name="T0" fmla="*/ 17 w 128"/>
              <a:gd name="T1" fmla="*/ 817 h 917"/>
              <a:gd name="T2" fmla="*/ 6 w 128"/>
              <a:gd name="T3" fmla="*/ 765 h 917"/>
              <a:gd name="T4" fmla="*/ 0 w 128"/>
              <a:gd name="T5" fmla="*/ 712 h 917"/>
              <a:gd name="T6" fmla="*/ 23 w 128"/>
              <a:gd name="T7" fmla="*/ 666 h 917"/>
              <a:gd name="T8" fmla="*/ 41 w 128"/>
              <a:gd name="T9" fmla="*/ 631 h 917"/>
              <a:gd name="T10" fmla="*/ 46 w 128"/>
              <a:gd name="T11" fmla="*/ 619 h 917"/>
              <a:gd name="T12" fmla="*/ 64 w 128"/>
              <a:gd name="T13" fmla="*/ 584 h 917"/>
              <a:gd name="T14" fmla="*/ 75 w 128"/>
              <a:gd name="T15" fmla="*/ 531 h 917"/>
              <a:gd name="T16" fmla="*/ 81 w 128"/>
              <a:gd name="T17" fmla="*/ 520 h 917"/>
              <a:gd name="T18" fmla="*/ 81 w 128"/>
              <a:gd name="T19" fmla="*/ 490 h 917"/>
              <a:gd name="T20" fmla="*/ 75 w 128"/>
              <a:gd name="T21" fmla="*/ 479 h 917"/>
              <a:gd name="T22" fmla="*/ 64 w 128"/>
              <a:gd name="T23" fmla="*/ 450 h 917"/>
              <a:gd name="T24" fmla="*/ 52 w 128"/>
              <a:gd name="T25" fmla="*/ 432 h 917"/>
              <a:gd name="T26" fmla="*/ 17 w 128"/>
              <a:gd name="T27" fmla="*/ 368 h 917"/>
              <a:gd name="T28" fmla="*/ 6 w 128"/>
              <a:gd name="T29" fmla="*/ 315 h 917"/>
              <a:gd name="T30" fmla="*/ 17 w 128"/>
              <a:gd name="T31" fmla="*/ 274 h 917"/>
              <a:gd name="T32" fmla="*/ 58 w 128"/>
              <a:gd name="T33" fmla="*/ 216 h 917"/>
              <a:gd name="T34" fmla="*/ 75 w 128"/>
              <a:gd name="T35" fmla="*/ 193 h 917"/>
              <a:gd name="T36" fmla="*/ 81 w 128"/>
              <a:gd name="T37" fmla="*/ 181 h 917"/>
              <a:gd name="T38" fmla="*/ 87 w 128"/>
              <a:gd name="T39" fmla="*/ 164 h 917"/>
              <a:gd name="T40" fmla="*/ 93 w 128"/>
              <a:gd name="T41" fmla="*/ 146 h 917"/>
              <a:gd name="T42" fmla="*/ 93 w 128"/>
              <a:gd name="T43" fmla="*/ 111 h 917"/>
              <a:gd name="T44" fmla="*/ 93 w 128"/>
              <a:gd name="T45" fmla="*/ 59 h 917"/>
              <a:gd name="T46" fmla="*/ 93 w 128"/>
              <a:gd name="T47" fmla="*/ 41 h 917"/>
              <a:gd name="T48" fmla="*/ 93 w 128"/>
              <a:gd name="T49" fmla="*/ 0 h 917"/>
              <a:gd name="T50" fmla="*/ 128 w 128"/>
              <a:gd name="T51" fmla="*/ 18 h 917"/>
              <a:gd name="T52" fmla="*/ 128 w 128"/>
              <a:gd name="T53" fmla="*/ 41 h 917"/>
              <a:gd name="T54" fmla="*/ 128 w 128"/>
              <a:gd name="T55" fmla="*/ 82 h 917"/>
              <a:gd name="T56" fmla="*/ 128 w 128"/>
              <a:gd name="T57" fmla="*/ 123 h 917"/>
              <a:gd name="T58" fmla="*/ 122 w 128"/>
              <a:gd name="T59" fmla="*/ 175 h 917"/>
              <a:gd name="T60" fmla="*/ 99 w 128"/>
              <a:gd name="T61" fmla="*/ 222 h 917"/>
              <a:gd name="T62" fmla="*/ 64 w 128"/>
              <a:gd name="T63" fmla="*/ 263 h 917"/>
              <a:gd name="T64" fmla="*/ 58 w 128"/>
              <a:gd name="T65" fmla="*/ 280 h 917"/>
              <a:gd name="T66" fmla="*/ 46 w 128"/>
              <a:gd name="T67" fmla="*/ 304 h 917"/>
              <a:gd name="T68" fmla="*/ 41 w 128"/>
              <a:gd name="T69" fmla="*/ 315 h 917"/>
              <a:gd name="T70" fmla="*/ 41 w 128"/>
              <a:gd name="T71" fmla="*/ 327 h 917"/>
              <a:gd name="T72" fmla="*/ 46 w 128"/>
              <a:gd name="T73" fmla="*/ 339 h 917"/>
              <a:gd name="T74" fmla="*/ 64 w 128"/>
              <a:gd name="T75" fmla="*/ 368 h 917"/>
              <a:gd name="T76" fmla="*/ 87 w 128"/>
              <a:gd name="T77" fmla="*/ 415 h 917"/>
              <a:gd name="T78" fmla="*/ 110 w 128"/>
              <a:gd name="T79" fmla="*/ 467 h 917"/>
              <a:gd name="T80" fmla="*/ 116 w 128"/>
              <a:gd name="T81" fmla="*/ 520 h 917"/>
              <a:gd name="T82" fmla="*/ 93 w 128"/>
              <a:gd name="T83" fmla="*/ 596 h 917"/>
              <a:gd name="T84" fmla="*/ 75 w 128"/>
              <a:gd name="T85" fmla="*/ 642 h 917"/>
              <a:gd name="T86" fmla="*/ 52 w 128"/>
              <a:gd name="T87" fmla="*/ 683 h 917"/>
              <a:gd name="T88" fmla="*/ 41 w 128"/>
              <a:gd name="T89" fmla="*/ 706 h 917"/>
              <a:gd name="T90" fmla="*/ 41 w 128"/>
              <a:gd name="T91" fmla="*/ 718 h 917"/>
              <a:gd name="T92" fmla="*/ 35 w 128"/>
              <a:gd name="T93" fmla="*/ 736 h 917"/>
              <a:gd name="T94" fmla="*/ 41 w 128"/>
              <a:gd name="T95" fmla="*/ 753 h 917"/>
              <a:gd name="T96" fmla="*/ 46 w 128"/>
              <a:gd name="T97" fmla="*/ 788 h 917"/>
              <a:gd name="T98" fmla="*/ 52 w 128"/>
              <a:gd name="T99" fmla="*/ 806 h 917"/>
              <a:gd name="T100" fmla="*/ 81 w 128"/>
              <a:gd name="T101" fmla="*/ 876 h 9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917"/>
              <a:gd name="T155" fmla="*/ 128 w 128"/>
              <a:gd name="T156" fmla="*/ 917 h 9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917">
                <a:moveTo>
                  <a:pt x="58" y="917"/>
                </a:moveTo>
                <a:lnTo>
                  <a:pt x="46" y="893"/>
                </a:lnTo>
                <a:lnTo>
                  <a:pt x="35" y="864"/>
                </a:lnTo>
                <a:lnTo>
                  <a:pt x="29" y="841"/>
                </a:lnTo>
                <a:lnTo>
                  <a:pt x="17" y="817"/>
                </a:lnTo>
                <a:lnTo>
                  <a:pt x="17" y="806"/>
                </a:lnTo>
                <a:lnTo>
                  <a:pt x="12" y="794"/>
                </a:lnTo>
                <a:lnTo>
                  <a:pt x="12" y="782"/>
                </a:lnTo>
                <a:lnTo>
                  <a:pt x="6" y="771"/>
                </a:lnTo>
                <a:lnTo>
                  <a:pt x="6" y="765"/>
                </a:lnTo>
                <a:lnTo>
                  <a:pt x="0" y="753"/>
                </a:lnTo>
                <a:lnTo>
                  <a:pt x="0" y="742"/>
                </a:lnTo>
                <a:lnTo>
                  <a:pt x="0" y="730"/>
                </a:lnTo>
                <a:lnTo>
                  <a:pt x="0" y="718"/>
                </a:lnTo>
                <a:lnTo>
                  <a:pt x="0" y="712"/>
                </a:lnTo>
                <a:lnTo>
                  <a:pt x="6" y="701"/>
                </a:lnTo>
                <a:lnTo>
                  <a:pt x="6" y="695"/>
                </a:lnTo>
                <a:lnTo>
                  <a:pt x="12" y="683"/>
                </a:lnTo>
                <a:lnTo>
                  <a:pt x="12" y="677"/>
                </a:lnTo>
                <a:lnTo>
                  <a:pt x="23" y="666"/>
                </a:lnTo>
                <a:lnTo>
                  <a:pt x="29" y="648"/>
                </a:lnTo>
                <a:lnTo>
                  <a:pt x="41" y="636"/>
                </a:lnTo>
                <a:lnTo>
                  <a:pt x="41" y="631"/>
                </a:lnTo>
                <a:lnTo>
                  <a:pt x="41" y="636"/>
                </a:lnTo>
                <a:lnTo>
                  <a:pt x="46" y="625"/>
                </a:lnTo>
                <a:lnTo>
                  <a:pt x="46" y="631"/>
                </a:lnTo>
                <a:lnTo>
                  <a:pt x="46" y="619"/>
                </a:lnTo>
                <a:lnTo>
                  <a:pt x="52" y="613"/>
                </a:lnTo>
                <a:lnTo>
                  <a:pt x="52" y="601"/>
                </a:lnTo>
                <a:lnTo>
                  <a:pt x="64" y="584"/>
                </a:lnTo>
                <a:lnTo>
                  <a:pt x="64" y="566"/>
                </a:lnTo>
                <a:lnTo>
                  <a:pt x="70" y="549"/>
                </a:lnTo>
                <a:lnTo>
                  <a:pt x="75" y="531"/>
                </a:lnTo>
                <a:lnTo>
                  <a:pt x="75" y="526"/>
                </a:lnTo>
                <a:lnTo>
                  <a:pt x="81" y="520"/>
                </a:lnTo>
                <a:lnTo>
                  <a:pt x="81" y="508"/>
                </a:lnTo>
                <a:lnTo>
                  <a:pt x="81" y="502"/>
                </a:lnTo>
                <a:lnTo>
                  <a:pt x="81" y="490"/>
                </a:lnTo>
                <a:lnTo>
                  <a:pt x="81" y="496"/>
                </a:lnTo>
                <a:lnTo>
                  <a:pt x="81" y="485"/>
                </a:lnTo>
                <a:lnTo>
                  <a:pt x="75" y="479"/>
                </a:lnTo>
                <a:lnTo>
                  <a:pt x="75" y="467"/>
                </a:lnTo>
                <a:lnTo>
                  <a:pt x="75" y="473"/>
                </a:lnTo>
                <a:lnTo>
                  <a:pt x="70" y="461"/>
                </a:lnTo>
                <a:lnTo>
                  <a:pt x="64" y="450"/>
                </a:lnTo>
                <a:lnTo>
                  <a:pt x="58" y="444"/>
                </a:lnTo>
                <a:lnTo>
                  <a:pt x="64" y="444"/>
                </a:lnTo>
                <a:lnTo>
                  <a:pt x="52" y="432"/>
                </a:lnTo>
                <a:lnTo>
                  <a:pt x="41" y="409"/>
                </a:lnTo>
                <a:lnTo>
                  <a:pt x="35" y="397"/>
                </a:lnTo>
                <a:lnTo>
                  <a:pt x="29" y="385"/>
                </a:lnTo>
                <a:lnTo>
                  <a:pt x="23" y="374"/>
                </a:lnTo>
                <a:lnTo>
                  <a:pt x="17" y="368"/>
                </a:lnTo>
                <a:lnTo>
                  <a:pt x="12" y="356"/>
                </a:lnTo>
                <a:lnTo>
                  <a:pt x="12" y="345"/>
                </a:lnTo>
                <a:lnTo>
                  <a:pt x="6" y="333"/>
                </a:lnTo>
                <a:lnTo>
                  <a:pt x="6" y="321"/>
                </a:lnTo>
                <a:lnTo>
                  <a:pt x="6" y="315"/>
                </a:lnTo>
                <a:lnTo>
                  <a:pt x="6" y="310"/>
                </a:lnTo>
                <a:lnTo>
                  <a:pt x="6" y="304"/>
                </a:lnTo>
                <a:lnTo>
                  <a:pt x="12" y="292"/>
                </a:lnTo>
                <a:lnTo>
                  <a:pt x="17" y="286"/>
                </a:lnTo>
                <a:lnTo>
                  <a:pt x="17" y="274"/>
                </a:lnTo>
                <a:lnTo>
                  <a:pt x="23" y="263"/>
                </a:lnTo>
                <a:lnTo>
                  <a:pt x="29" y="251"/>
                </a:lnTo>
                <a:lnTo>
                  <a:pt x="41" y="245"/>
                </a:lnTo>
                <a:lnTo>
                  <a:pt x="46" y="234"/>
                </a:lnTo>
                <a:lnTo>
                  <a:pt x="58" y="216"/>
                </a:lnTo>
                <a:lnTo>
                  <a:pt x="64" y="210"/>
                </a:lnTo>
                <a:lnTo>
                  <a:pt x="70" y="204"/>
                </a:lnTo>
                <a:lnTo>
                  <a:pt x="75" y="193"/>
                </a:lnTo>
                <a:lnTo>
                  <a:pt x="81" y="187"/>
                </a:lnTo>
                <a:lnTo>
                  <a:pt x="81" y="181"/>
                </a:lnTo>
                <a:lnTo>
                  <a:pt x="87" y="175"/>
                </a:lnTo>
                <a:lnTo>
                  <a:pt x="87" y="169"/>
                </a:lnTo>
                <a:lnTo>
                  <a:pt x="87" y="164"/>
                </a:lnTo>
                <a:lnTo>
                  <a:pt x="93" y="152"/>
                </a:lnTo>
                <a:lnTo>
                  <a:pt x="93" y="158"/>
                </a:lnTo>
                <a:lnTo>
                  <a:pt x="93" y="146"/>
                </a:lnTo>
                <a:lnTo>
                  <a:pt x="93" y="134"/>
                </a:lnTo>
                <a:lnTo>
                  <a:pt x="93" y="123"/>
                </a:lnTo>
                <a:lnTo>
                  <a:pt x="93" y="111"/>
                </a:lnTo>
                <a:lnTo>
                  <a:pt x="93" y="94"/>
                </a:lnTo>
                <a:lnTo>
                  <a:pt x="93" y="82"/>
                </a:lnTo>
                <a:lnTo>
                  <a:pt x="93" y="70"/>
                </a:lnTo>
                <a:lnTo>
                  <a:pt x="93" y="59"/>
                </a:lnTo>
                <a:lnTo>
                  <a:pt x="93" y="53"/>
                </a:lnTo>
                <a:lnTo>
                  <a:pt x="93" y="41"/>
                </a:lnTo>
                <a:lnTo>
                  <a:pt x="93" y="29"/>
                </a:lnTo>
                <a:lnTo>
                  <a:pt x="87" y="23"/>
                </a:lnTo>
                <a:lnTo>
                  <a:pt x="87" y="18"/>
                </a:lnTo>
                <a:lnTo>
                  <a:pt x="93" y="6"/>
                </a:lnTo>
                <a:lnTo>
                  <a:pt x="93" y="0"/>
                </a:lnTo>
                <a:lnTo>
                  <a:pt x="128" y="6"/>
                </a:lnTo>
                <a:lnTo>
                  <a:pt x="128" y="12"/>
                </a:lnTo>
                <a:lnTo>
                  <a:pt x="128" y="6"/>
                </a:lnTo>
                <a:lnTo>
                  <a:pt x="128" y="18"/>
                </a:lnTo>
                <a:lnTo>
                  <a:pt x="128" y="23"/>
                </a:lnTo>
                <a:lnTo>
                  <a:pt x="128" y="29"/>
                </a:lnTo>
                <a:lnTo>
                  <a:pt x="128" y="41"/>
                </a:lnTo>
                <a:lnTo>
                  <a:pt x="128" y="47"/>
                </a:lnTo>
                <a:lnTo>
                  <a:pt x="128" y="59"/>
                </a:lnTo>
                <a:lnTo>
                  <a:pt x="128" y="70"/>
                </a:lnTo>
                <a:lnTo>
                  <a:pt x="128" y="82"/>
                </a:lnTo>
                <a:lnTo>
                  <a:pt x="128" y="94"/>
                </a:lnTo>
                <a:lnTo>
                  <a:pt x="128" y="105"/>
                </a:lnTo>
                <a:lnTo>
                  <a:pt x="128" y="123"/>
                </a:lnTo>
                <a:lnTo>
                  <a:pt x="128" y="134"/>
                </a:lnTo>
                <a:lnTo>
                  <a:pt x="128" y="152"/>
                </a:lnTo>
                <a:lnTo>
                  <a:pt x="128" y="158"/>
                </a:lnTo>
                <a:lnTo>
                  <a:pt x="122" y="169"/>
                </a:lnTo>
                <a:lnTo>
                  <a:pt x="122" y="175"/>
                </a:lnTo>
                <a:lnTo>
                  <a:pt x="122" y="187"/>
                </a:lnTo>
                <a:lnTo>
                  <a:pt x="116" y="199"/>
                </a:lnTo>
                <a:lnTo>
                  <a:pt x="110" y="204"/>
                </a:lnTo>
                <a:lnTo>
                  <a:pt x="104" y="216"/>
                </a:lnTo>
                <a:lnTo>
                  <a:pt x="99" y="222"/>
                </a:lnTo>
                <a:lnTo>
                  <a:pt x="93" y="234"/>
                </a:lnTo>
                <a:lnTo>
                  <a:pt x="87" y="239"/>
                </a:lnTo>
                <a:lnTo>
                  <a:pt x="75" y="257"/>
                </a:lnTo>
                <a:lnTo>
                  <a:pt x="64" y="263"/>
                </a:lnTo>
                <a:lnTo>
                  <a:pt x="70" y="263"/>
                </a:lnTo>
                <a:lnTo>
                  <a:pt x="58" y="274"/>
                </a:lnTo>
                <a:lnTo>
                  <a:pt x="64" y="274"/>
                </a:lnTo>
                <a:lnTo>
                  <a:pt x="58" y="280"/>
                </a:lnTo>
                <a:lnTo>
                  <a:pt x="52" y="292"/>
                </a:lnTo>
                <a:lnTo>
                  <a:pt x="52" y="286"/>
                </a:lnTo>
                <a:lnTo>
                  <a:pt x="46" y="298"/>
                </a:lnTo>
                <a:lnTo>
                  <a:pt x="46" y="304"/>
                </a:lnTo>
                <a:lnTo>
                  <a:pt x="41" y="315"/>
                </a:lnTo>
                <a:lnTo>
                  <a:pt x="41" y="310"/>
                </a:lnTo>
                <a:lnTo>
                  <a:pt x="41" y="315"/>
                </a:lnTo>
                <a:lnTo>
                  <a:pt x="41" y="321"/>
                </a:lnTo>
                <a:lnTo>
                  <a:pt x="41" y="315"/>
                </a:lnTo>
                <a:lnTo>
                  <a:pt x="41" y="321"/>
                </a:lnTo>
                <a:lnTo>
                  <a:pt x="41" y="327"/>
                </a:lnTo>
                <a:lnTo>
                  <a:pt x="46" y="333"/>
                </a:lnTo>
                <a:lnTo>
                  <a:pt x="46" y="345"/>
                </a:lnTo>
                <a:lnTo>
                  <a:pt x="46" y="339"/>
                </a:lnTo>
                <a:lnTo>
                  <a:pt x="52" y="350"/>
                </a:lnTo>
                <a:lnTo>
                  <a:pt x="58" y="362"/>
                </a:lnTo>
                <a:lnTo>
                  <a:pt x="64" y="368"/>
                </a:lnTo>
                <a:lnTo>
                  <a:pt x="58" y="368"/>
                </a:lnTo>
                <a:lnTo>
                  <a:pt x="70" y="380"/>
                </a:lnTo>
                <a:lnTo>
                  <a:pt x="64" y="380"/>
                </a:lnTo>
                <a:lnTo>
                  <a:pt x="75" y="391"/>
                </a:lnTo>
                <a:lnTo>
                  <a:pt x="87" y="415"/>
                </a:lnTo>
                <a:lnTo>
                  <a:pt x="93" y="426"/>
                </a:lnTo>
                <a:lnTo>
                  <a:pt x="99" y="432"/>
                </a:lnTo>
                <a:lnTo>
                  <a:pt x="104" y="444"/>
                </a:lnTo>
                <a:lnTo>
                  <a:pt x="110" y="455"/>
                </a:lnTo>
                <a:lnTo>
                  <a:pt x="110" y="467"/>
                </a:lnTo>
                <a:lnTo>
                  <a:pt x="116" y="479"/>
                </a:lnTo>
                <a:lnTo>
                  <a:pt x="116" y="490"/>
                </a:lnTo>
                <a:lnTo>
                  <a:pt x="116" y="502"/>
                </a:lnTo>
                <a:lnTo>
                  <a:pt x="116" y="514"/>
                </a:lnTo>
                <a:lnTo>
                  <a:pt x="116" y="520"/>
                </a:lnTo>
                <a:lnTo>
                  <a:pt x="110" y="531"/>
                </a:lnTo>
                <a:lnTo>
                  <a:pt x="110" y="543"/>
                </a:lnTo>
                <a:lnTo>
                  <a:pt x="104" y="561"/>
                </a:lnTo>
                <a:lnTo>
                  <a:pt x="99" y="578"/>
                </a:lnTo>
                <a:lnTo>
                  <a:pt x="93" y="596"/>
                </a:lnTo>
                <a:lnTo>
                  <a:pt x="87" y="613"/>
                </a:lnTo>
                <a:lnTo>
                  <a:pt x="81" y="625"/>
                </a:lnTo>
                <a:lnTo>
                  <a:pt x="81" y="636"/>
                </a:lnTo>
                <a:lnTo>
                  <a:pt x="75" y="642"/>
                </a:lnTo>
                <a:lnTo>
                  <a:pt x="75" y="648"/>
                </a:lnTo>
                <a:lnTo>
                  <a:pt x="70" y="660"/>
                </a:lnTo>
                <a:lnTo>
                  <a:pt x="58" y="671"/>
                </a:lnTo>
                <a:lnTo>
                  <a:pt x="52" y="683"/>
                </a:lnTo>
                <a:lnTo>
                  <a:pt x="46" y="695"/>
                </a:lnTo>
                <a:lnTo>
                  <a:pt x="41" y="701"/>
                </a:lnTo>
                <a:lnTo>
                  <a:pt x="41" y="706"/>
                </a:lnTo>
                <a:lnTo>
                  <a:pt x="41" y="712"/>
                </a:lnTo>
                <a:lnTo>
                  <a:pt x="35" y="718"/>
                </a:lnTo>
                <a:lnTo>
                  <a:pt x="41" y="718"/>
                </a:lnTo>
                <a:lnTo>
                  <a:pt x="35" y="724"/>
                </a:lnTo>
                <a:lnTo>
                  <a:pt x="35" y="730"/>
                </a:lnTo>
                <a:lnTo>
                  <a:pt x="35" y="736"/>
                </a:lnTo>
                <a:lnTo>
                  <a:pt x="41" y="747"/>
                </a:lnTo>
                <a:lnTo>
                  <a:pt x="41" y="759"/>
                </a:lnTo>
                <a:lnTo>
                  <a:pt x="41" y="753"/>
                </a:lnTo>
                <a:lnTo>
                  <a:pt x="41" y="765"/>
                </a:lnTo>
                <a:lnTo>
                  <a:pt x="46" y="777"/>
                </a:lnTo>
                <a:lnTo>
                  <a:pt x="46" y="788"/>
                </a:lnTo>
                <a:lnTo>
                  <a:pt x="52" y="794"/>
                </a:lnTo>
                <a:lnTo>
                  <a:pt x="52" y="806"/>
                </a:lnTo>
                <a:lnTo>
                  <a:pt x="64" y="829"/>
                </a:lnTo>
                <a:lnTo>
                  <a:pt x="70" y="852"/>
                </a:lnTo>
                <a:lnTo>
                  <a:pt x="81" y="876"/>
                </a:lnTo>
                <a:lnTo>
                  <a:pt x="87" y="905"/>
                </a:lnTo>
                <a:lnTo>
                  <a:pt x="58" y="917"/>
                </a:lnTo>
                <a:close/>
              </a:path>
            </a:pathLst>
          </a:custGeom>
          <a:solidFill>
            <a:srgbClr val="FFFFFF"/>
          </a:solidFill>
          <a:ln w="9525">
            <a:noFill/>
            <a:round/>
            <a:headEnd/>
            <a:tailEnd/>
          </a:ln>
        </p:spPr>
        <p:txBody>
          <a:bodyPr/>
          <a:lstStyle/>
          <a:p>
            <a:endParaRPr lang="en-US"/>
          </a:p>
        </p:txBody>
      </p:sp>
      <p:sp>
        <p:nvSpPr>
          <p:cNvPr id="25074" name="Rectangle 262"/>
          <p:cNvSpPr>
            <a:spLocks noChangeArrowheads="1"/>
          </p:cNvSpPr>
          <p:nvPr/>
        </p:nvSpPr>
        <p:spPr bwMode="auto">
          <a:xfrm>
            <a:off x="7021456" y="1402913"/>
            <a:ext cx="203200" cy="1455738"/>
          </a:xfrm>
          <a:prstGeom prst="rect">
            <a:avLst/>
          </a:prstGeom>
          <a:solidFill>
            <a:srgbClr val="808080"/>
          </a:solidFill>
          <a:ln w="9525">
            <a:noFill/>
            <a:miter lim="800000"/>
            <a:headEnd/>
            <a:tailEnd/>
          </a:ln>
        </p:spPr>
        <p:txBody>
          <a:bodyPr/>
          <a:lstStyle/>
          <a:p>
            <a:endParaRPr lang="en-GB"/>
          </a:p>
        </p:txBody>
      </p:sp>
      <p:sp>
        <p:nvSpPr>
          <p:cNvPr id="25075" name="Freeform 263"/>
          <p:cNvSpPr>
            <a:spLocks/>
          </p:cNvSpPr>
          <p:nvPr/>
        </p:nvSpPr>
        <p:spPr bwMode="auto">
          <a:xfrm>
            <a:off x="7048444" y="1383863"/>
            <a:ext cx="147638" cy="1446213"/>
          </a:xfrm>
          <a:custGeom>
            <a:avLst/>
            <a:gdLst>
              <a:gd name="T0" fmla="*/ 58 w 93"/>
              <a:gd name="T1" fmla="*/ 911 h 911"/>
              <a:gd name="T2" fmla="*/ 35 w 93"/>
              <a:gd name="T3" fmla="*/ 859 h 911"/>
              <a:gd name="T4" fmla="*/ 29 w 93"/>
              <a:gd name="T5" fmla="*/ 835 h 911"/>
              <a:gd name="T6" fmla="*/ 18 w 93"/>
              <a:gd name="T7" fmla="*/ 812 h 911"/>
              <a:gd name="T8" fmla="*/ 12 w 93"/>
              <a:gd name="T9" fmla="*/ 789 h 911"/>
              <a:gd name="T10" fmla="*/ 6 w 93"/>
              <a:gd name="T11" fmla="*/ 771 h 911"/>
              <a:gd name="T12" fmla="*/ 6 w 93"/>
              <a:gd name="T13" fmla="*/ 748 h 911"/>
              <a:gd name="T14" fmla="*/ 0 w 93"/>
              <a:gd name="T15" fmla="*/ 730 h 911"/>
              <a:gd name="T16" fmla="*/ 0 w 93"/>
              <a:gd name="T17" fmla="*/ 713 h 911"/>
              <a:gd name="T18" fmla="*/ 6 w 93"/>
              <a:gd name="T19" fmla="*/ 701 h 911"/>
              <a:gd name="T20" fmla="*/ 12 w 93"/>
              <a:gd name="T21" fmla="*/ 683 h 911"/>
              <a:gd name="T22" fmla="*/ 18 w 93"/>
              <a:gd name="T23" fmla="*/ 672 h 911"/>
              <a:gd name="T24" fmla="*/ 35 w 93"/>
              <a:gd name="T25" fmla="*/ 648 h 911"/>
              <a:gd name="T26" fmla="*/ 47 w 93"/>
              <a:gd name="T27" fmla="*/ 637 h 911"/>
              <a:gd name="T28" fmla="*/ 47 w 93"/>
              <a:gd name="T29" fmla="*/ 619 h 911"/>
              <a:gd name="T30" fmla="*/ 53 w 93"/>
              <a:gd name="T31" fmla="*/ 602 h 911"/>
              <a:gd name="T32" fmla="*/ 58 w 93"/>
              <a:gd name="T33" fmla="*/ 590 h 911"/>
              <a:gd name="T34" fmla="*/ 70 w 93"/>
              <a:gd name="T35" fmla="*/ 555 h 911"/>
              <a:gd name="T36" fmla="*/ 76 w 93"/>
              <a:gd name="T37" fmla="*/ 538 h 911"/>
              <a:gd name="T38" fmla="*/ 82 w 93"/>
              <a:gd name="T39" fmla="*/ 520 h 911"/>
              <a:gd name="T40" fmla="*/ 82 w 93"/>
              <a:gd name="T41" fmla="*/ 502 h 911"/>
              <a:gd name="T42" fmla="*/ 82 w 93"/>
              <a:gd name="T43" fmla="*/ 485 h 911"/>
              <a:gd name="T44" fmla="*/ 76 w 93"/>
              <a:gd name="T45" fmla="*/ 473 h 911"/>
              <a:gd name="T46" fmla="*/ 76 w 93"/>
              <a:gd name="T47" fmla="*/ 462 h 911"/>
              <a:gd name="T48" fmla="*/ 70 w 93"/>
              <a:gd name="T49" fmla="*/ 450 h 911"/>
              <a:gd name="T50" fmla="*/ 64 w 93"/>
              <a:gd name="T51" fmla="*/ 444 h 911"/>
              <a:gd name="T52" fmla="*/ 53 w 93"/>
              <a:gd name="T53" fmla="*/ 421 h 911"/>
              <a:gd name="T54" fmla="*/ 41 w 93"/>
              <a:gd name="T55" fmla="*/ 397 h 911"/>
              <a:gd name="T56" fmla="*/ 29 w 93"/>
              <a:gd name="T57" fmla="*/ 380 h 911"/>
              <a:gd name="T58" fmla="*/ 18 w 93"/>
              <a:gd name="T59" fmla="*/ 357 h 911"/>
              <a:gd name="T60" fmla="*/ 12 w 93"/>
              <a:gd name="T61" fmla="*/ 345 h 911"/>
              <a:gd name="T62" fmla="*/ 12 w 93"/>
              <a:gd name="T63" fmla="*/ 339 h 911"/>
              <a:gd name="T64" fmla="*/ 6 w 93"/>
              <a:gd name="T65" fmla="*/ 327 h 911"/>
              <a:gd name="T66" fmla="*/ 6 w 93"/>
              <a:gd name="T67" fmla="*/ 316 h 911"/>
              <a:gd name="T68" fmla="*/ 6 w 93"/>
              <a:gd name="T69" fmla="*/ 310 h 911"/>
              <a:gd name="T70" fmla="*/ 12 w 93"/>
              <a:gd name="T71" fmla="*/ 298 h 911"/>
              <a:gd name="T72" fmla="*/ 12 w 93"/>
              <a:gd name="T73" fmla="*/ 292 h 911"/>
              <a:gd name="T74" fmla="*/ 18 w 93"/>
              <a:gd name="T75" fmla="*/ 281 h 911"/>
              <a:gd name="T76" fmla="*/ 29 w 93"/>
              <a:gd name="T77" fmla="*/ 263 h 911"/>
              <a:gd name="T78" fmla="*/ 41 w 93"/>
              <a:gd name="T79" fmla="*/ 246 h 911"/>
              <a:gd name="T80" fmla="*/ 53 w 93"/>
              <a:gd name="T81" fmla="*/ 228 h 911"/>
              <a:gd name="T82" fmla="*/ 70 w 93"/>
              <a:gd name="T83" fmla="*/ 211 h 911"/>
              <a:gd name="T84" fmla="*/ 76 w 93"/>
              <a:gd name="T85" fmla="*/ 193 h 911"/>
              <a:gd name="T86" fmla="*/ 82 w 93"/>
              <a:gd name="T87" fmla="*/ 187 h 911"/>
              <a:gd name="T88" fmla="*/ 87 w 93"/>
              <a:gd name="T89" fmla="*/ 181 h 911"/>
              <a:gd name="T90" fmla="*/ 87 w 93"/>
              <a:gd name="T91" fmla="*/ 164 h 911"/>
              <a:gd name="T92" fmla="*/ 93 w 93"/>
              <a:gd name="T93" fmla="*/ 152 h 911"/>
              <a:gd name="T94" fmla="*/ 93 w 93"/>
              <a:gd name="T95" fmla="*/ 135 h 911"/>
              <a:gd name="T96" fmla="*/ 93 w 93"/>
              <a:gd name="T97" fmla="*/ 123 h 911"/>
              <a:gd name="T98" fmla="*/ 93 w 93"/>
              <a:gd name="T99" fmla="*/ 94 h 911"/>
              <a:gd name="T100" fmla="*/ 93 w 93"/>
              <a:gd name="T101" fmla="*/ 82 h 911"/>
              <a:gd name="T102" fmla="*/ 93 w 93"/>
              <a:gd name="T103" fmla="*/ 71 h 911"/>
              <a:gd name="T104" fmla="*/ 93 w 93"/>
              <a:gd name="T105" fmla="*/ 47 h 911"/>
              <a:gd name="T106" fmla="*/ 93 w 93"/>
              <a:gd name="T107" fmla="*/ 30 h 911"/>
              <a:gd name="T108" fmla="*/ 93 w 93"/>
              <a:gd name="T109" fmla="*/ 12 h 911"/>
              <a:gd name="T110" fmla="*/ 93 w 93"/>
              <a:gd name="T111" fmla="*/ 0 h 91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3"/>
              <a:gd name="T169" fmla="*/ 0 h 911"/>
              <a:gd name="T170" fmla="*/ 93 w 93"/>
              <a:gd name="T171" fmla="*/ 911 h 91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3" h="911">
                <a:moveTo>
                  <a:pt x="58" y="911"/>
                </a:moveTo>
                <a:lnTo>
                  <a:pt x="35" y="859"/>
                </a:lnTo>
                <a:lnTo>
                  <a:pt x="29" y="835"/>
                </a:lnTo>
                <a:lnTo>
                  <a:pt x="18" y="812"/>
                </a:lnTo>
                <a:lnTo>
                  <a:pt x="12" y="789"/>
                </a:lnTo>
                <a:lnTo>
                  <a:pt x="6" y="771"/>
                </a:lnTo>
                <a:lnTo>
                  <a:pt x="6" y="748"/>
                </a:lnTo>
                <a:lnTo>
                  <a:pt x="0" y="730"/>
                </a:lnTo>
                <a:lnTo>
                  <a:pt x="0" y="713"/>
                </a:lnTo>
                <a:lnTo>
                  <a:pt x="6" y="701"/>
                </a:lnTo>
                <a:lnTo>
                  <a:pt x="12" y="683"/>
                </a:lnTo>
                <a:lnTo>
                  <a:pt x="18" y="672"/>
                </a:lnTo>
                <a:lnTo>
                  <a:pt x="35" y="648"/>
                </a:lnTo>
                <a:lnTo>
                  <a:pt x="47" y="637"/>
                </a:lnTo>
                <a:lnTo>
                  <a:pt x="47" y="619"/>
                </a:lnTo>
                <a:lnTo>
                  <a:pt x="53" y="602"/>
                </a:lnTo>
                <a:lnTo>
                  <a:pt x="58" y="590"/>
                </a:lnTo>
                <a:lnTo>
                  <a:pt x="70" y="555"/>
                </a:lnTo>
                <a:lnTo>
                  <a:pt x="76" y="538"/>
                </a:lnTo>
                <a:lnTo>
                  <a:pt x="82" y="520"/>
                </a:lnTo>
                <a:lnTo>
                  <a:pt x="82" y="502"/>
                </a:lnTo>
                <a:lnTo>
                  <a:pt x="82" y="485"/>
                </a:lnTo>
                <a:lnTo>
                  <a:pt x="76" y="473"/>
                </a:lnTo>
                <a:lnTo>
                  <a:pt x="76" y="462"/>
                </a:lnTo>
                <a:lnTo>
                  <a:pt x="70" y="450"/>
                </a:lnTo>
                <a:lnTo>
                  <a:pt x="64" y="444"/>
                </a:lnTo>
                <a:lnTo>
                  <a:pt x="53" y="421"/>
                </a:lnTo>
                <a:lnTo>
                  <a:pt x="41" y="397"/>
                </a:lnTo>
                <a:lnTo>
                  <a:pt x="29" y="380"/>
                </a:lnTo>
                <a:lnTo>
                  <a:pt x="18" y="357"/>
                </a:lnTo>
                <a:lnTo>
                  <a:pt x="12" y="345"/>
                </a:lnTo>
                <a:lnTo>
                  <a:pt x="12" y="339"/>
                </a:lnTo>
                <a:lnTo>
                  <a:pt x="6" y="327"/>
                </a:lnTo>
                <a:lnTo>
                  <a:pt x="6" y="316"/>
                </a:lnTo>
                <a:lnTo>
                  <a:pt x="6" y="310"/>
                </a:lnTo>
                <a:lnTo>
                  <a:pt x="12" y="298"/>
                </a:lnTo>
                <a:lnTo>
                  <a:pt x="12" y="292"/>
                </a:lnTo>
                <a:lnTo>
                  <a:pt x="18" y="281"/>
                </a:lnTo>
                <a:lnTo>
                  <a:pt x="29" y="263"/>
                </a:lnTo>
                <a:lnTo>
                  <a:pt x="41" y="246"/>
                </a:lnTo>
                <a:lnTo>
                  <a:pt x="53" y="228"/>
                </a:lnTo>
                <a:lnTo>
                  <a:pt x="70" y="211"/>
                </a:lnTo>
                <a:lnTo>
                  <a:pt x="76" y="193"/>
                </a:lnTo>
                <a:lnTo>
                  <a:pt x="82" y="187"/>
                </a:lnTo>
                <a:lnTo>
                  <a:pt x="87" y="181"/>
                </a:lnTo>
                <a:lnTo>
                  <a:pt x="87" y="164"/>
                </a:lnTo>
                <a:lnTo>
                  <a:pt x="93" y="152"/>
                </a:lnTo>
                <a:lnTo>
                  <a:pt x="93" y="135"/>
                </a:lnTo>
                <a:lnTo>
                  <a:pt x="93" y="123"/>
                </a:lnTo>
                <a:lnTo>
                  <a:pt x="93" y="94"/>
                </a:lnTo>
                <a:lnTo>
                  <a:pt x="93" y="82"/>
                </a:lnTo>
                <a:lnTo>
                  <a:pt x="93" y="71"/>
                </a:lnTo>
                <a:lnTo>
                  <a:pt x="93" y="47"/>
                </a:lnTo>
                <a:lnTo>
                  <a:pt x="93" y="30"/>
                </a:lnTo>
                <a:lnTo>
                  <a:pt x="93" y="12"/>
                </a:lnTo>
                <a:lnTo>
                  <a:pt x="93" y="0"/>
                </a:lnTo>
              </a:path>
            </a:pathLst>
          </a:custGeom>
          <a:noFill/>
          <a:ln w="55563">
            <a:solidFill>
              <a:srgbClr val="FF0000"/>
            </a:solidFill>
            <a:round/>
            <a:headEnd/>
            <a:tailEnd/>
          </a:ln>
        </p:spPr>
        <p:txBody>
          <a:bodyPr/>
          <a:lstStyle/>
          <a:p>
            <a:endParaRPr lang="en-US"/>
          </a:p>
        </p:txBody>
      </p:sp>
      <p:sp>
        <p:nvSpPr>
          <p:cNvPr id="25076" name="Rectangle 264"/>
          <p:cNvSpPr>
            <a:spLocks noChangeArrowheads="1"/>
          </p:cNvSpPr>
          <p:nvPr/>
        </p:nvSpPr>
        <p:spPr bwMode="auto">
          <a:xfrm>
            <a:off x="7518344" y="1421963"/>
            <a:ext cx="203200" cy="1454150"/>
          </a:xfrm>
          <a:prstGeom prst="rect">
            <a:avLst/>
          </a:prstGeom>
          <a:solidFill>
            <a:srgbClr val="808080"/>
          </a:solidFill>
          <a:ln w="9525">
            <a:noFill/>
            <a:miter lim="800000"/>
            <a:headEnd/>
            <a:tailEnd/>
          </a:ln>
        </p:spPr>
        <p:txBody>
          <a:bodyPr/>
          <a:lstStyle/>
          <a:p>
            <a:endParaRPr lang="en-GB"/>
          </a:p>
        </p:txBody>
      </p:sp>
      <p:sp>
        <p:nvSpPr>
          <p:cNvPr id="25077" name="Freeform 265"/>
          <p:cNvSpPr>
            <a:spLocks/>
          </p:cNvSpPr>
          <p:nvPr/>
        </p:nvSpPr>
        <p:spPr bwMode="auto">
          <a:xfrm>
            <a:off x="7518344" y="1421963"/>
            <a:ext cx="203200" cy="1454150"/>
          </a:xfrm>
          <a:custGeom>
            <a:avLst/>
            <a:gdLst>
              <a:gd name="T0" fmla="*/ 18 w 128"/>
              <a:gd name="T1" fmla="*/ 817 h 916"/>
              <a:gd name="T2" fmla="*/ 6 w 128"/>
              <a:gd name="T3" fmla="*/ 759 h 916"/>
              <a:gd name="T4" fmla="*/ 0 w 128"/>
              <a:gd name="T5" fmla="*/ 712 h 916"/>
              <a:gd name="T6" fmla="*/ 23 w 128"/>
              <a:gd name="T7" fmla="*/ 659 h 916"/>
              <a:gd name="T8" fmla="*/ 41 w 128"/>
              <a:gd name="T9" fmla="*/ 630 h 916"/>
              <a:gd name="T10" fmla="*/ 46 w 128"/>
              <a:gd name="T11" fmla="*/ 619 h 916"/>
              <a:gd name="T12" fmla="*/ 64 w 128"/>
              <a:gd name="T13" fmla="*/ 584 h 916"/>
              <a:gd name="T14" fmla="*/ 75 w 128"/>
              <a:gd name="T15" fmla="*/ 531 h 916"/>
              <a:gd name="T16" fmla="*/ 81 w 128"/>
              <a:gd name="T17" fmla="*/ 519 h 916"/>
              <a:gd name="T18" fmla="*/ 81 w 128"/>
              <a:gd name="T19" fmla="*/ 490 h 916"/>
              <a:gd name="T20" fmla="*/ 75 w 128"/>
              <a:gd name="T21" fmla="*/ 478 h 916"/>
              <a:gd name="T22" fmla="*/ 64 w 128"/>
              <a:gd name="T23" fmla="*/ 449 h 916"/>
              <a:gd name="T24" fmla="*/ 58 w 128"/>
              <a:gd name="T25" fmla="*/ 432 h 916"/>
              <a:gd name="T26" fmla="*/ 18 w 128"/>
              <a:gd name="T27" fmla="*/ 362 h 916"/>
              <a:gd name="T28" fmla="*/ 6 w 128"/>
              <a:gd name="T29" fmla="*/ 315 h 916"/>
              <a:gd name="T30" fmla="*/ 18 w 128"/>
              <a:gd name="T31" fmla="*/ 274 h 916"/>
              <a:gd name="T32" fmla="*/ 58 w 128"/>
              <a:gd name="T33" fmla="*/ 216 h 916"/>
              <a:gd name="T34" fmla="*/ 75 w 128"/>
              <a:gd name="T35" fmla="*/ 192 h 916"/>
              <a:gd name="T36" fmla="*/ 81 w 128"/>
              <a:gd name="T37" fmla="*/ 181 h 916"/>
              <a:gd name="T38" fmla="*/ 87 w 128"/>
              <a:gd name="T39" fmla="*/ 157 h 916"/>
              <a:gd name="T40" fmla="*/ 93 w 128"/>
              <a:gd name="T41" fmla="*/ 146 h 916"/>
              <a:gd name="T42" fmla="*/ 93 w 128"/>
              <a:gd name="T43" fmla="*/ 105 h 916"/>
              <a:gd name="T44" fmla="*/ 93 w 128"/>
              <a:gd name="T45" fmla="*/ 58 h 916"/>
              <a:gd name="T46" fmla="*/ 93 w 128"/>
              <a:gd name="T47" fmla="*/ 41 h 916"/>
              <a:gd name="T48" fmla="*/ 93 w 128"/>
              <a:gd name="T49" fmla="*/ 0 h 916"/>
              <a:gd name="T50" fmla="*/ 128 w 128"/>
              <a:gd name="T51" fmla="*/ 11 h 916"/>
              <a:gd name="T52" fmla="*/ 128 w 128"/>
              <a:gd name="T53" fmla="*/ 41 h 916"/>
              <a:gd name="T54" fmla="*/ 128 w 128"/>
              <a:gd name="T55" fmla="*/ 82 h 916"/>
              <a:gd name="T56" fmla="*/ 128 w 128"/>
              <a:gd name="T57" fmla="*/ 122 h 916"/>
              <a:gd name="T58" fmla="*/ 122 w 128"/>
              <a:gd name="T59" fmla="*/ 175 h 916"/>
              <a:gd name="T60" fmla="*/ 99 w 128"/>
              <a:gd name="T61" fmla="*/ 222 h 916"/>
              <a:gd name="T62" fmla="*/ 70 w 128"/>
              <a:gd name="T63" fmla="*/ 262 h 916"/>
              <a:gd name="T64" fmla="*/ 58 w 128"/>
              <a:gd name="T65" fmla="*/ 280 h 916"/>
              <a:gd name="T66" fmla="*/ 46 w 128"/>
              <a:gd name="T67" fmla="*/ 303 h 916"/>
              <a:gd name="T68" fmla="*/ 41 w 128"/>
              <a:gd name="T69" fmla="*/ 315 h 916"/>
              <a:gd name="T70" fmla="*/ 46 w 128"/>
              <a:gd name="T71" fmla="*/ 327 h 916"/>
              <a:gd name="T72" fmla="*/ 46 w 128"/>
              <a:gd name="T73" fmla="*/ 338 h 916"/>
              <a:gd name="T74" fmla="*/ 64 w 128"/>
              <a:gd name="T75" fmla="*/ 368 h 916"/>
              <a:gd name="T76" fmla="*/ 87 w 128"/>
              <a:gd name="T77" fmla="*/ 414 h 916"/>
              <a:gd name="T78" fmla="*/ 110 w 128"/>
              <a:gd name="T79" fmla="*/ 467 h 916"/>
              <a:gd name="T80" fmla="*/ 116 w 128"/>
              <a:gd name="T81" fmla="*/ 519 h 916"/>
              <a:gd name="T82" fmla="*/ 93 w 128"/>
              <a:gd name="T83" fmla="*/ 595 h 916"/>
              <a:gd name="T84" fmla="*/ 75 w 128"/>
              <a:gd name="T85" fmla="*/ 642 h 916"/>
              <a:gd name="T86" fmla="*/ 52 w 128"/>
              <a:gd name="T87" fmla="*/ 683 h 916"/>
              <a:gd name="T88" fmla="*/ 41 w 128"/>
              <a:gd name="T89" fmla="*/ 706 h 916"/>
              <a:gd name="T90" fmla="*/ 41 w 128"/>
              <a:gd name="T91" fmla="*/ 712 h 916"/>
              <a:gd name="T92" fmla="*/ 41 w 128"/>
              <a:gd name="T93" fmla="*/ 735 h 916"/>
              <a:gd name="T94" fmla="*/ 41 w 128"/>
              <a:gd name="T95" fmla="*/ 753 h 916"/>
              <a:gd name="T96" fmla="*/ 46 w 128"/>
              <a:gd name="T97" fmla="*/ 788 h 916"/>
              <a:gd name="T98" fmla="*/ 52 w 128"/>
              <a:gd name="T99" fmla="*/ 805 h 916"/>
              <a:gd name="T100" fmla="*/ 81 w 128"/>
              <a:gd name="T101" fmla="*/ 875 h 9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916"/>
              <a:gd name="T155" fmla="*/ 128 w 128"/>
              <a:gd name="T156" fmla="*/ 916 h 9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916">
                <a:moveTo>
                  <a:pt x="58" y="916"/>
                </a:moveTo>
                <a:lnTo>
                  <a:pt x="46" y="893"/>
                </a:lnTo>
                <a:lnTo>
                  <a:pt x="35" y="864"/>
                </a:lnTo>
                <a:lnTo>
                  <a:pt x="29" y="840"/>
                </a:lnTo>
                <a:lnTo>
                  <a:pt x="18" y="817"/>
                </a:lnTo>
                <a:lnTo>
                  <a:pt x="18" y="805"/>
                </a:lnTo>
                <a:lnTo>
                  <a:pt x="12" y="794"/>
                </a:lnTo>
                <a:lnTo>
                  <a:pt x="12" y="782"/>
                </a:lnTo>
                <a:lnTo>
                  <a:pt x="6" y="770"/>
                </a:lnTo>
                <a:lnTo>
                  <a:pt x="6" y="759"/>
                </a:lnTo>
                <a:lnTo>
                  <a:pt x="6" y="753"/>
                </a:lnTo>
                <a:lnTo>
                  <a:pt x="0" y="741"/>
                </a:lnTo>
                <a:lnTo>
                  <a:pt x="0" y="730"/>
                </a:lnTo>
                <a:lnTo>
                  <a:pt x="0" y="718"/>
                </a:lnTo>
                <a:lnTo>
                  <a:pt x="0" y="712"/>
                </a:lnTo>
                <a:lnTo>
                  <a:pt x="6" y="700"/>
                </a:lnTo>
                <a:lnTo>
                  <a:pt x="6" y="694"/>
                </a:lnTo>
                <a:lnTo>
                  <a:pt x="12" y="683"/>
                </a:lnTo>
                <a:lnTo>
                  <a:pt x="18" y="677"/>
                </a:lnTo>
                <a:lnTo>
                  <a:pt x="23" y="659"/>
                </a:lnTo>
                <a:lnTo>
                  <a:pt x="29" y="648"/>
                </a:lnTo>
                <a:lnTo>
                  <a:pt x="41" y="636"/>
                </a:lnTo>
                <a:lnTo>
                  <a:pt x="41" y="630"/>
                </a:lnTo>
                <a:lnTo>
                  <a:pt x="46" y="624"/>
                </a:lnTo>
                <a:lnTo>
                  <a:pt x="46" y="619"/>
                </a:lnTo>
                <a:lnTo>
                  <a:pt x="52" y="613"/>
                </a:lnTo>
                <a:lnTo>
                  <a:pt x="58" y="595"/>
                </a:lnTo>
                <a:lnTo>
                  <a:pt x="64" y="584"/>
                </a:lnTo>
                <a:lnTo>
                  <a:pt x="70" y="566"/>
                </a:lnTo>
                <a:lnTo>
                  <a:pt x="75" y="549"/>
                </a:lnTo>
                <a:lnTo>
                  <a:pt x="70" y="549"/>
                </a:lnTo>
                <a:lnTo>
                  <a:pt x="75" y="531"/>
                </a:lnTo>
                <a:lnTo>
                  <a:pt x="81" y="525"/>
                </a:lnTo>
                <a:lnTo>
                  <a:pt x="75" y="525"/>
                </a:lnTo>
                <a:lnTo>
                  <a:pt x="81" y="514"/>
                </a:lnTo>
                <a:lnTo>
                  <a:pt x="81" y="519"/>
                </a:lnTo>
                <a:lnTo>
                  <a:pt x="81" y="508"/>
                </a:lnTo>
                <a:lnTo>
                  <a:pt x="81" y="502"/>
                </a:lnTo>
                <a:lnTo>
                  <a:pt x="81" y="490"/>
                </a:lnTo>
                <a:lnTo>
                  <a:pt x="81" y="484"/>
                </a:lnTo>
                <a:lnTo>
                  <a:pt x="75" y="478"/>
                </a:lnTo>
                <a:lnTo>
                  <a:pt x="75" y="467"/>
                </a:lnTo>
                <a:lnTo>
                  <a:pt x="70" y="461"/>
                </a:lnTo>
                <a:lnTo>
                  <a:pt x="64" y="449"/>
                </a:lnTo>
                <a:lnTo>
                  <a:pt x="70" y="449"/>
                </a:lnTo>
                <a:lnTo>
                  <a:pt x="64" y="438"/>
                </a:lnTo>
                <a:lnTo>
                  <a:pt x="58" y="432"/>
                </a:lnTo>
                <a:lnTo>
                  <a:pt x="41" y="408"/>
                </a:lnTo>
                <a:lnTo>
                  <a:pt x="35" y="397"/>
                </a:lnTo>
                <a:lnTo>
                  <a:pt x="29" y="385"/>
                </a:lnTo>
                <a:lnTo>
                  <a:pt x="23" y="373"/>
                </a:lnTo>
                <a:lnTo>
                  <a:pt x="18" y="362"/>
                </a:lnTo>
                <a:lnTo>
                  <a:pt x="12" y="350"/>
                </a:lnTo>
                <a:lnTo>
                  <a:pt x="12" y="338"/>
                </a:lnTo>
                <a:lnTo>
                  <a:pt x="6" y="327"/>
                </a:lnTo>
                <a:lnTo>
                  <a:pt x="6" y="321"/>
                </a:lnTo>
                <a:lnTo>
                  <a:pt x="6" y="315"/>
                </a:lnTo>
                <a:lnTo>
                  <a:pt x="6" y="309"/>
                </a:lnTo>
                <a:lnTo>
                  <a:pt x="6" y="303"/>
                </a:lnTo>
                <a:lnTo>
                  <a:pt x="12" y="292"/>
                </a:lnTo>
                <a:lnTo>
                  <a:pt x="18" y="280"/>
                </a:lnTo>
                <a:lnTo>
                  <a:pt x="18" y="274"/>
                </a:lnTo>
                <a:lnTo>
                  <a:pt x="23" y="262"/>
                </a:lnTo>
                <a:lnTo>
                  <a:pt x="29" y="251"/>
                </a:lnTo>
                <a:lnTo>
                  <a:pt x="41" y="245"/>
                </a:lnTo>
                <a:lnTo>
                  <a:pt x="46" y="233"/>
                </a:lnTo>
                <a:lnTo>
                  <a:pt x="58" y="216"/>
                </a:lnTo>
                <a:lnTo>
                  <a:pt x="64" y="210"/>
                </a:lnTo>
                <a:lnTo>
                  <a:pt x="70" y="198"/>
                </a:lnTo>
                <a:lnTo>
                  <a:pt x="70" y="204"/>
                </a:lnTo>
                <a:lnTo>
                  <a:pt x="75" y="192"/>
                </a:lnTo>
                <a:lnTo>
                  <a:pt x="81" y="187"/>
                </a:lnTo>
                <a:lnTo>
                  <a:pt x="81" y="181"/>
                </a:lnTo>
                <a:lnTo>
                  <a:pt x="87" y="175"/>
                </a:lnTo>
                <a:lnTo>
                  <a:pt x="87" y="169"/>
                </a:lnTo>
                <a:lnTo>
                  <a:pt x="87" y="157"/>
                </a:lnTo>
                <a:lnTo>
                  <a:pt x="87" y="163"/>
                </a:lnTo>
                <a:lnTo>
                  <a:pt x="93" y="152"/>
                </a:lnTo>
                <a:lnTo>
                  <a:pt x="93" y="146"/>
                </a:lnTo>
                <a:lnTo>
                  <a:pt x="93" y="134"/>
                </a:lnTo>
                <a:lnTo>
                  <a:pt x="93" y="122"/>
                </a:lnTo>
                <a:lnTo>
                  <a:pt x="93" y="105"/>
                </a:lnTo>
                <a:lnTo>
                  <a:pt x="93" y="93"/>
                </a:lnTo>
                <a:lnTo>
                  <a:pt x="93" y="82"/>
                </a:lnTo>
                <a:lnTo>
                  <a:pt x="93" y="70"/>
                </a:lnTo>
                <a:lnTo>
                  <a:pt x="93" y="58"/>
                </a:lnTo>
                <a:lnTo>
                  <a:pt x="93" y="47"/>
                </a:lnTo>
                <a:lnTo>
                  <a:pt x="93" y="41"/>
                </a:lnTo>
                <a:lnTo>
                  <a:pt x="93" y="29"/>
                </a:lnTo>
                <a:lnTo>
                  <a:pt x="93" y="23"/>
                </a:lnTo>
                <a:lnTo>
                  <a:pt x="93" y="11"/>
                </a:lnTo>
                <a:lnTo>
                  <a:pt x="93" y="6"/>
                </a:lnTo>
                <a:lnTo>
                  <a:pt x="93" y="0"/>
                </a:lnTo>
                <a:lnTo>
                  <a:pt x="128" y="0"/>
                </a:lnTo>
                <a:lnTo>
                  <a:pt x="128" y="11"/>
                </a:lnTo>
                <a:lnTo>
                  <a:pt x="128" y="6"/>
                </a:lnTo>
                <a:lnTo>
                  <a:pt x="128" y="17"/>
                </a:lnTo>
                <a:lnTo>
                  <a:pt x="128" y="11"/>
                </a:lnTo>
                <a:lnTo>
                  <a:pt x="128" y="23"/>
                </a:lnTo>
                <a:lnTo>
                  <a:pt x="128" y="29"/>
                </a:lnTo>
                <a:lnTo>
                  <a:pt x="128" y="41"/>
                </a:lnTo>
                <a:lnTo>
                  <a:pt x="128" y="47"/>
                </a:lnTo>
                <a:lnTo>
                  <a:pt x="128" y="58"/>
                </a:lnTo>
                <a:lnTo>
                  <a:pt x="128" y="70"/>
                </a:lnTo>
                <a:lnTo>
                  <a:pt x="128" y="82"/>
                </a:lnTo>
                <a:lnTo>
                  <a:pt x="128" y="93"/>
                </a:lnTo>
                <a:lnTo>
                  <a:pt x="128" y="105"/>
                </a:lnTo>
                <a:lnTo>
                  <a:pt x="128" y="122"/>
                </a:lnTo>
                <a:lnTo>
                  <a:pt x="128" y="134"/>
                </a:lnTo>
                <a:lnTo>
                  <a:pt x="128" y="152"/>
                </a:lnTo>
                <a:lnTo>
                  <a:pt x="128" y="157"/>
                </a:lnTo>
                <a:lnTo>
                  <a:pt x="128" y="169"/>
                </a:lnTo>
                <a:lnTo>
                  <a:pt x="122" y="175"/>
                </a:lnTo>
                <a:lnTo>
                  <a:pt x="122" y="187"/>
                </a:lnTo>
                <a:lnTo>
                  <a:pt x="116" y="192"/>
                </a:lnTo>
                <a:lnTo>
                  <a:pt x="110" y="204"/>
                </a:lnTo>
                <a:lnTo>
                  <a:pt x="104" y="216"/>
                </a:lnTo>
                <a:lnTo>
                  <a:pt x="99" y="222"/>
                </a:lnTo>
                <a:lnTo>
                  <a:pt x="93" y="233"/>
                </a:lnTo>
                <a:lnTo>
                  <a:pt x="87" y="239"/>
                </a:lnTo>
                <a:lnTo>
                  <a:pt x="75" y="257"/>
                </a:lnTo>
                <a:lnTo>
                  <a:pt x="70" y="262"/>
                </a:lnTo>
                <a:lnTo>
                  <a:pt x="64" y="274"/>
                </a:lnTo>
                <a:lnTo>
                  <a:pt x="58" y="280"/>
                </a:lnTo>
                <a:lnTo>
                  <a:pt x="52" y="292"/>
                </a:lnTo>
                <a:lnTo>
                  <a:pt x="52" y="286"/>
                </a:lnTo>
                <a:lnTo>
                  <a:pt x="46" y="298"/>
                </a:lnTo>
                <a:lnTo>
                  <a:pt x="46" y="303"/>
                </a:lnTo>
                <a:lnTo>
                  <a:pt x="46" y="309"/>
                </a:lnTo>
                <a:lnTo>
                  <a:pt x="41" y="315"/>
                </a:lnTo>
                <a:lnTo>
                  <a:pt x="41" y="321"/>
                </a:lnTo>
                <a:lnTo>
                  <a:pt x="41" y="315"/>
                </a:lnTo>
                <a:lnTo>
                  <a:pt x="41" y="321"/>
                </a:lnTo>
                <a:lnTo>
                  <a:pt x="46" y="327"/>
                </a:lnTo>
                <a:lnTo>
                  <a:pt x="41" y="321"/>
                </a:lnTo>
                <a:lnTo>
                  <a:pt x="46" y="333"/>
                </a:lnTo>
                <a:lnTo>
                  <a:pt x="46" y="344"/>
                </a:lnTo>
                <a:lnTo>
                  <a:pt x="46" y="338"/>
                </a:lnTo>
                <a:lnTo>
                  <a:pt x="52" y="350"/>
                </a:lnTo>
                <a:lnTo>
                  <a:pt x="58" y="362"/>
                </a:lnTo>
                <a:lnTo>
                  <a:pt x="64" y="368"/>
                </a:lnTo>
                <a:lnTo>
                  <a:pt x="70" y="379"/>
                </a:lnTo>
                <a:lnTo>
                  <a:pt x="75" y="391"/>
                </a:lnTo>
                <a:lnTo>
                  <a:pt x="87" y="414"/>
                </a:lnTo>
                <a:lnTo>
                  <a:pt x="93" y="420"/>
                </a:lnTo>
                <a:lnTo>
                  <a:pt x="99" y="432"/>
                </a:lnTo>
                <a:lnTo>
                  <a:pt x="104" y="443"/>
                </a:lnTo>
                <a:lnTo>
                  <a:pt x="110" y="455"/>
                </a:lnTo>
                <a:lnTo>
                  <a:pt x="110" y="467"/>
                </a:lnTo>
                <a:lnTo>
                  <a:pt x="116" y="478"/>
                </a:lnTo>
                <a:lnTo>
                  <a:pt x="116" y="490"/>
                </a:lnTo>
                <a:lnTo>
                  <a:pt x="116" y="502"/>
                </a:lnTo>
                <a:lnTo>
                  <a:pt x="116" y="514"/>
                </a:lnTo>
                <a:lnTo>
                  <a:pt x="116" y="519"/>
                </a:lnTo>
                <a:lnTo>
                  <a:pt x="116" y="531"/>
                </a:lnTo>
                <a:lnTo>
                  <a:pt x="110" y="543"/>
                </a:lnTo>
                <a:lnTo>
                  <a:pt x="104" y="560"/>
                </a:lnTo>
                <a:lnTo>
                  <a:pt x="99" y="578"/>
                </a:lnTo>
                <a:lnTo>
                  <a:pt x="93" y="595"/>
                </a:lnTo>
                <a:lnTo>
                  <a:pt x="87" y="607"/>
                </a:lnTo>
                <a:lnTo>
                  <a:pt x="81" y="624"/>
                </a:lnTo>
                <a:lnTo>
                  <a:pt x="81" y="636"/>
                </a:lnTo>
                <a:lnTo>
                  <a:pt x="75" y="642"/>
                </a:lnTo>
                <a:lnTo>
                  <a:pt x="75" y="648"/>
                </a:lnTo>
                <a:lnTo>
                  <a:pt x="70" y="659"/>
                </a:lnTo>
                <a:lnTo>
                  <a:pt x="64" y="671"/>
                </a:lnTo>
                <a:lnTo>
                  <a:pt x="52" y="683"/>
                </a:lnTo>
                <a:lnTo>
                  <a:pt x="46" y="694"/>
                </a:lnTo>
                <a:lnTo>
                  <a:pt x="41" y="700"/>
                </a:lnTo>
                <a:lnTo>
                  <a:pt x="46" y="700"/>
                </a:lnTo>
                <a:lnTo>
                  <a:pt x="41" y="706"/>
                </a:lnTo>
                <a:lnTo>
                  <a:pt x="41" y="700"/>
                </a:lnTo>
                <a:lnTo>
                  <a:pt x="41" y="712"/>
                </a:lnTo>
                <a:lnTo>
                  <a:pt x="41" y="706"/>
                </a:lnTo>
                <a:lnTo>
                  <a:pt x="41" y="718"/>
                </a:lnTo>
                <a:lnTo>
                  <a:pt x="41" y="712"/>
                </a:lnTo>
                <a:lnTo>
                  <a:pt x="35" y="724"/>
                </a:lnTo>
                <a:lnTo>
                  <a:pt x="35" y="730"/>
                </a:lnTo>
                <a:lnTo>
                  <a:pt x="41" y="735"/>
                </a:lnTo>
                <a:lnTo>
                  <a:pt x="41" y="747"/>
                </a:lnTo>
                <a:lnTo>
                  <a:pt x="41" y="753"/>
                </a:lnTo>
                <a:lnTo>
                  <a:pt x="41" y="765"/>
                </a:lnTo>
                <a:lnTo>
                  <a:pt x="46" y="776"/>
                </a:lnTo>
                <a:lnTo>
                  <a:pt x="46" y="788"/>
                </a:lnTo>
                <a:lnTo>
                  <a:pt x="46" y="782"/>
                </a:lnTo>
                <a:lnTo>
                  <a:pt x="52" y="794"/>
                </a:lnTo>
                <a:lnTo>
                  <a:pt x="52" y="805"/>
                </a:lnTo>
                <a:lnTo>
                  <a:pt x="64" y="829"/>
                </a:lnTo>
                <a:lnTo>
                  <a:pt x="70" y="852"/>
                </a:lnTo>
                <a:lnTo>
                  <a:pt x="81" y="875"/>
                </a:lnTo>
                <a:lnTo>
                  <a:pt x="87" y="899"/>
                </a:lnTo>
                <a:lnTo>
                  <a:pt x="58" y="916"/>
                </a:lnTo>
                <a:close/>
              </a:path>
            </a:pathLst>
          </a:custGeom>
          <a:solidFill>
            <a:srgbClr val="FFFFFF"/>
          </a:solidFill>
          <a:ln w="9525">
            <a:noFill/>
            <a:round/>
            <a:headEnd/>
            <a:tailEnd/>
          </a:ln>
        </p:spPr>
        <p:txBody>
          <a:bodyPr/>
          <a:lstStyle/>
          <a:p>
            <a:endParaRPr lang="en-US"/>
          </a:p>
        </p:txBody>
      </p:sp>
      <p:sp>
        <p:nvSpPr>
          <p:cNvPr id="25078" name="Rectangle 266"/>
          <p:cNvSpPr>
            <a:spLocks noChangeArrowheads="1"/>
          </p:cNvSpPr>
          <p:nvPr/>
        </p:nvSpPr>
        <p:spPr bwMode="auto">
          <a:xfrm>
            <a:off x="7518344" y="1421963"/>
            <a:ext cx="203200" cy="1454150"/>
          </a:xfrm>
          <a:prstGeom prst="rect">
            <a:avLst/>
          </a:prstGeom>
          <a:solidFill>
            <a:srgbClr val="808080"/>
          </a:solidFill>
          <a:ln w="9525">
            <a:noFill/>
            <a:miter lim="800000"/>
            <a:headEnd/>
            <a:tailEnd/>
          </a:ln>
        </p:spPr>
        <p:txBody>
          <a:bodyPr/>
          <a:lstStyle/>
          <a:p>
            <a:endParaRPr lang="en-GB"/>
          </a:p>
        </p:txBody>
      </p:sp>
      <p:sp>
        <p:nvSpPr>
          <p:cNvPr id="25079" name="Freeform 267"/>
          <p:cNvSpPr>
            <a:spLocks/>
          </p:cNvSpPr>
          <p:nvPr/>
        </p:nvSpPr>
        <p:spPr bwMode="auto">
          <a:xfrm>
            <a:off x="7546919" y="1402913"/>
            <a:ext cx="146050" cy="1436688"/>
          </a:xfrm>
          <a:custGeom>
            <a:avLst/>
            <a:gdLst>
              <a:gd name="T0" fmla="*/ 57 w 92"/>
              <a:gd name="T1" fmla="*/ 905 h 905"/>
              <a:gd name="T2" fmla="*/ 34 w 92"/>
              <a:gd name="T3" fmla="*/ 858 h 905"/>
              <a:gd name="T4" fmla="*/ 28 w 92"/>
              <a:gd name="T5" fmla="*/ 835 h 905"/>
              <a:gd name="T6" fmla="*/ 17 w 92"/>
              <a:gd name="T7" fmla="*/ 812 h 905"/>
              <a:gd name="T8" fmla="*/ 11 w 92"/>
              <a:gd name="T9" fmla="*/ 788 h 905"/>
              <a:gd name="T10" fmla="*/ 5 w 92"/>
              <a:gd name="T11" fmla="*/ 765 h 905"/>
              <a:gd name="T12" fmla="*/ 5 w 92"/>
              <a:gd name="T13" fmla="*/ 747 h 905"/>
              <a:gd name="T14" fmla="*/ 0 w 92"/>
              <a:gd name="T15" fmla="*/ 730 h 905"/>
              <a:gd name="T16" fmla="*/ 5 w 92"/>
              <a:gd name="T17" fmla="*/ 712 h 905"/>
              <a:gd name="T18" fmla="*/ 5 w 92"/>
              <a:gd name="T19" fmla="*/ 695 h 905"/>
              <a:gd name="T20" fmla="*/ 11 w 92"/>
              <a:gd name="T21" fmla="*/ 683 h 905"/>
              <a:gd name="T22" fmla="*/ 23 w 92"/>
              <a:gd name="T23" fmla="*/ 671 h 905"/>
              <a:gd name="T24" fmla="*/ 34 w 92"/>
              <a:gd name="T25" fmla="*/ 648 h 905"/>
              <a:gd name="T26" fmla="*/ 46 w 92"/>
              <a:gd name="T27" fmla="*/ 631 h 905"/>
              <a:gd name="T28" fmla="*/ 52 w 92"/>
              <a:gd name="T29" fmla="*/ 619 h 905"/>
              <a:gd name="T30" fmla="*/ 52 w 92"/>
              <a:gd name="T31" fmla="*/ 601 h 905"/>
              <a:gd name="T32" fmla="*/ 63 w 92"/>
              <a:gd name="T33" fmla="*/ 590 h 905"/>
              <a:gd name="T34" fmla="*/ 69 w 92"/>
              <a:gd name="T35" fmla="*/ 555 h 905"/>
              <a:gd name="T36" fmla="*/ 75 w 92"/>
              <a:gd name="T37" fmla="*/ 537 h 905"/>
              <a:gd name="T38" fmla="*/ 81 w 92"/>
              <a:gd name="T39" fmla="*/ 520 h 905"/>
              <a:gd name="T40" fmla="*/ 81 w 92"/>
              <a:gd name="T41" fmla="*/ 502 h 905"/>
              <a:gd name="T42" fmla="*/ 81 w 92"/>
              <a:gd name="T43" fmla="*/ 479 h 905"/>
              <a:gd name="T44" fmla="*/ 75 w 92"/>
              <a:gd name="T45" fmla="*/ 473 h 905"/>
              <a:gd name="T46" fmla="*/ 75 w 92"/>
              <a:gd name="T47" fmla="*/ 461 h 905"/>
              <a:gd name="T48" fmla="*/ 69 w 92"/>
              <a:gd name="T49" fmla="*/ 450 h 905"/>
              <a:gd name="T50" fmla="*/ 63 w 92"/>
              <a:gd name="T51" fmla="*/ 444 h 905"/>
              <a:gd name="T52" fmla="*/ 52 w 92"/>
              <a:gd name="T53" fmla="*/ 420 h 905"/>
              <a:gd name="T54" fmla="*/ 40 w 92"/>
              <a:gd name="T55" fmla="*/ 397 h 905"/>
              <a:gd name="T56" fmla="*/ 28 w 92"/>
              <a:gd name="T57" fmla="*/ 380 h 905"/>
              <a:gd name="T58" fmla="*/ 17 w 92"/>
              <a:gd name="T59" fmla="*/ 356 h 905"/>
              <a:gd name="T60" fmla="*/ 11 w 92"/>
              <a:gd name="T61" fmla="*/ 345 h 905"/>
              <a:gd name="T62" fmla="*/ 11 w 92"/>
              <a:gd name="T63" fmla="*/ 339 h 905"/>
              <a:gd name="T64" fmla="*/ 5 w 92"/>
              <a:gd name="T65" fmla="*/ 327 h 905"/>
              <a:gd name="T66" fmla="*/ 5 w 92"/>
              <a:gd name="T67" fmla="*/ 315 h 905"/>
              <a:gd name="T68" fmla="*/ 11 w 92"/>
              <a:gd name="T69" fmla="*/ 310 h 905"/>
              <a:gd name="T70" fmla="*/ 11 w 92"/>
              <a:gd name="T71" fmla="*/ 298 h 905"/>
              <a:gd name="T72" fmla="*/ 11 w 92"/>
              <a:gd name="T73" fmla="*/ 286 h 905"/>
              <a:gd name="T74" fmla="*/ 17 w 92"/>
              <a:gd name="T75" fmla="*/ 280 h 905"/>
              <a:gd name="T76" fmla="*/ 28 w 92"/>
              <a:gd name="T77" fmla="*/ 263 h 905"/>
              <a:gd name="T78" fmla="*/ 40 w 92"/>
              <a:gd name="T79" fmla="*/ 245 h 905"/>
              <a:gd name="T80" fmla="*/ 57 w 92"/>
              <a:gd name="T81" fmla="*/ 228 h 905"/>
              <a:gd name="T82" fmla="*/ 69 w 92"/>
              <a:gd name="T83" fmla="*/ 210 h 905"/>
              <a:gd name="T84" fmla="*/ 81 w 92"/>
              <a:gd name="T85" fmla="*/ 193 h 905"/>
              <a:gd name="T86" fmla="*/ 81 w 92"/>
              <a:gd name="T87" fmla="*/ 187 h 905"/>
              <a:gd name="T88" fmla="*/ 86 w 92"/>
              <a:gd name="T89" fmla="*/ 181 h 905"/>
              <a:gd name="T90" fmla="*/ 86 w 92"/>
              <a:gd name="T91" fmla="*/ 164 h 905"/>
              <a:gd name="T92" fmla="*/ 92 w 92"/>
              <a:gd name="T93" fmla="*/ 146 h 905"/>
              <a:gd name="T94" fmla="*/ 92 w 92"/>
              <a:gd name="T95" fmla="*/ 134 h 905"/>
              <a:gd name="T96" fmla="*/ 92 w 92"/>
              <a:gd name="T97" fmla="*/ 123 h 905"/>
              <a:gd name="T98" fmla="*/ 92 w 92"/>
              <a:gd name="T99" fmla="*/ 94 h 905"/>
              <a:gd name="T100" fmla="*/ 92 w 92"/>
              <a:gd name="T101" fmla="*/ 70 h 905"/>
              <a:gd name="T102" fmla="*/ 92 w 92"/>
              <a:gd name="T103" fmla="*/ 47 h 905"/>
              <a:gd name="T104" fmla="*/ 92 w 92"/>
              <a:gd name="T105" fmla="*/ 29 h 905"/>
              <a:gd name="T106" fmla="*/ 92 w 92"/>
              <a:gd name="T107" fmla="*/ 12 h 905"/>
              <a:gd name="T108" fmla="*/ 92 w 92"/>
              <a:gd name="T109" fmla="*/ 0 h 9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2"/>
              <a:gd name="T166" fmla="*/ 0 h 905"/>
              <a:gd name="T167" fmla="*/ 92 w 92"/>
              <a:gd name="T168" fmla="*/ 905 h 9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2" h="905">
                <a:moveTo>
                  <a:pt x="57" y="905"/>
                </a:moveTo>
                <a:lnTo>
                  <a:pt x="34" y="858"/>
                </a:lnTo>
                <a:lnTo>
                  <a:pt x="28" y="835"/>
                </a:lnTo>
                <a:lnTo>
                  <a:pt x="17" y="812"/>
                </a:lnTo>
                <a:lnTo>
                  <a:pt x="11" y="788"/>
                </a:lnTo>
                <a:lnTo>
                  <a:pt x="5" y="765"/>
                </a:lnTo>
                <a:lnTo>
                  <a:pt x="5" y="747"/>
                </a:lnTo>
                <a:lnTo>
                  <a:pt x="0" y="730"/>
                </a:lnTo>
                <a:lnTo>
                  <a:pt x="5" y="712"/>
                </a:lnTo>
                <a:lnTo>
                  <a:pt x="5" y="695"/>
                </a:lnTo>
                <a:lnTo>
                  <a:pt x="11" y="683"/>
                </a:lnTo>
                <a:lnTo>
                  <a:pt x="23" y="671"/>
                </a:lnTo>
                <a:lnTo>
                  <a:pt x="34" y="648"/>
                </a:lnTo>
                <a:lnTo>
                  <a:pt x="46" y="631"/>
                </a:lnTo>
                <a:lnTo>
                  <a:pt x="52" y="619"/>
                </a:lnTo>
                <a:lnTo>
                  <a:pt x="52" y="601"/>
                </a:lnTo>
                <a:lnTo>
                  <a:pt x="63" y="590"/>
                </a:lnTo>
                <a:lnTo>
                  <a:pt x="69" y="555"/>
                </a:lnTo>
                <a:lnTo>
                  <a:pt x="75" y="537"/>
                </a:lnTo>
                <a:lnTo>
                  <a:pt x="81" y="520"/>
                </a:lnTo>
                <a:lnTo>
                  <a:pt x="81" y="502"/>
                </a:lnTo>
                <a:lnTo>
                  <a:pt x="81" y="479"/>
                </a:lnTo>
                <a:lnTo>
                  <a:pt x="75" y="473"/>
                </a:lnTo>
                <a:lnTo>
                  <a:pt x="75" y="461"/>
                </a:lnTo>
                <a:lnTo>
                  <a:pt x="69" y="450"/>
                </a:lnTo>
                <a:lnTo>
                  <a:pt x="63" y="444"/>
                </a:lnTo>
                <a:lnTo>
                  <a:pt x="52" y="420"/>
                </a:lnTo>
                <a:lnTo>
                  <a:pt x="40" y="397"/>
                </a:lnTo>
                <a:lnTo>
                  <a:pt x="28" y="380"/>
                </a:lnTo>
                <a:lnTo>
                  <a:pt x="17" y="356"/>
                </a:lnTo>
                <a:lnTo>
                  <a:pt x="11" y="345"/>
                </a:lnTo>
                <a:lnTo>
                  <a:pt x="11" y="339"/>
                </a:lnTo>
                <a:lnTo>
                  <a:pt x="5" y="327"/>
                </a:lnTo>
                <a:lnTo>
                  <a:pt x="5" y="315"/>
                </a:lnTo>
                <a:lnTo>
                  <a:pt x="11" y="310"/>
                </a:lnTo>
                <a:lnTo>
                  <a:pt x="11" y="298"/>
                </a:lnTo>
                <a:lnTo>
                  <a:pt x="11" y="286"/>
                </a:lnTo>
                <a:lnTo>
                  <a:pt x="17" y="280"/>
                </a:lnTo>
                <a:lnTo>
                  <a:pt x="28" y="263"/>
                </a:lnTo>
                <a:lnTo>
                  <a:pt x="40" y="245"/>
                </a:lnTo>
                <a:lnTo>
                  <a:pt x="57" y="228"/>
                </a:lnTo>
                <a:lnTo>
                  <a:pt x="69" y="210"/>
                </a:lnTo>
                <a:lnTo>
                  <a:pt x="81" y="193"/>
                </a:lnTo>
                <a:lnTo>
                  <a:pt x="81" y="187"/>
                </a:lnTo>
                <a:lnTo>
                  <a:pt x="86" y="181"/>
                </a:lnTo>
                <a:lnTo>
                  <a:pt x="86" y="164"/>
                </a:lnTo>
                <a:lnTo>
                  <a:pt x="92" y="146"/>
                </a:lnTo>
                <a:lnTo>
                  <a:pt x="92" y="134"/>
                </a:lnTo>
                <a:lnTo>
                  <a:pt x="92" y="123"/>
                </a:lnTo>
                <a:lnTo>
                  <a:pt x="92" y="94"/>
                </a:lnTo>
                <a:lnTo>
                  <a:pt x="92" y="70"/>
                </a:lnTo>
                <a:lnTo>
                  <a:pt x="92" y="47"/>
                </a:lnTo>
                <a:lnTo>
                  <a:pt x="92" y="29"/>
                </a:lnTo>
                <a:lnTo>
                  <a:pt x="92" y="12"/>
                </a:lnTo>
                <a:lnTo>
                  <a:pt x="92" y="0"/>
                </a:lnTo>
              </a:path>
            </a:pathLst>
          </a:custGeom>
          <a:noFill/>
          <a:ln w="55563">
            <a:solidFill>
              <a:srgbClr val="FF0000"/>
            </a:solidFill>
            <a:round/>
            <a:headEnd/>
            <a:tailEnd/>
          </a:ln>
        </p:spPr>
        <p:txBody>
          <a:bodyPr/>
          <a:lstStyle/>
          <a:p>
            <a:endParaRPr lang="en-US"/>
          </a:p>
        </p:txBody>
      </p:sp>
      <p:sp>
        <p:nvSpPr>
          <p:cNvPr id="25080" name="Rectangle 268"/>
          <p:cNvSpPr>
            <a:spLocks noChangeArrowheads="1"/>
          </p:cNvSpPr>
          <p:nvPr/>
        </p:nvSpPr>
        <p:spPr bwMode="auto">
          <a:xfrm>
            <a:off x="8043806" y="1431488"/>
            <a:ext cx="211138" cy="1454150"/>
          </a:xfrm>
          <a:prstGeom prst="rect">
            <a:avLst/>
          </a:prstGeom>
          <a:solidFill>
            <a:srgbClr val="808080"/>
          </a:solidFill>
          <a:ln w="9525">
            <a:noFill/>
            <a:miter lim="800000"/>
            <a:headEnd/>
            <a:tailEnd/>
          </a:ln>
        </p:spPr>
        <p:txBody>
          <a:bodyPr/>
          <a:lstStyle/>
          <a:p>
            <a:endParaRPr lang="en-GB"/>
          </a:p>
        </p:txBody>
      </p:sp>
      <p:sp>
        <p:nvSpPr>
          <p:cNvPr id="25081" name="Freeform 269"/>
          <p:cNvSpPr>
            <a:spLocks/>
          </p:cNvSpPr>
          <p:nvPr/>
        </p:nvSpPr>
        <p:spPr bwMode="auto">
          <a:xfrm>
            <a:off x="8051744" y="1431488"/>
            <a:ext cx="203200" cy="1454150"/>
          </a:xfrm>
          <a:custGeom>
            <a:avLst/>
            <a:gdLst>
              <a:gd name="T0" fmla="*/ 18 w 128"/>
              <a:gd name="T1" fmla="*/ 817 h 916"/>
              <a:gd name="T2" fmla="*/ 0 w 128"/>
              <a:gd name="T3" fmla="*/ 759 h 916"/>
              <a:gd name="T4" fmla="*/ 0 w 128"/>
              <a:gd name="T5" fmla="*/ 706 h 916"/>
              <a:gd name="T6" fmla="*/ 18 w 128"/>
              <a:gd name="T7" fmla="*/ 659 h 916"/>
              <a:gd name="T8" fmla="*/ 41 w 128"/>
              <a:gd name="T9" fmla="*/ 630 h 916"/>
              <a:gd name="T10" fmla="*/ 47 w 128"/>
              <a:gd name="T11" fmla="*/ 618 h 916"/>
              <a:gd name="T12" fmla="*/ 58 w 128"/>
              <a:gd name="T13" fmla="*/ 583 h 916"/>
              <a:gd name="T14" fmla="*/ 76 w 128"/>
              <a:gd name="T15" fmla="*/ 531 h 916"/>
              <a:gd name="T16" fmla="*/ 76 w 128"/>
              <a:gd name="T17" fmla="*/ 513 h 916"/>
              <a:gd name="T18" fmla="*/ 76 w 128"/>
              <a:gd name="T19" fmla="*/ 490 h 916"/>
              <a:gd name="T20" fmla="*/ 76 w 128"/>
              <a:gd name="T21" fmla="*/ 478 h 916"/>
              <a:gd name="T22" fmla="*/ 64 w 128"/>
              <a:gd name="T23" fmla="*/ 449 h 916"/>
              <a:gd name="T24" fmla="*/ 53 w 128"/>
              <a:gd name="T25" fmla="*/ 432 h 916"/>
              <a:gd name="T26" fmla="*/ 18 w 128"/>
              <a:gd name="T27" fmla="*/ 362 h 916"/>
              <a:gd name="T28" fmla="*/ 6 w 128"/>
              <a:gd name="T29" fmla="*/ 315 h 916"/>
              <a:gd name="T30" fmla="*/ 18 w 128"/>
              <a:gd name="T31" fmla="*/ 268 h 916"/>
              <a:gd name="T32" fmla="*/ 53 w 128"/>
              <a:gd name="T33" fmla="*/ 216 h 916"/>
              <a:gd name="T34" fmla="*/ 70 w 128"/>
              <a:gd name="T35" fmla="*/ 198 h 916"/>
              <a:gd name="T36" fmla="*/ 82 w 128"/>
              <a:gd name="T37" fmla="*/ 181 h 916"/>
              <a:gd name="T38" fmla="*/ 87 w 128"/>
              <a:gd name="T39" fmla="*/ 169 h 916"/>
              <a:gd name="T40" fmla="*/ 87 w 128"/>
              <a:gd name="T41" fmla="*/ 146 h 916"/>
              <a:gd name="T42" fmla="*/ 87 w 128"/>
              <a:gd name="T43" fmla="*/ 122 h 916"/>
              <a:gd name="T44" fmla="*/ 87 w 128"/>
              <a:gd name="T45" fmla="*/ 70 h 916"/>
              <a:gd name="T46" fmla="*/ 87 w 128"/>
              <a:gd name="T47" fmla="*/ 41 h 916"/>
              <a:gd name="T48" fmla="*/ 87 w 128"/>
              <a:gd name="T49" fmla="*/ 5 h 916"/>
              <a:gd name="T50" fmla="*/ 122 w 128"/>
              <a:gd name="T51" fmla="*/ 11 h 916"/>
              <a:gd name="T52" fmla="*/ 122 w 128"/>
              <a:gd name="T53" fmla="*/ 29 h 916"/>
              <a:gd name="T54" fmla="*/ 122 w 128"/>
              <a:gd name="T55" fmla="*/ 70 h 916"/>
              <a:gd name="T56" fmla="*/ 122 w 128"/>
              <a:gd name="T57" fmla="*/ 105 h 916"/>
              <a:gd name="T58" fmla="*/ 122 w 128"/>
              <a:gd name="T59" fmla="*/ 169 h 916"/>
              <a:gd name="T60" fmla="*/ 105 w 128"/>
              <a:gd name="T61" fmla="*/ 210 h 916"/>
              <a:gd name="T62" fmla="*/ 70 w 128"/>
              <a:gd name="T63" fmla="*/ 256 h 916"/>
              <a:gd name="T64" fmla="*/ 53 w 128"/>
              <a:gd name="T65" fmla="*/ 280 h 916"/>
              <a:gd name="T66" fmla="*/ 47 w 128"/>
              <a:gd name="T67" fmla="*/ 292 h 916"/>
              <a:gd name="T68" fmla="*/ 41 w 128"/>
              <a:gd name="T69" fmla="*/ 315 h 916"/>
              <a:gd name="T70" fmla="*/ 41 w 128"/>
              <a:gd name="T71" fmla="*/ 321 h 916"/>
              <a:gd name="T72" fmla="*/ 47 w 128"/>
              <a:gd name="T73" fmla="*/ 338 h 916"/>
              <a:gd name="T74" fmla="*/ 53 w 128"/>
              <a:gd name="T75" fmla="*/ 356 h 916"/>
              <a:gd name="T76" fmla="*/ 70 w 128"/>
              <a:gd name="T77" fmla="*/ 391 h 916"/>
              <a:gd name="T78" fmla="*/ 105 w 128"/>
              <a:gd name="T79" fmla="*/ 455 h 916"/>
              <a:gd name="T80" fmla="*/ 111 w 128"/>
              <a:gd name="T81" fmla="*/ 508 h 916"/>
              <a:gd name="T82" fmla="*/ 99 w 128"/>
              <a:gd name="T83" fmla="*/ 578 h 916"/>
              <a:gd name="T84" fmla="*/ 76 w 128"/>
              <a:gd name="T85" fmla="*/ 630 h 916"/>
              <a:gd name="T86" fmla="*/ 47 w 128"/>
              <a:gd name="T87" fmla="*/ 683 h 916"/>
              <a:gd name="T88" fmla="*/ 41 w 128"/>
              <a:gd name="T89" fmla="*/ 694 h 916"/>
              <a:gd name="T90" fmla="*/ 35 w 128"/>
              <a:gd name="T91" fmla="*/ 718 h 916"/>
              <a:gd name="T92" fmla="*/ 35 w 128"/>
              <a:gd name="T93" fmla="*/ 729 h 916"/>
              <a:gd name="T94" fmla="*/ 35 w 128"/>
              <a:gd name="T95" fmla="*/ 753 h 916"/>
              <a:gd name="T96" fmla="*/ 41 w 128"/>
              <a:gd name="T97" fmla="*/ 776 h 916"/>
              <a:gd name="T98" fmla="*/ 53 w 128"/>
              <a:gd name="T99" fmla="*/ 805 h 916"/>
              <a:gd name="T100" fmla="*/ 64 w 128"/>
              <a:gd name="T101" fmla="*/ 852 h 9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916"/>
              <a:gd name="T155" fmla="*/ 128 w 128"/>
              <a:gd name="T156" fmla="*/ 916 h 9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916">
                <a:moveTo>
                  <a:pt x="53" y="916"/>
                </a:moveTo>
                <a:lnTo>
                  <a:pt x="41" y="887"/>
                </a:lnTo>
                <a:lnTo>
                  <a:pt x="35" y="864"/>
                </a:lnTo>
                <a:lnTo>
                  <a:pt x="24" y="840"/>
                </a:lnTo>
                <a:lnTo>
                  <a:pt x="18" y="817"/>
                </a:lnTo>
                <a:lnTo>
                  <a:pt x="12" y="805"/>
                </a:lnTo>
                <a:lnTo>
                  <a:pt x="12" y="794"/>
                </a:lnTo>
                <a:lnTo>
                  <a:pt x="6" y="782"/>
                </a:lnTo>
                <a:lnTo>
                  <a:pt x="6" y="770"/>
                </a:lnTo>
                <a:lnTo>
                  <a:pt x="0" y="759"/>
                </a:lnTo>
                <a:lnTo>
                  <a:pt x="0" y="747"/>
                </a:lnTo>
                <a:lnTo>
                  <a:pt x="0" y="741"/>
                </a:lnTo>
                <a:lnTo>
                  <a:pt x="0" y="729"/>
                </a:lnTo>
                <a:lnTo>
                  <a:pt x="0" y="718"/>
                </a:lnTo>
                <a:lnTo>
                  <a:pt x="0" y="706"/>
                </a:lnTo>
                <a:lnTo>
                  <a:pt x="0" y="700"/>
                </a:lnTo>
                <a:lnTo>
                  <a:pt x="6" y="688"/>
                </a:lnTo>
                <a:lnTo>
                  <a:pt x="6" y="683"/>
                </a:lnTo>
                <a:lnTo>
                  <a:pt x="12" y="677"/>
                </a:lnTo>
                <a:lnTo>
                  <a:pt x="18" y="659"/>
                </a:lnTo>
                <a:lnTo>
                  <a:pt x="29" y="648"/>
                </a:lnTo>
                <a:lnTo>
                  <a:pt x="35" y="636"/>
                </a:lnTo>
                <a:lnTo>
                  <a:pt x="41" y="630"/>
                </a:lnTo>
                <a:lnTo>
                  <a:pt x="41" y="624"/>
                </a:lnTo>
                <a:lnTo>
                  <a:pt x="47" y="618"/>
                </a:lnTo>
                <a:lnTo>
                  <a:pt x="47" y="613"/>
                </a:lnTo>
                <a:lnTo>
                  <a:pt x="53" y="595"/>
                </a:lnTo>
                <a:lnTo>
                  <a:pt x="58" y="578"/>
                </a:lnTo>
                <a:lnTo>
                  <a:pt x="58" y="583"/>
                </a:lnTo>
                <a:lnTo>
                  <a:pt x="64" y="566"/>
                </a:lnTo>
                <a:lnTo>
                  <a:pt x="70" y="548"/>
                </a:lnTo>
                <a:lnTo>
                  <a:pt x="76" y="531"/>
                </a:lnTo>
                <a:lnTo>
                  <a:pt x="76" y="525"/>
                </a:lnTo>
                <a:lnTo>
                  <a:pt x="76" y="513"/>
                </a:lnTo>
                <a:lnTo>
                  <a:pt x="76" y="508"/>
                </a:lnTo>
                <a:lnTo>
                  <a:pt x="76" y="502"/>
                </a:lnTo>
                <a:lnTo>
                  <a:pt x="76" y="490"/>
                </a:lnTo>
                <a:lnTo>
                  <a:pt x="76" y="484"/>
                </a:lnTo>
                <a:lnTo>
                  <a:pt x="76" y="472"/>
                </a:lnTo>
                <a:lnTo>
                  <a:pt x="76" y="478"/>
                </a:lnTo>
                <a:lnTo>
                  <a:pt x="70" y="467"/>
                </a:lnTo>
                <a:lnTo>
                  <a:pt x="70" y="461"/>
                </a:lnTo>
                <a:lnTo>
                  <a:pt x="64" y="449"/>
                </a:lnTo>
                <a:lnTo>
                  <a:pt x="58" y="437"/>
                </a:lnTo>
                <a:lnTo>
                  <a:pt x="53" y="432"/>
                </a:lnTo>
                <a:lnTo>
                  <a:pt x="41" y="408"/>
                </a:lnTo>
                <a:lnTo>
                  <a:pt x="35" y="397"/>
                </a:lnTo>
                <a:lnTo>
                  <a:pt x="29" y="385"/>
                </a:lnTo>
                <a:lnTo>
                  <a:pt x="24" y="373"/>
                </a:lnTo>
                <a:lnTo>
                  <a:pt x="18" y="362"/>
                </a:lnTo>
                <a:lnTo>
                  <a:pt x="12" y="350"/>
                </a:lnTo>
                <a:lnTo>
                  <a:pt x="6" y="338"/>
                </a:lnTo>
                <a:lnTo>
                  <a:pt x="6" y="327"/>
                </a:lnTo>
                <a:lnTo>
                  <a:pt x="6" y="321"/>
                </a:lnTo>
                <a:lnTo>
                  <a:pt x="6" y="315"/>
                </a:lnTo>
                <a:lnTo>
                  <a:pt x="6" y="309"/>
                </a:lnTo>
                <a:lnTo>
                  <a:pt x="6" y="303"/>
                </a:lnTo>
                <a:lnTo>
                  <a:pt x="6" y="292"/>
                </a:lnTo>
                <a:lnTo>
                  <a:pt x="12" y="280"/>
                </a:lnTo>
                <a:lnTo>
                  <a:pt x="18" y="268"/>
                </a:lnTo>
                <a:lnTo>
                  <a:pt x="24" y="262"/>
                </a:lnTo>
                <a:lnTo>
                  <a:pt x="29" y="251"/>
                </a:lnTo>
                <a:lnTo>
                  <a:pt x="35" y="239"/>
                </a:lnTo>
                <a:lnTo>
                  <a:pt x="41" y="233"/>
                </a:lnTo>
                <a:lnTo>
                  <a:pt x="53" y="216"/>
                </a:lnTo>
                <a:lnTo>
                  <a:pt x="64" y="210"/>
                </a:lnTo>
                <a:lnTo>
                  <a:pt x="58" y="210"/>
                </a:lnTo>
                <a:lnTo>
                  <a:pt x="70" y="198"/>
                </a:lnTo>
                <a:lnTo>
                  <a:pt x="70" y="192"/>
                </a:lnTo>
                <a:lnTo>
                  <a:pt x="76" y="186"/>
                </a:lnTo>
                <a:lnTo>
                  <a:pt x="82" y="181"/>
                </a:lnTo>
                <a:lnTo>
                  <a:pt x="82" y="169"/>
                </a:lnTo>
                <a:lnTo>
                  <a:pt x="82" y="175"/>
                </a:lnTo>
                <a:lnTo>
                  <a:pt x="87" y="163"/>
                </a:lnTo>
                <a:lnTo>
                  <a:pt x="87" y="169"/>
                </a:lnTo>
                <a:lnTo>
                  <a:pt x="87" y="157"/>
                </a:lnTo>
                <a:lnTo>
                  <a:pt x="87" y="151"/>
                </a:lnTo>
                <a:lnTo>
                  <a:pt x="87" y="146"/>
                </a:lnTo>
                <a:lnTo>
                  <a:pt x="87" y="134"/>
                </a:lnTo>
                <a:lnTo>
                  <a:pt x="87" y="116"/>
                </a:lnTo>
                <a:lnTo>
                  <a:pt x="87" y="122"/>
                </a:lnTo>
                <a:lnTo>
                  <a:pt x="87" y="105"/>
                </a:lnTo>
                <a:lnTo>
                  <a:pt x="87" y="93"/>
                </a:lnTo>
                <a:lnTo>
                  <a:pt x="87" y="81"/>
                </a:lnTo>
                <a:lnTo>
                  <a:pt x="87" y="70"/>
                </a:lnTo>
                <a:lnTo>
                  <a:pt x="87" y="58"/>
                </a:lnTo>
                <a:lnTo>
                  <a:pt x="87" y="46"/>
                </a:lnTo>
                <a:lnTo>
                  <a:pt x="87" y="41"/>
                </a:lnTo>
                <a:lnTo>
                  <a:pt x="87" y="29"/>
                </a:lnTo>
                <a:lnTo>
                  <a:pt x="87" y="23"/>
                </a:lnTo>
                <a:lnTo>
                  <a:pt x="87" y="11"/>
                </a:lnTo>
                <a:lnTo>
                  <a:pt x="87" y="5"/>
                </a:lnTo>
                <a:lnTo>
                  <a:pt x="87" y="0"/>
                </a:lnTo>
                <a:lnTo>
                  <a:pt x="122" y="0"/>
                </a:lnTo>
                <a:lnTo>
                  <a:pt x="122" y="5"/>
                </a:lnTo>
                <a:lnTo>
                  <a:pt x="122" y="11"/>
                </a:lnTo>
                <a:lnTo>
                  <a:pt x="122" y="23"/>
                </a:lnTo>
                <a:lnTo>
                  <a:pt x="122" y="29"/>
                </a:lnTo>
                <a:lnTo>
                  <a:pt x="122" y="35"/>
                </a:lnTo>
                <a:lnTo>
                  <a:pt x="122" y="46"/>
                </a:lnTo>
                <a:lnTo>
                  <a:pt x="122" y="58"/>
                </a:lnTo>
                <a:lnTo>
                  <a:pt x="122" y="70"/>
                </a:lnTo>
                <a:lnTo>
                  <a:pt x="122" y="81"/>
                </a:lnTo>
                <a:lnTo>
                  <a:pt x="122" y="93"/>
                </a:lnTo>
                <a:lnTo>
                  <a:pt x="122" y="105"/>
                </a:lnTo>
                <a:lnTo>
                  <a:pt x="128" y="116"/>
                </a:lnTo>
                <a:lnTo>
                  <a:pt x="128" y="134"/>
                </a:lnTo>
                <a:lnTo>
                  <a:pt x="122" y="151"/>
                </a:lnTo>
                <a:lnTo>
                  <a:pt x="122" y="157"/>
                </a:lnTo>
                <a:lnTo>
                  <a:pt x="122" y="169"/>
                </a:lnTo>
                <a:lnTo>
                  <a:pt x="122" y="175"/>
                </a:lnTo>
                <a:lnTo>
                  <a:pt x="116" y="186"/>
                </a:lnTo>
                <a:lnTo>
                  <a:pt x="111" y="192"/>
                </a:lnTo>
                <a:lnTo>
                  <a:pt x="111" y="204"/>
                </a:lnTo>
                <a:lnTo>
                  <a:pt x="105" y="210"/>
                </a:lnTo>
                <a:lnTo>
                  <a:pt x="99" y="221"/>
                </a:lnTo>
                <a:lnTo>
                  <a:pt x="87" y="227"/>
                </a:lnTo>
                <a:lnTo>
                  <a:pt x="82" y="239"/>
                </a:lnTo>
                <a:lnTo>
                  <a:pt x="70" y="256"/>
                </a:lnTo>
                <a:lnTo>
                  <a:pt x="64" y="262"/>
                </a:lnTo>
                <a:lnTo>
                  <a:pt x="58" y="274"/>
                </a:lnTo>
                <a:lnTo>
                  <a:pt x="58" y="268"/>
                </a:lnTo>
                <a:lnTo>
                  <a:pt x="53" y="280"/>
                </a:lnTo>
                <a:lnTo>
                  <a:pt x="47" y="286"/>
                </a:lnTo>
                <a:lnTo>
                  <a:pt x="47" y="297"/>
                </a:lnTo>
                <a:lnTo>
                  <a:pt x="47" y="292"/>
                </a:lnTo>
                <a:lnTo>
                  <a:pt x="41" y="303"/>
                </a:lnTo>
                <a:lnTo>
                  <a:pt x="41" y="309"/>
                </a:lnTo>
                <a:lnTo>
                  <a:pt x="41" y="315"/>
                </a:lnTo>
                <a:lnTo>
                  <a:pt x="41" y="321"/>
                </a:lnTo>
                <a:lnTo>
                  <a:pt x="41" y="327"/>
                </a:lnTo>
                <a:lnTo>
                  <a:pt x="41" y="321"/>
                </a:lnTo>
                <a:lnTo>
                  <a:pt x="41" y="332"/>
                </a:lnTo>
                <a:lnTo>
                  <a:pt x="47" y="338"/>
                </a:lnTo>
                <a:lnTo>
                  <a:pt x="47" y="350"/>
                </a:lnTo>
                <a:lnTo>
                  <a:pt x="53" y="362"/>
                </a:lnTo>
                <a:lnTo>
                  <a:pt x="53" y="356"/>
                </a:lnTo>
                <a:lnTo>
                  <a:pt x="58" y="367"/>
                </a:lnTo>
                <a:lnTo>
                  <a:pt x="64" y="379"/>
                </a:lnTo>
                <a:lnTo>
                  <a:pt x="70" y="391"/>
                </a:lnTo>
                <a:lnTo>
                  <a:pt x="82" y="408"/>
                </a:lnTo>
                <a:lnTo>
                  <a:pt x="87" y="420"/>
                </a:lnTo>
                <a:lnTo>
                  <a:pt x="93" y="432"/>
                </a:lnTo>
                <a:lnTo>
                  <a:pt x="99" y="443"/>
                </a:lnTo>
                <a:lnTo>
                  <a:pt x="105" y="455"/>
                </a:lnTo>
                <a:lnTo>
                  <a:pt x="111" y="467"/>
                </a:lnTo>
                <a:lnTo>
                  <a:pt x="111" y="478"/>
                </a:lnTo>
                <a:lnTo>
                  <a:pt x="111" y="490"/>
                </a:lnTo>
                <a:lnTo>
                  <a:pt x="111" y="502"/>
                </a:lnTo>
                <a:lnTo>
                  <a:pt x="111" y="508"/>
                </a:lnTo>
                <a:lnTo>
                  <a:pt x="111" y="519"/>
                </a:lnTo>
                <a:lnTo>
                  <a:pt x="111" y="531"/>
                </a:lnTo>
                <a:lnTo>
                  <a:pt x="111" y="543"/>
                </a:lnTo>
                <a:lnTo>
                  <a:pt x="105" y="560"/>
                </a:lnTo>
                <a:lnTo>
                  <a:pt x="99" y="578"/>
                </a:lnTo>
                <a:lnTo>
                  <a:pt x="93" y="595"/>
                </a:lnTo>
                <a:lnTo>
                  <a:pt x="87" y="607"/>
                </a:lnTo>
                <a:lnTo>
                  <a:pt x="82" y="624"/>
                </a:lnTo>
                <a:lnTo>
                  <a:pt x="76" y="630"/>
                </a:lnTo>
                <a:lnTo>
                  <a:pt x="76" y="642"/>
                </a:lnTo>
                <a:lnTo>
                  <a:pt x="70" y="648"/>
                </a:lnTo>
                <a:lnTo>
                  <a:pt x="64" y="653"/>
                </a:lnTo>
                <a:lnTo>
                  <a:pt x="58" y="671"/>
                </a:lnTo>
                <a:lnTo>
                  <a:pt x="47" y="683"/>
                </a:lnTo>
                <a:lnTo>
                  <a:pt x="53" y="683"/>
                </a:lnTo>
                <a:lnTo>
                  <a:pt x="41" y="694"/>
                </a:lnTo>
                <a:lnTo>
                  <a:pt x="41" y="688"/>
                </a:lnTo>
                <a:lnTo>
                  <a:pt x="41" y="700"/>
                </a:lnTo>
                <a:lnTo>
                  <a:pt x="41" y="694"/>
                </a:lnTo>
                <a:lnTo>
                  <a:pt x="35" y="706"/>
                </a:lnTo>
                <a:lnTo>
                  <a:pt x="41" y="700"/>
                </a:lnTo>
                <a:lnTo>
                  <a:pt x="35" y="712"/>
                </a:lnTo>
                <a:lnTo>
                  <a:pt x="35" y="706"/>
                </a:lnTo>
                <a:lnTo>
                  <a:pt x="35" y="718"/>
                </a:lnTo>
                <a:lnTo>
                  <a:pt x="35" y="712"/>
                </a:lnTo>
                <a:lnTo>
                  <a:pt x="35" y="724"/>
                </a:lnTo>
                <a:lnTo>
                  <a:pt x="35" y="718"/>
                </a:lnTo>
                <a:lnTo>
                  <a:pt x="35" y="729"/>
                </a:lnTo>
                <a:lnTo>
                  <a:pt x="35" y="735"/>
                </a:lnTo>
                <a:lnTo>
                  <a:pt x="35" y="747"/>
                </a:lnTo>
                <a:lnTo>
                  <a:pt x="35" y="753"/>
                </a:lnTo>
                <a:lnTo>
                  <a:pt x="41" y="764"/>
                </a:lnTo>
                <a:lnTo>
                  <a:pt x="41" y="776"/>
                </a:lnTo>
                <a:lnTo>
                  <a:pt x="41" y="782"/>
                </a:lnTo>
                <a:lnTo>
                  <a:pt x="47" y="794"/>
                </a:lnTo>
                <a:lnTo>
                  <a:pt x="53" y="805"/>
                </a:lnTo>
                <a:lnTo>
                  <a:pt x="58" y="829"/>
                </a:lnTo>
                <a:lnTo>
                  <a:pt x="70" y="852"/>
                </a:lnTo>
                <a:lnTo>
                  <a:pt x="64" y="852"/>
                </a:lnTo>
                <a:lnTo>
                  <a:pt x="76" y="875"/>
                </a:lnTo>
                <a:lnTo>
                  <a:pt x="87" y="899"/>
                </a:lnTo>
                <a:lnTo>
                  <a:pt x="53" y="916"/>
                </a:lnTo>
                <a:close/>
              </a:path>
            </a:pathLst>
          </a:custGeom>
          <a:solidFill>
            <a:srgbClr val="FFFFFF"/>
          </a:solidFill>
          <a:ln w="9525">
            <a:noFill/>
            <a:round/>
            <a:headEnd/>
            <a:tailEnd/>
          </a:ln>
        </p:spPr>
        <p:txBody>
          <a:bodyPr/>
          <a:lstStyle/>
          <a:p>
            <a:endParaRPr lang="en-US"/>
          </a:p>
        </p:txBody>
      </p:sp>
      <p:sp>
        <p:nvSpPr>
          <p:cNvPr id="25082" name="Rectangle 270"/>
          <p:cNvSpPr>
            <a:spLocks noChangeArrowheads="1"/>
          </p:cNvSpPr>
          <p:nvPr/>
        </p:nvSpPr>
        <p:spPr bwMode="auto">
          <a:xfrm>
            <a:off x="8043806" y="1431488"/>
            <a:ext cx="211138" cy="1454150"/>
          </a:xfrm>
          <a:prstGeom prst="rect">
            <a:avLst/>
          </a:prstGeom>
          <a:solidFill>
            <a:srgbClr val="808080"/>
          </a:solidFill>
          <a:ln w="9525">
            <a:noFill/>
            <a:miter lim="800000"/>
            <a:headEnd/>
            <a:tailEnd/>
          </a:ln>
        </p:spPr>
        <p:txBody>
          <a:bodyPr/>
          <a:lstStyle/>
          <a:p>
            <a:endParaRPr lang="en-GB"/>
          </a:p>
        </p:txBody>
      </p:sp>
      <p:sp>
        <p:nvSpPr>
          <p:cNvPr id="25083" name="Freeform 271"/>
          <p:cNvSpPr>
            <a:spLocks/>
          </p:cNvSpPr>
          <p:nvPr/>
        </p:nvSpPr>
        <p:spPr bwMode="auto">
          <a:xfrm>
            <a:off x="8080319" y="1412438"/>
            <a:ext cx="138113" cy="1436688"/>
          </a:xfrm>
          <a:custGeom>
            <a:avLst/>
            <a:gdLst>
              <a:gd name="T0" fmla="*/ 52 w 87"/>
              <a:gd name="T1" fmla="*/ 905 h 905"/>
              <a:gd name="T2" fmla="*/ 35 w 87"/>
              <a:gd name="T3" fmla="*/ 858 h 905"/>
              <a:gd name="T4" fmla="*/ 23 w 87"/>
              <a:gd name="T5" fmla="*/ 835 h 905"/>
              <a:gd name="T6" fmla="*/ 17 w 87"/>
              <a:gd name="T7" fmla="*/ 811 h 905"/>
              <a:gd name="T8" fmla="*/ 11 w 87"/>
              <a:gd name="T9" fmla="*/ 788 h 905"/>
              <a:gd name="T10" fmla="*/ 6 w 87"/>
              <a:gd name="T11" fmla="*/ 765 h 905"/>
              <a:gd name="T12" fmla="*/ 0 w 87"/>
              <a:gd name="T13" fmla="*/ 747 h 905"/>
              <a:gd name="T14" fmla="*/ 0 w 87"/>
              <a:gd name="T15" fmla="*/ 730 h 905"/>
              <a:gd name="T16" fmla="*/ 0 w 87"/>
              <a:gd name="T17" fmla="*/ 712 h 905"/>
              <a:gd name="T18" fmla="*/ 6 w 87"/>
              <a:gd name="T19" fmla="*/ 695 h 905"/>
              <a:gd name="T20" fmla="*/ 11 w 87"/>
              <a:gd name="T21" fmla="*/ 683 h 905"/>
              <a:gd name="T22" fmla="*/ 17 w 87"/>
              <a:gd name="T23" fmla="*/ 671 h 905"/>
              <a:gd name="T24" fmla="*/ 35 w 87"/>
              <a:gd name="T25" fmla="*/ 648 h 905"/>
              <a:gd name="T26" fmla="*/ 40 w 87"/>
              <a:gd name="T27" fmla="*/ 630 h 905"/>
              <a:gd name="T28" fmla="*/ 46 w 87"/>
              <a:gd name="T29" fmla="*/ 619 h 905"/>
              <a:gd name="T30" fmla="*/ 52 w 87"/>
              <a:gd name="T31" fmla="*/ 601 h 905"/>
              <a:gd name="T32" fmla="*/ 58 w 87"/>
              <a:gd name="T33" fmla="*/ 584 h 905"/>
              <a:gd name="T34" fmla="*/ 69 w 87"/>
              <a:gd name="T35" fmla="*/ 555 h 905"/>
              <a:gd name="T36" fmla="*/ 75 w 87"/>
              <a:gd name="T37" fmla="*/ 537 h 905"/>
              <a:gd name="T38" fmla="*/ 75 w 87"/>
              <a:gd name="T39" fmla="*/ 520 h 905"/>
              <a:gd name="T40" fmla="*/ 75 w 87"/>
              <a:gd name="T41" fmla="*/ 496 h 905"/>
              <a:gd name="T42" fmla="*/ 75 w 87"/>
              <a:gd name="T43" fmla="*/ 479 h 905"/>
              <a:gd name="T44" fmla="*/ 75 w 87"/>
              <a:gd name="T45" fmla="*/ 473 h 905"/>
              <a:gd name="T46" fmla="*/ 69 w 87"/>
              <a:gd name="T47" fmla="*/ 461 h 905"/>
              <a:gd name="T48" fmla="*/ 64 w 87"/>
              <a:gd name="T49" fmla="*/ 449 h 905"/>
              <a:gd name="T50" fmla="*/ 64 w 87"/>
              <a:gd name="T51" fmla="*/ 438 h 905"/>
              <a:gd name="T52" fmla="*/ 52 w 87"/>
              <a:gd name="T53" fmla="*/ 420 h 905"/>
              <a:gd name="T54" fmla="*/ 35 w 87"/>
              <a:gd name="T55" fmla="*/ 397 h 905"/>
              <a:gd name="T56" fmla="*/ 23 w 87"/>
              <a:gd name="T57" fmla="*/ 379 h 905"/>
              <a:gd name="T58" fmla="*/ 11 w 87"/>
              <a:gd name="T59" fmla="*/ 356 h 905"/>
              <a:gd name="T60" fmla="*/ 11 w 87"/>
              <a:gd name="T61" fmla="*/ 344 h 905"/>
              <a:gd name="T62" fmla="*/ 6 w 87"/>
              <a:gd name="T63" fmla="*/ 333 h 905"/>
              <a:gd name="T64" fmla="*/ 6 w 87"/>
              <a:gd name="T65" fmla="*/ 327 h 905"/>
              <a:gd name="T66" fmla="*/ 6 w 87"/>
              <a:gd name="T67" fmla="*/ 315 h 905"/>
              <a:gd name="T68" fmla="*/ 6 w 87"/>
              <a:gd name="T69" fmla="*/ 304 h 905"/>
              <a:gd name="T70" fmla="*/ 6 w 87"/>
              <a:gd name="T71" fmla="*/ 298 h 905"/>
              <a:gd name="T72" fmla="*/ 11 w 87"/>
              <a:gd name="T73" fmla="*/ 286 h 905"/>
              <a:gd name="T74" fmla="*/ 17 w 87"/>
              <a:gd name="T75" fmla="*/ 280 h 905"/>
              <a:gd name="T76" fmla="*/ 23 w 87"/>
              <a:gd name="T77" fmla="*/ 263 h 905"/>
              <a:gd name="T78" fmla="*/ 40 w 87"/>
              <a:gd name="T79" fmla="*/ 245 h 905"/>
              <a:gd name="T80" fmla="*/ 52 w 87"/>
              <a:gd name="T81" fmla="*/ 228 h 905"/>
              <a:gd name="T82" fmla="*/ 64 w 87"/>
              <a:gd name="T83" fmla="*/ 210 h 905"/>
              <a:gd name="T84" fmla="*/ 75 w 87"/>
              <a:gd name="T85" fmla="*/ 193 h 905"/>
              <a:gd name="T86" fmla="*/ 81 w 87"/>
              <a:gd name="T87" fmla="*/ 187 h 905"/>
              <a:gd name="T88" fmla="*/ 81 w 87"/>
              <a:gd name="T89" fmla="*/ 181 h 905"/>
              <a:gd name="T90" fmla="*/ 87 w 87"/>
              <a:gd name="T91" fmla="*/ 163 h 905"/>
              <a:gd name="T92" fmla="*/ 87 w 87"/>
              <a:gd name="T93" fmla="*/ 146 h 905"/>
              <a:gd name="T94" fmla="*/ 87 w 87"/>
              <a:gd name="T95" fmla="*/ 134 h 905"/>
              <a:gd name="T96" fmla="*/ 87 w 87"/>
              <a:gd name="T97" fmla="*/ 117 h 905"/>
              <a:gd name="T98" fmla="*/ 87 w 87"/>
              <a:gd name="T99" fmla="*/ 93 h 905"/>
              <a:gd name="T100" fmla="*/ 87 w 87"/>
              <a:gd name="T101" fmla="*/ 70 h 905"/>
              <a:gd name="T102" fmla="*/ 87 w 87"/>
              <a:gd name="T103" fmla="*/ 47 h 905"/>
              <a:gd name="T104" fmla="*/ 87 w 87"/>
              <a:gd name="T105" fmla="*/ 29 h 905"/>
              <a:gd name="T106" fmla="*/ 87 w 87"/>
              <a:gd name="T107" fmla="*/ 12 h 905"/>
              <a:gd name="T108" fmla="*/ 87 w 87"/>
              <a:gd name="T109" fmla="*/ 0 h 9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
              <a:gd name="T166" fmla="*/ 0 h 905"/>
              <a:gd name="T167" fmla="*/ 87 w 87"/>
              <a:gd name="T168" fmla="*/ 905 h 9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 h="905">
                <a:moveTo>
                  <a:pt x="52" y="905"/>
                </a:moveTo>
                <a:lnTo>
                  <a:pt x="35" y="858"/>
                </a:lnTo>
                <a:lnTo>
                  <a:pt x="23" y="835"/>
                </a:lnTo>
                <a:lnTo>
                  <a:pt x="17" y="811"/>
                </a:lnTo>
                <a:lnTo>
                  <a:pt x="11" y="788"/>
                </a:lnTo>
                <a:lnTo>
                  <a:pt x="6" y="765"/>
                </a:lnTo>
                <a:lnTo>
                  <a:pt x="0" y="747"/>
                </a:lnTo>
                <a:lnTo>
                  <a:pt x="0" y="730"/>
                </a:lnTo>
                <a:lnTo>
                  <a:pt x="0" y="712"/>
                </a:lnTo>
                <a:lnTo>
                  <a:pt x="6" y="695"/>
                </a:lnTo>
                <a:lnTo>
                  <a:pt x="11" y="683"/>
                </a:lnTo>
                <a:lnTo>
                  <a:pt x="17" y="671"/>
                </a:lnTo>
                <a:lnTo>
                  <a:pt x="35" y="648"/>
                </a:lnTo>
                <a:lnTo>
                  <a:pt x="40" y="630"/>
                </a:lnTo>
                <a:lnTo>
                  <a:pt x="46" y="619"/>
                </a:lnTo>
                <a:lnTo>
                  <a:pt x="52" y="601"/>
                </a:lnTo>
                <a:lnTo>
                  <a:pt x="58" y="584"/>
                </a:lnTo>
                <a:lnTo>
                  <a:pt x="69" y="555"/>
                </a:lnTo>
                <a:lnTo>
                  <a:pt x="75" y="537"/>
                </a:lnTo>
                <a:lnTo>
                  <a:pt x="75" y="520"/>
                </a:lnTo>
                <a:lnTo>
                  <a:pt x="75" y="496"/>
                </a:lnTo>
                <a:lnTo>
                  <a:pt x="75" y="479"/>
                </a:lnTo>
                <a:lnTo>
                  <a:pt x="75" y="473"/>
                </a:lnTo>
                <a:lnTo>
                  <a:pt x="69" y="461"/>
                </a:lnTo>
                <a:lnTo>
                  <a:pt x="64" y="449"/>
                </a:lnTo>
                <a:lnTo>
                  <a:pt x="64" y="438"/>
                </a:lnTo>
                <a:lnTo>
                  <a:pt x="52" y="420"/>
                </a:lnTo>
                <a:lnTo>
                  <a:pt x="35" y="397"/>
                </a:lnTo>
                <a:lnTo>
                  <a:pt x="23" y="379"/>
                </a:lnTo>
                <a:lnTo>
                  <a:pt x="11" y="356"/>
                </a:lnTo>
                <a:lnTo>
                  <a:pt x="11" y="344"/>
                </a:lnTo>
                <a:lnTo>
                  <a:pt x="6" y="333"/>
                </a:lnTo>
                <a:lnTo>
                  <a:pt x="6" y="327"/>
                </a:lnTo>
                <a:lnTo>
                  <a:pt x="6" y="315"/>
                </a:lnTo>
                <a:lnTo>
                  <a:pt x="6" y="304"/>
                </a:lnTo>
                <a:lnTo>
                  <a:pt x="6" y="298"/>
                </a:lnTo>
                <a:lnTo>
                  <a:pt x="11" y="286"/>
                </a:lnTo>
                <a:lnTo>
                  <a:pt x="17" y="280"/>
                </a:lnTo>
                <a:lnTo>
                  <a:pt x="23" y="263"/>
                </a:lnTo>
                <a:lnTo>
                  <a:pt x="40" y="245"/>
                </a:lnTo>
                <a:lnTo>
                  <a:pt x="52" y="228"/>
                </a:lnTo>
                <a:lnTo>
                  <a:pt x="64" y="210"/>
                </a:lnTo>
                <a:lnTo>
                  <a:pt x="75" y="193"/>
                </a:lnTo>
                <a:lnTo>
                  <a:pt x="81" y="187"/>
                </a:lnTo>
                <a:lnTo>
                  <a:pt x="81" y="181"/>
                </a:lnTo>
                <a:lnTo>
                  <a:pt x="87" y="163"/>
                </a:lnTo>
                <a:lnTo>
                  <a:pt x="87" y="146"/>
                </a:lnTo>
                <a:lnTo>
                  <a:pt x="87" y="134"/>
                </a:lnTo>
                <a:lnTo>
                  <a:pt x="87" y="117"/>
                </a:lnTo>
                <a:lnTo>
                  <a:pt x="87" y="93"/>
                </a:lnTo>
                <a:lnTo>
                  <a:pt x="87" y="70"/>
                </a:lnTo>
                <a:lnTo>
                  <a:pt x="87" y="47"/>
                </a:lnTo>
                <a:lnTo>
                  <a:pt x="87" y="29"/>
                </a:lnTo>
                <a:lnTo>
                  <a:pt x="87" y="12"/>
                </a:lnTo>
                <a:lnTo>
                  <a:pt x="87" y="0"/>
                </a:lnTo>
              </a:path>
            </a:pathLst>
          </a:custGeom>
          <a:noFill/>
          <a:ln w="55563">
            <a:solidFill>
              <a:srgbClr val="FF0000"/>
            </a:solidFill>
            <a:round/>
            <a:headEnd/>
            <a:tailEnd/>
          </a:ln>
        </p:spPr>
        <p:txBody>
          <a:bodyPr/>
          <a:lstStyle/>
          <a:p>
            <a:endParaRPr lang="en-US"/>
          </a:p>
        </p:txBody>
      </p:sp>
      <p:sp>
        <p:nvSpPr>
          <p:cNvPr id="25084" name="Rectangle 272"/>
          <p:cNvSpPr>
            <a:spLocks noChangeArrowheads="1"/>
          </p:cNvSpPr>
          <p:nvPr/>
        </p:nvSpPr>
        <p:spPr bwMode="auto">
          <a:xfrm>
            <a:off x="7094481" y="3153926"/>
            <a:ext cx="203200" cy="1455738"/>
          </a:xfrm>
          <a:prstGeom prst="rect">
            <a:avLst/>
          </a:prstGeom>
          <a:solidFill>
            <a:srgbClr val="808080"/>
          </a:solidFill>
          <a:ln w="9525">
            <a:noFill/>
            <a:miter lim="800000"/>
            <a:headEnd/>
            <a:tailEnd/>
          </a:ln>
        </p:spPr>
        <p:txBody>
          <a:bodyPr/>
          <a:lstStyle/>
          <a:p>
            <a:endParaRPr lang="en-GB"/>
          </a:p>
        </p:txBody>
      </p:sp>
      <p:sp>
        <p:nvSpPr>
          <p:cNvPr id="25085" name="Freeform 273"/>
          <p:cNvSpPr>
            <a:spLocks/>
          </p:cNvSpPr>
          <p:nvPr/>
        </p:nvSpPr>
        <p:spPr bwMode="auto">
          <a:xfrm>
            <a:off x="7094481" y="3153926"/>
            <a:ext cx="203200" cy="1455738"/>
          </a:xfrm>
          <a:custGeom>
            <a:avLst/>
            <a:gdLst>
              <a:gd name="T0" fmla="*/ 70 w 128"/>
              <a:gd name="T1" fmla="*/ 59 h 917"/>
              <a:gd name="T2" fmla="*/ 53 w 128"/>
              <a:gd name="T3" fmla="*/ 117 h 917"/>
              <a:gd name="T4" fmla="*/ 47 w 128"/>
              <a:gd name="T5" fmla="*/ 141 h 917"/>
              <a:gd name="T6" fmla="*/ 41 w 128"/>
              <a:gd name="T7" fmla="*/ 170 h 917"/>
              <a:gd name="T8" fmla="*/ 35 w 128"/>
              <a:gd name="T9" fmla="*/ 187 h 917"/>
              <a:gd name="T10" fmla="*/ 41 w 128"/>
              <a:gd name="T11" fmla="*/ 205 h 917"/>
              <a:gd name="T12" fmla="*/ 41 w 128"/>
              <a:gd name="T13" fmla="*/ 216 h 917"/>
              <a:gd name="T14" fmla="*/ 64 w 128"/>
              <a:gd name="T15" fmla="*/ 246 h 917"/>
              <a:gd name="T16" fmla="*/ 82 w 128"/>
              <a:gd name="T17" fmla="*/ 286 h 917"/>
              <a:gd name="T18" fmla="*/ 105 w 128"/>
              <a:gd name="T19" fmla="*/ 357 h 917"/>
              <a:gd name="T20" fmla="*/ 116 w 128"/>
              <a:gd name="T21" fmla="*/ 415 h 917"/>
              <a:gd name="T22" fmla="*/ 105 w 128"/>
              <a:gd name="T23" fmla="*/ 467 h 917"/>
              <a:gd name="T24" fmla="*/ 70 w 128"/>
              <a:gd name="T25" fmla="*/ 537 h 917"/>
              <a:gd name="T26" fmla="*/ 58 w 128"/>
              <a:gd name="T27" fmla="*/ 555 h 917"/>
              <a:gd name="T28" fmla="*/ 47 w 128"/>
              <a:gd name="T29" fmla="*/ 584 h 917"/>
              <a:gd name="T30" fmla="*/ 41 w 128"/>
              <a:gd name="T31" fmla="*/ 590 h 917"/>
              <a:gd name="T32" fmla="*/ 47 w 128"/>
              <a:gd name="T33" fmla="*/ 602 h 917"/>
              <a:gd name="T34" fmla="*/ 47 w 128"/>
              <a:gd name="T35" fmla="*/ 619 h 917"/>
              <a:gd name="T36" fmla="*/ 64 w 128"/>
              <a:gd name="T37" fmla="*/ 643 h 917"/>
              <a:gd name="T38" fmla="*/ 76 w 128"/>
              <a:gd name="T39" fmla="*/ 660 h 917"/>
              <a:gd name="T40" fmla="*/ 111 w 128"/>
              <a:gd name="T41" fmla="*/ 713 h 917"/>
              <a:gd name="T42" fmla="*/ 128 w 128"/>
              <a:gd name="T43" fmla="*/ 753 h 917"/>
              <a:gd name="T44" fmla="*/ 128 w 128"/>
              <a:gd name="T45" fmla="*/ 824 h 917"/>
              <a:gd name="T46" fmla="*/ 128 w 128"/>
              <a:gd name="T47" fmla="*/ 847 h 917"/>
              <a:gd name="T48" fmla="*/ 128 w 128"/>
              <a:gd name="T49" fmla="*/ 882 h 917"/>
              <a:gd name="T50" fmla="*/ 128 w 128"/>
              <a:gd name="T51" fmla="*/ 905 h 917"/>
              <a:gd name="T52" fmla="*/ 93 w 128"/>
              <a:gd name="T53" fmla="*/ 899 h 917"/>
              <a:gd name="T54" fmla="*/ 93 w 128"/>
              <a:gd name="T55" fmla="*/ 864 h 917"/>
              <a:gd name="T56" fmla="*/ 93 w 128"/>
              <a:gd name="T57" fmla="*/ 835 h 917"/>
              <a:gd name="T58" fmla="*/ 93 w 128"/>
              <a:gd name="T59" fmla="*/ 794 h 917"/>
              <a:gd name="T60" fmla="*/ 93 w 128"/>
              <a:gd name="T61" fmla="*/ 759 h 917"/>
              <a:gd name="T62" fmla="*/ 87 w 128"/>
              <a:gd name="T63" fmla="*/ 748 h 917"/>
              <a:gd name="T64" fmla="*/ 82 w 128"/>
              <a:gd name="T65" fmla="*/ 730 h 917"/>
              <a:gd name="T66" fmla="*/ 70 w 128"/>
              <a:gd name="T67" fmla="*/ 713 h 917"/>
              <a:gd name="T68" fmla="*/ 41 w 128"/>
              <a:gd name="T69" fmla="*/ 672 h 917"/>
              <a:gd name="T70" fmla="*/ 12 w 128"/>
              <a:gd name="T71" fmla="*/ 619 h 917"/>
              <a:gd name="T72" fmla="*/ 6 w 128"/>
              <a:gd name="T73" fmla="*/ 584 h 917"/>
              <a:gd name="T74" fmla="*/ 29 w 128"/>
              <a:gd name="T75" fmla="*/ 526 h 917"/>
              <a:gd name="T76" fmla="*/ 64 w 128"/>
              <a:gd name="T77" fmla="*/ 473 h 917"/>
              <a:gd name="T78" fmla="*/ 70 w 128"/>
              <a:gd name="T79" fmla="*/ 456 h 917"/>
              <a:gd name="T80" fmla="*/ 82 w 128"/>
              <a:gd name="T81" fmla="*/ 427 h 917"/>
              <a:gd name="T82" fmla="*/ 82 w 128"/>
              <a:gd name="T83" fmla="*/ 415 h 917"/>
              <a:gd name="T84" fmla="*/ 76 w 128"/>
              <a:gd name="T85" fmla="*/ 392 h 917"/>
              <a:gd name="T86" fmla="*/ 70 w 128"/>
              <a:gd name="T87" fmla="*/ 368 h 917"/>
              <a:gd name="T88" fmla="*/ 58 w 128"/>
              <a:gd name="T89" fmla="*/ 316 h 917"/>
              <a:gd name="T90" fmla="*/ 47 w 128"/>
              <a:gd name="T91" fmla="*/ 286 h 917"/>
              <a:gd name="T92" fmla="*/ 41 w 128"/>
              <a:gd name="T93" fmla="*/ 275 h 917"/>
              <a:gd name="T94" fmla="*/ 12 w 128"/>
              <a:gd name="T95" fmla="*/ 228 h 917"/>
              <a:gd name="T96" fmla="*/ 0 w 128"/>
              <a:gd name="T97" fmla="*/ 187 h 917"/>
              <a:gd name="T98" fmla="*/ 12 w 128"/>
              <a:gd name="T99" fmla="*/ 129 h 917"/>
              <a:gd name="T100" fmla="*/ 35 w 128"/>
              <a:gd name="T101" fmla="*/ 47 h 91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917"/>
              <a:gd name="T155" fmla="*/ 128 w 128"/>
              <a:gd name="T156" fmla="*/ 917 h 91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917">
                <a:moveTo>
                  <a:pt x="87" y="12"/>
                </a:moveTo>
                <a:lnTo>
                  <a:pt x="82" y="35"/>
                </a:lnTo>
                <a:lnTo>
                  <a:pt x="70" y="59"/>
                </a:lnTo>
                <a:lnTo>
                  <a:pt x="64" y="88"/>
                </a:lnTo>
                <a:lnTo>
                  <a:pt x="64" y="82"/>
                </a:lnTo>
                <a:lnTo>
                  <a:pt x="53" y="106"/>
                </a:lnTo>
                <a:lnTo>
                  <a:pt x="53" y="117"/>
                </a:lnTo>
                <a:lnTo>
                  <a:pt x="47" y="129"/>
                </a:lnTo>
                <a:lnTo>
                  <a:pt x="47" y="141"/>
                </a:lnTo>
                <a:lnTo>
                  <a:pt x="41" y="152"/>
                </a:lnTo>
                <a:lnTo>
                  <a:pt x="41" y="158"/>
                </a:lnTo>
                <a:lnTo>
                  <a:pt x="41" y="170"/>
                </a:lnTo>
                <a:lnTo>
                  <a:pt x="35" y="176"/>
                </a:lnTo>
                <a:lnTo>
                  <a:pt x="35" y="187"/>
                </a:lnTo>
                <a:lnTo>
                  <a:pt x="35" y="193"/>
                </a:lnTo>
                <a:lnTo>
                  <a:pt x="41" y="199"/>
                </a:lnTo>
                <a:lnTo>
                  <a:pt x="41" y="205"/>
                </a:lnTo>
                <a:lnTo>
                  <a:pt x="41" y="211"/>
                </a:lnTo>
                <a:lnTo>
                  <a:pt x="47" y="216"/>
                </a:lnTo>
                <a:lnTo>
                  <a:pt x="41" y="216"/>
                </a:lnTo>
                <a:lnTo>
                  <a:pt x="47" y="222"/>
                </a:lnTo>
                <a:lnTo>
                  <a:pt x="53" y="234"/>
                </a:lnTo>
                <a:lnTo>
                  <a:pt x="64" y="246"/>
                </a:lnTo>
                <a:lnTo>
                  <a:pt x="70" y="257"/>
                </a:lnTo>
                <a:lnTo>
                  <a:pt x="76" y="263"/>
                </a:lnTo>
                <a:lnTo>
                  <a:pt x="76" y="275"/>
                </a:lnTo>
                <a:lnTo>
                  <a:pt x="82" y="281"/>
                </a:lnTo>
                <a:lnTo>
                  <a:pt x="82" y="286"/>
                </a:lnTo>
                <a:lnTo>
                  <a:pt x="87" y="304"/>
                </a:lnTo>
                <a:lnTo>
                  <a:pt x="93" y="322"/>
                </a:lnTo>
                <a:lnTo>
                  <a:pt x="99" y="339"/>
                </a:lnTo>
                <a:lnTo>
                  <a:pt x="105" y="357"/>
                </a:lnTo>
                <a:lnTo>
                  <a:pt x="111" y="374"/>
                </a:lnTo>
                <a:lnTo>
                  <a:pt x="116" y="386"/>
                </a:lnTo>
                <a:lnTo>
                  <a:pt x="116" y="392"/>
                </a:lnTo>
                <a:lnTo>
                  <a:pt x="116" y="403"/>
                </a:lnTo>
                <a:lnTo>
                  <a:pt x="116" y="415"/>
                </a:lnTo>
                <a:lnTo>
                  <a:pt x="116" y="427"/>
                </a:lnTo>
                <a:lnTo>
                  <a:pt x="116" y="432"/>
                </a:lnTo>
                <a:lnTo>
                  <a:pt x="111" y="444"/>
                </a:lnTo>
                <a:lnTo>
                  <a:pt x="111" y="456"/>
                </a:lnTo>
                <a:lnTo>
                  <a:pt x="105" y="467"/>
                </a:lnTo>
                <a:lnTo>
                  <a:pt x="99" y="479"/>
                </a:lnTo>
                <a:lnTo>
                  <a:pt x="93" y="491"/>
                </a:lnTo>
                <a:lnTo>
                  <a:pt x="87" y="502"/>
                </a:lnTo>
                <a:lnTo>
                  <a:pt x="76" y="526"/>
                </a:lnTo>
                <a:lnTo>
                  <a:pt x="70" y="537"/>
                </a:lnTo>
                <a:lnTo>
                  <a:pt x="70" y="532"/>
                </a:lnTo>
                <a:lnTo>
                  <a:pt x="64" y="543"/>
                </a:lnTo>
                <a:lnTo>
                  <a:pt x="58" y="555"/>
                </a:lnTo>
                <a:lnTo>
                  <a:pt x="53" y="567"/>
                </a:lnTo>
                <a:lnTo>
                  <a:pt x="47" y="573"/>
                </a:lnTo>
                <a:lnTo>
                  <a:pt x="47" y="584"/>
                </a:lnTo>
                <a:lnTo>
                  <a:pt x="47" y="578"/>
                </a:lnTo>
                <a:lnTo>
                  <a:pt x="41" y="590"/>
                </a:lnTo>
                <a:lnTo>
                  <a:pt x="47" y="590"/>
                </a:lnTo>
                <a:lnTo>
                  <a:pt x="41" y="596"/>
                </a:lnTo>
                <a:lnTo>
                  <a:pt x="41" y="590"/>
                </a:lnTo>
                <a:lnTo>
                  <a:pt x="41" y="596"/>
                </a:lnTo>
                <a:lnTo>
                  <a:pt x="41" y="602"/>
                </a:lnTo>
                <a:lnTo>
                  <a:pt x="47" y="602"/>
                </a:lnTo>
                <a:lnTo>
                  <a:pt x="41" y="602"/>
                </a:lnTo>
                <a:lnTo>
                  <a:pt x="47" y="613"/>
                </a:lnTo>
                <a:lnTo>
                  <a:pt x="47" y="608"/>
                </a:lnTo>
                <a:lnTo>
                  <a:pt x="47" y="619"/>
                </a:lnTo>
                <a:lnTo>
                  <a:pt x="53" y="625"/>
                </a:lnTo>
                <a:lnTo>
                  <a:pt x="58" y="637"/>
                </a:lnTo>
                <a:lnTo>
                  <a:pt x="58" y="631"/>
                </a:lnTo>
                <a:lnTo>
                  <a:pt x="64" y="643"/>
                </a:lnTo>
                <a:lnTo>
                  <a:pt x="70" y="648"/>
                </a:lnTo>
                <a:lnTo>
                  <a:pt x="76" y="660"/>
                </a:lnTo>
                <a:lnTo>
                  <a:pt x="87" y="678"/>
                </a:lnTo>
                <a:lnTo>
                  <a:pt x="93" y="683"/>
                </a:lnTo>
                <a:lnTo>
                  <a:pt x="99" y="695"/>
                </a:lnTo>
                <a:lnTo>
                  <a:pt x="105" y="701"/>
                </a:lnTo>
                <a:lnTo>
                  <a:pt x="111" y="713"/>
                </a:lnTo>
                <a:lnTo>
                  <a:pt x="116" y="718"/>
                </a:lnTo>
                <a:lnTo>
                  <a:pt x="122" y="730"/>
                </a:lnTo>
                <a:lnTo>
                  <a:pt x="122" y="736"/>
                </a:lnTo>
                <a:lnTo>
                  <a:pt x="128" y="748"/>
                </a:lnTo>
                <a:lnTo>
                  <a:pt x="128" y="753"/>
                </a:lnTo>
                <a:lnTo>
                  <a:pt x="128" y="765"/>
                </a:lnTo>
                <a:lnTo>
                  <a:pt x="128" y="777"/>
                </a:lnTo>
                <a:lnTo>
                  <a:pt x="128" y="794"/>
                </a:lnTo>
                <a:lnTo>
                  <a:pt x="128" y="806"/>
                </a:lnTo>
                <a:lnTo>
                  <a:pt x="128" y="824"/>
                </a:lnTo>
                <a:lnTo>
                  <a:pt x="128" y="835"/>
                </a:lnTo>
                <a:lnTo>
                  <a:pt x="128" y="847"/>
                </a:lnTo>
                <a:lnTo>
                  <a:pt x="128" y="853"/>
                </a:lnTo>
                <a:lnTo>
                  <a:pt x="128" y="864"/>
                </a:lnTo>
                <a:lnTo>
                  <a:pt x="128" y="876"/>
                </a:lnTo>
                <a:lnTo>
                  <a:pt x="128" y="882"/>
                </a:lnTo>
                <a:lnTo>
                  <a:pt x="128" y="894"/>
                </a:lnTo>
                <a:lnTo>
                  <a:pt x="128" y="899"/>
                </a:lnTo>
                <a:lnTo>
                  <a:pt x="128" y="905"/>
                </a:lnTo>
                <a:lnTo>
                  <a:pt x="128" y="911"/>
                </a:lnTo>
                <a:lnTo>
                  <a:pt x="93" y="917"/>
                </a:lnTo>
                <a:lnTo>
                  <a:pt x="93" y="905"/>
                </a:lnTo>
                <a:lnTo>
                  <a:pt x="93" y="899"/>
                </a:lnTo>
                <a:lnTo>
                  <a:pt x="93" y="894"/>
                </a:lnTo>
                <a:lnTo>
                  <a:pt x="93" y="882"/>
                </a:lnTo>
                <a:lnTo>
                  <a:pt x="93" y="876"/>
                </a:lnTo>
                <a:lnTo>
                  <a:pt x="93" y="864"/>
                </a:lnTo>
                <a:lnTo>
                  <a:pt x="93" y="853"/>
                </a:lnTo>
                <a:lnTo>
                  <a:pt x="93" y="859"/>
                </a:lnTo>
                <a:lnTo>
                  <a:pt x="93" y="847"/>
                </a:lnTo>
                <a:lnTo>
                  <a:pt x="93" y="835"/>
                </a:lnTo>
                <a:lnTo>
                  <a:pt x="93" y="818"/>
                </a:lnTo>
                <a:lnTo>
                  <a:pt x="93" y="806"/>
                </a:lnTo>
                <a:lnTo>
                  <a:pt x="93" y="794"/>
                </a:lnTo>
                <a:lnTo>
                  <a:pt x="93" y="783"/>
                </a:lnTo>
                <a:lnTo>
                  <a:pt x="93" y="765"/>
                </a:lnTo>
                <a:lnTo>
                  <a:pt x="93" y="759"/>
                </a:lnTo>
                <a:lnTo>
                  <a:pt x="87" y="753"/>
                </a:lnTo>
                <a:lnTo>
                  <a:pt x="87" y="748"/>
                </a:lnTo>
                <a:lnTo>
                  <a:pt x="87" y="742"/>
                </a:lnTo>
                <a:lnTo>
                  <a:pt x="82" y="736"/>
                </a:lnTo>
                <a:lnTo>
                  <a:pt x="82" y="730"/>
                </a:lnTo>
                <a:lnTo>
                  <a:pt x="76" y="718"/>
                </a:lnTo>
                <a:lnTo>
                  <a:pt x="70" y="713"/>
                </a:lnTo>
                <a:lnTo>
                  <a:pt x="64" y="707"/>
                </a:lnTo>
                <a:lnTo>
                  <a:pt x="58" y="695"/>
                </a:lnTo>
                <a:lnTo>
                  <a:pt x="47" y="678"/>
                </a:lnTo>
                <a:lnTo>
                  <a:pt x="41" y="672"/>
                </a:lnTo>
                <a:lnTo>
                  <a:pt x="29" y="660"/>
                </a:lnTo>
                <a:lnTo>
                  <a:pt x="24" y="654"/>
                </a:lnTo>
                <a:lnTo>
                  <a:pt x="18" y="643"/>
                </a:lnTo>
                <a:lnTo>
                  <a:pt x="18" y="631"/>
                </a:lnTo>
                <a:lnTo>
                  <a:pt x="12" y="619"/>
                </a:lnTo>
                <a:lnTo>
                  <a:pt x="6" y="608"/>
                </a:lnTo>
                <a:lnTo>
                  <a:pt x="6" y="602"/>
                </a:lnTo>
                <a:lnTo>
                  <a:pt x="6" y="596"/>
                </a:lnTo>
                <a:lnTo>
                  <a:pt x="6" y="590"/>
                </a:lnTo>
                <a:lnTo>
                  <a:pt x="6" y="584"/>
                </a:lnTo>
                <a:lnTo>
                  <a:pt x="12" y="573"/>
                </a:lnTo>
                <a:lnTo>
                  <a:pt x="12" y="561"/>
                </a:lnTo>
                <a:lnTo>
                  <a:pt x="18" y="549"/>
                </a:lnTo>
                <a:lnTo>
                  <a:pt x="24" y="537"/>
                </a:lnTo>
                <a:lnTo>
                  <a:pt x="29" y="526"/>
                </a:lnTo>
                <a:lnTo>
                  <a:pt x="35" y="514"/>
                </a:lnTo>
                <a:lnTo>
                  <a:pt x="41" y="508"/>
                </a:lnTo>
                <a:lnTo>
                  <a:pt x="58" y="485"/>
                </a:lnTo>
                <a:lnTo>
                  <a:pt x="64" y="473"/>
                </a:lnTo>
                <a:lnTo>
                  <a:pt x="70" y="462"/>
                </a:lnTo>
                <a:lnTo>
                  <a:pt x="64" y="462"/>
                </a:lnTo>
                <a:lnTo>
                  <a:pt x="70" y="456"/>
                </a:lnTo>
                <a:lnTo>
                  <a:pt x="76" y="444"/>
                </a:lnTo>
                <a:lnTo>
                  <a:pt x="76" y="438"/>
                </a:lnTo>
                <a:lnTo>
                  <a:pt x="82" y="427"/>
                </a:lnTo>
                <a:lnTo>
                  <a:pt x="82" y="432"/>
                </a:lnTo>
                <a:lnTo>
                  <a:pt x="82" y="421"/>
                </a:lnTo>
                <a:lnTo>
                  <a:pt x="82" y="415"/>
                </a:lnTo>
                <a:lnTo>
                  <a:pt x="82" y="403"/>
                </a:lnTo>
                <a:lnTo>
                  <a:pt x="82" y="397"/>
                </a:lnTo>
                <a:lnTo>
                  <a:pt x="76" y="392"/>
                </a:lnTo>
                <a:lnTo>
                  <a:pt x="76" y="380"/>
                </a:lnTo>
                <a:lnTo>
                  <a:pt x="70" y="362"/>
                </a:lnTo>
                <a:lnTo>
                  <a:pt x="70" y="368"/>
                </a:lnTo>
                <a:lnTo>
                  <a:pt x="70" y="351"/>
                </a:lnTo>
                <a:lnTo>
                  <a:pt x="64" y="333"/>
                </a:lnTo>
                <a:lnTo>
                  <a:pt x="58" y="316"/>
                </a:lnTo>
                <a:lnTo>
                  <a:pt x="53" y="298"/>
                </a:lnTo>
                <a:lnTo>
                  <a:pt x="47" y="292"/>
                </a:lnTo>
                <a:lnTo>
                  <a:pt x="47" y="286"/>
                </a:lnTo>
                <a:lnTo>
                  <a:pt x="41" y="281"/>
                </a:lnTo>
                <a:lnTo>
                  <a:pt x="41" y="275"/>
                </a:lnTo>
                <a:lnTo>
                  <a:pt x="29" y="263"/>
                </a:lnTo>
                <a:lnTo>
                  <a:pt x="24" y="251"/>
                </a:lnTo>
                <a:lnTo>
                  <a:pt x="18" y="240"/>
                </a:lnTo>
                <a:lnTo>
                  <a:pt x="12" y="228"/>
                </a:lnTo>
                <a:lnTo>
                  <a:pt x="6" y="222"/>
                </a:lnTo>
                <a:lnTo>
                  <a:pt x="6" y="216"/>
                </a:lnTo>
                <a:lnTo>
                  <a:pt x="0" y="205"/>
                </a:lnTo>
                <a:lnTo>
                  <a:pt x="0" y="193"/>
                </a:lnTo>
                <a:lnTo>
                  <a:pt x="0" y="187"/>
                </a:lnTo>
                <a:lnTo>
                  <a:pt x="0" y="176"/>
                </a:lnTo>
                <a:lnTo>
                  <a:pt x="0" y="164"/>
                </a:lnTo>
                <a:lnTo>
                  <a:pt x="6" y="152"/>
                </a:lnTo>
                <a:lnTo>
                  <a:pt x="6" y="141"/>
                </a:lnTo>
                <a:lnTo>
                  <a:pt x="12" y="129"/>
                </a:lnTo>
                <a:lnTo>
                  <a:pt x="12" y="117"/>
                </a:lnTo>
                <a:lnTo>
                  <a:pt x="18" y="106"/>
                </a:lnTo>
                <a:lnTo>
                  <a:pt x="18" y="94"/>
                </a:lnTo>
                <a:lnTo>
                  <a:pt x="29" y="70"/>
                </a:lnTo>
                <a:lnTo>
                  <a:pt x="35" y="47"/>
                </a:lnTo>
                <a:lnTo>
                  <a:pt x="47" y="24"/>
                </a:lnTo>
                <a:lnTo>
                  <a:pt x="58" y="0"/>
                </a:lnTo>
                <a:lnTo>
                  <a:pt x="87" y="12"/>
                </a:lnTo>
                <a:close/>
              </a:path>
            </a:pathLst>
          </a:custGeom>
          <a:solidFill>
            <a:srgbClr val="FFFFFF"/>
          </a:solidFill>
          <a:ln w="9525">
            <a:noFill/>
            <a:round/>
            <a:headEnd/>
            <a:tailEnd/>
          </a:ln>
        </p:spPr>
        <p:txBody>
          <a:bodyPr/>
          <a:lstStyle/>
          <a:p>
            <a:endParaRPr lang="en-US"/>
          </a:p>
        </p:txBody>
      </p:sp>
      <p:sp>
        <p:nvSpPr>
          <p:cNvPr id="25086" name="Rectangle 274"/>
          <p:cNvSpPr>
            <a:spLocks noChangeArrowheads="1"/>
          </p:cNvSpPr>
          <p:nvPr/>
        </p:nvSpPr>
        <p:spPr bwMode="auto">
          <a:xfrm>
            <a:off x="7094481" y="3153926"/>
            <a:ext cx="203200" cy="1455738"/>
          </a:xfrm>
          <a:prstGeom prst="rect">
            <a:avLst/>
          </a:prstGeom>
          <a:solidFill>
            <a:srgbClr val="808080"/>
          </a:solidFill>
          <a:ln w="9525">
            <a:noFill/>
            <a:miter lim="800000"/>
            <a:headEnd/>
            <a:tailEnd/>
          </a:ln>
        </p:spPr>
        <p:txBody>
          <a:bodyPr/>
          <a:lstStyle/>
          <a:p>
            <a:endParaRPr lang="en-GB"/>
          </a:p>
        </p:txBody>
      </p:sp>
      <p:sp>
        <p:nvSpPr>
          <p:cNvPr id="25087" name="Freeform 275"/>
          <p:cNvSpPr>
            <a:spLocks/>
          </p:cNvSpPr>
          <p:nvPr/>
        </p:nvSpPr>
        <p:spPr bwMode="auto">
          <a:xfrm>
            <a:off x="7123056" y="3145988"/>
            <a:ext cx="147638" cy="1435100"/>
          </a:xfrm>
          <a:custGeom>
            <a:avLst/>
            <a:gdLst>
              <a:gd name="T0" fmla="*/ 58 w 93"/>
              <a:gd name="T1" fmla="*/ 0 h 904"/>
              <a:gd name="T2" fmla="*/ 35 w 93"/>
              <a:gd name="T3" fmla="*/ 46 h 904"/>
              <a:gd name="T4" fmla="*/ 29 w 93"/>
              <a:gd name="T5" fmla="*/ 70 h 904"/>
              <a:gd name="T6" fmla="*/ 17 w 93"/>
              <a:gd name="T7" fmla="*/ 93 h 904"/>
              <a:gd name="T8" fmla="*/ 11 w 93"/>
              <a:gd name="T9" fmla="*/ 116 h 904"/>
              <a:gd name="T10" fmla="*/ 6 w 93"/>
              <a:gd name="T11" fmla="*/ 140 h 904"/>
              <a:gd name="T12" fmla="*/ 6 w 93"/>
              <a:gd name="T13" fmla="*/ 157 h 904"/>
              <a:gd name="T14" fmla="*/ 0 w 93"/>
              <a:gd name="T15" fmla="*/ 175 h 904"/>
              <a:gd name="T16" fmla="*/ 0 w 93"/>
              <a:gd name="T17" fmla="*/ 192 h 904"/>
              <a:gd name="T18" fmla="*/ 6 w 93"/>
              <a:gd name="T19" fmla="*/ 210 h 904"/>
              <a:gd name="T20" fmla="*/ 11 w 93"/>
              <a:gd name="T21" fmla="*/ 221 h 904"/>
              <a:gd name="T22" fmla="*/ 23 w 93"/>
              <a:gd name="T23" fmla="*/ 233 h 904"/>
              <a:gd name="T24" fmla="*/ 35 w 93"/>
              <a:gd name="T25" fmla="*/ 262 h 904"/>
              <a:gd name="T26" fmla="*/ 46 w 93"/>
              <a:gd name="T27" fmla="*/ 274 h 904"/>
              <a:gd name="T28" fmla="*/ 52 w 93"/>
              <a:gd name="T29" fmla="*/ 286 h 904"/>
              <a:gd name="T30" fmla="*/ 52 w 93"/>
              <a:gd name="T31" fmla="*/ 303 h 904"/>
              <a:gd name="T32" fmla="*/ 58 w 93"/>
              <a:gd name="T33" fmla="*/ 321 h 904"/>
              <a:gd name="T34" fmla="*/ 69 w 93"/>
              <a:gd name="T35" fmla="*/ 350 h 904"/>
              <a:gd name="T36" fmla="*/ 75 w 93"/>
              <a:gd name="T37" fmla="*/ 367 h 904"/>
              <a:gd name="T38" fmla="*/ 81 w 93"/>
              <a:gd name="T39" fmla="*/ 391 h 904"/>
              <a:gd name="T40" fmla="*/ 81 w 93"/>
              <a:gd name="T41" fmla="*/ 408 h 904"/>
              <a:gd name="T42" fmla="*/ 81 w 93"/>
              <a:gd name="T43" fmla="*/ 426 h 904"/>
              <a:gd name="T44" fmla="*/ 75 w 93"/>
              <a:gd name="T45" fmla="*/ 432 h 904"/>
              <a:gd name="T46" fmla="*/ 75 w 93"/>
              <a:gd name="T47" fmla="*/ 443 h 904"/>
              <a:gd name="T48" fmla="*/ 69 w 93"/>
              <a:gd name="T49" fmla="*/ 455 h 904"/>
              <a:gd name="T50" fmla="*/ 64 w 93"/>
              <a:gd name="T51" fmla="*/ 467 h 904"/>
              <a:gd name="T52" fmla="*/ 52 w 93"/>
              <a:gd name="T53" fmla="*/ 484 h 904"/>
              <a:gd name="T54" fmla="*/ 40 w 93"/>
              <a:gd name="T55" fmla="*/ 507 h 904"/>
              <a:gd name="T56" fmla="*/ 29 w 93"/>
              <a:gd name="T57" fmla="*/ 531 h 904"/>
              <a:gd name="T58" fmla="*/ 17 w 93"/>
              <a:gd name="T59" fmla="*/ 548 h 904"/>
              <a:gd name="T60" fmla="*/ 11 w 93"/>
              <a:gd name="T61" fmla="*/ 560 h 904"/>
              <a:gd name="T62" fmla="*/ 11 w 93"/>
              <a:gd name="T63" fmla="*/ 572 h 904"/>
              <a:gd name="T64" fmla="*/ 6 w 93"/>
              <a:gd name="T65" fmla="*/ 578 h 904"/>
              <a:gd name="T66" fmla="*/ 6 w 93"/>
              <a:gd name="T67" fmla="*/ 589 h 904"/>
              <a:gd name="T68" fmla="*/ 6 w 93"/>
              <a:gd name="T69" fmla="*/ 601 h 904"/>
              <a:gd name="T70" fmla="*/ 11 w 93"/>
              <a:gd name="T71" fmla="*/ 607 h 904"/>
              <a:gd name="T72" fmla="*/ 11 w 93"/>
              <a:gd name="T73" fmla="*/ 618 h 904"/>
              <a:gd name="T74" fmla="*/ 17 w 93"/>
              <a:gd name="T75" fmla="*/ 624 h 904"/>
              <a:gd name="T76" fmla="*/ 29 w 93"/>
              <a:gd name="T77" fmla="*/ 642 h 904"/>
              <a:gd name="T78" fmla="*/ 40 w 93"/>
              <a:gd name="T79" fmla="*/ 659 h 904"/>
              <a:gd name="T80" fmla="*/ 52 w 93"/>
              <a:gd name="T81" fmla="*/ 677 h 904"/>
              <a:gd name="T82" fmla="*/ 69 w 93"/>
              <a:gd name="T83" fmla="*/ 694 h 904"/>
              <a:gd name="T84" fmla="*/ 75 w 93"/>
              <a:gd name="T85" fmla="*/ 712 h 904"/>
              <a:gd name="T86" fmla="*/ 81 w 93"/>
              <a:gd name="T87" fmla="*/ 718 h 904"/>
              <a:gd name="T88" fmla="*/ 87 w 93"/>
              <a:gd name="T89" fmla="*/ 729 h 904"/>
              <a:gd name="T90" fmla="*/ 87 w 93"/>
              <a:gd name="T91" fmla="*/ 741 h 904"/>
              <a:gd name="T92" fmla="*/ 93 w 93"/>
              <a:gd name="T93" fmla="*/ 758 h 904"/>
              <a:gd name="T94" fmla="*/ 93 w 93"/>
              <a:gd name="T95" fmla="*/ 770 h 904"/>
              <a:gd name="T96" fmla="*/ 93 w 93"/>
              <a:gd name="T97" fmla="*/ 788 h 904"/>
              <a:gd name="T98" fmla="*/ 93 w 93"/>
              <a:gd name="T99" fmla="*/ 811 h 904"/>
              <a:gd name="T100" fmla="*/ 93 w 93"/>
              <a:gd name="T101" fmla="*/ 834 h 904"/>
              <a:gd name="T102" fmla="*/ 93 w 93"/>
              <a:gd name="T103" fmla="*/ 858 h 904"/>
              <a:gd name="T104" fmla="*/ 93 w 93"/>
              <a:gd name="T105" fmla="*/ 875 h 904"/>
              <a:gd name="T106" fmla="*/ 93 w 93"/>
              <a:gd name="T107" fmla="*/ 893 h 904"/>
              <a:gd name="T108" fmla="*/ 93 w 93"/>
              <a:gd name="T109" fmla="*/ 904 h 9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
              <a:gd name="T166" fmla="*/ 0 h 904"/>
              <a:gd name="T167" fmla="*/ 93 w 93"/>
              <a:gd name="T168" fmla="*/ 904 h 9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 h="904">
                <a:moveTo>
                  <a:pt x="58" y="0"/>
                </a:moveTo>
                <a:lnTo>
                  <a:pt x="35" y="46"/>
                </a:lnTo>
                <a:lnTo>
                  <a:pt x="29" y="70"/>
                </a:lnTo>
                <a:lnTo>
                  <a:pt x="17" y="93"/>
                </a:lnTo>
                <a:lnTo>
                  <a:pt x="11" y="116"/>
                </a:lnTo>
                <a:lnTo>
                  <a:pt x="6" y="140"/>
                </a:lnTo>
                <a:lnTo>
                  <a:pt x="6" y="157"/>
                </a:lnTo>
                <a:lnTo>
                  <a:pt x="0" y="175"/>
                </a:lnTo>
                <a:lnTo>
                  <a:pt x="0" y="192"/>
                </a:lnTo>
                <a:lnTo>
                  <a:pt x="6" y="210"/>
                </a:lnTo>
                <a:lnTo>
                  <a:pt x="11" y="221"/>
                </a:lnTo>
                <a:lnTo>
                  <a:pt x="23" y="233"/>
                </a:lnTo>
                <a:lnTo>
                  <a:pt x="35" y="262"/>
                </a:lnTo>
                <a:lnTo>
                  <a:pt x="46" y="274"/>
                </a:lnTo>
                <a:lnTo>
                  <a:pt x="52" y="286"/>
                </a:lnTo>
                <a:lnTo>
                  <a:pt x="52" y="303"/>
                </a:lnTo>
                <a:lnTo>
                  <a:pt x="58" y="321"/>
                </a:lnTo>
                <a:lnTo>
                  <a:pt x="69" y="350"/>
                </a:lnTo>
                <a:lnTo>
                  <a:pt x="75" y="367"/>
                </a:lnTo>
                <a:lnTo>
                  <a:pt x="81" y="391"/>
                </a:lnTo>
                <a:lnTo>
                  <a:pt x="81" y="408"/>
                </a:lnTo>
                <a:lnTo>
                  <a:pt x="81" y="426"/>
                </a:lnTo>
                <a:lnTo>
                  <a:pt x="75" y="432"/>
                </a:lnTo>
                <a:lnTo>
                  <a:pt x="75" y="443"/>
                </a:lnTo>
                <a:lnTo>
                  <a:pt x="69" y="455"/>
                </a:lnTo>
                <a:lnTo>
                  <a:pt x="64" y="467"/>
                </a:lnTo>
                <a:lnTo>
                  <a:pt x="52" y="484"/>
                </a:lnTo>
                <a:lnTo>
                  <a:pt x="40" y="507"/>
                </a:lnTo>
                <a:lnTo>
                  <a:pt x="29" y="531"/>
                </a:lnTo>
                <a:lnTo>
                  <a:pt x="17" y="548"/>
                </a:lnTo>
                <a:lnTo>
                  <a:pt x="11" y="560"/>
                </a:lnTo>
                <a:lnTo>
                  <a:pt x="11" y="572"/>
                </a:lnTo>
                <a:lnTo>
                  <a:pt x="6" y="578"/>
                </a:lnTo>
                <a:lnTo>
                  <a:pt x="6" y="589"/>
                </a:lnTo>
                <a:lnTo>
                  <a:pt x="6" y="601"/>
                </a:lnTo>
                <a:lnTo>
                  <a:pt x="11" y="607"/>
                </a:lnTo>
                <a:lnTo>
                  <a:pt x="11" y="618"/>
                </a:lnTo>
                <a:lnTo>
                  <a:pt x="17" y="624"/>
                </a:lnTo>
                <a:lnTo>
                  <a:pt x="29" y="642"/>
                </a:lnTo>
                <a:lnTo>
                  <a:pt x="40" y="659"/>
                </a:lnTo>
                <a:lnTo>
                  <a:pt x="52" y="677"/>
                </a:lnTo>
                <a:lnTo>
                  <a:pt x="69" y="694"/>
                </a:lnTo>
                <a:lnTo>
                  <a:pt x="75" y="712"/>
                </a:lnTo>
                <a:lnTo>
                  <a:pt x="81" y="718"/>
                </a:lnTo>
                <a:lnTo>
                  <a:pt x="87" y="729"/>
                </a:lnTo>
                <a:lnTo>
                  <a:pt x="87" y="741"/>
                </a:lnTo>
                <a:lnTo>
                  <a:pt x="93" y="758"/>
                </a:lnTo>
                <a:lnTo>
                  <a:pt x="93" y="770"/>
                </a:lnTo>
                <a:lnTo>
                  <a:pt x="93" y="788"/>
                </a:lnTo>
                <a:lnTo>
                  <a:pt x="93" y="811"/>
                </a:lnTo>
                <a:lnTo>
                  <a:pt x="93" y="834"/>
                </a:lnTo>
                <a:lnTo>
                  <a:pt x="93" y="858"/>
                </a:lnTo>
                <a:lnTo>
                  <a:pt x="93" y="875"/>
                </a:lnTo>
                <a:lnTo>
                  <a:pt x="93" y="893"/>
                </a:lnTo>
                <a:lnTo>
                  <a:pt x="93" y="904"/>
                </a:lnTo>
              </a:path>
            </a:pathLst>
          </a:custGeom>
          <a:noFill/>
          <a:ln w="55563">
            <a:solidFill>
              <a:srgbClr val="FF0000"/>
            </a:solidFill>
            <a:round/>
            <a:headEnd/>
            <a:tailEnd/>
          </a:ln>
        </p:spPr>
        <p:txBody>
          <a:bodyPr/>
          <a:lstStyle/>
          <a:p>
            <a:endParaRPr lang="en-US"/>
          </a:p>
        </p:txBody>
      </p:sp>
      <p:sp>
        <p:nvSpPr>
          <p:cNvPr id="25088" name="Rectangle 276"/>
          <p:cNvSpPr>
            <a:spLocks noChangeArrowheads="1"/>
          </p:cNvSpPr>
          <p:nvPr/>
        </p:nvSpPr>
        <p:spPr bwMode="auto">
          <a:xfrm>
            <a:off x="7619944" y="3192026"/>
            <a:ext cx="201613" cy="1454150"/>
          </a:xfrm>
          <a:prstGeom prst="rect">
            <a:avLst/>
          </a:prstGeom>
          <a:solidFill>
            <a:srgbClr val="808080"/>
          </a:solidFill>
          <a:ln w="9525">
            <a:noFill/>
            <a:miter lim="800000"/>
            <a:headEnd/>
            <a:tailEnd/>
          </a:ln>
        </p:spPr>
        <p:txBody>
          <a:bodyPr/>
          <a:lstStyle/>
          <a:p>
            <a:endParaRPr lang="en-GB"/>
          </a:p>
        </p:txBody>
      </p:sp>
      <p:sp>
        <p:nvSpPr>
          <p:cNvPr id="25089" name="Freeform 277"/>
          <p:cNvSpPr>
            <a:spLocks/>
          </p:cNvSpPr>
          <p:nvPr/>
        </p:nvSpPr>
        <p:spPr bwMode="auto">
          <a:xfrm>
            <a:off x="7619944" y="3192026"/>
            <a:ext cx="201613" cy="1454150"/>
          </a:xfrm>
          <a:custGeom>
            <a:avLst/>
            <a:gdLst>
              <a:gd name="T0" fmla="*/ 69 w 127"/>
              <a:gd name="T1" fmla="*/ 64 h 916"/>
              <a:gd name="T2" fmla="*/ 46 w 127"/>
              <a:gd name="T3" fmla="*/ 122 h 916"/>
              <a:gd name="T4" fmla="*/ 40 w 127"/>
              <a:gd name="T5" fmla="*/ 140 h 916"/>
              <a:gd name="T6" fmla="*/ 35 w 127"/>
              <a:gd name="T7" fmla="*/ 169 h 916"/>
              <a:gd name="T8" fmla="*/ 35 w 127"/>
              <a:gd name="T9" fmla="*/ 187 h 916"/>
              <a:gd name="T10" fmla="*/ 35 w 127"/>
              <a:gd name="T11" fmla="*/ 204 h 916"/>
              <a:gd name="T12" fmla="*/ 40 w 127"/>
              <a:gd name="T13" fmla="*/ 216 h 916"/>
              <a:gd name="T14" fmla="*/ 58 w 127"/>
              <a:gd name="T15" fmla="*/ 245 h 916"/>
              <a:gd name="T16" fmla="*/ 81 w 127"/>
              <a:gd name="T17" fmla="*/ 292 h 916"/>
              <a:gd name="T18" fmla="*/ 104 w 127"/>
              <a:gd name="T19" fmla="*/ 356 h 916"/>
              <a:gd name="T20" fmla="*/ 116 w 127"/>
              <a:gd name="T21" fmla="*/ 414 h 916"/>
              <a:gd name="T22" fmla="*/ 98 w 127"/>
              <a:gd name="T23" fmla="*/ 473 h 916"/>
              <a:gd name="T24" fmla="*/ 64 w 127"/>
              <a:gd name="T25" fmla="*/ 537 h 916"/>
              <a:gd name="T26" fmla="*/ 52 w 127"/>
              <a:gd name="T27" fmla="*/ 554 h 916"/>
              <a:gd name="T28" fmla="*/ 40 w 127"/>
              <a:gd name="T29" fmla="*/ 584 h 916"/>
              <a:gd name="T30" fmla="*/ 40 w 127"/>
              <a:gd name="T31" fmla="*/ 595 h 916"/>
              <a:gd name="T32" fmla="*/ 40 w 127"/>
              <a:gd name="T33" fmla="*/ 607 h 916"/>
              <a:gd name="T34" fmla="*/ 46 w 127"/>
              <a:gd name="T35" fmla="*/ 619 h 916"/>
              <a:gd name="T36" fmla="*/ 58 w 127"/>
              <a:gd name="T37" fmla="*/ 642 h 916"/>
              <a:gd name="T38" fmla="*/ 69 w 127"/>
              <a:gd name="T39" fmla="*/ 659 h 916"/>
              <a:gd name="T40" fmla="*/ 110 w 127"/>
              <a:gd name="T41" fmla="*/ 712 h 916"/>
              <a:gd name="T42" fmla="*/ 122 w 127"/>
              <a:gd name="T43" fmla="*/ 753 h 916"/>
              <a:gd name="T44" fmla="*/ 122 w 127"/>
              <a:gd name="T45" fmla="*/ 823 h 916"/>
              <a:gd name="T46" fmla="*/ 122 w 127"/>
              <a:gd name="T47" fmla="*/ 846 h 916"/>
              <a:gd name="T48" fmla="*/ 122 w 127"/>
              <a:gd name="T49" fmla="*/ 887 h 916"/>
              <a:gd name="T50" fmla="*/ 122 w 127"/>
              <a:gd name="T51" fmla="*/ 910 h 916"/>
              <a:gd name="T52" fmla="*/ 87 w 127"/>
              <a:gd name="T53" fmla="*/ 899 h 916"/>
              <a:gd name="T54" fmla="*/ 87 w 127"/>
              <a:gd name="T55" fmla="*/ 864 h 916"/>
              <a:gd name="T56" fmla="*/ 87 w 127"/>
              <a:gd name="T57" fmla="*/ 835 h 916"/>
              <a:gd name="T58" fmla="*/ 87 w 127"/>
              <a:gd name="T59" fmla="*/ 794 h 916"/>
              <a:gd name="T60" fmla="*/ 87 w 127"/>
              <a:gd name="T61" fmla="*/ 759 h 916"/>
              <a:gd name="T62" fmla="*/ 87 w 127"/>
              <a:gd name="T63" fmla="*/ 747 h 916"/>
              <a:gd name="T64" fmla="*/ 75 w 127"/>
              <a:gd name="T65" fmla="*/ 729 h 916"/>
              <a:gd name="T66" fmla="*/ 69 w 127"/>
              <a:gd name="T67" fmla="*/ 712 h 916"/>
              <a:gd name="T68" fmla="*/ 40 w 127"/>
              <a:gd name="T69" fmla="*/ 683 h 916"/>
              <a:gd name="T70" fmla="*/ 11 w 127"/>
              <a:gd name="T71" fmla="*/ 630 h 916"/>
              <a:gd name="T72" fmla="*/ 6 w 127"/>
              <a:gd name="T73" fmla="*/ 589 h 916"/>
              <a:gd name="T74" fmla="*/ 23 w 127"/>
              <a:gd name="T75" fmla="*/ 537 h 916"/>
              <a:gd name="T76" fmla="*/ 52 w 127"/>
              <a:gd name="T77" fmla="*/ 484 h 916"/>
              <a:gd name="T78" fmla="*/ 69 w 127"/>
              <a:gd name="T79" fmla="*/ 455 h 916"/>
              <a:gd name="T80" fmla="*/ 75 w 127"/>
              <a:gd name="T81" fmla="*/ 438 h 916"/>
              <a:gd name="T82" fmla="*/ 75 w 127"/>
              <a:gd name="T83" fmla="*/ 414 h 916"/>
              <a:gd name="T84" fmla="*/ 75 w 127"/>
              <a:gd name="T85" fmla="*/ 397 h 916"/>
              <a:gd name="T86" fmla="*/ 69 w 127"/>
              <a:gd name="T87" fmla="*/ 368 h 916"/>
              <a:gd name="T88" fmla="*/ 58 w 127"/>
              <a:gd name="T89" fmla="*/ 333 h 916"/>
              <a:gd name="T90" fmla="*/ 46 w 127"/>
              <a:gd name="T91" fmla="*/ 298 h 916"/>
              <a:gd name="T92" fmla="*/ 35 w 127"/>
              <a:gd name="T93" fmla="*/ 274 h 916"/>
              <a:gd name="T94" fmla="*/ 11 w 127"/>
              <a:gd name="T95" fmla="*/ 239 h 916"/>
              <a:gd name="T96" fmla="*/ 0 w 127"/>
              <a:gd name="T97" fmla="*/ 198 h 916"/>
              <a:gd name="T98" fmla="*/ 6 w 127"/>
              <a:gd name="T99" fmla="*/ 146 h 916"/>
              <a:gd name="T100" fmla="*/ 23 w 127"/>
              <a:gd name="T101" fmla="*/ 76 h 9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7"/>
              <a:gd name="T154" fmla="*/ 0 h 916"/>
              <a:gd name="T155" fmla="*/ 127 w 127"/>
              <a:gd name="T156" fmla="*/ 916 h 9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7" h="916">
                <a:moveTo>
                  <a:pt x="87" y="11"/>
                </a:moveTo>
                <a:lnTo>
                  <a:pt x="75" y="41"/>
                </a:lnTo>
                <a:lnTo>
                  <a:pt x="69" y="64"/>
                </a:lnTo>
                <a:lnTo>
                  <a:pt x="58" y="87"/>
                </a:lnTo>
                <a:lnTo>
                  <a:pt x="52" y="111"/>
                </a:lnTo>
                <a:lnTo>
                  <a:pt x="46" y="122"/>
                </a:lnTo>
                <a:lnTo>
                  <a:pt x="46" y="117"/>
                </a:lnTo>
                <a:lnTo>
                  <a:pt x="46" y="128"/>
                </a:lnTo>
                <a:lnTo>
                  <a:pt x="40" y="140"/>
                </a:lnTo>
                <a:lnTo>
                  <a:pt x="40" y="152"/>
                </a:lnTo>
                <a:lnTo>
                  <a:pt x="35" y="163"/>
                </a:lnTo>
                <a:lnTo>
                  <a:pt x="35" y="157"/>
                </a:lnTo>
                <a:lnTo>
                  <a:pt x="35" y="169"/>
                </a:lnTo>
                <a:lnTo>
                  <a:pt x="35" y="181"/>
                </a:lnTo>
                <a:lnTo>
                  <a:pt x="35" y="175"/>
                </a:lnTo>
                <a:lnTo>
                  <a:pt x="35" y="187"/>
                </a:lnTo>
                <a:lnTo>
                  <a:pt x="35" y="192"/>
                </a:lnTo>
                <a:lnTo>
                  <a:pt x="35" y="198"/>
                </a:lnTo>
                <a:lnTo>
                  <a:pt x="35" y="204"/>
                </a:lnTo>
                <a:lnTo>
                  <a:pt x="40" y="210"/>
                </a:lnTo>
                <a:lnTo>
                  <a:pt x="40" y="216"/>
                </a:lnTo>
                <a:lnTo>
                  <a:pt x="46" y="222"/>
                </a:lnTo>
                <a:lnTo>
                  <a:pt x="40" y="222"/>
                </a:lnTo>
                <a:lnTo>
                  <a:pt x="52" y="233"/>
                </a:lnTo>
                <a:lnTo>
                  <a:pt x="58" y="245"/>
                </a:lnTo>
                <a:lnTo>
                  <a:pt x="64" y="257"/>
                </a:lnTo>
                <a:lnTo>
                  <a:pt x="69" y="268"/>
                </a:lnTo>
                <a:lnTo>
                  <a:pt x="75" y="274"/>
                </a:lnTo>
                <a:lnTo>
                  <a:pt x="75" y="280"/>
                </a:lnTo>
                <a:lnTo>
                  <a:pt x="81" y="292"/>
                </a:lnTo>
                <a:lnTo>
                  <a:pt x="87" y="303"/>
                </a:lnTo>
                <a:lnTo>
                  <a:pt x="93" y="321"/>
                </a:lnTo>
                <a:lnTo>
                  <a:pt x="98" y="338"/>
                </a:lnTo>
                <a:lnTo>
                  <a:pt x="104" y="356"/>
                </a:lnTo>
                <a:lnTo>
                  <a:pt x="110" y="373"/>
                </a:lnTo>
                <a:lnTo>
                  <a:pt x="110" y="385"/>
                </a:lnTo>
                <a:lnTo>
                  <a:pt x="110" y="397"/>
                </a:lnTo>
                <a:lnTo>
                  <a:pt x="110" y="403"/>
                </a:lnTo>
                <a:lnTo>
                  <a:pt x="116" y="414"/>
                </a:lnTo>
                <a:lnTo>
                  <a:pt x="110" y="426"/>
                </a:lnTo>
                <a:lnTo>
                  <a:pt x="110" y="438"/>
                </a:lnTo>
                <a:lnTo>
                  <a:pt x="110" y="449"/>
                </a:lnTo>
                <a:lnTo>
                  <a:pt x="104" y="461"/>
                </a:lnTo>
                <a:lnTo>
                  <a:pt x="98" y="473"/>
                </a:lnTo>
                <a:lnTo>
                  <a:pt x="98" y="478"/>
                </a:lnTo>
                <a:lnTo>
                  <a:pt x="87" y="490"/>
                </a:lnTo>
                <a:lnTo>
                  <a:pt x="81" y="502"/>
                </a:lnTo>
                <a:lnTo>
                  <a:pt x="69" y="525"/>
                </a:lnTo>
                <a:lnTo>
                  <a:pt x="64" y="537"/>
                </a:lnTo>
                <a:lnTo>
                  <a:pt x="58" y="549"/>
                </a:lnTo>
                <a:lnTo>
                  <a:pt x="52" y="554"/>
                </a:lnTo>
                <a:lnTo>
                  <a:pt x="46" y="566"/>
                </a:lnTo>
                <a:lnTo>
                  <a:pt x="46" y="578"/>
                </a:lnTo>
                <a:lnTo>
                  <a:pt x="46" y="572"/>
                </a:lnTo>
                <a:lnTo>
                  <a:pt x="40" y="584"/>
                </a:lnTo>
                <a:lnTo>
                  <a:pt x="40" y="589"/>
                </a:lnTo>
                <a:lnTo>
                  <a:pt x="40" y="595"/>
                </a:lnTo>
                <a:lnTo>
                  <a:pt x="40" y="601"/>
                </a:lnTo>
                <a:lnTo>
                  <a:pt x="40" y="595"/>
                </a:lnTo>
                <a:lnTo>
                  <a:pt x="40" y="601"/>
                </a:lnTo>
                <a:lnTo>
                  <a:pt x="40" y="607"/>
                </a:lnTo>
                <a:lnTo>
                  <a:pt x="40" y="601"/>
                </a:lnTo>
                <a:lnTo>
                  <a:pt x="40" y="613"/>
                </a:lnTo>
                <a:lnTo>
                  <a:pt x="46" y="619"/>
                </a:lnTo>
                <a:lnTo>
                  <a:pt x="46" y="630"/>
                </a:lnTo>
                <a:lnTo>
                  <a:pt x="46" y="624"/>
                </a:lnTo>
                <a:lnTo>
                  <a:pt x="52" y="636"/>
                </a:lnTo>
                <a:lnTo>
                  <a:pt x="58" y="642"/>
                </a:lnTo>
                <a:lnTo>
                  <a:pt x="64" y="654"/>
                </a:lnTo>
                <a:lnTo>
                  <a:pt x="69" y="659"/>
                </a:lnTo>
                <a:lnTo>
                  <a:pt x="81" y="677"/>
                </a:lnTo>
                <a:lnTo>
                  <a:pt x="93" y="683"/>
                </a:lnTo>
                <a:lnTo>
                  <a:pt x="98" y="694"/>
                </a:lnTo>
                <a:lnTo>
                  <a:pt x="104" y="700"/>
                </a:lnTo>
                <a:lnTo>
                  <a:pt x="110" y="712"/>
                </a:lnTo>
                <a:lnTo>
                  <a:pt x="110" y="718"/>
                </a:lnTo>
                <a:lnTo>
                  <a:pt x="116" y="729"/>
                </a:lnTo>
                <a:lnTo>
                  <a:pt x="122" y="741"/>
                </a:lnTo>
                <a:lnTo>
                  <a:pt x="122" y="747"/>
                </a:lnTo>
                <a:lnTo>
                  <a:pt x="122" y="753"/>
                </a:lnTo>
                <a:lnTo>
                  <a:pt x="122" y="765"/>
                </a:lnTo>
                <a:lnTo>
                  <a:pt x="127" y="782"/>
                </a:lnTo>
                <a:lnTo>
                  <a:pt x="127" y="794"/>
                </a:lnTo>
                <a:lnTo>
                  <a:pt x="127" y="811"/>
                </a:lnTo>
                <a:lnTo>
                  <a:pt x="122" y="823"/>
                </a:lnTo>
                <a:lnTo>
                  <a:pt x="122" y="835"/>
                </a:lnTo>
                <a:lnTo>
                  <a:pt x="122" y="846"/>
                </a:lnTo>
                <a:lnTo>
                  <a:pt x="122" y="858"/>
                </a:lnTo>
                <a:lnTo>
                  <a:pt x="122" y="870"/>
                </a:lnTo>
                <a:lnTo>
                  <a:pt x="122" y="875"/>
                </a:lnTo>
                <a:lnTo>
                  <a:pt x="122" y="887"/>
                </a:lnTo>
                <a:lnTo>
                  <a:pt x="122" y="893"/>
                </a:lnTo>
                <a:lnTo>
                  <a:pt x="122" y="899"/>
                </a:lnTo>
                <a:lnTo>
                  <a:pt x="122" y="910"/>
                </a:lnTo>
                <a:lnTo>
                  <a:pt x="122" y="905"/>
                </a:lnTo>
                <a:lnTo>
                  <a:pt x="122" y="910"/>
                </a:lnTo>
                <a:lnTo>
                  <a:pt x="87" y="916"/>
                </a:lnTo>
                <a:lnTo>
                  <a:pt x="87" y="910"/>
                </a:lnTo>
                <a:lnTo>
                  <a:pt x="87" y="899"/>
                </a:lnTo>
                <a:lnTo>
                  <a:pt x="87" y="893"/>
                </a:lnTo>
                <a:lnTo>
                  <a:pt x="87" y="887"/>
                </a:lnTo>
                <a:lnTo>
                  <a:pt x="87" y="875"/>
                </a:lnTo>
                <a:lnTo>
                  <a:pt x="87" y="864"/>
                </a:lnTo>
                <a:lnTo>
                  <a:pt x="87" y="858"/>
                </a:lnTo>
                <a:lnTo>
                  <a:pt x="87" y="846"/>
                </a:lnTo>
                <a:lnTo>
                  <a:pt x="87" y="835"/>
                </a:lnTo>
                <a:lnTo>
                  <a:pt x="87" y="823"/>
                </a:lnTo>
                <a:lnTo>
                  <a:pt x="87" y="805"/>
                </a:lnTo>
                <a:lnTo>
                  <a:pt x="87" y="794"/>
                </a:lnTo>
                <a:lnTo>
                  <a:pt x="87" y="782"/>
                </a:lnTo>
                <a:lnTo>
                  <a:pt x="87" y="765"/>
                </a:lnTo>
                <a:lnTo>
                  <a:pt x="87" y="770"/>
                </a:lnTo>
                <a:lnTo>
                  <a:pt x="87" y="759"/>
                </a:lnTo>
                <a:lnTo>
                  <a:pt x="87" y="765"/>
                </a:lnTo>
                <a:lnTo>
                  <a:pt x="87" y="753"/>
                </a:lnTo>
                <a:lnTo>
                  <a:pt x="87" y="747"/>
                </a:lnTo>
                <a:lnTo>
                  <a:pt x="81" y="741"/>
                </a:lnTo>
                <a:lnTo>
                  <a:pt x="81" y="735"/>
                </a:lnTo>
                <a:lnTo>
                  <a:pt x="75" y="729"/>
                </a:lnTo>
                <a:lnTo>
                  <a:pt x="69" y="724"/>
                </a:lnTo>
                <a:lnTo>
                  <a:pt x="75" y="724"/>
                </a:lnTo>
                <a:lnTo>
                  <a:pt x="69" y="712"/>
                </a:lnTo>
                <a:lnTo>
                  <a:pt x="64" y="706"/>
                </a:lnTo>
                <a:lnTo>
                  <a:pt x="58" y="700"/>
                </a:lnTo>
                <a:lnTo>
                  <a:pt x="40" y="683"/>
                </a:lnTo>
                <a:lnTo>
                  <a:pt x="35" y="671"/>
                </a:lnTo>
                <a:lnTo>
                  <a:pt x="29" y="665"/>
                </a:lnTo>
                <a:lnTo>
                  <a:pt x="23" y="654"/>
                </a:lnTo>
                <a:lnTo>
                  <a:pt x="17" y="642"/>
                </a:lnTo>
                <a:lnTo>
                  <a:pt x="11" y="630"/>
                </a:lnTo>
                <a:lnTo>
                  <a:pt x="6" y="624"/>
                </a:lnTo>
                <a:lnTo>
                  <a:pt x="6" y="613"/>
                </a:lnTo>
                <a:lnTo>
                  <a:pt x="6" y="607"/>
                </a:lnTo>
                <a:lnTo>
                  <a:pt x="6" y="601"/>
                </a:lnTo>
                <a:lnTo>
                  <a:pt x="6" y="589"/>
                </a:lnTo>
                <a:lnTo>
                  <a:pt x="6" y="584"/>
                </a:lnTo>
                <a:lnTo>
                  <a:pt x="6" y="572"/>
                </a:lnTo>
                <a:lnTo>
                  <a:pt x="11" y="560"/>
                </a:lnTo>
                <a:lnTo>
                  <a:pt x="17" y="549"/>
                </a:lnTo>
                <a:lnTo>
                  <a:pt x="23" y="537"/>
                </a:lnTo>
                <a:lnTo>
                  <a:pt x="29" y="531"/>
                </a:lnTo>
                <a:lnTo>
                  <a:pt x="35" y="519"/>
                </a:lnTo>
                <a:lnTo>
                  <a:pt x="40" y="508"/>
                </a:lnTo>
                <a:lnTo>
                  <a:pt x="52" y="484"/>
                </a:lnTo>
                <a:lnTo>
                  <a:pt x="58" y="473"/>
                </a:lnTo>
                <a:lnTo>
                  <a:pt x="64" y="467"/>
                </a:lnTo>
                <a:lnTo>
                  <a:pt x="69" y="455"/>
                </a:lnTo>
                <a:lnTo>
                  <a:pt x="69" y="443"/>
                </a:lnTo>
                <a:lnTo>
                  <a:pt x="69" y="449"/>
                </a:lnTo>
                <a:lnTo>
                  <a:pt x="75" y="438"/>
                </a:lnTo>
                <a:lnTo>
                  <a:pt x="75" y="432"/>
                </a:lnTo>
                <a:lnTo>
                  <a:pt x="75" y="420"/>
                </a:lnTo>
                <a:lnTo>
                  <a:pt x="75" y="426"/>
                </a:lnTo>
                <a:lnTo>
                  <a:pt x="75" y="414"/>
                </a:lnTo>
                <a:lnTo>
                  <a:pt x="75" y="408"/>
                </a:lnTo>
                <a:lnTo>
                  <a:pt x="75" y="397"/>
                </a:lnTo>
                <a:lnTo>
                  <a:pt x="75" y="391"/>
                </a:lnTo>
                <a:lnTo>
                  <a:pt x="75" y="379"/>
                </a:lnTo>
                <a:lnTo>
                  <a:pt x="75" y="385"/>
                </a:lnTo>
                <a:lnTo>
                  <a:pt x="69" y="368"/>
                </a:lnTo>
                <a:lnTo>
                  <a:pt x="64" y="350"/>
                </a:lnTo>
                <a:lnTo>
                  <a:pt x="58" y="333"/>
                </a:lnTo>
                <a:lnTo>
                  <a:pt x="52" y="315"/>
                </a:lnTo>
                <a:lnTo>
                  <a:pt x="46" y="303"/>
                </a:lnTo>
                <a:lnTo>
                  <a:pt x="46" y="292"/>
                </a:lnTo>
                <a:lnTo>
                  <a:pt x="46" y="298"/>
                </a:lnTo>
                <a:lnTo>
                  <a:pt x="40" y="286"/>
                </a:lnTo>
                <a:lnTo>
                  <a:pt x="40" y="292"/>
                </a:lnTo>
                <a:lnTo>
                  <a:pt x="40" y="280"/>
                </a:lnTo>
                <a:lnTo>
                  <a:pt x="40" y="286"/>
                </a:lnTo>
                <a:lnTo>
                  <a:pt x="35" y="274"/>
                </a:lnTo>
                <a:lnTo>
                  <a:pt x="35" y="280"/>
                </a:lnTo>
                <a:lnTo>
                  <a:pt x="29" y="262"/>
                </a:lnTo>
                <a:lnTo>
                  <a:pt x="29" y="268"/>
                </a:lnTo>
                <a:lnTo>
                  <a:pt x="17" y="251"/>
                </a:lnTo>
                <a:lnTo>
                  <a:pt x="11" y="239"/>
                </a:lnTo>
                <a:lnTo>
                  <a:pt x="6" y="233"/>
                </a:lnTo>
                <a:lnTo>
                  <a:pt x="6" y="222"/>
                </a:lnTo>
                <a:lnTo>
                  <a:pt x="0" y="216"/>
                </a:lnTo>
                <a:lnTo>
                  <a:pt x="0" y="204"/>
                </a:lnTo>
                <a:lnTo>
                  <a:pt x="0" y="198"/>
                </a:lnTo>
                <a:lnTo>
                  <a:pt x="0" y="187"/>
                </a:lnTo>
                <a:lnTo>
                  <a:pt x="0" y="175"/>
                </a:lnTo>
                <a:lnTo>
                  <a:pt x="0" y="163"/>
                </a:lnTo>
                <a:lnTo>
                  <a:pt x="0" y="152"/>
                </a:lnTo>
                <a:lnTo>
                  <a:pt x="6" y="146"/>
                </a:lnTo>
                <a:lnTo>
                  <a:pt x="6" y="134"/>
                </a:lnTo>
                <a:lnTo>
                  <a:pt x="11" y="122"/>
                </a:lnTo>
                <a:lnTo>
                  <a:pt x="11" y="111"/>
                </a:lnTo>
                <a:lnTo>
                  <a:pt x="17" y="99"/>
                </a:lnTo>
                <a:lnTo>
                  <a:pt x="23" y="76"/>
                </a:lnTo>
                <a:lnTo>
                  <a:pt x="35" y="52"/>
                </a:lnTo>
                <a:lnTo>
                  <a:pt x="46" y="23"/>
                </a:lnTo>
                <a:lnTo>
                  <a:pt x="52" y="0"/>
                </a:lnTo>
                <a:lnTo>
                  <a:pt x="87" y="11"/>
                </a:lnTo>
                <a:close/>
              </a:path>
            </a:pathLst>
          </a:custGeom>
          <a:solidFill>
            <a:srgbClr val="FFFFFF"/>
          </a:solidFill>
          <a:ln w="9525">
            <a:noFill/>
            <a:round/>
            <a:headEnd/>
            <a:tailEnd/>
          </a:ln>
        </p:spPr>
        <p:txBody>
          <a:bodyPr/>
          <a:lstStyle/>
          <a:p>
            <a:endParaRPr lang="en-US"/>
          </a:p>
        </p:txBody>
      </p:sp>
      <p:sp>
        <p:nvSpPr>
          <p:cNvPr id="25090" name="Rectangle 278"/>
          <p:cNvSpPr>
            <a:spLocks noChangeArrowheads="1"/>
          </p:cNvSpPr>
          <p:nvPr/>
        </p:nvSpPr>
        <p:spPr bwMode="auto">
          <a:xfrm>
            <a:off x="7619944" y="3192026"/>
            <a:ext cx="201613" cy="1454150"/>
          </a:xfrm>
          <a:prstGeom prst="rect">
            <a:avLst/>
          </a:prstGeom>
          <a:solidFill>
            <a:srgbClr val="808080"/>
          </a:solidFill>
          <a:ln w="9525">
            <a:noFill/>
            <a:miter lim="800000"/>
            <a:headEnd/>
            <a:tailEnd/>
          </a:ln>
        </p:spPr>
        <p:txBody>
          <a:bodyPr/>
          <a:lstStyle/>
          <a:p>
            <a:endParaRPr lang="en-GB"/>
          </a:p>
        </p:txBody>
      </p:sp>
      <p:sp>
        <p:nvSpPr>
          <p:cNvPr id="25091" name="Freeform 279"/>
          <p:cNvSpPr>
            <a:spLocks/>
          </p:cNvSpPr>
          <p:nvPr/>
        </p:nvSpPr>
        <p:spPr bwMode="auto">
          <a:xfrm>
            <a:off x="7646931" y="3182501"/>
            <a:ext cx="147638" cy="1436688"/>
          </a:xfrm>
          <a:custGeom>
            <a:avLst/>
            <a:gdLst>
              <a:gd name="T0" fmla="*/ 52 w 93"/>
              <a:gd name="T1" fmla="*/ 0 h 905"/>
              <a:gd name="T2" fmla="*/ 35 w 93"/>
              <a:gd name="T3" fmla="*/ 47 h 905"/>
              <a:gd name="T4" fmla="*/ 23 w 93"/>
              <a:gd name="T5" fmla="*/ 76 h 905"/>
              <a:gd name="T6" fmla="*/ 18 w 93"/>
              <a:gd name="T7" fmla="*/ 99 h 905"/>
              <a:gd name="T8" fmla="*/ 12 w 93"/>
              <a:gd name="T9" fmla="*/ 117 h 905"/>
              <a:gd name="T10" fmla="*/ 6 w 93"/>
              <a:gd name="T11" fmla="*/ 140 h 905"/>
              <a:gd name="T12" fmla="*/ 0 w 93"/>
              <a:gd name="T13" fmla="*/ 163 h 905"/>
              <a:gd name="T14" fmla="*/ 0 w 93"/>
              <a:gd name="T15" fmla="*/ 181 h 905"/>
              <a:gd name="T16" fmla="*/ 0 w 93"/>
              <a:gd name="T17" fmla="*/ 198 h 905"/>
              <a:gd name="T18" fmla="*/ 6 w 93"/>
              <a:gd name="T19" fmla="*/ 210 h 905"/>
              <a:gd name="T20" fmla="*/ 12 w 93"/>
              <a:gd name="T21" fmla="*/ 222 h 905"/>
              <a:gd name="T22" fmla="*/ 18 w 93"/>
              <a:gd name="T23" fmla="*/ 239 h 905"/>
              <a:gd name="T24" fmla="*/ 35 w 93"/>
              <a:gd name="T25" fmla="*/ 263 h 905"/>
              <a:gd name="T26" fmla="*/ 41 w 93"/>
              <a:gd name="T27" fmla="*/ 274 h 905"/>
              <a:gd name="T28" fmla="*/ 47 w 93"/>
              <a:gd name="T29" fmla="*/ 292 h 905"/>
              <a:gd name="T30" fmla="*/ 52 w 93"/>
              <a:gd name="T31" fmla="*/ 304 h 905"/>
              <a:gd name="T32" fmla="*/ 58 w 93"/>
              <a:gd name="T33" fmla="*/ 321 h 905"/>
              <a:gd name="T34" fmla="*/ 70 w 93"/>
              <a:gd name="T35" fmla="*/ 356 h 905"/>
              <a:gd name="T36" fmla="*/ 76 w 93"/>
              <a:gd name="T37" fmla="*/ 374 h 905"/>
              <a:gd name="T38" fmla="*/ 76 w 93"/>
              <a:gd name="T39" fmla="*/ 391 h 905"/>
              <a:gd name="T40" fmla="*/ 76 w 93"/>
              <a:gd name="T41" fmla="*/ 409 h 905"/>
              <a:gd name="T42" fmla="*/ 76 w 93"/>
              <a:gd name="T43" fmla="*/ 426 h 905"/>
              <a:gd name="T44" fmla="*/ 76 w 93"/>
              <a:gd name="T45" fmla="*/ 438 h 905"/>
              <a:gd name="T46" fmla="*/ 70 w 93"/>
              <a:gd name="T47" fmla="*/ 444 h 905"/>
              <a:gd name="T48" fmla="*/ 70 w 93"/>
              <a:gd name="T49" fmla="*/ 455 h 905"/>
              <a:gd name="T50" fmla="*/ 64 w 93"/>
              <a:gd name="T51" fmla="*/ 467 h 905"/>
              <a:gd name="T52" fmla="*/ 52 w 93"/>
              <a:gd name="T53" fmla="*/ 490 h 905"/>
              <a:gd name="T54" fmla="*/ 41 w 93"/>
              <a:gd name="T55" fmla="*/ 508 h 905"/>
              <a:gd name="T56" fmla="*/ 23 w 93"/>
              <a:gd name="T57" fmla="*/ 531 h 905"/>
              <a:gd name="T58" fmla="*/ 18 w 93"/>
              <a:gd name="T59" fmla="*/ 555 h 905"/>
              <a:gd name="T60" fmla="*/ 12 w 93"/>
              <a:gd name="T61" fmla="*/ 560 h 905"/>
              <a:gd name="T62" fmla="*/ 6 w 93"/>
              <a:gd name="T63" fmla="*/ 572 h 905"/>
              <a:gd name="T64" fmla="*/ 6 w 93"/>
              <a:gd name="T65" fmla="*/ 584 h 905"/>
              <a:gd name="T66" fmla="*/ 6 w 93"/>
              <a:gd name="T67" fmla="*/ 590 h 905"/>
              <a:gd name="T68" fmla="*/ 6 w 93"/>
              <a:gd name="T69" fmla="*/ 601 h 905"/>
              <a:gd name="T70" fmla="*/ 6 w 93"/>
              <a:gd name="T71" fmla="*/ 613 h 905"/>
              <a:gd name="T72" fmla="*/ 12 w 93"/>
              <a:gd name="T73" fmla="*/ 619 h 905"/>
              <a:gd name="T74" fmla="*/ 18 w 93"/>
              <a:gd name="T75" fmla="*/ 630 h 905"/>
              <a:gd name="T76" fmla="*/ 23 w 93"/>
              <a:gd name="T77" fmla="*/ 648 h 905"/>
              <a:gd name="T78" fmla="*/ 41 w 93"/>
              <a:gd name="T79" fmla="*/ 665 h 905"/>
              <a:gd name="T80" fmla="*/ 52 w 93"/>
              <a:gd name="T81" fmla="*/ 683 h 905"/>
              <a:gd name="T82" fmla="*/ 64 w 93"/>
              <a:gd name="T83" fmla="*/ 695 h 905"/>
              <a:gd name="T84" fmla="*/ 76 w 93"/>
              <a:gd name="T85" fmla="*/ 712 h 905"/>
              <a:gd name="T86" fmla="*/ 81 w 93"/>
              <a:gd name="T87" fmla="*/ 724 h 905"/>
              <a:gd name="T88" fmla="*/ 81 w 93"/>
              <a:gd name="T89" fmla="*/ 730 h 905"/>
              <a:gd name="T90" fmla="*/ 87 w 93"/>
              <a:gd name="T91" fmla="*/ 741 h 905"/>
              <a:gd name="T92" fmla="*/ 87 w 93"/>
              <a:gd name="T93" fmla="*/ 759 h 905"/>
              <a:gd name="T94" fmla="*/ 93 w 93"/>
              <a:gd name="T95" fmla="*/ 776 h 905"/>
              <a:gd name="T96" fmla="*/ 93 w 93"/>
              <a:gd name="T97" fmla="*/ 788 h 905"/>
              <a:gd name="T98" fmla="*/ 87 w 93"/>
              <a:gd name="T99" fmla="*/ 817 h 905"/>
              <a:gd name="T100" fmla="*/ 87 w 93"/>
              <a:gd name="T101" fmla="*/ 841 h 905"/>
              <a:gd name="T102" fmla="*/ 87 w 93"/>
              <a:gd name="T103" fmla="*/ 858 h 905"/>
              <a:gd name="T104" fmla="*/ 87 w 93"/>
              <a:gd name="T105" fmla="*/ 876 h 905"/>
              <a:gd name="T106" fmla="*/ 87 w 93"/>
              <a:gd name="T107" fmla="*/ 893 h 905"/>
              <a:gd name="T108" fmla="*/ 87 w 93"/>
              <a:gd name="T109" fmla="*/ 905 h 9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3"/>
              <a:gd name="T166" fmla="*/ 0 h 905"/>
              <a:gd name="T167" fmla="*/ 93 w 93"/>
              <a:gd name="T168" fmla="*/ 905 h 9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3" h="905">
                <a:moveTo>
                  <a:pt x="52" y="0"/>
                </a:moveTo>
                <a:lnTo>
                  <a:pt x="35" y="47"/>
                </a:lnTo>
                <a:lnTo>
                  <a:pt x="23" y="76"/>
                </a:lnTo>
                <a:lnTo>
                  <a:pt x="18" y="99"/>
                </a:lnTo>
                <a:lnTo>
                  <a:pt x="12" y="117"/>
                </a:lnTo>
                <a:lnTo>
                  <a:pt x="6" y="140"/>
                </a:lnTo>
                <a:lnTo>
                  <a:pt x="0" y="163"/>
                </a:lnTo>
                <a:lnTo>
                  <a:pt x="0" y="181"/>
                </a:lnTo>
                <a:lnTo>
                  <a:pt x="0" y="198"/>
                </a:lnTo>
                <a:lnTo>
                  <a:pt x="6" y="210"/>
                </a:lnTo>
                <a:lnTo>
                  <a:pt x="12" y="222"/>
                </a:lnTo>
                <a:lnTo>
                  <a:pt x="18" y="239"/>
                </a:lnTo>
                <a:lnTo>
                  <a:pt x="35" y="263"/>
                </a:lnTo>
                <a:lnTo>
                  <a:pt x="41" y="274"/>
                </a:lnTo>
                <a:lnTo>
                  <a:pt x="47" y="292"/>
                </a:lnTo>
                <a:lnTo>
                  <a:pt x="52" y="304"/>
                </a:lnTo>
                <a:lnTo>
                  <a:pt x="58" y="321"/>
                </a:lnTo>
                <a:lnTo>
                  <a:pt x="70" y="356"/>
                </a:lnTo>
                <a:lnTo>
                  <a:pt x="76" y="374"/>
                </a:lnTo>
                <a:lnTo>
                  <a:pt x="76" y="391"/>
                </a:lnTo>
                <a:lnTo>
                  <a:pt x="76" y="409"/>
                </a:lnTo>
                <a:lnTo>
                  <a:pt x="76" y="426"/>
                </a:lnTo>
                <a:lnTo>
                  <a:pt x="76" y="438"/>
                </a:lnTo>
                <a:lnTo>
                  <a:pt x="70" y="444"/>
                </a:lnTo>
                <a:lnTo>
                  <a:pt x="70" y="455"/>
                </a:lnTo>
                <a:lnTo>
                  <a:pt x="64" y="467"/>
                </a:lnTo>
                <a:lnTo>
                  <a:pt x="52" y="490"/>
                </a:lnTo>
                <a:lnTo>
                  <a:pt x="41" y="508"/>
                </a:lnTo>
                <a:lnTo>
                  <a:pt x="23" y="531"/>
                </a:lnTo>
                <a:lnTo>
                  <a:pt x="18" y="555"/>
                </a:lnTo>
                <a:lnTo>
                  <a:pt x="12" y="560"/>
                </a:lnTo>
                <a:lnTo>
                  <a:pt x="6" y="572"/>
                </a:lnTo>
                <a:lnTo>
                  <a:pt x="6" y="584"/>
                </a:lnTo>
                <a:lnTo>
                  <a:pt x="6" y="590"/>
                </a:lnTo>
                <a:lnTo>
                  <a:pt x="6" y="601"/>
                </a:lnTo>
                <a:lnTo>
                  <a:pt x="6" y="613"/>
                </a:lnTo>
                <a:lnTo>
                  <a:pt x="12" y="619"/>
                </a:lnTo>
                <a:lnTo>
                  <a:pt x="18" y="630"/>
                </a:lnTo>
                <a:lnTo>
                  <a:pt x="23" y="648"/>
                </a:lnTo>
                <a:lnTo>
                  <a:pt x="41" y="665"/>
                </a:lnTo>
                <a:lnTo>
                  <a:pt x="52" y="683"/>
                </a:lnTo>
                <a:lnTo>
                  <a:pt x="64" y="695"/>
                </a:lnTo>
                <a:lnTo>
                  <a:pt x="76" y="712"/>
                </a:lnTo>
                <a:lnTo>
                  <a:pt x="81" y="724"/>
                </a:lnTo>
                <a:lnTo>
                  <a:pt x="81" y="730"/>
                </a:lnTo>
                <a:lnTo>
                  <a:pt x="87" y="741"/>
                </a:lnTo>
                <a:lnTo>
                  <a:pt x="87" y="759"/>
                </a:lnTo>
                <a:lnTo>
                  <a:pt x="93" y="776"/>
                </a:lnTo>
                <a:lnTo>
                  <a:pt x="93" y="788"/>
                </a:lnTo>
                <a:lnTo>
                  <a:pt x="87" y="817"/>
                </a:lnTo>
                <a:lnTo>
                  <a:pt x="87" y="841"/>
                </a:lnTo>
                <a:lnTo>
                  <a:pt x="87" y="858"/>
                </a:lnTo>
                <a:lnTo>
                  <a:pt x="87" y="876"/>
                </a:lnTo>
                <a:lnTo>
                  <a:pt x="87" y="893"/>
                </a:lnTo>
                <a:lnTo>
                  <a:pt x="87" y="905"/>
                </a:lnTo>
              </a:path>
            </a:pathLst>
          </a:custGeom>
          <a:noFill/>
          <a:ln w="55563">
            <a:solidFill>
              <a:srgbClr val="FF0000"/>
            </a:solidFill>
            <a:round/>
            <a:headEnd/>
            <a:tailEnd/>
          </a:ln>
        </p:spPr>
        <p:txBody>
          <a:bodyPr/>
          <a:lstStyle/>
          <a:p>
            <a:endParaRPr lang="en-US"/>
          </a:p>
        </p:txBody>
      </p:sp>
      <p:sp>
        <p:nvSpPr>
          <p:cNvPr id="25092" name="Rectangle 280"/>
          <p:cNvSpPr>
            <a:spLocks noChangeArrowheads="1"/>
          </p:cNvSpPr>
          <p:nvPr/>
        </p:nvSpPr>
        <p:spPr bwMode="auto">
          <a:xfrm>
            <a:off x="8143819" y="3201551"/>
            <a:ext cx="203200" cy="1454150"/>
          </a:xfrm>
          <a:prstGeom prst="rect">
            <a:avLst/>
          </a:prstGeom>
          <a:solidFill>
            <a:srgbClr val="808080"/>
          </a:solidFill>
          <a:ln w="9525">
            <a:noFill/>
            <a:miter lim="800000"/>
            <a:headEnd/>
            <a:tailEnd/>
          </a:ln>
        </p:spPr>
        <p:txBody>
          <a:bodyPr/>
          <a:lstStyle/>
          <a:p>
            <a:endParaRPr lang="en-GB"/>
          </a:p>
        </p:txBody>
      </p:sp>
      <p:sp>
        <p:nvSpPr>
          <p:cNvPr id="25093" name="Freeform 281"/>
          <p:cNvSpPr>
            <a:spLocks/>
          </p:cNvSpPr>
          <p:nvPr/>
        </p:nvSpPr>
        <p:spPr bwMode="auto">
          <a:xfrm>
            <a:off x="8143819" y="3201551"/>
            <a:ext cx="203200" cy="1454150"/>
          </a:xfrm>
          <a:custGeom>
            <a:avLst/>
            <a:gdLst>
              <a:gd name="T0" fmla="*/ 70 w 128"/>
              <a:gd name="T1" fmla="*/ 64 h 916"/>
              <a:gd name="T2" fmla="*/ 47 w 128"/>
              <a:gd name="T3" fmla="*/ 116 h 916"/>
              <a:gd name="T4" fmla="*/ 41 w 128"/>
              <a:gd name="T5" fmla="*/ 140 h 916"/>
              <a:gd name="T6" fmla="*/ 35 w 128"/>
              <a:gd name="T7" fmla="*/ 169 h 916"/>
              <a:gd name="T8" fmla="*/ 35 w 128"/>
              <a:gd name="T9" fmla="*/ 186 h 916"/>
              <a:gd name="T10" fmla="*/ 41 w 128"/>
              <a:gd name="T11" fmla="*/ 204 h 916"/>
              <a:gd name="T12" fmla="*/ 41 w 128"/>
              <a:gd name="T13" fmla="*/ 216 h 916"/>
              <a:gd name="T14" fmla="*/ 58 w 128"/>
              <a:gd name="T15" fmla="*/ 245 h 916"/>
              <a:gd name="T16" fmla="*/ 81 w 128"/>
              <a:gd name="T17" fmla="*/ 292 h 916"/>
              <a:gd name="T18" fmla="*/ 105 w 128"/>
              <a:gd name="T19" fmla="*/ 356 h 916"/>
              <a:gd name="T20" fmla="*/ 116 w 128"/>
              <a:gd name="T21" fmla="*/ 414 h 916"/>
              <a:gd name="T22" fmla="*/ 105 w 128"/>
              <a:gd name="T23" fmla="*/ 467 h 916"/>
              <a:gd name="T24" fmla="*/ 64 w 128"/>
              <a:gd name="T25" fmla="*/ 537 h 916"/>
              <a:gd name="T26" fmla="*/ 58 w 128"/>
              <a:gd name="T27" fmla="*/ 554 h 916"/>
              <a:gd name="T28" fmla="*/ 47 w 128"/>
              <a:gd name="T29" fmla="*/ 583 h 916"/>
              <a:gd name="T30" fmla="*/ 41 w 128"/>
              <a:gd name="T31" fmla="*/ 595 h 916"/>
              <a:gd name="T32" fmla="*/ 41 w 128"/>
              <a:gd name="T33" fmla="*/ 607 h 916"/>
              <a:gd name="T34" fmla="*/ 47 w 128"/>
              <a:gd name="T35" fmla="*/ 618 h 916"/>
              <a:gd name="T36" fmla="*/ 58 w 128"/>
              <a:gd name="T37" fmla="*/ 642 h 916"/>
              <a:gd name="T38" fmla="*/ 70 w 128"/>
              <a:gd name="T39" fmla="*/ 659 h 916"/>
              <a:gd name="T40" fmla="*/ 110 w 128"/>
              <a:gd name="T41" fmla="*/ 712 h 916"/>
              <a:gd name="T42" fmla="*/ 128 w 128"/>
              <a:gd name="T43" fmla="*/ 753 h 916"/>
              <a:gd name="T44" fmla="*/ 128 w 128"/>
              <a:gd name="T45" fmla="*/ 823 h 916"/>
              <a:gd name="T46" fmla="*/ 128 w 128"/>
              <a:gd name="T47" fmla="*/ 846 h 916"/>
              <a:gd name="T48" fmla="*/ 128 w 128"/>
              <a:gd name="T49" fmla="*/ 887 h 916"/>
              <a:gd name="T50" fmla="*/ 128 w 128"/>
              <a:gd name="T51" fmla="*/ 904 h 916"/>
              <a:gd name="T52" fmla="*/ 87 w 128"/>
              <a:gd name="T53" fmla="*/ 899 h 916"/>
              <a:gd name="T54" fmla="*/ 93 w 128"/>
              <a:gd name="T55" fmla="*/ 864 h 916"/>
              <a:gd name="T56" fmla="*/ 93 w 128"/>
              <a:gd name="T57" fmla="*/ 834 h 916"/>
              <a:gd name="T58" fmla="*/ 93 w 128"/>
              <a:gd name="T59" fmla="*/ 794 h 916"/>
              <a:gd name="T60" fmla="*/ 87 w 128"/>
              <a:gd name="T61" fmla="*/ 759 h 916"/>
              <a:gd name="T62" fmla="*/ 87 w 128"/>
              <a:gd name="T63" fmla="*/ 747 h 916"/>
              <a:gd name="T64" fmla="*/ 81 w 128"/>
              <a:gd name="T65" fmla="*/ 729 h 916"/>
              <a:gd name="T66" fmla="*/ 70 w 128"/>
              <a:gd name="T67" fmla="*/ 712 h 916"/>
              <a:gd name="T68" fmla="*/ 35 w 128"/>
              <a:gd name="T69" fmla="*/ 671 h 916"/>
              <a:gd name="T70" fmla="*/ 12 w 128"/>
              <a:gd name="T71" fmla="*/ 618 h 916"/>
              <a:gd name="T72" fmla="*/ 6 w 128"/>
              <a:gd name="T73" fmla="*/ 583 h 916"/>
              <a:gd name="T74" fmla="*/ 29 w 128"/>
              <a:gd name="T75" fmla="*/ 525 h 916"/>
              <a:gd name="T76" fmla="*/ 58 w 128"/>
              <a:gd name="T77" fmla="*/ 472 h 916"/>
              <a:gd name="T78" fmla="*/ 70 w 128"/>
              <a:gd name="T79" fmla="*/ 455 h 916"/>
              <a:gd name="T80" fmla="*/ 81 w 128"/>
              <a:gd name="T81" fmla="*/ 426 h 916"/>
              <a:gd name="T82" fmla="*/ 81 w 128"/>
              <a:gd name="T83" fmla="*/ 414 h 916"/>
              <a:gd name="T84" fmla="*/ 76 w 128"/>
              <a:gd name="T85" fmla="*/ 391 h 916"/>
              <a:gd name="T86" fmla="*/ 70 w 128"/>
              <a:gd name="T87" fmla="*/ 367 h 916"/>
              <a:gd name="T88" fmla="*/ 53 w 128"/>
              <a:gd name="T89" fmla="*/ 315 h 916"/>
              <a:gd name="T90" fmla="*/ 47 w 128"/>
              <a:gd name="T91" fmla="*/ 286 h 916"/>
              <a:gd name="T92" fmla="*/ 41 w 128"/>
              <a:gd name="T93" fmla="*/ 274 h 916"/>
              <a:gd name="T94" fmla="*/ 12 w 128"/>
              <a:gd name="T95" fmla="*/ 233 h 916"/>
              <a:gd name="T96" fmla="*/ 0 w 128"/>
              <a:gd name="T97" fmla="*/ 186 h 916"/>
              <a:gd name="T98" fmla="*/ 6 w 128"/>
              <a:gd name="T99" fmla="*/ 134 h 916"/>
              <a:gd name="T100" fmla="*/ 35 w 128"/>
              <a:gd name="T101" fmla="*/ 46 h 91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28"/>
              <a:gd name="T154" fmla="*/ 0 h 916"/>
              <a:gd name="T155" fmla="*/ 128 w 128"/>
              <a:gd name="T156" fmla="*/ 916 h 91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28" h="916">
                <a:moveTo>
                  <a:pt x="87" y="11"/>
                </a:moveTo>
                <a:lnTo>
                  <a:pt x="81" y="35"/>
                </a:lnTo>
                <a:lnTo>
                  <a:pt x="70" y="64"/>
                </a:lnTo>
                <a:lnTo>
                  <a:pt x="58" y="87"/>
                </a:lnTo>
                <a:lnTo>
                  <a:pt x="53" y="111"/>
                </a:lnTo>
                <a:lnTo>
                  <a:pt x="53" y="105"/>
                </a:lnTo>
                <a:lnTo>
                  <a:pt x="47" y="116"/>
                </a:lnTo>
                <a:lnTo>
                  <a:pt x="53" y="116"/>
                </a:lnTo>
                <a:lnTo>
                  <a:pt x="47" y="128"/>
                </a:lnTo>
                <a:lnTo>
                  <a:pt x="41" y="140"/>
                </a:lnTo>
                <a:lnTo>
                  <a:pt x="41" y="151"/>
                </a:lnTo>
                <a:lnTo>
                  <a:pt x="41" y="157"/>
                </a:lnTo>
                <a:lnTo>
                  <a:pt x="35" y="169"/>
                </a:lnTo>
                <a:lnTo>
                  <a:pt x="41" y="169"/>
                </a:lnTo>
                <a:lnTo>
                  <a:pt x="35" y="175"/>
                </a:lnTo>
                <a:lnTo>
                  <a:pt x="35" y="186"/>
                </a:lnTo>
                <a:lnTo>
                  <a:pt x="35" y="192"/>
                </a:lnTo>
                <a:lnTo>
                  <a:pt x="35" y="198"/>
                </a:lnTo>
                <a:lnTo>
                  <a:pt x="41" y="204"/>
                </a:lnTo>
                <a:lnTo>
                  <a:pt x="41" y="210"/>
                </a:lnTo>
                <a:lnTo>
                  <a:pt x="41" y="216"/>
                </a:lnTo>
                <a:lnTo>
                  <a:pt x="47" y="221"/>
                </a:lnTo>
                <a:lnTo>
                  <a:pt x="53" y="233"/>
                </a:lnTo>
                <a:lnTo>
                  <a:pt x="58" y="245"/>
                </a:lnTo>
                <a:lnTo>
                  <a:pt x="70" y="256"/>
                </a:lnTo>
                <a:lnTo>
                  <a:pt x="76" y="262"/>
                </a:lnTo>
                <a:lnTo>
                  <a:pt x="76" y="274"/>
                </a:lnTo>
                <a:lnTo>
                  <a:pt x="81" y="280"/>
                </a:lnTo>
                <a:lnTo>
                  <a:pt x="81" y="292"/>
                </a:lnTo>
                <a:lnTo>
                  <a:pt x="87" y="303"/>
                </a:lnTo>
                <a:lnTo>
                  <a:pt x="93" y="321"/>
                </a:lnTo>
                <a:lnTo>
                  <a:pt x="99" y="338"/>
                </a:lnTo>
                <a:lnTo>
                  <a:pt x="105" y="356"/>
                </a:lnTo>
                <a:lnTo>
                  <a:pt x="110" y="373"/>
                </a:lnTo>
                <a:lnTo>
                  <a:pt x="110" y="385"/>
                </a:lnTo>
                <a:lnTo>
                  <a:pt x="116" y="391"/>
                </a:lnTo>
                <a:lnTo>
                  <a:pt x="116" y="402"/>
                </a:lnTo>
                <a:lnTo>
                  <a:pt x="116" y="414"/>
                </a:lnTo>
                <a:lnTo>
                  <a:pt x="116" y="426"/>
                </a:lnTo>
                <a:lnTo>
                  <a:pt x="116" y="437"/>
                </a:lnTo>
                <a:lnTo>
                  <a:pt x="110" y="449"/>
                </a:lnTo>
                <a:lnTo>
                  <a:pt x="110" y="455"/>
                </a:lnTo>
                <a:lnTo>
                  <a:pt x="105" y="467"/>
                </a:lnTo>
                <a:lnTo>
                  <a:pt x="99" y="478"/>
                </a:lnTo>
                <a:lnTo>
                  <a:pt x="93" y="490"/>
                </a:lnTo>
                <a:lnTo>
                  <a:pt x="87" y="502"/>
                </a:lnTo>
                <a:lnTo>
                  <a:pt x="76" y="525"/>
                </a:lnTo>
                <a:lnTo>
                  <a:pt x="64" y="537"/>
                </a:lnTo>
                <a:lnTo>
                  <a:pt x="58" y="543"/>
                </a:lnTo>
                <a:lnTo>
                  <a:pt x="53" y="554"/>
                </a:lnTo>
                <a:lnTo>
                  <a:pt x="58" y="554"/>
                </a:lnTo>
                <a:lnTo>
                  <a:pt x="53" y="566"/>
                </a:lnTo>
                <a:lnTo>
                  <a:pt x="47" y="572"/>
                </a:lnTo>
                <a:lnTo>
                  <a:pt x="47" y="583"/>
                </a:lnTo>
                <a:lnTo>
                  <a:pt x="41" y="589"/>
                </a:lnTo>
                <a:lnTo>
                  <a:pt x="41" y="595"/>
                </a:lnTo>
                <a:lnTo>
                  <a:pt x="41" y="601"/>
                </a:lnTo>
                <a:lnTo>
                  <a:pt x="41" y="607"/>
                </a:lnTo>
                <a:lnTo>
                  <a:pt x="41" y="601"/>
                </a:lnTo>
                <a:lnTo>
                  <a:pt x="47" y="613"/>
                </a:lnTo>
                <a:lnTo>
                  <a:pt x="47" y="618"/>
                </a:lnTo>
                <a:lnTo>
                  <a:pt x="53" y="624"/>
                </a:lnTo>
                <a:lnTo>
                  <a:pt x="58" y="636"/>
                </a:lnTo>
                <a:lnTo>
                  <a:pt x="58" y="642"/>
                </a:lnTo>
                <a:lnTo>
                  <a:pt x="64" y="648"/>
                </a:lnTo>
                <a:lnTo>
                  <a:pt x="76" y="659"/>
                </a:lnTo>
                <a:lnTo>
                  <a:pt x="70" y="659"/>
                </a:lnTo>
                <a:lnTo>
                  <a:pt x="87" y="677"/>
                </a:lnTo>
                <a:lnTo>
                  <a:pt x="93" y="683"/>
                </a:lnTo>
                <a:lnTo>
                  <a:pt x="99" y="694"/>
                </a:lnTo>
                <a:lnTo>
                  <a:pt x="105" y="700"/>
                </a:lnTo>
                <a:lnTo>
                  <a:pt x="110" y="712"/>
                </a:lnTo>
                <a:lnTo>
                  <a:pt x="116" y="718"/>
                </a:lnTo>
                <a:lnTo>
                  <a:pt x="122" y="729"/>
                </a:lnTo>
                <a:lnTo>
                  <a:pt x="122" y="735"/>
                </a:lnTo>
                <a:lnTo>
                  <a:pt x="122" y="747"/>
                </a:lnTo>
                <a:lnTo>
                  <a:pt x="128" y="753"/>
                </a:lnTo>
                <a:lnTo>
                  <a:pt x="128" y="764"/>
                </a:lnTo>
                <a:lnTo>
                  <a:pt x="128" y="776"/>
                </a:lnTo>
                <a:lnTo>
                  <a:pt x="128" y="794"/>
                </a:lnTo>
                <a:lnTo>
                  <a:pt x="128" y="811"/>
                </a:lnTo>
                <a:lnTo>
                  <a:pt x="128" y="823"/>
                </a:lnTo>
                <a:lnTo>
                  <a:pt x="128" y="834"/>
                </a:lnTo>
                <a:lnTo>
                  <a:pt x="128" y="846"/>
                </a:lnTo>
                <a:lnTo>
                  <a:pt x="128" y="858"/>
                </a:lnTo>
                <a:lnTo>
                  <a:pt x="128" y="864"/>
                </a:lnTo>
                <a:lnTo>
                  <a:pt x="128" y="875"/>
                </a:lnTo>
                <a:lnTo>
                  <a:pt x="128" y="887"/>
                </a:lnTo>
                <a:lnTo>
                  <a:pt x="128" y="893"/>
                </a:lnTo>
                <a:lnTo>
                  <a:pt x="128" y="899"/>
                </a:lnTo>
                <a:lnTo>
                  <a:pt x="128" y="904"/>
                </a:lnTo>
                <a:lnTo>
                  <a:pt x="128" y="910"/>
                </a:lnTo>
                <a:lnTo>
                  <a:pt x="93" y="916"/>
                </a:lnTo>
                <a:lnTo>
                  <a:pt x="87" y="910"/>
                </a:lnTo>
                <a:lnTo>
                  <a:pt x="87" y="899"/>
                </a:lnTo>
                <a:lnTo>
                  <a:pt x="87" y="893"/>
                </a:lnTo>
                <a:lnTo>
                  <a:pt x="87" y="881"/>
                </a:lnTo>
                <a:lnTo>
                  <a:pt x="93" y="875"/>
                </a:lnTo>
                <a:lnTo>
                  <a:pt x="93" y="864"/>
                </a:lnTo>
                <a:lnTo>
                  <a:pt x="93" y="858"/>
                </a:lnTo>
                <a:lnTo>
                  <a:pt x="93" y="846"/>
                </a:lnTo>
                <a:lnTo>
                  <a:pt x="93" y="834"/>
                </a:lnTo>
                <a:lnTo>
                  <a:pt x="93" y="817"/>
                </a:lnTo>
                <a:lnTo>
                  <a:pt x="93" y="805"/>
                </a:lnTo>
                <a:lnTo>
                  <a:pt x="93" y="794"/>
                </a:lnTo>
                <a:lnTo>
                  <a:pt x="93" y="782"/>
                </a:lnTo>
                <a:lnTo>
                  <a:pt x="93" y="764"/>
                </a:lnTo>
                <a:lnTo>
                  <a:pt x="93" y="770"/>
                </a:lnTo>
                <a:lnTo>
                  <a:pt x="87" y="759"/>
                </a:lnTo>
                <a:lnTo>
                  <a:pt x="93" y="759"/>
                </a:lnTo>
                <a:lnTo>
                  <a:pt x="87" y="753"/>
                </a:lnTo>
                <a:lnTo>
                  <a:pt x="87" y="747"/>
                </a:lnTo>
                <a:lnTo>
                  <a:pt x="87" y="741"/>
                </a:lnTo>
                <a:lnTo>
                  <a:pt x="81" y="735"/>
                </a:lnTo>
                <a:lnTo>
                  <a:pt x="81" y="729"/>
                </a:lnTo>
                <a:lnTo>
                  <a:pt x="76" y="718"/>
                </a:lnTo>
                <a:lnTo>
                  <a:pt x="76" y="723"/>
                </a:lnTo>
                <a:lnTo>
                  <a:pt x="70" y="712"/>
                </a:lnTo>
                <a:lnTo>
                  <a:pt x="64" y="706"/>
                </a:lnTo>
                <a:lnTo>
                  <a:pt x="58" y="700"/>
                </a:lnTo>
                <a:lnTo>
                  <a:pt x="47" y="683"/>
                </a:lnTo>
                <a:lnTo>
                  <a:pt x="35" y="671"/>
                </a:lnTo>
                <a:lnTo>
                  <a:pt x="29" y="659"/>
                </a:lnTo>
                <a:lnTo>
                  <a:pt x="24" y="653"/>
                </a:lnTo>
                <a:lnTo>
                  <a:pt x="18" y="642"/>
                </a:lnTo>
                <a:lnTo>
                  <a:pt x="12" y="630"/>
                </a:lnTo>
                <a:lnTo>
                  <a:pt x="12" y="618"/>
                </a:lnTo>
                <a:lnTo>
                  <a:pt x="6" y="613"/>
                </a:lnTo>
                <a:lnTo>
                  <a:pt x="6" y="601"/>
                </a:lnTo>
                <a:lnTo>
                  <a:pt x="6" y="595"/>
                </a:lnTo>
                <a:lnTo>
                  <a:pt x="6" y="589"/>
                </a:lnTo>
                <a:lnTo>
                  <a:pt x="6" y="583"/>
                </a:lnTo>
                <a:lnTo>
                  <a:pt x="12" y="572"/>
                </a:lnTo>
                <a:lnTo>
                  <a:pt x="12" y="560"/>
                </a:lnTo>
                <a:lnTo>
                  <a:pt x="18" y="548"/>
                </a:lnTo>
                <a:lnTo>
                  <a:pt x="24" y="537"/>
                </a:lnTo>
                <a:lnTo>
                  <a:pt x="29" y="525"/>
                </a:lnTo>
                <a:lnTo>
                  <a:pt x="35" y="519"/>
                </a:lnTo>
                <a:lnTo>
                  <a:pt x="41" y="507"/>
                </a:lnTo>
                <a:lnTo>
                  <a:pt x="53" y="484"/>
                </a:lnTo>
                <a:lnTo>
                  <a:pt x="58" y="472"/>
                </a:lnTo>
                <a:lnTo>
                  <a:pt x="64" y="461"/>
                </a:lnTo>
                <a:lnTo>
                  <a:pt x="64" y="467"/>
                </a:lnTo>
                <a:lnTo>
                  <a:pt x="70" y="455"/>
                </a:lnTo>
                <a:lnTo>
                  <a:pt x="76" y="443"/>
                </a:lnTo>
                <a:lnTo>
                  <a:pt x="76" y="449"/>
                </a:lnTo>
                <a:lnTo>
                  <a:pt x="76" y="437"/>
                </a:lnTo>
                <a:lnTo>
                  <a:pt x="81" y="426"/>
                </a:lnTo>
                <a:lnTo>
                  <a:pt x="76" y="432"/>
                </a:lnTo>
                <a:lnTo>
                  <a:pt x="81" y="420"/>
                </a:lnTo>
                <a:lnTo>
                  <a:pt x="81" y="414"/>
                </a:lnTo>
                <a:lnTo>
                  <a:pt x="81" y="402"/>
                </a:lnTo>
                <a:lnTo>
                  <a:pt x="81" y="408"/>
                </a:lnTo>
                <a:lnTo>
                  <a:pt x="81" y="397"/>
                </a:lnTo>
                <a:lnTo>
                  <a:pt x="76" y="391"/>
                </a:lnTo>
                <a:lnTo>
                  <a:pt x="76" y="379"/>
                </a:lnTo>
                <a:lnTo>
                  <a:pt x="76" y="385"/>
                </a:lnTo>
                <a:lnTo>
                  <a:pt x="70" y="367"/>
                </a:lnTo>
                <a:lnTo>
                  <a:pt x="64" y="350"/>
                </a:lnTo>
                <a:lnTo>
                  <a:pt x="58" y="332"/>
                </a:lnTo>
                <a:lnTo>
                  <a:pt x="53" y="315"/>
                </a:lnTo>
                <a:lnTo>
                  <a:pt x="47" y="303"/>
                </a:lnTo>
                <a:lnTo>
                  <a:pt x="47" y="292"/>
                </a:lnTo>
                <a:lnTo>
                  <a:pt x="47" y="297"/>
                </a:lnTo>
                <a:lnTo>
                  <a:pt x="47" y="286"/>
                </a:lnTo>
                <a:lnTo>
                  <a:pt x="41" y="280"/>
                </a:lnTo>
                <a:lnTo>
                  <a:pt x="41" y="274"/>
                </a:lnTo>
                <a:lnTo>
                  <a:pt x="29" y="262"/>
                </a:lnTo>
                <a:lnTo>
                  <a:pt x="24" y="251"/>
                </a:lnTo>
                <a:lnTo>
                  <a:pt x="12" y="239"/>
                </a:lnTo>
                <a:lnTo>
                  <a:pt x="12" y="233"/>
                </a:lnTo>
                <a:lnTo>
                  <a:pt x="6" y="221"/>
                </a:lnTo>
                <a:lnTo>
                  <a:pt x="6" y="216"/>
                </a:lnTo>
                <a:lnTo>
                  <a:pt x="0" y="204"/>
                </a:lnTo>
                <a:lnTo>
                  <a:pt x="0" y="192"/>
                </a:lnTo>
                <a:lnTo>
                  <a:pt x="0" y="186"/>
                </a:lnTo>
                <a:lnTo>
                  <a:pt x="0" y="175"/>
                </a:lnTo>
                <a:lnTo>
                  <a:pt x="0" y="163"/>
                </a:lnTo>
                <a:lnTo>
                  <a:pt x="6" y="151"/>
                </a:lnTo>
                <a:lnTo>
                  <a:pt x="6" y="140"/>
                </a:lnTo>
                <a:lnTo>
                  <a:pt x="6" y="134"/>
                </a:lnTo>
                <a:lnTo>
                  <a:pt x="12" y="122"/>
                </a:lnTo>
                <a:lnTo>
                  <a:pt x="18" y="111"/>
                </a:lnTo>
                <a:lnTo>
                  <a:pt x="18" y="99"/>
                </a:lnTo>
                <a:lnTo>
                  <a:pt x="29" y="76"/>
                </a:lnTo>
                <a:lnTo>
                  <a:pt x="35" y="46"/>
                </a:lnTo>
                <a:lnTo>
                  <a:pt x="47" y="23"/>
                </a:lnTo>
                <a:lnTo>
                  <a:pt x="58" y="0"/>
                </a:lnTo>
                <a:lnTo>
                  <a:pt x="87" y="11"/>
                </a:lnTo>
                <a:close/>
              </a:path>
            </a:pathLst>
          </a:custGeom>
          <a:solidFill>
            <a:srgbClr val="FFFFFF"/>
          </a:solidFill>
          <a:ln w="9525">
            <a:noFill/>
            <a:round/>
            <a:headEnd/>
            <a:tailEnd/>
          </a:ln>
        </p:spPr>
        <p:txBody>
          <a:bodyPr/>
          <a:lstStyle/>
          <a:p>
            <a:endParaRPr lang="en-US"/>
          </a:p>
        </p:txBody>
      </p:sp>
      <p:sp>
        <p:nvSpPr>
          <p:cNvPr id="25094" name="Rectangle 282"/>
          <p:cNvSpPr>
            <a:spLocks noChangeArrowheads="1"/>
          </p:cNvSpPr>
          <p:nvPr/>
        </p:nvSpPr>
        <p:spPr bwMode="auto">
          <a:xfrm>
            <a:off x="8143819" y="3201551"/>
            <a:ext cx="203200" cy="1454150"/>
          </a:xfrm>
          <a:prstGeom prst="rect">
            <a:avLst/>
          </a:prstGeom>
          <a:solidFill>
            <a:srgbClr val="808080"/>
          </a:solidFill>
          <a:ln w="9525">
            <a:noFill/>
            <a:miter lim="800000"/>
            <a:headEnd/>
            <a:tailEnd/>
          </a:ln>
        </p:spPr>
        <p:txBody>
          <a:bodyPr/>
          <a:lstStyle/>
          <a:p>
            <a:endParaRPr lang="en-GB"/>
          </a:p>
        </p:txBody>
      </p:sp>
      <p:sp>
        <p:nvSpPr>
          <p:cNvPr id="25095" name="Freeform 283"/>
          <p:cNvSpPr>
            <a:spLocks/>
          </p:cNvSpPr>
          <p:nvPr/>
        </p:nvSpPr>
        <p:spPr bwMode="auto">
          <a:xfrm>
            <a:off x="8172394" y="3192026"/>
            <a:ext cx="146050" cy="1436688"/>
          </a:xfrm>
          <a:custGeom>
            <a:avLst/>
            <a:gdLst>
              <a:gd name="T0" fmla="*/ 52 w 92"/>
              <a:gd name="T1" fmla="*/ 0 h 905"/>
              <a:gd name="T2" fmla="*/ 35 w 92"/>
              <a:gd name="T3" fmla="*/ 46 h 905"/>
              <a:gd name="T4" fmla="*/ 29 w 92"/>
              <a:gd name="T5" fmla="*/ 70 h 905"/>
              <a:gd name="T6" fmla="*/ 17 w 92"/>
              <a:gd name="T7" fmla="*/ 93 h 905"/>
              <a:gd name="T8" fmla="*/ 11 w 92"/>
              <a:gd name="T9" fmla="*/ 117 h 905"/>
              <a:gd name="T10" fmla="*/ 6 w 92"/>
              <a:gd name="T11" fmla="*/ 140 h 905"/>
              <a:gd name="T12" fmla="*/ 0 w 92"/>
              <a:gd name="T13" fmla="*/ 157 h 905"/>
              <a:gd name="T14" fmla="*/ 0 w 92"/>
              <a:gd name="T15" fmla="*/ 181 h 905"/>
              <a:gd name="T16" fmla="*/ 0 w 92"/>
              <a:gd name="T17" fmla="*/ 192 h 905"/>
              <a:gd name="T18" fmla="*/ 6 w 92"/>
              <a:gd name="T19" fmla="*/ 210 h 905"/>
              <a:gd name="T20" fmla="*/ 11 w 92"/>
              <a:gd name="T21" fmla="*/ 222 h 905"/>
              <a:gd name="T22" fmla="*/ 17 w 92"/>
              <a:gd name="T23" fmla="*/ 233 h 905"/>
              <a:gd name="T24" fmla="*/ 35 w 92"/>
              <a:gd name="T25" fmla="*/ 262 h 905"/>
              <a:gd name="T26" fmla="*/ 40 w 92"/>
              <a:gd name="T27" fmla="*/ 274 h 905"/>
              <a:gd name="T28" fmla="*/ 46 w 92"/>
              <a:gd name="T29" fmla="*/ 286 h 905"/>
              <a:gd name="T30" fmla="*/ 52 w 92"/>
              <a:gd name="T31" fmla="*/ 303 h 905"/>
              <a:gd name="T32" fmla="*/ 58 w 92"/>
              <a:gd name="T33" fmla="*/ 321 h 905"/>
              <a:gd name="T34" fmla="*/ 69 w 92"/>
              <a:gd name="T35" fmla="*/ 356 h 905"/>
              <a:gd name="T36" fmla="*/ 75 w 92"/>
              <a:gd name="T37" fmla="*/ 373 h 905"/>
              <a:gd name="T38" fmla="*/ 81 w 92"/>
              <a:gd name="T39" fmla="*/ 391 h 905"/>
              <a:gd name="T40" fmla="*/ 81 w 92"/>
              <a:gd name="T41" fmla="*/ 408 h 905"/>
              <a:gd name="T42" fmla="*/ 81 w 92"/>
              <a:gd name="T43" fmla="*/ 426 h 905"/>
              <a:gd name="T44" fmla="*/ 75 w 92"/>
              <a:gd name="T45" fmla="*/ 438 h 905"/>
              <a:gd name="T46" fmla="*/ 75 w 92"/>
              <a:gd name="T47" fmla="*/ 443 h 905"/>
              <a:gd name="T48" fmla="*/ 69 w 92"/>
              <a:gd name="T49" fmla="*/ 455 h 905"/>
              <a:gd name="T50" fmla="*/ 63 w 92"/>
              <a:gd name="T51" fmla="*/ 467 h 905"/>
              <a:gd name="T52" fmla="*/ 52 w 92"/>
              <a:gd name="T53" fmla="*/ 484 h 905"/>
              <a:gd name="T54" fmla="*/ 40 w 92"/>
              <a:gd name="T55" fmla="*/ 508 h 905"/>
              <a:gd name="T56" fmla="*/ 29 w 92"/>
              <a:gd name="T57" fmla="*/ 531 h 905"/>
              <a:gd name="T58" fmla="*/ 17 w 92"/>
              <a:gd name="T59" fmla="*/ 549 h 905"/>
              <a:gd name="T60" fmla="*/ 11 w 92"/>
              <a:gd name="T61" fmla="*/ 560 h 905"/>
              <a:gd name="T62" fmla="*/ 11 w 92"/>
              <a:gd name="T63" fmla="*/ 572 h 905"/>
              <a:gd name="T64" fmla="*/ 6 w 92"/>
              <a:gd name="T65" fmla="*/ 584 h 905"/>
              <a:gd name="T66" fmla="*/ 6 w 92"/>
              <a:gd name="T67" fmla="*/ 589 h 905"/>
              <a:gd name="T68" fmla="*/ 6 w 92"/>
              <a:gd name="T69" fmla="*/ 601 h 905"/>
              <a:gd name="T70" fmla="*/ 11 w 92"/>
              <a:gd name="T71" fmla="*/ 607 h 905"/>
              <a:gd name="T72" fmla="*/ 11 w 92"/>
              <a:gd name="T73" fmla="*/ 619 h 905"/>
              <a:gd name="T74" fmla="*/ 17 w 92"/>
              <a:gd name="T75" fmla="*/ 630 h 905"/>
              <a:gd name="T76" fmla="*/ 29 w 92"/>
              <a:gd name="T77" fmla="*/ 648 h 905"/>
              <a:gd name="T78" fmla="*/ 40 w 92"/>
              <a:gd name="T79" fmla="*/ 665 h 905"/>
              <a:gd name="T80" fmla="*/ 52 w 92"/>
              <a:gd name="T81" fmla="*/ 677 h 905"/>
              <a:gd name="T82" fmla="*/ 69 w 92"/>
              <a:gd name="T83" fmla="*/ 694 h 905"/>
              <a:gd name="T84" fmla="*/ 75 w 92"/>
              <a:gd name="T85" fmla="*/ 712 h 905"/>
              <a:gd name="T86" fmla="*/ 81 w 92"/>
              <a:gd name="T87" fmla="*/ 718 h 905"/>
              <a:gd name="T88" fmla="*/ 87 w 92"/>
              <a:gd name="T89" fmla="*/ 729 h 905"/>
              <a:gd name="T90" fmla="*/ 87 w 92"/>
              <a:gd name="T91" fmla="*/ 741 h 905"/>
              <a:gd name="T92" fmla="*/ 92 w 92"/>
              <a:gd name="T93" fmla="*/ 759 h 905"/>
              <a:gd name="T94" fmla="*/ 92 w 92"/>
              <a:gd name="T95" fmla="*/ 770 h 905"/>
              <a:gd name="T96" fmla="*/ 92 w 92"/>
              <a:gd name="T97" fmla="*/ 788 h 905"/>
              <a:gd name="T98" fmla="*/ 92 w 92"/>
              <a:gd name="T99" fmla="*/ 811 h 905"/>
              <a:gd name="T100" fmla="*/ 92 w 92"/>
              <a:gd name="T101" fmla="*/ 840 h 905"/>
              <a:gd name="T102" fmla="*/ 92 w 92"/>
              <a:gd name="T103" fmla="*/ 858 h 905"/>
              <a:gd name="T104" fmla="*/ 92 w 92"/>
              <a:gd name="T105" fmla="*/ 875 h 905"/>
              <a:gd name="T106" fmla="*/ 87 w 92"/>
              <a:gd name="T107" fmla="*/ 893 h 905"/>
              <a:gd name="T108" fmla="*/ 92 w 92"/>
              <a:gd name="T109" fmla="*/ 905 h 90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2"/>
              <a:gd name="T166" fmla="*/ 0 h 905"/>
              <a:gd name="T167" fmla="*/ 92 w 92"/>
              <a:gd name="T168" fmla="*/ 905 h 90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2" h="905">
                <a:moveTo>
                  <a:pt x="52" y="0"/>
                </a:moveTo>
                <a:lnTo>
                  <a:pt x="35" y="46"/>
                </a:lnTo>
                <a:lnTo>
                  <a:pt x="29" y="70"/>
                </a:lnTo>
                <a:lnTo>
                  <a:pt x="17" y="93"/>
                </a:lnTo>
                <a:lnTo>
                  <a:pt x="11" y="117"/>
                </a:lnTo>
                <a:lnTo>
                  <a:pt x="6" y="140"/>
                </a:lnTo>
                <a:lnTo>
                  <a:pt x="0" y="157"/>
                </a:lnTo>
                <a:lnTo>
                  <a:pt x="0" y="181"/>
                </a:lnTo>
                <a:lnTo>
                  <a:pt x="0" y="192"/>
                </a:lnTo>
                <a:lnTo>
                  <a:pt x="6" y="210"/>
                </a:lnTo>
                <a:lnTo>
                  <a:pt x="11" y="222"/>
                </a:lnTo>
                <a:lnTo>
                  <a:pt x="17" y="233"/>
                </a:lnTo>
                <a:lnTo>
                  <a:pt x="35" y="262"/>
                </a:lnTo>
                <a:lnTo>
                  <a:pt x="40" y="274"/>
                </a:lnTo>
                <a:lnTo>
                  <a:pt x="46" y="286"/>
                </a:lnTo>
                <a:lnTo>
                  <a:pt x="52" y="303"/>
                </a:lnTo>
                <a:lnTo>
                  <a:pt x="58" y="321"/>
                </a:lnTo>
                <a:lnTo>
                  <a:pt x="69" y="356"/>
                </a:lnTo>
                <a:lnTo>
                  <a:pt x="75" y="373"/>
                </a:lnTo>
                <a:lnTo>
                  <a:pt x="81" y="391"/>
                </a:lnTo>
                <a:lnTo>
                  <a:pt x="81" y="408"/>
                </a:lnTo>
                <a:lnTo>
                  <a:pt x="81" y="426"/>
                </a:lnTo>
                <a:lnTo>
                  <a:pt x="75" y="438"/>
                </a:lnTo>
                <a:lnTo>
                  <a:pt x="75" y="443"/>
                </a:lnTo>
                <a:lnTo>
                  <a:pt x="69" y="455"/>
                </a:lnTo>
                <a:lnTo>
                  <a:pt x="63" y="467"/>
                </a:lnTo>
                <a:lnTo>
                  <a:pt x="52" y="484"/>
                </a:lnTo>
                <a:lnTo>
                  <a:pt x="40" y="508"/>
                </a:lnTo>
                <a:lnTo>
                  <a:pt x="29" y="531"/>
                </a:lnTo>
                <a:lnTo>
                  <a:pt x="17" y="549"/>
                </a:lnTo>
                <a:lnTo>
                  <a:pt x="11" y="560"/>
                </a:lnTo>
                <a:lnTo>
                  <a:pt x="11" y="572"/>
                </a:lnTo>
                <a:lnTo>
                  <a:pt x="6" y="584"/>
                </a:lnTo>
                <a:lnTo>
                  <a:pt x="6" y="589"/>
                </a:lnTo>
                <a:lnTo>
                  <a:pt x="6" y="601"/>
                </a:lnTo>
                <a:lnTo>
                  <a:pt x="11" y="607"/>
                </a:lnTo>
                <a:lnTo>
                  <a:pt x="11" y="619"/>
                </a:lnTo>
                <a:lnTo>
                  <a:pt x="17" y="630"/>
                </a:lnTo>
                <a:lnTo>
                  <a:pt x="29" y="648"/>
                </a:lnTo>
                <a:lnTo>
                  <a:pt x="40" y="665"/>
                </a:lnTo>
                <a:lnTo>
                  <a:pt x="52" y="677"/>
                </a:lnTo>
                <a:lnTo>
                  <a:pt x="69" y="694"/>
                </a:lnTo>
                <a:lnTo>
                  <a:pt x="75" y="712"/>
                </a:lnTo>
                <a:lnTo>
                  <a:pt x="81" y="718"/>
                </a:lnTo>
                <a:lnTo>
                  <a:pt x="87" y="729"/>
                </a:lnTo>
                <a:lnTo>
                  <a:pt x="87" y="741"/>
                </a:lnTo>
                <a:lnTo>
                  <a:pt x="92" y="759"/>
                </a:lnTo>
                <a:lnTo>
                  <a:pt x="92" y="770"/>
                </a:lnTo>
                <a:lnTo>
                  <a:pt x="92" y="788"/>
                </a:lnTo>
                <a:lnTo>
                  <a:pt x="92" y="811"/>
                </a:lnTo>
                <a:lnTo>
                  <a:pt x="92" y="840"/>
                </a:lnTo>
                <a:lnTo>
                  <a:pt x="92" y="858"/>
                </a:lnTo>
                <a:lnTo>
                  <a:pt x="92" y="875"/>
                </a:lnTo>
                <a:lnTo>
                  <a:pt x="87" y="893"/>
                </a:lnTo>
                <a:lnTo>
                  <a:pt x="92" y="905"/>
                </a:lnTo>
              </a:path>
            </a:pathLst>
          </a:custGeom>
          <a:noFill/>
          <a:ln w="55563">
            <a:solidFill>
              <a:srgbClr val="FF0000"/>
            </a:solidFill>
            <a:round/>
            <a:headEnd/>
            <a:tailEnd/>
          </a:ln>
        </p:spPr>
        <p:txBody>
          <a:bodyPr/>
          <a:lstStyle/>
          <a:p>
            <a:endParaRPr lang="en-US"/>
          </a:p>
        </p:txBody>
      </p:sp>
      <p:sp>
        <p:nvSpPr>
          <p:cNvPr id="25096" name="Freeform 284"/>
          <p:cNvSpPr>
            <a:spLocks/>
          </p:cNvSpPr>
          <p:nvPr/>
        </p:nvSpPr>
        <p:spPr bwMode="auto">
          <a:xfrm>
            <a:off x="7002406" y="3923863"/>
            <a:ext cx="341313" cy="212725"/>
          </a:xfrm>
          <a:custGeom>
            <a:avLst/>
            <a:gdLst>
              <a:gd name="T0" fmla="*/ 215 w 215"/>
              <a:gd name="T1" fmla="*/ 0 h 134"/>
              <a:gd name="T2" fmla="*/ 203 w 215"/>
              <a:gd name="T3" fmla="*/ 6 h 134"/>
              <a:gd name="T4" fmla="*/ 192 w 215"/>
              <a:gd name="T5" fmla="*/ 12 h 134"/>
              <a:gd name="T6" fmla="*/ 180 w 215"/>
              <a:gd name="T7" fmla="*/ 17 h 134"/>
              <a:gd name="T8" fmla="*/ 169 w 215"/>
              <a:gd name="T9" fmla="*/ 29 h 134"/>
              <a:gd name="T10" fmla="*/ 163 w 215"/>
              <a:gd name="T11" fmla="*/ 35 h 134"/>
              <a:gd name="T12" fmla="*/ 163 w 215"/>
              <a:gd name="T13" fmla="*/ 41 h 134"/>
              <a:gd name="T14" fmla="*/ 157 w 215"/>
              <a:gd name="T15" fmla="*/ 52 h 134"/>
              <a:gd name="T16" fmla="*/ 157 w 215"/>
              <a:gd name="T17" fmla="*/ 64 h 134"/>
              <a:gd name="T18" fmla="*/ 145 w 215"/>
              <a:gd name="T19" fmla="*/ 82 h 134"/>
              <a:gd name="T20" fmla="*/ 145 w 215"/>
              <a:gd name="T21" fmla="*/ 88 h 134"/>
              <a:gd name="T22" fmla="*/ 140 w 215"/>
              <a:gd name="T23" fmla="*/ 99 h 134"/>
              <a:gd name="T24" fmla="*/ 134 w 215"/>
              <a:gd name="T25" fmla="*/ 111 h 134"/>
              <a:gd name="T26" fmla="*/ 128 w 215"/>
              <a:gd name="T27" fmla="*/ 117 h 134"/>
              <a:gd name="T28" fmla="*/ 128 w 215"/>
              <a:gd name="T29" fmla="*/ 123 h 134"/>
              <a:gd name="T30" fmla="*/ 122 w 215"/>
              <a:gd name="T31" fmla="*/ 128 h 134"/>
              <a:gd name="T32" fmla="*/ 122 w 215"/>
              <a:gd name="T33" fmla="*/ 134 h 134"/>
              <a:gd name="T34" fmla="*/ 116 w 215"/>
              <a:gd name="T35" fmla="*/ 134 h 134"/>
              <a:gd name="T36" fmla="*/ 111 w 215"/>
              <a:gd name="T37" fmla="*/ 134 h 134"/>
              <a:gd name="T38" fmla="*/ 111 w 215"/>
              <a:gd name="T39" fmla="*/ 134 h 134"/>
              <a:gd name="T40" fmla="*/ 105 w 215"/>
              <a:gd name="T41" fmla="*/ 128 h 134"/>
              <a:gd name="T42" fmla="*/ 99 w 215"/>
              <a:gd name="T43" fmla="*/ 123 h 134"/>
              <a:gd name="T44" fmla="*/ 93 w 215"/>
              <a:gd name="T45" fmla="*/ 117 h 134"/>
              <a:gd name="T46" fmla="*/ 87 w 215"/>
              <a:gd name="T47" fmla="*/ 105 h 134"/>
              <a:gd name="T48" fmla="*/ 82 w 215"/>
              <a:gd name="T49" fmla="*/ 93 h 134"/>
              <a:gd name="T50" fmla="*/ 76 w 215"/>
              <a:gd name="T51" fmla="*/ 82 h 134"/>
              <a:gd name="T52" fmla="*/ 64 w 215"/>
              <a:gd name="T53" fmla="*/ 76 h 134"/>
              <a:gd name="T54" fmla="*/ 58 w 215"/>
              <a:gd name="T55" fmla="*/ 70 h 134"/>
              <a:gd name="T56" fmla="*/ 53 w 215"/>
              <a:gd name="T57" fmla="*/ 64 h 134"/>
              <a:gd name="T58" fmla="*/ 41 w 215"/>
              <a:gd name="T59" fmla="*/ 64 h 134"/>
              <a:gd name="T60" fmla="*/ 35 w 215"/>
              <a:gd name="T61" fmla="*/ 58 h 134"/>
              <a:gd name="T62" fmla="*/ 24 w 215"/>
              <a:gd name="T63" fmla="*/ 58 h 134"/>
              <a:gd name="T64" fmla="*/ 18 w 215"/>
              <a:gd name="T65" fmla="*/ 58 h 134"/>
              <a:gd name="T66" fmla="*/ 12 w 215"/>
              <a:gd name="T67" fmla="*/ 58 h 134"/>
              <a:gd name="T68" fmla="*/ 6 w 215"/>
              <a:gd name="T69" fmla="*/ 58 h 134"/>
              <a:gd name="T70" fmla="*/ 0 w 215"/>
              <a:gd name="T71" fmla="*/ 58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5"/>
              <a:gd name="T109" fmla="*/ 0 h 134"/>
              <a:gd name="T110" fmla="*/ 215 w 215"/>
              <a:gd name="T111" fmla="*/ 134 h 1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5" h="134">
                <a:moveTo>
                  <a:pt x="215" y="0"/>
                </a:moveTo>
                <a:lnTo>
                  <a:pt x="203" y="6"/>
                </a:lnTo>
                <a:lnTo>
                  <a:pt x="192" y="12"/>
                </a:lnTo>
                <a:lnTo>
                  <a:pt x="180" y="17"/>
                </a:lnTo>
                <a:lnTo>
                  <a:pt x="169" y="29"/>
                </a:lnTo>
                <a:lnTo>
                  <a:pt x="163" y="35"/>
                </a:lnTo>
                <a:lnTo>
                  <a:pt x="163" y="41"/>
                </a:lnTo>
                <a:lnTo>
                  <a:pt x="157" y="52"/>
                </a:lnTo>
                <a:lnTo>
                  <a:pt x="157" y="64"/>
                </a:lnTo>
                <a:lnTo>
                  <a:pt x="145" y="82"/>
                </a:lnTo>
                <a:lnTo>
                  <a:pt x="145" y="88"/>
                </a:lnTo>
                <a:lnTo>
                  <a:pt x="140" y="99"/>
                </a:lnTo>
                <a:lnTo>
                  <a:pt x="134" y="111"/>
                </a:lnTo>
                <a:lnTo>
                  <a:pt x="128" y="117"/>
                </a:lnTo>
                <a:lnTo>
                  <a:pt x="128" y="123"/>
                </a:lnTo>
                <a:lnTo>
                  <a:pt x="122" y="128"/>
                </a:lnTo>
                <a:lnTo>
                  <a:pt x="122" y="134"/>
                </a:lnTo>
                <a:lnTo>
                  <a:pt x="116" y="134"/>
                </a:lnTo>
                <a:lnTo>
                  <a:pt x="111" y="134"/>
                </a:lnTo>
                <a:lnTo>
                  <a:pt x="105" y="128"/>
                </a:lnTo>
                <a:lnTo>
                  <a:pt x="99" y="123"/>
                </a:lnTo>
                <a:lnTo>
                  <a:pt x="93" y="117"/>
                </a:lnTo>
                <a:lnTo>
                  <a:pt x="87" y="105"/>
                </a:lnTo>
                <a:lnTo>
                  <a:pt x="82" y="93"/>
                </a:lnTo>
                <a:lnTo>
                  <a:pt x="76" y="82"/>
                </a:lnTo>
                <a:lnTo>
                  <a:pt x="64" y="76"/>
                </a:lnTo>
                <a:lnTo>
                  <a:pt x="58" y="70"/>
                </a:lnTo>
                <a:lnTo>
                  <a:pt x="53" y="64"/>
                </a:lnTo>
                <a:lnTo>
                  <a:pt x="41" y="64"/>
                </a:lnTo>
                <a:lnTo>
                  <a:pt x="35" y="58"/>
                </a:lnTo>
                <a:lnTo>
                  <a:pt x="24" y="58"/>
                </a:lnTo>
                <a:lnTo>
                  <a:pt x="18" y="58"/>
                </a:lnTo>
                <a:lnTo>
                  <a:pt x="12" y="58"/>
                </a:lnTo>
                <a:lnTo>
                  <a:pt x="6" y="58"/>
                </a:lnTo>
                <a:lnTo>
                  <a:pt x="0" y="58"/>
                </a:lnTo>
              </a:path>
            </a:pathLst>
          </a:custGeom>
          <a:noFill/>
          <a:ln w="9525">
            <a:solidFill>
              <a:srgbClr val="FF0000"/>
            </a:solidFill>
            <a:round/>
            <a:headEnd/>
            <a:tailEnd/>
          </a:ln>
        </p:spPr>
        <p:txBody>
          <a:bodyPr/>
          <a:lstStyle/>
          <a:p>
            <a:endParaRPr lang="en-US"/>
          </a:p>
        </p:txBody>
      </p:sp>
      <p:sp>
        <p:nvSpPr>
          <p:cNvPr id="25097" name="Freeform 285"/>
          <p:cNvSpPr>
            <a:spLocks/>
          </p:cNvSpPr>
          <p:nvPr/>
        </p:nvSpPr>
        <p:spPr bwMode="auto">
          <a:xfrm>
            <a:off x="8189856" y="4081026"/>
            <a:ext cx="506413" cy="111125"/>
          </a:xfrm>
          <a:custGeom>
            <a:avLst/>
            <a:gdLst>
              <a:gd name="T0" fmla="*/ 0 w 319"/>
              <a:gd name="T1" fmla="*/ 18 h 70"/>
              <a:gd name="T2" fmla="*/ 24 w 319"/>
              <a:gd name="T3" fmla="*/ 35 h 70"/>
              <a:gd name="T4" fmla="*/ 52 w 319"/>
              <a:gd name="T5" fmla="*/ 47 h 70"/>
              <a:gd name="T6" fmla="*/ 64 w 319"/>
              <a:gd name="T7" fmla="*/ 53 h 70"/>
              <a:gd name="T8" fmla="*/ 76 w 319"/>
              <a:gd name="T9" fmla="*/ 59 h 70"/>
              <a:gd name="T10" fmla="*/ 81 w 319"/>
              <a:gd name="T11" fmla="*/ 64 h 70"/>
              <a:gd name="T12" fmla="*/ 93 w 319"/>
              <a:gd name="T13" fmla="*/ 64 h 70"/>
              <a:gd name="T14" fmla="*/ 99 w 319"/>
              <a:gd name="T15" fmla="*/ 64 h 70"/>
              <a:gd name="T16" fmla="*/ 105 w 319"/>
              <a:gd name="T17" fmla="*/ 70 h 70"/>
              <a:gd name="T18" fmla="*/ 116 w 319"/>
              <a:gd name="T19" fmla="*/ 64 h 70"/>
              <a:gd name="T20" fmla="*/ 122 w 319"/>
              <a:gd name="T21" fmla="*/ 64 h 70"/>
              <a:gd name="T22" fmla="*/ 128 w 319"/>
              <a:gd name="T23" fmla="*/ 59 h 70"/>
              <a:gd name="T24" fmla="*/ 139 w 319"/>
              <a:gd name="T25" fmla="*/ 53 h 70"/>
              <a:gd name="T26" fmla="*/ 145 w 319"/>
              <a:gd name="T27" fmla="*/ 53 h 70"/>
              <a:gd name="T28" fmla="*/ 145 w 319"/>
              <a:gd name="T29" fmla="*/ 47 h 70"/>
              <a:gd name="T30" fmla="*/ 151 w 319"/>
              <a:gd name="T31" fmla="*/ 35 h 70"/>
              <a:gd name="T32" fmla="*/ 157 w 319"/>
              <a:gd name="T33" fmla="*/ 24 h 70"/>
              <a:gd name="T34" fmla="*/ 157 w 319"/>
              <a:gd name="T35" fmla="*/ 24 h 70"/>
              <a:gd name="T36" fmla="*/ 163 w 319"/>
              <a:gd name="T37" fmla="*/ 18 h 70"/>
              <a:gd name="T38" fmla="*/ 168 w 319"/>
              <a:gd name="T39" fmla="*/ 18 h 70"/>
              <a:gd name="T40" fmla="*/ 174 w 319"/>
              <a:gd name="T41" fmla="*/ 18 h 70"/>
              <a:gd name="T42" fmla="*/ 186 w 319"/>
              <a:gd name="T43" fmla="*/ 18 h 70"/>
              <a:gd name="T44" fmla="*/ 197 w 319"/>
              <a:gd name="T45" fmla="*/ 18 h 70"/>
              <a:gd name="T46" fmla="*/ 203 w 319"/>
              <a:gd name="T47" fmla="*/ 18 h 70"/>
              <a:gd name="T48" fmla="*/ 209 w 319"/>
              <a:gd name="T49" fmla="*/ 18 h 70"/>
              <a:gd name="T50" fmla="*/ 221 w 319"/>
              <a:gd name="T51" fmla="*/ 18 h 70"/>
              <a:gd name="T52" fmla="*/ 238 w 319"/>
              <a:gd name="T53" fmla="*/ 12 h 70"/>
              <a:gd name="T54" fmla="*/ 255 w 319"/>
              <a:gd name="T55" fmla="*/ 6 h 70"/>
              <a:gd name="T56" fmla="*/ 267 w 319"/>
              <a:gd name="T57" fmla="*/ 0 h 70"/>
              <a:gd name="T58" fmla="*/ 284 w 319"/>
              <a:gd name="T59" fmla="*/ 0 h 70"/>
              <a:gd name="T60" fmla="*/ 296 w 319"/>
              <a:gd name="T61" fmla="*/ 0 h 70"/>
              <a:gd name="T62" fmla="*/ 302 w 319"/>
              <a:gd name="T63" fmla="*/ 0 h 70"/>
              <a:gd name="T64" fmla="*/ 313 w 319"/>
              <a:gd name="T65" fmla="*/ 0 h 70"/>
              <a:gd name="T66" fmla="*/ 313 w 319"/>
              <a:gd name="T67" fmla="*/ 0 h 70"/>
              <a:gd name="T68" fmla="*/ 319 w 319"/>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9"/>
              <a:gd name="T106" fmla="*/ 0 h 70"/>
              <a:gd name="T107" fmla="*/ 319 w 31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9" h="70">
                <a:moveTo>
                  <a:pt x="0" y="18"/>
                </a:moveTo>
                <a:lnTo>
                  <a:pt x="24" y="35"/>
                </a:lnTo>
                <a:lnTo>
                  <a:pt x="52" y="47"/>
                </a:lnTo>
                <a:lnTo>
                  <a:pt x="64" y="53"/>
                </a:lnTo>
                <a:lnTo>
                  <a:pt x="76" y="59"/>
                </a:lnTo>
                <a:lnTo>
                  <a:pt x="81" y="64"/>
                </a:lnTo>
                <a:lnTo>
                  <a:pt x="93" y="64"/>
                </a:lnTo>
                <a:lnTo>
                  <a:pt x="99" y="64"/>
                </a:lnTo>
                <a:lnTo>
                  <a:pt x="105" y="70"/>
                </a:lnTo>
                <a:lnTo>
                  <a:pt x="116" y="64"/>
                </a:lnTo>
                <a:lnTo>
                  <a:pt x="122" y="64"/>
                </a:lnTo>
                <a:lnTo>
                  <a:pt x="128" y="59"/>
                </a:lnTo>
                <a:lnTo>
                  <a:pt x="139" y="53"/>
                </a:lnTo>
                <a:lnTo>
                  <a:pt x="145" y="53"/>
                </a:lnTo>
                <a:lnTo>
                  <a:pt x="145" y="47"/>
                </a:lnTo>
                <a:lnTo>
                  <a:pt x="151" y="35"/>
                </a:lnTo>
                <a:lnTo>
                  <a:pt x="157" y="24"/>
                </a:lnTo>
                <a:lnTo>
                  <a:pt x="163" y="18"/>
                </a:lnTo>
                <a:lnTo>
                  <a:pt x="168" y="18"/>
                </a:lnTo>
                <a:lnTo>
                  <a:pt x="174" y="18"/>
                </a:lnTo>
                <a:lnTo>
                  <a:pt x="186" y="18"/>
                </a:lnTo>
                <a:lnTo>
                  <a:pt x="197" y="18"/>
                </a:lnTo>
                <a:lnTo>
                  <a:pt x="203" y="18"/>
                </a:lnTo>
                <a:lnTo>
                  <a:pt x="209" y="18"/>
                </a:lnTo>
                <a:lnTo>
                  <a:pt x="221" y="18"/>
                </a:lnTo>
                <a:lnTo>
                  <a:pt x="238" y="12"/>
                </a:lnTo>
                <a:lnTo>
                  <a:pt x="255" y="6"/>
                </a:lnTo>
                <a:lnTo>
                  <a:pt x="267" y="0"/>
                </a:lnTo>
                <a:lnTo>
                  <a:pt x="284" y="0"/>
                </a:lnTo>
                <a:lnTo>
                  <a:pt x="296" y="0"/>
                </a:lnTo>
                <a:lnTo>
                  <a:pt x="302" y="0"/>
                </a:lnTo>
                <a:lnTo>
                  <a:pt x="313" y="0"/>
                </a:lnTo>
                <a:lnTo>
                  <a:pt x="319" y="0"/>
                </a:lnTo>
              </a:path>
            </a:pathLst>
          </a:custGeom>
          <a:noFill/>
          <a:ln w="9525">
            <a:solidFill>
              <a:srgbClr val="FF0000"/>
            </a:solidFill>
            <a:round/>
            <a:headEnd/>
            <a:tailEnd/>
          </a:ln>
        </p:spPr>
        <p:txBody>
          <a:bodyPr/>
          <a:lstStyle/>
          <a:p>
            <a:endParaRPr lang="en-US"/>
          </a:p>
        </p:txBody>
      </p:sp>
      <p:sp>
        <p:nvSpPr>
          <p:cNvPr id="25098" name="Freeform 286"/>
          <p:cNvSpPr>
            <a:spLocks/>
          </p:cNvSpPr>
          <p:nvPr/>
        </p:nvSpPr>
        <p:spPr bwMode="auto">
          <a:xfrm>
            <a:off x="8402581" y="4136588"/>
            <a:ext cx="146050" cy="381000"/>
          </a:xfrm>
          <a:custGeom>
            <a:avLst/>
            <a:gdLst>
              <a:gd name="T0" fmla="*/ 92 w 92"/>
              <a:gd name="T1" fmla="*/ 0 h 240"/>
              <a:gd name="T2" fmla="*/ 75 w 92"/>
              <a:gd name="T3" fmla="*/ 6 h 240"/>
              <a:gd name="T4" fmla="*/ 58 w 92"/>
              <a:gd name="T5" fmla="*/ 6 h 240"/>
              <a:gd name="T6" fmla="*/ 40 w 92"/>
              <a:gd name="T7" fmla="*/ 12 h 240"/>
              <a:gd name="T8" fmla="*/ 29 w 92"/>
              <a:gd name="T9" fmla="*/ 12 h 240"/>
              <a:gd name="T10" fmla="*/ 17 w 92"/>
              <a:gd name="T11" fmla="*/ 18 h 240"/>
              <a:gd name="T12" fmla="*/ 5 w 92"/>
              <a:gd name="T13" fmla="*/ 18 h 240"/>
              <a:gd name="T14" fmla="*/ 0 w 92"/>
              <a:gd name="T15" fmla="*/ 24 h 240"/>
              <a:gd name="T16" fmla="*/ 0 w 92"/>
              <a:gd name="T17" fmla="*/ 24 h 240"/>
              <a:gd name="T18" fmla="*/ 0 w 92"/>
              <a:gd name="T19" fmla="*/ 29 h 240"/>
              <a:gd name="T20" fmla="*/ 0 w 92"/>
              <a:gd name="T21" fmla="*/ 29 h 240"/>
              <a:gd name="T22" fmla="*/ 0 w 92"/>
              <a:gd name="T23" fmla="*/ 35 h 240"/>
              <a:gd name="T24" fmla="*/ 5 w 92"/>
              <a:gd name="T25" fmla="*/ 35 h 240"/>
              <a:gd name="T26" fmla="*/ 11 w 92"/>
              <a:gd name="T27" fmla="*/ 41 h 240"/>
              <a:gd name="T28" fmla="*/ 17 w 92"/>
              <a:gd name="T29" fmla="*/ 41 h 240"/>
              <a:gd name="T30" fmla="*/ 23 w 92"/>
              <a:gd name="T31" fmla="*/ 47 h 240"/>
              <a:gd name="T32" fmla="*/ 40 w 92"/>
              <a:gd name="T33" fmla="*/ 53 h 240"/>
              <a:gd name="T34" fmla="*/ 52 w 92"/>
              <a:gd name="T35" fmla="*/ 59 h 240"/>
              <a:gd name="T36" fmla="*/ 69 w 92"/>
              <a:gd name="T37" fmla="*/ 64 h 240"/>
              <a:gd name="T38" fmla="*/ 75 w 92"/>
              <a:gd name="T39" fmla="*/ 70 h 240"/>
              <a:gd name="T40" fmla="*/ 81 w 92"/>
              <a:gd name="T41" fmla="*/ 70 h 240"/>
              <a:gd name="T42" fmla="*/ 81 w 92"/>
              <a:gd name="T43" fmla="*/ 76 h 240"/>
              <a:gd name="T44" fmla="*/ 81 w 92"/>
              <a:gd name="T45" fmla="*/ 76 h 240"/>
              <a:gd name="T46" fmla="*/ 87 w 92"/>
              <a:gd name="T47" fmla="*/ 82 h 240"/>
              <a:gd name="T48" fmla="*/ 81 w 92"/>
              <a:gd name="T49" fmla="*/ 88 h 240"/>
              <a:gd name="T50" fmla="*/ 81 w 92"/>
              <a:gd name="T51" fmla="*/ 94 h 240"/>
              <a:gd name="T52" fmla="*/ 75 w 92"/>
              <a:gd name="T53" fmla="*/ 99 h 240"/>
              <a:gd name="T54" fmla="*/ 63 w 92"/>
              <a:gd name="T55" fmla="*/ 111 h 240"/>
              <a:gd name="T56" fmla="*/ 58 w 92"/>
              <a:gd name="T57" fmla="*/ 123 h 240"/>
              <a:gd name="T58" fmla="*/ 46 w 92"/>
              <a:gd name="T59" fmla="*/ 129 h 240"/>
              <a:gd name="T60" fmla="*/ 40 w 92"/>
              <a:gd name="T61" fmla="*/ 140 h 240"/>
              <a:gd name="T62" fmla="*/ 34 w 92"/>
              <a:gd name="T63" fmla="*/ 152 h 240"/>
              <a:gd name="T64" fmla="*/ 29 w 92"/>
              <a:gd name="T65" fmla="*/ 158 h 240"/>
              <a:gd name="T66" fmla="*/ 29 w 92"/>
              <a:gd name="T67" fmla="*/ 175 h 240"/>
              <a:gd name="T68" fmla="*/ 23 w 92"/>
              <a:gd name="T69" fmla="*/ 199 h 240"/>
              <a:gd name="T70" fmla="*/ 17 w 92"/>
              <a:gd name="T71" fmla="*/ 210 h 240"/>
              <a:gd name="T72" fmla="*/ 17 w 92"/>
              <a:gd name="T73" fmla="*/ 222 h 240"/>
              <a:gd name="T74" fmla="*/ 11 w 92"/>
              <a:gd name="T75" fmla="*/ 234 h 240"/>
              <a:gd name="T76" fmla="*/ 11 w 92"/>
              <a:gd name="T77" fmla="*/ 240 h 24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92"/>
              <a:gd name="T118" fmla="*/ 0 h 240"/>
              <a:gd name="T119" fmla="*/ 92 w 92"/>
              <a:gd name="T120" fmla="*/ 240 h 24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92" h="240">
                <a:moveTo>
                  <a:pt x="92" y="0"/>
                </a:moveTo>
                <a:lnTo>
                  <a:pt x="75" y="6"/>
                </a:lnTo>
                <a:lnTo>
                  <a:pt x="58" y="6"/>
                </a:lnTo>
                <a:lnTo>
                  <a:pt x="40" y="12"/>
                </a:lnTo>
                <a:lnTo>
                  <a:pt x="29" y="12"/>
                </a:lnTo>
                <a:lnTo>
                  <a:pt x="17" y="18"/>
                </a:lnTo>
                <a:lnTo>
                  <a:pt x="5" y="18"/>
                </a:lnTo>
                <a:lnTo>
                  <a:pt x="0" y="24"/>
                </a:lnTo>
                <a:lnTo>
                  <a:pt x="0" y="29"/>
                </a:lnTo>
                <a:lnTo>
                  <a:pt x="0" y="35"/>
                </a:lnTo>
                <a:lnTo>
                  <a:pt x="5" y="35"/>
                </a:lnTo>
                <a:lnTo>
                  <a:pt x="11" y="41"/>
                </a:lnTo>
                <a:lnTo>
                  <a:pt x="17" y="41"/>
                </a:lnTo>
                <a:lnTo>
                  <a:pt x="23" y="47"/>
                </a:lnTo>
                <a:lnTo>
                  <a:pt x="40" y="53"/>
                </a:lnTo>
                <a:lnTo>
                  <a:pt x="52" y="59"/>
                </a:lnTo>
                <a:lnTo>
                  <a:pt x="69" y="64"/>
                </a:lnTo>
                <a:lnTo>
                  <a:pt x="75" y="70"/>
                </a:lnTo>
                <a:lnTo>
                  <a:pt x="81" y="70"/>
                </a:lnTo>
                <a:lnTo>
                  <a:pt x="81" y="76"/>
                </a:lnTo>
                <a:lnTo>
                  <a:pt x="87" y="82"/>
                </a:lnTo>
                <a:lnTo>
                  <a:pt x="81" y="88"/>
                </a:lnTo>
                <a:lnTo>
                  <a:pt x="81" y="94"/>
                </a:lnTo>
                <a:lnTo>
                  <a:pt x="75" y="99"/>
                </a:lnTo>
                <a:lnTo>
                  <a:pt x="63" y="111"/>
                </a:lnTo>
                <a:lnTo>
                  <a:pt x="58" y="123"/>
                </a:lnTo>
                <a:lnTo>
                  <a:pt x="46" y="129"/>
                </a:lnTo>
                <a:lnTo>
                  <a:pt x="40" y="140"/>
                </a:lnTo>
                <a:lnTo>
                  <a:pt x="34" y="152"/>
                </a:lnTo>
                <a:lnTo>
                  <a:pt x="29" y="158"/>
                </a:lnTo>
                <a:lnTo>
                  <a:pt x="29" y="175"/>
                </a:lnTo>
                <a:lnTo>
                  <a:pt x="23" y="199"/>
                </a:lnTo>
                <a:lnTo>
                  <a:pt x="17" y="210"/>
                </a:lnTo>
                <a:lnTo>
                  <a:pt x="17" y="222"/>
                </a:lnTo>
                <a:lnTo>
                  <a:pt x="11" y="234"/>
                </a:lnTo>
                <a:lnTo>
                  <a:pt x="11" y="240"/>
                </a:lnTo>
              </a:path>
            </a:pathLst>
          </a:custGeom>
          <a:noFill/>
          <a:ln w="9525">
            <a:solidFill>
              <a:srgbClr val="FF0000"/>
            </a:solidFill>
            <a:round/>
            <a:headEnd/>
            <a:tailEnd/>
          </a:ln>
        </p:spPr>
        <p:txBody>
          <a:bodyPr/>
          <a:lstStyle/>
          <a:p>
            <a:endParaRPr lang="en-US"/>
          </a:p>
        </p:txBody>
      </p:sp>
      <p:sp>
        <p:nvSpPr>
          <p:cNvPr id="25099" name="Freeform 287"/>
          <p:cNvSpPr>
            <a:spLocks/>
          </p:cNvSpPr>
          <p:nvPr/>
        </p:nvSpPr>
        <p:spPr bwMode="auto">
          <a:xfrm>
            <a:off x="7399281" y="4025463"/>
            <a:ext cx="119063" cy="352425"/>
          </a:xfrm>
          <a:custGeom>
            <a:avLst/>
            <a:gdLst>
              <a:gd name="T0" fmla="*/ 75 w 75"/>
              <a:gd name="T1" fmla="*/ 0 h 222"/>
              <a:gd name="T2" fmla="*/ 46 w 75"/>
              <a:gd name="T3" fmla="*/ 6 h 222"/>
              <a:gd name="T4" fmla="*/ 35 w 75"/>
              <a:gd name="T5" fmla="*/ 12 h 222"/>
              <a:gd name="T6" fmla="*/ 23 w 75"/>
              <a:gd name="T7" fmla="*/ 18 h 222"/>
              <a:gd name="T8" fmla="*/ 11 w 75"/>
              <a:gd name="T9" fmla="*/ 24 h 222"/>
              <a:gd name="T10" fmla="*/ 6 w 75"/>
              <a:gd name="T11" fmla="*/ 29 h 222"/>
              <a:gd name="T12" fmla="*/ 0 w 75"/>
              <a:gd name="T13" fmla="*/ 41 h 222"/>
              <a:gd name="T14" fmla="*/ 0 w 75"/>
              <a:gd name="T15" fmla="*/ 53 h 222"/>
              <a:gd name="T16" fmla="*/ 0 w 75"/>
              <a:gd name="T17" fmla="*/ 64 h 222"/>
              <a:gd name="T18" fmla="*/ 0 w 75"/>
              <a:gd name="T19" fmla="*/ 70 h 222"/>
              <a:gd name="T20" fmla="*/ 6 w 75"/>
              <a:gd name="T21" fmla="*/ 82 h 222"/>
              <a:gd name="T22" fmla="*/ 11 w 75"/>
              <a:gd name="T23" fmla="*/ 94 h 222"/>
              <a:gd name="T24" fmla="*/ 23 w 75"/>
              <a:gd name="T25" fmla="*/ 117 h 222"/>
              <a:gd name="T26" fmla="*/ 35 w 75"/>
              <a:gd name="T27" fmla="*/ 140 h 222"/>
              <a:gd name="T28" fmla="*/ 46 w 75"/>
              <a:gd name="T29" fmla="*/ 169 h 222"/>
              <a:gd name="T30" fmla="*/ 58 w 75"/>
              <a:gd name="T31" fmla="*/ 193 h 222"/>
              <a:gd name="T32" fmla="*/ 64 w 75"/>
              <a:gd name="T33" fmla="*/ 199 h 222"/>
              <a:gd name="T34" fmla="*/ 69 w 75"/>
              <a:gd name="T35" fmla="*/ 210 h 222"/>
              <a:gd name="T36" fmla="*/ 75 w 75"/>
              <a:gd name="T37" fmla="*/ 216 h 222"/>
              <a:gd name="T38" fmla="*/ 75 w 75"/>
              <a:gd name="T39" fmla="*/ 222 h 2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5"/>
              <a:gd name="T61" fmla="*/ 0 h 222"/>
              <a:gd name="T62" fmla="*/ 75 w 75"/>
              <a:gd name="T63" fmla="*/ 222 h 22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5" h="222">
                <a:moveTo>
                  <a:pt x="75" y="0"/>
                </a:moveTo>
                <a:lnTo>
                  <a:pt x="46" y="6"/>
                </a:lnTo>
                <a:lnTo>
                  <a:pt x="35" y="12"/>
                </a:lnTo>
                <a:lnTo>
                  <a:pt x="23" y="18"/>
                </a:lnTo>
                <a:lnTo>
                  <a:pt x="11" y="24"/>
                </a:lnTo>
                <a:lnTo>
                  <a:pt x="6" y="29"/>
                </a:lnTo>
                <a:lnTo>
                  <a:pt x="0" y="41"/>
                </a:lnTo>
                <a:lnTo>
                  <a:pt x="0" y="53"/>
                </a:lnTo>
                <a:lnTo>
                  <a:pt x="0" y="64"/>
                </a:lnTo>
                <a:lnTo>
                  <a:pt x="0" y="70"/>
                </a:lnTo>
                <a:lnTo>
                  <a:pt x="6" y="82"/>
                </a:lnTo>
                <a:lnTo>
                  <a:pt x="11" y="94"/>
                </a:lnTo>
                <a:lnTo>
                  <a:pt x="23" y="117"/>
                </a:lnTo>
                <a:lnTo>
                  <a:pt x="35" y="140"/>
                </a:lnTo>
                <a:lnTo>
                  <a:pt x="46" y="169"/>
                </a:lnTo>
                <a:lnTo>
                  <a:pt x="58" y="193"/>
                </a:lnTo>
                <a:lnTo>
                  <a:pt x="64" y="199"/>
                </a:lnTo>
                <a:lnTo>
                  <a:pt x="69" y="210"/>
                </a:lnTo>
                <a:lnTo>
                  <a:pt x="75" y="216"/>
                </a:lnTo>
                <a:lnTo>
                  <a:pt x="75" y="222"/>
                </a:lnTo>
              </a:path>
            </a:pathLst>
          </a:custGeom>
          <a:noFill/>
          <a:ln w="9525">
            <a:solidFill>
              <a:srgbClr val="FF0000"/>
            </a:solidFill>
            <a:round/>
            <a:headEnd/>
            <a:tailEnd/>
          </a:ln>
        </p:spPr>
        <p:txBody>
          <a:bodyPr/>
          <a:lstStyle/>
          <a:p>
            <a:endParaRPr lang="en-US"/>
          </a:p>
        </p:txBody>
      </p:sp>
      <p:sp>
        <p:nvSpPr>
          <p:cNvPr id="25100" name="Rectangle 288"/>
          <p:cNvSpPr>
            <a:spLocks noChangeArrowheads="1"/>
          </p:cNvSpPr>
          <p:nvPr/>
        </p:nvSpPr>
        <p:spPr bwMode="auto">
          <a:xfrm>
            <a:off x="4205231" y="3136463"/>
            <a:ext cx="184150" cy="1195388"/>
          </a:xfrm>
          <a:prstGeom prst="rect">
            <a:avLst/>
          </a:prstGeom>
          <a:solidFill>
            <a:srgbClr val="808080"/>
          </a:solidFill>
          <a:ln w="9525">
            <a:noFill/>
            <a:miter lim="800000"/>
            <a:headEnd/>
            <a:tailEnd/>
          </a:ln>
        </p:spPr>
        <p:txBody>
          <a:bodyPr/>
          <a:lstStyle/>
          <a:p>
            <a:endParaRPr lang="en-GB"/>
          </a:p>
        </p:txBody>
      </p:sp>
      <p:sp>
        <p:nvSpPr>
          <p:cNvPr id="25101" name="Freeform 289"/>
          <p:cNvSpPr>
            <a:spLocks/>
          </p:cNvSpPr>
          <p:nvPr/>
        </p:nvSpPr>
        <p:spPr bwMode="auto">
          <a:xfrm>
            <a:off x="4205231" y="3136463"/>
            <a:ext cx="184150" cy="1195388"/>
          </a:xfrm>
          <a:custGeom>
            <a:avLst/>
            <a:gdLst>
              <a:gd name="T0" fmla="*/ 52 w 116"/>
              <a:gd name="T1" fmla="*/ 46 h 753"/>
              <a:gd name="T2" fmla="*/ 29 w 116"/>
              <a:gd name="T3" fmla="*/ 99 h 753"/>
              <a:gd name="T4" fmla="*/ 23 w 116"/>
              <a:gd name="T5" fmla="*/ 111 h 753"/>
              <a:gd name="T6" fmla="*/ 18 w 116"/>
              <a:gd name="T7" fmla="*/ 140 h 753"/>
              <a:gd name="T8" fmla="*/ 18 w 116"/>
              <a:gd name="T9" fmla="*/ 152 h 753"/>
              <a:gd name="T10" fmla="*/ 18 w 116"/>
              <a:gd name="T11" fmla="*/ 169 h 753"/>
              <a:gd name="T12" fmla="*/ 23 w 116"/>
              <a:gd name="T13" fmla="*/ 181 h 753"/>
              <a:gd name="T14" fmla="*/ 41 w 116"/>
              <a:gd name="T15" fmla="*/ 204 h 753"/>
              <a:gd name="T16" fmla="*/ 70 w 116"/>
              <a:gd name="T17" fmla="*/ 239 h 753"/>
              <a:gd name="T18" fmla="*/ 93 w 116"/>
              <a:gd name="T19" fmla="*/ 292 h 753"/>
              <a:gd name="T20" fmla="*/ 99 w 116"/>
              <a:gd name="T21" fmla="*/ 333 h 753"/>
              <a:gd name="T22" fmla="*/ 99 w 116"/>
              <a:gd name="T23" fmla="*/ 368 h 753"/>
              <a:gd name="T24" fmla="*/ 70 w 116"/>
              <a:gd name="T25" fmla="*/ 408 h 753"/>
              <a:gd name="T26" fmla="*/ 41 w 116"/>
              <a:gd name="T27" fmla="*/ 443 h 753"/>
              <a:gd name="T28" fmla="*/ 35 w 116"/>
              <a:gd name="T29" fmla="*/ 461 h 753"/>
              <a:gd name="T30" fmla="*/ 23 w 116"/>
              <a:gd name="T31" fmla="*/ 478 h 753"/>
              <a:gd name="T32" fmla="*/ 23 w 116"/>
              <a:gd name="T33" fmla="*/ 484 h 753"/>
              <a:gd name="T34" fmla="*/ 23 w 116"/>
              <a:gd name="T35" fmla="*/ 496 h 753"/>
              <a:gd name="T36" fmla="*/ 29 w 116"/>
              <a:gd name="T37" fmla="*/ 508 h 753"/>
              <a:gd name="T38" fmla="*/ 47 w 116"/>
              <a:gd name="T39" fmla="*/ 531 h 753"/>
              <a:gd name="T40" fmla="*/ 58 w 116"/>
              <a:gd name="T41" fmla="*/ 543 h 753"/>
              <a:gd name="T42" fmla="*/ 99 w 116"/>
              <a:gd name="T43" fmla="*/ 584 h 753"/>
              <a:gd name="T44" fmla="*/ 110 w 116"/>
              <a:gd name="T45" fmla="*/ 619 h 753"/>
              <a:gd name="T46" fmla="*/ 116 w 116"/>
              <a:gd name="T47" fmla="*/ 665 h 753"/>
              <a:gd name="T48" fmla="*/ 110 w 116"/>
              <a:gd name="T49" fmla="*/ 694 h 753"/>
              <a:gd name="T50" fmla="*/ 110 w 116"/>
              <a:gd name="T51" fmla="*/ 724 h 753"/>
              <a:gd name="T52" fmla="*/ 110 w 116"/>
              <a:gd name="T53" fmla="*/ 747 h 753"/>
              <a:gd name="T54" fmla="*/ 93 w 116"/>
              <a:gd name="T55" fmla="*/ 741 h 753"/>
              <a:gd name="T56" fmla="*/ 99 w 116"/>
              <a:gd name="T57" fmla="*/ 712 h 753"/>
              <a:gd name="T58" fmla="*/ 99 w 116"/>
              <a:gd name="T59" fmla="*/ 683 h 753"/>
              <a:gd name="T60" fmla="*/ 99 w 116"/>
              <a:gd name="T61" fmla="*/ 654 h 753"/>
              <a:gd name="T62" fmla="*/ 99 w 116"/>
              <a:gd name="T63" fmla="*/ 630 h 753"/>
              <a:gd name="T64" fmla="*/ 93 w 116"/>
              <a:gd name="T65" fmla="*/ 619 h 753"/>
              <a:gd name="T66" fmla="*/ 87 w 116"/>
              <a:gd name="T67" fmla="*/ 601 h 753"/>
              <a:gd name="T68" fmla="*/ 81 w 116"/>
              <a:gd name="T69" fmla="*/ 589 h 753"/>
              <a:gd name="T70" fmla="*/ 58 w 116"/>
              <a:gd name="T71" fmla="*/ 572 h 753"/>
              <a:gd name="T72" fmla="*/ 23 w 116"/>
              <a:gd name="T73" fmla="*/ 531 h 753"/>
              <a:gd name="T74" fmla="*/ 6 w 116"/>
              <a:gd name="T75" fmla="*/ 496 h 753"/>
              <a:gd name="T76" fmla="*/ 12 w 116"/>
              <a:gd name="T77" fmla="*/ 473 h 753"/>
              <a:gd name="T78" fmla="*/ 35 w 116"/>
              <a:gd name="T79" fmla="*/ 426 h 753"/>
              <a:gd name="T80" fmla="*/ 64 w 116"/>
              <a:gd name="T81" fmla="*/ 391 h 753"/>
              <a:gd name="T82" fmla="*/ 81 w 116"/>
              <a:gd name="T83" fmla="*/ 368 h 753"/>
              <a:gd name="T84" fmla="*/ 81 w 116"/>
              <a:gd name="T85" fmla="*/ 356 h 753"/>
              <a:gd name="T86" fmla="*/ 87 w 116"/>
              <a:gd name="T87" fmla="*/ 338 h 753"/>
              <a:gd name="T88" fmla="*/ 81 w 116"/>
              <a:gd name="T89" fmla="*/ 327 h 753"/>
              <a:gd name="T90" fmla="*/ 76 w 116"/>
              <a:gd name="T91" fmla="*/ 303 h 753"/>
              <a:gd name="T92" fmla="*/ 70 w 116"/>
              <a:gd name="T93" fmla="*/ 286 h 753"/>
              <a:gd name="T94" fmla="*/ 52 w 116"/>
              <a:gd name="T95" fmla="*/ 245 h 753"/>
              <a:gd name="T96" fmla="*/ 41 w 116"/>
              <a:gd name="T97" fmla="*/ 227 h 753"/>
              <a:gd name="T98" fmla="*/ 29 w 116"/>
              <a:gd name="T99" fmla="*/ 216 h 753"/>
              <a:gd name="T100" fmla="*/ 6 w 116"/>
              <a:gd name="T101" fmla="*/ 175 h 753"/>
              <a:gd name="T102" fmla="*/ 0 w 116"/>
              <a:gd name="T103" fmla="*/ 134 h 753"/>
              <a:gd name="T104" fmla="*/ 18 w 116"/>
              <a:gd name="T105" fmla="*/ 93 h 753"/>
              <a:gd name="T106" fmla="*/ 58 w 116"/>
              <a:gd name="T107" fmla="*/ 0 h 7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
              <a:gd name="T163" fmla="*/ 0 h 753"/>
              <a:gd name="T164" fmla="*/ 116 w 116"/>
              <a:gd name="T165" fmla="*/ 753 h 7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 h="753">
                <a:moveTo>
                  <a:pt x="76" y="11"/>
                </a:moveTo>
                <a:lnTo>
                  <a:pt x="64" y="29"/>
                </a:lnTo>
                <a:lnTo>
                  <a:pt x="52" y="46"/>
                </a:lnTo>
                <a:lnTo>
                  <a:pt x="41" y="70"/>
                </a:lnTo>
                <a:lnTo>
                  <a:pt x="35" y="87"/>
                </a:lnTo>
                <a:lnTo>
                  <a:pt x="29" y="99"/>
                </a:lnTo>
                <a:lnTo>
                  <a:pt x="29" y="93"/>
                </a:lnTo>
                <a:lnTo>
                  <a:pt x="29" y="105"/>
                </a:lnTo>
                <a:lnTo>
                  <a:pt x="23" y="117"/>
                </a:lnTo>
                <a:lnTo>
                  <a:pt x="23" y="111"/>
                </a:lnTo>
                <a:lnTo>
                  <a:pt x="23" y="122"/>
                </a:lnTo>
                <a:lnTo>
                  <a:pt x="18" y="128"/>
                </a:lnTo>
                <a:lnTo>
                  <a:pt x="18" y="140"/>
                </a:lnTo>
                <a:lnTo>
                  <a:pt x="18" y="146"/>
                </a:lnTo>
                <a:lnTo>
                  <a:pt x="18" y="152"/>
                </a:lnTo>
                <a:lnTo>
                  <a:pt x="18" y="157"/>
                </a:lnTo>
                <a:lnTo>
                  <a:pt x="18" y="163"/>
                </a:lnTo>
                <a:lnTo>
                  <a:pt x="18" y="169"/>
                </a:lnTo>
                <a:lnTo>
                  <a:pt x="23" y="175"/>
                </a:lnTo>
                <a:lnTo>
                  <a:pt x="23" y="181"/>
                </a:lnTo>
                <a:lnTo>
                  <a:pt x="29" y="187"/>
                </a:lnTo>
                <a:lnTo>
                  <a:pt x="35" y="192"/>
                </a:lnTo>
                <a:lnTo>
                  <a:pt x="41" y="204"/>
                </a:lnTo>
                <a:lnTo>
                  <a:pt x="52" y="216"/>
                </a:lnTo>
                <a:lnTo>
                  <a:pt x="58" y="222"/>
                </a:lnTo>
                <a:lnTo>
                  <a:pt x="58" y="227"/>
                </a:lnTo>
                <a:lnTo>
                  <a:pt x="64" y="233"/>
                </a:lnTo>
                <a:lnTo>
                  <a:pt x="70" y="239"/>
                </a:lnTo>
                <a:lnTo>
                  <a:pt x="70" y="251"/>
                </a:lnTo>
                <a:lnTo>
                  <a:pt x="81" y="262"/>
                </a:lnTo>
                <a:lnTo>
                  <a:pt x="87" y="280"/>
                </a:lnTo>
                <a:lnTo>
                  <a:pt x="93" y="292"/>
                </a:lnTo>
                <a:lnTo>
                  <a:pt x="93" y="303"/>
                </a:lnTo>
                <a:lnTo>
                  <a:pt x="93" y="309"/>
                </a:lnTo>
                <a:lnTo>
                  <a:pt x="99" y="315"/>
                </a:lnTo>
                <a:lnTo>
                  <a:pt x="99" y="321"/>
                </a:lnTo>
                <a:lnTo>
                  <a:pt x="99" y="333"/>
                </a:lnTo>
                <a:lnTo>
                  <a:pt x="99" y="338"/>
                </a:lnTo>
                <a:lnTo>
                  <a:pt x="99" y="350"/>
                </a:lnTo>
                <a:lnTo>
                  <a:pt x="99" y="356"/>
                </a:lnTo>
                <a:lnTo>
                  <a:pt x="99" y="362"/>
                </a:lnTo>
                <a:lnTo>
                  <a:pt x="99" y="368"/>
                </a:lnTo>
                <a:lnTo>
                  <a:pt x="93" y="373"/>
                </a:lnTo>
                <a:lnTo>
                  <a:pt x="87" y="385"/>
                </a:lnTo>
                <a:lnTo>
                  <a:pt x="81" y="391"/>
                </a:lnTo>
                <a:lnTo>
                  <a:pt x="76" y="403"/>
                </a:lnTo>
                <a:lnTo>
                  <a:pt x="70" y="408"/>
                </a:lnTo>
                <a:lnTo>
                  <a:pt x="58" y="426"/>
                </a:lnTo>
                <a:lnTo>
                  <a:pt x="52" y="438"/>
                </a:lnTo>
                <a:lnTo>
                  <a:pt x="41" y="443"/>
                </a:lnTo>
                <a:lnTo>
                  <a:pt x="35" y="455"/>
                </a:lnTo>
                <a:lnTo>
                  <a:pt x="35" y="461"/>
                </a:lnTo>
                <a:lnTo>
                  <a:pt x="29" y="473"/>
                </a:lnTo>
                <a:lnTo>
                  <a:pt x="29" y="467"/>
                </a:lnTo>
                <a:lnTo>
                  <a:pt x="23" y="478"/>
                </a:lnTo>
                <a:lnTo>
                  <a:pt x="23" y="484"/>
                </a:lnTo>
                <a:lnTo>
                  <a:pt x="23" y="490"/>
                </a:lnTo>
                <a:lnTo>
                  <a:pt x="23" y="484"/>
                </a:lnTo>
                <a:lnTo>
                  <a:pt x="23" y="490"/>
                </a:lnTo>
                <a:lnTo>
                  <a:pt x="23" y="496"/>
                </a:lnTo>
                <a:lnTo>
                  <a:pt x="23" y="490"/>
                </a:lnTo>
                <a:lnTo>
                  <a:pt x="23" y="496"/>
                </a:lnTo>
                <a:lnTo>
                  <a:pt x="23" y="502"/>
                </a:lnTo>
                <a:lnTo>
                  <a:pt x="29" y="508"/>
                </a:lnTo>
                <a:lnTo>
                  <a:pt x="35" y="519"/>
                </a:lnTo>
                <a:lnTo>
                  <a:pt x="35" y="513"/>
                </a:lnTo>
                <a:lnTo>
                  <a:pt x="41" y="525"/>
                </a:lnTo>
                <a:lnTo>
                  <a:pt x="47" y="531"/>
                </a:lnTo>
                <a:lnTo>
                  <a:pt x="52" y="537"/>
                </a:lnTo>
                <a:lnTo>
                  <a:pt x="58" y="543"/>
                </a:lnTo>
                <a:lnTo>
                  <a:pt x="70" y="560"/>
                </a:lnTo>
                <a:lnTo>
                  <a:pt x="76" y="566"/>
                </a:lnTo>
                <a:lnTo>
                  <a:pt x="87" y="572"/>
                </a:lnTo>
                <a:lnTo>
                  <a:pt x="93" y="578"/>
                </a:lnTo>
                <a:lnTo>
                  <a:pt x="99" y="584"/>
                </a:lnTo>
                <a:lnTo>
                  <a:pt x="99" y="595"/>
                </a:lnTo>
                <a:lnTo>
                  <a:pt x="104" y="601"/>
                </a:lnTo>
                <a:lnTo>
                  <a:pt x="110" y="607"/>
                </a:lnTo>
                <a:lnTo>
                  <a:pt x="110" y="613"/>
                </a:lnTo>
                <a:lnTo>
                  <a:pt x="110" y="619"/>
                </a:lnTo>
                <a:lnTo>
                  <a:pt x="110" y="624"/>
                </a:lnTo>
                <a:lnTo>
                  <a:pt x="116" y="636"/>
                </a:lnTo>
                <a:lnTo>
                  <a:pt x="116" y="642"/>
                </a:lnTo>
                <a:lnTo>
                  <a:pt x="116" y="654"/>
                </a:lnTo>
                <a:lnTo>
                  <a:pt x="116" y="665"/>
                </a:lnTo>
                <a:lnTo>
                  <a:pt x="110" y="677"/>
                </a:lnTo>
                <a:lnTo>
                  <a:pt x="110" y="683"/>
                </a:lnTo>
                <a:lnTo>
                  <a:pt x="110" y="694"/>
                </a:lnTo>
                <a:lnTo>
                  <a:pt x="110" y="700"/>
                </a:lnTo>
                <a:lnTo>
                  <a:pt x="110" y="712"/>
                </a:lnTo>
                <a:lnTo>
                  <a:pt x="110" y="718"/>
                </a:lnTo>
                <a:lnTo>
                  <a:pt x="110" y="724"/>
                </a:lnTo>
                <a:lnTo>
                  <a:pt x="110" y="735"/>
                </a:lnTo>
                <a:lnTo>
                  <a:pt x="110" y="741"/>
                </a:lnTo>
                <a:lnTo>
                  <a:pt x="110" y="747"/>
                </a:lnTo>
                <a:lnTo>
                  <a:pt x="110" y="741"/>
                </a:lnTo>
                <a:lnTo>
                  <a:pt x="110" y="747"/>
                </a:lnTo>
                <a:lnTo>
                  <a:pt x="99" y="753"/>
                </a:lnTo>
                <a:lnTo>
                  <a:pt x="93" y="747"/>
                </a:lnTo>
                <a:lnTo>
                  <a:pt x="93" y="741"/>
                </a:lnTo>
                <a:lnTo>
                  <a:pt x="93" y="735"/>
                </a:lnTo>
                <a:lnTo>
                  <a:pt x="93" y="724"/>
                </a:lnTo>
                <a:lnTo>
                  <a:pt x="99" y="718"/>
                </a:lnTo>
                <a:lnTo>
                  <a:pt x="99" y="712"/>
                </a:lnTo>
                <a:lnTo>
                  <a:pt x="99" y="700"/>
                </a:lnTo>
                <a:lnTo>
                  <a:pt x="99" y="694"/>
                </a:lnTo>
                <a:lnTo>
                  <a:pt x="99" y="683"/>
                </a:lnTo>
                <a:lnTo>
                  <a:pt x="99" y="671"/>
                </a:lnTo>
                <a:lnTo>
                  <a:pt x="99" y="665"/>
                </a:lnTo>
                <a:lnTo>
                  <a:pt x="99" y="654"/>
                </a:lnTo>
                <a:lnTo>
                  <a:pt x="99" y="642"/>
                </a:lnTo>
                <a:lnTo>
                  <a:pt x="99" y="636"/>
                </a:lnTo>
                <a:lnTo>
                  <a:pt x="99" y="630"/>
                </a:lnTo>
                <a:lnTo>
                  <a:pt x="93" y="624"/>
                </a:lnTo>
                <a:lnTo>
                  <a:pt x="99" y="624"/>
                </a:lnTo>
                <a:lnTo>
                  <a:pt x="93" y="619"/>
                </a:lnTo>
                <a:lnTo>
                  <a:pt x="93" y="613"/>
                </a:lnTo>
                <a:lnTo>
                  <a:pt x="93" y="607"/>
                </a:lnTo>
                <a:lnTo>
                  <a:pt x="87" y="601"/>
                </a:lnTo>
                <a:lnTo>
                  <a:pt x="81" y="595"/>
                </a:lnTo>
                <a:lnTo>
                  <a:pt x="76" y="589"/>
                </a:lnTo>
                <a:lnTo>
                  <a:pt x="81" y="589"/>
                </a:lnTo>
                <a:lnTo>
                  <a:pt x="76" y="584"/>
                </a:lnTo>
                <a:lnTo>
                  <a:pt x="64" y="578"/>
                </a:lnTo>
                <a:lnTo>
                  <a:pt x="58" y="572"/>
                </a:lnTo>
                <a:lnTo>
                  <a:pt x="47" y="554"/>
                </a:lnTo>
                <a:lnTo>
                  <a:pt x="41" y="548"/>
                </a:lnTo>
                <a:lnTo>
                  <a:pt x="29" y="543"/>
                </a:lnTo>
                <a:lnTo>
                  <a:pt x="23" y="531"/>
                </a:lnTo>
                <a:lnTo>
                  <a:pt x="18" y="525"/>
                </a:lnTo>
                <a:lnTo>
                  <a:pt x="18" y="519"/>
                </a:lnTo>
                <a:lnTo>
                  <a:pt x="12" y="508"/>
                </a:lnTo>
                <a:lnTo>
                  <a:pt x="6" y="502"/>
                </a:lnTo>
                <a:lnTo>
                  <a:pt x="6" y="496"/>
                </a:lnTo>
                <a:lnTo>
                  <a:pt x="6" y="490"/>
                </a:lnTo>
                <a:lnTo>
                  <a:pt x="6" y="484"/>
                </a:lnTo>
                <a:lnTo>
                  <a:pt x="6" y="478"/>
                </a:lnTo>
                <a:lnTo>
                  <a:pt x="12" y="478"/>
                </a:lnTo>
                <a:lnTo>
                  <a:pt x="12" y="473"/>
                </a:lnTo>
                <a:lnTo>
                  <a:pt x="12" y="461"/>
                </a:lnTo>
                <a:lnTo>
                  <a:pt x="18" y="455"/>
                </a:lnTo>
                <a:lnTo>
                  <a:pt x="23" y="443"/>
                </a:lnTo>
                <a:lnTo>
                  <a:pt x="29" y="438"/>
                </a:lnTo>
                <a:lnTo>
                  <a:pt x="35" y="426"/>
                </a:lnTo>
                <a:lnTo>
                  <a:pt x="47" y="420"/>
                </a:lnTo>
                <a:lnTo>
                  <a:pt x="58" y="403"/>
                </a:lnTo>
                <a:lnTo>
                  <a:pt x="64" y="391"/>
                </a:lnTo>
                <a:lnTo>
                  <a:pt x="70" y="385"/>
                </a:lnTo>
                <a:lnTo>
                  <a:pt x="76" y="373"/>
                </a:lnTo>
                <a:lnTo>
                  <a:pt x="81" y="368"/>
                </a:lnTo>
                <a:lnTo>
                  <a:pt x="76" y="368"/>
                </a:lnTo>
                <a:lnTo>
                  <a:pt x="81" y="362"/>
                </a:lnTo>
                <a:lnTo>
                  <a:pt x="81" y="356"/>
                </a:lnTo>
                <a:lnTo>
                  <a:pt x="87" y="344"/>
                </a:lnTo>
                <a:lnTo>
                  <a:pt x="87" y="338"/>
                </a:lnTo>
                <a:lnTo>
                  <a:pt x="87" y="333"/>
                </a:lnTo>
                <a:lnTo>
                  <a:pt x="81" y="327"/>
                </a:lnTo>
                <a:lnTo>
                  <a:pt x="81" y="321"/>
                </a:lnTo>
                <a:lnTo>
                  <a:pt x="81" y="315"/>
                </a:lnTo>
                <a:lnTo>
                  <a:pt x="76" y="303"/>
                </a:lnTo>
                <a:lnTo>
                  <a:pt x="76" y="297"/>
                </a:lnTo>
                <a:lnTo>
                  <a:pt x="70" y="286"/>
                </a:lnTo>
                <a:lnTo>
                  <a:pt x="64" y="274"/>
                </a:lnTo>
                <a:lnTo>
                  <a:pt x="58" y="257"/>
                </a:lnTo>
                <a:lnTo>
                  <a:pt x="52" y="245"/>
                </a:lnTo>
                <a:lnTo>
                  <a:pt x="52" y="239"/>
                </a:lnTo>
                <a:lnTo>
                  <a:pt x="47" y="233"/>
                </a:lnTo>
                <a:lnTo>
                  <a:pt x="41" y="227"/>
                </a:lnTo>
                <a:lnTo>
                  <a:pt x="41" y="222"/>
                </a:lnTo>
                <a:lnTo>
                  <a:pt x="29" y="216"/>
                </a:lnTo>
                <a:lnTo>
                  <a:pt x="23" y="204"/>
                </a:lnTo>
                <a:lnTo>
                  <a:pt x="12" y="192"/>
                </a:lnTo>
                <a:lnTo>
                  <a:pt x="12" y="187"/>
                </a:lnTo>
                <a:lnTo>
                  <a:pt x="6" y="181"/>
                </a:lnTo>
                <a:lnTo>
                  <a:pt x="6" y="175"/>
                </a:lnTo>
                <a:lnTo>
                  <a:pt x="0" y="169"/>
                </a:lnTo>
                <a:lnTo>
                  <a:pt x="0" y="157"/>
                </a:lnTo>
                <a:lnTo>
                  <a:pt x="0" y="152"/>
                </a:lnTo>
                <a:lnTo>
                  <a:pt x="0" y="146"/>
                </a:lnTo>
                <a:lnTo>
                  <a:pt x="0" y="134"/>
                </a:lnTo>
                <a:lnTo>
                  <a:pt x="6" y="128"/>
                </a:lnTo>
                <a:lnTo>
                  <a:pt x="6" y="117"/>
                </a:lnTo>
                <a:lnTo>
                  <a:pt x="12" y="111"/>
                </a:lnTo>
                <a:lnTo>
                  <a:pt x="12" y="99"/>
                </a:lnTo>
                <a:lnTo>
                  <a:pt x="18" y="93"/>
                </a:lnTo>
                <a:lnTo>
                  <a:pt x="18" y="81"/>
                </a:lnTo>
                <a:lnTo>
                  <a:pt x="29" y="64"/>
                </a:lnTo>
                <a:lnTo>
                  <a:pt x="41" y="41"/>
                </a:lnTo>
                <a:lnTo>
                  <a:pt x="47" y="23"/>
                </a:lnTo>
                <a:lnTo>
                  <a:pt x="58" y="0"/>
                </a:lnTo>
                <a:lnTo>
                  <a:pt x="76" y="11"/>
                </a:lnTo>
                <a:close/>
              </a:path>
            </a:pathLst>
          </a:custGeom>
          <a:solidFill>
            <a:srgbClr val="FFFFFF"/>
          </a:solidFill>
          <a:ln w="9525">
            <a:noFill/>
            <a:round/>
            <a:headEnd/>
            <a:tailEnd/>
          </a:ln>
        </p:spPr>
        <p:txBody>
          <a:bodyPr/>
          <a:lstStyle/>
          <a:p>
            <a:endParaRPr lang="en-US"/>
          </a:p>
        </p:txBody>
      </p:sp>
      <p:sp>
        <p:nvSpPr>
          <p:cNvPr id="25102" name="Rectangle 290"/>
          <p:cNvSpPr>
            <a:spLocks noChangeArrowheads="1"/>
          </p:cNvSpPr>
          <p:nvPr/>
        </p:nvSpPr>
        <p:spPr bwMode="auto">
          <a:xfrm>
            <a:off x="4205231" y="3136463"/>
            <a:ext cx="184150" cy="1195388"/>
          </a:xfrm>
          <a:prstGeom prst="rect">
            <a:avLst/>
          </a:prstGeom>
          <a:solidFill>
            <a:srgbClr val="808080"/>
          </a:solidFill>
          <a:ln w="9525">
            <a:noFill/>
            <a:miter lim="800000"/>
            <a:headEnd/>
            <a:tailEnd/>
          </a:ln>
        </p:spPr>
        <p:txBody>
          <a:bodyPr/>
          <a:lstStyle/>
          <a:p>
            <a:endParaRPr lang="en-GB"/>
          </a:p>
        </p:txBody>
      </p:sp>
      <p:sp>
        <p:nvSpPr>
          <p:cNvPr id="25103" name="Freeform 291"/>
          <p:cNvSpPr>
            <a:spLocks/>
          </p:cNvSpPr>
          <p:nvPr/>
        </p:nvSpPr>
        <p:spPr bwMode="auto">
          <a:xfrm>
            <a:off x="4224281" y="3126938"/>
            <a:ext cx="146050" cy="1176338"/>
          </a:xfrm>
          <a:custGeom>
            <a:avLst/>
            <a:gdLst>
              <a:gd name="T0" fmla="*/ 52 w 92"/>
              <a:gd name="T1" fmla="*/ 0 h 741"/>
              <a:gd name="T2" fmla="*/ 35 w 92"/>
              <a:gd name="T3" fmla="*/ 41 h 741"/>
              <a:gd name="T4" fmla="*/ 23 w 92"/>
              <a:gd name="T5" fmla="*/ 58 h 741"/>
              <a:gd name="T6" fmla="*/ 17 w 92"/>
              <a:gd name="T7" fmla="*/ 76 h 741"/>
              <a:gd name="T8" fmla="*/ 6 w 92"/>
              <a:gd name="T9" fmla="*/ 93 h 741"/>
              <a:gd name="T10" fmla="*/ 0 w 92"/>
              <a:gd name="T11" fmla="*/ 111 h 741"/>
              <a:gd name="T12" fmla="*/ 0 w 92"/>
              <a:gd name="T13" fmla="*/ 128 h 741"/>
              <a:gd name="T14" fmla="*/ 0 w 92"/>
              <a:gd name="T15" fmla="*/ 146 h 741"/>
              <a:gd name="T16" fmla="*/ 0 w 92"/>
              <a:gd name="T17" fmla="*/ 158 h 741"/>
              <a:gd name="T18" fmla="*/ 0 w 92"/>
              <a:gd name="T19" fmla="*/ 169 h 741"/>
              <a:gd name="T20" fmla="*/ 11 w 92"/>
              <a:gd name="T21" fmla="*/ 181 h 741"/>
              <a:gd name="T22" fmla="*/ 17 w 92"/>
              <a:gd name="T23" fmla="*/ 193 h 741"/>
              <a:gd name="T24" fmla="*/ 35 w 92"/>
              <a:gd name="T25" fmla="*/ 210 h 741"/>
              <a:gd name="T26" fmla="*/ 40 w 92"/>
              <a:gd name="T27" fmla="*/ 222 h 741"/>
              <a:gd name="T28" fmla="*/ 46 w 92"/>
              <a:gd name="T29" fmla="*/ 233 h 741"/>
              <a:gd name="T30" fmla="*/ 52 w 92"/>
              <a:gd name="T31" fmla="*/ 251 h 741"/>
              <a:gd name="T32" fmla="*/ 58 w 92"/>
              <a:gd name="T33" fmla="*/ 263 h 741"/>
              <a:gd name="T34" fmla="*/ 64 w 92"/>
              <a:gd name="T35" fmla="*/ 274 h 741"/>
              <a:gd name="T36" fmla="*/ 69 w 92"/>
              <a:gd name="T37" fmla="*/ 292 h 741"/>
              <a:gd name="T38" fmla="*/ 75 w 92"/>
              <a:gd name="T39" fmla="*/ 303 h 741"/>
              <a:gd name="T40" fmla="*/ 81 w 92"/>
              <a:gd name="T41" fmla="*/ 321 h 741"/>
              <a:gd name="T42" fmla="*/ 81 w 92"/>
              <a:gd name="T43" fmla="*/ 333 h 741"/>
              <a:gd name="T44" fmla="*/ 81 w 92"/>
              <a:gd name="T45" fmla="*/ 350 h 741"/>
              <a:gd name="T46" fmla="*/ 75 w 92"/>
              <a:gd name="T47" fmla="*/ 356 h 741"/>
              <a:gd name="T48" fmla="*/ 75 w 92"/>
              <a:gd name="T49" fmla="*/ 362 h 741"/>
              <a:gd name="T50" fmla="*/ 69 w 92"/>
              <a:gd name="T51" fmla="*/ 374 h 741"/>
              <a:gd name="T52" fmla="*/ 64 w 92"/>
              <a:gd name="T53" fmla="*/ 379 h 741"/>
              <a:gd name="T54" fmla="*/ 52 w 92"/>
              <a:gd name="T55" fmla="*/ 397 h 741"/>
              <a:gd name="T56" fmla="*/ 40 w 92"/>
              <a:gd name="T57" fmla="*/ 414 h 741"/>
              <a:gd name="T58" fmla="*/ 23 w 92"/>
              <a:gd name="T59" fmla="*/ 432 h 741"/>
              <a:gd name="T60" fmla="*/ 11 w 92"/>
              <a:gd name="T61" fmla="*/ 449 h 741"/>
              <a:gd name="T62" fmla="*/ 11 w 92"/>
              <a:gd name="T63" fmla="*/ 461 h 741"/>
              <a:gd name="T64" fmla="*/ 6 w 92"/>
              <a:gd name="T65" fmla="*/ 467 h 741"/>
              <a:gd name="T66" fmla="*/ 6 w 92"/>
              <a:gd name="T67" fmla="*/ 479 h 741"/>
              <a:gd name="T68" fmla="*/ 6 w 92"/>
              <a:gd name="T69" fmla="*/ 484 h 741"/>
              <a:gd name="T70" fmla="*/ 6 w 92"/>
              <a:gd name="T71" fmla="*/ 490 h 741"/>
              <a:gd name="T72" fmla="*/ 6 w 92"/>
              <a:gd name="T73" fmla="*/ 502 h 741"/>
              <a:gd name="T74" fmla="*/ 11 w 92"/>
              <a:gd name="T75" fmla="*/ 508 h 741"/>
              <a:gd name="T76" fmla="*/ 17 w 92"/>
              <a:gd name="T77" fmla="*/ 514 h 741"/>
              <a:gd name="T78" fmla="*/ 29 w 92"/>
              <a:gd name="T79" fmla="*/ 531 h 741"/>
              <a:gd name="T80" fmla="*/ 40 w 92"/>
              <a:gd name="T81" fmla="*/ 543 h 741"/>
              <a:gd name="T82" fmla="*/ 52 w 92"/>
              <a:gd name="T83" fmla="*/ 554 h 741"/>
              <a:gd name="T84" fmla="*/ 69 w 92"/>
              <a:gd name="T85" fmla="*/ 572 h 741"/>
              <a:gd name="T86" fmla="*/ 75 w 92"/>
              <a:gd name="T87" fmla="*/ 584 h 741"/>
              <a:gd name="T88" fmla="*/ 81 w 92"/>
              <a:gd name="T89" fmla="*/ 590 h 741"/>
              <a:gd name="T90" fmla="*/ 87 w 92"/>
              <a:gd name="T91" fmla="*/ 595 h 741"/>
              <a:gd name="T92" fmla="*/ 92 w 92"/>
              <a:gd name="T93" fmla="*/ 607 h 741"/>
              <a:gd name="T94" fmla="*/ 92 w 92"/>
              <a:gd name="T95" fmla="*/ 619 h 741"/>
              <a:gd name="T96" fmla="*/ 92 w 92"/>
              <a:gd name="T97" fmla="*/ 636 h 741"/>
              <a:gd name="T98" fmla="*/ 92 w 92"/>
              <a:gd name="T99" fmla="*/ 648 h 741"/>
              <a:gd name="T100" fmla="*/ 92 w 92"/>
              <a:gd name="T101" fmla="*/ 665 h 741"/>
              <a:gd name="T102" fmla="*/ 92 w 92"/>
              <a:gd name="T103" fmla="*/ 677 h 741"/>
              <a:gd name="T104" fmla="*/ 92 w 92"/>
              <a:gd name="T105" fmla="*/ 689 h 741"/>
              <a:gd name="T106" fmla="*/ 92 w 92"/>
              <a:gd name="T107" fmla="*/ 706 h 741"/>
              <a:gd name="T108" fmla="*/ 92 w 92"/>
              <a:gd name="T109" fmla="*/ 718 h 741"/>
              <a:gd name="T110" fmla="*/ 92 w 92"/>
              <a:gd name="T111" fmla="*/ 730 h 741"/>
              <a:gd name="T112" fmla="*/ 92 w 92"/>
              <a:gd name="T113" fmla="*/ 741 h 7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
              <a:gd name="T172" fmla="*/ 0 h 741"/>
              <a:gd name="T173" fmla="*/ 92 w 92"/>
              <a:gd name="T174" fmla="*/ 741 h 7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 h="741">
                <a:moveTo>
                  <a:pt x="52" y="0"/>
                </a:moveTo>
                <a:lnTo>
                  <a:pt x="35" y="41"/>
                </a:lnTo>
                <a:lnTo>
                  <a:pt x="23" y="58"/>
                </a:lnTo>
                <a:lnTo>
                  <a:pt x="17" y="76"/>
                </a:lnTo>
                <a:lnTo>
                  <a:pt x="6" y="93"/>
                </a:lnTo>
                <a:lnTo>
                  <a:pt x="0" y="111"/>
                </a:lnTo>
                <a:lnTo>
                  <a:pt x="0" y="128"/>
                </a:lnTo>
                <a:lnTo>
                  <a:pt x="0" y="146"/>
                </a:lnTo>
                <a:lnTo>
                  <a:pt x="0" y="158"/>
                </a:lnTo>
                <a:lnTo>
                  <a:pt x="0" y="169"/>
                </a:lnTo>
                <a:lnTo>
                  <a:pt x="11" y="181"/>
                </a:lnTo>
                <a:lnTo>
                  <a:pt x="17" y="193"/>
                </a:lnTo>
                <a:lnTo>
                  <a:pt x="35" y="210"/>
                </a:lnTo>
                <a:lnTo>
                  <a:pt x="40" y="222"/>
                </a:lnTo>
                <a:lnTo>
                  <a:pt x="46" y="233"/>
                </a:lnTo>
                <a:lnTo>
                  <a:pt x="52" y="251"/>
                </a:lnTo>
                <a:lnTo>
                  <a:pt x="58" y="263"/>
                </a:lnTo>
                <a:lnTo>
                  <a:pt x="64" y="274"/>
                </a:lnTo>
                <a:lnTo>
                  <a:pt x="69" y="292"/>
                </a:lnTo>
                <a:lnTo>
                  <a:pt x="75" y="303"/>
                </a:lnTo>
                <a:lnTo>
                  <a:pt x="81" y="321"/>
                </a:lnTo>
                <a:lnTo>
                  <a:pt x="81" y="333"/>
                </a:lnTo>
                <a:lnTo>
                  <a:pt x="81" y="350"/>
                </a:lnTo>
                <a:lnTo>
                  <a:pt x="75" y="356"/>
                </a:lnTo>
                <a:lnTo>
                  <a:pt x="75" y="362"/>
                </a:lnTo>
                <a:lnTo>
                  <a:pt x="69" y="374"/>
                </a:lnTo>
                <a:lnTo>
                  <a:pt x="64" y="379"/>
                </a:lnTo>
                <a:lnTo>
                  <a:pt x="52" y="397"/>
                </a:lnTo>
                <a:lnTo>
                  <a:pt x="40" y="414"/>
                </a:lnTo>
                <a:lnTo>
                  <a:pt x="23" y="432"/>
                </a:lnTo>
                <a:lnTo>
                  <a:pt x="11" y="449"/>
                </a:lnTo>
                <a:lnTo>
                  <a:pt x="11" y="461"/>
                </a:lnTo>
                <a:lnTo>
                  <a:pt x="6" y="467"/>
                </a:lnTo>
                <a:lnTo>
                  <a:pt x="6" y="479"/>
                </a:lnTo>
                <a:lnTo>
                  <a:pt x="6" y="484"/>
                </a:lnTo>
                <a:lnTo>
                  <a:pt x="6" y="490"/>
                </a:lnTo>
                <a:lnTo>
                  <a:pt x="6" y="502"/>
                </a:lnTo>
                <a:lnTo>
                  <a:pt x="11" y="508"/>
                </a:lnTo>
                <a:lnTo>
                  <a:pt x="17" y="514"/>
                </a:lnTo>
                <a:lnTo>
                  <a:pt x="29" y="531"/>
                </a:lnTo>
                <a:lnTo>
                  <a:pt x="40" y="543"/>
                </a:lnTo>
                <a:lnTo>
                  <a:pt x="52" y="554"/>
                </a:lnTo>
                <a:lnTo>
                  <a:pt x="69" y="572"/>
                </a:lnTo>
                <a:lnTo>
                  <a:pt x="75" y="584"/>
                </a:lnTo>
                <a:lnTo>
                  <a:pt x="81" y="590"/>
                </a:lnTo>
                <a:lnTo>
                  <a:pt x="87" y="595"/>
                </a:lnTo>
                <a:lnTo>
                  <a:pt x="92" y="607"/>
                </a:lnTo>
                <a:lnTo>
                  <a:pt x="92" y="619"/>
                </a:lnTo>
                <a:lnTo>
                  <a:pt x="92" y="636"/>
                </a:lnTo>
                <a:lnTo>
                  <a:pt x="92" y="648"/>
                </a:lnTo>
                <a:lnTo>
                  <a:pt x="92" y="665"/>
                </a:lnTo>
                <a:lnTo>
                  <a:pt x="92" y="677"/>
                </a:lnTo>
                <a:lnTo>
                  <a:pt x="92" y="689"/>
                </a:lnTo>
                <a:lnTo>
                  <a:pt x="92" y="706"/>
                </a:lnTo>
                <a:lnTo>
                  <a:pt x="92" y="718"/>
                </a:lnTo>
                <a:lnTo>
                  <a:pt x="92" y="730"/>
                </a:lnTo>
                <a:lnTo>
                  <a:pt x="92" y="741"/>
                </a:lnTo>
              </a:path>
            </a:pathLst>
          </a:custGeom>
          <a:noFill/>
          <a:ln w="26988">
            <a:solidFill>
              <a:srgbClr val="FF0000"/>
            </a:solidFill>
            <a:round/>
            <a:headEnd/>
            <a:tailEnd/>
          </a:ln>
        </p:spPr>
        <p:txBody>
          <a:bodyPr/>
          <a:lstStyle/>
          <a:p>
            <a:endParaRPr lang="en-US"/>
          </a:p>
        </p:txBody>
      </p:sp>
      <p:sp>
        <p:nvSpPr>
          <p:cNvPr id="25104" name="Freeform 292"/>
          <p:cNvSpPr>
            <a:spLocks/>
          </p:cNvSpPr>
          <p:nvPr/>
        </p:nvSpPr>
        <p:spPr bwMode="auto">
          <a:xfrm>
            <a:off x="4141731" y="3303151"/>
            <a:ext cx="514350" cy="111125"/>
          </a:xfrm>
          <a:custGeom>
            <a:avLst/>
            <a:gdLst>
              <a:gd name="T0" fmla="*/ 0 w 324"/>
              <a:gd name="T1" fmla="*/ 23 h 70"/>
              <a:gd name="T2" fmla="*/ 29 w 324"/>
              <a:gd name="T3" fmla="*/ 35 h 70"/>
              <a:gd name="T4" fmla="*/ 52 w 324"/>
              <a:gd name="T5" fmla="*/ 47 h 70"/>
              <a:gd name="T6" fmla="*/ 63 w 324"/>
              <a:gd name="T7" fmla="*/ 52 h 70"/>
              <a:gd name="T8" fmla="*/ 75 w 324"/>
              <a:gd name="T9" fmla="*/ 58 h 70"/>
              <a:gd name="T10" fmla="*/ 87 w 324"/>
              <a:gd name="T11" fmla="*/ 64 h 70"/>
              <a:gd name="T12" fmla="*/ 98 w 324"/>
              <a:gd name="T13" fmla="*/ 70 h 70"/>
              <a:gd name="T14" fmla="*/ 104 w 324"/>
              <a:gd name="T15" fmla="*/ 70 h 70"/>
              <a:gd name="T16" fmla="*/ 110 w 324"/>
              <a:gd name="T17" fmla="*/ 70 h 70"/>
              <a:gd name="T18" fmla="*/ 116 w 324"/>
              <a:gd name="T19" fmla="*/ 70 h 70"/>
              <a:gd name="T20" fmla="*/ 121 w 324"/>
              <a:gd name="T21" fmla="*/ 64 h 70"/>
              <a:gd name="T22" fmla="*/ 133 w 324"/>
              <a:gd name="T23" fmla="*/ 64 h 70"/>
              <a:gd name="T24" fmla="*/ 144 w 324"/>
              <a:gd name="T25" fmla="*/ 52 h 70"/>
              <a:gd name="T26" fmla="*/ 144 w 324"/>
              <a:gd name="T27" fmla="*/ 52 h 70"/>
              <a:gd name="T28" fmla="*/ 150 w 324"/>
              <a:gd name="T29" fmla="*/ 47 h 70"/>
              <a:gd name="T30" fmla="*/ 156 w 324"/>
              <a:gd name="T31" fmla="*/ 35 h 70"/>
              <a:gd name="T32" fmla="*/ 156 w 324"/>
              <a:gd name="T33" fmla="*/ 29 h 70"/>
              <a:gd name="T34" fmla="*/ 162 w 324"/>
              <a:gd name="T35" fmla="*/ 23 h 70"/>
              <a:gd name="T36" fmla="*/ 168 w 324"/>
              <a:gd name="T37" fmla="*/ 23 h 70"/>
              <a:gd name="T38" fmla="*/ 168 w 324"/>
              <a:gd name="T39" fmla="*/ 17 h 70"/>
              <a:gd name="T40" fmla="*/ 173 w 324"/>
              <a:gd name="T41" fmla="*/ 17 h 70"/>
              <a:gd name="T42" fmla="*/ 185 w 324"/>
              <a:gd name="T43" fmla="*/ 17 h 70"/>
              <a:gd name="T44" fmla="*/ 197 w 324"/>
              <a:gd name="T45" fmla="*/ 23 h 70"/>
              <a:gd name="T46" fmla="*/ 208 w 324"/>
              <a:gd name="T47" fmla="*/ 23 h 70"/>
              <a:gd name="T48" fmla="*/ 214 w 324"/>
              <a:gd name="T49" fmla="*/ 23 h 70"/>
              <a:gd name="T50" fmla="*/ 226 w 324"/>
              <a:gd name="T51" fmla="*/ 17 h 70"/>
              <a:gd name="T52" fmla="*/ 243 w 324"/>
              <a:gd name="T53" fmla="*/ 12 h 70"/>
              <a:gd name="T54" fmla="*/ 255 w 324"/>
              <a:gd name="T55" fmla="*/ 6 h 70"/>
              <a:gd name="T56" fmla="*/ 272 w 324"/>
              <a:gd name="T57" fmla="*/ 0 h 70"/>
              <a:gd name="T58" fmla="*/ 284 w 324"/>
              <a:gd name="T59" fmla="*/ 0 h 70"/>
              <a:gd name="T60" fmla="*/ 301 w 324"/>
              <a:gd name="T61" fmla="*/ 0 h 70"/>
              <a:gd name="T62" fmla="*/ 307 w 324"/>
              <a:gd name="T63" fmla="*/ 0 h 70"/>
              <a:gd name="T64" fmla="*/ 313 w 324"/>
              <a:gd name="T65" fmla="*/ 0 h 70"/>
              <a:gd name="T66" fmla="*/ 318 w 324"/>
              <a:gd name="T67" fmla="*/ 0 h 70"/>
              <a:gd name="T68" fmla="*/ 324 w 324"/>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4"/>
              <a:gd name="T106" fmla="*/ 0 h 70"/>
              <a:gd name="T107" fmla="*/ 324 w 324"/>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4" h="70">
                <a:moveTo>
                  <a:pt x="0" y="23"/>
                </a:moveTo>
                <a:lnTo>
                  <a:pt x="29" y="35"/>
                </a:lnTo>
                <a:lnTo>
                  <a:pt x="52" y="47"/>
                </a:lnTo>
                <a:lnTo>
                  <a:pt x="63" y="52"/>
                </a:lnTo>
                <a:lnTo>
                  <a:pt x="75" y="58"/>
                </a:lnTo>
                <a:lnTo>
                  <a:pt x="87" y="64"/>
                </a:lnTo>
                <a:lnTo>
                  <a:pt x="98" y="70"/>
                </a:lnTo>
                <a:lnTo>
                  <a:pt x="104" y="70"/>
                </a:lnTo>
                <a:lnTo>
                  <a:pt x="110" y="70"/>
                </a:lnTo>
                <a:lnTo>
                  <a:pt x="116" y="70"/>
                </a:lnTo>
                <a:lnTo>
                  <a:pt x="121" y="64"/>
                </a:lnTo>
                <a:lnTo>
                  <a:pt x="133" y="64"/>
                </a:lnTo>
                <a:lnTo>
                  <a:pt x="144" y="52"/>
                </a:lnTo>
                <a:lnTo>
                  <a:pt x="150" y="47"/>
                </a:lnTo>
                <a:lnTo>
                  <a:pt x="156" y="35"/>
                </a:lnTo>
                <a:lnTo>
                  <a:pt x="156" y="29"/>
                </a:lnTo>
                <a:lnTo>
                  <a:pt x="162" y="23"/>
                </a:lnTo>
                <a:lnTo>
                  <a:pt x="168" y="23"/>
                </a:lnTo>
                <a:lnTo>
                  <a:pt x="168" y="17"/>
                </a:lnTo>
                <a:lnTo>
                  <a:pt x="173" y="17"/>
                </a:lnTo>
                <a:lnTo>
                  <a:pt x="185" y="17"/>
                </a:lnTo>
                <a:lnTo>
                  <a:pt x="197" y="23"/>
                </a:lnTo>
                <a:lnTo>
                  <a:pt x="208" y="23"/>
                </a:lnTo>
                <a:lnTo>
                  <a:pt x="214" y="23"/>
                </a:lnTo>
                <a:lnTo>
                  <a:pt x="226" y="17"/>
                </a:lnTo>
                <a:lnTo>
                  <a:pt x="243" y="12"/>
                </a:lnTo>
                <a:lnTo>
                  <a:pt x="255" y="6"/>
                </a:lnTo>
                <a:lnTo>
                  <a:pt x="272" y="0"/>
                </a:lnTo>
                <a:lnTo>
                  <a:pt x="284" y="0"/>
                </a:lnTo>
                <a:lnTo>
                  <a:pt x="301" y="0"/>
                </a:lnTo>
                <a:lnTo>
                  <a:pt x="307" y="0"/>
                </a:lnTo>
                <a:lnTo>
                  <a:pt x="313" y="0"/>
                </a:lnTo>
                <a:lnTo>
                  <a:pt x="318" y="0"/>
                </a:lnTo>
                <a:lnTo>
                  <a:pt x="324" y="0"/>
                </a:lnTo>
              </a:path>
            </a:pathLst>
          </a:custGeom>
          <a:noFill/>
          <a:ln w="9525">
            <a:solidFill>
              <a:srgbClr val="FF0000"/>
            </a:solidFill>
            <a:round/>
            <a:headEnd/>
            <a:tailEnd/>
          </a:ln>
        </p:spPr>
        <p:txBody>
          <a:bodyPr/>
          <a:lstStyle/>
          <a:p>
            <a:endParaRPr lang="en-US"/>
          </a:p>
        </p:txBody>
      </p:sp>
      <p:sp>
        <p:nvSpPr>
          <p:cNvPr id="25105" name="Freeform 293"/>
          <p:cNvSpPr>
            <a:spLocks/>
          </p:cNvSpPr>
          <p:nvPr/>
        </p:nvSpPr>
        <p:spPr bwMode="auto">
          <a:xfrm>
            <a:off x="5549844" y="3812738"/>
            <a:ext cx="339725" cy="212725"/>
          </a:xfrm>
          <a:custGeom>
            <a:avLst/>
            <a:gdLst>
              <a:gd name="T0" fmla="*/ 214 w 214"/>
              <a:gd name="T1" fmla="*/ 0 h 134"/>
              <a:gd name="T2" fmla="*/ 202 w 214"/>
              <a:gd name="T3" fmla="*/ 6 h 134"/>
              <a:gd name="T4" fmla="*/ 191 w 214"/>
              <a:gd name="T5" fmla="*/ 12 h 134"/>
              <a:gd name="T6" fmla="*/ 179 w 214"/>
              <a:gd name="T7" fmla="*/ 17 h 134"/>
              <a:gd name="T8" fmla="*/ 168 w 214"/>
              <a:gd name="T9" fmla="*/ 29 h 134"/>
              <a:gd name="T10" fmla="*/ 168 w 214"/>
              <a:gd name="T11" fmla="*/ 35 h 134"/>
              <a:gd name="T12" fmla="*/ 162 w 214"/>
              <a:gd name="T13" fmla="*/ 47 h 134"/>
              <a:gd name="T14" fmla="*/ 156 w 214"/>
              <a:gd name="T15" fmla="*/ 52 h 134"/>
              <a:gd name="T16" fmla="*/ 156 w 214"/>
              <a:gd name="T17" fmla="*/ 64 h 134"/>
              <a:gd name="T18" fmla="*/ 144 w 214"/>
              <a:gd name="T19" fmla="*/ 82 h 134"/>
              <a:gd name="T20" fmla="*/ 144 w 214"/>
              <a:gd name="T21" fmla="*/ 93 h 134"/>
              <a:gd name="T22" fmla="*/ 139 w 214"/>
              <a:gd name="T23" fmla="*/ 99 h 134"/>
              <a:gd name="T24" fmla="*/ 133 w 214"/>
              <a:gd name="T25" fmla="*/ 117 h 134"/>
              <a:gd name="T26" fmla="*/ 127 w 214"/>
              <a:gd name="T27" fmla="*/ 122 h 134"/>
              <a:gd name="T28" fmla="*/ 127 w 214"/>
              <a:gd name="T29" fmla="*/ 128 h 134"/>
              <a:gd name="T30" fmla="*/ 121 w 214"/>
              <a:gd name="T31" fmla="*/ 134 h 134"/>
              <a:gd name="T32" fmla="*/ 121 w 214"/>
              <a:gd name="T33" fmla="*/ 134 h 134"/>
              <a:gd name="T34" fmla="*/ 115 w 214"/>
              <a:gd name="T35" fmla="*/ 134 h 134"/>
              <a:gd name="T36" fmla="*/ 110 w 214"/>
              <a:gd name="T37" fmla="*/ 134 h 134"/>
              <a:gd name="T38" fmla="*/ 110 w 214"/>
              <a:gd name="T39" fmla="*/ 134 h 134"/>
              <a:gd name="T40" fmla="*/ 104 w 214"/>
              <a:gd name="T41" fmla="*/ 134 h 134"/>
              <a:gd name="T42" fmla="*/ 98 w 214"/>
              <a:gd name="T43" fmla="*/ 128 h 134"/>
              <a:gd name="T44" fmla="*/ 92 w 214"/>
              <a:gd name="T45" fmla="*/ 117 h 134"/>
              <a:gd name="T46" fmla="*/ 86 w 214"/>
              <a:gd name="T47" fmla="*/ 105 h 134"/>
              <a:gd name="T48" fmla="*/ 81 w 214"/>
              <a:gd name="T49" fmla="*/ 93 h 134"/>
              <a:gd name="T50" fmla="*/ 75 w 214"/>
              <a:gd name="T51" fmla="*/ 87 h 134"/>
              <a:gd name="T52" fmla="*/ 63 w 214"/>
              <a:gd name="T53" fmla="*/ 76 h 134"/>
              <a:gd name="T54" fmla="*/ 57 w 214"/>
              <a:gd name="T55" fmla="*/ 70 h 134"/>
              <a:gd name="T56" fmla="*/ 52 w 214"/>
              <a:gd name="T57" fmla="*/ 64 h 134"/>
              <a:gd name="T58" fmla="*/ 40 w 214"/>
              <a:gd name="T59" fmla="*/ 64 h 134"/>
              <a:gd name="T60" fmla="*/ 34 w 214"/>
              <a:gd name="T61" fmla="*/ 64 h 134"/>
              <a:gd name="T62" fmla="*/ 23 w 214"/>
              <a:gd name="T63" fmla="*/ 58 h 134"/>
              <a:gd name="T64" fmla="*/ 17 w 214"/>
              <a:gd name="T65" fmla="*/ 58 h 134"/>
              <a:gd name="T66" fmla="*/ 11 w 214"/>
              <a:gd name="T67" fmla="*/ 58 h 134"/>
              <a:gd name="T68" fmla="*/ 5 w 214"/>
              <a:gd name="T69" fmla="*/ 58 h 134"/>
              <a:gd name="T70" fmla="*/ 0 w 214"/>
              <a:gd name="T71" fmla="*/ 58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134"/>
              <a:gd name="T110" fmla="*/ 214 w 214"/>
              <a:gd name="T111" fmla="*/ 134 h 1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134">
                <a:moveTo>
                  <a:pt x="214" y="0"/>
                </a:moveTo>
                <a:lnTo>
                  <a:pt x="202" y="6"/>
                </a:lnTo>
                <a:lnTo>
                  <a:pt x="191" y="12"/>
                </a:lnTo>
                <a:lnTo>
                  <a:pt x="179" y="17"/>
                </a:lnTo>
                <a:lnTo>
                  <a:pt x="168" y="29"/>
                </a:lnTo>
                <a:lnTo>
                  <a:pt x="168" y="35"/>
                </a:lnTo>
                <a:lnTo>
                  <a:pt x="162" y="47"/>
                </a:lnTo>
                <a:lnTo>
                  <a:pt x="156" y="52"/>
                </a:lnTo>
                <a:lnTo>
                  <a:pt x="156" y="64"/>
                </a:lnTo>
                <a:lnTo>
                  <a:pt x="144" y="82"/>
                </a:lnTo>
                <a:lnTo>
                  <a:pt x="144" y="93"/>
                </a:lnTo>
                <a:lnTo>
                  <a:pt x="139" y="99"/>
                </a:lnTo>
                <a:lnTo>
                  <a:pt x="133" y="117"/>
                </a:lnTo>
                <a:lnTo>
                  <a:pt x="127" y="122"/>
                </a:lnTo>
                <a:lnTo>
                  <a:pt x="127" y="128"/>
                </a:lnTo>
                <a:lnTo>
                  <a:pt x="121" y="134"/>
                </a:lnTo>
                <a:lnTo>
                  <a:pt x="115" y="134"/>
                </a:lnTo>
                <a:lnTo>
                  <a:pt x="110" y="134"/>
                </a:lnTo>
                <a:lnTo>
                  <a:pt x="104" y="134"/>
                </a:lnTo>
                <a:lnTo>
                  <a:pt x="98" y="128"/>
                </a:lnTo>
                <a:lnTo>
                  <a:pt x="92" y="117"/>
                </a:lnTo>
                <a:lnTo>
                  <a:pt x="86" y="105"/>
                </a:lnTo>
                <a:lnTo>
                  <a:pt x="81" y="93"/>
                </a:lnTo>
                <a:lnTo>
                  <a:pt x="75" y="87"/>
                </a:lnTo>
                <a:lnTo>
                  <a:pt x="63" y="76"/>
                </a:lnTo>
                <a:lnTo>
                  <a:pt x="57" y="70"/>
                </a:lnTo>
                <a:lnTo>
                  <a:pt x="52" y="64"/>
                </a:lnTo>
                <a:lnTo>
                  <a:pt x="40" y="64"/>
                </a:lnTo>
                <a:lnTo>
                  <a:pt x="34" y="64"/>
                </a:lnTo>
                <a:lnTo>
                  <a:pt x="23" y="58"/>
                </a:lnTo>
                <a:lnTo>
                  <a:pt x="17" y="58"/>
                </a:lnTo>
                <a:lnTo>
                  <a:pt x="11" y="58"/>
                </a:lnTo>
                <a:lnTo>
                  <a:pt x="5" y="58"/>
                </a:lnTo>
                <a:lnTo>
                  <a:pt x="0" y="58"/>
                </a:lnTo>
              </a:path>
            </a:pathLst>
          </a:custGeom>
          <a:noFill/>
          <a:ln w="9525">
            <a:solidFill>
              <a:srgbClr val="FF0000"/>
            </a:solidFill>
            <a:round/>
            <a:headEnd/>
            <a:tailEnd/>
          </a:ln>
        </p:spPr>
        <p:txBody>
          <a:bodyPr/>
          <a:lstStyle/>
          <a:p>
            <a:endParaRPr lang="en-US"/>
          </a:p>
        </p:txBody>
      </p:sp>
      <p:sp>
        <p:nvSpPr>
          <p:cNvPr id="25106" name="Freeform 294"/>
          <p:cNvSpPr>
            <a:spLocks/>
          </p:cNvSpPr>
          <p:nvPr/>
        </p:nvSpPr>
        <p:spPr bwMode="auto">
          <a:xfrm>
            <a:off x="5116456" y="2477651"/>
            <a:ext cx="496888" cy="342900"/>
          </a:xfrm>
          <a:custGeom>
            <a:avLst/>
            <a:gdLst>
              <a:gd name="T0" fmla="*/ 313 w 313"/>
              <a:gd name="T1" fmla="*/ 35 h 216"/>
              <a:gd name="T2" fmla="*/ 302 w 313"/>
              <a:gd name="T3" fmla="*/ 24 h 216"/>
              <a:gd name="T4" fmla="*/ 284 w 313"/>
              <a:gd name="T5" fmla="*/ 12 h 216"/>
              <a:gd name="T6" fmla="*/ 278 w 313"/>
              <a:gd name="T7" fmla="*/ 6 h 216"/>
              <a:gd name="T8" fmla="*/ 273 w 313"/>
              <a:gd name="T9" fmla="*/ 0 h 216"/>
              <a:gd name="T10" fmla="*/ 261 w 313"/>
              <a:gd name="T11" fmla="*/ 0 h 216"/>
              <a:gd name="T12" fmla="*/ 255 w 313"/>
              <a:gd name="T13" fmla="*/ 0 h 216"/>
              <a:gd name="T14" fmla="*/ 249 w 313"/>
              <a:gd name="T15" fmla="*/ 0 h 216"/>
              <a:gd name="T16" fmla="*/ 238 w 313"/>
              <a:gd name="T17" fmla="*/ 6 h 216"/>
              <a:gd name="T18" fmla="*/ 226 w 313"/>
              <a:gd name="T19" fmla="*/ 12 h 216"/>
              <a:gd name="T20" fmla="*/ 220 w 313"/>
              <a:gd name="T21" fmla="*/ 18 h 216"/>
              <a:gd name="T22" fmla="*/ 203 w 313"/>
              <a:gd name="T23" fmla="*/ 29 h 216"/>
              <a:gd name="T24" fmla="*/ 191 w 313"/>
              <a:gd name="T25" fmla="*/ 35 h 216"/>
              <a:gd name="T26" fmla="*/ 186 w 313"/>
              <a:gd name="T27" fmla="*/ 41 h 216"/>
              <a:gd name="T28" fmla="*/ 180 w 313"/>
              <a:gd name="T29" fmla="*/ 41 h 216"/>
              <a:gd name="T30" fmla="*/ 174 w 313"/>
              <a:gd name="T31" fmla="*/ 47 h 216"/>
              <a:gd name="T32" fmla="*/ 168 w 313"/>
              <a:gd name="T33" fmla="*/ 47 h 216"/>
              <a:gd name="T34" fmla="*/ 157 w 313"/>
              <a:gd name="T35" fmla="*/ 47 h 216"/>
              <a:gd name="T36" fmla="*/ 151 w 313"/>
              <a:gd name="T37" fmla="*/ 47 h 216"/>
              <a:gd name="T38" fmla="*/ 145 w 313"/>
              <a:gd name="T39" fmla="*/ 47 h 216"/>
              <a:gd name="T40" fmla="*/ 139 w 313"/>
              <a:gd name="T41" fmla="*/ 47 h 216"/>
              <a:gd name="T42" fmla="*/ 128 w 313"/>
              <a:gd name="T43" fmla="*/ 47 h 216"/>
              <a:gd name="T44" fmla="*/ 110 w 313"/>
              <a:gd name="T45" fmla="*/ 41 h 216"/>
              <a:gd name="T46" fmla="*/ 99 w 313"/>
              <a:gd name="T47" fmla="*/ 41 h 216"/>
              <a:gd name="T48" fmla="*/ 93 w 313"/>
              <a:gd name="T49" fmla="*/ 41 h 216"/>
              <a:gd name="T50" fmla="*/ 81 w 313"/>
              <a:gd name="T51" fmla="*/ 41 h 216"/>
              <a:gd name="T52" fmla="*/ 75 w 313"/>
              <a:gd name="T53" fmla="*/ 41 h 216"/>
              <a:gd name="T54" fmla="*/ 64 w 313"/>
              <a:gd name="T55" fmla="*/ 47 h 216"/>
              <a:gd name="T56" fmla="*/ 58 w 313"/>
              <a:gd name="T57" fmla="*/ 47 h 216"/>
              <a:gd name="T58" fmla="*/ 46 w 313"/>
              <a:gd name="T59" fmla="*/ 59 h 216"/>
              <a:gd name="T60" fmla="*/ 35 w 313"/>
              <a:gd name="T61" fmla="*/ 65 h 216"/>
              <a:gd name="T62" fmla="*/ 29 w 313"/>
              <a:gd name="T63" fmla="*/ 70 h 216"/>
              <a:gd name="T64" fmla="*/ 17 w 313"/>
              <a:gd name="T65" fmla="*/ 76 h 216"/>
              <a:gd name="T66" fmla="*/ 12 w 313"/>
              <a:gd name="T67" fmla="*/ 88 h 216"/>
              <a:gd name="T68" fmla="*/ 12 w 313"/>
              <a:gd name="T69" fmla="*/ 94 h 216"/>
              <a:gd name="T70" fmla="*/ 12 w 313"/>
              <a:gd name="T71" fmla="*/ 100 h 216"/>
              <a:gd name="T72" fmla="*/ 12 w 313"/>
              <a:gd name="T73" fmla="*/ 100 h 216"/>
              <a:gd name="T74" fmla="*/ 12 w 313"/>
              <a:gd name="T75" fmla="*/ 111 h 216"/>
              <a:gd name="T76" fmla="*/ 17 w 313"/>
              <a:gd name="T77" fmla="*/ 117 h 216"/>
              <a:gd name="T78" fmla="*/ 23 w 313"/>
              <a:gd name="T79" fmla="*/ 129 h 216"/>
              <a:gd name="T80" fmla="*/ 29 w 313"/>
              <a:gd name="T81" fmla="*/ 135 h 216"/>
              <a:gd name="T82" fmla="*/ 35 w 313"/>
              <a:gd name="T83" fmla="*/ 140 h 216"/>
              <a:gd name="T84" fmla="*/ 41 w 313"/>
              <a:gd name="T85" fmla="*/ 152 h 216"/>
              <a:gd name="T86" fmla="*/ 41 w 313"/>
              <a:gd name="T87" fmla="*/ 158 h 216"/>
              <a:gd name="T88" fmla="*/ 35 w 313"/>
              <a:gd name="T89" fmla="*/ 164 h 216"/>
              <a:gd name="T90" fmla="*/ 35 w 313"/>
              <a:gd name="T91" fmla="*/ 175 h 216"/>
              <a:gd name="T92" fmla="*/ 29 w 313"/>
              <a:gd name="T93" fmla="*/ 181 h 216"/>
              <a:gd name="T94" fmla="*/ 23 w 313"/>
              <a:gd name="T95" fmla="*/ 193 h 216"/>
              <a:gd name="T96" fmla="*/ 12 w 313"/>
              <a:gd name="T97" fmla="*/ 199 h 216"/>
              <a:gd name="T98" fmla="*/ 6 w 313"/>
              <a:gd name="T99" fmla="*/ 205 h 216"/>
              <a:gd name="T100" fmla="*/ 0 w 313"/>
              <a:gd name="T101" fmla="*/ 210 h 216"/>
              <a:gd name="T102" fmla="*/ 0 w 313"/>
              <a:gd name="T103" fmla="*/ 216 h 2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3"/>
              <a:gd name="T157" fmla="*/ 0 h 216"/>
              <a:gd name="T158" fmla="*/ 313 w 313"/>
              <a:gd name="T159" fmla="*/ 216 h 2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3" h="216">
                <a:moveTo>
                  <a:pt x="313" y="35"/>
                </a:moveTo>
                <a:lnTo>
                  <a:pt x="302" y="24"/>
                </a:lnTo>
                <a:lnTo>
                  <a:pt x="284" y="12"/>
                </a:lnTo>
                <a:lnTo>
                  <a:pt x="278" y="6"/>
                </a:lnTo>
                <a:lnTo>
                  <a:pt x="273" y="0"/>
                </a:lnTo>
                <a:lnTo>
                  <a:pt x="261" y="0"/>
                </a:lnTo>
                <a:lnTo>
                  <a:pt x="255" y="0"/>
                </a:lnTo>
                <a:lnTo>
                  <a:pt x="249" y="0"/>
                </a:lnTo>
                <a:lnTo>
                  <a:pt x="238" y="6"/>
                </a:lnTo>
                <a:lnTo>
                  <a:pt x="226" y="12"/>
                </a:lnTo>
                <a:lnTo>
                  <a:pt x="220" y="18"/>
                </a:lnTo>
                <a:lnTo>
                  <a:pt x="203" y="29"/>
                </a:lnTo>
                <a:lnTo>
                  <a:pt x="191" y="35"/>
                </a:lnTo>
                <a:lnTo>
                  <a:pt x="186" y="41"/>
                </a:lnTo>
                <a:lnTo>
                  <a:pt x="180" y="41"/>
                </a:lnTo>
                <a:lnTo>
                  <a:pt x="174" y="47"/>
                </a:lnTo>
                <a:lnTo>
                  <a:pt x="168" y="47"/>
                </a:lnTo>
                <a:lnTo>
                  <a:pt x="157" y="47"/>
                </a:lnTo>
                <a:lnTo>
                  <a:pt x="151" y="47"/>
                </a:lnTo>
                <a:lnTo>
                  <a:pt x="145" y="47"/>
                </a:lnTo>
                <a:lnTo>
                  <a:pt x="139" y="47"/>
                </a:lnTo>
                <a:lnTo>
                  <a:pt x="128" y="47"/>
                </a:lnTo>
                <a:lnTo>
                  <a:pt x="110" y="41"/>
                </a:lnTo>
                <a:lnTo>
                  <a:pt x="99" y="41"/>
                </a:lnTo>
                <a:lnTo>
                  <a:pt x="93" y="41"/>
                </a:lnTo>
                <a:lnTo>
                  <a:pt x="81" y="41"/>
                </a:lnTo>
                <a:lnTo>
                  <a:pt x="75" y="41"/>
                </a:lnTo>
                <a:lnTo>
                  <a:pt x="64" y="47"/>
                </a:lnTo>
                <a:lnTo>
                  <a:pt x="58" y="47"/>
                </a:lnTo>
                <a:lnTo>
                  <a:pt x="46" y="59"/>
                </a:lnTo>
                <a:lnTo>
                  <a:pt x="35" y="65"/>
                </a:lnTo>
                <a:lnTo>
                  <a:pt x="29" y="70"/>
                </a:lnTo>
                <a:lnTo>
                  <a:pt x="17" y="76"/>
                </a:lnTo>
                <a:lnTo>
                  <a:pt x="12" y="88"/>
                </a:lnTo>
                <a:lnTo>
                  <a:pt x="12" y="94"/>
                </a:lnTo>
                <a:lnTo>
                  <a:pt x="12" y="100"/>
                </a:lnTo>
                <a:lnTo>
                  <a:pt x="12" y="111"/>
                </a:lnTo>
                <a:lnTo>
                  <a:pt x="17" y="117"/>
                </a:lnTo>
                <a:lnTo>
                  <a:pt x="23" y="129"/>
                </a:lnTo>
                <a:lnTo>
                  <a:pt x="29" y="135"/>
                </a:lnTo>
                <a:lnTo>
                  <a:pt x="35" y="140"/>
                </a:lnTo>
                <a:lnTo>
                  <a:pt x="41" y="152"/>
                </a:lnTo>
                <a:lnTo>
                  <a:pt x="41" y="158"/>
                </a:lnTo>
                <a:lnTo>
                  <a:pt x="35" y="164"/>
                </a:lnTo>
                <a:lnTo>
                  <a:pt x="35" y="175"/>
                </a:lnTo>
                <a:lnTo>
                  <a:pt x="29" y="181"/>
                </a:lnTo>
                <a:lnTo>
                  <a:pt x="23" y="193"/>
                </a:lnTo>
                <a:lnTo>
                  <a:pt x="12" y="199"/>
                </a:lnTo>
                <a:lnTo>
                  <a:pt x="6" y="205"/>
                </a:lnTo>
                <a:lnTo>
                  <a:pt x="0" y="210"/>
                </a:lnTo>
                <a:lnTo>
                  <a:pt x="0" y="216"/>
                </a:lnTo>
              </a:path>
            </a:pathLst>
          </a:custGeom>
          <a:noFill/>
          <a:ln w="9525">
            <a:solidFill>
              <a:srgbClr val="FF0000"/>
            </a:solidFill>
            <a:round/>
            <a:headEnd/>
            <a:tailEnd/>
          </a:ln>
        </p:spPr>
        <p:txBody>
          <a:bodyPr/>
          <a:lstStyle/>
          <a:p>
            <a:endParaRPr lang="en-US"/>
          </a:p>
        </p:txBody>
      </p:sp>
      <p:sp>
        <p:nvSpPr>
          <p:cNvPr id="25107" name="Rectangle 295"/>
          <p:cNvSpPr>
            <a:spLocks noChangeArrowheads="1"/>
          </p:cNvSpPr>
          <p:nvPr/>
        </p:nvSpPr>
        <p:spPr bwMode="auto">
          <a:xfrm>
            <a:off x="4600519" y="3209488"/>
            <a:ext cx="184150" cy="1084263"/>
          </a:xfrm>
          <a:prstGeom prst="rect">
            <a:avLst/>
          </a:prstGeom>
          <a:solidFill>
            <a:srgbClr val="808080"/>
          </a:solidFill>
          <a:ln w="9525">
            <a:noFill/>
            <a:miter lim="800000"/>
            <a:headEnd/>
            <a:tailEnd/>
          </a:ln>
        </p:spPr>
        <p:txBody>
          <a:bodyPr/>
          <a:lstStyle/>
          <a:p>
            <a:endParaRPr lang="en-GB"/>
          </a:p>
        </p:txBody>
      </p:sp>
      <p:sp>
        <p:nvSpPr>
          <p:cNvPr id="25108" name="Freeform 296"/>
          <p:cNvSpPr>
            <a:spLocks/>
          </p:cNvSpPr>
          <p:nvPr/>
        </p:nvSpPr>
        <p:spPr bwMode="auto">
          <a:xfrm>
            <a:off x="4600519" y="3209488"/>
            <a:ext cx="184150" cy="1084263"/>
          </a:xfrm>
          <a:custGeom>
            <a:avLst/>
            <a:gdLst>
              <a:gd name="T0" fmla="*/ 53 w 116"/>
              <a:gd name="T1" fmla="*/ 47 h 683"/>
              <a:gd name="T2" fmla="*/ 29 w 116"/>
              <a:gd name="T3" fmla="*/ 88 h 683"/>
              <a:gd name="T4" fmla="*/ 24 w 116"/>
              <a:gd name="T5" fmla="*/ 106 h 683"/>
              <a:gd name="T6" fmla="*/ 18 w 116"/>
              <a:gd name="T7" fmla="*/ 129 h 683"/>
              <a:gd name="T8" fmla="*/ 18 w 116"/>
              <a:gd name="T9" fmla="*/ 141 h 683"/>
              <a:gd name="T10" fmla="*/ 18 w 116"/>
              <a:gd name="T11" fmla="*/ 152 h 683"/>
              <a:gd name="T12" fmla="*/ 24 w 116"/>
              <a:gd name="T13" fmla="*/ 164 h 683"/>
              <a:gd name="T14" fmla="*/ 35 w 116"/>
              <a:gd name="T15" fmla="*/ 176 h 683"/>
              <a:gd name="T16" fmla="*/ 58 w 116"/>
              <a:gd name="T17" fmla="*/ 205 h 683"/>
              <a:gd name="T18" fmla="*/ 76 w 116"/>
              <a:gd name="T19" fmla="*/ 240 h 683"/>
              <a:gd name="T20" fmla="*/ 99 w 116"/>
              <a:gd name="T21" fmla="*/ 287 h 683"/>
              <a:gd name="T22" fmla="*/ 99 w 116"/>
              <a:gd name="T23" fmla="*/ 322 h 683"/>
              <a:gd name="T24" fmla="*/ 82 w 116"/>
              <a:gd name="T25" fmla="*/ 357 h 683"/>
              <a:gd name="T26" fmla="*/ 47 w 116"/>
              <a:gd name="T27" fmla="*/ 397 h 683"/>
              <a:gd name="T28" fmla="*/ 29 w 116"/>
              <a:gd name="T29" fmla="*/ 421 h 683"/>
              <a:gd name="T30" fmla="*/ 24 w 116"/>
              <a:gd name="T31" fmla="*/ 432 h 683"/>
              <a:gd name="T32" fmla="*/ 24 w 116"/>
              <a:gd name="T33" fmla="*/ 444 h 683"/>
              <a:gd name="T34" fmla="*/ 24 w 116"/>
              <a:gd name="T35" fmla="*/ 450 h 683"/>
              <a:gd name="T36" fmla="*/ 29 w 116"/>
              <a:gd name="T37" fmla="*/ 462 h 683"/>
              <a:gd name="T38" fmla="*/ 35 w 116"/>
              <a:gd name="T39" fmla="*/ 473 h 683"/>
              <a:gd name="T40" fmla="*/ 58 w 116"/>
              <a:gd name="T41" fmla="*/ 491 h 683"/>
              <a:gd name="T42" fmla="*/ 93 w 116"/>
              <a:gd name="T43" fmla="*/ 526 h 683"/>
              <a:gd name="T44" fmla="*/ 111 w 116"/>
              <a:gd name="T45" fmla="*/ 555 h 683"/>
              <a:gd name="T46" fmla="*/ 116 w 116"/>
              <a:gd name="T47" fmla="*/ 590 h 683"/>
              <a:gd name="T48" fmla="*/ 111 w 116"/>
              <a:gd name="T49" fmla="*/ 619 h 683"/>
              <a:gd name="T50" fmla="*/ 111 w 116"/>
              <a:gd name="T51" fmla="*/ 654 h 683"/>
              <a:gd name="T52" fmla="*/ 111 w 116"/>
              <a:gd name="T53" fmla="*/ 672 h 683"/>
              <a:gd name="T54" fmla="*/ 93 w 116"/>
              <a:gd name="T55" fmla="*/ 678 h 683"/>
              <a:gd name="T56" fmla="*/ 93 w 116"/>
              <a:gd name="T57" fmla="*/ 648 h 683"/>
              <a:gd name="T58" fmla="*/ 93 w 116"/>
              <a:gd name="T59" fmla="*/ 637 h 683"/>
              <a:gd name="T60" fmla="*/ 99 w 116"/>
              <a:gd name="T61" fmla="*/ 602 h 683"/>
              <a:gd name="T62" fmla="*/ 99 w 116"/>
              <a:gd name="T63" fmla="*/ 578 h 683"/>
              <a:gd name="T64" fmla="*/ 93 w 116"/>
              <a:gd name="T65" fmla="*/ 567 h 683"/>
              <a:gd name="T66" fmla="*/ 87 w 116"/>
              <a:gd name="T67" fmla="*/ 549 h 683"/>
              <a:gd name="T68" fmla="*/ 82 w 116"/>
              <a:gd name="T69" fmla="*/ 543 h 683"/>
              <a:gd name="T70" fmla="*/ 64 w 116"/>
              <a:gd name="T71" fmla="*/ 526 h 683"/>
              <a:gd name="T72" fmla="*/ 29 w 116"/>
              <a:gd name="T73" fmla="*/ 491 h 683"/>
              <a:gd name="T74" fmla="*/ 6 w 116"/>
              <a:gd name="T75" fmla="*/ 456 h 683"/>
              <a:gd name="T76" fmla="*/ 6 w 116"/>
              <a:gd name="T77" fmla="*/ 432 h 683"/>
              <a:gd name="T78" fmla="*/ 29 w 116"/>
              <a:gd name="T79" fmla="*/ 397 h 683"/>
              <a:gd name="T80" fmla="*/ 64 w 116"/>
              <a:gd name="T81" fmla="*/ 357 h 683"/>
              <a:gd name="T82" fmla="*/ 76 w 116"/>
              <a:gd name="T83" fmla="*/ 339 h 683"/>
              <a:gd name="T84" fmla="*/ 82 w 116"/>
              <a:gd name="T85" fmla="*/ 322 h 683"/>
              <a:gd name="T86" fmla="*/ 82 w 116"/>
              <a:gd name="T87" fmla="*/ 316 h 683"/>
              <a:gd name="T88" fmla="*/ 82 w 116"/>
              <a:gd name="T89" fmla="*/ 298 h 683"/>
              <a:gd name="T90" fmla="*/ 82 w 116"/>
              <a:gd name="T91" fmla="*/ 287 h 683"/>
              <a:gd name="T92" fmla="*/ 70 w 116"/>
              <a:gd name="T93" fmla="*/ 257 h 683"/>
              <a:gd name="T94" fmla="*/ 53 w 116"/>
              <a:gd name="T95" fmla="*/ 222 h 683"/>
              <a:gd name="T96" fmla="*/ 47 w 116"/>
              <a:gd name="T97" fmla="*/ 216 h 683"/>
              <a:gd name="T98" fmla="*/ 29 w 116"/>
              <a:gd name="T99" fmla="*/ 199 h 683"/>
              <a:gd name="T100" fmla="*/ 12 w 116"/>
              <a:gd name="T101" fmla="*/ 170 h 683"/>
              <a:gd name="T102" fmla="*/ 0 w 116"/>
              <a:gd name="T103" fmla="*/ 141 h 683"/>
              <a:gd name="T104" fmla="*/ 12 w 116"/>
              <a:gd name="T105" fmla="*/ 100 h 683"/>
              <a:gd name="T106" fmla="*/ 41 w 116"/>
              <a:gd name="T107" fmla="*/ 41 h 6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
              <a:gd name="T163" fmla="*/ 0 h 683"/>
              <a:gd name="T164" fmla="*/ 116 w 116"/>
              <a:gd name="T165" fmla="*/ 683 h 6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 h="683">
                <a:moveTo>
                  <a:pt x="70" y="12"/>
                </a:moveTo>
                <a:lnTo>
                  <a:pt x="64" y="30"/>
                </a:lnTo>
                <a:lnTo>
                  <a:pt x="53" y="47"/>
                </a:lnTo>
                <a:lnTo>
                  <a:pt x="41" y="65"/>
                </a:lnTo>
                <a:lnTo>
                  <a:pt x="35" y="82"/>
                </a:lnTo>
                <a:lnTo>
                  <a:pt x="29" y="88"/>
                </a:lnTo>
                <a:lnTo>
                  <a:pt x="29" y="100"/>
                </a:lnTo>
                <a:lnTo>
                  <a:pt x="29" y="94"/>
                </a:lnTo>
                <a:lnTo>
                  <a:pt x="24" y="106"/>
                </a:lnTo>
                <a:lnTo>
                  <a:pt x="24" y="111"/>
                </a:lnTo>
                <a:lnTo>
                  <a:pt x="18" y="117"/>
                </a:lnTo>
                <a:lnTo>
                  <a:pt x="18" y="129"/>
                </a:lnTo>
                <a:lnTo>
                  <a:pt x="18" y="135"/>
                </a:lnTo>
                <a:lnTo>
                  <a:pt x="18" y="141"/>
                </a:lnTo>
                <a:lnTo>
                  <a:pt x="18" y="146"/>
                </a:lnTo>
                <a:lnTo>
                  <a:pt x="18" y="152"/>
                </a:lnTo>
                <a:lnTo>
                  <a:pt x="18" y="146"/>
                </a:lnTo>
                <a:lnTo>
                  <a:pt x="18" y="152"/>
                </a:lnTo>
                <a:lnTo>
                  <a:pt x="24" y="158"/>
                </a:lnTo>
                <a:lnTo>
                  <a:pt x="24" y="164"/>
                </a:lnTo>
                <a:lnTo>
                  <a:pt x="29" y="170"/>
                </a:lnTo>
                <a:lnTo>
                  <a:pt x="35" y="176"/>
                </a:lnTo>
                <a:lnTo>
                  <a:pt x="41" y="187"/>
                </a:lnTo>
                <a:lnTo>
                  <a:pt x="53" y="193"/>
                </a:lnTo>
                <a:lnTo>
                  <a:pt x="58" y="199"/>
                </a:lnTo>
                <a:lnTo>
                  <a:pt x="58" y="205"/>
                </a:lnTo>
                <a:lnTo>
                  <a:pt x="64" y="211"/>
                </a:lnTo>
                <a:lnTo>
                  <a:pt x="64" y="216"/>
                </a:lnTo>
                <a:lnTo>
                  <a:pt x="70" y="228"/>
                </a:lnTo>
                <a:lnTo>
                  <a:pt x="76" y="240"/>
                </a:lnTo>
                <a:lnTo>
                  <a:pt x="87" y="251"/>
                </a:lnTo>
                <a:lnTo>
                  <a:pt x="93" y="263"/>
                </a:lnTo>
                <a:lnTo>
                  <a:pt x="93" y="275"/>
                </a:lnTo>
                <a:lnTo>
                  <a:pt x="93" y="281"/>
                </a:lnTo>
                <a:lnTo>
                  <a:pt x="99" y="287"/>
                </a:lnTo>
                <a:lnTo>
                  <a:pt x="99" y="292"/>
                </a:lnTo>
                <a:lnTo>
                  <a:pt x="99" y="304"/>
                </a:lnTo>
                <a:lnTo>
                  <a:pt x="99" y="310"/>
                </a:lnTo>
                <a:lnTo>
                  <a:pt x="99" y="316"/>
                </a:lnTo>
                <a:lnTo>
                  <a:pt x="99" y="322"/>
                </a:lnTo>
                <a:lnTo>
                  <a:pt x="99" y="327"/>
                </a:lnTo>
                <a:lnTo>
                  <a:pt x="99" y="333"/>
                </a:lnTo>
                <a:lnTo>
                  <a:pt x="93" y="339"/>
                </a:lnTo>
                <a:lnTo>
                  <a:pt x="87" y="351"/>
                </a:lnTo>
                <a:lnTo>
                  <a:pt x="82" y="357"/>
                </a:lnTo>
                <a:lnTo>
                  <a:pt x="76" y="362"/>
                </a:lnTo>
                <a:lnTo>
                  <a:pt x="70" y="374"/>
                </a:lnTo>
                <a:lnTo>
                  <a:pt x="58" y="392"/>
                </a:lnTo>
                <a:lnTo>
                  <a:pt x="47" y="397"/>
                </a:lnTo>
                <a:lnTo>
                  <a:pt x="41" y="403"/>
                </a:lnTo>
                <a:lnTo>
                  <a:pt x="35" y="415"/>
                </a:lnTo>
                <a:lnTo>
                  <a:pt x="29" y="421"/>
                </a:lnTo>
                <a:lnTo>
                  <a:pt x="35" y="421"/>
                </a:lnTo>
                <a:lnTo>
                  <a:pt x="29" y="427"/>
                </a:lnTo>
                <a:lnTo>
                  <a:pt x="24" y="432"/>
                </a:lnTo>
                <a:lnTo>
                  <a:pt x="24" y="438"/>
                </a:lnTo>
                <a:lnTo>
                  <a:pt x="24" y="444"/>
                </a:lnTo>
                <a:lnTo>
                  <a:pt x="24" y="450"/>
                </a:lnTo>
                <a:lnTo>
                  <a:pt x="24" y="456"/>
                </a:lnTo>
                <a:lnTo>
                  <a:pt x="29" y="462"/>
                </a:lnTo>
                <a:lnTo>
                  <a:pt x="35" y="467"/>
                </a:lnTo>
                <a:lnTo>
                  <a:pt x="35" y="473"/>
                </a:lnTo>
                <a:lnTo>
                  <a:pt x="41" y="479"/>
                </a:lnTo>
                <a:lnTo>
                  <a:pt x="53" y="485"/>
                </a:lnTo>
                <a:lnTo>
                  <a:pt x="47" y="485"/>
                </a:lnTo>
                <a:lnTo>
                  <a:pt x="58" y="491"/>
                </a:lnTo>
                <a:lnTo>
                  <a:pt x="70" y="502"/>
                </a:lnTo>
                <a:lnTo>
                  <a:pt x="76" y="514"/>
                </a:lnTo>
                <a:lnTo>
                  <a:pt x="82" y="520"/>
                </a:lnTo>
                <a:lnTo>
                  <a:pt x="93" y="526"/>
                </a:lnTo>
                <a:lnTo>
                  <a:pt x="93" y="532"/>
                </a:lnTo>
                <a:lnTo>
                  <a:pt x="99" y="538"/>
                </a:lnTo>
                <a:lnTo>
                  <a:pt x="105" y="543"/>
                </a:lnTo>
                <a:lnTo>
                  <a:pt x="105" y="549"/>
                </a:lnTo>
                <a:lnTo>
                  <a:pt x="111" y="555"/>
                </a:lnTo>
                <a:lnTo>
                  <a:pt x="111" y="561"/>
                </a:lnTo>
                <a:lnTo>
                  <a:pt x="111" y="567"/>
                </a:lnTo>
                <a:lnTo>
                  <a:pt x="111" y="573"/>
                </a:lnTo>
                <a:lnTo>
                  <a:pt x="116" y="578"/>
                </a:lnTo>
                <a:lnTo>
                  <a:pt x="116" y="590"/>
                </a:lnTo>
                <a:lnTo>
                  <a:pt x="111" y="602"/>
                </a:lnTo>
                <a:lnTo>
                  <a:pt x="111" y="613"/>
                </a:lnTo>
                <a:lnTo>
                  <a:pt x="111" y="619"/>
                </a:lnTo>
                <a:lnTo>
                  <a:pt x="111" y="631"/>
                </a:lnTo>
                <a:lnTo>
                  <a:pt x="111" y="637"/>
                </a:lnTo>
                <a:lnTo>
                  <a:pt x="111" y="643"/>
                </a:lnTo>
                <a:lnTo>
                  <a:pt x="111" y="654"/>
                </a:lnTo>
                <a:lnTo>
                  <a:pt x="111" y="660"/>
                </a:lnTo>
                <a:lnTo>
                  <a:pt x="111" y="666"/>
                </a:lnTo>
                <a:lnTo>
                  <a:pt x="111" y="672"/>
                </a:lnTo>
                <a:lnTo>
                  <a:pt x="111" y="678"/>
                </a:lnTo>
                <a:lnTo>
                  <a:pt x="111" y="672"/>
                </a:lnTo>
                <a:lnTo>
                  <a:pt x="111" y="678"/>
                </a:lnTo>
                <a:lnTo>
                  <a:pt x="93" y="683"/>
                </a:lnTo>
                <a:lnTo>
                  <a:pt x="93" y="678"/>
                </a:lnTo>
                <a:lnTo>
                  <a:pt x="93" y="672"/>
                </a:lnTo>
                <a:lnTo>
                  <a:pt x="93" y="666"/>
                </a:lnTo>
                <a:lnTo>
                  <a:pt x="93" y="660"/>
                </a:lnTo>
                <a:lnTo>
                  <a:pt x="93" y="648"/>
                </a:lnTo>
                <a:lnTo>
                  <a:pt x="93" y="654"/>
                </a:lnTo>
                <a:lnTo>
                  <a:pt x="93" y="643"/>
                </a:lnTo>
                <a:lnTo>
                  <a:pt x="93" y="637"/>
                </a:lnTo>
                <a:lnTo>
                  <a:pt x="93" y="631"/>
                </a:lnTo>
                <a:lnTo>
                  <a:pt x="93" y="619"/>
                </a:lnTo>
                <a:lnTo>
                  <a:pt x="99" y="608"/>
                </a:lnTo>
                <a:lnTo>
                  <a:pt x="99" y="602"/>
                </a:lnTo>
                <a:lnTo>
                  <a:pt x="99" y="590"/>
                </a:lnTo>
                <a:lnTo>
                  <a:pt x="99" y="578"/>
                </a:lnTo>
                <a:lnTo>
                  <a:pt x="99" y="573"/>
                </a:lnTo>
                <a:lnTo>
                  <a:pt x="93" y="567"/>
                </a:lnTo>
                <a:lnTo>
                  <a:pt x="93" y="561"/>
                </a:lnTo>
                <a:lnTo>
                  <a:pt x="93" y="555"/>
                </a:lnTo>
                <a:lnTo>
                  <a:pt x="87" y="549"/>
                </a:lnTo>
                <a:lnTo>
                  <a:pt x="93" y="549"/>
                </a:lnTo>
                <a:lnTo>
                  <a:pt x="87" y="543"/>
                </a:lnTo>
                <a:lnTo>
                  <a:pt x="82" y="538"/>
                </a:lnTo>
                <a:lnTo>
                  <a:pt x="82" y="543"/>
                </a:lnTo>
                <a:lnTo>
                  <a:pt x="76" y="538"/>
                </a:lnTo>
                <a:lnTo>
                  <a:pt x="82" y="538"/>
                </a:lnTo>
                <a:lnTo>
                  <a:pt x="70" y="532"/>
                </a:lnTo>
                <a:lnTo>
                  <a:pt x="76" y="532"/>
                </a:lnTo>
                <a:lnTo>
                  <a:pt x="64" y="526"/>
                </a:lnTo>
                <a:lnTo>
                  <a:pt x="58" y="520"/>
                </a:lnTo>
                <a:lnTo>
                  <a:pt x="47" y="502"/>
                </a:lnTo>
                <a:lnTo>
                  <a:pt x="41" y="497"/>
                </a:lnTo>
                <a:lnTo>
                  <a:pt x="29" y="491"/>
                </a:lnTo>
                <a:lnTo>
                  <a:pt x="24" y="485"/>
                </a:lnTo>
                <a:lnTo>
                  <a:pt x="18" y="479"/>
                </a:lnTo>
                <a:lnTo>
                  <a:pt x="18" y="467"/>
                </a:lnTo>
                <a:lnTo>
                  <a:pt x="12" y="462"/>
                </a:lnTo>
                <a:lnTo>
                  <a:pt x="6" y="456"/>
                </a:lnTo>
                <a:lnTo>
                  <a:pt x="6" y="450"/>
                </a:lnTo>
                <a:lnTo>
                  <a:pt x="6" y="444"/>
                </a:lnTo>
                <a:lnTo>
                  <a:pt x="6" y="438"/>
                </a:lnTo>
                <a:lnTo>
                  <a:pt x="6" y="432"/>
                </a:lnTo>
                <a:lnTo>
                  <a:pt x="12" y="427"/>
                </a:lnTo>
                <a:lnTo>
                  <a:pt x="12" y="421"/>
                </a:lnTo>
                <a:lnTo>
                  <a:pt x="18" y="409"/>
                </a:lnTo>
                <a:lnTo>
                  <a:pt x="24" y="403"/>
                </a:lnTo>
                <a:lnTo>
                  <a:pt x="29" y="397"/>
                </a:lnTo>
                <a:lnTo>
                  <a:pt x="35" y="386"/>
                </a:lnTo>
                <a:lnTo>
                  <a:pt x="47" y="380"/>
                </a:lnTo>
                <a:lnTo>
                  <a:pt x="58" y="362"/>
                </a:lnTo>
                <a:lnTo>
                  <a:pt x="64" y="357"/>
                </a:lnTo>
                <a:lnTo>
                  <a:pt x="70" y="345"/>
                </a:lnTo>
                <a:lnTo>
                  <a:pt x="76" y="339"/>
                </a:lnTo>
                <a:lnTo>
                  <a:pt x="82" y="333"/>
                </a:lnTo>
                <a:lnTo>
                  <a:pt x="76" y="333"/>
                </a:lnTo>
                <a:lnTo>
                  <a:pt x="82" y="327"/>
                </a:lnTo>
                <a:lnTo>
                  <a:pt x="82" y="322"/>
                </a:lnTo>
                <a:lnTo>
                  <a:pt x="82" y="316"/>
                </a:lnTo>
                <a:lnTo>
                  <a:pt x="82" y="310"/>
                </a:lnTo>
                <a:lnTo>
                  <a:pt x="82" y="304"/>
                </a:lnTo>
                <a:lnTo>
                  <a:pt x="82" y="298"/>
                </a:lnTo>
                <a:lnTo>
                  <a:pt x="82" y="292"/>
                </a:lnTo>
                <a:lnTo>
                  <a:pt x="82" y="287"/>
                </a:lnTo>
                <a:lnTo>
                  <a:pt x="76" y="281"/>
                </a:lnTo>
                <a:lnTo>
                  <a:pt x="76" y="275"/>
                </a:lnTo>
                <a:lnTo>
                  <a:pt x="70" y="257"/>
                </a:lnTo>
                <a:lnTo>
                  <a:pt x="64" y="246"/>
                </a:lnTo>
                <a:lnTo>
                  <a:pt x="58" y="234"/>
                </a:lnTo>
                <a:lnTo>
                  <a:pt x="53" y="222"/>
                </a:lnTo>
                <a:lnTo>
                  <a:pt x="47" y="216"/>
                </a:lnTo>
                <a:lnTo>
                  <a:pt x="53" y="216"/>
                </a:lnTo>
                <a:lnTo>
                  <a:pt x="47" y="216"/>
                </a:lnTo>
                <a:lnTo>
                  <a:pt x="41" y="211"/>
                </a:lnTo>
                <a:lnTo>
                  <a:pt x="41" y="205"/>
                </a:lnTo>
                <a:lnTo>
                  <a:pt x="29" y="199"/>
                </a:lnTo>
                <a:lnTo>
                  <a:pt x="24" y="187"/>
                </a:lnTo>
                <a:lnTo>
                  <a:pt x="18" y="181"/>
                </a:lnTo>
                <a:lnTo>
                  <a:pt x="12" y="176"/>
                </a:lnTo>
                <a:lnTo>
                  <a:pt x="12" y="170"/>
                </a:lnTo>
                <a:lnTo>
                  <a:pt x="6" y="164"/>
                </a:lnTo>
                <a:lnTo>
                  <a:pt x="6" y="158"/>
                </a:lnTo>
                <a:lnTo>
                  <a:pt x="0" y="152"/>
                </a:lnTo>
                <a:lnTo>
                  <a:pt x="0" y="146"/>
                </a:lnTo>
                <a:lnTo>
                  <a:pt x="0" y="141"/>
                </a:lnTo>
                <a:lnTo>
                  <a:pt x="0" y="129"/>
                </a:lnTo>
                <a:lnTo>
                  <a:pt x="0" y="123"/>
                </a:lnTo>
                <a:lnTo>
                  <a:pt x="6" y="117"/>
                </a:lnTo>
                <a:lnTo>
                  <a:pt x="6" y="106"/>
                </a:lnTo>
                <a:lnTo>
                  <a:pt x="12" y="100"/>
                </a:lnTo>
                <a:lnTo>
                  <a:pt x="12" y="94"/>
                </a:lnTo>
                <a:lnTo>
                  <a:pt x="18" y="82"/>
                </a:lnTo>
                <a:lnTo>
                  <a:pt x="18" y="76"/>
                </a:lnTo>
                <a:lnTo>
                  <a:pt x="29" y="59"/>
                </a:lnTo>
                <a:lnTo>
                  <a:pt x="41" y="41"/>
                </a:lnTo>
                <a:lnTo>
                  <a:pt x="47" y="18"/>
                </a:lnTo>
                <a:lnTo>
                  <a:pt x="58" y="0"/>
                </a:lnTo>
                <a:lnTo>
                  <a:pt x="70" y="12"/>
                </a:lnTo>
                <a:close/>
              </a:path>
            </a:pathLst>
          </a:custGeom>
          <a:solidFill>
            <a:srgbClr val="FFFFFF"/>
          </a:solidFill>
          <a:ln w="9525">
            <a:noFill/>
            <a:round/>
            <a:headEnd/>
            <a:tailEnd/>
          </a:ln>
        </p:spPr>
        <p:txBody>
          <a:bodyPr/>
          <a:lstStyle/>
          <a:p>
            <a:endParaRPr lang="en-US"/>
          </a:p>
        </p:txBody>
      </p:sp>
      <p:sp>
        <p:nvSpPr>
          <p:cNvPr id="25109" name="Rectangle 297"/>
          <p:cNvSpPr>
            <a:spLocks noChangeArrowheads="1"/>
          </p:cNvSpPr>
          <p:nvPr/>
        </p:nvSpPr>
        <p:spPr bwMode="auto">
          <a:xfrm>
            <a:off x="4600519" y="3209488"/>
            <a:ext cx="184150" cy="1084263"/>
          </a:xfrm>
          <a:prstGeom prst="rect">
            <a:avLst/>
          </a:prstGeom>
          <a:solidFill>
            <a:srgbClr val="808080"/>
          </a:solidFill>
          <a:ln w="9525">
            <a:noFill/>
            <a:miter lim="800000"/>
            <a:headEnd/>
            <a:tailEnd/>
          </a:ln>
        </p:spPr>
        <p:txBody>
          <a:bodyPr/>
          <a:lstStyle/>
          <a:p>
            <a:endParaRPr lang="en-GB"/>
          </a:p>
        </p:txBody>
      </p:sp>
      <p:sp>
        <p:nvSpPr>
          <p:cNvPr id="25110" name="Freeform 298"/>
          <p:cNvSpPr>
            <a:spLocks/>
          </p:cNvSpPr>
          <p:nvPr/>
        </p:nvSpPr>
        <p:spPr bwMode="auto">
          <a:xfrm>
            <a:off x="4610044" y="3201551"/>
            <a:ext cx="157163" cy="1065213"/>
          </a:xfrm>
          <a:custGeom>
            <a:avLst/>
            <a:gdLst>
              <a:gd name="T0" fmla="*/ 58 w 99"/>
              <a:gd name="T1" fmla="*/ 0 h 671"/>
              <a:gd name="T2" fmla="*/ 41 w 99"/>
              <a:gd name="T3" fmla="*/ 35 h 671"/>
              <a:gd name="T4" fmla="*/ 29 w 99"/>
              <a:gd name="T5" fmla="*/ 52 h 671"/>
              <a:gd name="T6" fmla="*/ 23 w 99"/>
              <a:gd name="T7" fmla="*/ 70 h 671"/>
              <a:gd name="T8" fmla="*/ 12 w 99"/>
              <a:gd name="T9" fmla="*/ 87 h 671"/>
              <a:gd name="T10" fmla="*/ 6 w 99"/>
              <a:gd name="T11" fmla="*/ 105 h 671"/>
              <a:gd name="T12" fmla="*/ 6 w 99"/>
              <a:gd name="T13" fmla="*/ 116 h 671"/>
              <a:gd name="T14" fmla="*/ 0 w 99"/>
              <a:gd name="T15" fmla="*/ 134 h 671"/>
              <a:gd name="T16" fmla="*/ 6 w 99"/>
              <a:gd name="T17" fmla="*/ 146 h 671"/>
              <a:gd name="T18" fmla="*/ 6 w 99"/>
              <a:gd name="T19" fmla="*/ 157 h 671"/>
              <a:gd name="T20" fmla="*/ 12 w 99"/>
              <a:gd name="T21" fmla="*/ 163 h 671"/>
              <a:gd name="T22" fmla="*/ 23 w 99"/>
              <a:gd name="T23" fmla="*/ 175 h 671"/>
              <a:gd name="T24" fmla="*/ 41 w 99"/>
              <a:gd name="T25" fmla="*/ 192 h 671"/>
              <a:gd name="T26" fmla="*/ 47 w 99"/>
              <a:gd name="T27" fmla="*/ 204 h 671"/>
              <a:gd name="T28" fmla="*/ 52 w 99"/>
              <a:gd name="T29" fmla="*/ 216 h 671"/>
              <a:gd name="T30" fmla="*/ 58 w 99"/>
              <a:gd name="T31" fmla="*/ 227 h 671"/>
              <a:gd name="T32" fmla="*/ 64 w 99"/>
              <a:gd name="T33" fmla="*/ 239 h 671"/>
              <a:gd name="T34" fmla="*/ 70 w 99"/>
              <a:gd name="T35" fmla="*/ 251 h 671"/>
              <a:gd name="T36" fmla="*/ 76 w 99"/>
              <a:gd name="T37" fmla="*/ 262 h 671"/>
              <a:gd name="T38" fmla="*/ 81 w 99"/>
              <a:gd name="T39" fmla="*/ 274 h 671"/>
              <a:gd name="T40" fmla="*/ 87 w 99"/>
              <a:gd name="T41" fmla="*/ 286 h 671"/>
              <a:gd name="T42" fmla="*/ 87 w 99"/>
              <a:gd name="T43" fmla="*/ 303 h 671"/>
              <a:gd name="T44" fmla="*/ 87 w 99"/>
              <a:gd name="T45" fmla="*/ 315 h 671"/>
              <a:gd name="T46" fmla="*/ 81 w 99"/>
              <a:gd name="T47" fmla="*/ 321 h 671"/>
              <a:gd name="T48" fmla="*/ 81 w 99"/>
              <a:gd name="T49" fmla="*/ 332 h 671"/>
              <a:gd name="T50" fmla="*/ 76 w 99"/>
              <a:gd name="T51" fmla="*/ 338 h 671"/>
              <a:gd name="T52" fmla="*/ 70 w 99"/>
              <a:gd name="T53" fmla="*/ 344 h 671"/>
              <a:gd name="T54" fmla="*/ 58 w 99"/>
              <a:gd name="T55" fmla="*/ 362 h 671"/>
              <a:gd name="T56" fmla="*/ 47 w 99"/>
              <a:gd name="T57" fmla="*/ 379 h 671"/>
              <a:gd name="T58" fmla="*/ 29 w 99"/>
              <a:gd name="T59" fmla="*/ 391 h 671"/>
              <a:gd name="T60" fmla="*/ 18 w 99"/>
              <a:gd name="T61" fmla="*/ 408 h 671"/>
              <a:gd name="T62" fmla="*/ 18 w 99"/>
              <a:gd name="T63" fmla="*/ 414 h 671"/>
              <a:gd name="T64" fmla="*/ 12 w 99"/>
              <a:gd name="T65" fmla="*/ 426 h 671"/>
              <a:gd name="T66" fmla="*/ 12 w 99"/>
              <a:gd name="T67" fmla="*/ 432 h 671"/>
              <a:gd name="T68" fmla="*/ 12 w 99"/>
              <a:gd name="T69" fmla="*/ 437 h 671"/>
              <a:gd name="T70" fmla="*/ 12 w 99"/>
              <a:gd name="T71" fmla="*/ 443 h 671"/>
              <a:gd name="T72" fmla="*/ 12 w 99"/>
              <a:gd name="T73" fmla="*/ 449 h 671"/>
              <a:gd name="T74" fmla="*/ 18 w 99"/>
              <a:gd name="T75" fmla="*/ 461 h 671"/>
              <a:gd name="T76" fmla="*/ 18 w 99"/>
              <a:gd name="T77" fmla="*/ 467 h 671"/>
              <a:gd name="T78" fmla="*/ 29 w 99"/>
              <a:gd name="T79" fmla="*/ 478 h 671"/>
              <a:gd name="T80" fmla="*/ 47 w 99"/>
              <a:gd name="T81" fmla="*/ 490 h 671"/>
              <a:gd name="T82" fmla="*/ 58 w 99"/>
              <a:gd name="T83" fmla="*/ 502 h 671"/>
              <a:gd name="T84" fmla="*/ 70 w 99"/>
              <a:gd name="T85" fmla="*/ 513 h 671"/>
              <a:gd name="T86" fmla="*/ 81 w 99"/>
              <a:gd name="T87" fmla="*/ 531 h 671"/>
              <a:gd name="T88" fmla="*/ 87 w 99"/>
              <a:gd name="T89" fmla="*/ 537 h 671"/>
              <a:gd name="T90" fmla="*/ 93 w 99"/>
              <a:gd name="T91" fmla="*/ 543 h 671"/>
              <a:gd name="T92" fmla="*/ 99 w 99"/>
              <a:gd name="T93" fmla="*/ 548 h 671"/>
              <a:gd name="T94" fmla="*/ 99 w 99"/>
              <a:gd name="T95" fmla="*/ 560 h 671"/>
              <a:gd name="T96" fmla="*/ 99 w 99"/>
              <a:gd name="T97" fmla="*/ 572 h 671"/>
              <a:gd name="T98" fmla="*/ 99 w 99"/>
              <a:gd name="T99" fmla="*/ 583 h 671"/>
              <a:gd name="T100" fmla="*/ 99 w 99"/>
              <a:gd name="T101" fmla="*/ 601 h 671"/>
              <a:gd name="T102" fmla="*/ 99 w 99"/>
              <a:gd name="T103" fmla="*/ 613 h 671"/>
              <a:gd name="T104" fmla="*/ 99 w 99"/>
              <a:gd name="T105" fmla="*/ 624 h 671"/>
              <a:gd name="T106" fmla="*/ 99 w 99"/>
              <a:gd name="T107" fmla="*/ 636 h 671"/>
              <a:gd name="T108" fmla="*/ 99 w 99"/>
              <a:gd name="T109" fmla="*/ 653 h 671"/>
              <a:gd name="T110" fmla="*/ 99 w 99"/>
              <a:gd name="T111" fmla="*/ 665 h 671"/>
              <a:gd name="T112" fmla="*/ 99 w 99"/>
              <a:gd name="T113" fmla="*/ 671 h 6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671"/>
              <a:gd name="T173" fmla="*/ 99 w 99"/>
              <a:gd name="T174" fmla="*/ 671 h 6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671">
                <a:moveTo>
                  <a:pt x="58" y="0"/>
                </a:moveTo>
                <a:lnTo>
                  <a:pt x="41" y="35"/>
                </a:lnTo>
                <a:lnTo>
                  <a:pt x="29" y="52"/>
                </a:lnTo>
                <a:lnTo>
                  <a:pt x="23" y="70"/>
                </a:lnTo>
                <a:lnTo>
                  <a:pt x="12" y="87"/>
                </a:lnTo>
                <a:lnTo>
                  <a:pt x="6" y="105"/>
                </a:lnTo>
                <a:lnTo>
                  <a:pt x="6" y="116"/>
                </a:lnTo>
                <a:lnTo>
                  <a:pt x="0" y="134"/>
                </a:lnTo>
                <a:lnTo>
                  <a:pt x="6" y="146"/>
                </a:lnTo>
                <a:lnTo>
                  <a:pt x="6" y="157"/>
                </a:lnTo>
                <a:lnTo>
                  <a:pt x="12" y="163"/>
                </a:lnTo>
                <a:lnTo>
                  <a:pt x="23" y="175"/>
                </a:lnTo>
                <a:lnTo>
                  <a:pt x="41" y="192"/>
                </a:lnTo>
                <a:lnTo>
                  <a:pt x="47" y="204"/>
                </a:lnTo>
                <a:lnTo>
                  <a:pt x="52" y="216"/>
                </a:lnTo>
                <a:lnTo>
                  <a:pt x="58" y="227"/>
                </a:lnTo>
                <a:lnTo>
                  <a:pt x="64" y="239"/>
                </a:lnTo>
                <a:lnTo>
                  <a:pt x="70" y="251"/>
                </a:lnTo>
                <a:lnTo>
                  <a:pt x="76" y="262"/>
                </a:lnTo>
                <a:lnTo>
                  <a:pt x="81" y="274"/>
                </a:lnTo>
                <a:lnTo>
                  <a:pt x="87" y="286"/>
                </a:lnTo>
                <a:lnTo>
                  <a:pt x="87" y="303"/>
                </a:lnTo>
                <a:lnTo>
                  <a:pt x="87" y="315"/>
                </a:lnTo>
                <a:lnTo>
                  <a:pt x="81" y="321"/>
                </a:lnTo>
                <a:lnTo>
                  <a:pt x="81" y="332"/>
                </a:lnTo>
                <a:lnTo>
                  <a:pt x="76" y="338"/>
                </a:lnTo>
                <a:lnTo>
                  <a:pt x="70" y="344"/>
                </a:lnTo>
                <a:lnTo>
                  <a:pt x="58" y="362"/>
                </a:lnTo>
                <a:lnTo>
                  <a:pt x="47" y="379"/>
                </a:lnTo>
                <a:lnTo>
                  <a:pt x="29" y="391"/>
                </a:lnTo>
                <a:lnTo>
                  <a:pt x="18" y="408"/>
                </a:lnTo>
                <a:lnTo>
                  <a:pt x="18" y="414"/>
                </a:lnTo>
                <a:lnTo>
                  <a:pt x="12" y="426"/>
                </a:lnTo>
                <a:lnTo>
                  <a:pt x="12" y="432"/>
                </a:lnTo>
                <a:lnTo>
                  <a:pt x="12" y="437"/>
                </a:lnTo>
                <a:lnTo>
                  <a:pt x="12" y="443"/>
                </a:lnTo>
                <a:lnTo>
                  <a:pt x="12" y="449"/>
                </a:lnTo>
                <a:lnTo>
                  <a:pt x="18" y="461"/>
                </a:lnTo>
                <a:lnTo>
                  <a:pt x="18" y="467"/>
                </a:lnTo>
                <a:lnTo>
                  <a:pt x="29" y="478"/>
                </a:lnTo>
                <a:lnTo>
                  <a:pt x="47" y="490"/>
                </a:lnTo>
                <a:lnTo>
                  <a:pt x="58" y="502"/>
                </a:lnTo>
                <a:lnTo>
                  <a:pt x="70" y="513"/>
                </a:lnTo>
                <a:lnTo>
                  <a:pt x="81" y="531"/>
                </a:lnTo>
                <a:lnTo>
                  <a:pt x="87" y="537"/>
                </a:lnTo>
                <a:lnTo>
                  <a:pt x="93" y="543"/>
                </a:lnTo>
                <a:lnTo>
                  <a:pt x="99" y="548"/>
                </a:lnTo>
                <a:lnTo>
                  <a:pt x="99" y="560"/>
                </a:lnTo>
                <a:lnTo>
                  <a:pt x="99" y="572"/>
                </a:lnTo>
                <a:lnTo>
                  <a:pt x="99" y="583"/>
                </a:lnTo>
                <a:lnTo>
                  <a:pt x="99" y="601"/>
                </a:lnTo>
                <a:lnTo>
                  <a:pt x="99" y="613"/>
                </a:lnTo>
                <a:lnTo>
                  <a:pt x="99" y="624"/>
                </a:lnTo>
                <a:lnTo>
                  <a:pt x="99" y="636"/>
                </a:lnTo>
                <a:lnTo>
                  <a:pt x="99" y="653"/>
                </a:lnTo>
                <a:lnTo>
                  <a:pt x="99" y="665"/>
                </a:lnTo>
                <a:lnTo>
                  <a:pt x="99" y="671"/>
                </a:lnTo>
              </a:path>
            </a:pathLst>
          </a:custGeom>
          <a:noFill/>
          <a:ln w="26988">
            <a:solidFill>
              <a:srgbClr val="FF0000"/>
            </a:solidFill>
            <a:round/>
            <a:headEnd/>
            <a:tailEnd/>
          </a:ln>
        </p:spPr>
        <p:txBody>
          <a:bodyPr/>
          <a:lstStyle/>
          <a:p>
            <a:endParaRPr lang="en-US"/>
          </a:p>
        </p:txBody>
      </p:sp>
      <p:sp>
        <p:nvSpPr>
          <p:cNvPr id="25111" name="Rectangle 299"/>
          <p:cNvSpPr>
            <a:spLocks noChangeArrowheads="1"/>
          </p:cNvSpPr>
          <p:nvPr/>
        </p:nvSpPr>
        <p:spPr bwMode="auto">
          <a:xfrm>
            <a:off x="5530794" y="3209488"/>
            <a:ext cx="220663" cy="1112838"/>
          </a:xfrm>
          <a:prstGeom prst="rect">
            <a:avLst/>
          </a:prstGeom>
          <a:solidFill>
            <a:srgbClr val="808080"/>
          </a:solidFill>
          <a:ln w="9525">
            <a:noFill/>
            <a:miter lim="800000"/>
            <a:headEnd/>
            <a:tailEnd/>
          </a:ln>
        </p:spPr>
        <p:txBody>
          <a:bodyPr/>
          <a:lstStyle/>
          <a:p>
            <a:endParaRPr lang="en-GB"/>
          </a:p>
        </p:txBody>
      </p:sp>
      <p:sp>
        <p:nvSpPr>
          <p:cNvPr id="25112" name="Freeform 300"/>
          <p:cNvSpPr>
            <a:spLocks/>
          </p:cNvSpPr>
          <p:nvPr/>
        </p:nvSpPr>
        <p:spPr bwMode="auto">
          <a:xfrm>
            <a:off x="5540319" y="3209488"/>
            <a:ext cx="201613" cy="1112838"/>
          </a:xfrm>
          <a:custGeom>
            <a:avLst/>
            <a:gdLst>
              <a:gd name="T0" fmla="*/ 58 w 127"/>
              <a:gd name="T1" fmla="*/ 47 h 701"/>
              <a:gd name="T2" fmla="*/ 35 w 127"/>
              <a:gd name="T3" fmla="*/ 82 h 701"/>
              <a:gd name="T4" fmla="*/ 29 w 127"/>
              <a:gd name="T5" fmla="*/ 100 h 701"/>
              <a:gd name="T6" fmla="*/ 17 w 127"/>
              <a:gd name="T7" fmla="*/ 123 h 701"/>
              <a:gd name="T8" fmla="*/ 11 w 127"/>
              <a:gd name="T9" fmla="*/ 135 h 701"/>
              <a:gd name="T10" fmla="*/ 17 w 127"/>
              <a:gd name="T11" fmla="*/ 152 h 701"/>
              <a:gd name="T12" fmla="*/ 17 w 127"/>
              <a:gd name="T13" fmla="*/ 164 h 701"/>
              <a:gd name="T14" fmla="*/ 29 w 127"/>
              <a:gd name="T15" fmla="*/ 176 h 701"/>
              <a:gd name="T16" fmla="*/ 58 w 127"/>
              <a:gd name="T17" fmla="*/ 199 h 701"/>
              <a:gd name="T18" fmla="*/ 81 w 127"/>
              <a:gd name="T19" fmla="*/ 234 h 701"/>
              <a:gd name="T20" fmla="*/ 104 w 127"/>
              <a:gd name="T21" fmla="*/ 281 h 701"/>
              <a:gd name="T22" fmla="*/ 116 w 127"/>
              <a:gd name="T23" fmla="*/ 316 h 701"/>
              <a:gd name="T24" fmla="*/ 104 w 127"/>
              <a:gd name="T25" fmla="*/ 345 h 701"/>
              <a:gd name="T26" fmla="*/ 75 w 127"/>
              <a:gd name="T27" fmla="*/ 386 h 701"/>
              <a:gd name="T28" fmla="*/ 46 w 127"/>
              <a:gd name="T29" fmla="*/ 415 h 701"/>
              <a:gd name="T30" fmla="*/ 35 w 127"/>
              <a:gd name="T31" fmla="*/ 432 h 701"/>
              <a:gd name="T32" fmla="*/ 23 w 127"/>
              <a:gd name="T33" fmla="*/ 444 h 701"/>
              <a:gd name="T34" fmla="*/ 23 w 127"/>
              <a:gd name="T35" fmla="*/ 450 h 701"/>
              <a:gd name="T36" fmla="*/ 23 w 127"/>
              <a:gd name="T37" fmla="*/ 462 h 701"/>
              <a:gd name="T38" fmla="*/ 23 w 127"/>
              <a:gd name="T39" fmla="*/ 467 h 701"/>
              <a:gd name="T40" fmla="*/ 35 w 127"/>
              <a:gd name="T41" fmla="*/ 479 h 701"/>
              <a:gd name="T42" fmla="*/ 46 w 127"/>
              <a:gd name="T43" fmla="*/ 491 h 701"/>
              <a:gd name="T44" fmla="*/ 75 w 127"/>
              <a:gd name="T45" fmla="*/ 520 h 701"/>
              <a:gd name="T46" fmla="*/ 116 w 127"/>
              <a:gd name="T47" fmla="*/ 549 h 701"/>
              <a:gd name="T48" fmla="*/ 127 w 127"/>
              <a:gd name="T49" fmla="*/ 578 h 701"/>
              <a:gd name="T50" fmla="*/ 127 w 127"/>
              <a:gd name="T51" fmla="*/ 619 h 701"/>
              <a:gd name="T52" fmla="*/ 127 w 127"/>
              <a:gd name="T53" fmla="*/ 648 h 701"/>
              <a:gd name="T54" fmla="*/ 127 w 127"/>
              <a:gd name="T55" fmla="*/ 678 h 701"/>
              <a:gd name="T56" fmla="*/ 127 w 127"/>
              <a:gd name="T57" fmla="*/ 689 h 701"/>
              <a:gd name="T58" fmla="*/ 110 w 127"/>
              <a:gd name="T59" fmla="*/ 695 h 701"/>
              <a:gd name="T60" fmla="*/ 110 w 127"/>
              <a:gd name="T61" fmla="*/ 672 h 701"/>
              <a:gd name="T62" fmla="*/ 110 w 127"/>
              <a:gd name="T63" fmla="*/ 648 h 701"/>
              <a:gd name="T64" fmla="*/ 116 w 127"/>
              <a:gd name="T65" fmla="*/ 608 h 701"/>
              <a:gd name="T66" fmla="*/ 116 w 127"/>
              <a:gd name="T67" fmla="*/ 596 h 701"/>
              <a:gd name="T68" fmla="*/ 110 w 127"/>
              <a:gd name="T69" fmla="*/ 578 h 701"/>
              <a:gd name="T70" fmla="*/ 104 w 127"/>
              <a:gd name="T71" fmla="*/ 567 h 701"/>
              <a:gd name="T72" fmla="*/ 98 w 127"/>
              <a:gd name="T73" fmla="*/ 555 h 701"/>
              <a:gd name="T74" fmla="*/ 87 w 127"/>
              <a:gd name="T75" fmla="*/ 543 h 701"/>
              <a:gd name="T76" fmla="*/ 40 w 127"/>
              <a:gd name="T77" fmla="*/ 514 h 701"/>
              <a:gd name="T78" fmla="*/ 11 w 127"/>
              <a:gd name="T79" fmla="*/ 473 h 701"/>
              <a:gd name="T80" fmla="*/ 6 w 127"/>
              <a:gd name="T81" fmla="*/ 456 h 701"/>
              <a:gd name="T82" fmla="*/ 11 w 127"/>
              <a:gd name="T83" fmla="*/ 432 h 701"/>
              <a:gd name="T84" fmla="*/ 52 w 127"/>
              <a:gd name="T85" fmla="*/ 386 h 701"/>
              <a:gd name="T86" fmla="*/ 81 w 127"/>
              <a:gd name="T87" fmla="*/ 357 h 701"/>
              <a:gd name="T88" fmla="*/ 92 w 127"/>
              <a:gd name="T89" fmla="*/ 345 h 701"/>
              <a:gd name="T90" fmla="*/ 98 w 127"/>
              <a:gd name="T91" fmla="*/ 333 h 701"/>
              <a:gd name="T92" fmla="*/ 98 w 127"/>
              <a:gd name="T93" fmla="*/ 322 h 701"/>
              <a:gd name="T94" fmla="*/ 98 w 127"/>
              <a:gd name="T95" fmla="*/ 304 h 701"/>
              <a:gd name="T96" fmla="*/ 92 w 127"/>
              <a:gd name="T97" fmla="*/ 292 h 701"/>
              <a:gd name="T98" fmla="*/ 81 w 127"/>
              <a:gd name="T99" fmla="*/ 269 h 701"/>
              <a:gd name="T100" fmla="*/ 58 w 127"/>
              <a:gd name="T101" fmla="*/ 228 h 701"/>
              <a:gd name="T102" fmla="*/ 52 w 127"/>
              <a:gd name="T103" fmla="*/ 222 h 701"/>
              <a:gd name="T104" fmla="*/ 35 w 127"/>
              <a:gd name="T105" fmla="*/ 199 h 701"/>
              <a:gd name="T106" fmla="*/ 11 w 127"/>
              <a:gd name="T107" fmla="*/ 176 h 701"/>
              <a:gd name="T108" fmla="*/ 0 w 127"/>
              <a:gd name="T109" fmla="*/ 141 h 701"/>
              <a:gd name="T110" fmla="*/ 6 w 127"/>
              <a:gd name="T111" fmla="*/ 100 h 701"/>
              <a:gd name="T112" fmla="*/ 29 w 127"/>
              <a:gd name="T113" fmla="*/ 53 h 7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701"/>
              <a:gd name="T173" fmla="*/ 127 w 127"/>
              <a:gd name="T174" fmla="*/ 701 h 7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701">
                <a:moveTo>
                  <a:pt x="81" y="6"/>
                </a:moveTo>
                <a:lnTo>
                  <a:pt x="69" y="30"/>
                </a:lnTo>
                <a:lnTo>
                  <a:pt x="58" y="47"/>
                </a:lnTo>
                <a:lnTo>
                  <a:pt x="46" y="65"/>
                </a:lnTo>
                <a:lnTo>
                  <a:pt x="40" y="71"/>
                </a:lnTo>
                <a:lnTo>
                  <a:pt x="35" y="82"/>
                </a:lnTo>
                <a:lnTo>
                  <a:pt x="29" y="88"/>
                </a:lnTo>
                <a:lnTo>
                  <a:pt x="29" y="100"/>
                </a:lnTo>
                <a:lnTo>
                  <a:pt x="23" y="106"/>
                </a:lnTo>
                <a:lnTo>
                  <a:pt x="17" y="111"/>
                </a:lnTo>
                <a:lnTo>
                  <a:pt x="17" y="123"/>
                </a:lnTo>
                <a:lnTo>
                  <a:pt x="17" y="129"/>
                </a:lnTo>
                <a:lnTo>
                  <a:pt x="11" y="135"/>
                </a:lnTo>
                <a:lnTo>
                  <a:pt x="11" y="141"/>
                </a:lnTo>
                <a:lnTo>
                  <a:pt x="11" y="146"/>
                </a:lnTo>
                <a:lnTo>
                  <a:pt x="17" y="152"/>
                </a:lnTo>
                <a:lnTo>
                  <a:pt x="17" y="158"/>
                </a:lnTo>
                <a:lnTo>
                  <a:pt x="17" y="164"/>
                </a:lnTo>
                <a:lnTo>
                  <a:pt x="23" y="164"/>
                </a:lnTo>
                <a:lnTo>
                  <a:pt x="29" y="170"/>
                </a:lnTo>
                <a:lnTo>
                  <a:pt x="23" y="170"/>
                </a:lnTo>
                <a:lnTo>
                  <a:pt x="29" y="176"/>
                </a:lnTo>
                <a:lnTo>
                  <a:pt x="35" y="181"/>
                </a:lnTo>
                <a:lnTo>
                  <a:pt x="46" y="187"/>
                </a:lnTo>
                <a:lnTo>
                  <a:pt x="58" y="199"/>
                </a:lnTo>
                <a:lnTo>
                  <a:pt x="58" y="205"/>
                </a:lnTo>
                <a:lnTo>
                  <a:pt x="63" y="211"/>
                </a:lnTo>
                <a:lnTo>
                  <a:pt x="69" y="216"/>
                </a:lnTo>
                <a:lnTo>
                  <a:pt x="75" y="222"/>
                </a:lnTo>
                <a:lnTo>
                  <a:pt x="81" y="234"/>
                </a:lnTo>
                <a:lnTo>
                  <a:pt x="87" y="246"/>
                </a:lnTo>
                <a:lnTo>
                  <a:pt x="92" y="257"/>
                </a:lnTo>
                <a:lnTo>
                  <a:pt x="104" y="275"/>
                </a:lnTo>
                <a:lnTo>
                  <a:pt x="104" y="281"/>
                </a:lnTo>
                <a:lnTo>
                  <a:pt x="110" y="287"/>
                </a:lnTo>
                <a:lnTo>
                  <a:pt x="110" y="292"/>
                </a:lnTo>
                <a:lnTo>
                  <a:pt x="110" y="298"/>
                </a:lnTo>
                <a:lnTo>
                  <a:pt x="116" y="310"/>
                </a:lnTo>
                <a:lnTo>
                  <a:pt x="116" y="316"/>
                </a:lnTo>
                <a:lnTo>
                  <a:pt x="116" y="327"/>
                </a:lnTo>
                <a:lnTo>
                  <a:pt x="110" y="333"/>
                </a:lnTo>
                <a:lnTo>
                  <a:pt x="110" y="339"/>
                </a:lnTo>
                <a:lnTo>
                  <a:pt x="104" y="345"/>
                </a:lnTo>
                <a:lnTo>
                  <a:pt x="104" y="351"/>
                </a:lnTo>
                <a:lnTo>
                  <a:pt x="98" y="357"/>
                </a:lnTo>
                <a:lnTo>
                  <a:pt x="92" y="368"/>
                </a:lnTo>
                <a:lnTo>
                  <a:pt x="87" y="374"/>
                </a:lnTo>
                <a:lnTo>
                  <a:pt x="75" y="386"/>
                </a:lnTo>
                <a:lnTo>
                  <a:pt x="58" y="397"/>
                </a:lnTo>
                <a:lnTo>
                  <a:pt x="52" y="409"/>
                </a:lnTo>
                <a:lnTo>
                  <a:pt x="46" y="415"/>
                </a:lnTo>
                <a:lnTo>
                  <a:pt x="40" y="427"/>
                </a:lnTo>
                <a:lnTo>
                  <a:pt x="40" y="421"/>
                </a:lnTo>
                <a:lnTo>
                  <a:pt x="35" y="432"/>
                </a:lnTo>
                <a:lnTo>
                  <a:pt x="29" y="438"/>
                </a:lnTo>
                <a:lnTo>
                  <a:pt x="23" y="444"/>
                </a:lnTo>
                <a:lnTo>
                  <a:pt x="23" y="450"/>
                </a:lnTo>
                <a:lnTo>
                  <a:pt x="23" y="456"/>
                </a:lnTo>
                <a:lnTo>
                  <a:pt x="23" y="462"/>
                </a:lnTo>
                <a:lnTo>
                  <a:pt x="23" y="467"/>
                </a:lnTo>
                <a:lnTo>
                  <a:pt x="29" y="473"/>
                </a:lnTo>
                <a:lnTo>
                  <a:pt x="35" y="479"/>
                </a:lnTo>
                <a:lnTo>
                  <a:pt x="40" y="485"/>
                </a:lnTo>
                <a:lnTo>
                  <a:pt x="46" y="491"/>
                </a:lnTo>
                <a:lnTo>
                  <a:pt x="52" y="502"/>
                </a:lnTo>
                <a:lnTo>
                  <a:pt x="63" y="508"/>
                </a:lnTo>
                <a:lnTo>
                  <a:pt x="75" y="520"/>
                </a:lnTo>
                <a:lnTo>
                  <a:pt x="87" y="526"/>
                </a:lnTo>
                <a:lnTo>
                  <a:pt x="92" y="532"/>
                </a:lnTo>
                <a:lnTo>
                  <a:pt x="104" y="538"/>
                </a:lnTo>
                <a:lnTo>
                  <a:pt x="110" y="543"/>
                </a:lnTo>
                <a:lnTo>
                  <a:pt x="116" y="549"/>
                </a:lnTo>
                <a:lnTo>
                  <a:pt x="116" y="555"/>
                </a:lnTo>
                <a:lnTo>
                  <a:pt x="121" y="561"/>
                </a:lnTo>
                <a:lnTo>
                  <a:pt x="121" y="567"/>
                </a:lnTo>
                <a:lnTo>
                  <a:pt x="127" y="573"/>
                </a:lnTo>
                <a:lnTo>
                  <a:pt x="127" y="578"/>
                </a:lnTo>
                <a:lnTo>
                  <a:pt x="127" y="584"/>
                </a:lnTo>
                <a:lnTo>
                  <a:pt x="127" y="590"/>
                </a:lnTo>
                <a:lnTo>
                  <a:pt x="127" y="596"/>
                </a:lnTo>
                <a:lnTo>
                  <a:pt x="127" y="608"/>
                </a:lnTo>
                <a:lnTo>
                  <a:pt x="127" y="619"/>
                </a:lnTo>
                <a:lnTo>
                  <a:pt x="127" y="631"/>
                </a:lnTo>
                <a:lnTo>
                  <a:pt x="127" y="637"/>
                </a:lnTo>
                <a:lnTo>
                  <a:pt x="127" y="648"/>
                </a:lnTo>
                <a:lnTo>
                  <a:pt x="127" y="654"/>
                </a:lnTo>
                <a:lnTo>
                  <a:pt x="127" y="666"/>
                </a:lnTo>
                <a:lnTo>
                  <a:pt x="127" y="672"/>
                </a:lnTo>
                <a:lnTo>
                  <a:pt x="127" y="678"/>
                </a:lnTo>
                <a:lnTo>
                  <a:pt x="127" y="683"/>
                </a:lnTo>
                <a:lnTo>
                  <a:pt x="127" y="689"/>
                </a:lnTo>
                <a:lnTo>
                  <a:pt x="127" y="695"/>
                </a:lnTo>
                <a:lnTo>
                  <a:pt x="127" y="701"/>
                </a:lnTo>
                <a:lnTo>
                  <a:pt x="110" y="701"/>
                </a:lnTo>
                <a:lnTo>
                  <a:pt x="110" y="695"/>
                </a:lnTo>
                <a:lnTo>
                  <a:pt x="110" y="689"/>
                </a:lnTo>
                <a:lnTo>
                  <a:pt x="110" y="683"/>
                </a:lnTo>
                <a:lnTo>
                  <a:pt x="110" y="678"/>
                </a:lnTo>
                <a:lnTo>
                  <a:pt x="110" y="672"/>
                </a:lnTo>
                <a:lnTo>
                  <a:pt x="110" y="660"/>
                </a:lnTo>
                <a:lnTo>
                  <a:pt x="110" y="666"/>
                </a:lnTo>
                <a:lnTo>
                  <a:pt x="110" y="654"/>
                </a:lnTo>
                <a:lnTo>
                  <a:pt x="110" y="648"/>
                </a:lnTo>
                <a:lnTo>
                  <a:pt x="110" y="637"/>
                </a:lnTo>
                <a:lnTo>
                  <a:pt x="110" y="631"/>
                </a:lnTo>
                <a:lnTo>
                  <a:pt x="116" y="619"/>
                </a:lnTo>
                <a:lnTo>
                  <a:pt x="116" y="608"/>
                </a:lnTo>
                <a:lnTo>
                  <a:pt x="116" y="596"/>
                </a:lnTo>
                <a:lnTo>
                  <a:pt x="116" y="590"/>
                </a:lnTo>
                <a:lnTo>
                  <a:pt x="116" y="596"/>
                </a:lnTo>
                <a:lnTo>
                  <a:pt x="110" y="590"/>
                </a:lnTo>
                <a:lnTo>
                  <a:pt x="110" y="584"/>
                </a:lnTo>
                <a:lnTo>
                  <a:pt x="110" y="578"/>
                </a:lnTo>
                <a:lnTo>
                  <a:pt x="110" y="573"/>
                </a:lnTo>
                <a:lnTo>
                  <a:pt x="104" y="567"/>
                </a:lnTo>
                <a:lnTo>
                  <a:pt x="104" y="561"/>
                </a:lnTo>
                <a:lnTo>
                  <a:pt x="98" y="555"/>
                </a:lnTo>
                <a:lnTo>
                  <a:pt x="92" y="549"/>
                </a:lnTo>
                <a:lnTo>
                  <a:pt x="87" y="543"/>
                </a:lnTo>
                <a:lnTo>
                  <a:pt x="75" y="538"/>
                </a:lnTo>
                <a:lnTo>
                  <a:pt x="69" y="532"/>
                </a:lnTo>
                <a:lnTo>
                  <a:pt x="52" y="520"/>
                </a:lnTo>
                <a:lnTo>
                  <a:pt x="40" y="514"/>
                </a:lnTo>
                <a:lnTo>
                  <a:pt x="35" y="502"/>
                </a:lnTo>
                <a:lnTo>
                  <a:pt x="29" y="497"/>
                </a:lnTo>
                <a:lnTo>
                  <a:pt x="23" y="491"/>
                </a:lnTo>
                <a:lnTo>
                  <a:pt x="17" y="485"/>
                </a:lnTo>
                <a:lnTo>
                  <a:pt x="11" y="473"/>
                </a:lnTo>
                <a:lnTo>
                  <a:pt x="6" y="473"/>
                </a:lnTo>
                <a:lnTo>
                  <a:pt x="6" y="467"/>
                </a:lnTo>
                <a:lnTo>
                  <a:pt x="6" y="462"/>
                </a:lnTo>
                <a:lnTo>
                  <a:pt x="6" y="456"/>
                </a:lnTo>
                <a:lnTo>
                  <a:pt x="6" y="450"/>
                </a:lnTo>
                <a:lnTo>
                  <a:pt x="6" y="444"/>
                </a:lnTo>
                <a:lnTo>
                  <a:pt x="11" y="438"/>
                </a:lnTo>
                <a:lnTo>
                  <a:pt x="11" y="432"/>
                </a:lnTo>
                <a:lnTo>
                  <a:pt x="17" y="421"/>
                </a:lnTo>
                <a:lnTo>
                  <a:pt x="23" y="415"/>
                </a:lnTo>
                <a:lnTo>
                  <a:pt x="35" y="403"/>
                </a:lnTo>
                <a:lnTo>
                  <a:pt x="40" y="397"/>
                </a:lnTo>
                <a:lnTo>
                  <a:pt x="52" y="386"/>
                </a:lnTo>
                <a:lnTo>
                  <a:pt x="63" y="374"/>
                </a:lnTo>
                <a:lnTo>
                  <a:pt x="75" y="362"/>
                </a:lnTo>
                <a:lnTo>
                  <a:pt x="81" y="357"/>
                </a:lnTo>
                <a:lnTo>
                  <a:pt x="87" y="351"/>
                </a:lnTo>
                <a:lnTo>
                  <a:pt x="92" y="339"/>
                </a:lnTo>
                <a:lnTo>
                  <a:pt x="92" y="345"/>
                </a:lnTo>
                <a:lnTo>
                  <a:pt x="92" y="339"/>
                </a:lnTo>
                <a:lnTo>
                  <a:pt x="92" y="333"/>
                </a:lnTo>
                <a:lnTo>
                  <a:pt x="98" y="333"/>
                </a:lnTo>
                <a:lnTo>
                  <a:pt x="98" y="327"/>
                </a:lnTo>
                <a:lnTo>
                  <a:pt x="98" y="322"/>
                </a:lnTo>
                <a:lnTo>
                  <a:pt x="98" y="316"/>
                </a:lnTo>
                <a:lnTo>
                  <a:pt x="98" y="310"/>
                </a:lnTo>
                <a:lnTo>
                  <a:pt x="98" y="304"/>
                </a:lnTo>
                <a:lnTo>
                  <a:pt x="92" y="298"/>
                </a:lnTo>
                <a:lnTo>
                  <a:pt x="92" y="292"/>
                </a:lnTo>
                <a:lnTo>
                  <a:pt x="92" y="287"/>
                </a:lnTo>
                <a:lnTo>
                  <a:pt x="87" y="281"/>
                </a:lnTo>
                <a:lnTo>
                  <a:pt x="81" y="269"/>
                </a:lnTo>
                <a:lnTo>
                  <a:pt x="75" y="251"/>
                </a:lnTo>
                <a:lnTo>
                  <a:pt x="63" y="240"/>
                </a:lnTo>
                <a:lnTo>
                  <a:pt x="58" y="228"/>
                </a:lnTo>
                <a:lnTo>
                  <a:pt x="58" y="222"/>
                </a:lnTo>
                <a:lnTo>
                  <a:pt x="52" y="216"/>
                </a:lnTo>
                <a:lnTo>
                  <a:pt x="52" y="222"/>
                </a:lnTo>
                <a:lnTo>
                  <a:pt x="46" y="216"/>
                </a:lnTo>
                <a:lnTo>
                  <a:pt x="46" y="211"/>
                </a:lnTo>
                <a:lnTo>
                  <a:pt x="35" y="199"/>
                </a:lnTo>
                <a:lnTo>
                  <a:pt x="23" y="193"/>
                </a:lnTo>
                <a:lnTo>
                  <a:pt x="17" y="187"/>
                </a:lnTo>
                <a:lnTo>
                  <a:pt x="11" y="181"/>
                </a:lnTo>
                <a:lnTo>
                  <a:pt x="11" y="176"/>
                </a:lnTo>
                <a:lnTo>
                  <a:pt x="6" y="170"/>
                </a:lnTo>
                <a:lnTo>
                  <a:pt x="0" y="164"/>
                </a:lnTo>
                <a:lnTo>
                  <a:pt x="0" y="158"/>
                </a:lnTo>
                <a:lnTo>
                  <a:pt x="0" y="146"/>
                </a:lnTo>
                <a:lnTo>
                  <a:pt x="0" y="141"/>
                </a:lnTo>
                <a:lnTo>
                  <a:pt x="0" y="135"/>
                </a:lnTo>
                <a:lnTo>
                  <a:pt x="0" y="123"/>
                </a:lnTo>
                <a:lnTo>
                  <a:pt x="0" y="117"/>
                </a:lnTo>
                <a:lnTo>
                  <a:pt x="6" y="111"/>
                </a:lnTo>
                <a:lnTo>
                  <a:pt x="6" y="100"/>
                </a:lnTo>
                <a:lnTo>
                  <a:pt x="11" y="94"/>
                </a:lnTo>
                <a:lnTo>
                  <a:pt x="17" y="82"/>
                </a:lnTo>
                <a:lnTo>
                  <a:pt x="23" y="76"/>
                </a:lnTo>
                <a:lnTo>
                  <a:pt x="23" y="65"/>
                </a:lnTo>
                <a:lnTo>
                  <a:pt x="29" y="53"/>
                </a:lnTo>
                <a:lnTo>
                  <a:pt x="40" y="35"/>
                </a:lnTo>
                <a:lnTo>
                  <a:pt x="52" y="18"/>
                </a:lnTo>
                <a:lnTo>
                  <a:pt x="69" y="0"/>
                </a:lnTo>
                <a:lnTo>
                  <a:pt x="81" y="6"/>
                </a:lnTo>
                <a:close/>
              </a:path>
            </a:pathLst>
          </a:custGeom>
          <a:solidFill>
            <a:srgbClr val="FFFFFF"/>
          </a:solidFill>
          <a:ln w="9525">
            <a:noFill/>
            <a:round/>
            <a:headEnd/>
            <a:tailEnd/>
          </a:ln>
        </p:spPr>
        <p:txBody>
          <a:bodyPr/>
          <a:lstStyle/>
          <a:p>
            <a:endParaRPr lang="en-US"/>
          </a:p>
        </p:txBody>
      </p:sp>
      <p:sp>
        <p:nvSpPr>
          <p:cNvPr id="25113" name="Rectangle 301"/>
          <p:cNvSpPr>
            <a:spLocks noChangeArrowheads="1"/>
          </p:cNvSpPr>
          <p:nvPr/>
        </p:nvSpPr>
        <p:spPr bwMode="auto">
          <a:xfrm>
            <a:off x="5530794" y="3209488"/>
            <a:ext cx="220663" cy="1112838"/>
          </a:xfrm>
          <a:prstGeom prst="rect">
            <a:avLst/>
          </a:prstGeom>
          <a:solidFill>
            <a:srgbClr val="808080"/>
          </a:solidFill>
          <a:ln w="9525">
            <a:noFill/>
            <a:miter lim="800000"/>
            <a:headEnd/>
            <a:tailEnd/>
          </a:ln>
        </p:spPr>
        <p:txBody>
          <a:bodyPr/>
          <a:lstStyle/>
          <a:p>
            <a:endParaRPr lang="en-GB"/>
          </a:p>
        </p:txBody>
      </p:sp>
      <p:sp>
        <p:nvSpPr>
          <p:cNvPr id="25114" name="Freeform 302"/>
          <p:cNvSpPr>
            <a:spLocks/>
          </p:cNvSpPr>
          <p:nvPr/>
        </p:nvSpPr>
        <p:spPr bwMode="auto">
          <a:xfrm>
            <a:off x="5549844" y="3192026"/>
            <a:ext cx="182563" cy="1111250"/>
          </a:xfrm>
          <a:custGeom>
            <a:avLst/>
            <a:gdLst>
              <a:gd name="T0" fmla="*/ 69 w 115"/>
              <a:gd name="T1" fmla="*/ 0 h 700"/>
              <a:gd name="T2" fmla="*/ 46 w 115"/>
              <a:gd name="T3" fmla="*/ 41 h 700"/>
              <a:gd name="T4" fmla="*/ 34 w 115"/>
              <a:gd name="T5" fmla="*/ 58 h 700"/>
              <a:gd name="T6" fmla="*/ 23 w 115"/>
              <a:gd name="T7" fmla="*/ 76 h 700"/>
              <a:gd name="T8" fmla="*/ 11 w 115"/>
              <a:gd name="T9" fmla="*/ 93 h 700"/>
              <a:gd name="T10" fmla="*/ 5 w 115"/>
              <a:gd name="T11" fmla="*/ 111 h 700"/>
              <a:gd name="T12" fmla="*/ 0 w 115"/>
              <a:gd name="T13" fmla="*/ 122 h 700"/>
              <a:gd name="T14" fmla="*/ 0 w 115"/>
              <a:gd name="T15" fmla="*/ 140 h 700"/>
              <a:gd name="T16" fmla="*/ 0 w 115"/>
              <a:gd name="T17" fmla="*/ 146 h 700"/>
              <a:gd name="T18" fmla="*/ 0 w 115"/>
              <a:gd name="T19" fmla="*/ 152 h 700"/>
              <a:gd name="T20" fmla="*/ 5 w 115"/>
              <a:gd name="T21" fmla="*/ 163 h 700"/>
              <a:gd name="T22" fmla="*/ 11 w 115"/>
              <a:gd name="T23" fmla="*/ 175 h 700"/>
              <a:gd name="T24" fmla="*/ 23 w 115"/>
              <a:gd name="T25" fmla="*/ 187 h 700"/>
              <a:gd name="T26" fmla="*/ 46 w 115"/>
              <a:gd name="T27" fmla="*/ 204 h 700"/>
              <a:gd name="T28" fmla="*/ 52 w 115"/>
              <a:gd name="T29" fmla="*/ 210 h 700"/>
              <a:gd name="T30" fmla="*/ 57 w 115"/>
              <a:gd name="T31" fmla="*/ 222 h 700"/>
              <a:gd name="T32" fmla="*/ 69 w 115"/>
              <a:gd name="T33" fmla="*/ 233 h 700"/>
              <a:gd name="T34" fmla="*/ 75 w 115"/>
              <a:gd name="T35" fmla="*/ 251 h 700"/>
              <a:gd name="T36" fmla="*/ 81 w 115"/>
              <a:gd name="T37" fmla="*/ 262 h 700"/>
              <a:gd name="T38" fmla="*/ 86 w 115"/>
              <a:gd name="T39" fmla="*/ 274 h 700"/>
              <a:gd name="T40" fmla="*/ 92 w 115"/>
              <a:gd name="T41" fmla="*/ 286 h 700"/>
              <a:gd name="T42" fmla="*/ 98 w 115"/>
              <a:gd name="T43" fmla="*/ 303 h 700"/>
              <a:gd name="T44" fmla="*/ 98 w 115"/>
              <a:gd name="T45" fmla="*/ 315 h 700"/>
              <a:gd name="T46" fmla="*/ 98 w 115"/>
              <a:gd name="T47" fmla="*/ 327 h 700"/>
              <a:gd name="T48" fmla="*/ 98 w 115"/>
              <a:gd name="T49" fmla="*/ 338 h 700"/>
              <a:gd name="T50" fmla="*/ 92 w 115"/>
              <a:gd name="T51" fmla="*/ 344 h 700"/>
              <a:gd name="T52" fmla="*/ 86 w 115"/>
              <a:gd name="T53" fmla="*/ 350 h 700"/>
              <a:gd name="T54" fmla="*/ 81 w 115"/>
              <a:gd name="T55" fmla="*/ 362 h 700"/>
              <a:gd name="T56" fmla="*/ 63 w 115"/>
              <a:gd name="T57" fmla="*/ 373 h 700"/>
              <a:gd name="T58" fmla="*/ 46 w 115"/>
              <a:gd name="T59" fmla="*/ 391 h 700"/>
              <a:gd name="T60" fmla="*/ 34 w 115"/>
              <a:gd name="T61" fmla="*/ 408 h 700"/>
              <a:gd name="T62" fmla="*/ 29 w 115"/>
              <a:gd name="T63" fmla="*/ 420 h 700"/>
              <a:gd name="T64" fmla="*/ 17 w 115"/>
              <a:gd name="T65" fmla="*/ 426 h 700"/>
              <a:gd name="T66" fmla="*/ 17 w 115"/>
              <a:gd name="T67" fmla="*/ 432 h 700"/>
              <a:gd name="T68" fmla="*/ 11 w 115"/>
              <a:gd name="T69" fmla="*/ 443 h 700"/>
              <a:gd name="T70" fmla="*/ 5 w 115"/>
              <a:gd name="T71" fmla="*/ 449 h 700"/>
              <a:gd name="T72" fmla="*/ 5 w 115"/>
              <a:gd name="T73" fmla="*/ 455 h 700"/>
              <a:gd name="T74" fmla="*/ 5 w 115"/>
              <a:gd name="T75" fmla="*/ 461 h 700"/>
              <a:gd name="T76" fmla="*/ 11 w 115"/>
              <a:gd name="T77" fmla="*/ 473 h 700"/>
              <a:gd name="T78" fmla="*/ 17 w 115"/>
              <a:gd name="T79" fmla="*/ 478 h 700"/>
              <a:gd name="T80" fmla="*/ 23 w 115"/>
              <a:gd name="T81" fmla="*/ 484 h 700"/>
              <a:gd name="T82" fmla="*/ 29 w 115"/>
              <a:gd name="T83" fmla="*/ 490 h 700"/>
              <a:gd name="T84" fmla="*/ 34 w 115"/>
              <a:gd name="T85" fmla="*/ 496 h 700"/>
              <a:gd name="T86" fmla="*/ 52 w 115"/>
              <a:gd name="T87" fmla="*/ 513 h 700"/>
              <a:gd name="T88" fmla="*/ 69 w 115"/>
              <a:gd name="T89" fmla="*/ 525 h 700"/>
              <a:gd name="T90" fmla="*/ 81 w 115"/>
              <a:gd name="T91" fmla="*/ 537 h 700"/>
              <a:gd name="T92" fmla="*/ 92 w 115"/>
              <a:gd name="T93" fmla="*/ 543 h 700"/>
              <a:gd name="T94" fmla="*/ 98 w 115"/>
              <a:gd name="T95" fmla="*/ 549 h 700"/>
              <a:gd name="T96" fmla="*/ 104 w 115"/>
              <a:gd name="T97" fmla="*/ 554 h 700"/>
              <a:gd name="T98" fmla="*/ 104 w 115"/>
              <a:gd name="T99" fmla="*/ 560 h 700"/>
              <a:gd name="T100" fmla="*/ 110 w 115"/>
              <a:gd name="T101" fmla="*/ 572 h 700"/>
              <a:gd name="T102" fmla="*/ 115 w 115"/>
              <a:gd name="T103" fmla="*/ 584 h 700"/>
              <a:gd name="T104" fmla="*/ 115 w 115"/>
              <a:gd name="T105" fmla="*/ 595 h 700"/>
              <a:gd name="T106" fmla="*/ 115 w 115"/>
              <a:gd name="T107" fmla="*/ 607 h 700"/>
              <a:gd name="T108" fmla="*/ 115 w 115"/>
              <a:gd name="T109" fmla="*/ 624 h 700"/>
              <a:gd name="T110" fmla="*/ 115 w 115"/>
              <a:gd name="T111" fmla="*/ 636 h 700"/>
              <a:gd name="T112" fmla="*/ 115 w 115"/>
              <a:gd name="T113" fmla="*/ 648 h 700"/>
              <a:gd name="T114" fmla="*/ 115 w 115"/>
              <a:gd name="T115" fmla="*/ 659 h 700"/>
              <a:gd name="T116" fmla="*/ 115 w 115"/>
              <a:gd name="T117" fmla="*/ 677 h 700"/>
              <a:gd name="T118" fmla="*/ 110 w 115"/>
              <a:gd name="T119" fmla="*/ 689 h 700"/>
              <a:gd name="T120" fmla="*/ 115 w 115"/>
              <a:gd name="T121" fmla="*/ 700 h 7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
              <a:gd name="T184" fmla="*/ 0 h 700"/>
              <a:gd name="T185" fmla="*/ 115 w 115"/>
              <a:gd name="T186" fmla="*/ 700 h 7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 h="700">
                <a:moveTo>
                  <a:pt x="69" y="0"/>
                </a:moveTo>
                <a:lnTo>
                  <a:pt x="46" y="41"/>
                </a:lnTo>
                <a:lnTo>
                  <a:pt x="34" y="58"/>
                </a:lnTo>
                <a:lnTo>
                  <a:pt x="23" y="76"/>
                </a:lnTo>
                <a:lnTo>
                  <a:pt x="11" y="93"/>
                </a:lnTo>
                <a:lnTo>
                  <a:pt x="5" y="111"/>
                </a:lnTo>
                <a:lnTo>
                  <a:pt x="0" y="122"/>
                </a:lnTo>
                <a:lnTo>
                  <a:pt x="0" y="140"/>
                </a:lnTo>
                <a:lnTo>
                  <a:pt x="0" y="146"/>
                </a:lnTo>
                <a:lnTo>
                  <a:pt x="0" y="152"/>
                </a:lnTo>
                <a:lnTo>
                  <a:pt x="5" y="163"/>
                </a:lnTo>
                <a:lnTo>
                  <a:pt x="11" y="175"/>
                </a:lnTo>
                <a:lnTo>
                  <a:pt x="23" y="187"/>
                </a:lnTo>
                <a:lnTo>
                  <a:pt x="46" y="204"/>
                </a:lnTo>
                <a:lnTo>
                  <a:pt x="52" y="210"/>
                </a:lnTo>
                <a:lnTo>
                  <a:pt x="57" y="222"/>
                </a:lnTo>
                <a:lnTo>
                  <a:pt x="69" y="233"/>
                </a:lnTo>
                <a:lnTo>
                  <a:pt x="75" y="251"/>
                </a:lnTo>
                <a:lnTo>
                  <a:pt x="81" y="262"/>
                </a:lnTo>
                <a:lnTo>
                  <a:pt x="86" y="274"/>
                </a:lnTo>
                <a:lnTo>
                  <a:pt x="92" y="286"/>
                </a:lnTo>
                <a:lnTo>
                  <a:pt x="98" y="303"/>
                </a:lnTo>
                <a:lnTo>
                  <a:pt x="98" y="315"/>
                </a:lnTo>
                <a:lnTo>
                  <a:pt x="98" y="327"/>
                </a:lnTo>
                <a:lnTo>
                  <a:pt x="98" y="338"/>
                </a:lnTo>
                <a:lnTo>
                  <a:pt x="92" y="344"/>
                </a:lnTo>
                <a:lnTo>
                  <a:pt x="86" y="350"/>
                </a:lnTo>
                <a:lnTo>
                  <a:pt x="81" y="362"/>
                </a:lnTo>
                <a:lnTo>
                  <a:pt x="63" y="373"/>
                </a:lnTo>
                <a:lnTo>
                  <a:pt x="46" y="391"/>
                </a:lnTo>
                <a:lnTo>
                  <a:pt x="34" y="408"/>
                </a:lnTo>
                <a:lnTo>
                  <a:pt x="29" y="420"/>
                </a:lnTo>
                <a:lnTo>
                  <a:pt x="17" y="426"/>
                </a:lnTo>
                <a:lnTo>
                  <a:pt x="17" y="432"/>
                </a:lnTo>
                <a:lnTo>
                  <a:pt x="11" y="443"/>
                </a:lnTo>
                <a:lnTo>
                  <a:pt x="5" y="449"/>
                </a:lnTo>
                <a:lnTo>
                  <a:pt x="5" y="455"/>
                </a:lnTo>
                <a:lnTo>
                  <a:pt x="5" y="461"/>
                </a:lnTo>
                <a:lnTo>
                  <a:pt x="11" y="473"/>
                </a:lnTo>
                <a:lnTo>
                  <a:pt x="17" y="478"/>
                </a:lnTo>
                <a:lnTo>
                  <a:pt x="23" y="484"/>
                </a:lnTo>
                <a:lnTo>
                  <a:pt x="29" y="490"/>
                </a:lnTo>
                <a:lnTo>
                  <a:pt x="34" y="496"/>
                </a:lnTo>
                <a:lnTo>
                  <a:pt x="52" y="513"/>
                </a:lnTo>
                <a:lnTo>
                  <a:pt x="69" y="525"/>
                </a:lnTo>
                <a:lnTo>
                  <a:pt x="81" y="537"/>
                </a:lnTo>
                <a:lnTo>
                  <a:pt x="92" y="543"/>
                </a:lnTo>
                <a:lnTo>
                  <a:pt x="98" y="549"/>
                </a:lnTo>
                <a:lnTo>
                  <a:pt x="104" y="554"/>
                </a:lnTo>
                <a:lnTo>
                  <a:pt x="104" y="560"/>
                </a:lnTo>
                <a:lnTo>
                  <a:pt x="110" y="572"/>
                </a:lnTo>
                <a:lnTo>
                  <a:pt x="115" y="584"/>
                </a:lnTo>
                <a:lnTo>
                  <a:pt x="115" y="595"/>
                </a:lnTo>
                <a:lnTo>
                  <a:pt x="115" y="607"/>
                </a:lnTo>
                <a:lnTo>
                  <a:pt x="115" y="624"/>
                </a:lnTo>
                <a:lnTo>
                  <a:pt x="115" y="636"/>
                </a:lnTo>
                <a:lnTo>
                  <a:pt x="115" y="648"/>
                </a:lnTo>
                <a:lnTo>
                  <a:pt x="115" y="659"/>
                </a:lnTo>
                <a:lnTo>
                  <a:pt x="115" y="677"/>
                </a:lnTo>
                <a:lnTo>
                  <a:pt x="110" y="689"/>
                </a:lnTo>
                <a:lnTo>
                  <a:pt x="115" y="700"/>
                </a:lnTo>
              </a:path>
            </a:pathLst>
          </a:custGeom>
          <a:noFill/>
          <a:ln w="26988">
            <a:solidFill>
              <a:srgbClr val="FF0000"/>
            </a:solidFill>
            <a:round/>
            <a:headEnd/>
            <a:tailEnd/>
          </a:ln>
        </p:spPr>
        <p:txBody>
          <a:bodyPr/>
          <a:lstStyle/>
          <a:p>
            <a:endParaRPr lang="en-US"/>
          </a:p>
        </p:txBody>
      </p:sp>
      <p:sp>
        <p:nvSpPr>
          <p:cNvPr id="25115" name="Rectangle 303"/>
          <p:cNvSpPr>
            <a:spLocks noChangeArrowheads="1"/>
          </p:cNvSpPr>
          <p:nvPr/>
        </p:nvSpPr>
        <p:spPr bwMode="auto">
          <a:xfrm>
            <a:off x="5043431" y="3209488"/>
            <a:ext cx="174625" cy="1168400"/>
          </a:xfrm>
          <a:prstGeom prst="rect">
            <a:avLst/>
          </a:prstGeom>
          <a:solidFill>
            <a:srgbClr val="808080"/>
          </a:solidFill>
          <a:ln w="9525">
            <a:noFill/>
            <a:miter lim="800000"/>
            <a:headEnd/>
            <a:tailEnd/>
          </a:ln>
        </p:spPr>
        <p:txBody>
          <a:bodyPr/>
          <a:lstStyle/>
          <a:p>
            <a:endParaRPr lang="en-GB"/>
          </a:p>
        </p:txBody>
      </p:sp>
      <p:sp>
        <p:nvSpPr>
          <p:cNvPr id="25116" name="Freeform 304"/>
          <p:cNvSpPr>
            <a:spLocks/>
          </p:cNvSpPr>
          <p:nvPr/>
        </p:nvSpPr>
        <p:spPr bwMode="auto">
          <a:xfrm>
            <a:off x="5043431" y="3209488"/>
            <a:ext cx="174625" cy="1168400"/>
          </a:xfrm>
          <a:custGeom>
            <a:avLst/>
            <a:gdLst>
              <a:gd name="T0" fmla="*/ 52 w 110"/>
              <a:gd name="T1" fmla="*/ 47 h 736"/>
              <a:gd name="T2" fmla="*/ 34 w 110"/>
              <a:gd name="T3" fmla="*/ 88 h 736"/>
              <a:gd name="T4" fmla="*/ 29 w 110"/>
              <a:gd name="T5" fmla="*/ 106 h 736"/>
              <a:gd name="T6" fmla="*/ 23 w 110"/>
              <a:gd name="T7" fmla="*/ 123 h 736"/>
              <a:gd name="T8" fmla="*/ 17 w 110"/>
              <a:gd name="T9" fmla="*/ 135 h 736"/>
              <a:gd name="T10" fmla="*/ 17 w 110"/>
              <a:gd name="T11" fmla="*/ 152 h 736"/>
              <a:gd name="T12" fmla="*/ 17 w 110"/>
              <a:gd name="T13" fmla="*/ 164 h 736"/>
              <a:gd name="T14" fmla="*/ 23 w 110"/>
              <a:gd name="T15" fmla="*/ 176 h 736"/>
              <a:gd name="T16" fmla="*/ 29 w 110"/>
              <a:gd name="T17" fmla="*/ 181 h 736"/>
              <a:gd name="T18" fmla="*/ 40 w 110"/>
              <a:gd name="T19" fmla="*/ 199 h 736"/>
              <a:gd name="T20" fmla="*/ 63 w 110"/>
              <a:gd name="T21" fmla="*/ 234 h 736"/>
              <a:gd name="T22" fmla="*/ 81 w 110"/>
              <a:gd name="T23" fmla="*/ 275 h 736"/>
              <a:gd name="T24" fmla="*/ 92 w 110"/>
              <a:gd name="T25" fmla="*/ 316 h 736"/>
              <a:gd name="T26" fmla="*/ 92 w 110"/>
              <a:gd name="T27" fmla="*/ 351 h 736"/>
              <a:gd name="T28" fmla="*/ 81 w 110"/>
              <a:gd name="T29" fmla="*/ 386 h 736"/>
              <a:gd name="T30" fmla="*/ 52 w 110"/>
              <a:gd name="T31" fmla="*/ 421 h 736"/>
              <a:gd name="T32" fmla="*/ 40 w 110"/>
              <a:gd name="T33" fmla="*/ 438 h 736"/>
              <a:gd name="T34" fmla="*/ 29 w 110"/>
              <a:gd name="T35" fmla="*/ 456 h 736"/>
              <a:gd name="T36" fmla="*/ 23 w 110"/>
              <a:gd name="T37" fmla="*/ 467 h 736"/>
              <a:gd name="T38" fmla="*/ 23 w 110"/>
              <a:gd name="T39" fmla="*/ 479 h 736"/>
              <a:gd name="T40" fmla="*/ 23 w 110"/>
              <a:gd name="T41" fmla="*/ 485 h 736"/>
              <a:gd name="T42" fmla="*/ 29 w 110"/>
              <a:gd name="T43" fmla="*/ 502 h 736"/>
              <a:gd name="T44" fmla="*/ 34 w 110"/>
              <a:gd name="T45" fmla="*/ 514 h 736"/>
              <a:gd name="T46" fmla="*/ 46 w 110"/>
              <a:gd name="T47" fmla="*/ 526 h 736"/>
              <a:gd name="T48" fmla="*/ 75 w 110"/>
              <a:gd name="T49" fmla="*/ 555 h 736"/>
              <a:gd name="T50" fmla="*/ 92 w 110"/>
              <a:gd name="T51" fmla="*/ 584 h 736"/>
              <a:gd name="T52" fmla="*/ 104 w 110"/>
              <a:gd name="T53" fmla="*/ 608 h 736"/>
              <a:gd name="T54" fmla="*/ 104 w 110"/>
              <a:gd name="T55" fmla="*/ 654 h 736"/>
              <a:gd name="T56" fmla="*/ 104 w 110"/>
              <a:gd name="T57" fmla="*/ 672 h 736"/>
              <a:gd name="T58" fmla="*/ 104 w 110"/>
              <a:gd name="T59" fmla="*/ 701 h 736"/>
              <a:gd name="T60" fmla="*/ 104 w 110"/>
              <a:gd name="T61" fmla="*/ 718 h 736"/>
              <a:gd name="T62" fmla="*/ 104 w 110"/>
              <a:gd name="T63" fmla="*/ 730 h 736"/>
              <a:gd name="T64" fmla="*/ 87 w 110"/>
              <a:gd name="T65" fmla="*/ 730 h 736"/>
              <a:gd name="T66" fmla="*/ 87 w 110"/>
              <a:gd name="T67" fmla="*/ 707 h 736"/>
              <a:gd name="T68" fmla="*/ 87 w 110"/>
              <a:gd name="T69" fmla="*/ 689 h 736"/>
              <a:gd name="T70" fmla="*/ 92 w 110"/>
              <a:gd name="T71" fmla="*/ 660 h 736"/>
              <a:gd name="T72" fmla="*/ 92 w 110"/>
              <a:gd name="T73" fmla="*/ 643 h 736"/>
              <a:gd name="T74" fmla="*/ 92 w 110"/>
              <a:gd name="T75" fmla="*/ 619 h 736"/>
              <a:gd name="T76" fmla="*/ 87 w 110"/>
              <a:gd name="T77" fmla="*/ 608 h 736"/>
              <a:gd name="T78" fmla="*/ 87 w 110"/>
              <a:gd name="T79" fmla="*/ 596 h 736"/>
              <a:gd name="T80" fmla="*/ 75 w 110"/>
              <a:gd name="T81" fmla="*/ 584 h 736"/>
              <a:gd name="T82" fmla="*/ 69 w 110"/>
              <a:gd name="T83" fmla="*/ 573 h 736"/>
              <a:gd name="T84" fmla="*/ 58 w 110"/>
              <a:gd name="T85" fmla="*/ 561 h 736"/>
              <a:gd name="T86" fmla="*/ 23 w 110"/>
              <a:gd name="T87" fmla="*/ 526 h 736"/>
              <a:gd name="T88" fmla="*/ 5 w 110"/>
              <a:gd name="T89" fmla="*/ 491 h 736"/>
              <a:gd name="T90" fmla="*/ 11 w 110"/>
              <a:gd name="T91" fmla="*/ 462 h 736"/>
              <a:gd name="T92" fmla="*/ 29 w 110"/>
              <a:gd name="T93" fmla="*/ 427 h 736"/>
              <a:gd name="T94" fmla="*/ 52 w 110"/>
              <a:gd name="T95" fmla="*/ 392 h 736"/>
              <a:gd name="T96" fmla="*/ 63 w 110"/>
              <a:gd name="T97" fmla="*/ 380 h 736"/>
              <a:gd name="T98" fmla="*/ 75 w 110"/>
              <a:gd name="T99" fmla="*/ 362 h 736"/>
              <a:gd name="T100" fmla="*/ 75 w 110"/>
              <a:gd name="T101" fmla="*/ 351 h 736"/>
              <a:gd name="T102" fmla="*/ 81 w 110"/>
              <a:gd name="T103" fmla="*/ 333 h 736"/>
              <a:gd name="T104" fmla="*/ 75 w 110"/>
              <a:gd name="T105" fmla="*/ 322 h 736"/>
              <a:gd name="T106" fmla="*/ 75 w 110"/>
              <a:gd name="T107" fmla="*/ 310 h 736"/>
              <a:gd name="T108" fmla="*/ 63 w 110"/>
              <a:gd name="T109" fmla="*/ 281 h 736"/>
              <a:gd name="T110" fmla="*/ 46 w 110"/>
              <a:gd name="T111" fmla="*/ 240 h 736"/>
              <a:gd name="T112" fmla="*/ 40 w 110"/>
              <a:gd name="T113" fmla="*/ 228 h 736"/>
              <a:gd name="T114" fmla="*/ 29 w 110"/>
              <a:gd name="T115" fmla="*/ 211 h 736"/>
              <a:gd name="T116" fmla="*/ 11 w 110"/>
              <a:gd name="T117" fmla="*/ 187 h 736"/>
              <a:gd name="T118" fmla="*/ 0 w 110"/>
              <a:gd name="T119" fmla="*/ 158 h 736"/>
              <a:gd name="T120" fmla="*/ 5 w 110"/>
              <a:gd name="T121" fmla="*/ 123 h 736"/>
              <a:gd name="T122" fmla="*/ 17 w 110"/>
              <a:gd name="T123" fmla="*/ 88 h 736"/>
              <a:gd name="T124" fmla="*/ 46 w 110"/>
              <a:gd name="T125" fmla="*/ 24 h 7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
              <a:gd name="T190" fmla="*/ 0 h 736"/>
              <a:gd name="T191" fmla="*/ 110 w 110"/>
              <a:gd name="T192" fmla="*/ 736 h 7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 h="736">
                <a:moveTo>
                  <a:pt x="69" y="12"/>
                </a:moveTo>
                <a:lnTo>
                  <a:pt x="58" y="30"/>
                </a:lnTo>
                <a:lnTo>
                  <a:pt x="52" y="47"/>
                </a:lnTo>
                <a:lnTo>
                  <a:pt x="40" y="71"/>
                </a:lnTo>
                <a:lnTo>
                  <a:pt x="34" y="88"/>
                </a:lnTo>
                <a:lnTo>
                  <a:pt x="29" y="94"/>
                </a:lnTo>
                <a:lnTo>
                  <a:pt x="29" y="106"/>
                </a:lnTo>
                <a:lnTo>
                  <a:pt x="23" y="111"/>
                </a:lnTo>
                <a:lnTo>
                  <a:pt x="23" y="123"/>
                </a:lnTo>
                <a:lnTo>
                  <a:pt x="17" y="129"/>
                </a:lnTo>
                <a:lnTo>
                  <a:pt x="17" y="135"/>
                </a:lnTo>
                <a:lnTo>
                  <a:pt x="17" y="146"/>
                </a:lnTo>
                <a:lnTo>
                  <a:pt x="17" y="141"/>
                </a:lnTo>
                <a:lnTo>
                  <a:pt x="17" y="152"/>
                </a:lnTo>
                <a:lnTo>
                  <a:pt x="17" y="158"/>
                </a:lnTo>
                <a:lnTo>
                  <a:pt x="17" y="164"/>
                </a:lnTo>
                <a:lnTo>
                  <a:pt x="17" y="170"/>
                </a:lnTo>
                <a:lnTo>
                  <a:pt x="23" y="176"/>
                </a:lnTo>
                <a:lnTo>
                  <a:pt x="23" y="170"/>
                </a:lnTo>
                <a:lnTo>
                  <a:pt x="23" y="176"/>
                </a:lnTo>
                <a:lnTo>
                  <a:pt x="29" y="181"/>
                </a:lnTo>
                <a:lnTo>
                  <a:pt x="34" y="193"/>
                </a:lnTo>
                <a:lnTo>
                  <a:pt x="40" y="199"/>
                </a:lnTo>
                <a:lnTo>
                  <a:pt x="52" y="211"/>
                </a:lnTo>
                <a:lnTo>
                  <a:pt x="58" y="222"/>
                </a:lnTo>
                <a:lnTo>
                  <a:pt x="58" y="228"/>
                </a:lnTo>
                <a:lnTo>
                  <a:pt x="63" y="234"/>
                </a:lnTo>
                <a:lnTo>
                  <a:pt x="69" y="246"/>
                </a:lnTo>
                <a:lnTo>
                  <a:pt x="75" y="263"/>
                </a:lnTo>
                <a:lnTo>
                  <a:pt x="81" y="275"/>
                </a:lnTo>
                <a:lnTo>
                  <a:pt x="87" y="287"/>
                </a:lnTo>
                <a:lnTo>
                  <a:pt x="92" y="304"/>
                </a:lnTo>
                <a:lnTo>
                  <a:pt x="92" y="310"/>
                </a:lnTo>
                <a:lnTo>
                  <a:pt x="92" y="316"/>
                </a:lnTo>
                <a:lnTo>
                  <a:pt x="92" y="327"/>
                </a:lnTo>
                <a:lnTo>
                  <a:pt x="92" y="333"/>
                </a:lnTo>
                <a:lnTo>
                  <a:pt x="92" y="345"/>
                </a:lnTo>
                <a:lnTo>
                  <a:pt x="92" y="351"/>
                </a:lnTo>
                <a:lnTo>
                  <a:pt x="92" y="357"/>
                </a:lnTo>
                <a:lnTo>
                  <a:pt x="87" y="368"/>
                </a:lnTo>
                <a:lnTo>
                  <a:pt x="81" y="380"/>
                </a:lnTo>
                <a:lnTo>
                  <a:pt x="81" y="386"/>
                </a:lnTo>
                <a:lnTo>
                  <a:pt x="75" y="392"/>
                </a:lnTo>
                <a:lnTo>
                  <a:pt x="63" y="403"/>
                </a:lnTo>
                <a:lnTo>
                  <a:pt x="52" y="421"/>
                </a:lnTo>
                <a:lnTo>
                  <a:pt x="46" y="427"/>
                </a:lnTo>
                <a:lnTo>
                  <a:pt x="40" y="438"/>
                </a:lnTo>
                <a:lnTo>
                  <a:pt x="34" y="444"/>
                </a:lnTo>
                <a:lnTo>
                  <a:pt x="29" y="456"/>
                </a:lnTo>
                <a:lnTo>
                  <a:pt x="29" y="462"/>
                </a:lnTo>
                <a:lnTo>
                  <a:pt x="23" y="467"/>
                </a:lnTo>
                <a:lnTo>
                  <a:pt x="23" y="479"/>
                </a:lnTo>
                <a:lnTo>
                  <a:pt x="23" y="473"/>
                </a:lnTo>
                <a:lnTo>
                  <a:pt x="23" y="479"/>
                </a:lnTo>
                <a:lnTo>
                  <a:pt x="23" y="485"/>
                </a:lnTo>
                <a:lnTo>
                  <a:pt x="23" y="479"/>
                </a:lnTo>
                <a:lnTo>
                  <a:pt x="23" y="491"/>
                </a:lnTo>
                <a:lnTo>
                  <a:pt x="23" y="485"/>
                </a:lnTo>
                <a:lnTo>
                  <a:pt x="23" y="497"/>
                </a:lnTo>
                <a:lnTo>
                  <a:pt x="29" y="502"/>
                </a:lnTo>
                <a:lnTo>
                  <a:pt x="34" y="508"/>
                </a:lnTo>
                <a:lnTo>
                  <a:pt x="29" y="508"/>
                </a:lnTo>
                <a:lnTo>
                  <a:pt x="34" y="514"/>
                </a:lnTo>
                <a:lnTo>
                  <a:pt x="40" y="520"/>
                </a:lnTo>
                <a:lnTo>
                  <a:pt x="46" y="526"/>
                </a:lnTo>
                <a:lnTo>
                  <a:pt x="52" y="538"/>
                </a:lnTo>
                <a:lnTo>
                  <a:pt x="69" y="549"/>
                </a:lnTo>
                <a:lnTo>
                  <a:pt x="75" y="555"/>
                </a:lnTo>
                <a:lnTo>
                  <a:pt x="81" y="561"/>
                </a:lnTo>
                <a:lnTo>
                  <a:pt x="87" y="567"/>
                </a:lnTo>
                <a:lnTo>
                  <a:pt x="92" y="578"/>
                </a:lnTo>
                <a:lnTo>
                  <a:pt x="92" y="584"/>
                </a:lnTo>
                <a:lnTo>
                  <a:pt x="98" y="590"/>
                </a:lnTo>
                <a:lnTo>
                  <a:pt x="98" y="596"/>
                </a:lnTo>
                <a:lnTo>
                  <a:pt x="104" y="602"/>
                </a:lnTo>
                <a:lnTo>
                  <a:pt x="104" y="608"/>
                </a:lnTo>
                <a:lnTo>
                  <a:pt x="104" y="613"/>
                </a:lnTo>
                <a:lnTo>
                  <a:pt x="104" y="631"/>
                </a:lnTo>
                <a:lnTo>
                  <a:pt x="110" y="643"/>
                </a:lnTo>
                <a:lnTo>
                  <a:pt x="104" y="654"/>
                </a:lnTo>
                <a:lnTo>
                  <a:pt x="104" y="660"/>
                </a:lnTo>
                <a:lnTo>
                  <a:pt x="104" y="672"/>
                </a:lnTo>
                <a:lnTo>
                  <a:pt x="104" y="683"/>
                </a:lnTo>
                <a:lnTo>
                  <a:pt x="104" y="689"/>
                </a:lnTo>
                <a:lnTo>
                  <a:pt x="104" y="701"/>
                </a:lnTo>
                <a:lnTo>
                  <a:pt x="104" y="707"/>
                </a:lnTo>
                <a:lnTo>
                  <a:pt x="104" y="713"/>
                </a:lnTo>
                <a:lnTo>
                  <a:pt x="104" y="718"/>
                </a:lnTo>
                <a:lnTo>
                  <a:pt x="104" y="724"/>
                </a:lnTo>
                <a:lnTo>
                  <a:pt x="104" y="730"/>
                </a:lnTo>
                <a:lnTo>
                  <a:pt x="104" y="736"/>
                </a:lnTo>
                <a:lnTo>
                  <a:pt x="87" y="736"/>
                </a:lnTo>
                <a:lnTo>
                  <a:pt x="87" y="730"/>
                </a:lnTo>
                <a:lnTo>
                  <a:pt x="87" y="724"/>
                </a:lnTo>
                <a:lnTo>
                  <a:pt x="87" y="718"/>
                </a:lnTo>
                <a:lnTo>
                  <a:pt x="87" y="713"/>
                </a:lnTo>
                <a:lnTo>
                  <a:pt x="87" y="707"/>
                </a:lnTo>
                <a:lnTo>
                  <a:pt x="87" y="695"/>
                </a:lnTo>
                <a:lnTo>
                  <a:pt x="87" y="701"/>
                </a:lnTo>
                <a:lnTo>
                  <a:pt x="87" y="689"/>
                </a:lnTo>
                <a:lnTo>
                  <a:pt x="87" y="683"/>
                </a:lnTo>
                <a:lnTo>
                  <a:pt x="87" y="672"/>
                </a:lnTo>
                <a:lnTo>
                  <a:pt x="92" y="660"/>
                </a:lnTo>
                <a:lnTo>
                  <a:pt x="92" y="648"/>
                </a:lnTo>
                <a:lnTo>
                  <a:pt x="92" y="643"/>
                </a:lnTo>
                <a:lnTo>
                  <a:pt x="92" y="631"/>
                </a:lnTo>
                <a:lnTo>
                  <a:pt x="92" y="619"/>
                </a:lnTo>
                <a:lnTo>
                  <a:pt x="87" y="613"/>
                </a:lnTo>
                <a:lnTo>
                  <a:pt x="87" y="608"/>
                </a:lnTo>
                <a:lnTo>
                  <a:pt x="87" y="602"/>
                </a:lnTo>
                <a:lnTo>
                  <a:pt x="87" y="596"/>
                </a:lnTo>
                <a:lnTo>
                  <a:pt x="81" y="590"/>
                </a:lnTo>
                <a:lnTo>
                  <a:pt x="75" y="584"/>
                </a:lnTo>
                <a:lnTo>
                  <a:pt x="75" y="578"/>
                </a:lnTo>
                <a:lnTo>
                  <a:pt x="69" y="573"/>
                </a:lnTo>
                <a:lnTo>
                  <a:pt x="63" y="567"/>
                </a:lnTo>
                <a:lnTo>
                  <a:pt x="58" y="561"/>
                </a:lnTo>
                <a:lnTo>
                  <a:pt x="40" y="543"/>
                </a:lnTo>
                <a:lnTo>
                  <a:pt x="34" y="538"/>
                </a:lnTo>
                <a:lnTo>
                  <a:pt x="29" y="532"/>
                </a:lnTo>
                <a:lnTo>
                  <a:pt x="23" y="526"/>
                </a:lnTo>
                <a:lnTo>
                  <a:pt x="17" y="514"/>
                </a:lnTo>
                <a:lnTo>
                  <a:pt x="11" y="508"/>
                </a:lnTo>
                <a:lnTo>
                  <a:pt x="11" y="502"/>
                </a:lnTo>
                <a:lnTo>
                  <a:pt x="5" y="491"/>
                </a:lnTo>
                <a:lnTo>
                  <a:pt x="5" y="485"/>
                </a:lnTo>
                <a:lnTo>
                  <a:pt x="5" y="479"/>
                </a:lnTo>
                <a:lnTo>
                  <a:pt x="5" y="473"/>
                </a:lnTo>
                <a:lnTo>
                  <a:pt x="11" y="462"/>
                </a:lnTo>
                <a:lnTo>
                  <a:pt x="11" y="456"/>
                </a:lnTo>
                <a:lnTo>
                  <a:pt x="17" y="444"/>
                </a:lnTo>
                <a:lnTo>
                  <a:pt x="23" y="438"/>
                </a:lnTo>
                <a:lnTo>
                  <a:pt x="29" y="427"/>
                </a:lnTo>
                <a:lnTo>
                  <a:pt x="34" y="421"/>
                </a:lnTo>
                <a:lnTo>
                  <a:pt x="40" y="409"/>
                </a:lnTo>
                <a:lnTo>
                  <a:pt x="52" y="392"/>
                </a:lnTo>
                <a:lnTo>
                  <a:pt x="58" y="386"/>
                </a:lnTo>
                <a:lnTo>
                  <a:pt x="63" y="380"/>
                </a:lnTo>
                <a:lnTo>
                  <a:pt x="69" y="368"/>
                </a:lnTo>
                <a:lnTo>
                  <a:pt x="75" y="362"/>
                </a:lnTo>
                <a:lnTo>
                  <a:pt x="75" y="357"/>
                </a:lnTo>
                <a:lnTo>
                  <a:pt x="75" y="345"/>
                </a:lnTo>
                <a:lnTo>
                  <a:pt x="75" y="351"/>
                </a:lnTo>
                <a:lnTo>
                  <a:pt x="81" y="339"/>
                </a:lnTo>
                <a:lnTo>
                  <a:pt x="81" y="333"/>
                </a:lnTo>
                <a:lnTo>
                  <a:pt x="81" y="327"/>
                </a:lnTo>
                <a:lnTo>
                  <a:pt x="75" y="322"/>
                </a:lnTo>
                <a:lnTo>
                  <a:pt x="75" y="316"/>
                </a:lnTo>
                <a:lnTo>
                  <a:pt x="75" y="310"/>
                </a:lnTo>
                <a:lnTo>
                  <a:pt x="69" y="292"/>
                </a:lnTo>
                <a:lnTo>
                  <a:pt x="63" y="281"/>
                </a:lnTo>
                <a:lnTo>
                  <a:pt x="58" y="269"/>
                </a:lnTo>
                <a:lnTo>
                  <a:pt x="52" y="257"/>
                </a:lnTo>
                <a:lnTo>
                  <a:pt x="46" y="240"/>
                </a:lnTo>
                <a:lnTo>
                  <a:pt x="46" y="234"/>
                </a:lnTo>
                <a:lnTo>
                  <a:pt x="40" y="228"/>
                </a:lnTo>
                <a:lnTo>
                  <a:pt x="46" y="234"/>
                </a:lnTo>
                <a:lnTo>
                  <a:pt x="34" y="222"/>
                </a:lnTo>
                <a:lnTo>
                  <a:pt x="29" y="211"/>
                </a:lnTo>
                <a:lnTo>
                  <a:pt x="23" y="199"/>
                </a:lnTo>
                <a:lnTo>
                  <a:pt x="11" y="193"/>
                </a:lnTo>
                <a:lnTo>
                  <a:pt x="11" y="187"/>
                </a:lnTo>
                <a:lnTo>
                  <a:pt x="5" y="181"/>
                </a:lnTo>
                <a:lnTo>
                  <a:pt x="5" y="170"/>
                </a:lnTo>
                <a:lnTo>
                  <a:pt x="0" y="164"/>
                </a:lnTo>
                <a:lnTo>
                  <a:pt x="0" y="158"/>
                </a:lnTo>
                <a:lnTo>
                  <a:pt x="0" y="152"/>
                </a:lnTo>
                <a:lnTo>
                  <a:pt x="0" y="141"/>
                </a:lnTo>
                <a:lnTo>
                  <a:pt x="0" y="135"/>
                </a:lnTo>
                <a:lnTo>
                  <a:pt x="5" y="123"/>
                </a:lnTo>
                <a:lnTo>
                  <a:pt x="5" y="117"/>
                </a:lnTo>
                <a:lnTo>
                  <a:pt x="11" y="106"/>
                </a:lnTo>
                <a:lnTo>
                  <a:pt x="11" y="100"/>
                </a:lnTo>
                <a:lnTo>
                  <a:pt x="17" y="88"/>
                </a:lnTo>
                <a:lnTo>
                  <a:pt x="17" y="82"/>
                </a:lnTo>
                <a:lnTo>
                  <a:pt x="29" y="59"/>
                </a:lnTo>
                <a:lnTo>
                  <a:pt x="34" y="41"/>
                </a:lnTo>
                <a:lnTo>
                  <a:pt x="46" y="24"/>
                </a:lnTo>
                <a:lnTo>
                  <a:pt x="52" y="0"/>
                </a:lnTo>
                <a:lnTo>
                  <a:pt x="69" y="12"/>
                </a:lnTo>
                <a:close/>
              </a:path>
            </a:pathLst>
          </a:custGeom>
          <a:solidFill>
            <a:srgbClr val="FFFFFF"/>
          </a:solidFill>
          <a:ln w="9525">
            <a:noFill/>
            <a:round/>
            <a:headEnd/>
            <a:tailEnd/>
          </a:ln>
        </p:spPr>
        <p:txBody>
          <a:bodyPr/>
          <a:lstStyle/>
          <a:p>
            <a:endParaRPr lang="en-US"/>
          </a:p>
        </p:txBody>
      </p:sp>
      <p:sp>
        <p:nvSpPr>
          <p:cNvPr id="25117" name="Rectangle 305"/>
          <p:cNvSpPr>
            <a:spLocks noChangeArrowheads="1"/>
          </p:cNvSpPr>
          <p:nvPr/>
        </p:nvSpPr>
        <p:spPr bwMode="auto">
          <a:xfrm>
            <a:off x="5043431" y="3209488"/>
            <a:ext cx="174625" cy="1168400"/>
          </a:xfrm>
          <a:prstGeom prst="rect">
            <a:avLst/>
          </a:prstGeom>
          <a:solidFill>
            <a:srgbClr val="808080"/>
          </a:solidFill>
          <a:ln w="9525">
            <a:noFill/>
            <a:miter lim="800000"/>
            <a:headEnd/>
            <a:tailEnd/>
          </a:ln>
        </p:spPr>
        <p:txBody>
          <a:bodyPr/>
          <a:lstStyle/>
          <a:p>
            <a:endParaRPr lang="en-GB"/>
          </a:p>
        </p:txBody>
      </p:sp>
      <p:sp>
        <p:nvSpPr>
          <p:cNvPr id="25118" name="Freeform 306"/>
          <p:cNvSpPr>
            <a:spLocks/>
          </p:cNvSpPr>
          <p:nvPr/>
        </p:nvSpPr>
        <p:spPr bwMode="auto">
          <a:xfrm>
            <a:off x="5060894" y="3201551"/>
            <a:ext cx="138113" cy="1157288"/>
          </a:xfrm>
          <a:custGeom>
            <a:avLst/>
            <a:gdLst>
              <a:gd name="T0" fmla="*/ 52 w 87"/>
              <a:gd name="T1" fmla="*/ 0 h 729"/>
              <a:gd name="T2" fmla="*/ 29 w 87"/>
              <a:gd name="T3" fmla="*/ 40 h 729"/>
              <a:gd name="T4" fmla="*/ 23 w 87"/>
              <a:gd name="T5" fmla="*/ 58 h 729"/>
              <a:gd name="T6" fmla="*/ 12 w 87"/>
              <a:gd name="T7" fmla="*/ 76 h 729"/>
              <a:gd name="T8" fmla="*/ 6 w 87"/>
              <a:gd name="T9" fmla="*/ 93 h 729"/>
              <a:gd name="T10" fmla="*/ 0 w 87"/>
              <a:gd name="T11" fmla="*/ 111 h 729"/>
              <a:gd name="T12" fmla="*/ 0 w 87"/>
              <a:gd name="T13" fmla="*/ 128 h 729"/>
              <a:gd name="T14" fmla="*/ 0 w 87"/>
              <a:gd name="T15" fmla="*/ 140 h 729"/>
              <a:gd name="T16" fmla="*/ 0 w 87"/>
              <a:gd name="T17" fmla="*/ 157 h 729"/>
              <a:gd name="T18" fmla="*/ 0 w 87"/>
              <a:gd name="T19" fmla="*/ 169 h 729"/>
              <a:gd name="T20" fmla="*/ 6 w 87"/>
              <a:gd name="T21" fmla="*/ 181 h 729"/>
              <a:gd name="T22" fmla="*/ 18 w 87"/>
              <a:gd name="T23" fmla="*/ 186 h 729"/>
              <a:gd name="T24" fmla="*/ 29 w 87"/>
              <a:gd name="T25" fmla="*/ 210 h 729"/>
              <a:gd name="T26" fmla="*/ 41 w 87"/>
              <a:gd name="T27" fmla="*/ 221 h 729"/>
              <a:gd name="T28" fmla="*/ 47 w 87"/>
              <a:gd name="T29" fmla="*/ 233 h 729"/>
              <a:gd name="T30" fmla="*/ 52 w 87"/>
              <a:gd name="T31" fmla="*/ 245 h 729"/>
              <a:gd name="T32" fmla="*/ 58 w 87"/>
              <a:gd name="T33" fmla="*/ 256 h 729"/>
              <a:gd name="T34" fmla="*/ 70 w 87"/>
              <a:gd name="T35" fmla="*/ 286 h 729"/>
              <a:gd name="T36" fmla="*/ 70 w 87"/>
              <a:gd name="T37" fmla="*/ 297 h 729"/>
              <a:gd name="T38" fmla="*/ 76 w 87"/>
              <a:gd name="T39" fmla="*/ 315 h 729"/>
              <a:gd name="T40" fmla="*/ 76 w 87"/>
              <a:gd name="T41" fmla="*/ 327 h 729"/>
              <a:gd name="T42" fmla="*/ 76 w 87"/>
              <a:gd name="T43" fmla="*/ 344 h 729"/>
              <a:gd name="T44" fmla="*/ 70 w 87"/>
              <a:gd name="T45" fmla="*/ 350 h 729"/>
              <a:gd name="T46" fmla="*/ 70 w 87"/>
              <a:gd name="T47" fmla="*/ 356 h 729"/>
              <a:gd name="T48" fmla="*/ 64 w 87"/>
              <a:gd name="T49" fmla="*/ 367 h 729"/>
              <a:gd name="T50" fmla="*/ 58 w 87"/>
              <a:gd name="T51" fmla="*/ 373 h 729"/>
              <a:gd name="T52" fmla="*/ 47 w 87"/>
              <a:gd name="T53" fmla="*/ 391 h 729"/>
              <a:gd name="T54" fmla="*/ 35 w 87"/>
              <a:gd name="T55" fmla="*/ 408 h 729"/>
              <a:gd name="T56" fmla="*/ 23 w 87"/>
              <a:gd name="T57" fmla="*/ 426 h 729"/>
              <a:gd name="T58" fmla="*/ 12 w 87"/>
              <a:gd name="T59" fmla="*/ 443 h 729"/>
              <a:gd name="T60" fmla="*/ 12 w 87"/>
              <a:gd name="T61" fmla="*/ 449 h 729"/>
              <a:gd name="T62" fmla="*/ 6 w 87"/>
              <a:gd name="T63" fmla="*/ 461 h 729"/>
              <a:gd name="T64" fmla="*/ 6 w 87"/>
              <a:gd name="T65" fmla="*/ 467 h 729"/>
              <a:gd name="T66" fmla="*/ 6 w 87"/>
              <a:gd name="T67" fmla="*/ 472 h 729"/>
              <a:gd name="T68" fmla="*/ 6 w 87"/>
              <a:gd name="T69" fmla="*/ 484 h 729"/>
              <a:gd name="T70" fmla="*/ 6 w 87"/>
              <a:gd name="T71" fmla="*/ 490 h 729"/>
              <a:gd name="T72" fmla="*/ 12 w 87"/>
              <a:gd name="T73" fmla="*/ 496 h 729"/>
              <a:gd name="T74" fmla="*/ 12 w 87"/>
              <a:gd name="T75" fmla="*/ 502 h 729"/>
              <a:gd name="T76" fmla="*/ 23 w 87"/>
              <a:gd name="T77" fmla="*/ 519 h 729"/>
              <a:gd name="T78" fmla="*/ 35 w 87"/>
              <a:gd name="T79" fmla="*/ 531 h 729"/>
              <a:gd name="T80" fmla="*/ 52 w 87"/>
              <a:gd name="T81" fmla="*/ 548 h 729"/>
              <a:gd name="T82" fmla="*/ 64 w 87"/>
              <a:gd name="T83" fmla="*/ 560 h 729"/>
              <a:gd name="T84" fmla="*/ 76 w 87"/>
              <a:gd name="T85" fmla="*/ 572 h 729"/>
              <a:gd name="T86" fmla="*/ 76 w 87"/>
              <a:gd name="T87" fmla="*/ 578 h 729"/>
              <a:gd name="T88" fmla="*/ 81 w 87"/>
              <a:gd name="T89" fmla="*/ 583 h 729"/>
              <a:gd name="T90" fmla="*/ 87 w 87"/>
              <a:gd name="T91" fmla="*/ 595 h 729"/>
              <a:gd name="T92" fmla="*/ 87 w 87"/>
              <a:gd name="T93" fmla="*/ 613 h 729"/>
              <a:gd name="T94" fmla="*/ 87 w 87"/>
              <a:gd name="T95" fmla="*/ 624 h 729"/>
              <a:gd name="T96" fmla="*/ 87 w 87"/>
              <a:gd name="T97" fmla="*/ 636 h 729"/>
              <a:gd name="T98" fmla="*/ 87 w 87"/>
              <a:gd name="T99" fmla="*/ 653 h 729"/>
              <a:gd name="T100" fmla="*/ 87 w 87"/>
              <a:gd name="T101" fmla="*/ 671 h 729"/>
              <a:gd name="T102" fmla="*/ 87 w 87"/>
              <a:gd name="T103" fmla="*/ 688 h 729"/>
              <a:gd name="T104" fmla="*/ 87 w 87"/>
              <a:gd name="T105" fmla="*/ 706 h 729"/>
              <a:gd name="T106" fmla="*/ 87 w 87"/>
              <a:gd name="T107" fmla="*/ 718 h 729"/>
              <a:gd name="T108" fmla="*/ 87 w 87"/>
              <a:gd name="T109" fmla="*/ 729 h 7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
              <a:gd name="T166" fmla="*/ 0 h 729"/>
              <a:gd name="T167" fmla="*/ 87 w 87"/>
              <a:gd name="T168" fmla="*/ 729 h 7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 h="729">
                <a:moveTo>
                  <a:pt x="52" y="0"/>
                </a:moveTo>
                <a:lnTo>
                  <a:pt x="29" y="40"/>
                </a:lnTo>
                <a:lnTo>
                  <a:pt x="23" y="58"/>
                </a:lnTo>
                <a:lnTo>
                  <a:pt x="12" y="76"/>
                </a:lnTo>
                <a:lnTo>
                  <a:pt x="6" y="93"/>
                </a:lnTo>
                <a:lnTo>
                  <a:pt x="0" y="111"/>
                </a:lnTo>
                <a:lnTo>
                  <a:pt x="0" y="128"/>
                </a:lnTo>
                <a:lnTo>
                  <a:pt x="0" y="140"/>
                </a:lnTo>
                <a:lnTo>
                  <a:pt x="0" y="157"/>
                </a:lnTo>
                <a:lnTo>
                  <a:pt x="0" y="169"/>
                </a:lnTo>
                <a:lnTo>
                  <a:pt x="6" y="181"/>
                </a:lnTo>
                <a:lnTo>
                  <a:pt x="18" y="186"/>
                </a:lnTo>
                <a:lnTo>
                  <a:pt x="29" y="210"/>
                </a:lnTo>
                <a:lnTo>
                  <a:pt x="41" y="221"/>
                </a:lnTo>
                <a:lnTo>
                  <a:pt x="47" y="233"/>
                </a:lnTo>
                <a:lnTo>
                  <a:pt x="52" y="245"/>
                </a:lnTo>
                <a:lnTo>
                  <a:pt x="58" y="256"/>
                </a:lnTo>
                <a:lnTo>
                  <a:pt x="70" y="286"/>
                </a:lnTo>
                <a:lnTo>
                  <a:pt x="70" y="297"/>
                </a:lnTo>
                <a:lnTo>
                  <a:pt x="76" y="315"/>
                </a:lnTo>
                <a:lnTo>
                  <a:pt x="76" y="327"/>
                </a:lnTo>
                <a:lnTo>
                  <a:pt x="76" y="344"/>
                </a:lnTo>
                <a:lnTo>
                  <a:pt x="70" y="350"/>
                </a:lnTo>
                <a:lnTo>
                  <a:pt x="70" y="356"/>
                </a:lnTo>
                <a:lnTo>
                  <a:pt x="64" y="367"/>
                </a:lnTo>
                <a:lnTo>
                  <a:pt x="58" y="373"/>
                </a:lnTo>
                <a:lnTo>
                  <a:pt x="47" y="391"/>
                </a:lnTo>
                <a:lnTo>
                  <a:pt x="35" y="408"/>
                </a:lnTo>
                <a:lnTo>
                  <a:pt x="23" y="426"/>
                </a:lnTo>
                <a:lnTo>
                  <a:pt x="12" y="443"/>
                </a:lnTo>
                <a:lnTo>
                  <a:pt x="12" y="449"/>
                </a:lnTo>
                <a:lnTo>
                  <a:pt x="6" y="461"/>
                </a:lnTo>
                <a:lnTo>
                  <a:pt x="6" y="467"/>
                </a:lnTo>
                <a:lnTo>
                  <a:pt x="6" y="472"/>
                </a:lnTo>
                <a:lnTo>
                  <a:pt x="6" y="484"/>
                </a:lnTo>
                <a:lnTo>
                  <a:pt x="6" y="490"/>
                </a:lnTo>
                <a:lnTo>
                  <a:pt x="12" y="496"/>
                </a:lnTo>
                <a:lnTo>
                  <a:pt x="12" y="502"/>
                </a:lnTo>
                <a:lnTo>
                  <a:pt x="23" y="519"/>
                </a:lnTo>
                <a:lnTo>
                  <a:pt x="35" y="531"/>
                </a:lnTo>
                <a:lnTo>
                  <a:pt x="52" y="548"/>
                </a:lnTo>
                <a:lnTo>
                  <a:pt x="64" y="560"/>
                </a:lnTo>
                <a:lnTo>
                  <a:pt x="76" y="572"/>
                </a:lnTo>
                <a:lnTo>
                  <a:pt x="76" y="578"/>
                </a:lnTo>
                <a:lnTo>
                  <a:pt x="81" y="583"/>
                </a:lnTo>
                <a:lnTo>
                  <a:pt x="87" y="595"/>
                </a:lnTo>
                <a:lnTo>
                  <a:pt x="87" y="613"/>
                </a:lnTo>
                <a:lnTo>
                  <a:pt x="87" y="624"/>
                </a:lnTo>
                <a:lnTo>
                  <a:pt x="87" y="636"/>
                </a:lnTo>
                <a:lnTo>
                  <a:pt x="87" y="653"/>
                </a:lnTo>
                <a:lnTo>
                  <a:pt x="87" y="671"/>
                </a:lnTo>
                <a:lnTo>
                  <a:pt x="87" y="688"/>
                </a:lnTo>
                <a:lnTo>
                  <a:pt x="87" y="706"/>
                </a:lnTo>
                <a:lnTo>
                  <a:pt x="87" y="718"/>
                </a:lnTo>
                <a:lnTo>
                  <a:pt x="87" y="729"/>
                </a:lnTo>
              </a:path>
            </a:pathLst>
          </a:custGeom>
          <a:noFill/>
          <a:ln w="26988">
            <a:solidFill>
              <a:srgbClr val="FF0000"/>
            </a:solidFill>
            <a:round/>
            <a:headEnd/>
            <a:tailEnd/>
          </a:ln>
        </p:spPr>
        <p:txBody>
          <a:bodyPr/>
          <a:lstStyle/>
          <a:p>
            <a:endParaRPr lang="en-US"/>
          </a:p>
        </p:txBody>
      </p:sp>
      <p:sp>
        <p:nvSpPr>
          <p:cNvPr id="25119" name="Rectangle 307"/>
          <p:cNvSpPr>
            <a:spLocks noChangeArrowheads="1"/>
          </p:cNvSpPr>
          <p:nvPr/>
        </p:nvSpPr>
        <p:spPr bwMode="auto">
          <a:xfrm>
            <a:off x="4095694" y="1755338"/>
            <a:ext cx="211138" cy="1111250"/>
          </a:xfrm>
          <a:prstGeom prst="rect">
            <a:avLst/>
          </a:prstGeom>
          <a:solidFill>
            <a:srgbClr val="808080"/>
          </a:solidFill>
          <a:ln w="9525">
            <a:noFill/>
            <a:miter lim="800000"/>
            <a:headEnd/>
            <a:tailEnd/>
          </a:ln>
        </p:spPr>
        <p:txBody>
          <a:bodyPr/>
          <a:lstStyle/>
          <a:p>
            <a:endParaRPr lang="en-GB"/>
          </a:p>
        </p:txBody>
      </p:sp>
      <p:sp>
        <p:nvSpPr>
          <p:cNvPr id="25120" name="Freeform 308"/>
          <p:cNvSpPr>
            <a:spLocks/>
          </p:cNvSpPr>
          <p:nvPr/>
        </p:nvSpPr>
        <p:spPr bwMode="auto">
          <a:xfrm>
            <a:off x="4095694" y="1755338"/>
            <a:ext cx="201613" cy="1111250"/>
          </a:xfrm>
          <a:custGeom>
            <a:avLst/>
            <a:gdLst>
              <a:gd name="T0" fmla="*/ 29 w 127"/>
              <a:gd name="T1" fmla="*/ 636 h 700"/>
              <a:gd name="T2" fmla="*/ 5 w 127"/>
              <a:gd name="T3" fmla="*/ 595 h 700"/>
              <a:gd name="T4" fmla="*/ 0 w 127"/>
              <a:gd name="T5" fmla="*/ 555 h 700"/>
              <a:gd name="T6" fmla="*/ 11 w 127"/>
              <a:gd name="T7" fmla="*/ 520 h 700"/>
              <a:gd name="T8" fmla="*/ 46 w 127"/>
              <a:gd name="T9" fmla="*/ 490 h 700"/>
              <a:gd name="T10" fmla="*/ 52 w 127"/>
              <a:gd name="T11" fmla="*/ 484 h 700"/>
              <a:gd name="T12" fmla="*/ 63 w 127"/>
              <a:gd name="T13" fmla="*/ 461 h 700"/>
              <a:gd name="T14" fmla="*/ 87 w 127"/>
              <a:gd name="T15" fmla="*/ 420 h 700"/>
              <a:gd name="T16" fmla="*/ 92 w 127"/>
              <a:gd name="T17" fmla="*/ 409 h 700"/>
              <a:gd name="T18" fmla="*/ 98 w 127"/>
              <a:gd name="T19" fmla="*/ 391 h 700"/>
              <a:gd name="T20" fmla="*/ 98 w 127"/>
              <a:gd name="T21" fmla="*/ 379 h 700"/>
              <a:gd name="T22" fmla="*/ 92 w 127"/>
              <a:gd name="T23" fmla="*/ 368 h 700"/>
              <a:gd name="T24" fmla="*/ 92 w 127"/>
              <a:gd name="T25" fmla="*/ 362 h 700"/>
              <a:gd name="T26" fmla="*/ 75 w 127"/>
              <a:gd name="T27" fmla="*/ 339 h 700"/>
              <a:gd name="T28" fmla="*/ 40 w 127"/>
              <a:gd name="T29" fmla="*/ 304 h 700"/>
              <a:gd name="T30" fmla="*/ 11 w 127"/>
              <a:gd name="T31" fmla="*/ 268 h 700"/>
              <a:gd name="T32" fmla="*/ 5 w 127"/>
              <a:gd name="T33" fmla="*/ 245 h 700"/>
              <a:gd name="T34" fmla="*/ 17 w 127"/>
              <a:gd name="T35" fmla="*/ 216 h 700"/>
              <a:gd name="T36" fmla="*/ 52 w 127"/>
              <a:gd name="T37" fmla="*/ 181 h 700"/>
              <a:gd name="T38" fmla="*/ 87 w 127"/>
              <a:gd name="T39" fmla="*/ 158 h 700"/>
              <a:gd name="T40" fmla="*/ 98 w 127"/>
              <a:gd name="T41" fmla="*/ 146 h 700"/>
              <a:gd name="T42" fmla="*/ 104 w 127"/>
              <a:gd name="T43" fmla="*/ 134 h 700"/>
              <a:gd name="T44" fmla="*/ 110 w 127"/>
              <a:gd name="T45" fmla="*/ 123 h 700"/>
              <a:gd name="T46" fmla="*/ 116 w 127"/>
              <a:gd name="T47" fmla="*/ 111 h 700"/>
              <a:gd name="T48" fmla="*/ 116 w 127"/>
              <a:gd name="T49" fmla="*/ 93 h 700"/>
              <a:gd name="T50" fmla="*/ 110 w 127"/>
              <a:gd name="T51" fmla="*/ 52 h 700"/>
              <a:gd name="T52" fmla="*/ 110 w 127"/>
              <a:gd name="T53" fmla="*/ 29 h 700"/>
              <a:gd name="T54" fmla="*/ 110 w 127"/>
              <a:gd name="T55" fmla="*/ 12 h 700"/>
              <a:gd name="T56" fmla="*/ 127 w 127"/>
              <a:gd name="T57" fmla="*/ 6 h 700"/>
              <a:gd name="T58" fmla="*/ 127 w 127"/>
              <a:gd name="T59" fmla="*/ 23 h 700"/>
              <a:gd name="T60" fmla="*/ 127 w 127"/>
              <a:gd name="T61" fmla="*/ 52 h 700"/>
              <a:gd name="T62" fmla="*/ 127 w 127"/>
              <a:gd name="T63" fmla="*/ 82 h 700"/>
              <a:gd name="T64" fmla="*/ 127 w 127"/>
              <a:gd name="T65" fmla="*/ 123 h 700"/>
              <a:gd name="T66" fmla="*/ 116 w 127"/>
              <a:gd name="T67" fmla="*/ 152 h 700"/>
              <a:gd name="T68" fmla="*/ 81 w 127"/>
              <a:gd name="T69" fmla="*/ 181 h 700"/>
              <a:gd name="T70" fmla="*/ 46 w 127"/>
              <a:gd name="T71" fmla="*/ 210 h 700"/>
              <a:gd name="T72" fmla="*/ 34 w 127"/>
              <a:gd name="T73" fmla="*/ 222 h 700"/>
              <a:gd name="T74" fmla="*/ 23 w 127"/>
              <a:gd name="T75" fmla="*/ 239 h 700"/>
              <a:gd name="T76" fmla="*/ 23 w 127"/>
              <a:gd name="T77" fmla="*/ 239 h 700"/>
              <a:gd name="T78" fmla="*/ 23 w 127"/>
              <a:gd name="T79" fmla="*/ 251 h 700"/>
              <a:gd name="T80" fmla="*/ 23 w 127"/>
              <a:gd name="T81" fmla="*/ 257 h 700"/>
              <a:gd name="T82" fmla="*/ 34 w 127"/>
              <a:gd name="T83" fmla="*/ 268 h 700"/>
              <a:gd name="T84" fmla="*/ 46 w 127"/>
              <a:gd name="T85" fmla="*/ 286 h 700"/>
              <a:gd name="T86" fmla="*/ 75 w 127"/>
              <a:gd name="T87" fmla="*/ 321 h 700"/>
              <a:gd name="T88" fmla="*/ 110 w 127"/>
              <a:gd name="T89" fmla="*/ 356 h 700"/>
              <a:gd name="T90" fmla="*/ 116 w 127"/>
              <a:gd name="T91" fmla="*/ 385 h 700"/>
              <a:gd name="T92" fmla="*/ 104 w 127"/>
              <a:gd name="T93" fmla="*/ 420 h 700"/>
              <a:gd name="T94" fmla="*/ 81 w 127"/>
              <a:gd name="T95" fmla="*/ 467 h 700"/>
              <a:gd name="T96" fmla="*/ 58 w 127"/>
              <a:gd name="T97" fmla="*/ 502 h 700"/>
              <a:gd name="T98" fmla="*/ 29 w 127"/>
              <a:gd name="T99" fmla="*/ 525 h 700"/>
              <a:gd name="T100" fmla="*/ 17 w 127"/>
              <a:gd name="T101" fmla="*/ 543 h 700"/>
              <a:gd name="T102" fmla="*/ 17 w 127"/>
              <a:gd name="T103" fmla="*/ 549 h 700"/>
              <a:gd name="T104" fmla="*/ 11 w 127"/>
              <a:gd name="T105" fmla="*/ 566 h 700"/>
              <a:gd name="T106" fmla="*/ 17 w 127"/>
              <a:gd name="T107" fmla="*/ 578 h 700"/>
              <a:gd name="T108" fmla="*/ 29 w 127"/>
              <a:gd name="T109" fmla="*/ 601 h 700"/>
              <a:gd name="T110" fmla="*/ 34 w 127"/>
              <a:gd name="T111" fmla="*/ 619 h 700"/>
              <a:gd name="T112" fmla="*/ 58 w 127"/>
              <a:gd name="T113" fmla="*/ 654 h 700"/>
              <a:gd name="T114" fmla="*/ 69 w 127"/>
              <a:gd name="T115" fmla="*/ 700 h 7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
              <a:gd name="T175" fmla="*/ 0 h 700"/>
              <a:gd name="T176" fmla="*/ 127 w 127"/>
              <a:gd name="T177" fmla="*/ 700 h 7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 h="700">
                <a:moveTo>
                  <a:pt x="69" y="700"/>
                </a:moveTo>
                <a:lnTo>
                  <a:pt x="58" y="683"/>
                </a:lnTo>
                <a:lnTo>
                  <a:pt x="40" y="665"/>
                </a:lnTo>
                <a:lnTo>
                  <a:pt x="29" y="648"/>
                </a:lnTo>
                <a:lnTo>
                  <a:pt x="29" y="636"/>
                </a:lnTo>
                <a:lnTo>
                  <a:pt x="23" y="630"/>
                </a:lnTo>
                <a:lnTo>
                  <a:pt x="17" y="619"/>
                </a:lnTo>
                <a:lnTo>
                  <a:pt x="11" y="613"/>
                </a:lnTo>
                <a:lnTo>
                  <a:pt x="5" y="601"/>
                </a:lnTo>
                <a:lnTo>
                  <a:pt x="5" y="595"/>
                </a:lnTo>
                <a:lnTo>
                  <a:pt x="0" y="584"/>
                </a:lnTo>
                <a:lnTo>
                  <a:pt x="0" y="578"/>
                </a:lnTo>
                <a:lnTo>
                  <a:pt x="0" y="566"/>
                </a:lnTo>
                <a:lnTo>
                  <a:pt x="0" y="560"/>
                </a:lnTo>
                <a:lnTo>
                  <a:pt x="0" y="555"/>
                </a:lnTo>
                <a:lnTo>
                  <a:pt x="0" y="543"/>
                </a:lnTo>
                <a:lnTo>
                  <a:pt x="0" y="537"/>
                </a:lnTo>
                <a:lnTo>
                  <a:pt x="5" y="531"/>
                </a:lnTo>
                <a:lnTo>
                  <a:pt x="11" y="525"/>
                </a:lnTo>
                <a:lnTo>
                  <a:pt x="11" y="520"/>
                </a:lnTo>
                <a:lnTo>
                  <a:pt x="17" y="514"/>
                </a:lnTo>
                <a:lnTo>
                  <a:pt x="23" y="514"/>
                </a:lnTo>
                <a:lnTo>
                  <a:pt x="34" y="502"/>
                </a:lnTo>
                <a:lnTo>
                  <a:pt x="46" y="490"/>
                </a:lnTo>
                <a:lnTo>
                  <a:pt x="46" y="484"/>
                </a:lnTo>
                <a:lnTo>
                  <a:pt x="46" y="490"/>
                </a:lnTo>
                <a:lnTo>
                  <a:pt x="52" y="484"/>
                </a:lnTo>
                <a:lnTo>
                  <a:pt x="58" y="479"/>
                </a:lnTo>
                <a:lnTo>
                  <a:pt x="58" y="473"/>
                </a:lnTo>
                <a:lnTo>
                  <a:pt x="63" y="461"/>
                </a:lnTo>
                <a:lnTo>
                  <a:pt x="75" y="449"/>
                </a:lnTo>
                <a:lnTo>
                  <a:pt x="81" y="438"/>
                </a:lnTo>
                <a:lnTo>
                  <a:pt x="87" y="420"/>
                </a:lnTo>
                <a:lnTo>
                  <a:pt x="92" y="414"/>
                </a:lnTo>
                <a:lnTo>
                  <a:pt x="92" y="409"/>
                </a:lnTo>
                <a:lnTo>
                  <a:pt x="92" y="403"/>
                </a:lnTo>
                <a:lnTo>
                  <a:pt x="98" y="397"/>
                </a:lnTo>
                <a:lnTo>
                  <a:pt x="98" y="391"/>
                </a:lnTo>
                <a:lnTo>
                  <a:pt x="98" y="385"/>
                </a:lnTo>
                <a:lnTo>
                  <a:pt x="98" y="379"/>
                </a:lnTo>
                <a:lnTo>
                  <a:pt x="98" y="374"/>
                </a:lnTo>
                <a:lnTo>
                  <a:pt x="98" y="368"/>
                </a:lnTo>
                <a:lnTo>
                  <a:pt x="92" y="368"/>
                </a:lnTo>
                <a:lnTo>
                  <a:pt x="92" y="362"/>
                </a:lnTo>
                <a:lnTo>
                  <a:pt x="87" y="350"/>
                </a:lnTo>
                <a:lnTo>
                  <a:pt x="87" y="356"/>
                </a:lnTo>
                <a:lnTo>
                  <a:pt x="81" y="344"/>
                </a:lnTo>
                <a:lnTo>
                  <a:pt x="75" y="339"/>
                </a:lnTo>
                <a:lnTo>
                  <a:pt x="63" y="333"/>
                </a:lnTo>
                <a:lnTo>
                  <a:pt x="52" y="315"/>
                </a:lnTo>
                <a:lnTo>
                  <a:pt x="40" y="304"/>
                </a:lnTo>
                <a:lnTo>
                  <a:pt x="34" y="298"/>
                </a:lnTo>
                <a:lnTo>
                  <a:pt x="29" y="286"/>
                </a:lnTo>
                <a:lnTo>
                  <a:pt x="17" y="280"/>
                </a:lnTo>
                <a:lnTo>
                  <a:pt x="11" y="274"/>
                </a:lnTo>
                <a:lnTo>
                  <a:pt x="11" y="268"/>
                </a:lnTo>
                <a:lnTo>
                  <a:pt x="11" y="263"/>
                </a:lnTo>
                <a:lnTo>
                  <a:pt x="5" y="257"/>
                </a:lnTo>
                <a:lnTo>
                  <a:pt x="5" y="251"/>
                </a:lnTo>
                <a:lnTo>
                  <a:pt x="5" y="245"/>
                </a:lnTo>
                <a:lnTo>
                  <a:pt x="5" y="239"/>
                </a:lnTo>
                <a:lnTo>
                  <a:pt x="5" y="233"/>
                </a:lnTo>
                <a:lnTo>
                  <a:pt x="11" y="228"/>
                </a:lnTo>
                <a:lnTo>
                  <a:pt x="17" y="216"/>
                </a:lnTo>
                <a:lnTo>
                  <a:pt x="23" y="210"/>
                </a:lnTo>
                <a:lnTo>
                  <a:pt x="29" y="204"/>
                </a:lnTo>
                <a:lnTo>
                  <a:pt x="34" y="198"/>
                </a:lnTo>
                <a:lnTo>
                  <a:pt x="40" y="193"/>
                </a:lnTo>
                <a:lnTo>
                  <a:pt x="52" y="181"/>
                </a:lnTo>
                <a:lnTo>
                  <a:pt x="69" y="169"/>
                </a:lnTo>
                <a:lnTo>
                  <a:pt x="75" y="163"/>
                </a:lnTo>
                <a:lnTo>
                  <a:pt x="87" y="158"/>
                </a:lnTo>
                <a:lnTo>
                  <a:pt x="92" y="152"/>
                </a:lnTo>
                <a:lnTo>
                  <a:pt x="98" y="146"/>
                </a:lnTo>
                <a:lnTo>
                  <a:pt x="104" y="140"/>
                </a:lnTo>
                <a:lnTo>
                  <a:pt x="104" y="134"/>
                </a:lnTo>
                <a:lnTo>
                  <a:pt x="110" y="128"/>
                </a:lnTo>
                <a:lnTo>
                  <a:pt x="110" y="123"/>
                </a:lnTo>
                <a:lnTo>
                  <a:pt x="110" y="117"/>
                </a:lnTo>
                <a:lnTo>
                  <a:pt x="110" y="123"/>
                </a:lnTo>
                <a:lnTo>
                  <a:pt x="110" y="117"/>
                </a:lnTo>
                <a:lnTo>
                  <a:pt x="116" y="111"/>
                </a:lnTo>
                <a:lnTo>
                  <a:pt x="116" y="105"/>
                </a:lnTo>
                <a:lnTo>
                  <a:pt x="116" y="93"/>
                </a:lnTo>
                <a:lnTo>
                  <a:pt x="116" y="82"/>
                </a:lnTo>
                <a:lnTo>
                  <a:pt x="110" y="76"/>
                </a:lnTo>
                <a:lnTo>
                  <a:pt x="110" y="64"/>
                </a:lnTo>
                <a:lnTo>
                  <a:pt x="110" y="52"/>
                </a:lnTo>
                <a:lnTo>
                  <a:pt x="110" y="47"/>
                </a:lnTo>
                <a:lnTo>
                  <a:pt x="110" y="41"/>
                </a:lnTo>
                <a:lnTo>
                  <a:pt x="110" y="29"/>
                </a:lnTo>
                <a:lnTo>
                  <a:pt x="110" y="23"/>
                </a:lnTo>
                <a:lnTo>
                  <a:pt x="110" y="17"/>
                </a:lnTo>
                <a:lnTo>
                  <a:pt x="110" y="12"/>
                </a:lnTo>
                <a:lnTo>
                  <a:pt x="110" y="6"/>
                </a:lnTo>
                <a:lnTo>
                  <a:pt x="110" y="0"/>
                </a:lnTo>
                <a:lnTo>
                  <a:pt x="127" y="6"/>
                </a:lnTo>
                <a:lnTo>
                  <a:pt x="127" y="12"/>
                </a:lnTo>
                <a:lnTo>
                  <a:pt x="127" y="17"/>
                </a:lnTo>
                <a:lnTo>
                  <a:pt x="127" y="23"/>
                </a:lnTo>
                <a:lnTo>
                  <a:pt x="127" y="29"/>
                </a:lnTo>
                <a:lnTo>
                  <a:pt x="127" y="41"/>
                </a:lnTo>
                <a:lnTo>
                  <a:pt x="127" y="47"/>
                </a:lnTo>
                <a:lnTo>
                  <a:pt x="127" y="52"/>
                </a:lnTo>
                <a:lnTo>
                  <a:pt x="127" y="64"/>
                </a:lnTo>
                <a:lnTo>
                  <a:pt x="127" y="70"/>
                </a:lnTo>
                <a:lnTo>
                  <a:pt x="127" y="82"/>
                </a:lnTo>
                <a:lnTo>
                  <a:pt x="127" y="93"/>
                </a:lnTo>
                <a:lnTo>
                  <a:pt x="127" y="105"/>
                </a:lnTo>
                <a:lnTo>
                  <a:pt x="127" y="111"/>
                </a:lnTo>
                <a:lnTo>
                  <a:pt x="127" y="117"/>
                </a:lnTo>
                <a:lnTo>
                  <a:pt x="127" y="123"/>
                </a:lnTo>
                <a:lnTo>
                  <a:pt x="127" y="128"/>
                </a:lnTo>
                <a:lnTo>
                  <a:pt x="121" y="134"/>
                </a:lnTo>
                <a:lnTo>
                  <a:pt x="121" y="146"/>
                </a:lnTo>
                <a:lnTo>
                  <a:pt x="116" y="146"/>
                </a:lnTo>
                <a:lnTo>
                  <a:pt x="116" y="152"/>
                </a:lnTo>
                <a:lnTo>
                  <a:pt x="110" y="158"/>
                </a:lnTo>
                <a:lnTo>
                  <a:pt x="104" y="163"/>
                </a:lnTo>
                <a:lnTo>
                  <a:pt x="92" y="169"/>
                </a:lnTo>
                <a:lnTo>
                  <a:pt x="87" y="175"/>
                </a:lnTo>
                <a:lnTo>
                  <a:pt x="81" y="181"/>
                </a:lnTo>
                <a:lnTo>
                  <a:pt x="63" y="198"/>
                </a:lnTo>
                <a:lnTo>
                  <a:pt x="63" y="193"/>
                </a:lnTo>
                <a:lnTo>
                  <a:pt x="52" y="204"/>
                </a:lnTo>
                <a:lnTo>
                  <a:pt x="46" y="210"/>
                </a:lnTo>
                <a:lnTo>
                  <a:pt x="40" y="216"/>
                </a:lnTo>
                <a:lnTo>
                  <a:pt x="34" y="222"/>
                </a:lnTo>
                <a:lnTo>
                  <a:pt x="29" y="228"/>
                </a:lnTo>
                <a:lnTo>
                  <a:pt x="23" y="233"/>
                </a:lnTo>
                <a:lnTo>
                  <a:pt x="23" y="239"/>
                </a:lnTo>
                <a:lnTo>
                  <a:pt x="23" y="245"/>
                </a:lnTo>
                <a:lnTo>
                  <a:pt x="23" y="239"/>
                </a:lnTo>
                <a:lnTo>
                  <a:pt x="23" y="245"/>
                </a:lnTo>
                <a:lnTo>
                  <a:pt x="23" y="251"/>
                </a:lnTo>
                <a:lnTo>
                  <a:pt x="23" y="257"/>
                </a:lnTo>
                <a:lnTo>
                  <a:pt x="23" y="263"/>
                </a:lnTo>
                <a:lnTo>
                  <a:pt x="23" y="257"/>
                </a:lnTo>
                <a:lnTo>
                  <a:pt x="29" y="263"/>
                </a:lnTo>
                <a:lnTo>
                  <a:pt x="34" y="268"/>
                </a:lnTo>
                <a:lnTo>
                  <a:pt x="40" y="280"/>
                </a:lnTo>
                <a:lnTo>
                  <a:pt x="46" y="286"/>
                </a:lnTo>
                <a:lnTo>
                  <a:pt x="52" y="292"/>
                </a:lnTo>
                <a:lnTo>
                  <a:pt x="63" y="304"/>
                </a:lnTo>
                <a:lnTo>
                  <a:pt x="58" y="304"/>
                </a:lnTo>
                <a:lnTo>
                  <a:pt x="75" y="321"/>
                </a:lnTo>
                <a:lnTo>
                  <a:pt x="87" y="327"/>
                </a:lnTo>
                <a:lnTo>
                  <a:pt x="92" y="333"/>
                </a:lnTo>
                <a:lnTo>
                  <a:pt x="98" y="344"/>
                </a:lnTo>
                <a:lnTo>
                  <a:pt x="104" y="350"/>
                </a:lnTo>
                <a:lnTo>
                  <a:pt x="110" y="356"/>
                </a:lnTo>
                <a:lnTo>
                  <a:pt x="110" y="362"/>
                </a:lnTo>
                <a:lnTo>
                  <a:pt x="110" y="368"/>
                </a:lnTo>
                <a:lnTo>
                  <a:pt x="116" y="379"/>
                </a:lnTo>
                <a:lnTo>
                  <a:pt x="116" y="385"/>
                </a:lnTo>
                <a:lnTo>
                  <a:pt x="116" y="391"/>
                </a:lnTo>
                <a:lnTo>
                  <a:pt x="110" y="403"/>
                </a:lnTo>
                <a:lnTo>
                  <a:pt x="110" y="409"/>
                </a:lnTo>
                <a:lnTo>
                  <a:pt x="110" y="414"/>
                </a:lnTo>
                <a:lnTo>
                  <a:pt x="104" y="420"/>
                </a:lnTo>
                <a:lnTo>
                  <a:pt x="104" y="432"/>
                </a:lnTo>
                <a:lnTo>
                  <a:pt x="92" y="444"/>
                </a:lnTo>
                <a:lnTo>
                  <a:pt x="87" y="455"/>
                </a:lnTo>
                <a:lnTo>
                  <a:pt x="81" y="467"/>
                </a:lnTo>
                <a:lnTo>
                  <a:pt x="75" y="479"/>
                </a:lnTo>
                <a:lnTo>
                  <a:pt x="69" y="484"/>
                </a:lnTo>
                <a:lnTo>
                  <a:pt x="63" y="490"/>
                </a:lnTo>
                <a:lnTo>
                  <a:pt x="58" y="496"/>
                </a:lnTo>
                <a:lnTo>
                  <a:pt x="58" y="502"/>
                </a:lnTo>
                <a:lnTo>
                  <a:pt x="46" y="514"/>
                </a:lnTo>
                <a:lnTo>
                  <a:pt x="34" y="525"/>
                </a:lnTo>
                <a:lnTo>
                  <a:pt x="34" y="520"/>
                </a:lnTo>
                <a:lnTo>
                  <a:pt x="29" y="525"/>
                </a:lnTo>
                <a:lnTo>
                  <a:pt x="23" y="531"/>
                </a:lnTo>
                <a:lnTo>
                  <a:pt x="29" y="531"/>
                </a:lnTo>
                <a:lnTo>
                  <a:pt x="23" y="537"/>
                </a:lnTo>
                <a:lnTo>
                  <a:pt x="17" y="543"/>
                </a:lnTo>
                <a:lnTo>
                  <a:pt x="17" y="549"/>
                </a:lnTo>
                <a:lnTo>
                  <a:pt x="17" y="543"/>
                </a:lnTo>
                <a:lnTo>
                  <a:pt x="17" y="549"/>
                </a:lnTo>
                <a:lnTo>
                  <a:pt x="11" y="555"/>
                </a:lnTo>
                <a:lnTo>
                  <a:pt x="11" y="560"/>
                </a:lnTo>
                <a:lnTo>
                  <a:pt x="11" y="566"/>
                </a:lnTo>
                <a:lnTo>
                  <a:pt x="17" y="572"/>
                </a:lnTo>
                <a:lnTo>
                  <a:pt x="17" y="584"/>
                </a:lnTo>
                <a:lnTo>
                  <a:pt x="17" y="578"/>
                </a:lnTo>
                <a:lnTo>
                  <a:pt x="17" y="590"/>
                </a:lnTo>
                <a:lnTo>
                  <a:pt x="23" y="595"/>
                </a:lnTo>
                <a:lnTo>
                  <a:pt x="29" y="601"/>
                </a:lnTo>
                <a:lnTo>
                  <a:pt x="29" y="613"/>
                </a:lnTo>
                <a:lnTo>
                  <a:pt x="34" y="619"/>
                </a:lnTo>
                <a:lnTo>
                  <a:pt x="40" y="630"/>
                </a:lnTo>
                <a:lnTo>
                  <a:pt x="46" y="636"/>
                </a:lnTo>
                <a:lnTo>
                  <a:pt x="58" y="654"/>
                </a:lnTo>
                <a:lnTo>
                  <a:pt x="69" y="677"/>
                </a:lnTo>
                <a:lnTo>
                  <a:pt x="81" y="695"/>
                </a:lnTo>
                <a:lnTo>
                  <a:pt x="69" y="700"/>
                </a:lnTo>
                <a:close/>
              </a:path>
            </a:pathLst>
          </a:custGeom>
          <a:solidFill>
            <a:srgbClr val="FFFFFF"/>
          </a:solidFill>
          <a:ln w="9525">
            <a:noFill/>
            <a:round/>
            <a:headEnd/>
            <a:tailEnd/>
          </a:ln>
        </p:spPr>
        <p:txBody>
          <a:bodyPr/>
          <a:lstStyle/>
          <a:p>
            <a:endParaRPr lang="en-US"/>
          </a:p>
        </p:txBody>
      </p:sp>
      <p:sp>
        <p:nvSpPr>
          <p:cNvPr id="25121" name="Rectangle 309"/>
          <p:cNvSpPr>
            <a:spLocks noChangeArrowheads="1"/>
          </p:cNvSpPr>
          <p:nvPr/>
        </p:nvSpPr>
        <p:spPr bwMode="auto">
          <a:xfrm>
            <a:off x="4095694" y="1755338"/>
            <a:ext cx="211138" cy="1111250"/>
          </a:xfrm>
          <a:prstGeom prst="rect">
            <a:avLst/>
          </a:prstGeom>
          <a:solidFill>
            <a:srgbClr val="808080"/>
          </a:solidFill>
          <a:ln w="9525">
            <a:noFill/>
            <a:miter lim="800000"/>
            <a:headEnd/>
            <a:tailEnd/>
          </a:ln>
        </p:spPr>
        <p:txBody>
          <a:bodyPr/>
          <a:lstStyle/>
          <a:p>
            <a:endParaRPr lang="en-GB"/>
          </a:p>
        </p:txBody>
      </p:sp>
      <p:sp>
        <p:nvSpPr>
          <p:cNvPr id="25122" name="Freeform 310"/>
          <p:cNvSpPr>
            <a:spLocks/>
          </p:cNvSpPr>
          <p:nvPr/>
        </p:nvSpPr>
        <p:spPr bwMode="auto">
          <a:xfrm>
            <a:off x="4103631" y="1736288"/>
            <a:ext cx="184150" cy="1103313"/>
          </a:xfrm>
          <a:custGeom>
            <a:avLst/>
            <a:gdLst>
              <a:gd name="T0" fmla="*/ 70 w 116"/>
              <a:gd name="T1" fmla="*/ 695 h 695"/>
              <a:gd name="T2" fmla="*/ 47 w 116"/>
              <a:gd name="T3" fmla="*/ 660 h 695"/>
              <a:gd name="T4" fmla="*/ 35 w 116"/>
              <a:gd name="T5" fmla="*/ 642 h 695"/>
              <a:gd name="T6" fmla="*/ 24 w 116"/>
              <a:gd name="T7" fmla="*/ 625 h 695"/>
              <a:gd name="T8" fmla="*/ 12 w 116"/>
              <a:gd name="T9" fmla="*/ 607 h 695"/>
              <a:gd name="T10" fmla="*/ 6 w 116"/>
              <a:gd name="T11" fmla="*/ 590 h 695"/>
              <a:gd name="T12" fmla="*/ 0 w 116"/>
              <a:gd name="T13" fmla="*/ 572 h 695"/>
              <a:gd name="T14" fmla="*/ 0 w 116"/>
              <a:gd name="T15" fmla="*/ 561 h 695"/>
              <a:gd name="T16" fmla="*/ 0 w 116"/>
              <a:gd name="T17" fmla="*/ 555 h 695"/>
              <a:gd name="T18" fmla="*/ 0 w 116"/>
              <a:gd name="T19" fmla="*/ 549 h 695"/>
              <a:gd name="T20" fmla="*/ 6 w 116"/>
              <a:gd name="T21" fmla="*/ 537 h 695"/>
              <a:gd name="T22" fmla="*/ 12 w 116"/>
              <a:gd name="T23" fmla="*/ 526 h 695"/>
              <a:gd name="T24" fmla="*/ 24 w 116"/>
              <a:gd name="T25" fmla="*/ 514 h 695"/>
              <a:gd name="T26" fmla="*/ 47 w 116"/>
              <a:gd name="T27" fmla="*/ 496 h 695"/>
              <a:gd name="T28" fmla="*/ 53 w 116"/>
              <a:gd name="T29" fmla="*/ 485 h 695"/>
              <a:gd name="T30" fmla="*/ 64 w 116"/>
              <a:gd name="T31" fmla="*/ 473 h 695"/>
              <a:gd name="T32" fmla="*/ 70 w 116"/>
              <a:gd name="T33" fmla="*/ 461 h 695"/>
              <a:gd name="T34" fmla="*/ 76 w 116"/>
              <a:gd name="T35" fmla="*/ 450 h 695"/>
              <a:gd name="T36" fmla="*/ 82 w 116"/>
              <a:gd name="T37" fmla="*/ 438 h 695"/>
              <a:gd name="T38" fmla="*/ 87 w 116"/>
              <a:gd name="T39" fmla="*/ 426 h 695"/>
              <a:gd name="T40" fmla="*/ 93 w 116"/>
              <a:gd name="T41" fmla="*/ 415 h 695"/>
              <a:gd name="T42" fmla="*/ 99 w 116"/>
              <a:gd name="T43" fmla="*/ 397 h 695"/>
              <a:gd name="T44" fmla="*/ 99 w 116"/>
              <a:gd name="T45" fmla="*/ 386 h 695"/>
              <a:gd name="T46" fmla="*/ 99 w 116"/>
              <a:gd name="T47" fmla="*/ 368 h 695"/>
              <a:gd name="T48" fmla="*/ 99 w 116"/>
              <a:gd name="T49" fmla="*/ 362 h 695"/>
              <a:gd name="T50" fmla="*/ 93 w 116"/>
              <a:gd name="T51" fmla="*/ 356 h 695"/>
              <a:gd name="T52" fmla="*/ 87 w 116"/>
              <a:gd name="T53" fmla="*/ 351 h 695"/>
              <a:gd name="T54" fmla="*/ 82 w 116"/>
              <a:gd name="T55" fmla="*/ 339 h 695"/>
              <a:gd name="T56" fmla="*/ 64 w 116"/>
              <a:gd name="T57" fmla="*/ 321 h 695"/>
              <a:gd name="T58" fmla="*/ 53 w 116"/>
              <a:gd name="T59" fmla="*/ 310 h 695"/>
              <a:gd name="T60" fmla="*/ 35 w 116"/>
              <a:gd name="T61" fmla="*/ 292 h 695"/>
              <a:gd name="T62" fmla="*/ 29 w 116"/>
              <a:gd name="T63" fmla="*/ 280 h 695"/>
              <a:gd name="T64" fmla="*/ 18 w 116"/>
              <a:gd name="T65" fmla="*/ 275 h 695"/>
              <a:gd name="T66" fmla="*/ 18 w 116"/>
              <a:gd name="T67" fmla="*/ 269 h 695"/>
              <a:gd name="T68" fmla="*/ 12 w 116"/>
              <a:gd name="T69" fmla="*/ 257 h 695"/>
              <a:gd name="T70" fmla="*/ 6 w 116"/>
              <a:gd name="T71" fmla="*/ 251 h 695"/>
              <a:gd name="T72" fmla="*/ 6 w 116"/>
              <a:gd name="T73" fmla="*/ 245 h 695"/>
              <a:gd name="T74" fmla="*/ 12 w 116"/>
              <a:gd name="T75" fmla="*/ 240 h 695"/>
              <a:gd name="T76" fmla="*/ 12 w 116"/>
              <a:gd name="T77" fmla="*/ 228 h 695"/>
              <a:gd name="T78" fmla="*/ 18 w 116"/>
              <a:gd name="T79" fmla="*/ 222 h 695"/>
              <a:gd name="T80" fmla="*/ 24 w 116"/>
              <a:gd name="T81" fmla="*/ 216 h 695"/>
              <a:gd name="T82" fmla="*/ 29 w 116"/>
              <a:gd name="T83" fmla="*/ 210 h 695"/>
              <a:gd name="T84" fmla="*/ 35 w 116"/>
              <a:gd name="T85" fmla="*/ 205 h 695"/>
              <a:gd name="T86" fmla="*/ 53 w 116"/>
              <a:gd name="T87" fmla="*/ 187 h 695"/>
              <a:gd name="T88" fmla="*/ 70 w 116"/>
              <a:gd name="T89" fmla="*/ 175 h 695"/>
              <a:gd name="T90" fmla="*/ 82 w 116"/>
              <a:gd name="T91" fmla="*/ 164 h 695"/>
              <a:gd name="T92" fmla="*/ 93 w 116"/>
              <a:gd name="T93" fmla="*/ 158 h 695"/>
              <a:gd name="T94" fmla="*/ 99 w 116"/>
              <a:gd name="T95" fmla="*/ 152 h 695"/>
              <a:gd name="T96" fmla="*/ 105 w 116"/>
              <a:gd name="T97" fmla="*/ 146 h 695"/>
              <a:gd name="T98" fmla="*/ 105 w 116"/>
              <a:gd name="T99" fmla="*/ 140 h 695"/>
              <a:gd name="T100" fmla="*/ 111 w 116"/>
              <a:gd name="T101" fmla="*/ 129 h 695"/>
              <a:gd name="T102" fmla="*/ 116 w 116"/>
              <a:gd name="T103" fmla="*/ 117 h 695"/>
              <a:gd name="T104" fmla="*/ 116 w 116"/>
              <a:gd name="T105" fmla="*/ 105 h 695"/>
              <a:gd name="T106" fmla="*/ 116 w 116"/>
              <a:gd name="T107" fmla="*/ 94 h 695"/>
              <a:gd name="T108" fmla="*/ 116 w 116"/>
              <a:gd name="T109" fmla="*/ 70 h 695"/>
              <a:gd name="T110" fmla="*/ 116 w 116"/>
              <a:gd name="T111" fmla="*/ 64 h 695"/>
              <a:gd name="T112" fmla="*/ 116 w 116"/>
              <a:gd name="T113" fmla="*/ 53 h 695"/>
              <a:gd name="T114" fmla="*/ 116 w 116"/>
              <a:gd name="T115" fmla="*/ 35 h 695"/>
              <a:gd name="T116" fmla="*/ 116 w 116"/>
              <a:gd name="T117" fmla="*/ 24 h 695"/>
              <a:gd name="T118" fmla="*/ 116 w 116"/>
              <a:gd name="T119" fmla="*/ 12 h 695"/>
              <a:gd name="T120" fmla="*/ 116 w 116"/>
              <a:gd name="T121" fmla="*/ 0 h 6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695"/>
              <a:gd name="T185" fmla="*/ 116 w 116"/>
              <a:gd name="T186" fmla="*/ 695 h 6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695">
                <a:moveTo>
                  <a:pt x="70" y="695"/>
                </a:moveTo>
                <a:lnTo>
                  <a:pt x="47" y="660"/>
                </a:lnTo>
                <a:lnTo>
                  <a:pt x="35" y="642"/>
                </a:lnTo>
                <a:lnTo>
                  <a:pt x="24" y="625"/>
                </a:lnTo>
                <a:lnTo>
                  <a:pt x="12" y="607"/>
                </a:lnTo>
                <a:lnTo>
                  <a:pt x="6" y="590"/>
                </a:lnTo>
                <a:lnTo>
                  <a:pt x="0" y="572"/>
                </a:lnTo>
                <a:lnTo>
                  <a:pt x="0" y="561"/>
                </a:lnTo>
                <a:lnTo>
                  <a:pt x="0" y="555"/>
                </a:lnTo>
                <a:lnTo>
                  <a:pt x="0" y="549"/>
                </a:lnTo>
                <a:lnTo>
                  <a:pt x="6" y="537"/>
                </a:lnTo>
                <a:lnTo>
                  <a:pt x="12" y="526"/>
                </a:lnTo>
                <a:lnTo>
                  <a:pt x="24" y="514"/>
                </a:lnTo>
                <a:lnTo>
                  <a:pt x="47" y="496"/>
                </a:lnTo>
                <a:lnTo>
                  <a:pt x="53" y="485"/>
                </a:lnTo>
                <a:lnTo>
                  <a:pt x="64" y="473"/>
                </a:lnTo>
                <a:lnTo>
                  <a:pt x="70" y="461"/>
                </a:lnTo>
                <a:lnTo>
                  <a:pt x="76" y="450"/>
                </a:lnTo>
                <a:lnTo>
                  <a:pt x="82" y="438"/>
                </a:lnTo>
                <a:lnTo>
                  <a:pt x="87" y="426"/>
                </a:lnTo>
                <a:lnTo>
                  <a:pt x="93" y="415"/>
                </a:lnTo>
                <a:lnTo>
                  <a:pt x="99" y="397"/>
                </a:lnTo>
                <a:lnTo>
                  <a:pt x="99" y="386"/>
                </a:lnTo>
                <a:lnTo>
                  <a:pt x="99" y="368"/>
                </a:lnTo>
                <a:lnTo>
                  <a:pt x="99" y="362"/>
                </a:lnTo>
                <a:lnTo>
                  <a:pt x="93" y="356"/>
                </a:lnTo>
                <a:lnTo>
                  <a:pt x="87" y="351"/>
                </a:lnTo>
                <a:lnTo>
                  <a:pt x="82" y="339"/>
                </a:lnTo>
                <a:lnTo>
                  <a:pt x="64" y="321"/>
                </a:lnTo>
                <a:lnTo>
                  <a:pt x="53" y="310"/>
                </a:lnTo>
                <a:lnTo>
                  <a:pt x="35" y="292"/>
                </a:lnTo>
                <a:lnTo>
                  <a:pt x="29" y="280"/>
                </a:lnTo>
                <a:lnTo>
                  <a:pt x="18" y="275"/>
                </a:lnTo>
                <a:lnTo>
                  <a:pt x="18" y="269"/>
                </a:lnTo>
                <a:lnTo>
                  <a:pt x="12" y="257"/>
                </a:lnTo>
                <a:lnTo>
                  <a:pt x="6" y="251"/>
                </a:lnTo>
                <a:lnTo>
                  <a:pt x="6" y="245"/>
                </a:lnTo>
                <a:lnTo>
                  <a:pt x="12" y="240"/>
                </a:lnTo>
                <a:lnTo>
                  <a:pt x="12" y="228"/>
                </a:lnTo>
                <a:lnTo>
                  <a:pt x="18" y="222"/>
                </a:lnTo>
                <a:lnTo>
                  <a:pt x="24" y="216"/>
                </a:lnTo>
                <a:lnTo>
                  <a:pt x="29" y="210"/>
                </a:lnTo>
                <a:lnTo>
                  <a:pt x="35" y="205"/>
                </a:lnTo>
                <a:lnTo>
                  <a:pt x="53" y="187"/>
                </a:lnTo>
                <a:lnTo>
                  <a:pt x="70" y="175"/>
                </a:lnTo>
                <a:lnTo>
                  <a:pt x="82" y="164"/>
                </a:lnTo>
                <a:lnTo>
                  <a:pt x="93" y="158"/>
                </a:lnTo>
                <a:lnTo>
                  <a:pt x="99" y="152"/>
                </a:lnTo>
                <a:lnTo>
                  <a:pt x="105" y="146"/>
                </a:lnTo>
                <a:lnTo>
                  <a:pt x="105" y="140"/>
                </a:lnTo>
                <a:lnTo>
                  <a:pt x="111" y="129"/>
                </a:lnTo>
                <a:lnTo>
                  <a:pt x="116" y="117"/>
                </a:lnTo>
                <a:lnTo>
                  <a:pt x="116" y="105"/>
                </a:lnTo>
                <a:lnTo>
                  <a:pt x="116" y="94"/>
                </a:lnTo>
                <a:lnTo>
                  <a:pt x="116" y="70"/>
                </a:lnTo>
                <a:lnTo>
                  <a:pt x="116" y="64"/>
                </a:lnTo>
                <a:lnTo>
                  <a:pt x="116" y="53"/>
                </a:lnTo>
                <a:lnTo>
                  <a:pt x="116" y="35"/>
                </a:lnTo>
                <a:lnTo>
                  <a:pt x="116" y="24"/>
                </a:lnTo>
                <a:lnTo>
                  <a:pt x="116" y="12"/>
                </a:lnTo>
                <a:lnTo>
                  <a:pt x="116" y="0"/>
                </a:lnTo>
              </a:path>
            </a:pathLst>
          </a:custGeom>
          <a:noFill/>
          <a:ln w="26988">
            <a:solidFill>
              <a:srgbClr val="FF0000"/>
            </a:solidFill>
            <a:round/>
            <a:headEnd/>
            <a:tailEnd/>
          </a:ln>
        </p:spPr>
        <p:txBody>
          <a:bodyPr/>
          <a:lstStyle/>
          <a:p>
            <a:endParaRPr lang="en-US"/>
          </a:p>
        </p:txBody>
      </p:sp>
      <p:sp>
        <p:nvSpPr>
          <p:cNvPr id="25123" name="Rectangle 311"/>
          <p:cNvSpPr>
            <a:spLocks noChangeArrowheads="1"/>
          </p:cNvSpPr>
          <p:nvPr/>
        </p:nvSpPr>
        <p:spPr bwMode="auto">
          <a:xfrm>
            <a:off x="4629094" y="1764863"/>
            <a:ext cx="211138" cy="1111250"/>
          </a:xfrm>
          <a:prstGeom prst="rect">
            <a:avLst/>
          </a:prstGeom>
          <a:solidFill>
            <a:srgbClr val="808080"/>
          </a:solidFill>
          <a:ln w="9525">
            <a:noFill/>
            <a:miter lim="800000"/>
            <a:headEnd/>
            <a:tailEnd/>
          </a:ln>
        </p:spPr>
        <p:txBody>
          <a:bodyPr/>
          <a:lstStyle/>
          <a:p>
            <a:endParaRPr lang="en-GB"/>
          </a:p>
        </p:txBody>
      </p:sp>
      <p:sp>
        <p:nvSpPr>
          <p:cNvPr id="25124" name="Freeform 312"/>
          <p:cNvSpPr>
            <a:spLocks/>
          </p:cNvSpPr>
          <p:nvPr/>
        </p:nvSpPr>
        <p:spPr bwMode="auto">
          <a:xfrm>
            <a:off x="4629094" y="1764863"/>
            <a:ext cx="211138" cy="1111250"/>
          </a:xfrm>
          <a:custGeom>
            <a:avLst/>
            <a:gdLst>
              <a:gd name="T0" fmla="*/ 29 w 133"/>
              <a:gd name="T1" fmla="*/ 636 h 700"/>
              <a:gd name="T2" fmla="*/ 6 w 133"/>
              <a:gd name="T3" fmla="*/ 595 h 700"/>
              <a:gd name="T4" fmla="*/ 0 w 133"/>
              <a:gd name="T5" fmla="*/ 554 h 700"/>
              <a:gd name="T6" fmla="*/ 17 w 133"/>
              <a:gd name="T7" fmla="*/ 519 h 700"/>
              <a:gd name="T8" fmla="*/ 46 w 133"/>
              <a:gd name="T9" fmla="*/ 490 h 700"/>
              <a:gd name="T10" fmla="*/ 58 w 133"/>
              <a:gd name="T11" fmla="*/ 484 h 700"/>
              <a:gd name="T12" fmla="*/ 69 w 133"/>
              <a:gd name="T13" fmla="*/ 461 h 700"/>
              <a:gd name="T14" fmla="*/ 93 w 133"/>
              <a:gd name="T15" fmla="*/ 420 h 700"/>
              <a:gd name="T16" fmla="*/ 98 w 133"/>
              <a:gd name="T17" fmla="*/ 408 h 700"/>
              <a:gd name="T18" fmla="*/ 98 w 133"/>
              <a:gd name="T19" fmla="*/ 391 h 700"/>
              <a:gd name="T20" fmla="*/ 98 w 133"/>
              <a:gd name="T21" fmla="*/ 379 h 700"/>
              <a:gd name="T22" fmla="*/ 98 w 133"/>
              <a:gd name="T23" fmla="*/ 368 h 700"/>
              <a:gd name="T24" fmla="*/ 93 w 133"/>
              <a:gd name="T25" fmla="*/ 362 h 700"/>
              <a:gd name="T26" fmla="*/ 75 w 133"/>
              <a:gd name="T27" fmla="*/ 338 h 700"/>
              <a:gd name="T28" fmla="*/ 46 w 133"/>
              <a:gd name="T29" fmla="*/ 303 h 700"/>
              <a:gd name="T30" fmla="*/ 17 w 133"/>
              <a:gd name="T31" fmla="*/ 268 h 700"/>
              <a:gd name="T32" fmla="*/ 11 w 133"/>
              <a:gd name="T33" fmla="*/ 245 h 700"/>
              <a:gd name="T34" fmla="*/ 17 w 133"/>
              <a:gd name="T35" fmla="*/ 216 h 700"/>
              <a:gd name="T36" fmla="*/ 52 w 133"/>
              <a:gd name="T37" fmla="*/ 181 h 700"/>
              <a:gd name="T38" fmla="*/ 87 w 133"/>
              <a:gd name="T39" fmla="*/ 157 h 700"/>
              <a:gd name="T40" fmla="*/ 104 w 133"/>
              <a:gd name="T41" fmla="*/ 140 h 700"/>
              <a:gd name="T42" fmla="*/ 110 w 133"/>
              <a:gd name="T43" fmla="*/ 134 h 700"/>
              <a:gd name="T44" fmla="*/ 116 w 133"/>
              <a:gd name="T45" fmla="*/ 117 h 700"/>
              <a:gd name="T46" fmla="*/ 116 w 133"/>
              <a:gd name="T47" fmla="*/ 111 h 700"/>
              <a:gd name="T48" fmla="*/ 116 w 133"/>
              <a:gd name="T49" fmla="*/ 82 h 700"/>
              <a:gd name="T50" fmla="*/ 116 w 133"/>
              <a:gd name="T51" fmla="*/ 46 h 700"/>
              <a:gd name="T52" fmla="*/ 116 w 133"/>
              <a:gd name="T53" fmla="*/ 29 h 700"/>
              <a:gd name="T54" fmla="*/ 116 w 133"/>
              <a:gd name="T55" fmla="*/ 0 h 700"/>
              <a:gd name="T56" fmla="*/ 127 w 133"/>
              <a:gd name="T57" fmla="*/ 11 h 700"/>
              <a:gd name="T58" fmla="*/ 133 w 133"/>
              <a:gd name="T59" fmla="*/ 29 h 700"/>
              <a:gd name="T60" fmla="*/ 133 w 133"/>
              <a:gd name="T61" fmla="*/ 64 h 700"/>
              <a:gd name="T62" fmla="*/ 133 w 133"/>
              <a:gd name="T63" fmla="*/ 93 h 700"/>
              <a:gd name="T64" fmla="*/ 127 w 133"/>
              <a:gd name="T65" fmla="*/ 128 h 700"/>
              <a:gd name="T66" fmla="*/ 110 w 133"/>
              <a:gd name="T67" fmla="*/ 157 h 700"/>
              <a:gd name="T68" fmla="*/ 64 w 133"/>
              <a:gd name="T69" fmla="*/ 192 h 700"/>
              <a:gd name="T70" fmla="*/ 52 w 133"/>
              <a:gd name="T71" fmla="*/ 210 h 700"/>
              <a:gd name="T72" fmla="*/ 29 w 133"/>
              <a:gd name="T73" fmla="*/ 227 h 700"/>
              <a:gd name="T74" fmla="*/ 29 w 133"/>
              <a:gd name="T75" fmla="*/ 233 h 700"/>
              <a:gd name="T76" fmla="*/ 23 w 133"/>
              <a:gd name="T77" fmla="*/ 245 h 700"/>
              <a:gd name="T78" fmla="*/ 23 w 133"/>
              <a:gd name="T79" fmla="*/ 251 h 700"/>
              <a:gd name="T80" fmla="*/ 29 w 133"/>
              <a:gd name="T81" fmla="*/ 257 h 700"/>
              <a:gd name="T82" fmla="*/ 35 w 133"/>
              <a:gd name="T83" fmla="*/ 268 h 700"/>
              <a:gd name="T84" fmla="*/ 58 w 133"/>
              <a:gd name="T85" fmla="*/ 292 h 700"/>
              <a:gd name="T86" fmla="*/ 98 w 133"/>
              <a:gd name="T87" fmla="*/ 333 h 700"/>
              <a:gd name="T88" fmla="*/ 116 w 133"/>
              <a:gd name="T89" fmla="*/ 362 h 700"/>
              <a:gd name="T90" fmla="*/ 116 w 133"/>
              <a:gd name="T91" fmla="*/ 403 h 700"/>
              <a:gd name="T92" fmla="*/ 98 w 133"/>
              <a:gd name="T93" fmla="*/ 443 h 700"/>
              <a:gd name="T94" fmla="*/ 75 w 133"/>
              <a:gd name="T95" fmla="*/ 484 h 700"/>
              <a:gd name="T96" fmla="*/ 40 w 133"/>
              <a:gd name="T97" fmla="*/ 519 h 700"/>
              <a:gd name="T98" fmla="*/ 29 w 133"/>
              <a:gd name="T99" fmla="*/ 531 h 700"/>
              <a:gd name="T100" fmla="*/ 17 w 133"/>
              <a:gd name="T101" fmla="*/ 543 h 700"/>
              <a:gd name="T102" fmla="*/ 17 w 133"/>
              <a:gd name="T103" fmla="*/ 554 h 700"/>
              <a:gd name="T104" fmla="*/ 17 w 133"/>
              <a:gd name="T105" fmla="*/ 572 h 700"/>
              <a:gd name="T106" fmla="*/ 23 w 133"/>
              <a:gd name="T107" fmla="*/ 589 h 700"/>
              <a:gd name="T108" fmla="*/ 35 w 133"/>
              <a:gd name="T109" fmla="*/ 613 h 700"/>
              <a:gd name="T110" fmla="*/ 40 w 133"/>
              <a:gd name="T111" fmla="*/ 630 h 700"/>
              <a:gd name="T112" fmla="*/ 69 w 133"/>
              <a:gd name="T113" fmla="*/ 671 h 7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3"/>
              <a:gd name="T172" fmla="*/ 0 h 700"/>
              <a:gd name="T173" fmla="*/ 133 w 133"/>
              <a:gd name="T174" fmla="*/ 700 h 7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3" h="700">
                <a:moveTo>
                  <a:pt x="69" y="700"/>
                </a:moveTo>
                <a:lnTo>
                  <a:pt x="58" y="683"/>
                </a:lnTo>
                <a:lnTo>
                  <a:pt x="46" y="665"/>
                </a:lnTo>
                <a:lnTo>
                  <a:pt x="35" y="648"/>
                </a:lnTo>
                <a:lnTo>
                  <a:pt x="29" y="636"/>
                </a:lnTo>
                <a:lnTo>
                  <a:pt x="23" y="624"/>
                </a:lnTo>
                <a:lnTo>
                  <a:pt x="17" y="619"/>
                </a:lnTo>
                <a:lnTo>
                  <a:pt x="17" y="607"/>
                </a:lnTo>
                <a:lnTo>
                  <a:pt x="11" y="601"/>
                </a:lnTo>
                <a:lnTo>
                  <a:pt x="6" y="595"/>
                </a:lnTo>
                <a:lnTo>
                  <a:pt x="6" y="584"/>
                </a:lnTo>
                <a:lnTo>
                  <a:pt x="6" y="578"/>
                </a:lnTo>
                <a:lnTo>
                  <a:pt x="0" y="566"/>
                </a:lnTo>
                <a:lnTo>
                  <a:pt x="0" y="560"/>
                </a:lnTo>
                <a:lnTo>
                  <a:pt x="0" y="554"/>
                </a:lnTo>
                <a:lnTo>
                  <a:pt x="6" y="543"/>
                </a:lnTo>
                <a:lnTo>
                  <a:pt x="6" y="537"/>
                </a:lnTo>
                <a:lnTo>
                  <a:pt x="11" y="531"/>
                </a:lnTo>
                <a:lnTo>
                  <a:pt x="11" y="525"/>
                </a:lnTo>
                <a:lnTo>
                  <a:pt x="17" y="519"/>
                </a:lnTo>
                <a:lnTo>
                  <a:pt x="23" y="514"/>
                </a:lnTo>
                <a:lnTo>
                  <a:pt x="29" y="508"/>
                </a:lnTo>
                <a:lnTo>
                  <a:pt x="40" y="502"/>
                </a:lnTo>
                <a:lnTo>
                  <a:pt x="35" y="502"/>
                </a:lnTo>
                <a:lnTo>
                  <a:pt x="46" y="490"/>
                </a:lnTo>
                <a:lnTo>
                  <a:pt x="52" y="484"/>
                </a:lnTo>
                <a:lnTo>
                  <a:pt x="58" y="484"/>
                </a:lnTo>
                <a:lnTo>
                  <a:pt x="58" y="478"/>
                </a:lnTo>
                <a:lnTo>
                  <a:pt x="64" y="473"/>
                </a:lnTo>
                <a:lnTo>
                  <a:pt x="69" y="461"/>
                </a:lnTo>
                <a:lnTo>
                  <a:pt x="75" y="449"/>
                </a:lnTo>
                <a:lnTo>
                  <a:pt x="87" y="432"/>
                </a:lnTo>
                <a:lnTo>
                  <a:pt x="87" y="438"/>
                </a:lnTo>
                <a:lnTo>
                  <a:pt x="93" y="420"/>
                </a:lnTo>
                <a:lnTo>
                  <a:pt x="93" y="414"/>
                </a:lnTo>
                <a:lnTo>
                  <a:pt x="98" y="408"/>
                </a:lnTo>
                <a:lnTo>
                  <a:pt x="98" y="403"/>
                </a:lnTo>
                <a:lnTo>
                  <a:pt x="98" y="397"/>
                </a:lnTo>
                <a:lnTo>
                  <a:pt x="98" y="391"/>
                </a:lnTo>
                <a:lnTo>
                  <a:pt x="104" y="385"/>
                </a:lnTo>
                <a:lnTo>
                  <a:pt x="98" y="379"/>
                </a:lnTo>
                <a:lnTo>
                  <a:pt x="98" y="373"/>
                </a:lnTo>
                <a:lnTo>
                  <a:pt x="98" y="368"/>
                </a:lnTo>
                <a:lnTo>
                  <a:pt x="98" y="362"/>
                </a:lnTo>
                <a:lnTo>
                  <a:pt x="93" y="362"/>
                </a:lnTo>
                <a:lnTo>
                  <a:pt x="87" y="350"/>
                </a:lnTo>
                <a:lnTo>
                  <a:pt x="81" y="344"/>
                </a:lnTo>
                <a:lnTo>
                  <a:pt x="75" y="338"/>
                </a:lnTo>
                <a:lnTo>
                  <a:pt x="69" y="327"/>
                </a:lnTo>
                <a:lnTo>
                  <a:pt x="52" y="315"/>
                </a:lnTo>
                <a:lnTo>
                  <a:pt x="46" y="303"/>
                </a:lnTo>
                <a:lnTo>
                  <a:pt x="35" y="298"/>
                </a:lnTo>
                <a:lnTo>
                  <a:pt x="29" y="286"/>
                </a:lnTo>
                <a:lnTo>
                  <a:pt x="23" y="280"/>
                </a:lnTo>
                <a:lnTo>
                  <a:pt x="17" y="268"/>
                </a:lnTo>
                <a:lnTo>
                  <a:pt x="11" y="262"/>
                </a:lnTo>
                <a:lnTo>
                  <a:pt x="11" y="257"/>
                </a:lnTo>
                <a:lnTo>
                  <a:pt x="11" y="251"/>
                </a:lnTo>
                <a:lnTo>
                  <a:pt x="11" y="245"/>
                </a:lnTo>
                <a:lnTo>
                  <a:pt x="11" y="239"/>
                </a:lnTo>
                <a:lnTo>
                  <a:pt x="11" y="233"/>
                </a:lnTo>
                <a:lnTo>
                  <a:pt x="11" y="227"/>
                </a:lnTo>
                <a:lnTo>
                  <a:pt x="17" y="216"/>
                </a:lnTo>
                <a:lnTo>
                  <a:pt x="23" y="210"/>
                </a:lnTo>
                <a:lnTo>
                  <a:pt x="29" y="204"/>
                </a:lnTo>
                <a:lnTo>
                  <a:pt x="40" y="198"/>
                </a:lnTo>
                <a:lnTo>
                  <a:pt x="46" y="187"/>
                </a:lnTo>
                <a:lnTo>
                  <a:pt x="52" y="181"/>
                </a:lnTo>
                <a:lnTo>
                  <a:pt x="69" y="169"/>
                </a:lnTo>
                <a:lnTo>
                  <a:pt x="81" y="163"/>
                </a:lnTo>
                <a:lnTo>
                  <a:pt x="87" y="157"/>
                </a:lnTo>
                <a:lnTo>
                  <a:pt x="93" y="152"/>
                </a:lnTo>
                <a:lnTo>
                  <a:pt x="98" y="146"/>
                </a:lnTo>
                <a:lnTo>
                  <a:pt x="104" y="140"/>
                </a:lnTo>
                <a:lnTo>
                  <a:pt x="110" y="134"/>
                </a:lnTo>
                <a:lnTo>
                  <a:pt x="104" y="134"/>
                </a:lnTo>
                <a:lnTo>
                  <a:pt x="110" y="134"/>
                </a:lnTo>
                <a:lnTo>
                  <a:pt x="110" y="128"/>
                </a:lnTo>
                <a:lnTo>
                  <a:pt x="116" y="122"/>
                </a:lnTo>
                <a:lnTo>
                  <a:pt x="116" y="117"/>
                </a:lnTo>
                <a:lnTo>
                  <a:pt x="116" y="111"/>
                </a:lnTo>
                <a:lnTo>
                  <a:pt x="116" y="117"/>
                </a:lnTo>
                <a:lnTo>
                  <a:pt x="116" y="111"/>
                </a:lnTo>
                <a:lnTo>
                  <a:pt x="116" y="105"/>
                </a:lnTo>
                <a:lnTo>
                  <a:pt x="116" y="93"/>
                </a:lnTo>
                <a:lnTo>
                  <a:pt x="116" y="82"/>
                </a:lnTo>
                <a:lnTo>
                  <a:pt x="116" y="76"/>
                </a:lnTo>
                <a:lnTo>
                  <a:pt x="116" y="64"/>
                </a:lnTo>
                <a:lnTo>
                  <a:pt x="116" y="52"/>
                </a:lnTo>
                <a:lnTo>
                  <a:pt x="116" y="46"/>
                </a:lnTo>
                <a:lnTo>
                  <a:pt x="116" y="35"/>
                </a:lnTo>
                <a:lnTo>
                  <a:pt x="116" y="41"/>
                </a:lnTo>
                <a:lnTo>
                  <a:pt x="116" y="29"/>
                </a:lnTo>
                <a:lnTo>
                  <a:pt x="116" y="23"/>
                </a:lnTo>
                <a:lnTo>
                  <a:pt x="116" y="17"/>
                </a:lnTo>
                <a:lnTo>
                  <a:pt x="116" y="11"/>
                </a:lnTo>
                <a:lnTo>
                  <a:pt x="116" y="6"/>
                </a:lnTo>
                <a:lnTo>
                  <a:pt x="116" y="0"/>
                </a:lnTo>
                <a:lnTo>
                  <a:pt x="133" y="0"/>
                </a:lnTo>
                <a:lnTo>
                  <a:pt x="127" y="6"/>
                </a:lnTo>
                <a:lnTo>
                  <a:pt x="127" y="11"/>
                </a:lnTo>
                <a:lnTo>
                  <a:pt x="127" y="17"/>
                </a:lnTo>
                <a:lnTo>
                  <a:pt x="133" y="23"/>
                </a:lnTo>
                <a:lnTo>
                  <a:pt x="133" y="29"/>
                </a:lnTo>
                <a:lnTo>
                  <a:pt x="133" y="35"/>
                </a:lnTo>
                <a:lnTo>
                  <a:pt x="133" y="46"/>
                </a:lnTo>
                <a:lnTo>
                  <a:pt x="133" y="52"/>
                </a:lnTo>
                <a:lnTo>
                  <a:pt x="133" y="64"/>
                </a:lnTo>
                <a:lnTo>
                  <a:pt x="133" y="70"/>
                </a:lnTo>
                <a:lnTo>
                  <a:pt x="133" y="82"/>
                </a:lnTo>
                <a:lnTo>
                  <a:pt x="133" y="93"/>
                </a:lnTo>
                <a:lnTo>
                  <a:pt x="133" y="105"/>
                </a:lnTo>
                <a:lnTo>
                  <a:pt x="133" y="111"/>
                </a:lnTo>
                <a:lnTo>
                  <a:pt x="133" y="117"/>
                </a:lnTo>
                <a:lnTo>
                  <a:pt x="127" y="122"/>
                </a:lnTo>
                <a:lnTo>
                  <a:pt x="127" y="128"/>
                </a:lnTo>
                <a:lnTo>
                  <a:pt x="127" y="134"/>
                </a:lnTo>
                <a:lnTo>
                  <a:pt x="122" y="140"/>
                </a:lnTo>
                <a:lnTo>
                  <a:pt x="122" y="146"/>
                </a:lnTo>
                <a:lnTo>
                  <a:pt x="116" y="152"/>
                </a:lnTo>
                <a:lnTo>
                  <a:pt x="110" y="157"/>
                </a:lnTo>
                <a:lnTo>
                  <a:pt x="104" y="163"/>
                </a:lnTo>
                <a:lnTo>
                  <a:pt x="98" y="169"/>
                </a:lnTo>
                <a:lnTo>
                  <a:pt x="93" y="175"/>
                </a:lnTo>
                <a:lnTo>
                  <a:pt x="81" y="181"/>
                </a:lnTo>
                <a:lnTo>
                  <a:pt x="64" y="192"/>
                </a:lnTo>
                <a:lnTo>
                  <a:pt x="58" y="198"/>
                </a:lnTo>
                <a:lnTo>
                  <a:pt x="46" y="210"/>
                </a:lnTo>
                <a:lnTo>
                  <a:pt x="52" y="210"/>
                </a:lnTo>
                <a:lnTo>
                  <a:pt x="40" y="216"/>
                </a:lnTo>
                <a:lnTo>
                  <a:pt x="35" y="222"/>
                </a:lnTo>
                <a:lnTo>
                  <a:pt x="29" y="227"/>
                </a:lnTo>
                <a:lnTo>
                  <a:pt x="29" y="233"/>
                </a:lnTo>
                <a:lnTo>
                  <a:pt x="23" y="239"/>
                </a:lnTo>
                <a:lnTo>
                  <a:pt x="23" y="245"/>
                </a:lnTo>
                <a:lnTo>
                  <a:pt x="23" y="251"/>
                </a:lnTo>
                <a:lnTo>
                  <a:pt x="29" y="251"/>
                </a:lnTo>
                <a:lnTo>
                  <a:pt x="23" y="251"/>
                </a:lnTo>
                <a:lnTo>
                  <a:pt x="29" y="257"/>
                </a:lnTo>
                <a:lnTo>
                  <a:pt x="29" y="262"/>
                </a:lnTo>
                <a:lnTo>
                  <a:pt x="35" y="268"/>
                </a:lnTo>
                <a:lnTo>
                  <a:pt x="40" y="280"/>
                </a:lnTo>
                <a:lnTo>
                  <a:pt x="40" y="274"/>
                </a:lnTo>
                <a:lnTo>
                  <a:pt x="46" y="286"/>
                </a:lnTo>
                <a:lnTo>
                  <a:pt x="58" y="292"/>
                </a:lnTo>
                <a:lnTo>
                  <a:pt x="64" y="303"/>
                </a:lnTo>
                <a:lnTo>
                  <a:pt x="81" y="315"/>
                </a:lnTo>
                <a:lnTo>
                  <a:pt x="87" y="327"/>
                </a:lnTo>
                <a:lnTo>
                  <a:pt x="98" y="333"/>
                </a:lnTo>
                <a:lnTo>
                  <a:pt x="104" y="344"/>
                </a:lnTo>
                <a:lnTo>
                  <a:pt x="110" y="350"/>
                </a:lnTo>
                <a:lnTo>
                  <a:pt x="110" y="356"/>
                </a:lnTo>
                <a:lnTo>
                  <a:pt x="110" y="362"/>
                </a:lnTo>
                <a:lnTo>
                  <a:pt x="116" y="362"/>
                </a:lnTo>
                <a:lnTo>
                  <a:pt x="116" y="368"/>
                </a:lnTo>
                <a:lnTo>
                  <a:pt x="116" y="379"/>
                </a:lnTo>
                <a:lnTo>
                  <a:pt x="116" y="385"/>
                </a:lnTo>
                <a:lnTo>
                  <a:pt x="116" y="391"/>
                </a:lnTo>
                <a:lnTo>
                  <a:pt x="116" y="403"/>
                </a:lnTo>
                <a:lnTo>
                  <a:pt x="116" y="408"/>
                </a:lnTo>
                <a:lnTo>
                  <a:pt x="110" y="414"/>
                </a:lnTo>
                <a:lnTo>
                  <a:pt x="110" y="420"/>
                </a:lnTo>
                <a:lnTo>
                  <a:pt x="104" y="432"/>
                </a:lnTo>
                <a:lnTo>
                  <a:pt x="98" y="443"/>
                </a:lnTo>
                <a:lnTo>
                  <a:pt x="93" y="455"/>
                </a:lnTo>
                <a:lnTo>
                  <a:pt x="81" y="467"/>
                </a:lnTo>
                <a:lnTo>
                  <a:pt x="75" y="478"/>
                </a:lnTo>
                <a:lnTo>
                  <a:pt x="75" y="484"/>
                </a:lnTo>
                <a:lnTo>
                  <a:pt x="69" y="490"/>
                </a:lnTo>
                <a:lnTo>
                  <a:pt x="64" y="496"/>
                </a:lnTo>
                <a:lnTo>
                  <a:pt x="58" y="502"/>
                </a:lnTo>
                <a:lnTo>
                  <a:pt x="46" y="514"/>
                </a:lnTo>
                <a:lnTo>
                  <a:pt x="40" y="519"/>
                </a:lnTo>
                <a:lnTo>
                  <a:pt x="35" y="525"/>
                </a:lnTo>
                <a:lnTo>
                  <a:pt x="29" y="531"/>
                </a:lnTo>
                <a:lnTo>
                  <a:pt x="23" y="537"/>
                </a:lnTo>
                <a:lnTo>
                  <a:pt x="23" y="543"/>
                </a:lnTo>
                <a:lnTo>
                  <a:pt x="23" y="537"/>
                </a:lnTo>
                <a:lnTo>
                  <a:pt x="17" y="543"/>
                </a:lnTo>
                <a:lnTo>
                  <a:pt x="17" y="549"/>
                </a:lnTo>
                <a:lnTo>
                  <a:pt x="17" y="554"/>
                </a:lnTo>
                <a:lnTo>
                  <a:pt x="17" y="560"/>
                </a:lnTo>
                <a:lnTo>
                  <a:pt x="17" y="566"/>
                </a:lnTo>
                <a:lnTo>
                  <a:pt x="17" y="572"/>
                </a:lnTo>
                <a:lnTo>
                  <a:pt x="23" y="578"/>
                </a:lnTo>
                <a:lnTo>
                  <a:pt x="23" y="589"/>
                </a:lnTo>
                <a:lnTo>
                  <a:pt x="29" y="595"/>
                </a:lnTo>
                <a:lnTo>
                  <a:pt x="29" y="601"/>
                </a:lnTo>
                <a:lnTo>
                  <a:pt x="35" y="613"/>
                </a:lnTo>
                <a:lnTo>
                  <a:pt x="40" y="619"/>
                </a:lnTo>
                <a:lnTo>
                  <a:pt x="40" y="630"/>
                </a:lnTo>
                <a:lnTo>
                  <a:pt x="46" y="636"/>
                </a:lnTo>
                <a:lnTo>
                  <a:pt x="58" y="654"/>
                </a:lnTo>
                <a:lnTo>
                  <a:pt x="69" y="671"/>
                </a:lnTo>
                <a:lnTo>
                  <a:pt x="87" y="694"/>
                </a:lnTo>
                <a:lnTo>
                  <a:pt x="69" y="700"/>
                </a:lnTo>
                <a:close/>
              </a:path>
            </a:pathLst>
          </a:custGeom>
          <a:solidFill>
            <a:srgbClr val="FFFFFF"/>
          </a:solidFill>
          <a:ln w="9525">
            <a:noFill/>
            <a:round/>
            <a:headEnd/>
            <a:tailEnd/>
          </a:ln>
        </p:spPr>
        <p:txBody>
          <a:bodyPr/>
          <a:lstStyle/>
          <a:p>
            <a:endParaRPr lang="en-US"/>
          </a:p>
        </p:txBody>
      </p:sp>
      <p:sp>
        <p:nvSpPr>
          <p:cNvPr id="25125" name="Rectangle 313"/>
          <p:cNvSpPr>
            <a:spLocks noChangeArrowheads="1"/>
          </p:cNvSpPr>
          <p:nvPr/>
        </p:nvSpPr>
        <p:spPr bwMode="auto">
          <a:xfrm>
            <a:off x="4629094" y="1764863"/>
            <a:ext cx="211138" cy="1111250"/>
          </a:xfrm>
          <a:prstGeom prst="rect">
            <a:avLst/>
          </a:prstGeom>
          <a:solidFill>
            <a:srgbClr val="808080"/>
          </a:solidFill>
          <a:ln w="9525">
            <a:noFill/>
            <a:miter lim="800000"/>
            <a:headEnd/>
            <a:tailEnd/>
          </a:ln>
        </p:spPr>
        <p:txBody>
          <a:bodyPr/>
          <a:lstStyle/>
          <a:p>
            <a:endParaRPr lang="en-GB"/>
          </a:p>
        </p:txBody>
      </p:sp>
      <p:sp>
        <p:nvSpPr>
          <p:cNvPr id="25126" name="Freeform 314"/>
          <p:cNvSpPr>
            <a:spLocks/>
          </p:cNvSpPr>
          <p:nvPr/>
        </p:nvSpPr>
        <p:spPr bwMode="auto">
          <a:xfrm>
            <a:off x="4646556" y="1745813"/>
            <a:ext cx="184150" cy="1103313"/>
          </a:xfrm>
          <a:custGeom>
            <a:avLst/>
            <a:gdLst>
              <a:gd name="T0" fmla="*/ 64 w 116"/>
              <a:gd name="T1" fmla="*/ 695 h 695"/>
              <a:gd name="T2" fmla="*/ 41 w 116"/>
              <a:gd name="T3" fmla="*/ 660 h 695"/>
              <a:gd name="T4" fmla="*/ 29 w 116"/>
              <a:gd name="T5" fmla="*/ 642 h 695"/>
              <a:gd name="T6" fmla="*/ 18 w 116"/>
              <a:gd name="T7" fmla="*/ 625 h 695"/>
              <a:gd name="T8" fmla="*/ 12 w 116"/>
              <a:gd name="T9" fmla="*/ 607 h 695"/>
              <a:gd name="T10" fmla="*/ 6 w 116"/>
              <a:gd name="T11" fmla="*/ 590 h 695"/>
              <a:gd name="T12" fmla="*/ 0 w 116"/>
              <a:gd name="T13" fmla="*/ 572 h 695"/>
              <a:gd name="T14" fmla="*/ 0 w 116"/>
              <a:gd name="T15" fmla="*/ 561 h 695"/>
              <a:gd name="T16" fmla="*/ 0 w 116"/>
              <a:gd name="T17" fmla="*/ 555 h 695"/>
              <a:gd name="T18" fmla="*/ 0 w 116"/>
              <a:gd name="T19" fmla="*/ 549 h 695"/>
              <a:gd name="T20" fmla="*/ 6 w 116"/>
              <a:gd name="T21" fmla="*/ 537 h 695"/>
              <a:gd name="T22" fmla="*/ 12 w 116"/>
              <a:gd name="T23" fmla="*/ 526 h 695"/>
              <a:gd name="T24" fmla="*/ 24 w 116"/>
              <a:gd name="T25" fmla="*/ 514 h 695"/>
              <a:gd name="T26" fmla="*/ 41 w 116"/>
              <a:gd name="T27" fmla="*/ 496 h 695"/>
              <a:gd name="T28" fmla="*/ 53 w 116"/>
              <a:gd name="T29" fmla="*/ 485 h 695"/>
              <a:gd name="T30" fmla="*/ 58 w 116"/>
              <a:gd name="T31" fmla="*/ 473 h 695"/>
              <a:gd name="T32" fmla="*/ 64 w 116"/>
              <a:gd name="T33" fmla="*/ 461 h 695"/>
              <a:gd name="T34" fmla="*/ 76 w 116"/>
              <a:gd name="T35" fmla="*/ 450 h 695"/>
              <a:gd name="T36" fmla="*/ 82 w 116"/>
              <a:gd name="T37" fmla="*/ 438 h 695"/>
              <a:gd name="T38" fmla="*/ 87 w 116"/>
              <a:gd name="T39" fmla="*/ 426 h 695"/>
              <a:gd name="T40" fmla="*/ 93 w 116"/>
              <a:gd name="T41" fmla="*/ 409 h 695"/>
              <a:gd name="T42" fmla="*/ 99 w 116"/>
              <a:gd name="T43" fmla="*/ 397 h 695"/>
              <a:gd name="T44" fmla="*/ 99 w 116"/>
              <a:gd name="T45" fmla="*/ 385 h 695"/>
              <a:gd name="T46" fmla="*/ 99 w 116"/>
              <a:gd name="T47" fmla="*/ 368 h 695"/>
              <a:gd name="T48" fmla="*/ 93 w 116"/>
              <a:gd name="T49" fmla="*/ 362 h 695"/>
              <a:gd name="T50" fmla="*/ 87 w 116"/>
              <a:gd name="T51" fmla="*/ 356 h 695"/>
              <a:gd name="T52" fmla="*/ 87 w 116"/>
              <a:gd name="T53" fmla="*/ 345 h 695"/>
              <a:gd name="T54" fmla="*/ 76 w 116"/>
              <a:gd name="T55" fmla="*/ 339 h 695"/>
              <a:gd name="T56" fmla="*/ 64 w 116"/>
              <a:gd name="T57" fmla="*/ 321 h 695"/>
              <a:gd name="T58" fmla="*/ 47 w 116"/>
              <a:gd name="T59" fmla="*/ 304 h 695"/>
              <a:gd name="T60" fmla="*/ 29 w 116"/>
              <a:gd name="T61" fmla="*/ 292 h 695"/>
              <a:gd name="T62" fmla="*/ 24 w 116"/>
              <a:gd name="T63" fmla="*/ 280 h 695"/>
              <a:gd name="T64" fmla="*/ 18 w 116"/>
              <a:gd name="T65" fmla="*/ 274 h 695"/>
              <a:gd name="T66" fmla="*/ 12 w 116"/>
              <a:gd name="T67" fmla="*/ 269 h 695"/>
              <a:gd name="T68" fmla="*/ 6 w 116"/>
              <a:gd name="T69" fmla="*/ 257 h 695"/>
              <a:gd name="T70" fmla="*/ 6 w 116"/>
              <a:gd name="T71" fmla="*/ 251 h 695"/>
              <a:gd name="T72" fmla="*/ 6 w 116"/>
              <a:gd name="T73" fmla="*/ 245 h 695"/>
              <a:gd name="T74" fmla="*/ 6 w 116"/>
              <a:gd name="T75" fmla="*/ 234 h 695"/>
              <a:gd name="T76" fmla="*/ 12 w 116"/>
              <a:gd name="T77" fmla="*/ 228 h 695"/>
              <a:gd name="T78" fmla="*/ 12 w 116"/>
              <a:gd name="T79" fmla="*/ 222 h 695"/>
              <a:gd name="T80" fmla="*/ 18 w 116"/>
              <a:gd name="T81" fmla="*/ 216 h 695"/>
              <a:gd name="T82" fmla="*/ 24 w 116"/>
              <a:gd name="T83" fmla="*/ 210 h 695"/>
              <a:gd name="T84" fmla="*/ 35 w 116"/>
              <a:gd name="T85" fmla="*/ 199 h 695"/>
              <a:gd name="T86" fmla="*/ 47 w 116"/>
              <a:gd name="T87" fmla="*/ 187 h 695"/>
              <a:gd name="T88" fmla="*/ 64 w 116"/>
              <a:gd name="T89" fmla="*/ 175 h 695"/>
              <a:gd name="T90" fmla="*/ 82 w 116"/>
              <a:gd name="T91" fmla="*/ 164 h 695"/>
              <a:gd name="T92" fmla="*/ 87 w 116"/>
              <a:gd name="T93" fmla="*/ 158 h 695"/>
              <a:gd name="T94" fmla="*/ 93 w 116"/>
              <a:gd name="T95" fmla="*/ 152 h 695"/>
              <a:gd name="T96" fmla="*/ 99 w 116"/>
              <a:gd name="T97" fmla="*/ 146 h 695"/>
              <a:gd name="T98" fmla="*/ 105 w 116"/>
              <a:gd name="T99" fmla="*/ 140 h 695"/>
              <a:gd name="T100" fmla="*/ 111 w 116"/>
              <a:gd name="T101" fmla="*/ 129 h 695"/>
              <a:gd name="T102" fmla="*/ 111 w 116"/>
              <a:gd name="T103" fmla="*/ 117 h 695"/>
              <a:gd name="T104" fmla="*/ 116 w 116"/>
              <a:gd name="T105" fmla="*/ 105 h 695"/>
              <a:gd name="T106" fmla="*/ 116 w 116"/>
              <a:gd name="T107" fmla="*/ 94 h 695"/>
              <a:gd name="T108" fmla="*/ 111 w 116"/>
              <a:gd name="T109" fmla="*/ 70 h 695"/>
              <a:gd name="T110" fmla="*/ 111 w 116"/>
              <a:gd name="T111" fmla="*/ 64 h 695"/>
              <a:gd name="T112" fmla="*/ 111 w 116"/>
              <a:gd name="T113" fmla="*/ 53 h 695"/>
              <a:gd name="T114" fmla="*/ 111 w 116"/>
              <a:gd name="T115" fmla="*/ 35 h 695"/>
              <a:gd name="T116" fmla="*/ 111 w 116"/>
              <a:gd name="T117" fmla="*/ 23 h 695"/>
              <a:gd name="T118" fmla="*/ 111 w 116"/>
              <a:gd name="T119" fmla="*/ 12 h 695"/>
              <a:gd name="T120" fmla="*/ 111 w 116"/>
              <a:gd name="T121" fmla="*/ 0 h 6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695"/>
              <a:gd name="T185" fmla="*/ 116 w 116"/>
              <a:gd name="T186" fmla="*/ 695 h 6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695">
                <a:moveTo>
                  <a:pt x="64" y="695"/>
                </a:moveTo>
                <a:lnTo>
                  <a:pt x="41" y="660"/>
                </a:lnTo>
                <a:lnTo>
                  <a:pt x="29" y="642"/>
                </a:lnTo>
                <a:lnTo>
                  <a:pt x="18" y="625"/>
                </a:lnTo>
                <a:lnTo>
                  <a:pt x="12" y="607"/>
                </a:lnTo>
                <a:lnTo>
                  <a:pt x="6" y="590"/>
                </a:lnTo>
                <a:lnTo>
                  <a:pt x="0" y="572"/>
                </a:lnTo>
                <a:lnTo>
                  <a:pt x="0" y="561"/>
                </a:lnTo>
                <a:lnTo>
                  <a:pt x="0" y="555"/>
                </a:lnTo>
                <a:lnTo>
                  <a:pt x="0" y="549"/>
                </a:lnTo>
                <a:lnTo>
                  <a:pt x="6" y="537"/>
                </a:lnTo>
                <a:lnTo>
                  <a:pt x="12" y="526"/>
                </a:lnTo>
                <a:lnTo>
                  <a:pt x="24" y="514"/>
                </a:lnTo>
                <a:lnTo>
                  <a:pt x="41" y="496"/>
                </a:lnTo>
                <a:lnTo>
                  <a:pt x="53" y="485"/>
                </a:lnTo>
                <a:lnTo>
                  <a:pt x="58" y="473"/>
                </a:lnTo>
                <a:lnTo>
                  <a:pt x="64" y="461"/>
                </a:lnTo>
                <a:lnTo>
                  <a:pt x="76" y="450"/>
                </a:lnTo>
                <a:lnTo>
                  <a:pt x="82" y="438"/>
                </a:lnTo>
                <a:lnTo>
                  <a:pt x="87" y="426"/>
                </a:lnTo>
                <a:lnTo>
                  <a:pt x="93" y="409"/>
                </a:lnTo>
                <a:lnTo>
                  <a:pt x="99" y="397"/>
                </a:lnTo>
                <a:lnTo>
                  <a:pt x="99" y="385"/>
                </a:lnTo>
                <a:lnTo>
                  <a:pt x="99" y="368"/>
                </a:lnTo>
                <a:lnTo>
                  <a:pt x="93" y="362"/>
                </a:lnTo>
                <a:lnTo>
                  <a:pt x="87" y="356"/>
                </a:lnTo>
                <a:lnTo>
                  <a:pt x="87" y="345"/>
                </a:lnTo>
                <a:lnTo>
                  <a:pt x="76" y="339"/>
                </a:lnTo>
                <a:lnTo>
                  <a:pt x="64" y="321"/>
                </a:lnTo>
                <a:lnTo>
                  <a:pt x="47" y="304"/>
                </a:lnTo>
                <a:lnTo>
                  <a:pt x="29" y="292"/>
                </a:lnTo>
                <a:lnTo>
                  <a:pt x="24" y="280"/>
                </a:lnTo>
                <a:lnTo>
                  <a:pt x="18" y="274"/>
                </a:lnTo>
                <a:lnTo>
                  <a:pt x="12" y="269"/>
                </a:lnTo>
                <a:lnTo>
                  <a:pt x="6" y="257"/>
                </a:lnTo>
                <a:lnTo>
                  <a:pt x="6" y="251"/>
                </a:lnTo>
                <a:lnTo>
                  <a:pt x="6" y="245"/>
                </a:lnTo>
                <a:lnTo>
                  <a:pt x="6" y="234"/>
                </a:lnTo>
                <a:lnTo>
                  <a:pt x="12" y="228"/>
                </a:lnTo>
                <a:lnTo>
                  <a:pt x="12" y="222"/>
                </a:lnTo>
                <a:lnTo>
                  <a:pt x="18" y="216"/>
                </a:lnTo>
                <a:lnTo>
                  <a:pt x="24" y="210"/>
                </a:lnTo>
                <a:lnTo>
                  <a:pt x="35" y="199"/>
                </a:lnTo>
                <a:lnTo>
                  <a:pt x="47" y="187"/>
                </a:lnTo>
                <a:lnTo>
                  <a:pt x="64" y="175"/>
                </a:lnTo>
                <a:lnTo>
                  <a:pt x="82" y="164"/>
                </a:lnTo>
                <a:lnTo>
                  <a:pt x="87" y="158"/>
                </a:lnTo>
                <a:lnTo>
                  <a:pt x="93" y="152"/>
                </a:lnTo>
                <a:lnTo>
                  <a:pt x="99" y="146"/>
                </a:lnTo>
                <a:lnTo>
                  <a:pt x="105" y="140"/>
                </a:lnTo>
                <a:lnTo>
                  <a:pt x="111" y="129"/>
                </a:lnTo>
                <a:lnTo>
                  <a:pt x="111" y="117"/>
                </a:lnTo>
                <a:lnTo>
                  <a:pt x="116" y="105"/>
                </a:lnTo>
                <a:lnTo>
                  <a:pt x="116" y="94"/>
                </a:lnTo>
                <a:lnTo>
                  <a:pt x="111" y="70"/>
                </a:lnTo>
                <a:lnTo>
                  <a:pt x="111" y="64"/>
                </a:lnTo>
                <a:lnTo>
                  <a:pt x="111" y="53"/>
                </a:lnTo>
                <a:lnTo>
                  <a:pt x="111" y="35"/>
                </a:lnTo>
                <a:lnTo>
                  <a:pt x="111" y="23"/>
                </a:lnTo>
                <a:lnTo>
                  <a:pt x="111" y="12"/>
                </a:lnTo>
                <a:lnTo>
                  <a:pt x="111" y="0"/>
                </a:lnTo>
              </a:path>
            </a:pathLst>
          </a:custGeom>
          <a:noFill/>
          <a:ln w="26988">
            <a:solidFill>
              <a:srgbClr val="FF0000"/>
            </a:solidFill>
            <a:round/>
            <a:headEnd/>
            <a:tailEnd/>
          </a:ln>
        </p:spPr>
        <p:txBody>
          <a:bodyPr/>
          <a:lstStyle/>
          <a:p>
            <a:endParaRPr lang="en-US"/>
          </a:p>
        </p:txBody>
      </p:sp>
      <p:sp>
        <p:nvSpPr>
          <p:cNvPr id="25127" name="Rectangle 315"/>
          <p:cNvSpPr>
            <a:spLocks noChangeArrowheads="1"/>
          </p:cNvSpPr>
          <p:nvPr/>
        </p:nvSpPr>
        <p:spPr bwMode="auto">
          <a:xfrm>
            <a:off x="5051369" y="1774388"/>
            <a:ext cx="212725" cy="1111250"/>
          </a:xfrm>
          <a:prstGeom prst="rect">
            <a:avLst/>
          </a:prstGeom>
          <a:solidFill>
            <a:srgbClr val="808080"/>
          </a:solidFill>
          <a:ln w="9525">
            <a:noFill/>
            <a:miter lim="800000"/>
            <a:headEnd/>
            <a:tailEnd/>
          </a:ln>
        </p:spPr>
        <p:txBody>
          <a:bodyPr/>
          <a:lstStyle/>
          <a:p>
            <a:endParaRPr lang="en-GB"/>
          </a:p>
        </p:txBody>
      </p:sp>
      <p:sp>
        <p:nvSpPr>
          <p:cNvPr id="25128" name="Freeform 316"/>
          <p:cNvSpPr>
            <a:spLocks/>
          </p:cNvSpPr>
          <p:nvPr/>
        </p:nvSpPr>
        <p:spPr bwMode="auto">
          <a:xfrm>
            <a:off x="5051369" y="1774388"/>
            <a:ext cx="212725" cy="1111250"/>
          </a:xfrm>
          <a:custGeom>
            <a:avLst/>
            <a:gdLst>
              <a:gd name="T0" fmla="*/ 29 w 134"/>
              <a:gd name="T1" fmla="*/ 636 h 700"/>
              <a:gd name="T2" fmla="*/ 12 w 134"/>
              <a:gd name="T3" fmla="*/ 589 h 700"/>
              <a:gd name="T4" fmla="*/ 0 w 134"/>
              <a:gd name="T5" fmla="*/ 548 h 700"/>
              <a:gd name="T6" fmla="*/ 18 w 134"/>
              <a:gd name="T7" fmla="*/ 519 h 700"/>
              <a:gd name="T8" fmla="*/ 47 w 134"/>
              <a:gd name="T9" fmla="*/ 490 h 700"/>
              <a:gd name="T10" fmla="*/ 58 w 134"/>
              <a:gd name="T11" fmla="*/ 478 h 700"/>
              <a:gd name="T12" fmla="*/ 70 w 134"/>
              <a:gd name="T13" fmla="*/ 461 h 700"/>
              <a:gd name="T14" fmla="*/ 93 w 134"/>
              <a:gd name="T15" fmla="*/ 420 h 700"/>
              <a:gd name="T16" fmla="*/ 99 w 134"/>
              <a:gd name="T17" fmla="*/ 408 h 700"/>
              <a:gd name="T18" fmla="*/ 105 w 134"/>
              <a:gd name="T19" fmla="*/ 391 h 700"/>
              <a:gd name="T20" fmla="*/ 105 w 134"/>
              <a:gd name="T21" fmla="*/ 379 h 700"/>
              <a:gd name="T22" fmla="*/ 99 w 134"/>
              <a:gd name="T23" fmla="*/ 367 h 700"/>
              <a:gd name="T24" fmla="*/ 99 w 134"/>
              <a:gd name="T25" fmla="*/ 356 h 700"/>
              <a:gd name="T26" fmla="*/ 76 w 134"/>
              <a:gd name="T27" fmla="*/ 338 h 700"/>
              <a:gd name="T28" fmla="*/ 47 w 134"/>
              <a:gd name="T29" fmla="*/ 303 h 700"/>
              <a:gd name="T30" fmla="*/ 18 w 134"/>
              <a:gd name="T31" fmla="*/ 262 h 700"/>
              <a:gd name="T32" fmla="*/ 12 w 134"/>
              <a:gd name="T33" fmla="*/ 245 h 700"/>
              <a:gd name="T34" fmla="*/ 18 w 134"/>
              <a:gd name="T35" fmla="*/ 216 h 700"/>
              <a:gd name="T36" fmla="*/ 58 w 134"/>
              <a:gd name="T37" fmla="*/ 181 h 700"/>
              <a:gd name="T38" fmla="*/ 87 w 134"/>
              <a:gd name="T39" fmla="*/ 157 h 700"/>
              <a:gd name="T40" fmla="*/ 105 w 134"/>
              <a:gd name="T41" fmla="*/ 140 h 700"/>
              <a:gd name="T42" fmla="*/ 111 w 134"/>
              <a:gd name="T43" fmla="*/ 134 h 700"/>
              <a:gd name="T44" fmla="*/ 116 w 134"/>
              <a:gd name="T45" fmla="*/ 116 h 700"/>
              <a:gd name="T46" fmla="*/ 116 w 134"/>
              <a:gd name="T47" fmla="*/ 105 h 700"/>
              <a:gd name="T48" fmla="*/ 116 w 134"/>
              <a:gd name="T49" fmla="*/ 81 h 700"/>
              <a:gd name="T50" fmla="*/ 116 w 134"/>
              <a:gd name="T51" fmla="*/ 46 h 700"/>
              <a:gd name="T52" fmla="*/ 116 w 134"/>
              <a:gd name="T53" fmla="*/ 29 h 700"/>
              <a:gd name="T54" fmla="*/ 116 w 134"/>
              <a:gd name="T55" fmla="*/ 0 h 700"/>
              <a:gd name="T56" fmla="*/ 134 w 134"/>
              <a:gd name="T57" fmla="*/ 11 h 700"/>
              <a:gd name="T58" fmla="*/ 134 w 134"/>
              <a:gd name="T59" fmla="*/ 29 h 700"/>
              <a:gd name="T60" fmla="*/ 134 w 134"/>
              <a:gd name="T61" fmla="*/ 64 h 700"/>
              <a:gd name="T62" fmla="*/ 134 w 134"/>
              <a:gd name="T63" fmla="*/ 93 h 700"/>
              <a:gd name="T64" fmla="*/ 128 w 134"/>
              <a:gd name="T65" fmla="*/ 128 h 700"/>
              <a:gd name="T66" fmla="*/ 116 w 134"/>
              <a:gd name="T67" fmla="*/ 157 h 700"/>
              <a:gd name="T68" fmla="*/ 64 w 134"/>
              <a:gd name="T69" fmla="*/ 192 h 700"/>
              <a:gd name="T70" fmla="*/ 53 w 134"/>
              <a:gd name="T71" fmla="*/ 204 h 700"/>
              <a:gd name="T72" fmla="*/ 35 w 134"/>
              <a:gd name="T73" fmla="*/ 227 h 700"/>
              <a:gd name="T74" fmla="*/ 29 w 134"/>
              <a:gd name="T75" fmla="*/ 233 h 700"/>
              <a:gd name="T76" fmla="*/ 24 w 134"/>
              <a:gd name="T77" fmla="*/ 245 h 700"/>
              <a:gd name="T78" fmla="*/ 29 w 134"/>
              <a:gd name="T79" fmla="*/ 251 h 700"/>
              <a:gd name="T80" fmla="*/ 29 w 134"/>
              <a:gd name="T81" fmla="*/ 256 h 700"/>
              <a:gd name="T82" fmla="*/ 35 w 134"/>
              <a:gd name="T83" fmla="*/ 268 h 700"/>
              <a:gd name="T84" fmla="*/ 58 w 134"/>
              <a:gd name="T85" fmla="*/ 292 h 700"/>
              <a:gd name="T86" fmla="*/ 87 w 134"/>
              <a:gd name="T87" fmla="*/ 327 h 700"/>
              <a:gd name="T88" fmla="*/ 116 w 134"/>
              <a:gd name="T89" fmla="*/ 356 h 700"/>
              <a:gd name="T90" fmla="*/ 116 w 134"/>
              <a:gd name="T91" fmla="*/ 391 h 700"/>
              <a:gd name="T92" fmla="*/ 105 w 134"/>
              <a:gd name="T93" fmla="*/ 426 h 700"/>
              <a:gd name="T94" fmla="*/ 76 w 134"/>
              <a:gd name="T95" fmla="*/ 478 h 700"/>
              <a:gd name="T96" fmla="*/ 53 w 134"/>
              <a:gd name="T97" fmla="*/ 513 h 700"/>
              <a:gd name="T98" fmla="*/ 29 w 134"/>
              <a:gd name="T99" fmla="*/ 531 h 700"/>
              <a:gd name="T100" fmla="*/ 24 w 134"/>
              <a:gd name="T101" fmla="*/ 537 h 700"/>
              <a:gd name="T102" fmla="*/ 18 w 134"/>
              <a:gd name="T103" fmla="*/ 554 h 700"/>
              <a:gd name="T104" fmla="*/ 18 w 134"/>
              <a:gd name="T105" fmla="*/ 566 h 700"/>
              <a:gd name="T106" fmla="*/ 24 w 134"/>
              <a:gd name="T107" fmla="*/ 583 h 700"/>
              <a:gd name="T108" fmla="*/ 29 w 134"/>
              <a:gd name="T109" fmla="*/ 601 h 700"/>
              <a:gd name="T110" fmla="*/ 47 w 134"/>
              <a:gd name="T111" fmla="*/ 630 h 700"/>
              <a:gd name="T112" fmla="*/ 58 w 134"/>
              <a:gd name="T113" fmla="*/ 653 h 7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4"/>
              <a:gd name="T172" fmla="*/ 0 h 700"/>
              <a:gd name="T173" fmla="*/ 134 w 134"/>
              <a:gd name="T174" fmla="*/ 700 h 7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4" h="700">
                <a:moveTo>
                  <a:pt x="70" y="700"/>
                </a:moveTo>
                <a:lnTo>
                  <a:pt x="58" y="683"/>
                </a:lnTo>
                <a:lnTo>
                  <a:pt x="47" y="665"/>
                </a:lnTo>
                <a:lnTo>
                  <a:pt x="35" y="642"/>
                </a:lnTo>
                <a:lnTo>
                  <a:pt x="29" y="636"/>
                </a:lnTo>
                <a:lnTo>
                  <a:pt x="24" y="624"/>
                </a:lnTo>
                <a:lnTo>
                  <a:pt x="24" y="618"/>
                </a:lnTo>
                <a:lnTo>
                  <a:pt x="18" y="607"/>
                </a:lnTo>
                <a:lnTo>
                  <a:pt x="12" y="601"/>
                </a:lnTo>
                <a:lnTo>
                  <a:pt x="12" y="589"/>
                </a:lnTo>
                <a:lnTo>
                  <a:pt x="6" y="583"/>
                </a:lnTo>
                <a:lnTo>
                  <a:pt x="6" y="578"/>
                </a:lnTo>
                <a:lnTo>
                  <a:pt x="6" y="566"/>
                </a:lnTo>
                <a:lnTo>
                  <a:pt x="0" y="560"/>
                </a:lnTo>
                <a:lnTo>
                  <a:pt x="0" y="548"/>
                </a:lnTo>
                <a:lnTo>
                  <a:pt x="6" y="543"/>
                </a:lnTo>
                <a:lnTo>
                  <a:pt x="6" y="537"/>
                </a:lnTo>
                <a:lnTo>
                  <a:pt x="12" y="531"/>
                </a:lnTo>
                <a:lnTo>
                  <a:pt x="12" y="525"/>
                </a:lnTo>
                <a:lnTo>
                  <a:pt x="18" y="519"/>
                </a:lnTo>
                <a:lnTo>
                  <a:pt x="24" y="513"/>
                </a:lnTo>
                <a:lnTo>
                  <a:pt x="29" y="508"/>
                </a:lnTo>
                <a:lnTo>
                  <a:pt x="41" y="502"/>
                </a:lnTo>
                <a:lnTo>
                  <a:pt x="47" y="490"/>
                </a:lnTo>
                <a:lnTo>
                  <a:pt x="53" y="484"/>
                </a:lnTo>
                <a:lnTo>
                  <a:pt x="58" y="478"/>
                </a:lnTo>
                <a:lnTo>
                  <a:pt x="64" y="478"/>
                </a:lnTo>
                <a:lnTo>
                  <a:pt x="58" y="478"/>
                </a:lnTo>
                <a:lnTo>
                  <a:pt x="64" y="472"/>
                </a:lnTo>
                <a:lnTo>
                  <a:pt x="70" y="461"/>
                </a:lnTo>
                <a:lnTo>
                  <a:pt x="82" y="443"/>
                </a:lnTo>
                <a:lnTo>
                  <a:pt x="87" y="432"/>
                </a:lnTo>
                <a:lnTo>
                  <a:pt x="93" y="420"/>
                </a:lnTo>
                <a:lnTo>
                  <a:pt x="93" y="414"/>
                </a:lnTo>
                <a:lnTo>
                  <a:pt x="99" y="408"/>
                </a:lnTo>
                <a:lnTo>
                  <a:pt x="99" y="402"/>
                </a:lnTo>
                <a:lnTo>
                  <a:pt x="105" y="397"/>
                </a:lnTo>
                <a:lnTo>
                  <a:pt x="99" y="397"/>
                </a:lnTo>
                <a:lnTo>
                  <a:pt x="105" y="391"/>
                </a:lnTo>
                <a:lnTo>
                  <a:pt x="105" y="385"/>
                </a:lnTo>
                <a:lnTo>
                  <a:pt x="105" y="379"/>
                </a:lnTo>
                <a:lnTo>
                  <a:pt x="99" y="373"/>
                </a:lnTo>
                <a:lnTo>
                  <a:pt x="105" y="373"/>
                </a:lnTo>
                <a:lnTo>
                  <a:pt x="99" y="367"/>
                </a:lnTo>
                <a:lnTo>
                  <a:pt x="99" y="362"/>
                </a:lnTo>
                <a:lnTo>
                  <a:pt x="93" y="356"/>
                </a:lnTo>
                <a:lnTo>
                  <a:pt x="99" y="356"/>
                </a:lnTo>
                <a:lnTo>
                  <a:pt x="93" y="350"/>
                </a:lnTo>
                <a:lnTo>
                  <a:pt x="87" y="344"/>
                </a:lnTo>
                <a:lnTo>
                  <a:pt x="76" y="338"/>
                </a:lnTo>
                <a:lnTo>
                  <a:pt x="70" y="327"/>
                </a:lnTo>
                <a:lnTo>
                  <a:pt x="53" y="309"/>
                </a:lnTo>
                <a:lnTo>
                  <a:pt x="47" y="303"/>
                </a:lnTo>
                <a:lnTo>
                  <a:pt x="41" y="297"/>
                </a:lnTo>
                <a:lnTo>
                  <a:pt x="29" y="286"/>
                </a:lnTo>
                <a:lnTo>
                  <a:pt x="24" y="280"/>
                </a:lnTo>
                <a:lnTo>
                  <a:pt x="18" y="268"/>
                </a:lnTo>
                <a:lnTo>
                  <a:pt x="18" y="262"/>
                </a:lnTo>
                <a:lnTo>
                  <a:pt x="12" y="262"/>
                </a:lnTo>
                <a:lnTo>
                  <a:pt x="12" y="256"/>
                </a:lnTo>
                <a:lnTo>
                  <a:pt x="12" y="251"/>
                </a:lnTo>
                <a:lnTo>
                  <a:pt x="12" y="245"/>
                </a:lnTo>
                <a:lnTo>
                  <a:pt x="12" y="239"/>
                </a:lnTo>
                <a:lnTo>
                  <a:pt x="12" y="233"/>
                </a:lnTo>
                <a:lnTo>
                  <a:pt x="12" y="227"/>
                </a:lnTo>
                <a:lnTo>
                  <a:pt x="18" y="227"/>
                </a:lnTo>
                <a:lnTo>
                  <a:pt x="18" y="216"/>
                </a:lnTo>
                <a:lnTo>
                  <a:pt x="24" y="210"/>
                </a:lnTo>
                <a:lnTo>
                  <a:pt x="35" y="204"/>
                </a:lnTo>
                <a:lnTo>
                  <a:pt x="41" y="192"/>
                </a:lnTo>
                <a:lnTo>
                  <a:pt x="47" y="186"/>
                </a:lnTo>
                <a:lnTo>
                  <a:pt x="58" y="181"/>
                </a:lnTo>
                <a:lnTo>
                  <a:pt x="76" y="169"/>
                </a:lnTo>
                <a:lnTo>
                  <a:pt x="82" y="163"/>
                </a:lnTo>
                <a:lnTo>
                  <a:pt x="87" y="157"/>
                </a:lnTo>
                <a:lnTo>
                  <a:pt x="99" y="151"/>
                </a:lnTo>
                <a:lnTo>
                  <a:pt x="93" y="151"/>
                </a:lnTo>
                <a:lnTo>
                  <a:pt x="105" y="146"/>
                </a:lnTo>
                <a:lnTo>
                  <a:pt x="99" y="146"/>
                </a:lnTo>
                <a:lnTo>
                  <a:pt x="105" y="140"/>
                </a:lnTo>
                <a:lnTo>
                  <a:pt x="111" y="134"/>
                </a:lnTo>
                <a:lnTo>
                  <a:pt x="111" y="128"/>
                </a:lnTo>
                <a:lnTo>
                  <a:pt x="116" y="122"/>
                </a:lnTo>
                <a:lnTo>
                  <a:pt x="116" y="116"/>
                </a:lnTo>
                <a:lnTo>
                  <a:pt x="116" y="111"/>
                </a:lnTo>
                <a:lnTo>
                  <a:pt x="116" y="105"/>
                </a:lnTo>
                <a:lnTo>
                  <a:pt x="116" y="93"/>
                </a:lnTo>
                <a:lnTo>
                  <a:pt x="116" y="81"/>
                </a:lnTo>
                <a:lnTo>
                  <a:pt x="116" y="70"/>
                </a:lnTo>
                <a:lnTo>
                  <a:pt x="116" y="64"/>
                </a:lnTo>
                <a:lnTo>
                  <a:pt x="116" y="52"/>
                </a:lnTo>
                <a:lnTo>
                  <a:pt x="116" y="46"/>
                </a:lnTo>
                <a:lnTo>
                  <a:pt x="116" y="35"/>
                </a:lnTo>
                <a:lnTo>
                  <a:pt x="116" y="29"/>
                </a:lnTo>
                <a:lnTo>
                  <a:pt x="116" y="23"/>
                </a:lnTo>
                <a:lnTo>
                  <a:pt x="116" y="17"/>
                </a:lnTo>
                <a:lnTo>
                  <a:pt x="116" y="11"/>
                </a:lnTo>
                <a:lnTo>
                  <a:pt x="116" y="5"/>
                </a:lnTo>
                <a:lnTo>
                  <a:pt x="116" y="0"/>
                </a:lnTo>
                <a:lnTo>
                  <a:pt x="134" y="0"/>
                </a:lnTo>
                <a:lnTo>
                  <a:pt x="134" y="5"/>
                </a:lnTo>
                <a:lnTo>
                  <a:pt x="134" y="11"/>
                </a:lnTo>
                <a:lnTo>
                  <a:pt x="134" y="17"/>
                </a:lnTo>
                <a:lnTo>
                  <a:pt x="134" y="23"/>
                </a:lnTo>
                <a:lnTo>
                  <a:pt x="134" y="29"/>
                </a:lnTo>
                <a:lnTo>
                  <a:pt x="134" y="35"/>
                </a:lnTo>
                <a:lnTo>
                  <a:pt x="134" y="46"/>
                </a:lnTo>
                <a:lnTo>
                  <a:pt x="134" y="52"/>
                </a:lnTo>
                <a:lnTo>
                  <a:pt x="134" y="64"/>
                </a:lnTo>
                <a:lnTo>
                  <a:pt x="134" y="70"/>
                </a:lnTo>
                <a:lnTo>
                  <a:pt x="134" y="81"/>
                </a:lnTo>
                <a:lnTo>
                  <a:pt x="134" y="93"/>
                </a:lnTo>
                <a:lnTo>
                  <a:pt x="134" y="105"/>
                </a:lnTo>
                <a:lnTo>
                  <a:pt x="134" y="111"/>
                </a:lnTo>
                <a:lnTo>
                  <a:pt x="134" y="116"/>
                </a:lnTo>
                <a:lnTo>
                  <a:pt x="134" y="122"/>
                </a:lnTo>
                <a:lnTo>
                  <a:pt x="128" y="128"/>
                </a:lnTo>
                <a:lnTo>
                  <a:pt x="128" y="134"/>
                </a:lnTo>
                <a:lnTo>
                  <a:pt x="122" y="140"/>
                </a:lnTo>
                <a:lnTo>
                  <a:pt x="122" y="146"/>
                </a:lnTo>
                <a:lnTo>
                  <a:pt x="116" y="157"/>
                </a:lnTo>
                <a:lnTo>
                  <a:pt x="105" y="163"/>
                </a:lnTo>
                <a:lnTo>
                  <a:pt x="99" y="169"/>
                </a:lnTo>
                <a:lnTo>
                  <a:pt x="93" y="175"/>
                </a:lnTo>
                <a:lnTo>
                  <a:pt x="82" y="181"/>
                </a:lnTo>
                <a:lnTo>
                  <a:pt x="64" y="192"/>
                </a:lnTo>
                <a:lnTo>
                  <a:pt x="58" y="198"/>
                </a:lnTo>
                <a:lnTo>
                  <a:pt x="53" y="204"/>
                </a:lnTo>
                <a:lnTo>
                  <a:pt x="41" y="216"/>
                </a:lnTo>
                <a:lnTo>
                  <a:pt x="47" y="216"/>
                </a:lnTo>
                <a:lnTo>
                  <a:pt x="35" y="221"/>
                </a:lnTo>
                <a:lnTo>
                  <a:pt x="35" y="227"/>
                </a:lnTo>
                <a:lnTo>
                  <a:pt x="29" y="233"/>
                </a:lnTo>
                <a:lnTo>
                  <a:pt x="29" y="239"/>
                </a:lnTo>
                <a:lnTo>
                  <a:pt x="24" y="239"/>
                </a:lnTo>
                <a:lnTo>
                  <a:pt x="29" y="239"/>
                </a:lnTo>
                <a:lnTo>
                  <a:pt x="24" y="245"/>
                </a:lnTo>
                <a:lnTo>
                  <a:pt x="29" y="251"/>
                </a:lnTo>
                <a:lnTo>
                  <a:pt x="29" y="256"/>
                </a:lnTo>
                <a:lnTo>
                  <a:pt x="35" y="262"/>
                </a:lnTo>
                <a:lnTo>
                  <a:pt x="29" y="262"/>
                </a:lnTo>
                <a:lnTo>
                  <a:pt x="35" y="268"/>
                </a:lnTo>
                <a:lnTo>
                  <a:pt x="41" y="274"/>
                </a:lnTo>
                <a:lnTo>
                  <a:pt x="53" y="286"/>
                </a:lnTo>
                <a:lnTo>
                  <a:pt x="58" y="292"/>
                </a:lnTo>
                <a:lnTo>
                  <a:pt x="64" y="297"/>
                </a:lnTo>
                <a:lnTo>
                  <a:pt x="82" y="315"/>
                </a:lnTo>
                <a:lnTo>
                  <a:pt x="87" y="327"/>
                </a:lnTo>
                <a:lnTo>
                  <a:pt x="99" y="332"/>
                </a:lnTo>
                <a:lnTo>
                  <a:pt x="105" y="344"/>
                </a:lnTo>
                <a:lnTo>
                  <a:pt x="111" y="350"/>
                </a:lnTo>
                <a:lnTo>
                  <a:pt x="111" y="356"/>
                </a:lnTo>
                <a:lnTo>
                  <a:pt x="116" y="356"/>
                </a:lnTo>
                <a:lnTo>
                  <a:pt x="116" y="362"/>
                </a:lnTo>
                <a:lnTo>
                  <a:pt x="116" y="367"/>
                </a:lnTo>
                <a:lnTo>
                  <a:pt x="116" y="373"/>
                </a:lnTo>
                <a:lnTo>
                  <a:pt x="116" y="385"/>
                </a:lnTo>
                <a:lnTo>
                  <a:pt x="116" y="391"/>
                </a:lnTo>
                <a:lnTo>
                  <a:pt x="116" y="397"/>
                </a:lnTo>
                <a:lnTo>
                  <a:pt x="116" y="408"/>
                </a:lnTo>
                <a:lnTo>
                  <a:pt x="111" y="414"/>
                </a:lnTo>
                <a:lnTo>
                  <a:pt x="111" y="420"/>
                </a:lnTo>
                <a:lnTo>
                  <a:pt x="105" y="426"/>
                </a:lnTo>
                <a:lnTo>
                  <a:pt x="99" y="443"/>
                </a:lnTo>
                <a:lnTo>
                  <a:pt x="93" y="455"/>
                </a:lnTo>
                <a:lnTo>
                  <a:pt x="87" y="467"/>
                </a:lnTo>
                <a:lnTo>
                  <a:pt x="76" y="478"/>
                </a:lnTo>
                <a:lnTo>
                  <a:pt x="76" y="484"/>
                </a:lnTo>
                <a:lnTo>
                  <a:pt x="70" y="490"/>
                </a:lnTo>
                <a:lnTo>
                  <a:pt x="64" y="496"/>
                </a:lnTo>
                <a:lnTo>
                  <a:pt x="58" y="502"/>
                </a:lnTo>
                <a:lnTo>
                  <a:pt x="53" y="513"/>
                </a:lnTo>
                <a:lnTo>
                  <a:pt x="41" y="519"/>
                </a:lnTo>
                <a:lnTo>
                  <a:pt x="35" y="525"/>
                </a:lnTo>
                <a:lnTo>
                  <a:pt x="29" y="531"/>
                </a:lnTo>
                <a:lnTo>
                  <a:pt x="29" y="537"/>
                </a:lnTo>
                <a:lnTo>
                  <a:pt x="24" y="537"/>
                </a:lnTo>
                <a:lnTo>
                  <a:pt x="24" y="543"/>
                </a:lnTo>
                <a:lnTo>
                  <a:pt x="18" y="548"/>
                </a:lnTo>
                <a:lnTo>
                  <a:pt x="18" y="554"/>
                </a:lnTo>
                <a:lnTo>
                  <a:pt x="18" y="560"/>
                </a:lnTo>
                <a:lnTo>
                  <a:pt x="18" y="566"/>
                </a:lnTo>
                <a:lnTo>
                  <a:pt x="18" y="572"/>
                </a:lnTo>
                <a:lnTo>
                  <a:pt x="24" y="578"/>
                </a:lnTo>
                <a:lnTo>
                  <a:pt x="24" y="583"/>
                </a:lnTo>
                <a:lnTo>
                  <a:pt x="29" y="595"/>
                </a:lnTo>
                <a:lnTo>
                  <a:pt x="29" y="601"/>
                </a:lnTo>
                <a:lnTo>
                  <a:pt x="35" y="613"/>
                </a:lnTo>
                <a:lnTo>
                  <a:pt x="41" y="618"/>
                </a:lnTo>
                <a:lnTo>
                  <a:pt x="47" y="630"/>
                </a:lnTo>
                <a:lnTo>
                  <a:pt x="53" y="636"/>
                </a:lnTo>
                <a:lnTo>
                  <a:pt x="58" y="653"/>
                </a:lnTo>
                <a:lnTo>
                  <a:pt x="76" y="671"/>
                </a:lnTo>
                <a:lnTo>
                  <a:pt x="87" y="688"/>
                </a:lnTo>
                <a:lnTo>
                  <a:pt x="70" y="700"/>
                </a:lnTo>
                <a:close/>
              </a:path>
            </a:pathLst>
          </a:custGeom>
          <a:solidFill>
            <a:srgbClr val="FFFFFF"/>
          </a:solidFill>
          <a:ln w="9525">
            <a:noFill/>
            <a:round/>
            <a:headEnd/>
            <a:tailEnd/>
          </a:ln>
        </p:spPr>
        <p:txBody>
          <a:bodyPr/>
          <a:lstStyle/>
          <a:p>
            <a:endParaRPr lang="en-US"/>
          </a:p>
        </p:txBody>
      </p:sp>
      <p:sp>
        <p:nvSpPr>
          <p:cNvPr id="25129" name="Rectangle 317"/>
          <p:cNvSpPr>
            <a:spLocks noChangeArrowheads="1"/>
          </p:cNvSpPr>
          <p:nvPr/>
        </p:nvSpPr>
        <p:spPr bwMode="auto">
          <a:xfrm>
            <a:off x="5051369" y="1774388"/>
            <a:ext cx="212725" cy="1111250"/>
          </a:xfrm>
          <a:prstGeom prst="rect">
            <a:avLst/>
          </a:prstGeom>
          <a:solidFill>
            <a:srgbClr val="808080"/>
          </a:solidFill>
          <a:ln w="9525">
            <a:noFill/>
            <a:miter lim="800000"/>
            <a:headEnd/>
            <a:tailEnd/>
          </a:ln>
        </p:spPr>
        <p:txBody>
          <a:bodyPr/>
          <a:lstStyle/>
          <a:p>
            <a:endParaRPr lang="en-GB"/>
          </a:p>
        </p:txBody>
      </p:sp>
      <p:sp>
        <p:nvSpPr>
          <p:cNvPr id="25130" name="Freeform 318"/>
          <p:cNvSpPr>
            <a:spLocks/>
          </p:cNvSpPr>
          <p:nvPr/>
        </p:nvSpPr>
        <p:spPr bwMode="auto">
          <a:xfrm>
            <a:off x="5070419" y="1755338"/>
            <a:ext cx="184150" cy="1103313"/>
          </a:xfrm>
          <a:custGeom>
            <a:avLst/>
            <a:gdLst>
              <a:gd name="T0" fmla="*/ 70 w 116"/>
              <a:gd name="T1" fmla="*/ 695 h 695"/>
              <a:gd name="T2" fmla="*/ 41 w 116"/>
              <a:gd name="T3" fmla="*/ 660 h 695"/>
              <a:gd name="T4" fmla="*/ 29 w 116"/>
              <a:gd name="T5" fmla="*/ 642 h 695"/>
              <a:gd name="T6" fmla="*/ 23 w 116"/>
              <a:gd name="T7" fmla="*/ 625 h 695"/>
              <a:gd name="T8" fmla="*/ 12 w 116"/>
              <a:gd name="T9" fmla="*/ 607 h 695"/>
              <a:gd name="T10" fmla="*/ 6 w 116"/>
              <a:gd name="T11" fmla="*/ 590 h 695"/>
              <a:gd name="T12" fmla="*/ 0 w 116"/>
              <a:gd name="T13" fmla="*/ 572 h 695"/>
              <a:gd name="T14" fmla="*/ 0 w 116"/>
              <a:gd name="T15" fmla="*/ 560 h 695"/>
              <a:gd name="T16" fmla="*/ 0 w 116"/>
              <a:gd name="T17" fmla="*/ 549 h 695"/>
              <a:gd name="T18" fmla="*/ 0 w 116"/>
              <a:gd name="T19" fmla="*/ 543 h 695"/>
              <a:gd name="T20" fmla="*/ 6 w 116"/>
              <a:gd name="T21" fmla="*/ 531 h 695"/>
              <a:gd name="T22" fmla="*/ 12 w 116"/>
              <a:gd name="T23" fmla="*/ 525 h 695"/>
              <a:gd name="T24" fmla="*/ 23 w 116"/>
              <a:gd name="T25" fmla="*/ 514 h 695"/>
              <a:gd name="T26" fmla="*/ 41 w 116"/>
              <a:gd name="T27" fmla="*/ 496 h 695"/>
              <a:gd name="T28" fmla="*/ 52 w 116"/>
              <a:gd name="T29" fmla="*/ 484 h 695"/>
              <a:gd name="T30" fmla="*/ 58 w 116"/>
              <a:gd name="T31" fmla="*/ 473 h 695"/>
              <a:gd name="T32" fmla="*/ 64 w 116"/>
              <a:gd name="T33" fmla="*/ 461 h 695"/>
              <a:gd name="T34" fmla="*/ 75 w 116"/>
              <a:gd name="T35" fmla="*/ 449 h 695"/>
              <a:gd name="T36" fmla="*/ 81 w 116"/>
              <a:gd name="T37" fmla="*/ 438 h 695"/>
              <a:gd name="T38" fmla="*/ 87 w 116"/>
              <a:gd name="T39" fmla="*/ 426 h 695"/>
              <a:gd name="T40" fmla="*/ 93 w 116"/>
              <a:gd name="T41" fmla="*/ 409 h 695"/>
              <a:gd name="T42" fmla="*/ 99 w 116"/>
              <a:gd name="T43" fmla="*/ 397 h 695"/>
              <a:gd name="T44" fmla="*/ 99 w 116"/>
              <a:gd name="T45" fmla="*/ 385 h 695"/>
              <a:gd name="T46" fmla="*/ 99 w 116"/>
              <a:gd name="T47" fmla="*/ 368 h 695"/>
              <a:gd name="T48" fmla="*/ 93 w 116"/>
              <a:gd name="T49" fmla="*/ 362 h 695"/>
              <a:gd name="T50" fmla="*/ 93 w 116"/>
              <a:gd name="T51" fmla="*/ 356 h 695"/>
              <a:gd name="T52" fmla="*/ 87 w 116"/>
              <a:gd name="T53" fmla="*/ 344 h 695"/>
              <a:gd name="T54" fmla="*/ 81 w 116"/>
              <a:gd name="T55" fmla="*/ 339 h 695"/>
              <a:gd name="T56" fmla="*/ 64 w 116"/>
              <a:gd name="T57" fmla="*/ 321 h 695"/>
              <a:gd name="T58" fmla="*/ 46 w 116"/>
              <a:gd name="T59" fmla="*/ 304 h 695"/>
              <a:gd name="T60" fmla="*/ 35 w 116"/>
              <a:gd name="T61" fmla="*/ 286 h 695"/>
              <a:gd name="T62" fmla="*/ 23 w 116"/>
              <a:gd name="T63" fmla="*/ 280 h 695"/>
              <a:gd name="T64" fmla="*/ 17 w 116"/>
              <a:gd name="T65" fmla="*/ 274 h 695"/>
              <a:gd name="T66" fmla="*/ 12 w 116"/>
              <a:gd name="T67" fmla="*/ 263 h 695"/>
              <a:gd name="T68" fmla="*/ 12 w 116"/>
              <a:gd name="T69" fmla="*/ 257 h 695"/>
              <a:gd name="T70" fmla="*/ 6 w 116"/>
              <a:gd name="T71" fmla="*/ 251 h 695"/>
              <a:gd name="T72" fmla="*/ 6 w 116"/>
              <a:gd name="T73" fmla="*/ 239 h 695"/>
              <a:gd name="T74" fmla="*/ 6 w 116"/>
              <a:gd name="T75" fmla="*/ 233 h 695"/>
              <a:gd name="T76" fmla="*/ 12 w 116"/>
              <a:gd name="T77" fmla="*/ 228 h 695"/>
              <a:gd name="T78" fmla="*/ 12 w 116"/>
              <a:gd name="T79" fmla="*/ 222 h 695"/>
              <a:gd name="T80" fmla="*/ 17 w 116"/>
              <a:gd name="T81" fmla="*/ 216 h 695"/>
              <a:gd name="T82" fmla="*/ 29 w 116"/>
              <a:gd name="T83" fmla="*/ 204 h 695"/>
              <a:gd name="T84" fmla="*/ 35 w 116"/>
              <a:gd name="T85" fmla="*/ 198 h 695"/>
              <a:gd name="T86" fmla="*/ 52 w 116"/>
              <a:gd name="T87" fmla="*/ 187 h 695"/>
              <a:gd name="T88" fmla="*/ 64 w 116"/>
              <a:gd name="T89" fmla="*/ 175 h 695"/>
              <a:gd name="T90" fmla="*/ 81 w 116"/>
              <a:gd name="T91" fmla="*/ 163 h 695"/>
              <a:gd name="T92" fmla="*/ 87 w 116"/>
              <a:gd name="T93" fmla="*/ 158 h 695"/>
              <a:gd name="T94" fmla="*/ 99 w 116"/>
              <a:gd name="T95" fmla="*/ 146 h 695"/>
              <a:gd name="T96" fmla="*/ 99 w 116"/>
              <a:gd name="T97" fmla="*/ 140 h 695"/>
              <a:gd name="T98" fmla="*/ 104 w 116"/>
              <a:gd name="T99" fmla="*/ 134 h 695"/>
              <a:gd name="T100" fmla="*/ 110 w 116"/>
              <a:gd name="T101" fmla="*/ 123 h 695"/>
              <a:gd name="T102" fmla="*/ 116 w 116"/>
              <a:gd name="T103" fmla="*/ 111 h 695"/>
              <a:gd name="T104" fmla="*/ 116 w 116"/>
              <a:gd name="T105" fmla="*/ 99 h 695"/>
              <a:gd name="T106" fmla="*/ 116 w 116"/>
              <a:gd name="T107" fmla="*/ 93 h 695"/>
              <a:gd name="T108" fmla="*/ 116 w 116"/>
              <a:gd name="T109" fmla="*/ 70 h 695"/>
              <a:gd name="T110" fmla="*/ 110 w 116"/>
              <a:gd name="T111" fmla="*/ 58 h 695"/>
              <a:gd name="T112" fmla="*/ 110 w 116"/>
              <a:gd name="T113" fmla="*/ 52 h 695"/>
              <a:gd name="T114" fmla="*/ 110 w 116"/>
              <a:gd name="T115" fmla="*/ 35 h 695"/>
              <a:gd name="T116" fmla="*/ 110 w 116"/>
              <a:gd name="T117" fmla="*/ 23 h 695"/>
              <a:gd name="T118" fmla="*/ 110 w 116"/>
              <a:gd name="T119" fmla="*/ 12 h 695"/>
              <a:gd name="T120" fmla="*/ 110 w 116"/>
              <a:gd name="T121" fmla="*/ 0 h 6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695"/>
              <a:gd name="T185" fmla="*/ 116 w 116"/>
              <a:gd name="T186" fmla="*/ 695 h 6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695">
                <a:moveTo>
                  <a:pt x="70" y="695"/>
                </a:moveTo>
                <a:lnTo>
                  <a:pt x="41" y="660"/>
                </a:lnTo>
                <a:lnTo>
                  <a:pt x="29" y="642"/>
                </a:lnTo>
                <a:lnTo>
                  <a:pt x="23" y="625"/>
                </a:lnTo>
                <a:lnTo>
                  <a:pt x="12" y="607"/>
                </a:lnTo>
                <a:lnTo>
                  <a:pt x="6" y="590"/>
                </a:lnTo>
                <a:lnTo>
                  <a:pt x="0" y="572"/>
                </a:lnTo>
                <a:lnTo>
                  <a:pt x="0" y="560"/>
                </a:lnTo>
                <a:lnTo>
                  <a:pt x="0" y="549"/>
                </a:lnTo>
                <a:lnTo>
                  <a:pt x="0" y="543"/>
                </a:lnTo>
                <a:lnTo>
                  <a:pt x="6" y="531"/>
                </a:lnTo>
                <a:lnTo>
                  <a:pt x="12" y="525"/>
                </a:lnTo>
                <a:lnTo>
                  <a:pt x="23" y="514"/>
                </a:lnTo>
                <a:lnTo>
                  <a:pt x="41" y="496"/>
                </a:lnTo>
                <a:lnTo>
                  <a:pt x="52" y="484"/>
                </a:lnTo>
                <a:lnTo>
                  <a:pt x="58" y="473"/>
                </a:lnTo>
                <a:lnTo>
                  <a:pt x="64" y="461"/>
                </a:lnTo>
                <a:lnTo>
                  <a:pt x="75" y="449"/>
                </a:lnTo>
                <a:lnTo>
                  <a:pt x="81" y="438"/>
                </a:lnTo>
                <a:lnTo>
                  <a:pt x="87" y="426"/>
                </a:lnTo>
                <a:lnTo>
                  <a:pt x="93" y="409"/>
                </a:lnTo>
                <a:lnTo>
                  <a:pt x="99" y="397"/>
                </a:lnTo>
                <a:lnTo>
                  <a:pt x="99" y="385"/>
                </a:lnTo>
                <a:lnTo>
                  <a:pt x="99" y="368"/>
                </a:lnTo>
                <a:lnTo>
                  <a:pt x="93" y="362"/>
                </a:lnTo>
                <a:lnTo>
                  <a:pt x="93" y="356"/>
                </a:lnTo>
                <a:lnTo>
                  <a:pt x="87" y="344"/>
                </a:lnTo>
                <a:lnTo>
                  <a:pt x="81" y="339"/>
                </a:lnTo>
                <a:lnTo>
                  <a:pt x="64" y="321"/>
                </a:lnTo>
                <a:lnTo>
                  <a:pt x="46" y="304"/>
                </a:lnTo>
                <a:lnTo>
                  <a:pt x="35" y="286"/>
                </a:lnTo>
                <a:lnTo>
                  <a:pt x="23" y="280"/>
                </a:lnTo>
                <a:lnTo>
                  <a:pt x="17" y="274"/>
                </a:lnTo>
                <a:lnTo>
                  <a:pt x="12" y="263"/>
                </a:lnTo>
                <a:lnTo>
                  <a:pt x="12" y="257"/>
                </a:lnTo>
                <a:lnTo>
                  <a:pt x="6" y="251"/>
                </a:lnTo>
                <a:lnTo>
                  <a:pt x="6" y="239"/>
                </a:lnTo>
                <a:lnTo>
                  <a:pt x="6" y="233"/>
                </a:lnTo>
                <a:lnTo>
                  <a:pt x="12" y="228"/>
                </a:lnTo>
                <a:lnTo>
                  <a:pt x="12" y="222"/>
                </a:lnTo>
                <a:lnTo>
                  <a:pt x="17" y="216"/>
                </a:lnTo>
                <a:lnTo>
                  <a:pt x="29" y="204"/>
                </a:lnTo>
                <a:lnTo>
                  <a:pt x="35" y="198"/>
                </a:lnTo>
                <a:lnTo>
                  <a:pt x="52" y="187"/>
                </a:lnTo>
                <a:lnTo>
                  <a:pt x="64" y="175"/>
                </a:lnTo>
                <a:lnTo>
                  <a:pt x="81" y="163"/>
                </a:lnTo>
                <a:lnTo>
                  <a:pt x="87" y="158"/>
                </a:lnTo>
                <a:lnTo>
                  <a:pt x="99" y="146"/>
                </a:lnTo>
                <a:lnTo>
                  <a:pt x="99" y="140"/>
                </a:lnTo>
                <a:lnTo>
                  <a:pt x="104" y="134"/>
                </a:lnTo>
                <a:lnTo>
                  <a:pt x="110" y="123"/>
                </a:lnTo>
                <a:lnTo>
                  <a:pt x="116" y="111"/>
                </a:lnTo>
                <a:lnTo>
                  <a:pt x="116" y="99"/>
                </a:lnTo>
                <a:lnTo>
                  <a:pt x="116" y="93"/>
                </a:lnTo>
                <a:lnTo>
                  <a:pt x="116" y="70"/>
                </a:lnTo>
                <a:lnTo>
                  <a:pt x="110" y="58"/>
                </a:lnTo>
                <a:lnTo>
                  <a:pt x="110" y="52"/>
                </a:lnTo>
                <a:lnTo>
                  <a:pt x="110" y="35"/>
                </a:lnTo>
                <a:lnTo>
                  <a:pt x="110" y="23"/>
                </a:lnTo>
                <a:lnTo>
                  <a:pt x="110" y="12"/>
                </a:lnTo>
                <a:lnTo>
                  <a:pt x="110" y="0"/>
                </a:lnTo>
              </a:path>
            </a:pathLst>
          </a:custGeom>
          <a:noFill/>
          <a:ln w="26988">
            <a:solidFill>
              <a:srgbClr val="FF0000"/>
            </a:solidFill>
            <a:round/>
            <a:headEnd/>
            <a:tailEnd/>
          </a:ln>
        </p:spPr>
        <p:txBody>
          <a:bodyPr/>
          <a:lstStyle/>
          <a:p>
            <a:endParaRPr lang="en-US"/>
          </a:p>
        </p:txBody>
      </p:sp>
      <p:sp>
        <p:nvSpPr>
          <p:cNvPr id="25131" name="Rectangle 319"/>
          <p:cNvSpPr>
            <a:spLocks noChangeArrowheads="1"/>
          </p:cNvSpPr>
          <p:nvPr/>
        </p:nvSpPr>
        <p:spPr bwMode="auto">
          <a:xfrm>
            <a:off x="5494281" y="1764863"/>
            <a:ext cx="211138" cy="1111250"/>
          </a:xfrm>
          <a:prstGeom prst="rect">
            <a:avLst/>
          </a:prstGeom>
          <a:solidFill>
            <a:srgbClr val="808080"/>
          </a:solidFill>
          <a:ln w="9525">
            <a:noFill/>
            <a:miter lim="800000"/>
            <a:headEnd/>
            <a:tailEnd/>
          </a:ln>
        </p:spPr>
        <p:txBody>
          <a:bodyPr/>
          <a:lstStyle/>
          <a:p>
            <a:endParaRPr lang="en-GB"/>
          </a:p>
        </p:txBody>
      </p:sp>
      <p:sp>
        <p:nvSpPr>
          <p:cNvPr id="25132" name="Freeform 320"/>
          <p:cNvSpPr>
            <a:spLocks/>
          </p:cNvSpPr>
          <p:nvPr/>
        </p:nvSpPr>
        <p:spPr bwMode="auto">
          <a:xfrm>
            <a:off x="5494281" y="1764863"/>
            <a:ext cx="211138" cy="1111250"/>
          </a:xfrm>
          <a:custGeom>
            <a:avLst/>
            <a:gdLst>
              <a:gd name="T0" fmla="*/ 29 w 133"/>
              <a:gd name="T1" fmla="*/ 636 h 700"/>
              <a:gd name="T2" fmla="*/ 6 w 133"/>
              <a:gd name="T3" fmla="*/ 595 h 700"/>
              <a:gd name="T4" fmla="*/ 0 w 133"/>
              <a:gd name="T5" fmla="*/ 554 h 700"/>
              <a:gd name="T6" fmla="*/ 17 w 133"/>
              <a:gd name="T7" fmla="*/ 519 h 700"/>
              <a:gd name="T8" fmla="*/ 46 w 133"/>
              <a:gd name="T9" fmla="*/ 490 h 700"/>
              <a:gd name="T10" fmla="*/ 52 w 133"/>
              <a:gd name="T11" fmla="*/ 484 h 700"/>
              <a:gd name="T12" fmla="*/ 69 w 133"/>
              <a:gd name="T13" fmla="*/ 461 h 700"/>
              <a:gd name="T14" fmla="*/ 92 w 133"/>
              <a:gd name="T15" fmla="*/ 420 h 700"/>
              <a:gd name="T16" fmla="*/ 92 w 133"/>
              <a:gd name="T17" fmla="*/ 408 h 700"/>
              <a:gd name="T18" fmla="*/ 98 w 133"/>
              <a:gd name="T19" fmla="*/ 391 h 700"/>
              <a:gd name="T20" fmla="*/ 98 w 133"/>
              <a:gd name="T21" fmla="*/ 379 h 700"/>
              <a:gd name="T22" fmla="*/ 98 w 133"/>
              <a:gd name="T23" fmla="*/ 368 h 700"/>
              <a:gd name="T24" fmla="*/ 92 w 133"/>
              <a:gd name="T25" fmla="*/ 362 h 700"/>
              <a:gd name="T26" fmla="*/ 75 w 133"/>
              <a:gd name="T27" fmla="*/ 338 h 700"/>
              <a:gd name="T28" fmla="*/ 40 w 133"/>
              <a:gd name="T29" fmla="*/ 303 h 700"/>
              <a:gd name="T30" fmla="*/ 11 w 133"/>
              <a:gd name="T31" fmla="*/ 268 h 700"/>
              <a:gd name="T32" fmla="*/ 6 w 133"/>
              <a:gd name="T33" fmla="*/ 245 h 700"/>
              <a:gd name="T34" fmla="*/ 17 w 133"/>
              <a:gd name="T35" fmla="*/ 216 h 700"/>
              <a:gd name="T36" fmla="*/ 52 w 133"/>
              <a:gd name="T37" fmla="*/ 181 h 700"/>
              <a:gd name="T38" fmla="*/ 87 w 133"/>
              <a:gd name="T39" fmla="*/ 157 h 700"/>
              <a:gd name="T40" fmla="*/ 104 w 133"/>
              <a:gd name="T41" fmla="*/ 140 h 700"/>
              <a:gd name="T42" fmla="*/ 104 w 133"/>
              <a:gd name="T43" fmla="*/ 134 h 700"/>
              <a:gd name="T44" fmla="*/ 116 w 133"/>
              <a:gd name="T45" fmla="*/ 117 h 700"/>
              <a:gd name="T46" fmla="*/ 116 w 133"/>
              <a:gd name="T47" fmla="*/ 111 h 700"/>
              <a:gd name="T48" fmla="*/ 116 w 133"/>
              <a:gd name="T49" fmla="*/ 82 h 700"/>
              <a:gd name="T50" fmla="*/ 116 w 133"/>
              <a:gd name="T51" fmla="*/ 46 h 700"/>
              <a:gd name="T52" fmla="*/ 116 w 133"/>
              <a:gd name="T53" fmla="*/ 29 h 700"/>
              <a:gd name="T54" fmla="*/ 116 w 133"/>
              <a:gd name="T55" fmla="*/ 0 h 700"/>
              <a:gd name="T56" fmla="*/ 127 w 133"/>
              <a:gd name="T57" fmla="*/ 11 h 700"/>
              <a:gd name="T58" fmla="*/ 127 w 133"/>
              <a:gd name="T59" fmla="*/ 29 h 700"/>
              <a:gd name="T60" fmla="*/ 127 w 133"/>
              <a:gd name="T61" fmla="*/ 64 h 700"/>
              <a:gd name="T62" fmla="*/ 133 w 133"/>
              <a:gd name="T63" fmla="*/ 93 h 700"/>
              <a:gd name="T64" fmla="*/ 127 w 133"/>
              <a:gd name="T65" fmla="*/ 128 h 700"/>
              <a:gd name="T66" fmla="*/ 110 w 133"/>
              <a:gd name="T67" fmla="*/ 157 h 700"/>
              <a:gd name="T68" fmla="*/ 64 w 133"/>
              <a:gd name="T69" fmla="*/ 192 h 700"/>
              <a:gd name="T70" fmla="*/ 46 w 133"/>
              <a:gd name="T71" fmla="*/ 210 h 700"/>
              <a:gd name="T72" fmla="*/ 29 w 133"/>
              <a:gd name="T73" fmla="*/ 227 h 700"/>
              <a:gd name="T74" fmla="*/ 23 w 133"/>
              <a:gd name="T75" fmla="*/ 233 h 700"/>
              <a:gd name="T76" fmla="*/ 23 w 133"/>
              <a:gd name="T77" fmla="*/ 245 h 700"/>
              <a:gd name="T78" fmla="*/ 23 w 133"/>
              <a:gd name="T79" fmla="*/ 251 h 700"/>
              <a:gd name="T80" fmla="*/ 29 w 133"/>
              <a:gd name="T81" fmla="*/ 257 h 700"/>
              <a:gd name="T82" fmla="*/ 35 w 133"/>
              <a:gd name="T83" fmla="*/ 268 h 700"/>
              <a:gd name="T84" fmla="*/ 52 w 133"/>
              <a:gd name="T85" fmla="*/ 292 h 700"/>
              <a:gd name="T86" fmla="*/ 92 w 133"/>
              <a:gd name="T87" fmla="*/ 333 h 700"/>
              <a:gd name="T88" fmla="*/ 116 w 133"/>
              <a:gd name="T89" fmla="*/ 362 h 700"/>
              <a:gd name="T90" fmla="*/ 116 w 133"/>
              <a:gd name="T91" fmla="*/ 403 h 700"/>
              <a:gd name="T92" fmla="*/ 98 w 133"/>
              <a:gd name="T93" fmla="*/ 443 h 700"/>
              <a:gd name="T94" fmla="*/ 69 w 133"/>
              <a:gd name="T95" fmla="*/ 484 h 700"/>
              <a:gd name="T96" fmla="*/ 35 w 133"/>
              <a:gd name="T97" fmla="*/ 519 h 700"/>
              <a:gd name="T98" fmla="*/ 29 w 133"/>
              <a:gd name="T99" fmla="*/ 531 h 700"/>
              <a:gd name="T100" fmla="*/ 17 w 133"/>
              <a:gd name="T101" fmla="*/ 543 h 700"/>
              <a:gd name="T102" fmla="*/ 17 w 133"/>
              <a:gd name="T103" fmla="*/ 554 h 700"/>
              <a:gd name="T104" fmla="*/ 17 w 133"/>
              <a:gd name="T105" fmla="*/ 572 h 700"/>
              <a:gd name="T106" fmla="*/ 23 w 133"/>
              <a:gd name="T107" fmla="*/ 589 h 700"/>
              <a:gd name="T108" fmla="*/ 35 w 133"/>
              <a:gd name="T109" fmla="*/ 613 h 700"/>
              <a:gd name="T110" fmla="*/ 40 w 133"/>
              <a:gd name="T111" fmla="*/ 630 h 700"/>
              <a:gd name="T112" fmla="*/ 69 w 133"/>
              <a:gd name="T113" fmla="*/ 671 h 7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3"/>
              <a:gd name="T172" fmla="*/ 0 h 700"/>
              <a:gd name="T173" fmla="*/ 133 w 133"/>
              <a:gd name="T174" fmla="*/ 700 h 7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3" h="700">
                <a:moveTo>
                  <a:pt x="69" y="700"/>
                </a:moveTo>
                <a:lnTo>
                  <a:pt x="58" y="683"/>
                </a:lnTo>
                <a:lnTo>
                  <a:pt x="46" y="665"/>
                </a:lnTo>
                <a:lnTo>
                  <a:pt x="35" y="648"/>
                </a:lnTo>
                <a:lnTo>
                  <a:pt x="29" y="636"/>
                </a:lnTo>
                <a:lnTo>
                  <a:pt x="23" y="624"/>
                </a:lnTo>
                <a:lnTo>
                  <a:pt x="17" y="619"/>
                </a:lnTo>
                <a:lnTo>
                  <a:pt x="11" y="607"/>
                </a:lnTo>
                <a:lnTo>
                  <a:pt x="11" y="601"/>
                </a:lnTo>
                <a:lnTo>
                  <a:pt x="6" y="595"/>
                </a:lnTo>
                <a:lnTo>
                  <a:pt x="6" y="584"/>
                </a:lnTo>
                <a:lnTo>
                  <a:pt x="0" y="578"/>
                </a:lnTo>
                <a:lnTo>
                  <a:pt x="0" y="566"/>
                </a:lnTo>
                <a:lnTo>
                  <a:pt x="0" y="560"/>
                </a:lnTo>
                <a:lnTo>
                  <a:pt x="0" y="554"/>
                </a:lnTo>
                <a:lnTo>
                  <a:pt x="0" y="543"/>
                </a:lnTo>
                <a:lnTo>
                  <a:pt x="6" y="537"/>
                </a:lnTo>
                <a:lnTo>
                  <a:pt x="6" y="531"/>
                </a:lnTo>
                <a:lnTo>
                  <a:pt x="11" y="525"/>
                </a:lnTo>
                <a:lnTo>
                  <a:pt x="17" y="519"/>
                </a:lnTo>
                <a:lnTo>
                  <a:pt x="23" y="514"/>
                </a:lnTo>
                <a:lnTo>
                  <a:pt x="23" y="508"/>
                </a:lnTo>
                <a:lnTo>
                  <a:pt x="35" y="502"/>
                </a:lnTo>
                <a:lnTo>
                  <a:pt x="46" y="490"/>
                </a:lnTo>
                <a:lnTo>
                  <a:pt x="52" y="484"/>
                </a:lnTo>
                <a:lnTo>
                  <a:pt x="58" y="484"/>
                </a:lnTo>
                <a:lnTo>
                  <a:pt x="52" y="484"/>
                </a:lnTo>
                <a:lnTo>
                  <a:pt x="58" y="478"/>
                </a:lnTo>
                <a:lnTo>
                  <a:pt x="64" y="473"/>
                </a:lnTo>
                <a:lnTo>
                  <a:pt x="69" y="461"/>
                </a:lnTo>
                <a:lnTo>
                  <a:pt x="75" y="449"/>
                </a:lnTo>
                <a:lnTo>
                  <a:pt x="81" y="432"/>
                </a:lnTo>
                <a:lnTo>
                  <a:pt x="81" y="438"/>
                </a:lnTo>
                <a:lnTo>
                  <a:pt x="92" y="420"/>
                </a:lnTo>
                <a:lnTo>
                  <a:pt x="87" y="420"/>
                </a:lnTo>
                <a:lnTo>
                  <a:pt x="92" y="414"/>
                </a:lnTo>
                <a:lnTo>
                  <a:pt x="92" y="408"/>
                </a:lnTo>
                <a:lnTo>
                  <a:pt x="98" y="403"/>
                </a:lnTo>
                <a:lnTo>
                  <a:pt x="98" y="397"/>
                </a:lnTo>
                <a:lnTo>
                  <a:pt x="98" y="391"/>
                </a:lnTo>
                <a:lnTo>
                  <a:pt x="98" y="385"/>
                </a:lnTo>
                <a:lnTo>
                  <a:pt x="98" y="379"/>
                </a:lnTo>
                <a:lnTo>
                  <a:pt x="98" y="373"/>
                </a:lnTo>
                <a:lnTo>
                  <a:pt x="98" y="368"/>
                </a:lnTo>
                <a:lnTo>
                  <a:pt x="92" y="362"/>
                </a:lnTo>
                <a:lnTo>
                  <a:pt x="87" y="350"/>
                </a:lnTo>
                <a:lnTo>
                  <a:pt x="81" y="344"/>
                </a:lnTo>
                <a:lnTo>
                  <a:pt x="75" y="338"/>
                </a:lnTo>
                <a:lnTo>
                  <a:pt x="69" y="327"/>
                </a:lnTo>
                <a:lnTo>
                  <a:pt x="52" y="315"/>
                </a:lnTo>
                <a:lnTo>
                  <a:pt x="40" y="303"/>
                </a:lnTo>
                <a:lnTo>
                  <a:pt x="35" y="298"/>
                </a:lnTo>
                <a:lnTo>
                  <a:pt x="29" y="286"/>
                </a:lnTo>
                <a:lnTo>
                  <a:pt x="23" y="280"/>
                </a:lnTo>
                <a:lnTo>
                  <a:pt x="17" y="268"/>
                </a:lnTo>
                <a:lnTo>
                  <a:pt x="11" y="268"/>
                </a:lnTo>
                <a:lnTo>
                  <a:pt x="11" y="262"/>
                </a:lnTo>
                <a:lnTo>
                  <a:pt x="11" y="257"/>
                </a:lnTo>
                <a:lnTo>
                  <a:pt x="6" y="251"/>
                </a:lnTo>
                <a:lnTo>
                  <a:pt x="6" y="245"/>
                </a:lnTo>
                <a:lnTo>
                  <a:pt x="6" y="239"/>
                </a:lnTo>
                <a:lnTo>
                  <a:pt x="11" y="233"/>
                </a:lnTo>
                <a:lnTo>
                  <a:pt x="11" y="227"/>
                </a:lnTo>
                <a:lnTo>
                  <a:pt x="17" y="216"/>
                </a:lnTo>
                <a:lnTo>
                  <a:pt x="23" y="210"/>
                </a:lnTo>
                <a:lnTo>
                  <a:pt x="29" y="204"/>
                </a:lnTo>
                <a:lnTo>
                  <a:pt x="35" y="198"/>
                </a:lnTo>
                <a:lnTo>
                  <a:pt x="46" y="187"/>
                </a:lnTo>
                <a:lnTo>
                  <a:pt x="52" y="181"/>
                </a:lnTo>
                <a:lnTo>
                  <a:pt x="69" y="169"/>
                </a:lnTo>
                <a:lnTo>
                  <a:pt x="81" y="163"/>
                </a:lnTo>
                <a:lnTo>
                  <a:pt x="87" y="157"/>
                </a:lnTo>
                <a:lnTo>
                  <a:pt x="92" y="152"/>
                </a:lnTo>
                <a:lnTo>
                  <a:pt x="98" y="146"/>
                </a:lnTo>
                <a:lnTo>
                  <a:pt x="104" y="140"/>
                </a:lnTo>
                <a:lnTo>
                  <a:pt x="104" y="134"/>
                </a:lnTo>
                <a:lnTo>
                  <a:pt x="110" y="134"/>
                </a:lnTo>
                <a:lnTo>
                  <a:pt x="104" y="134"/>
                </a:lnTo>
                <a:lnTo>
                  <a:pt x="110" y="128"/>
                </a:lnTo>
                <a:lnTo>
                  <a:pt x="110" y="122"/>
                </a:lnTo>
                <a:lnTo>
                  <a:pt x="116" y="117"/>
                </a:lnTo>
                <a:lnTo>
                  <a:pt x="116" y="111"/>
                </a:lnTo>
                <a:lnTo>
                  <a:pt x="116" y="117"/>
                </a:lnTo>
                <a:lnTo>
                  <a:pt x="116" y="111"/>
                </a:lnTo>
                <a:lnTo>
                  <a:pt x="116" y="105"/>
                </a:lnTo>
                <a:lnTo>
                  <a:pt x="116" y="93"/>
                </a:lnTo>
                <a:lnTo>
                  <a:pt x="116" y="82"/>
                </a:lnTo>
                <a:lnTo>
                  <a:pt x="116" y="76"/>
                </a:lnTo>
                <a:lnTo>
                  <a:pt x="116" y="64"/>
                </a:lnTo>
                <a:lnTo>
                  <a:pt x="116" y="52"/>
                </a:lnTo>
                <a:lnTo>
                  <a:pt x="116" y="46"/>
                </a:lnTo>
                <a:lnTo>
                  <a:pt x="116" y="35"/>
                </a:lnTo>
                <a:lnTo>
                  <a:pt x="116" y="41"/>
                </a:lnTo>
                <a:lnTo>
                  <a:pt x="116" y="29"/>
                </a:lnTo>
                <a:lnTo>
                  <a:pt x="116" y="23"/>
                </a:lnTo>
                <a:lnTo>
                  <a:pt x="116" y="17"/>
                </a:lnTo>
                <a:lnTo>
                  <a:pt x="110" y="11"/>
                </a:lnTo>
                <a:lnTo>
                  <a:pt x="116" y="6"/>
                </a:lnTo>
                <a:lnTo>
                  <a:pt x="116" y="0"/>
                </a:lnTo>
                <a:lnTo>
                  <a:pt x="127" y="0"/>
                </a:lnTo>
                <a:lnTo>
                  <a:pt x="127" y="6"/>
                </a:lnTo>
                <a:lnTo>
                  <a:pt x="127" y="11"/>
                </a:lnTo>
                <a:lnTo>
                  <a:pt x="127" y="17"/>
                </a:lnTo>
                <a:lnTo>
                  <a:pt x="127" y="23"/>
                </a:lnTo>
                <a:lnTo>
                  <a:pt x="127" y="29"/>
                </a:lnTo>
                <a:lnTo>
                  <a:pt x="127" y="35"/>
                </a:lnTo>
                <a:lnTo>
                  <a:pt x="127" y="46"/>
                </a:lnTo>
                <a:lnTo>
                  <a:pt x="127" y="52"/>
                </a:lnTo>
                <a:lnTo>
                  <a:pt x="127" y="64"/>
                </a:lnTo>
                <a:lnTo>
                  <a:pt x="133" y="70"/>
                </a:lnTo>
                <a:lnTo>
                  <a:pt x="133" y="82"/>
                </a:lnTo>
                <a:lnTo>
                  <a:pt x="133" y="93"/>
                </a:lnTo>
                <a:lnTo>
                  <a:pt x="133" y="105"/>
                </a:lnTo>
                <a:lnTo>
                  <a:pt x="133" y="111"/>
                </a:lnTo>
                <a:lnTo>
                  <a:pt x="133" y="117"/>
                </a:lnTo>
                <a:lnTo>
                  <a:pt x="127" y="122"/>
                </a:lnTo>
                <a:lnTo>
                  <a:pt x="127" y="128"/>
                </a:lnTo>
                <a:lnTo>
                  <a:pt x="121" y="134"/>
                </a:lnTo>
                <a:lnTo>
                  <a:pt x="121" y="140"/>
                </a:lnTo>
                <a:lnTo>
                  <a:pt x="121" y="146"/>
                </a:lnTo>
                <a:lnTo>
                  <a:pt x="116" y="152"/>
                </a:lnTo>
                <a:lnTo>
                  <a:pt x="110" y="157"/>
                </a:lnTo>
                <a:lnTo>
                  <a:pt x="104" y="163"/>
                </a:lnTo>
                <a:lnTo>
                  <a:pt x="98" y="169"/>
                </a:lnTo>
                <a:lnTo>
                  <a:pt x="87" y="175"/>
                </a:lnTo>
                <a:lnTo>
                  <a:pt x="81" y="181"/>
                </a:lnTo>
                <a:lnTo>
                  <a:pt x="64" y="192"/>
                </a:lnTo>
                <a:lnTo>
                  <a:pt x="58" y="198"/>
                </a:lnTo>
                <a:lnTo>
                  <a:pt x="46" y="210"/>
                </a:lnTo>
                <a:lnTo>
                  <a:pt x="40" y="216"/>
                </a:lnTo>
                <a:lnTo>
                  <a:pt x="35" y="222"/>
                </a:lnTo>
                <a:lnTo>
                  <a:pt x="29" y="227"/>
                </a:lnTo>
                <a:lnTo>
                  <a:pt x="23" y="233"/>
                </a:lnTo>
                <a:lnTo>
                  <a:pt x="29" y="233"/>
                </a:lnTo>
                <a:lnTo>
                  <a:pt x="23" y="233"/>
                </a:lnTo>
                <a:lnTo>
                  <a:pt x="23" y="239"/>
                </a:lnTo>
                <a:lnTo>
                  <a:pt x="23" y="245"/>
                </a:lnTo>
                <a:lnTo>
                  <a:pt x="23" y="251"/>
                </a:lnTo>
                <a:lnTo>
                  <a:pt x="23" y="257"/>
                </a:lnTo>
                <a:lnTo>
                  <a:pt x="29" y="257"/>
                </a:lnTo>
                <a:lnTo>
                  <a:pt x="29" y="262"/>
                </a:lnTo>
                <a:lnTo>
                  <a:pt x="35" y="268"/>
                </a:lnTo>
                <a:lnTo>
                  <a:pt x="40" y="280"/>
                </a:lnTo>
                <a:lnTo>
                  <a:pt x="40" y="274"/>
                </a:lnTo>
                <a:lnTo>
                  <a:pt x="46" y="286"/>
                </a:lnTo>
                <a:lnTo>
                  <a:pt x="52" y="292"/>
                </a:lnTo>
                <a:lnTo>
                  <a:pt x="64" y="303"/>
                </a:lnTo>
                <a:lnTo>
                  <a:pt x="81" y="315"/>
                </a:lnTo>
                <a:lnTo>
                  <a:pt x="87" y="327"/>
                </a:lnTo>
                <a:lnTo>
                  <a:pt x="92" y="333"/>
                </a:lnTo>
                <a:lnTo>
                  <a:pt x="98" y="344"/>
                </a:lnTo>
                <a:lnTo>
                  <a:pt x="104" y="350"/>
                </a:lnTo>
                <a:lnTo>
                  <a:pt x="110" y="356"/>
                </a:lnTo>
                <a:lnTo>
                  <a:pt x="110" y="362"/>
                </a:lnTo>
                <a:lnTo>
                  <a:pt x="116" y="362"/>
                </a:lnTo>
                <a:lnTo>
                  <a:pt x="116" y="368"/>
                </a:lnTo>
                <a:lnTo>
                  <a:pt x="116" y="379"/>
                </a:lnTo>
                <a:lnTo>
                  <a:pt x="116" y="385"/>
                </a:lnTo>
                <a:lnTo>
                  <a:pt x="116" y="391"/>
                </a:lnTo>
                <a:lnTo>
                  <a:pt x="116" y="403"/>
                </a:lnTo>
                <a:lnTo>
                  <a:pt x="110" y="408"/>
                </a:lnTo>
                <a:lnTo>
                  <a:pt x="110" y="414"/>
                </a:lnTo>
                <a:lnTo>
                  <a:pt x="110" y="420"/>
                </a:lnTo>
                <a:lnTo>
                  <a:pt x="104" y="432"/>
                </a:lnTo>
                <a:lnTo>
                  <a:pt x="98" y="443"/>
                </a:lnTo>
                <a:lnTo>
                  <a:pt x="87" y="455"/>
                </a:lnTo>
                <a:lnTo>
                  <a:pt x="81" y="467"/>
                </a:lnTo>
                <a:lnTo>
                  <a:pt x="75" y="478"/>
                </a:lnTo>
                <a:lnTo>
                  <a:pt x="69" y="484"/>
                </a:lnTo>
                <a:lnTo>
                  <a:pt x="69" y="490"/>
                </a:lnTo>
                <a:lnTo>
                  <a:pt x="64" y="496"/>
                </a:lnTo>
                <a:lnTo>
                  <a:pt x="58" y="502"/>
                </a:lnTo>
                <a:lnTo>
                  <a:pt x="46" y="514"/>
                </a:lnTo>
                <a:lnTo>
                  <a:pt x="35" y="519"/>
                </a:lnTo>
                <a:lnTo>
                  <a:pt x="35" y="525"/>
                </a:lnTo>
                <a:lnTo>
                  <a:pt x="29" y="531"/>
                </a:lnTo>
                <a:lnTo>
                  <a:pt x="23" y="537"/>
                </a:lnTo>
                <a:lnTo>
                  <a:pt x="23" y="543"/>
                </a:lnTo>
                <a:lnTo>
                  <a:pt x="23" y="537"/>
                </a:lnTo>
                <a:lnTo>
                  <a:pt x="17" y="543"/>
                </a:lnTo>
                <a:lnTo>
                  <a:pt x="17" y="549"/>
                </a:lnTo>
                <a:lnTo>
                  <a:pt x="17" y="554"/>
                </a:lnTo>
                <a:lnTo>
                  <a:pt x="17" y="560"/>
                </a:lnTo>
                <a:lnTo>
                  <a:pt x="17" y="566"/>
                </a:lnTo>
                <a:lnTo>
                  <a:pt x="17" y="572"/>
                </a:lnTo>
                <a:lnTo>
                  <a:pt x="17" y="578"/>
                </a:lnTo>
                <a:lnTo>
                  <a:pt x="23" y="589"/>
                </a:lnTo>
                <a:lnTo>
                  <a:pt x="23" y="595"/>
                </a:lnTo>
                <a:lnTo>
                  <a:pt x="29" y="601"/>
                </a:lnTo>
                <a:lnTo>
                  <a:pt x="35" y="613"/>
                </a:lnTo>
                <a:lnTo>
                  <a:pt x="35" y="619"/>
                </a:lnTo>
                <a:lnTo>
                  <a:pt x="40" y="630"/>
                </a:lnTo>
                <a:lnTo>
                  <a:pt x="46" y="636"/>
                </a:lnTo>
                <a:lnTo>
                  <a:pt x="58" y="654"/>
                </a:lnTo>
                <a:lnTo>
                  <a:pt x="69" y="671"/>
                </a:lnTo>
                <a:lnTo>
                  <a:pt x="81" y="694"/>
                </a:lnTo>
                <a:lnTo>
                  <a:pt x="69" y="700"/>
                </a:lnTo>
                <a:close/>
              </a:path>
            </a:pathLst>
          </a:custGeom>
          <a:solidFill>
            <a:srgbClr val="FFFFFF"/>
          </a:solidFill>
          <a:ln w="9525">
            <a:noFill/>
            <a:round/>
            <a:headEnd/>
            <a:tailEnd/>
          </a:ln>
        </p:spPr>
        <p:txBody>
          <a:bodyPr/>
          <a:lstStyle/>
          <a:p>
            <a:endParaRPr lang="en-US"/>
          </a:p>
        </p:txBody>
      </p:sp>
      <p:sp>
        <p:nvSpPr>
          <p:cNvPr id="25133" name="Rectangle 321"/>
          <p:cNvSpPr>
            <a:spLocks noChangeArrowheads="1"/>
          </p:cNvSpPr>
          <p:nvPr/>
        </p:nvSpPr>
        <p:spPr bwMode="auto">
          <a:xfrm>
            <a:off x="5494281" y="1764863"/>
            <a:ext cx="211138" cy="1111250"/>
          </a:xfrm>
          <a:prstGeom prst="rect">
            <a:avLst/>
          </a:prstGeom>
          <a:solidFill>
            <a:srgbClr val="808080"/>
          </a:solidFill>
          <a:ln w="9525">
            <a:noFill/>
            <a:miter lim="800000"/>
            <a:headEnd/>
            <a:tailEnd/>
          </a:ln>
        </p:spPr>
        <p:txBody>
          <a:bodyPr/>
          <a:lstStyle/>
          <a:p>
            <a:endParaRPr lang="en-GB"/>
          </a:p>
        </p:txBody>
      </p:sp>
      <p:sp>
        <p:nvSpPr>
          <p:cNvPr id="25134" name="Freeform 322"/>
          <p:cNvSpPr>
            <a:spLocks/>
          </p:cNvSpPr>
          <p:nvPr/>
        </p:nvSpPr>
        <p:spPr bwMode="auto">
          <a:xfrm>
            <a:off x="5503806" y="1745813"/>
            <a:ext cx="182563" cy="1103313"/>
          </a:xfrm>
          <a:custGeom>
            <a:avLst/>
            <a:gdLst>
              <a:gd name="T0" fmla="*/ 69 w 115"/>
              <a:gd name="T1" fmla="*/ 695 h 695"/>
              <a:gd name="T2" fmla="*/ 46 w 115"/>
              <a:gd name="T3" fmla="*/ 660 h 695"/>
              <a:gd name="T4" fmla="*/ 34 w 115"/>
              <a:gd name="T5" fmla="*/ 642 h 695"/>
              <a:gd name="T6" fmla="*/ 23 w 115"/>
              <a:gd name="T7" fmla="*/ 625 h 695"/>
              <a:gd name="T8" fmla="*/ 17 w 115"/>
              <a:gd name="T9" fmla="*/ 607 h 695"/>
              <a:gd name="T10" fmla="*/ 5 w 115"/>
              <a:gd name="T11" fmla="*/ 590 h 695"/>
              <a:gd name="T12" fmla="*/ 5 w 115"/>
              <a:gd name="T13" fmla="*/ 572 h 695"/>
              <a:gd name="T14" fmla="*/ 0 w 115"/>
              <a:gd name="T15" fmla="*/ 561 h 695"/>
              <a:gd name="T16" fmla="*/ 0 w 115"/>
              <a:gd name="T17" fmla="*/ 555 h 695"/>
              <a:gd name="T18" fmla="*/ 5 w 115"/>
              <a:gd name="T19" fmla="*/ 549 h 695"/>
              <a:gd name="T20" fmla="*/ 5 w 115"/>
              <a:gd name="T21" fmla="*/ 537 h 695"/>
              <a:gd name="T22" fmla="*/ 17 w 115"/>
              <a:gd name="T23" fmla="*/ 526 h 695"/>
              <a:gd name="T24" fmla="*/ 23 w 115"/>
              <a:gd name="T25" fmla="*/ 514 h 695"/>
              <a:gd name="T26" fmla="*/ 46 w 115"/>
              <a:gd name="T27" fmla="*/ 496 h 695"/>
              <a:gd name="T28" fmla="*/ 58 w 115"/>
              <a:gd name="T29" fmla="*/ 485 h 695"/>
              <a:gd name="T30" fmla="*/ 63 w 115"/>
              <a:gd name="T31" fmla="*/ 473 h 695"/>
              <a:gd name="T32" fmla="*/ 69 w 115"/>
              <a:gd name="T33" fmla="*/ 461 h 695"/>
              <a:gd name="T34" fmla="*/ 75 w 115"/>
              <a:gd name="T35" fmla="*/ 450 h 695"/>
              <a:gd name="T36" fmla="*/ 86 w 115"/>
              <a:gd name="T37" fmla="*/ 438 h 695"/>
              <a:gd name="T38" fmla="*/ 92 w 115"/>
              <a:gd name="T39" fmla="*/ 426 h 695"/>
              <a:gd name="T40" fmla="*/ 98 w 115"/>
              <a:gd name="T41" fmla="*/ 409 h 695"/>
              <a:gd name="T42" fmla="*/ 98 w 115"/>
              <a:gd name="T43" fmla="*/ 397 h 695"/>
              <a:gd name="T44" fmla="*/ 104 w 115"/>
              <a:gd name="T45" fmla="*/ 385 h 695"/>
              <a:gd name="T46" fmla="*/ 98 w 115"/>
              <a:gd name="T47" fmla="*/ 368 h 695"/>
              <a:gd name="T48" fmla="*/ 98 w 115"/>
              <a:gd name="T49" fmla="*/ 362 h 695"/>
              <a:gd name="T50" fmla="*/ 92 w 115"/>
              <a:gd name="T51" fmla="*/ 356 h 695"/>
              <a:gd name="T52" fmla="*/ 86 w 115"/>
              <a:gd name="T53" fmla="*/ 345 h 695"/>
              <a:gd name="T54" fmla="*/ 81 w 115"/>
              <a:gd name="T55" fmla="*/ 339 h 695"/>
              <a:gd name="T56" fmla="*/ 69 w 115"/>
              <a:gd name="T57" fmla="*/ 321 h 695"/>
              <a:gd name="T58" fmla="*/ 52 w 115"/>
              <a:gd name="T59" fmla="*/ 304 h 695"/>
              <a:gd name="T60" fmla="*/ 34 w 115"/>
              <a:gd name="T61" fmla="*/ 292 h 695"/>
              <a:gd name="T62" fmla="*/ 29 w 115"/>
              <a:gd name="T63" fmla="*/ 280 h 695"/>
              <a:gd name="T64" fmla="*/ 23 w 115"/>
              <a:gd name="T65" fmla="*/ 274 h 695"/>
              <a:gd name="T66" fmla="*/ 17 w 115"/>
              <a:gd name="T67" fmla="*/ 269 h 695"/>
              <a:gd name="T68" fmla="*/ 11 w 115"/>
              <a:gd name="T69" fmla="*/ 257 h 695"/>
              <a:gd name="T70" fmla="*/ 11 w 115"/>
              <a:gd name="T71" fmla="*/ 251 h 695"/>
              <a:gd name="T72" fmla="*/ 11 w 115"/>
              <a:gd name="T73" fmla="*/ 245 h 695"/>
              <a:gd name="T74" fmla="*/ 11 w 115"/>
              <a:gd name="T75" fmla="*/ 234 h 695"/>
              <a:gd name="T76" fmla="*/ 11 w 115"/>
              <a:gd name="T77" fmla="*/ 228 h 695"/>
              <a:gd name="T78" fmla="*/ 17 w 115"/>
              <a:gd name="T79" fmla="*/ 222 h 695"/>
              <a:gd name="T80" fmla="*/ 23 w 115"/>
              <a:gd name="T81" fmla="*/ 216 h 695"/>
              <a:gd name="T82" fmla="*/ 29 w 115"/>
              <a:gd name="T83" fmla="*/ 210 h 695"/>
              <a:gd name="T84" fmla="*/ 34 w 115"/>
              <a:gd name="T85" fmla="*/ 199 h 695"/>
              <a:gd name="T86" fmla="*/ 52 w 115"/>
              <a:gd name="T87" fmla="*/ 187 h 695"/>
              <a:gd name="T88" fmla="*/ 69 w 115"/>
              <a:gd name="T89" fmla="*/ 175 h 695"/>
              <a:gd name="T90" fmla="*/ 86 w 115"/>
              <a:gd name="T91" fmla="*/ 164 h 695"/>
              <a:gd name="T92" fmla="*/ 92 w 115"/>
              <a:gd name="T93" fmla="*/ 158 h 695"/>
              <a:gd name="T94" fmla="*/ 98 w 115"/>
              <a:gd name="T95" fmla="*/ 152 h 695"/>
              <a:gd name="T96" fmla="*/ 104 w 115"/>
              <a:gd name="T97" fmla="*/ 146 h 695"/>
              <a:gd name="T98" fmla="*/ 110 w 115"/>
              <a:gd name="T99" fmla="*/ 140 h 695"/>
              <a:gd name="T100" fmla="*/ 115 w 115"/>
              <a:gd name="T101" fmla="*/ 129 h 695"/>
              <a:gd name="T102" fmla="*/ 115 w 115"/>
              <a:gd name="T103" fmla="*/ 117 h 695"/>
              <a:gd name="T104" fmla="*/ 115 w 115"/>
              <a:gd name="T105" fmla="*/ 105 h 695"/>
              <a:gd name="T106" fmla="*/ 115 w 115"/>
              <a:gd name="T107" fmla="*/ 94 h 695"/>
              <a:gd name="T108" fmla="*/ 115 w 115"/>
              <a:gd name="T109" fmla="*/ 70 h 695"/>
              <a:gd name="T110" fmla="*/ 115 w 115"/>
              <a:gd name="T111" fmla="*/ 64 h 695"/>
              <a:gd name="T112" fmla="*/ 115 w 115"/>
              <a:gd name="T113" fmla="*/ 53 h 695"/>
              <a:gd name="T114" fmla="*/ 115 w 115"/>
              <a:gd name="T115" fmla="*/ 35 h 695"/>
              <a:gd name="T116" fmla="*/ 115 w 115"/>
              <a:gd name="T117" fmla="*/ 23 h 695"/>
              <a:gd name="T118" fmla="*/ 115 w 115"/>
              <a:gd name="T119" fmla="*/ 12 h 695"/>
              <a:gd name="T120" fmla="*/ 115 w 115"/>
              <a:gd name="T121" fmla="*/ 0 h 6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
              <a:gd name="T184" fmla="*/ 0 h 695"/>
              <a:gd name="T185" fmla="*/ 115 w 115"/>
              <a:gd name="T186" fmla="*/ 695 h 6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 h="695">
                <a:moveTo>
                  <a:pt x="69" y="695"/>
                </a:moveTo>
                <a:lnTo>
                  <a:pt x="46" y="660"/>
                </a:lnTo>
                <a:lnTo>
                  <a:pt x="34" y="642"/>
                </a:lnTo>
                <a:lnTo>
                  <a:pt x="23" y="625"/>
                </a:lnTo>
                <a:lnTo>
                  <a:pt x="17" y="607"/>
                </a:lnTo>
                <a:lnTo>
                  <a:pt x="5" y="590"/>
                </a:lnTo>
                <a:lnTo>
                  <a:pt x="5" y="572"/>
                </a:lnTo>
                <a:lnTo>
                  <a:pt x="0" y="561"/>
                </a:lnTo>
                <a:lnTo>
                  <a:pt x="0" y="555"/>
                </a:lnTo>
                <a:lnTo>
                  <a:pt x="5" y="549"/>
                </a:lnTo>
                <a:lnTo>
                  <a:pt x="5" y="537"/>
                </a:lnTo>
                <a:lnTo>
                  <a:pt x="17" y="526"/>
                </a:lnTo>
                <a:lnTo>
                  <a:pt x="23" y="514"/>
                </a:lnTo>
                <a:lnTo>
                  <a:pt x="46" y="496"/>
                </a:lnTo>
                <a:lnTo>
                  <a:pt x="58" y="485"/>
                </a:lnTo>
                <a:lnTo>
                  <a:pt x="63" y="473"/>
                </a:lnTo>
                <a:lnTo>
                  <a:pt x="69" y="461"/>
                </a:lnTo>
                <a:lnTo>
                  <a:pt x="75" y="450"/>
                </a:lnTo>
                <a:lnTo>
                  <a:pt x="86" y="438"/>
                </a:lnTo>
                <a:lnTo>
                  <a:pt x="92" y="426"/>
                </a:lnTo>
                <a:lnTo>
                  <a:pt x="98" y="409"/>
                </a:lnTo>
                <a:lnTo>
                  <a:pt x="98" y="397"/>
                </a:lnTo>
                <a:lnTo>
                  <a:pt x="104" y="385"/>
                </a:lnTo>
                <a:lnTo>
                  <a:pt x="98" y="368"/>
                </a:lnTo>
                <a:lnTo>
                  <a:pt x="98" y="362"/>
                </a:lnTo>
                <a:lnTo>
                  <a:pt x="92" y="356"/>
                </a:lnTo>
                <a:lnTo>
                  <a:pt x="86" y="345"/>
                </a:lnTo>
                <a:lnTo>
                  <a:pt x="81" y="339"/>
                </a:lnTo>
                <a:lnTo>
                  <a:pt x="69" y="321"/>
                </a:lnTo>
                <a:lnTo>
                  <a:pt x="52" y="304"/>
                </a:lnTo>
                <a:lnTo>
                  <a:pt x="34" y="292"/>
                </a:lnTo>
                <a:lnTo>
                  <a:pt x="29" y="280"/>
                </a:lnTo>
                <a:lnTo>
                  <a:pt x="23" y="274"/>
                </a:lnTo>
                <a:lnTo>
                  <a:pt x="17" y="269"/>
                </a:lnTo>
                <a:lnTo>
                  <a:pt x="11" y="257"/>
                </a:lnTo>
                <a:lnTo>
                  <a:pt x="11" y="251"/>
                </a:lnTo>
                <a:lnTo>
                  <a:pt x="11" y="245"/>
                </a:lnTo>
                <a:lnTo>
                  <a:pt x="11" y="234"/>
                </a:lnTo>
                <a:lnTo>
                  <a:pt x="11" y="228"/>
                </a:lnTo>
                <a:lnTo>
                  <a:pt x="17" y="222"/>
                </a:lnTo>
                <a:lnTo>
                  <a:pt x="23" y="216"/>
                </a:lnTo>
                <a:lnTo>
                  <a:pt x="29" y="210"/>
                </a:lnTo>
                <a:lnTo>
                  <a:pt x="34" y="199"/>
                </a:lnTo>
                <a:lnTo>
                  <a:pt x="52" y="187"/>
                </a:lnTo>
                <a:lnTo>
                  <a:pt x="69" y="175"/>
                </a:lnTo>
                <a:lnTo>
                  <a:pt x="86" y="164"/>
                </a:lnTo>
                <a:lnTo>
                  <a:pt x="92" y="158"/>
                </a:lnTo>
                <a:lnTo>
                  <a:pt x="98" y="152"/>
                </a:lnTo>
                <a:lnTo>
                  <a:pt x="104" y="146"/>
                </a:lnTo>
                <a:lnTo>
                  <a:pt x="110" y="140"/>
                </a:lnTo>
                <a:lnTo>
                  <a:pt x="115" y="129"/>
                </a:lnTo>
                <a:lnTo>
                  <a:pt x="115" y="117"/>
                </a:lnTo>
                <a:lnTo>
                  <a:pt x="115" y="105"/>
                </a:lnTo>
                <a:lnTo>
                  <a:pt x="115" y="94"/>
                </a:lnTo>
                <a:lnTo>
                  <a:pt x="115" y="70"/>
                </a:lnTo>
                <a:lnTo>
                  <a:pt x="115" y="64"/>
                </a:lnTo>
                <a:lnTo>
                  <a:pt x="115" y="53"/>
                </a:lnTo>
                <a:lnTo>
                  <a:pt x="115" y="35"/>
                </a:lnTo>
                <a:lnTo>
                  <a:pt x="115" y="23"/>
                </a:lnTo>
                <a:lnTo>
                  <a:pt x="115" y="12"/>
                </a:lnTo>
                <a:lnTo>
                  <a:pt x="115" y="0"/>
                </a:lnTo>
              </a:path>
            </a:pathLst>
          </a:custGeom>
          <a:noFill/>
          <a:ln w="26988">
            <a:solidFill>
              <a:srgbClr val="FF0000"/>
            </a:solidFill>
            <a:round/>
            <a:headEnd/>
            <a:tailEnd/>
          </a:ln>
        </p:spPr>
        <p:txBody>
          <a:bodyPr/>
          <a:lstStyle/>
          <a:p>
            <a:endParaRPr lang="en-US"/>
          </a:p>
        </p:txBody>
      </p:sp>
      <p:sp>
        <p:nvSpPr>
          <p:cNvPr id="25135" name="Freeform 323"/>
          <p:cNvSpPr>
            <a:spLocks/>
          </p:cNvSpPr>
          <p:nvPr/>
        </p:nvSpPr>
        <p:spPr bwMode="auto">
          <a:xfrm>
            <a:off x="5540319" y="2385576"/>
            <a:ext cx="496888" cy="342900"/>
          </a:xfrm>
          <a:custGeom>
            <a:avLst/>
            <a:gdLst>
              <a:gd name="T0" fmla="*/ 313 w 313"/>
              <a:gd name="T1" fmla="*/ 35 h 216"/>
              <a:gd name="T2" fmla="*/ 301 w 313"/>
              <a:gd name="T3" fmla="*/ 17 h 216"/>
              <a:gd name="T4" fmla="*/ 284 w 313"/>
              <a:gd name="T5" fmla="*/ 6 h 216"/>
              <a:gd name="T6" fmla="*/ 278 w 313"/>
              <a:gd name="T7" fmla="*/ 6 h 216"/>
              <a:gd name="T8" fmla="*/ 272 w 313"/>
              <a:gd name="T9" fmla="*/ 0 h 216"/>
              <a:gd name="T10" fmla="*/ 261 w 313"/>
              <a:gd name="T11" fmla="*/ 0 h 216"/>
              <a:gd name="T12" fmla="*/ 255 w 313"/>
              <a:gd name="T13" fmla="*/ 0 h 216"/>
              <a:gd name="T14" fmla="*/ 243 w 313"/>
              <a:gd name="T15" fmla="*/ 0 h 216"/>
              <a:gd name="T16" fmla="*/ 237 w 313"/>
              <a:gd name="T17" fmla="*/ 6 h 216"/>
              <a:gd name="T18" fmla="*/ 226 w 313"/>
              <a:gd name="T19" fmla="*/ 6 h 216"/>
              <a:gd name="T20" fmla="*/ 220 w 313"/>
              <a:gd name="T21" fmla="*/ 17 h 216"/>
              <a:gd name="T22" fmla="*/ 208 w 313"/>
              <a:gd name="T23" fmla="*/ 23 h 216"/>
              <a:gd name="T24" fmla="*/ 203 w 313"/>
              <a:gd name="T25" fmla="*/ 29 h 216"/>
              <a:gd name="T26" fmla="*/ 191 w 313"/>
              <a:gd name="T27" fmla="*/ 35 h 216"/>
              <a:gd name="T28" fmla="*/ 185 w 313"/>
              <a:gd name="T29" fmla="*/ 41 h 216"/>
              <a:gd name="T30" fmla="*/ 179 w 313"/>
              <a:gd name="T31" fmla="*/ 41 h 216"/>
              <a:gd name="T32" fmla="*/ 174 w 313"/>
              <a:gd name="T33" fmla="*/ 41 h 216"/>
              <a:gd name="T34" fmla="*/ 162 w 313"/>
              <a:gd name="T35" fmla="*/ 47 h 216"/>
              <a:gd name="T36" fmla="*/ 156 w 313"/>
              <a:gd name="T37" fmla="*/ 47 h 216"/>
              <a:gd name="T38" fmla="*/ 150 w 313"/>
              <a:gd name="T39" fmla="*/ 47 h 216"/>
              <a:gd name="T40" fmla="*/ 145 w 313"/>
              <a:gd name="T41" fmla="*/ 47 h 216"/>
              <a:gd name="T42" fmla="*/ 133 w 313"/>
              <a:gd name="T43" fmla="*/ 41 h 216"/>
              <a:gd name="T44" fmla="*/ 127 w 313"/>
              <a:gd name="T45" fmla="*/ 41 h 216"/>
              <a:gd name="T46" fmla="*/ 110 w 313"/>
              <a:gd name="T47" fmla="*/ 41 h 216"/>
              <a:gd name="T48" fmla="*/ 98 w 313"/>
              <a:gd name="T49" fmla="*/ 35 h 216"/>
              <a:gd name="T50" fmla="*/ 92 w 313"/>
              <a:gd name="T51" fmla="*/ 35 h 216"/>
              <a:gd name="T52" fmla="*/ 81 w 313"/>
              <a:gd name="T53" fmla="*/ 35 h 216"/>
              <a:gd name="T54" fmla="*/ 75 w 313"/>
              <a:gd name="T55" fmla="*/ 41 h 216"/>
              <a:gd name="T56" fmla="*/ 63 w 313"/>
              <a:gd name="T57" fmla="*/ 41 h 216"/>
              <a:gd name="T58" fmla="*/ 52 w 313"/>
              <a:gd name="T59" fmla="*/ 47 h 216"/>
              <a:gd name="T60" fmla="*/ 46 w 313"/>
              <a:gd name="T61" fmla="*/ 52 h 216"/>
              <a:gd name="T62" fmla="*/ 35 w 313"/>
              <a:gd name="T63" fmla="*/ 58 h 216"/>
              <a:gd name="T64" fmla="*/ 29 w 313"/>
              <a:gd name="T65" fmla="*/ 70 h 216"/>
              <a:gd name="T66" fmla="*/ 17 w 313"/>
              <a:gd name="T67" fmla="*/ 76 h 216"/>
              <a:gd name="T68" fmla="*/ 11 w 313"/>
              <a:gd name="T69" fmla="*/ 82 h 216"/>
              <a:gd name="T70" fmla="*/ 11 w 313"/>
              <a:gd name="T71" fmla="*/ 93 h 216"/>
              <a:gd name="T72" fmla="*/ 6 w 313"/>
              <a:gd name="T73" fmla="*/ 93 h 216"/>
              <a:gd name="T74" fmla="*/ 11 w 313"/>
              <a:gd name="T75" fmla="*/ 99 h 216"/>
              <a:gd name="T76" fmla="*/ 11 w 313"/>
              <a:gd name="T77" fmla="*/ 105 h 216"/>
              <a:gd name="T78" fmla="*/ 17 w 313"/>
              <a:gd name="T79" fmla="*/ 117 h 216"/>
              <a:gd name="T80" fmla="*/ 23 w 313"/>
              <a:gd name="T81" fmla="*/ 123 h 216"/>
              <a:gd name="T82" fmla="*/ 29 w 313"/>
              <a:gd name="T83" fmla="*/ 134 h 216"/>
              <a:gd name="T84" fmla="*/ 35 w 313"/>
              <a:gd name="T85" fmla="*/ 140 h 216"/>
              <a:gd name="T86" fmla="*/ 35 w 313"/>
              <a:gd name="T87" fmla="*/ 146 h 216"/>
              <a:gd name="T88" fmla="*/ 40 w 313"/>
              <a:gd name="T89" fmla="*/ 158 h 216"/>
              <a:gd name="T90" fmla="*/ 35 w 313"/>
              <a:gd name="T91" fmla="*/ 163 h 216"/>
              <a:gd name="T92" fmla="*/ 35 w 313"/>
              <a:gd name="T93" fmla="*/ 169 h 216"/>
              <a:gd name="T94" fmla="*/ 29 w 313"/>
              <a:gd name="T95" fmla="*/ 181 h 216"/>
              <a:gd name="T96" fmla="*/ 17 w 313"/>
              <a:gd name="T97" fmla="*/ 187 h 216"/>
              <a:gd name="T98" fmla="*/ 11 w 313"/>
              <a:gd name="T99" fmla="*/ 198 h 216"/>
              <a:gd name="T100" fmla="*/ 6 w 313"/>
              <a:gd name="T101" fmla="*/ 204 h 216"/>
              <a:gd name="T102" fmla="*/ 0 w 313"/>
              <a:gd name="T103" fmla="*/ 210 h 216"/>
              <a:gd name="T104" fmla="*/ 0 w 313"/>
              <a:gd name="T105" fmla="*/ 216 h 2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3"/>
              <a:gd name="T160" fmla="*/ 0 h 216"/>
              <a:gd name="T161" fmla="*/ 313 w 313"/>
              <a:gd name="T162" fmla="*/ 216 h 2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3" h="216">
                <a:moveTo>
                  <a:pt x="313" y="35"/>
                </a:moveTo>
                <a:lnTo>
                  <a:pt x="301" y="17"/>
                </a:lnTo>
                <a:lnTo>
                  <a:pt x="284" y="6"/>
                </a:lnTo>
                <a:lnTo>
                  <a:pt x="278" y="6"/>
                </a:lnTo>
                <a:lnTo>
                  <a:pt x="272" y="0"/>
                </a:lnTo>
                <a:lnTo>
                  <a:pt x="261" y="0"/>
                </a:lnTo>
                <a:lnTo>
                  <a:pt x="255" y="0"/>
                </a:lnTo>
                <a:lnTo>
                  <a:pt x="243" y="0"/>
                </a:lnTo>
                <a:lnTo>
                  <a:pt x="237" y="6"/>
                </a:lnTo>
                <a:lnTo>
                  <a:pt x="226" y="6"/>
                </a:lnTo>
                <a:lnTo>
                  <a:pt x="220" y="17"/>
                </a:lnTo>
                <a:lnTo>
                  <a:pt x="208" y="23"/>
                </a:lnTo>
                <a:lnTo>
                  <a:pt x="203" y="29"/>
                </a:lnTo>
                <a:lnTo>
                  <a:pt x="191" y="35"/>
                </a:lnTo>
                <a:lnTo>
                  <a:pt x="185" y="41"/>
                </a:lnTo>
                <a:lnTo>
                  <a:pt x="179" y="41"/>
                </a:lnTo>
                <a:lnTo>
                  <a:pt x="174" y="41"/>
                </a:lnTo>
                <a:lnTo>
                  <a:pt x="162" y="47"/>
                </a:lnTo>
                <a:lnTo>
                  <a:pt x="156" y="47"/>
                </a:lnTo>
                <a:lnTo>
                  <a:pt x="150" y="47"/>
                </a:lnTo>
                <a:lnTo>
                  <a:pt x="145" y="47"/>
                </a:lnTo>
                <a:lnTo>
                  <a:pt x="133" y="41"/>
                </a:lnTo>
                <a:lnTo>
                  <a:pt x="127" y="41"/>
                </a:lnTo>
                <a:lnTo>
                  <a:pt x="110" y="41"/>
                </a:lnTo>
                <a:lnTo>
                  <a:pt x="98" y="35"/>
                </a:lnTo>
                <a:lnTo>
                  <a:pt x="92" y="35"/>
                </a:lnTo>
                <a:lnTo>
                  <a:pt x="81" y="35"/>
                </a:lnTo>
                <a:lnTo>
                  <a:pt x="75" y="41"/>
                </a:lnTo>
                <a:lnTo>
                  <a:pt x="63" y="41"/>
                </a:lnTo>
                <a:lnTo>
                  <a:pt x="52" y="47"/>
                </a:lnTo>
                <a:lnTo>
                  <a:pt x="46" y="52"/>
                </a:lnTo>
                <a:lnTo>
                  <a:pt x="35" y="58"/>
                </a:lnTo>
                <a:lnTo>
                  <a:pt x="29" y="70"/>
                </a:lnTo>
                <a:lnTo>
                  <a:pt x="17" y="76"/>
                </a:lnTo>
                <a:lnTo>
                  <a:pt x="11" y="82"/>
                </a:lnTo>
                <a:lnTo>
                  <a:pt x="11" y="93"/>
                </a:lnTo>
                <a:lnTo>
                  <a:pt x="6" y="93"/>
                </a:lnTo>
                <a:lnTo>
                  <a:pt x="11" y="99"/>
                </a:lnTo>
                <a:lnTo>
                  <a:pt x="11" y="105"/>
                </a:lnTo>
                <a:lnTo>
                  <a:pt x="17" y="117"/>
                </a:lnTo>
                <a:lnTo>
                  <a:pt x="23" y="123"/>
                </a:lnTo>
                <a:lnTo>
                  <a:pt x="29" y="134"/>
                </a:lnTo>
                <a:lnTo>
                  <a:pt x="35" y="140"/>
                </a:lnTo>
                <a:lnTo>
                  <a:pt x="35" y="146"/>
                </a:lnTo>
                <a:lnTo>
                  <a:pt x="40" y="158"/>
                </a:lnTo>
                <a:lnTo>
                  <a:pt x="35" y="163"/>
                </a:lnTo>
                <a:lnTo>
                  <a:pt x="35" y="169"/>
                </a:lnTo>
                <a:lnTo>
                  <a:pt x="29" y="181"/>
                </a:lnTo>
                <a:lnTo>
                  <a:pt x="17" y="187"/>
                </a:lnTo>
                <a:lnTo>
                  <a:pt x="11" y="198"/>
                </a:lnTo>
                <a:lnTo>
                  <a:pt x="6" y="204"/>
                </a:lnTo>
                <a:lnTo>
                  <a:pt x="0" y="210"/>
                </a:lnTo>
                <a:lnTo>
                  <a:pt x="0" y="216"/>
                </a:lnTo>
              </a:path>
            </a:pathLst>
          </a:custGeom>
          <a:noFill/>
          <a:ln w="9525">
            <a:solidFill>
              <a:srgbClr val="FF0000"/>
            </a:solidFill>
            <a:round/>
            <a:headEnd/>
            <a:tailEnd/>
          </a:ln>
        </p:spPr>
        <p:txBody>
          <a:bodyPr/>
          <a:lstStyle/>
          <a:p>
            <a:endParaRPr lang="en-US"/>
          </a:p>
        </p:txBody>
      </p:sp>
      <p:sp>
        <p:nvSpPr>
          <p:cNvPr id="25136" name="Freeform 324"/>
          <p:cNvSpPr>
            <a:spLocks/>
          </p:cNvSpPr>
          <p:nvPr/>
        </p:nvSpPr>
        <p:spPr bwMode="auto">
          <a:xfrm>
            <a:off x="4279844" y="3822263"/>
            <a:ext cx="504825" cy="111125"/>
          </a:xfrm>
          <a:custGeom>
            <a:avLst/>
            <a:gdLst>
              <a:gd name="T0" fmla="*/ 0 w 318"/>
              <a:gd name="T1" fmla="*/ 17 h 70"/>
              <a:gd name="T2" fmla="*/ 23 w 318"/>
              <a:gd name="T3" fmla="*/ 35 h 70"/>
              <a:gd name="T4" fmla="*/ 46 w 318"/>
              <a:gd name="T5" fmla="*/ 46 h 70"/>
              <a:gd name="T6" fmla="*/ 57 w 318"/>
              <a:gd name="T7" fmla="*/ 52 h 70"/>
              <a:gd name="T8" fmla="*/ 69 w 318"/>
              <a:gd name="T9" fmla="*/ 58 h 70"/>
              <a:gd name="T10" fmla="*/ 81 w 318"/>
              <a:gd name="T11" fmla="*/ 64 h 70"/>
              <a:gd name="T12" fmla="*/ 92 w 318"/>
              <a:gd name="T13" fmla="*/ 64 h 70"/>
              <a:gd name="T14" fmla="*/ 98 w 318"/>
              <a:gd name="T15" fmla="*/ 70 h 70"/>
              <a:gd name="T16" fmla="*/ 104 w 318"/>
              <a:gd name="T17" fmla="*/ 70 h 70"/>
              <a:gd name="T18" fmla="*/ 110 w 318"/>
              <a:gd name="T19" fmla="*/ 70 h 70"/>
              <a:gd name="T20" fmla="*/ 115 w 318"/>
              <a:gd name="T21" fmla="*/ 64 h 70"/>
              <a:gd name="T22" fmla="*/ 127 w 318"/>
              <a:gd name="T23" fmla="*/ 58 h 70"/>
              <a:gd name="T24" fmla="*/ 139 w 318"/>
              <a:gd name="T25" fmla="*/ 52 h 70"/>
              <a:gd name="T26" fmla="*/ 139 w 318"/>
              <a:gd name="T27" fmla="*/ 52 h 70"/>
              <a:gd name="T28" fmla="*/ 144 w 318"/>
              <a:gd name="T29" fmla="*/ 46 h 70"/>
              <a:gd name="T30" fmla="*/ 150 w 318"/>
              <a:gd name="T31" fmla="*/ 35 h 70"/>
              <a:gd name="T32" fmla="*/ 150 w 318"/>
              <a:gd name="T33" fmla="*/ 29 h 70"/>
              <a:gd name="T34" fmla="*/ 156 w 318"/>
              <a:gd name="T35" fmla="*/ 23 h 70"/>
              <a:gd name="T36" fmla="*/ 162 w 318"/>
              <a:gd name="T37" fmla="*/ 17 h 70"/>
              <a:gd name="T38" fmla="*/ 162 w 318"/>
              <a:gd name="T39" fmla="*/ 17 h 70"/>
              <a:gd name="T40" fmla="*/ 168 w 318"/>
              <a:gd name="T41" fmla="*/ 17 h 70"/>
              <a:gd name="T42" fmla="*/ 179 w 318"/>
              <a:gd name="T43" fmla="*/ 17 h 70"/>
              <a:gd name="T44" fmla="*/ 191 w 318"/>
              <a:gd name="T45" fmla="*/ 17 h 70"/>
              <a:gd name="T46" fmla="*/ 202 w 318"/>
              <a:gd name="T47" fmla="*/ 17 h 70"/>
              <a:gd name="T48" fmla="*/ 208 w 318"/>
              <a:gd name="T49" fmla="*/ 17 h 70"/>
              <a:gd name="T50" fmla="*/ 220 w 318"/>
              <a:gd name="T51" fmla="*/ 17 h 70"/>
              <a:gd name="T52" fmla="*/ 237 w 318"/>
              <a:gd name="T53" fmla="*/ 11 h 70"/>
              <a:gd name="T54" fmla="*/ 249 w 318"/>
              <a:gd name="T55" fmla="*/ 6 h 70"/>
              <a:gd name="T56" fmla="*/ 266 w 318"/>
              <a:gd name="T57" fmla="*/ 0 h 70"/>
              <a:gd name="T58" fmla="*/ 278 w 318"/>
              <a:gd name="T59" fmla="*/ 0 h 70"/>
              <a:gd name="T60" fmla="*/ 295 w 318"/>
              <a:gd name="T61" fmla="*/ 0 h 70"/>
              <a:gd name="T62" fmla="*/ 301 w 318"/>
              <a:gd name="T63" fmla="*/ 0 h 70"/>
              <a:gd name="T64" fmla="*/ 307 w 318"/>
              <a:gd name="T65" fmla="*/ 0 h 70"/>
              <a:gd name="T66" fmla="*/ 313 w 318"/>
              <a:gd name="T67" fmla="*/ 0 h 70"/>
              <a:gd name="T68" fmla="*/ 318 w 318"/>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8"/>
              <a:gd name="T106" fmla="*/ 0 h 70"/>
              <a:gd name="T107" fmla="*/ 318 w 318"/>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8" h="70">
                <a:moveTo>
                  <a:pt x="0" y="17"/>
                </a:moveTo>
                <a:lnTo>
                  <a:pt x="23" y="35"/>
                </a:lnTo>
                <a:lnTo>
                  <a:pt x="46" y="46"/>
                </a:lnTo>
                <a:lnTo>
                  <a:pt x="57" y="52"/>
                </a:lnTo>
                <a:lnTo>
                  <a:pt x="69" y="58"/>
                </a:lnTo>
                <a:lnTo>
                  <a:pt x="81" y="64"/>
                </a:lnTo>
                <a:lnTo>
                  <a:pt x="92" y="64"/>
                </a:lnTo>
                <a:lnTo>
                  <a:pt x="98" y="70"/>
                </a:lnTo>
                <a:lnTo>
                  <a:pt x="104" y="70"/>
                </a:lnTo>
                <a:lnTo>
                  <a:pt x="110" y="70"/>
                </a:lnTo>
                <a:lnTo>
                  <a:pt x="115" y="64"/>
                </a:lnTo>
                <a:lnTo>
                  <a:pt x="127" y="58"/>
                </a:lnTo>
                <a:lnTo>
                  <a:pt x="139" y="52"/>
                </a:lnTo>
                <a:lnTo>
                  <a:pt x="144" y="46"/>
                </a:lnTo>
                <a:lnTo>
                  <a:pt x="150" y="35"/>
                </a:lnTo>
                <a:lnTo>
                  <a:pt x="150" y="29"/>
                </a:lnTo>
                <a:lnTo>
                  <a:pt x="156" y="23"/>
                </a:lnTo>
                <a:lnTo>
                  <a:pt x="162" y="17"/>
                </a:lnTo>
                <a:lnTo>
                  <a:pt x="168" y="17"/>
                </a:lnTo>
                <a:lnTo>
                  <a:pt x="179" y="17"/>
                </a:lnTo>
                <a:lnTo>
                  <a:pt x="191" y="17"/>
                </a:lnTo>
                <a:lnTo>
                  <a:pt x="202" y="17"/>
                </a:lnTo>
                <a:lnTo>
                  <a:pt x="208" y="17"/>
                </a:lnTo>
                <a:lnTo>
                  <a:pt x="220" y="17"/>
                </a:lnTo>
                <a:lnTo>
                  <a:pt x="237" y="11"/>
                </a:lnTo>
                <a:lnTo>
                  <a:pt x="249" y="6"/>
                </a:lnTo>
                <a:lnTo>
                  <a:pt x="266" y="0"/>
                </a:lnTo>
                <a:lnTo>
                  <a:pt x="278" y="0"/>
                </a:lnTo>
                <a:lnTo>
                  <a:pt x="295" y="0"/>
                </a:lnTo>
                <a:lnTo>
                  <a:pt x="301" y="0"/>
                </a:lnTo>
                <a:lnTo>
                  <a:pt x="307" y="0"/>
                </a:lnTo>
                <a:lnTo>
                  <a:pt x="313" y="0"/>
                </a:lnTo>
                <a:lnTo>
                  <a:pt x="318" y="0"/>
                </a:lnTo>
              </a:path>
            </a:pathLst>
          </a:custGeom>
          <a:noFill/>
          <a:ln w="9525">
            <a:solidFill>
              <a:srgbClr val="FF0000"/>
            </a:solidFill>
            <a:round/>
            <a:headEnd/>
            <a:tailEnd/>
          </a:ln>
        </p:spPr>
        <p:txBody>
          <a:bodyPr/>
          <a:lstStyle/>
          <a:p>
            <a:endParaRPr lang="en-US"/>
          </a:p>
        </p:txBody>
      </p:sp>
      <p:sp>
        <p:nvSpPr>
          <p:cNvPr id="25137" name="Freeform 325"/>
          <p:cNvSpPr>
            <a:spLocks/>
          </p:cNvSpPr>
          <p:nvPr/>
        </p:nvSpPr>
        <p:spPr bwMode="auto">
          <a:xfrm>
            <a:off x="4730694" y="3998476"/>
            <a:ext cx="184150" cy="111125"/>
          </a:xfrm>
          <a:custGeom>
            <a:avLst/>
            <a:gdLst>
              <a:gd name="T0" fmla="*/ 0 w 116"/>
              <a:gd name="T1" fmla="*/ 0 h 70"/>
              <a:gd name="T2" fmla="*/ 11 w 116"/>
              <a:gd name="T3" fmla="*/ 0 h 70"/>
              <a:gd name="T4" fmla="*/ 23 w 116"/>
              <a:gd name="T5" fmla="*/ 0 h 70"/>
              <a:gd name="T6" fmla="*/ 40 w 116"/>
              <a:gd name="T7" fmla="*/ 5 h 70"/>
              <a:gd name="T8" fmla="*/ 52 w 116"/>
              <a:gd name="T9" fmla="*/ 11 h 70"/>
              <a:gd name="T10" fmla="*/ 58 w 116"/>
              <a:gd name="T11" fmla="*/ 17 h 70"/>
              <a:gd name="T12" fmla="*/ 69 w 116"/>
              <a:gd name="T13" fmla="*/ 23 h 70"/>
              <a:gd name="T14" fmla="*/ 69 w 116"/>
              <a:gd name="T15" fmla="*/ 29 h 70"/>
              <a:gd name="T16" fmla="*/ 75 w 116"/>
              <a:gd name="T17" fmla="*/ 35 h 70"/>
              <a:gd name="T18" fmla="*/ 75 w 116"/>
              <a:gd name="T19" fmla="*/ 41 h 70"/>
              <a:gd name="T20" fmla="*/ 75 w 116"/>
              <a:gd name="T21" fmla="*/ 46 h 70"/>
              <a:gd name="T22" fmla="*/ 81 w 116"/>
              <a:gd name="T23" fmla="*/ 52 h 70"/>
              <a:gd name="T24" fmla="*/ 87 w 116"/>
              <a:gd name="T25" fmla="*/ 58 h 70"/>
              <a:gd name="T26" fmla="*/ 92 w 116"/>
              <a:gd name="T27" fmla="*/ 64 h 70"/>
              <a:gd name="T28" fmla="*/ 98 w 116"/>
              <a:gd name="T29" fmla="*/ 70 h 70"/>
              <a:gd name="T30" fmla="*/ 110 w 116"/>
              <a:gd name="T31" fmla="*/ 70 h 70"/>
              <a:gd name="T32" fmla="*/ 116 w 11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70"/>
              <a:gd name="T53" fmla="*/ 116 w 11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70">
                <a:moveTo>
                  <a:pt x="0" y="0"/>
                </a:moveTo>
                <a:lnTo>
                  <a:pt x="11" y="0"/>
                </a:lnTo>
                <a:lnTo>
                  <a:pt x="23" y="0"/>
                </a:lnTo>
                <a:lnTo>
                  <a:pt x="40" y="5"/>
                </a:lnTo>
                <a:lnTo>
                  <a:pt x="52" y="11"/>
                </a:lnTo>
                <a:lnTo>
                  <a:pt x="58" y="17"/>
                </a:lnTo>
                <a:lnTo>
                  <a:pt x="69" y="23"/>
                </a:lnTo>
                <a:lnTo>
                  <a:pt x="69" y="29"/>
                </a:lnTo>
                <a:lnTo>
                  <a:pt x="75" y="35"/>
                </a:lnTo>
                <a:lnTo>
                  <a:pt x="75" y="41"/>
                </a:lnTo>
                <a:lnTo>
                  <a:pt x="75" y="46"/>
                </a:lnTo>
                <a:lnTo>
                  <a:pt x="81" y="52"/>
                </a:lnTo>
                <a:lnTo>
                  <a:pt x="87" y="58"/>
                </a:lnTo>
                <a:lnTo>
                  <a:pt x="92" y="64"/>
                </a:lnTo>
                <a:lnTo>
                  <a:pt x="98" y="70"/>
                </a:lnTo>
                <a:lnTo>
                  <a:pt x="110" y="70"/>
                </a:lnTo>
                <a:lnTo>
                  <a:pt x="116" y="70"/>
                </a:lnTo>
              </a:path>
            </a:pathLst>
          </a:custGeom>
          <a:noFill/>
          <a:ln w="9525">
            <a:solidFill>
              <a:srgbClr val="FF0000"/>
            </a:solidFill>
            <a:round/>
            <a:headEnd/>
            <a:tailEnd/>
          </a:ln>
        </p:spPr>
        <p:txBody>
          <a:bodyPr/>
          <a:lstStyle/>
          <a:p>
            <a:endParaRPr lang="en-US"/>
          </a:p>
        </p:txBody>
      </p:sp>
      <p:sp>
        <p:nvSpPr>
          <p:cNvPr id="25138" name="Freeform 326"/>
          <p:cNvSpPr>
            <a:spLocks/>
          </p:cNvSpPr>
          <p:nvPr/>
        </p:nvSpPr>
        <p:spPr bwMode="auto">
          <a:xfrm>
            <a:off x="5060894" y="3858776"/>
            <a:ext cx="358775" cy="147638"/>
          </a:xfrm>
          <a:custGeom>
            <a:avLst/>
            <a:gdLst>
              <a:gd name="T0" fmla="*/ 0 w 226"/>
              <a:gd name="T1" fmla="*/ 58 h 93"/>
              <a:gd name="T2" fmla="*/ 23 w 226"/>
              <a:gd name="T3" fmla="*/ 41 h 93"/>
              <a:gd name="T4" fmla="*/ 35 w 226"/>
              <a:gd name="T5" fmla="*/ 29 h 93"/>
              <a:gd name="T6" fmla="*/ 47 w 226"/>
              <a:gd name="T7" fmla="*/ 23 h 93"/>
              <a:gd name="T8" fmla="*/ 58 w 226"/>
              <a:gd name="T9" fmla="*/ 18 h 93"/>
              <a:gd name="T10" fmla="*/ 70 w 226"/>
              <a:gd name="T11" fmla="*/ 12 h 93"/>
              <a:gd name="T12" fmla="*/ 76 w 226"/>
              <a:gd name="T13" fmla="*/ 12 h 93"/>
              <a:gd name="T14" fmla="*/ 87 w 226"/>
              <a:gd name="T15" fmla="*/ 12 h 93"/>
              <a:gd name="T16" fmla="*/ 87 w 226"/>
              <a:gd name="T17" fmla="*/ 12 h 93"/>
              <a:gd name="T18" fmla="*/ 93 w 226"/>
              <a:gd name="T19" fmla="*/ 18 h 93"/>
              <a:gd name="T20" fmla="*/ 93 w 226"/>
              <a:gd name="T21" fmla="*/ 23 h 93"/>
              <a:gd name="T22" fmla="*/ 93 w 226"/>
              <a:gd name="T23" fmla="*/ 29 h 93"/>
              <a:gd name="T24" fmla="*/ 99 w 226"/>
              <a:gd name="T25" fmla="*/ 41 h 93"/>
              <a:gd name="T26" fmla="*/ 99 w 226"/>
              <a:gd name="T27" fmla="*/ 58 h 93"/>
              <a:gd name="T28" fmla="*/ 99 w 226"/>
              <a:gd name="T29" fmla="*/ 70 h 93"/>
              <a:gd name="T30" fmla="*/ 105 w 226"/>
              <a:gd name="T31" fmla="*/ 76 h 93"/>
              <a:gd name="T32" fmla="*/ 105 w 226"/>
              <a:gd name="T33" fmla="*/ 82 h 93"/>
              <a:gd name="T34" fmla="*/ 105 w 226"/>
              <a:gd name="T35" fmla="*/ 88 h 93"/>
              <a:gd name="T36" fmla="*/ 110 w 226"/>
              <a:gd name="T37" fmla="*/ 93 h 93"/>
              <a:gd name="T38" fmla="*/ 110 w 226"/>
              <a:gd name="T39" fmla="*/ 93 h 93"/>
              <a:gd name="T40" fmla="*/ 116 w 226"/>
              <a:gd name="T41" fmla="*/ 93 h 93"/>
              <a:gd name="T42" fmla="*/ 116 w 226"/>
              <a:gd name="T43" fmla="*/ 93 h 93"/>
              <a:gd name="T44" fmla="*/ 122 w 226"/>
              <a:gd name="T45" fmla="*/ 93 h 93"/>
              <a:gd name="T46" fmla="*/ 128 w 226"/>
              <a:gd name="T47" fmla="*/ 88 h 93"/>
              <a:gd name="T48" fmla="*/ 134 w 226"/>
              <a:gd name="T49" fmla="*/ 82 h 93"/>
              <a:gd name="T50" fmla="*/ 139 w 226"/>
              <a:gd name="T51" fmla="*/ 70 h 93"/>
              <a:gd name="T52" fmla="*/ 145 w 226"/>
              <a:gd name="T53" fmla="*/ 64 h 93"/>
              <a:gd name="T54" fmla="*/ 157 w 226"/>
              <a:gd name="T55" fmla="*/ 47 h 93"/>
              <a:gd name="T56" fmla="*/ 168 w 226"/>
              <a:gd name="T57" fmla="*/ 29 h 93"/>
              <a:gd name="T58" fmla="*/ 174 w 226"/>
              <a:gd name="T59" fmla="*/ 23 h 93"/>
              <a:gd name="T60" fmla="*/ 180 w 226"/>
              <a:gd name="T61" fmla="*/ 12 h 93"/>
              <a:gd name="T62" fmla="*/ 186 w 226"/>
              <a:gd name="T63" fmla="*/ 6 h 93"/>
              <a:gd name="T64" fmla="*/ 192 w 226"/>
              <a:gd name="T65" fmla="*/ 0 h 93"/>
              <a:gd name="T66" fmla="*/ 197 w 226"/>
              <a:gd name="T67" fmla="*/ 0 h 93"/>
              <a:gd name="T68" fmla="*/ 197 w 226"/>
              <a:gd name="T69" fmla="*/ 0 h 93"/>
              <a:gd name="T70" fmla="*/ 203 w 226"/>
              <a:gd name="T71" fmla="*/ 0 h 93"/>
              <a:gd name="T72" fmla="*/ 203 w 226"/>
              <a:gd name="T73" fmla="*/ 0 h 93"/>
              <a:gd name="T74" fmla="*/ 209 w 226"/>
              <a:gd name="T75" fmla="*/ 0 h 93"/>
              <a:gd name="T76" fmla="*/ 209 w 226"/>
              <a:gd name="T77" fmla="*/ 6 h 93"/>
              <a:gd name="T78" fmla="*/ 215 w 226"/>
              <a:gd name="T79" fmla="*/ 18 h 93"/>
              <a:gd name="T80" fmla="*/ 221 w 226"/>
              <a:gd name="T81" fmla="*/ 29 h 93"/>
              <a:gd name="T82" fmla="*/ 221 w 226"/>
              <a:gd name="T83" fmla="*/ 41 h 93"/>
              <a:gd name="T84" fmla="*/ 221 w 226"/>
              <a:gd name="T85" fmla="*/ 58 h 93"/>
              <a:gd name="T86" fmla="*/ 226 w 226"/>
              <a:gd name="T87" fmla="*/ 70 h 93"/>
              <a:gd name="T88" fmla="*/ 226 w 226"/>
              <a:gd name="T89" fmla="*/ 70 h 93"/>
              <a:gd name="T90" fmla="*/ 226 w 226"/>
              <a:gd name="T91" fmla="*/ 76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6"/>
              <a:gd name="T139" fmla="*/ 0 h 93"/>
              <a:gd name="T140" fmla="*/ 226 w 226"/>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6" h="93">
                <a:moveTo>
                  <a:pt x="0" y="58"/>
                </a:moveTo>
                <a:lnTo>
                  <a:pt x="23" y="41"/>
                </a:lnTo>
                <a:lnTo>
                  <a:pt x="35" y="29"/>
                </a:lnTo>
                <a:lnTo>
                  <a:pt x="47" y="23"/>
                </a:lnTo>
                <a:lnTo>
                  <a:pt x="58" y="18"/>
                </a:lnTo>
                <a:lnTo>
                  <a:pt x="70" y="12"/>
                </a:lnTo>
                <a:lnTo>
                  <a:pt x="76" y="12"/>
                </a:lnTo>
                <a:lnTo>
                  <a:pt x="87" y="12"/>
                </a:lnTo>
                <a:lnTo>
                  <a:pt x="93" y="18"/>
                </a:lnTo>
                <a:lnTo>
                  <a:pt x="93" y="23"/>
                </a:lnTo>
                <a:lnTo>
                  <a:pt x="93" y="29"/>
                </a:lnTo>
                <a:lnTo>
                  <a:pt x="99" y="41"/>
                </a:lnTo>
                <a:lnTo>
                  <a:pt x="99" y="58"/>
                </a:lnTo>
                <a:lnTo>
                  <a:pt x="99" y="70"/>
                </a:lnTo>
                <a:lnTo>
                  <a:pt x="105" y="76"/>
                </a:lnTo>
                <a:lnTo>
                  <a:pt x="105" y="82"/>
                </a:lnTo>
                <a:lnTo>
                  <a:pt x="105" y="88"/>
                </a:lnTo>
                <a:lnTo>
                  <a:pt x="110" y="93"/>
                </a:lnTo>
                <a:lnTo>
                  <a:pt x="116" y="93"/>
                </a:lnTo>
                <a:lnTo>
                  <a:pt x="122" y="93"/>
                </a:lnTo>
                <a:lnTo>
                  <a:pt x="128" y="88"/>
                </a:lnTo>
                <a:lnTo>
                  <a:pt x="134" y="82"/>
                </a:lnTo>
                <a:lnTo>
                  <a:pt x="139" y="70"/>
                </a:lnTo>
                <a:lnTo>
                  <a:pt x="145" y="64"/>
                </a:lnTo>
                <a:lnTo>
                  <a:pt x="157" y="47"/>
                </a:lnTo>
                <a:lnTo>
                  <a:pt x="168" y="29"/>
                </a:lnTo>
                <a:lnTo>
                  <a:pt x="174" y="23"/>
                </a:lnTo>
                <a:lnTo>
                  <a:pt x="180" y="12"/>
                </a:lnTo>
                <a:lnTo>
                  <a:pt x="186" y="6"/>
                </a:lnTo>
                <a:lnTo>
                  <a:pt x="192" y="0"/>
                </a:lnTo>
                <a:lnTo>
                  <a:pt x="197" y="0"/>
                </a:lnTo>
                <a:lnTo>
                  <a:pt x="203" y="0"/>
                </a:lnTo>
                <a:lnTo>
                  <a:pt x="209" y="0"/>
                </a:lnTo>
                <a:lnTo>
                  <a:pt x="209" y="6"/>
                </a:lnTo>
                <a:lnTo>
                  <a:pt x="215" y="18"/>
                </a:lnTo>
                <a:lnTo>
                  <a:pt x="221" y="29"/>
                </a:lnTo>
                <a:lnTo>
                  <a:pt x="221" y="41"/>
                </a:lnTo>
                <a:lnTo>
                  <a:pt x="221" y="58"/>
                </a:lnTo>
                <a:lnTo>
                  <a:pt x="226" y="70"/>
                </a:lnTo>
                <a:lnTo>
                  <a:pt x="226" y="76"/>
                </a:lnTo>
              </a:path>
            </a:pathLst>
          </a:custGeom>
          <a:noFill/>
          <a:ln w="9525">
            <a:solidFill>
              <a:srgbClr val="FF0000"/>
            </a:solidFill>
            <a:round/>
            <a:headEnd/>
            <a:tailEnd/>
          </a:ln>
        </p:spPr>
        <p:txBody>
          <a:bodyPr/>
          <a:lstStyle/>
          <a:p>
            <a:endParaRPr lang="en-US"/>
          </a:p>
        </p:txBody>
      </p:sp>
      <p:sp>
        <p:nvSpPr>
          <p:cNvPr id="25139" name="Freeform 327"/>
          <p:cNvSpPr>
            <a:spLocks/>
          </p:cNvSpPr>
          <p:nvPr/>
        </p:nvSpPr>
        <p:spPr bwMode="auto">
          <a:xfrm>
            <a:off x="4776731" y="4136588"/>
            <a:ext cx="395288" cy="111125"/>
          </a:xfrm>
          <a:custGeom>
            <a:avLst/>
            <a:gdLst>
              <a:gd name="T0" fmla="*/ 249 w 249"/>
              <a:gd name="T1" fmla="*/ 18 h 70"/>
              <a:gd name="T2" fmla="*/ 208 w 249"/>
              <a:gd name="T3" fmla="*/ 12 h 70"/>
              <a:gd name="T4" fmla="*/ 191 w 249"/>
              <a:gd name="T5" fmla="*/ 6 h 70"/>
              <a:gd name="T6" fmla="*/ 173 w 249"/>
              <a:gd name="T7" fmla="*/ 0 h 70"/>
              <a:gd name="T8" fmla="*/ 150 w 249"/>
              <a:gd name="T9" fmla="*/ 0 h 70"/>
              <a:gd name="T10" fmla="*/ 133 w 249"/>
              <a:gd name="T11" fmla="*/ 0 h 70"/>
              <a:gd name="T12" fmla="*/ 116 w 249"/>
              <a:gd name="T13" fmla="*/ 0 h 70"/>
              <a:gd name="T14" fmla="*/ 104 w 249"/>
              <a:gd name="T15" fmla="*/ 0 h 70"/>
              <a:gd name="T16" fmla="*/ 92 w 249"/>
              <a:gd name="T17" fmla="*/ 0 h 70"/>
              <a:gd name="T18" fmla="*/ 87 w 249"/>
              <a:gd name="T19" fmla="*/ 6 h 70"/>
              <a:gd name="T20" fmla="*/ 69 w 249"/>
              <a:gd name="T21" fmla="*/ 12 h 70"/>
              <a:gd name="T22" fmla="*/ 58 w 249"/>
              <a:gd name="T23" fmla="*/ 24 h 70"/>
              <a:gd name="T24" fmla="*/ 40 w 249"/>
              <a:gd name="T25" fmla="*/ 35 h 70"/>
              <a:gd name="T26" fmla="*/ 29 w 249"/>
              <a:gd name="T27" fmla="*/ 47 h 70"/>
              <a:gd name="T28" fmla="*/ 17 w 249"/>
              <a:gd name="T29" fmla="*/ 59 h 70"/>
              <a:gd name="T30" fmla="*/ 11 w 249"/>
              <a:gd name="T31" fmla="*/ 64 h 70"/>
              <a:gd name="T32" fmla="*/ 5 w 249"/>
              <a:gd name="T33" fmla="*/ 70 h 70"/>
              <a:gd name="T34" fmla="*/ 0 w 249"/>
              <a:gd name="T35" fmla="*/ 70 h 70"/>
              <a:gd name="T36" fmla="*/ 0 w 249"/>
              <a:gd name="T37" fmla="*/ 70 h 70"/>
              <a:gd name="T38" fmla="*/ 0 w 249"/>
              <a:gd name="T39" fmla="*/ 70 h 70"/>
              <a:gd name="T40" fmla="*/ 0 w 249"/>
              <a:gd name="T41" fmla="*/ 64 h 70"/>
              <a:gd name="T42" fmla="*/ 0 w 249"/>
              <a:gd name="T43" fmla="*/ 59 h 70"/>
              <a:gd name="T44" fmla="*/ 5 w 249"/>
              <a:gd name="T45" fmla="*/ 53 h 70"/>
              <a:gd name="T46" fmla="*/ 11 w 249"/>
              <a:gd name="T47" fmla="*/ 47 h 70"/>
              <a:gd name="T48" fmla="*/ 17 w 249"/>
              <a:gd name="T49" fmla="*/ 41 h 70"/>
              <a:gd name="T50" fmla="*/ 23 w 249"/>
              <a:gd name="T51" fmla="*/ 29 h 70"/>
              <a:gd name="T52" fmla="*/ 23 w 249"/>
              <a:gd name="T53" fmla="*/ 29 h 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
              <a:gd name="T82" fmla="*/ 0 h 70"/>
              <a:gd name="T83" fmla="*/ 249 w 249"/>
              <a:gd name="T84" fmla="*/ 70 h 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 h="70">
                <a:moveTo>
                  <a:pt x="249" y="18"/>
                </a:moveTo>
                <a:lnTo>
                  <a:pt x="208" y="12"/>
                </a:lnTo>
                <a:lnTo>
                  <a:pt x="191" y="6"/>
                </a:lnTo>
                <a:lnTo>
                  <a:pt x="173" y="0"/>
                </a:lnTo>
                <a:lnTo>
                  <a:pt x="150" y="0"/>
                </a:lnTo>
                <a:lnTo>
                  <a:pt x="133" y="0"/>
                </a:lnTo>
                <a:lnTo>
                  <a:pt x="116" y="0"/>
                </a:lnTo>
                <a:lnTo>
                  <a:pt x="104" y="0"/>
                </a:lnTo>
                <a:lnTo>
                  <a:pt x="92" y="0"/>
                </a:lnTo>
                <a:lnTo>
                  <a:pt x="87" y="6"/>
                </a:lnTo>
                <a:lnTo>
                  <a:pt x="69" y="12"/>
                </a:lnTo>
                <a:lnTo>
                  <a:pt x="58" y="24"/>
                </a:lnTo>
                <a:lnTo>
                  <a:pt x="40" y="35"/>
                </a:lnTo>
                <a:lnTo>
                  <a:pt x="29" y="47"/>
                </a:lnTo>
                <a:lnTo>
                  <a:pt x="17" y="59"/>
                </a:lnTo>
                <a:lnTo>
                  <a:pt x="11" y="64"/>
                </a:lnTo>
                <a:lnTo>
                  <a:pt x="5" y="70"/>
                </a:lnTo>
                <a:lnTo>
                  <a:pt x="0" y="70"/>
                </a:lnTo>
                <a:lnTo>
                  <a:pt x="0" y="64"/>
                </a:lnTo>
                <a:lnTo>
                  <a:pt x="0" y="59"/>
                </a:lnTo>
                <a:lnTo>
                  <a:pt x="5" y="53"/>
                </a:lnTo>
                <a:lnTo>
                  <a:pt x="11" y="47"/>
                </a:lnTo>
                <a:lnTo>
                  <a:pt x="17" y="41"/>
                </a:lnTo>
                <a:lnTo>
                  <a:pt x="23" y="29"/>
                </a:lnTo>
              </a:path>
            </a:pathLst>
          </a:custGeom>
          <a:noFill/>
          <a:ln w="9525">
            <a:solidFill>
              <a:srgbClr val="FF0000"/>
            </a:solidFill>
            <a:round/>
            <a:headEnd/>
            <a:tailEnd/>
          </a:ln>
        </p:spPr>
        <p:txBody>
          <a:bodyPr/>
          <a:lstStyle/>
          <a:p>
            <a:endParaRPr lang="en-US"/>
          </a:p>
        </p:txBody>
      </p:sp>
      <p:sp>
        <p:nvSpPr>
          <p:cNvPr id="25140" name="Freeform 328"/>
          <p:cNvSpPr>
            <a:spLocks/>
          </p:cNvSpPr>
          <p:nvPr/>
        </p:nvSpPr>
        <p:spPr bwMode="auto">
          <a:xfrm>
            <a:off x="4159194" y="2023626"/>
            <a:ext cx="506413" cy="111125"/>
          </a:xfrm>
          <a:custGeom>
            <a:avLst/>
            <a:gdLst>
              <a:gd name="T0" fmla="*/ 0 w 319"/>
              <a:gd name="T1" fmla="*/ 24 h 70"/>
              <a:gd name="T2" fmla="*/ 23 w 319"/>
              <a:gd name="T3" fmla="*/ 35 h 70"/>
              <a:gd name="T4" fmla="*/ 47 w 319"/>
              <a:gd name="T5" fmla="*/ 47 h 70"/>
              <a:gd name="T6" fmla="*/ 64 w 319"/>
              <a:gd name="T7" fmla="*/ 53 h 70"/>
              <a:gd name="T8" fmla="*/ 70 w 319"/>
              <a:gd name="T9" fmla="*/ 59 h 70"/>
              <a:gd name="T10" fmla="*/ 81 w 319"/>
              <a:gd name="T11" fmla="*/ 64 h 70"/>
              <a:gd name="T12" fmla="*/ 93 w 319"/>
              <a:gd name="T13" fmla="*/ 70 h 70"/>
              <a:gd name="T14" fmla="*/ 99 w 319"/>
              <a:gd name="T15" fmla="*/ 70 h 70"/>
              <a:gd name="T16" fmla="*/ 105 w 319"/>
              <a:gd name="T17" fmla="*/ 70 h 70"/>
              <a:gd name="T18" fmla="*/ 116 w 319"/>
              <a:gd name="T19" fmla="*/ 70 h 70"/>
              <a:gd name="T20" fmla="*/ 122 w 319"/>
              <a:gd name="T21" fmla="*/ 64 h 70"/>
              <a:gd name="T22" fmla="*/ 128 w 319"/>
              <a:gd name="T23" fmla="*/ 64 h 70"/>
              <a:gd name="T24" fmla="*/ 139 w 319"/>
              <a:gd name="T25" fmla="*/ 59 h 70"/>
              <a:gd name="T26" fmla="*/ 145 w 319"/>
              <a:gd name="T27" fmla="*/ 53 h 70"/>
              <a:gd name="T28" fmla="*/ 145 w 319"/>
              <a:gd name="T29" fmla="*/ 47 h 70"/>
              <a:gd name="T30" fmla="*/ 151 w 319"/>
              <a:gd name="T31" fmla="*/ 35 h 70"/>
              <a:gd name="T32" fmla="*/ 157 w 319"/>
              <a:gd name="T33" fmla="*/ 29 h 70"/>
              <a:gd name="T34" fmla="*/ 157 w 319"/>
              <a:gd name="T35" fmla="*/ 24 h 70"/>
              <a:gd name="T36" fmla="*/ 162 w 319"/>
              <a:gd name="T37" fmla="*/ 24 h 70"/>
              <a:gd name="T38" fmla="*/ 168 w 319"/>
              <a:gd name="T39" fmla="*/ 18 h 70"/>
              <a:gd name="T40" fmla="*/ 168 w 319"/>
              <a:gd name="T41" fmla="*/ 18 h 70"/>
              <a:gd name="T42" fmla="*/ 180 w 319"/>
              <a:gd name="T43" fmla="*/ 18 h 70"/>
              <a:gd name="T44" fmla="*/ 197 w 319"/>
              <a:gd name="T45" fmla="*/ 24 h 70"/>
              <a:gd name="T46" fmla="*/ 203 w 319"/>
              <a:gd name="T47" fmla="*/ 24 h 70"/>
              <a:gd name="T48" fmla="*/ 209 w 319"/>
              <a:gd name="T49" fmla="*/ 24 h 70"/>
              <a:gd name="T50" fmla="*/ 220 w 319"/>
              <a:gd name="T51" fmla="*/ 18 h 70"/>
              <a:gd name="T52" fmla="*/ 238 w 319"/>
              <a:gd name="T53" fmla="*/ 12 h 70"/>
              <a:gd name="T54" fmla="*/ 249 w 319"/>
              <a:gd name="T55" fmla="*/ 6 h 70"/>
              <a:gd name="T56" fmla="*/ 267 w 319"/>
              <a:gd name="T57" fmla="*/ 0 h 70"/>
              <a:gd name="T58" fmla="*/ 284 w 319"/>
              <a:gd name="T59" fmla="*/ 0 h 70"/>
              <a:gd name="T60" fmla="*/ 296 w 319"/>
              <a:gd name="T61" fmla="*/ 0 h 70"/>
              <a:gd name="T62" fmla="*/ 302 w 319"/>
              <a:gd name="T63" fmla="*/ 0 h 70"/>
              <a:gd name="T64" fmla="*/ 307 w 319"/>
              <a:gd name="T65" fmla="*/ 0 h 70"/>
              <a:gd name="T66" fmla="*/ 313 w 319"/>
              <a:gd name="T67" fmla="*/ 0 h 70"/>
              <a:gd name="T68" fmla="*/ 319 w 319"/>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9"/>
              <a:gd name="T106" fmla="*/ 0 h 70"/>
              <a:gd name="T107" fmla="*/ 319 w 31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9" h="70">
                <a:moveTo>
                  <a:pt x="0" y="24"/>
                </a:moveTo>
                <a:lnTo>
                  <a:pt x="23" y="35"/>
                </a:lnTo>
                <a:lnTo>
                  <a:pt x="47" y="47"/>
                </a:lnTo>
                <a:lnTo>
                  <a:pt x="64" y="53"/>
                </a:lnTo>
                <a:lnTo>
                  <a:pt x="70" y="59"/>
                </a:lnTo>
                <a:lnTo>
                  <a:pt x="81" y="64"/>
                </a:lnTo>
                <a:lnTo>
                  <a:pt x="93" y="70"/>
                </a:lnTo>
                <a:lnTo>
                  <a:pt x="99" y="70"/>
                </a:lnTo>
                <a:lnTo>
                  <a:pt x="105" y="70"/>
                </a:lnTo>
                <a:lnTo>
                  <a:pt x="116" y="70"/>
                </a:lnTo>
                <a:lnTo>
                  <a:pt x="122" y="64"/>
                </a:lnTo>
                <a:lnTo>
                  <a:pt x="128" y="64"/>
                </a:lnTo>
                <a:lnTo>
                  <a:pt x="139" y="59"/>
                </a:lnTo>
                <a:lnTo>
                  <a:pt x="145" y="53"/>
                </a:lnTo>
                <a:lnTo>
                  <a:pt x="145" y="47"/>
                </a:lnTo>
                <a:lnTo>
                  <a:pt x="151" y="35"/>
                </a:lnTo>
                <a:lnTo>
                  <a:pt x="157" y="29"/>
                </a:lnTo>
                <a:lnTo>
                  <a:pt x="157" y="24"/>
                </a:lnTo>
                <a:lnTo>
                  <a:pt x="162" y="24"/>
                </a:lnTo>
                <a:lnTo>
                  <a:pt x="168" y="18"/>
                </a:lnTo>
                <a:lnTo>
                  <a:pt x="180" y="18"/>
                </a:lnTo>
                <a:lnTo>
                  <a:pt x="197" y="24"/>
                </a:lnTo>
                <a:lnTo>
                  <a:pt x="203" y="24"/>
                </a:lnTo>
                <a:lnTo>
                  <a:pt x="209" y="24"/>
                </a:lnTo>
                <a:lnTo>
                  <a:pt x="220" y="18"/>
                </a:lnTo>
                <a:lnTo>
                  <a:pt x="238" y="12"/>
                </a:lnTo>
                <a:lnTo>
                  <a:pt x="249" y="6"/>
                </a:lnTo>
                <a:lnTo>
                  <a:pt x="267" y="0"/>
                </a:lnTo>
                <a:lnTo>
                  <a:pt x="284" y="0"/>
                </a:lnTo>
                <a:lnTo>
                  <a:pt x="296" y="0"/>
                </a:lnTo>
                <a:lnTo>
                  <a:pt x="302" y="0"/>
                </a:lnTo>
                <a:lnTo>
                  <a:pt x="307" y="0"/>
                </a:lnTo>
                <a:lnTo>
                  <a:pt x="313" y="0"/>
                </a:lnTo>
                <a:lnTo>
                  <a:pt x="319" y="0"/>
                </a:lnTo>
              </a:path>
            </a:pathLst>
          </a:custGeom>
          <a:noFill/>
          <a:ln w="9525">
            <a:solidFill>
              <a:srgbClr val="FF0000"/>
            </a:solidFill>
            <a:round/>
            <a:headEnd/>
            <a:tailEnd/>
          </a:ln>
        </p:spPr>
        <p:txBody>
          <a:bodyPr/>
          <a:lstStyle/>
          <a:p>
            <a:endParaRPr lang="en-US"/>
          </a:p>
        </p:txBody>
      </p:sp>
      <p:sp>
        <p:nvSpPr>
          <p:cNvPr id="25141" name="Freeform 329"/>
          <p:cNvSpPr>
            <a:spLocks/>
          </p:cNvSpPr>
          <p:nvPr/>
        </p:nvSpPr>
        <p:spPr bwMode="auto">
          <a:xfrm>
            <a:off x="4776731" y="1875988"/>
            <a:ext cx="358775" cy="157163"/>
          </a:xfrm>
          <a:custGeom>
            <a:avLst/>
            <a:gdLst>
              <a:gd name="T0" fmla="*/ 0 w 226"/>
              <a:gd name="T1" fmla="*/ 64 h 99"/>
              <a:gd name="T2" fmla="*/ 23 w 226"/>
              <a:gd name="T3" fmla="*/ 47 h 99"/>
              <a:gd name="T4" fmla="*/ 34 w 226"/>
              <a:gd name="T5" fmla="*/ 35 h 99"/>
              <a:gd name="T6" fmla="*/ 46 w 226"/>
              <a:gd name="T7" fmla="*/ 29 h 99"/>
              <a:gd name="T8" fmla="*/ 58 w 226"/>
              <a:gd name="T9" fmla="*/ 23 h 99"/>
              <a:gd name="T10" fmla="*/ 69 w 226"/>
              <a:gd name="T11" fmla="*/ 17 h 99"/>
              <a:gd name="T12" fmla="*/ 75 w 226"/>
              <a:gd name="T13" fmla="*/ 17 h 99"/>
              <a:gd name="T14" fmla="*/ 87 w 226"/>
              <a:gd name="T15" fmla="*/ 17 h 99"/>
              <a:gd name="T16" fmla="*/ 87 w 226"/>
              <a:gd name="T17" fmla="*/ 17 h 99"/>
              <a:gd name="T18" fmla="*/ 92 w 226"/>
              <a:gd name="T19" fmla="*/ 23 h 99"/>
              <a:gd name="T20" fmla="*/ 92 w 226"/>
              <a:gd name="T21" fmla="*/ 29 h 99"/>
              <a:gd name="T22" fmla="*/ 92 w 226"/>
              <a:gd name="T23" fmla="*/ 35 h 99"/>
              <a:gd name="T24" fmla="*/ 98 w 226"/>
              <a:gd name="T25" fmla="*/ 47 h 99"/>
              <a:gd name="T26" fmla="*/ 98 w 226"/>
              <a:gd name="T27" fmla="*/ 64 h 99"/>
              <a:gd name="T28" fmla="*/ 98 w 226"/>
              <a:gd name="T29" fmla="*/ 76 h 99"/>
              <a:gd name="T30" fmla="*/ 104 w 226"/>
              <a:gd name="T31" fmla="*/ 82 h 99"/>
              <a:gd name="T32" fmla="*/ 104 w 226"/>
              <a:gd name="T33" fmla="*/ 87 h 99"/>
              <a:gd name="T34" fmla="*/ 104 w 226"/>
              <a:gd name="T35" fmla="*/ 93 h 99"/>
              <a:gd name="T36" fmla="*/ 110 w 226"/>
              <a:gd name="T37" fmla="*/ 99 h 99"/>
              <a:gd name="T38" fmla="*/ 110 w 226"/>
              <a:gd name="T39" fmla="*/ 99 h 99"/>
              <a:gd name="T40" fmla="*/ 116 w 226"/>
              <a:gd name="T41" fmla="*/ 99 h 99"/>
              <a:gd name="T42" fmla="*/ 116 w 226"/>
              <a:gd name="T43" fmla="*/ 99 h 99"/>
              <a:gd name="T44" fmla="*/ 121 w 226"/>
              <a:gd name="T45" fmla="*/ 99 h 99"/>
              <a:gd name="T46" fmla="*/ 127 w 226"/>
              <a:gd name="T47" fmla="*/ 93 h 99"/>
              <a:gd name="T48" fmla="*/ 133 w 226"/>
              <a:gd name="T49" fmla="*/ 87 h 99"/>
              <a:gd name="T50" fmla="*/ 139 w 226"/>
              <a:gd name="T51" fmla="*/ 76 h 99"/>
              <a:gd name="T52" fmla="*/ 144 w 226"/>
              <a:gd name="T53" fmla="*/ 70 h 99"/>
              <a:gd name="T54" fmla="*/ 156 w 226"/>
              <a:gd name="T55" fmla="*/ 52 h 99"/>
              <a:gd name="T56" fmla="*/ 168 w 226"/>
              <a:gd name="T57" fmla="*/ 35 h 99"/>
              <a:gd name="T58" fmla="*/ 173 w 226"/>
              <a:gd name="T59" fmla="*/ 29 h 99"/>
              <a:gd name="T60" fmla="*/ 179 w 226"/>
              <a:gd name="T61" fmla="*/ 17 h 99"/>
              <a:gd name="T62" fmla="*/ 185 w 226"/>
              <a:gd name="T63" fmla="*/ 12 h 99"/>
              <a:gd name="T64" fmla="*/ 191 w 226"/>
              <a:gd name="T65" fmla="*/ 6 h 99"/>
              <a:gd name="T66" fmla="*/ 191 w 226"/>
              <a:gd name="T67" fmla="*/ 6 h 99"/>
              <a:gd name="T68" fmla="*/ 197 w 226"/>
              <a:gd name="T69" fmla="*/ 0 h 99"/>
              <a:gd name="T70" fmla="*/ 202 w 226"/>
              <a:gd name="T71" fmla="*/ 0 h 99"/>
              <a:gd name="T72" fmla="*/ 202 w 226"/>
              <a:gd name="T73" fmla="*/ 6 h 99"/>
              <a:gd name="T74" fmla="*/ 208 w 226"/>
              <a:gd name="T75" fmla="*/ 6 h 99"/>
              <a:gd name="T76" fmla="*/ 208 w 226"/>
              <a:gd name="T77" fmla="*/ 12 h 99"/>
              <a:gd name="T78" fmla="*/ 214 w 226"/>
              <a:gd name="T79" fmla="*/ 23 h 99"/>
              <a:gd name="T80" fmla="*/ 220 w 226"/>
              <a:gd name="T81" fmla="*/ 35 h 99"/>
              <a:gd name="T82" fmla="*/ 220 w 226"/>
              <a:gd name="T83" fmla="*/ 47 h 99"/>
              <a:gd name="T84" fmla="*/ 220 w 226"/>
              <a:gd name="T85" fmla="*/ 64 h 99"/>
              <a:gd name="T86" fmla="*/ 226 w 226"/>
              <a:gd name="T87" fmla="*/ 76 h 99"/>
              <a:gd name="T88" fmla="*/ 226 w 226"/>
              <a:gd name="T89" fmla="*/ 76 h 99"/>
              <a:gd name="T90" fmla="*/ 226 w 226"/>
              <a:gd name="T91" fmla="*/ 82 h 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6"/>
              <a:gd name="T139" fmla="*/ 0 h 99"/>
              <a:gd name="T140" fmla="*/ 226 w 226"/>
              <a:gd name="T141" fmla="*/ 99 h 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6" h="99">
                <a:moveTo>
                  <a:pt x="0" y="64"/>
                </a:moveTo>
                <a:lnTo>
                  <a:pt x="23" y="47"/>
                </a:lnTo>
                <a:lnTo>
                  <a:pt x="34" y="35"/>
                </a:lnTo>
                <a:lnTo>
                  <a:pt x="46" y="29"/>
                </a:lnTo>
                <a:lnTo>
                  <a:pt x="58" y="23"/>
                </a:lnTo>
                <a:lnTo>
                  <a:pt x="69" y="17"/>
                </a:lnTo>
                <a:lnTo>
                  <a:pt x="75" y="17"/>
                </a:lnTo>
                <a:lnTo>
                  <a:pt x="87" y="17"/>
                </a:lnTo>
                <a:lnTo>
                  <a:pt x="92" y="23"/>
                </a:lnTo>
                <a:lnTo>
                  <a:pt x="92" y="29"/>
                </a:lnTo>
                <a:lnTo>
                  <a:pt x="92" y="35"/>
                </a:lnTo>
                <a:lnTo>
                  <a:pt x="98" y="47"/>
                </a:lnTo>
                <a:lnTo>
                  <a:pt x="98" y="64"/>
                </a:lnTo>
                <a:lnTo>
                  <a:pt x="98" y="76"/>
                </a:lnTo>
                <a:lnTo>
                  <a:pt x="104" y="82"/>
                </a:lnTo>
                <a:lnTo>
                  <a:pt x="104" y="87"/>
                </a:lnTo>
                <a:lnTo>
                  <a:pt x="104" y="93"/>
                </a:lnTo>
                <a:lnTo>
                  <a:pt x="110" y="99"/>
                </a:lnTo>
                <a:lnTo>
                  <a:pt x="116" y="99"/>
                </a:lnTo>
                <a:lnTo>
                  <a:pt x="121" y="99"/>
                </a:lnTo>
                <a:lnTo>
                  <a:pt x="127" y="93"/>
                </a:lnTo>
                <a:lnTo>
                  <a:pt x="133" y="87"/>
                </a:lnTo>
                <a:lnTo>
                  <a:pt x="139" y="76"/>
                </a:lnTo>
                <a:lnTo>
                  <a:pt x="144" y="70"/>
                </a:lnTo>
                <a:lnTo>
                  <a:pt x="156" y="52"/>
                </a:lnTo>
                <a:lnTo>
                  <a:pt x="168" y="35"/>
                </a:lnTo>
                <a:lnTo>
                  <a:pt x="173" y="29"/>
                </a:lnTo>
                <a:lnTo>
                  <a:pt x="179" y="17"/>
                </a:lnTo>
                <a:lnTo>
                  <a:pt x="185" y="12"/>
                </a:lnTo>
                <a:lnTo>
                  <a:pt x="191" y="6"/>
                </a:lnTo>
                <a:lnTo>
                  <a:pt x="197" y="0"/>
                </a:lnTo>
                <a:lnTo>
                  <a:pt x="202" y="0"/>
                </a:lnTo>
                <a:lnTo>
                  <a:pt x="202" y="6"/>
                </a:lnTo>
                <a:lnTo>
                  <a:pt x="208" y="6"/>
                </a:lnTo>
                <a:lnTo>
                  <a:pt x="208" y="12"/>
                </a:lnTo>
                <a:lnTo>
                  <a:pt x="214" y="23"/>
                </a:lnTo>
                <a:lnTo>
                  <a:pt x="220" y="35"/>
                </a:lnTo>
                <a:lnTo>
                  <a:pt x="220" y="47"/>
                </a:lnTo>
                <a:lnTo>
                  <a:pt x="220" y="64"/>
                </a:lnTo>
                <a:lnTo>
                  <a:pt x="226" y="76"/>
                </a:lnTo>
                <a:lnTo>
                  <a:pt x="226" y="82"/>
                </a:lnTo>
              </a:path>
            </a:pathLst>
          </a:custGeom>
          <a:noFill/>
          <a:ln w="9525">
            <a:solidFill>
              <a:srgbClr val="FF0000"/>
            </a:solidFill>
            <a:round/>
            <a:headEnd/>
            <a:tailEnd/>
          </a:ln>
        </p:spPr>
        <p:txBody>
          <a:bodyPr/>
          <a:lstStyle/>
          <a:p>
            <a:endParaRPr lang="en-US"/>
          </a:p>
        </p:txBody>
      </p:sp>
      <p:sp>
        <p:nvSpPr>
          <p:cNvPr id="25142" name="Freeform 330"/>
          <p:cNvSpPr>
            <a:spLocks/>
          </p:cNvSpPr>
          <p:nvPr/>
        </p:nvSpPr>
        <p:spPr bwMode="auto">
          <a:xfrm>
            <a:off x="5227581" y="4201676"/>
            <a:ext cx="504825" cy="111125"/>
          </a:xfrm>
          <a:custGeom>
            <a:avLst/>
            <a:gdLst>
              <a:gd name="T0" fmla="*/ 0 w 318"/>
              <a:gd name="T1" fmla="*/ 23 h 70"/>
              <a:gd name="T2" fmla="*/ 23 w 318"/>
              <a:gd name="T3" fmla="*/ 35 h 70"/>
              <a:gd name="T4" fmla="*/ 52 w 318"/>
              <a:gd name="T5" fmla="*/ 53 h 70"/>
              <a:gd name="T6" fmla="*/ 63 w 318"/>
              <a:gd name="T7" fmla="*/ 58 h 70"/>
              <a:gd name="T8" fmla="*/ 75 w 318"/>
              <a:gd name="T9" fmla="*/ 58 h 70"/>
              <a:gd name="T10" fmla="*/ 81 w 318"/>
              <a:gd name="T11" fmla="*/ 64 h 70"/>
              <a:gd name="T12" fmla="*/ 92 w 318"/>
              <a:gd name="T13" fmla="*/ 70 h 70"/>
              <a:gd name="T14" fmla="*/ 98 w 318"/>
              <a:gd name="T15" fmla="*/ 70 h 70"/>
              <a:gd name="T16" fmla="*/ 110 w 318"/>
              <a:gd name="T17" fmla="*/ 70 h 70"/>
              <a:gd name="T18" fmla="*/ 116 w 318"/>
              <a:gd name="T19" fmla="*/ 70 h 70"/>
              <a:gd name="T20" fmla="*/ 121 w 318"/>
              <a:gd name="T21" fmla="*/ 70 h 70"/>
              <a:gd name="T22" fmla="*/ 133 w 318"/>
              <a:gd name="T23" fmla="*/ 64 h 70"/>
              <a:gd name="T24" fmla="*/ 139 w 318"/>
              <a:gd name="T25" fmla="*/ 58 h 70"/>
              <a:gd name="T26" fmla="*/ 145 w 318"/>
              <a:gd name="T27" fmla="*/ 53 h 70"/>
              <a:gd name="T28" fmla="*/ 145 w 318"/>
              <a:gd name="T29" fmla="*/ 47 h 70"/>
              <a:gd name="T30" fmla="*/ 150 w 318"/>
              <a:gd name="T31" fmla="*/ 41 h 70"/>
              <a:gd name="T32" fmla="*/ 156 w 318"/>
              <a:gd name="T33" fmla="*/ 29 h 70"/>
              <a:gd name="T34" fmla="*/ 156 w 318"/>
              <a:gd name="T35" fmla="*/ 23 h 70"/>
              <a:gd name="T36" fmla="*/ 162 w 318"/>
              <a:gd name="T37" fmla="*/ 23 h 70"/>
              <a:gd name="T38" fmla="*/ 168 w 318"/>
              <a:gd name="T39" fmla="*/ 18 h 70"/>
              <a:gd name="T40" fmla="*/ 174 w 318"/>
              <a:gd name="T41" fmla="*/ 18 h 70"/>
              <a:gd name="T42" fmla="*/ 185 w 318"/>
              <a:gd name="T43" fmla="*/ 18 h 70"/>
              <a:gd name="T44" fmla="*/ 197 w 318"/>
              <a:gd name="T45" fmla="*/ 23 h 70"/>
              <a:gd name="T46" fmla="*/ 203 w 318"/>
              <a:gd name="T47" fmla="*/ 23 h 70"/>
              <a:gd name="T48" fmla="*/ 208 w 318"/>
              <a:gd name="T49" fmla="*/ 23 h 70"/>
              <a:gd name="T50" fmla="*/ 226 w 318"/>
              <a:gd name="T51" fmla="*/ 18 h 70"/>
              <a:gd name="T52" fmla="*/ 237 w 318"/>
              <a:gd name="T53" fmla="*/ 12 h 70"/>
              <a:gd name="T54" fmla="*/ 255 w 318"/>
              <a:gd name="T55" fmla="*/ 6 h 70"/>
              <a:gd name="T56" fmla="*/ 266 w 318"/>
              <a:gd name="T57" fmla="*/ 6 h 70"/>
              <a:gd name="T58" fmla="*/ 284 w 318"/>
              <a:gd name="T59" fmla="*/ 0 h 70"/>
              <a:gd name="T60" fmla="*/ 295 w 318"/>
              <a:gd name="T61" fmla="*/ 0 h 70"/>
              <a:gd name="T62" fmla="*/ 307 w 318"/>
              <a:gd name="T63" fmla="*/ 0 h 70"/>
              <a:gd name="T64" fmla="*/ 313 w 318"/>
              <a:gd name="T65" fmla="*/ 6 h 70"/>
              <a:gd name="T66" fmla="*/ 318 w 318"/>
              <a:gd name="T67" fmla="*/ 6 h 70"/>
              <a:gd name="T68" fmla="*/ 318 w 318"/>
              <a:gd name="T69" fmla="*/ 6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8"/>
              <a:gd name="T106" fmla="*/ 0 h 70"/>
              <a:gd name="T107" fmla="*/ 318 w 318"/>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8" h="70">
                <a:moveTo>
                  <a:pt x="0" y="23"/>
                </a:moveTo>
                <a:lnTo>
                  <a:pt x="23" y="35"/>
                </a:lnTo>
                <a:lnTo>
                  <a:pt x="52" y="53"/>
                </a:lnTo>
                <a:lnTo>
                  <a:pt x="63" y="58"/>
                </a:lnTo>
                <a:lnTo>
                  <a:pt x="75" y="58"/>
                </a:lnTo>
                <a:lnTo>
                  <a:pt x="81" y="64"/>
                </a:lnTo>
                <a:lnTo>
                  <a:pt x="92" y="70"/>
                </a:lnTo>
                <a:lnTo>
                  <a:pt x="98" y="70"/>
                </a:lnTo>
                <a:lnTo>
                  <a:pt x="110" y="70"/>
                </a:lnTo>
                <a:lnTo>
                  <a:pt x="116" y="70"/>
                </a:lnTo>
                <a:lnTo>
                  <a:pt x="121" y="70"/>
                </a:lnTo>
                <a:lnTo>
                  <a:pt x="133" y="64"/>
                </a:lnTo>
                <a:lnTo>
                  <a:pt x="139" y="58"/>
                </a:lnTo>
                <a:lnTo>
                  <a:pt x="145" y="53"/>
                </a:lnTo>
                <a:lnTo>
                  <a:pt x="145" y="47"/>
                </a:lnTo>
                <a:lnTo>
                  <a:pt x="150" y="41"/>
                </a:lnTo>
                <a:lnTo>
                  <a:pt x="156" y="29"/>
                </a:lnTo>
                <a:lnTo>
                  <a:pt x="156" y="23"/>
                </a:lnTo>
                <a:lnTo>
                  <a:pt x="162" y="23"/>
                </a:lnTo>
                <a:lnTo>
                  <a:pt x="168" y="18"/>
                </a:lnTo>
                <a:lnTo>
                  <a:pt x="174" y="18"/>
                </a:lnTo>
                <a:lnTo>
                  <a:pt x="185" y="18"/>
                </a:lnTo>
                <a:lnTo>
                  <a:pt x="197" y="23"/>
                </a:lnTo>
                <a:lnTo>
                  <a:pt x="203" y="23"/>
                </a:lnTo>
                <a:lnTo>
                  <a:pt x="208" y="23"/>
                </a:lnTo>
                <a:lnTo>
                  <a:pt x="226" y="18"/>
                </a:lnTo>
                <a:lnTo>
                  <a:pt x="237" y="12"/>
                </a:lnTo>
                <a:lnTo>
                  <a:pt x="255" y="6"/>
                </a:lnTo>
                <a:lnTo>
                  <a:pt x="266" y="6"/>
                </a:lnTo>
                <a:lnTo>
                  <a:pt x="284" y="0"/>
                </a:lnTo>
                <a:lnTo>
                  <a:pt x="295" y="0"/>
                </a:lnTo>
                <a:lnTo>
                  <a:pt x="307" y="0"/>
                </a:lnTo>
                <a:lnTo>
                  <a:pt x="313" y="6"/>
                </a:lnTo>
                <a:lnTo>
                  <a:pt x="318" y="6"/>
                </a:lnTo>
              </a:path>
            </a:pathLst>
          </a:custGeom>
          <a:noFill/>
          <a:ln w="9525">
            <a:solidFill>
              <a:srgbClr val="FF0000"/>
            </a:solidFill>
            <a:round/>
            <a:headEnd/>
            <a:tailEnd/>
          </a:ln>
        </p:spPr>
        <p:txBody>
          <a:bodyPr/>
          <a:lstStyle/>
          <a:p>
            <a:endParaRPr lang="en-US"/>
          </a:p>
        </p:txBody>
      </p:sp>
      <p:sp>
        <p:nvSpPr>
          <p:cNvPr id="25143" name="Freeform 331"/>
          <p:cNvSpPr>
            <a:spLocks/>
          </p:cNvSpPr>
          <p:nvPr/>
        </p:nvSpPr>
        <p:spPr bwMode="auto">
          <a:xfrm>
            <a:off x="5264094" y="1569601"/>
            <a:ext cx="506413" cy="342900"/>
          </a:xfrm>
          <a:custGeom>
            <a:avLst/>
            <a:gdLst>
              <a:gd name="T0" fmla="*/ 319 w 319"/>
              <a:gd name="T1" fmla="*/ 35 h 216"/>
              <a:gd name="T2" fmla="*/ 301 w 319"/>
              <a:gd name="T3" fmla="*/ 24 h 216"/>
              <a:gd name="T4" fmla="*/ 290 w 319"/>
              <a:gd name="T5" fmla="*/ 12 h 216"/>
              <a:gd name="T6" fmla="*/ 278 w 319"/>
              <a:gd name="T7" fmla="*/ 6 h 216"/>
              <a:gd name="T8" fmla="*/ 272 w 319"/>
              <a:gd name="T9" fmla="*/ 6 h 216"/>
              <a:gd name="T10" fmla="*/ 266 w 319"/>
              <a:gd name="T11" fmla="*/ 0 h 216"/>
              <a:gd name="T12" fmla="*/ 255 w 319"/>
              <a:gd name="T13" fmla="*/ 0 h 216"/>
              <a:gd name="T14" fmla="*/ 249 w 319"/>
              <a:gd name="T15" fmla="*/ 6 h 216"/>
              <a:gd name="T16" fmla="*/ 243 w 319"/>
              <a:gd name="T17" fmla="*/ 6 h 216"/>
              <a:gd name="T18" fmla="*/ 232 w 319"/>
              <a:gd name="T19" fmla="*/ 12 h 216"/>
              <a:gd name="T20" fmla="*/ 220 w 319"/>
              <a:gd name="T21" fmla="*/ 18 h 216"/>
              <a:gd name="T22" fmla="*/ 203 w 319"/>
              <a:gd name="T23" fmla="*/ 35 h 216"/>
              <a:gd name="T24" fmla="*/ 197 w 319"/>
              <a:gd name="T25" fmla="*/ 41 h 216"/>
              <a:gd name="T26" fmla="*/ 185 w 319"/>
              <a:gd name="T27" fmla="*/ 41 h 216"/>
              <a:gd name="T28" fmla="*/ 180 w 319"/>
              <a:gd name="T29" fmla="*/ 47 h 216"/>
              <a:gd name="T30" fmla="*/ 180 w 319"/>
              <a:gd name="T31" fmla="*/ 47 h 216"/>
              <a:gd name="T32" fmla="*/ 168 w 319"/>
              <a:gd name="T33" fmla="*/ 47 h 216"/>
              <a:gd name="T34" fmla="*/ 156 w 319"/>
              <a:gd name="T35" fmla="*/ 47 h 216"/>
              <a:gd name="T36" fmla="*/ 156 w 319"/>
              <a:gd name="T37" fmla="*/ 47 h 216"/>
              <a:gd name="T38" fmla="*/ 145 w 319"/>
              <a:gd name="T39" fmla="*/ 47 h 216"/>
              <a:gd name="T40" fmla="*/ 139 w 319"/>
              <a:gd name="T41" fmla="*/ 47 h 216"/>
              <a:gd name="T42" fmla="*/ 133 w 319"/>
              <a:gd name="T43" fmla="*/ 47 h 216"/>
              <a:gd name="T44" fmla="*/ 116 w 319"/>
              <a:gd name="T45" fmla="*/ 41 h 216"/>
              <a:gd name="T46" fmla="*/ 104 w 319"/>
              <a:gd name="T47" fmla="*/ 41 h 216"/>
              <a:gd name="T48" fmla="*/ 93 w 319"/>
              <a:gd name="T49" fmla="*/ 41 h 216"/>
              <a:gd name="T50" fmla="*/ 87 w 319"/>
              <a:gd name="T51" fmla="*/ 41 h 216"/>
              <a:gd name="T52" fmla="*/ 75 w 319"/>
              <a:gd name="T53" fmla="*/ 41 h 216"/>
              <a:gd name="T54" fmla="*/ 69 w 319"/>
              <a:gd name="T55" fmla="*/ 47 h 216"/>
              <a:gd name="T56" fmla="*/ 58 w 319"/>
              <a:gd name="T57" fmla="*/ 53 h 216"/>
              <a:gd name="T58" fmla="*/ 46 w 319"/>
              <a:gd name="T59" fmla="*/ 59 h 216"/>
              <a:gd name="T60" fmla="*/ 40 w 319"/>
              <a:gd name="T61" fmla="*/ 64 h 216"/>
              <a:gd name="T62" fmla="*/ 29 w 319"/>
              <a:gd name="T63" fmla="*/ 70 h 216"/>
              <a:gd name="T64" fmla="*/ 23 w 319"/>
              <a:gd name="T65" fmla="*/ 82 h 216"/>
              <a:gd name="T66" fmla="*/ 17 w 319"/>
              <a:gd name="T67" fmla="*/ 88 h 216"/>
              <a:gd name="T68" fmla="*/ 11 w 319"/>
              <a:gd name="T69" fmla="*/ 94 h 216"/>
              <a:gd name="T70" fmla="*/ 11 w 319"/>
              <a:gd name="T71" fmla="*/ 99 h 216"/>
              <a:gd name="T72" fmla="*/ 11 w 319"/>
              <a:gd name="T73" fmla="*/ 105 h 216"/>
              <a:gd name="T74" fmla="*/ 17 w 319"/>
              <a:gd name="T75" fmla="*/ 111 h 216"/>
              <a:gd name="T76" fmla="*/ 17 w 319"/>
              <a:gd name="T77" fmla="*/ 117 h 216"/>
              <a:gd name="T78" fmla="*/ 23 w 319"/>
              <a:gd name="T79" fmla="*/ 129 h 216"/>
              <a:gd name="T80" fmla="*/ 35 w 319"/>
              <a:gd name="T81" fmla="*/ 134 h 216"/>
              <a:gd name="T82" fmla="*/ 35 w 319"/>
              <a:gd name="T83" fmla="*/ 146 h 216"/>
              <a:gd name="T84" fmla="*/ 40 w 319"/>
              <a:gd name="T85" fmla="*/ 152 h 216"/>
              <a:gd name="T86" fmla="*/ 40 w 319"/>
              <a:gd name="T87" fmla="*/ 158 h 216"/>
              <a:gd name="T88" fmla="*/ 40 w 319"/>
              <a:gd name="T89" fmla="*/ 169 h 216"/>
              <a:gd name="T90" fmla="*/ 35 w 319"/>
              <a:gd name="T91" fmla="*/ 175 h 216"/>
              <a:gd name="T92" fmla="*/ 29 w 319"/>
              <a:gd name="T93" fmla="*/ 187 h 216"/>
              <a:gd name="T94" fmla="*/ 23 w 319"/>
              <a:gd name="T95" fmla="*/ 193 h 216"/>
              <a:gd name="T96" fmla="*/ 17 w 319"/>
              <a:gd name="T97" fmla="*/ 199 h 216"/>
              <a:gd name="T98" fmla="*/ 11 w 319"/>
              <a:gd name="T99" fmla="*/ 210 h 216"/>
              <a:gd name="T100" fmla="*/ 6 w 319"/>
              <a:gd name="T101" fmla="*/ 216 h 216"/>
              <a:gd name="T102" fmla="*/ 0 w 319"/>
              <a:gd name="T103" fmla="*/ 216 h 2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
              <a:gd name="T157" fmla="*/ 0 h 216"/>
              <a:gd name="T158" fmla="*/ 319 w 319"/>
              <a:gd name="T159" fmla="*/ 216 h 2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 h="216">
                <a:moveTo>
                  <a:pt x="319" y="35"/>
                </a:moveTo>
                <a:lnTo>
                  <a:pt x="301" y="24"/>
                </a:lnTo>
                <a:lnTo>
                  <a:pt x="290" y="12"/>
                </a:lnTo>
                <a:lnTo>
                  <a:pt x="278" y="6"/>
                </a:lnTo>
                <a:lnTo>
                  <a:pt x="272" y="6"/>
                </a:lnTo>
                <a:lnTo>
                  <a:pt x="266" y="0"/>
                </a:lnTo>
                <a:lnTo>
                  <a:pt x="255" y="0"/>
                </a:lnTo>
                <a:lnTo>
                  <a:pt x="249" y="6"/>
                </a:lnTo>
                <a:lnTo>
                  <a:pt x="243" y="6"/>
                </a:lnTo>
                <a:lnTo>
                  <a:pt x="232" y="12"/>
                </a:lnTo>
                <a:lnTo>
                  <a:pt x="220" y="18"/>
                </a:lnTo>
                <a:lnTo>
                  <a:pt x="203" y="35"/>
                </a:lnTo>
                <a:lnTo>
                  <a:pt x="197" y="41"/>
                </a:lnTo>
                <a:lnTo>
                  <a:pt x="185" y="41"/>
                </a:lnTo>
                <a:lnTo>
                  <a:pt x="180" y="47"/>
                </a:lnTo>
                <a:lnTo>
                  <a:pt x="168" y="47"/>
                </a:lnTo>
                <a:lnTo>
                  <a:pt x="156" y="47"/>
                </a:lnTo>
                <a:lnTo>
                  <a:pt x="145" y="47"/>
                </a:lnTo>
                <a:lnTo>
                  <a:pt x="139" y="47"/>
                </a:lnTo>
                <a:lnTo>
                  <a:pt x="133" y="47"/>
                </a:lnTo>
                <a:lnTo>
                  <a:pt x="116" y="41"/>
                </a:lnTo>
                <a:lnTo>
                  <a:pt x="104" y="41"/>
                </a:lnTo>
                <a:lnTo>
                  <a:pt x="93" y="41"/>
                </a:lnTo>
                <a:lnTo>
                  <a:pt x="87" y="41"/>
                </a:lnTo>
                <a:lnTo>
                  <a:pt x="75" y="41"/>
                </a:lnTo>
                <a:lnTo>
                  <a:pt x="69" y="47"/>
                </a:lnTo>
                <a:lnTo>
                  <a:pt x="58" y="53"/>
                </a:lnTo>
                <a:lnTo>
                  <a:pt x="46" y="59"/>
                </a:lnTo>
                <a:lnTo>
                  <a:pt x="40" y="64"/>
                </a:lnTo>
                <a:lnTo>
                  <a:pt x="29" y="70"/>
                </a:lnTo>
                <a:lnTo>
                  <a:pt x="23" y="82"/>
                </a:lnTo>
                <a:lnTo>
                  <a:pt x="17" y="88"/>
                </a:lnTo>
                <a:lnTo>
                  <a:pt x="11" y="94"/>
                </a:lnTo>
                <a:lnTo>
                  <a:pt x="11" y="99"/>
                </a:lnTo>
                <a:lnTo>
                  <a:pt x="11" y="105"/>
                </a:lnTo>
                <a:lnTo>
                  <a:pt x="17" y="111"/>
                </a:lnTo>
                <a:lnTo>
                  <a:pt x="17" y="117"/>
                </a:lnTo>
                <a:lnTo>
                  <a:pt x="23" y="129"/>
                </a:lnTo>
                <a:lnTo>
                  <a:pt x="35" y="134"/>
                </a:lnTo>
                <a:lnTo>
                  <a:pt x="35" y="146"/>
                </a:lnTo>
                <a:lnTo>
                  <a:pt x="40" y="152"/>
                </a:lnTo>
                <a:lnTo>
                  <a:pt x="40" y="158"/>
                </a:lnTo>
                <a:lnTo>
                  <a:pt x="40" y="169"/>
                </a:lnTo>
                <a:lnTo>
                  <a:pt x="35" y="175"/>
                </a:lnTo>
                <a:lnTo>
                  <a:pt x="29" y="187"/>
                </a:lnTo>
                <a:lnTo>
                  <a:pt x="23" y="193"/>
                </a:lnTo>
                <a:lnTo>
                  <a:pt x="17" y="199"/>
                </a:lnTo>
                <a:lnTo>
                  <a:pt x="11" y="210"/>
                </a:lnTo>
                <a:lnTo>
                  <a:pt x="6" y="216"/>
                </a:lnTo>
                <a:lnTo>
                  <a:pt x="0" y="216"/>
                </a:lnTo>
              </a:path>
            </a:pathLst>
          </a:custGeom>
          <a:noFill/>
          <a:ln w="9525">
            <a:solidFill>
              <a:srgbClr val="FF0000"/>
            </a:solidFill>
            <a:round/>
            <a:headEnd/>
            <a:tailEnd/>
          </a:ln>
        </p:spPr>
        <p:txBody>
          <a:bodyPr/>
          <a:lstStyle/>
          <a:p>
            <a:endParaRPr lang="en-US"/>
          </a:p>
        </p:txBody>
      </p:sp>
      <p:sp>
        <p:nvSpPr>
          <p:cNvPr id="25144" name="Freeform 332"/>
          <p:cNvSpPr>
            <a:spLocks/>
          </p:cNvSpPr>
          <p:nvPr/>
        </p:nvSpPr>
        <p:spPr bwMode="auto">
          <a:xfrm>
            <a:off x="3929006" y="3988951"/>
            <a:ext cx="350838" cy="212725"/>
          </a:xfrm>
          <a:custGeom>
            <a:avLst/>
            <a:gdLst>
              <a:gd name="T0" fmla="*/ 221 w 221"/>
              <a:gd name="T1" fmla="*/ 0 h 134"/>
              <a:gd name="T2" fmla="*/ 209 w 221"/>
              <a:gd name="T3" fmla="*/ 6 h 134"/>
              <a:gd name="T4" fmla="*/ 192 w 221"/>
              <a:gd name="T5" fmla="*/ 11 h 134"/>
              <a:gd name="T6" fmla="*/ 180 w 221"/>
              <a:gd name="T7" fmla="*/ 17 h 134"/>
              <a:gd name="T8" fmla="*/ 174 w 221"/>
              <a:gd name="T9" fmla="*/ 29 h 134"/>
              <a:gd name="T10" fmla="*/ 168 w 221"/>
              <a:gd name="T11" fmla="*/ 35 h 134"/>
              <a:gd name="T12" fmla="*/ 163 w 221"/>
              <a:gd name="T13" fmla="*/ 47 h 134"/>
              <a:gd name="T14" fmla="*/ 157 w 221"/>
              <a:gd name="T15" fmla="*/ 52 h 134"/>
              <a:gd name="T16" fmla="*/ 157 w 221"/>
              <a:gd name="T17" fmla="*/ 64 h 134"/>
              <a:gd name="T18" fmla="*/ 151 w 221"/>
              <a:gd name="T19" fmla="*/ 82 h 134"/>
              <a:gd name="T20" fmla="*/ 145 w 221"/>
              <a:gd name="T21" fmla="*/ 93 h 134"/>
              <a:gd name="T22" fmla="*/ 139 w 221"/>
              <a:gd name="T23" fmla="*/ 99 h 134"/>
              <a:gd name="T24" fmla="*/ 134 w 221"/>
              <a:gd name="T25" fmla="*/ 111 h 134"/>
              <a:gd name="T26" fmla="*/ 134 w 221"/>
              <a:gd name="T27" fmla="*/ 122 h 134"/>
              <a:gd name="T28" fmla="*/ 128 w 221"/>
              <a:gd name="T29" fmla="*/ 128 h 134"/>
              <a:gd name="T30" fmla="*/ 128 w 221"/>
              <a:gd name="T31" fmla="*/ 128 h 134"/>
              <a:gd name="T32" fmla="*/ 122 w 221"/>
              <a:gd name="T33" fmla="*/ 134 h 134"/>
              <a:gd name="T34" fmla="*/ 116 w 221"/>
              <a:gd name="T35" fmla="*/ 134 h 134"/>
              <a:gd name="T36" fmla="*/ 110 w 221"/>
              <a:gd name="T37" fmla="*/ 134 h 134"/>
              <a:gd name="T38" fmla="*/ 110 w 221"/>
              <a:gd name="T39" fmla="*/ 134 h 134"/>
              <a:gd name="T40" fmla="*/ 110 w 221"/>
              <a:gd name="T41" fmla="*/ 134 h 134"/>
              <a:gd name="T42" fmla="*/ 99 w 221"/>
              <a:gd name="T43" fmla="*/ 122 h 134"/>
              <a:gd name="T44" fmla="*/ 93 w 221"/>
              <a:gd name="T45" fmla="*/ 117 h 134"/>
              <a:gd name="T46" fmla="*/ 87 w 221"/>
              <a:gd name="T47" fmla="*/ 105 h 134"/>
              <a:gd name="T48" fmla="*/ 81 w 221"/>
              <a:gd name="T49" fmla="*/ 93 h 134"/>
              <a:gd name="T50" fmla="*/ 76 w 221"/>
              <a:gd name="T51" fmla="*/ 87 h 134"/>
              <a:gd name="T52" fmla="*/ 70 w 221"/>
              <a:gd name="T53" fmla="*/ 76 h 134"/>
              <a:gd name="T54" fmla="*/ 58 w 221"/>
              <a:gd name="T55" fmla="*/ 70 h 134"/>
              <a:gd name="T56" fmla="*/ 52 w 221"/>
              <a:gd name="T57" fmla="*/ 64 h 134"/>
              <a:gd name="T58" fmla="*/ 47 w 221"/>
              <a:gd name="T59" fmla="*/ 64 h 134"/>
              <a:gd name="T60" fmla="*/ 35 w 221"/>
              <a:gd name="T61" fmla="*/ 64 h 134"/>
              <a:gd name="T62" fmla="*/ 29 w 221"/>
              <a:gd name="T63" fmla="*/ 58 h 134"/>
              <a:gd name="T64" fmla="*/ 18 w 221"/>
              <a:gd name="T65" fmla="*/ 58 h 134"/>
              <a:gd name="T66" fmla="*/ 12 w 221"/>
              <a:gd name="T67" fmla="*/ 58 h 134"/>
              <a:gd name="T68" fmla="*/ 6 w 221"/>
              <a:gd name="T69" fmla="*/ 58 h 134"/>
              <a:gd name="T70" fmla="*/ 0 w 221"/>
              <a:gd name="T71" fmla="*/ 58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1"/>
              <a:gd name="T109" fmla="*/ 0 h 134"/>
              <a:gd name="T110" fmla="*/ 221 w 221"/>
              <a:gd name="T111" fmla="*/ 134 h 1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1" h="134">
                <a:moveTo>
                  <a:pt x="221" y="0"/>
                </a:moveTo>
                <a:lnTo>
                  <a:pt x="209" y="6"/>
                </a:lnTo>
                <a:lnTo>
                  <a:pt x="192" y="11"/>
                </a:lnTo>
                <a:lnTo>
                  <a:pt x="180" y="17"/>
                </a:lnTo>
                <a:lnTo>
                  <a:pt x="174" y="29"/>
                </a:lnTo>
                <a:lnTo>
                  <a:pt x="168" y="35"/>
                </a:lnTo>
                <a:lnTo>
                  <a:pt x="163" y="47"/>
                </a:lnTo>
                <a:lnTo>
                  <a:pt x="157" y="52"/>
                </a:lnTo>
                <a:lnTo>
                  <a:pt x="157" y="64"/>
                </a:lnTo>
                <a:lnTo>
                  <a:pt x="151" y="82"/>
                </a:lnTo>
                <a:lnTo>
                  <a:pt x="145" y="93"/>
                </a:lnTo>
                <a:lnTo>
                  <a:pt x="139" y="99"/>
                </a:lnTo>
                <a:lnTo>
                  <a:pt x="134" y="111"/>
                </a:lnTo>
                <a:lnTo>
                  <a:pt x="134" y="122"/>
                </a:lnTo>
                <a:lnTo>
                  <a:pt x="128" y="128"/>
                </a:lnTo>
                <a:lnTo>
                  <a:pt x="122" y="134"/>
                </a:lnTo>
                <a:lnTo>
                  <a:pt x="116" y="134"/>
                </a:lnTo>
                <a:lnTo>
                  <a:pt x="110" y="134"/>
                </a:lnTo>
                <a:lnTo>
                  <a:pt x="99" y="122"/>
                </a:lnTo>
                <a:lnTo>
                  <a:pt x="93" y="117"/>
                </a:lnTo>
                <a:lnTo>
                  <a:pt x="87" y="105"/>
                </a:lnTo>
                <a:lnTo>
                  <a:pt x="81" y="93"/>
                </a:lnTo>
                <a:lnTo>
                  <a:pt x="76" y="87"/>
                </a:lnTo>
                <a:lnTo>
                  <a:pt x="70" y="76"/>
                </a:lnTo>
                <a:lnTo>
                  <a:pt x="58" y="70"/>
                </a:lnTo>
                <a:lnTo>
                  <a:pt x="52" y="64"/>
                </a:lnTo>
                <a:lnTo>
                  <a:pt x="47" y="64"/>
                </a:lnTo>
                <a:lnTo>
                  <a:pt x="35" y="64"/>
                </a:lnTo>
                <a:lnTo>
                  <a:pt x="29" y="58"/>
                </a:lnTo>
                <a:lnTo>
                  <a:pt x="18" y="58"/>
                </a:lnTo>
                <a:lnTo>
                  <a:pt x="12" y="58"/>
                </a:lnTo>
                <a:lnTo>
                  <a:pt x="6" y="58"/>
                </a:lnTo>
                <a:lnTo>
                  <a:pt x="0" y="58"/>
                </a:lnTo>
              </a:path>
            </a:pathLst>
          </a:custGeom>
          <a:noFill/>
          <a:ln w="9525">
            <a:solidFill>
              <a:srgbClr val="FF0000"/>
            </a:solidFill>
            <a:round/>
            <a:headEnd/>
            <a:tailEnd/>
          </a:ln>
        </p:spPr>
        <p:txBody>
          <a:bodyPr/>
          <a:lstStyle/>
          <a:p>
            <a:endParaRPr lang="en-US"/>
          </a:p>
        </p:txBody>
      </p:sp>
      <p:sp>
        <p:nvSpPr>
          <p:cNvPr id="25145" name="Freeform 333"/>
          <p:cNvSpPr>
            <a:spLocks/>
          </p:cNvSpPr>
          <p:nvPr/>
        </p:nvSpPr>
        <p:spPr bwMode="auto">
          <a:xfrm>
            <a:off x="3773431" y="2172851"/>
            <a:ext cx="339725" cy="212725"/>
          </a:xfrm>
          <a:custGeom>
            <a:avLst/>
            <a:gdLst>
              <a:gd name="T0" fmla="*/ 214 w 214"/>
              <a:gd name="T1" fmla="*/ 0 h 134"/>
              <a:gd name="T2" fmla="*/ 203 w 214"/>
              <a:gd name="T3" fmla="*/ 5 h 134"/>
              <a:gd name="T4" fmla="*/ 191 w 214"/>
              <a:gd name="T5" fmla="*/ 11 h 134"/>
              <a:gd name="T6" fmla="*/ 179 w 214"/>
              <a:gd name="T7" fmla="*/ 17 h 134"/>
              <a:gd name="T8" fmla="*/ 168 w 214"/>
              <a:gd name="T9" fmla="*/ 29 h 134"/>
              <a:gd name="T10" fmla="*/ 162 w 214"/>
              <a:gd name="T11" fmla="*/ 35 h 134"/>
              <a:gd name="T12" fmla="*/ 156 w 214"/>
              <a:gd name="T13" fmla="*/ 46 h 134"/>
              <a:gd name="T14" fmla="*/ 156 w 214"/>
              <a:gd name="T15" fmla="*/ 52 h 134"/>
              <a:gd name="T16" fmla="*/ 150 w 214"/>
              <a:gd name="T17" fmla="*/ 64 h 134"/>
              <a:gd name="T18" fmla="*/ 145 w 214"/>
              <a:gd name="T19" fmla="*/ 81 h 134"/>
              <a:gd name="T20" fmla="*/ 139 w 214"/>
              <a:gd name="T21" fmla="*/ 93 h 134"/>
              <a:gd name="T22" fmla="*/ 139 w 214"/>
              <a:gd name="T23" fmla="*/ 99 h 134"/>
              <a:gd name="T24" fmla="*/ 133 w 214"/>
              <a:gd name="T25" fmla="*/ 111 h 134"/>
              <a:gd name="T26" fmla="*/ 127 w 214"/>
              <a:gd name="T27" fmla="*/ 122 h 134"/>
              <a:gd name="T28" fmla="*/ 127 w 214"/>
              <a:gd name="T29" fmla="*/ 128 h 134"/>
              <a:gd name="T30" fmla="*/ 121 w 214"/>
              <a:gd name="T31" fmla="*/ 128 h 134"/>
              <a:gd name="T32" fmla="*/ 116 w 214"/>
              <a:gd name="T33" fmla="*/ 134 h 134"/>
              <a:gd name="T34" fmla="*/ 116 w 214"/>
              <a:gd name="T35" fmla="*/ 134 h 134"/>
              <a:gd name="T36" fmla="*/ 110 w 214"/>
              <a:gd name="T37" fmla="*/ 134 h 134"/>
              <a:gd name="T38" fmla="*/ 104 w 214"/>
              <a:gd name="T39" fmla="*/ 134 h 134"/>
              <a:gd name="T40" fmla="*/ 104 w 214"/>
              <a:gd name="T41" fmla="*/ 134 h 134"/>
              <a:gd name="T42" fmla="*/ 98 w 214"/>
              <a:gd name="T43" fmla="*/ 122 h 134"/>
              <a:gd name="T44" fmla="*/ 92 w 214"/>
              <a:gd name="T45" fmla="*/ 116 h 134"/>
              <a:gd name="T46" fmla="*/ 87 w 214"/>
              <a:gd name="T47" fmla="*/ 105 h 134"/>
              <a:gd name="T48" fmla="*/ 75 w 214"/>
              <a:gd name="T49" fmla="*/ 93 h 134"/>
              <a:gd name="T50" fmla="*/ 69 w 214"/>
              <a:gd name="T51" fmla="*/ 87 h 134"/>
              <a:gd name="T52" fmla="*/ 63 w 214"/>
              <a:gd name="T53" fmla="*/ 76 h 134"/>
              <a:gd name="T54" fmla="*/ 58 w 214"/>
              <a:gd name="T55" fmla="*/ 70 h 134"/>
              <a:gd name="T56" fmla="*/ 46 w 214"/>
              <a:gd name="T57" fmla="*/ 64 h 134"/>
              <a:gd name="T58" fmla="*/ 40 w 214"/>
              <a:gd name="T59" fmla="*/ 64 h 134"/>
              <a:gd name="T60" fmla="*/ 29 w 214"/>
              <a:gd name="T61" fmla="*/ 64 h 134"/>
              <a:gd name="T62" fmla="*/ 23 w 214"/>
              <a:gd name="T63" fmla="*/ 58 h 134"/>
              <a:gd name="T64" fmla="*/ 17 w 214"/>
              <a:gd name="T65" fmla="*/ 58 h 134"/>
              <a:gd name="T66" fmla="*/ 5 w 214"/>
              <a:gd name="T67" fmla="*/ 58 h 134"/>
              <a:gd name="T68" fmla="*/ 0 w 214"/>
              <a:gd name="T69" fmla="*/ 58 h 134"/>
              <a:gd name="T70" fmla="*/ 0 w 214"/>
              <a:gd name="T71" fmla="*/ 58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134"/>
              <a:gd name="T110" fmla="*/ 214 w 214"/>
              <a:gd name="T111" fmla="*/ 134 h 1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134">
                <a:moveTo>
                  <a:pt x="214" y="0"/>
                </a:moveTo>
                <a:lnTo>
                  <a:pt x="203" y="5"/>
                </a:lnTo>
                <a:lnTo>
                  <a:pt x="191" y="11"/>
                </a:lnTo>
                <a:lnTo>
                  <a:pt x="179" y="17"/>
                </a:lnTo>
                <a:lnTo>
                  <a:pt x="168" y="29"/>
                </a:lnTo>
                <a:lnTo>
                  <a:pt x="162" y="35"/>
                </a:lnTo>
                <a:lnTo>
                  <a:pt x="156" y="46"/>
                </a:lnTo>
                <a:lnTo>
                  <a:pt x="156" y="52"/>
                </a:lnTo>
                <a:lnTo>
                  <a:pt x="150" y="64"/>
                </a:lnTo>
                <a:lnTo>
                  <a:pt x="145" y="81"/>
                </a:lnTo>
                <a:lnTo>
                  <a:pt x="139" y="93"/>
                </a:lnTo>
                <a:lnTo>
                  <a:pt x="139" y="99"/>
                </a:lnTo>
                <a:lnTo>
                  <a:pt x="133" y="111"/>
                </a:lnTo>
                <a:lnTo>
                  <a:pt x="127" y="122"/>
                </a:lnTo>
                <a:lnTo>
                  <a:pt x="127" y="128"/>
                </a:lnTo>
                <a:lnTo>
                  <a:pt x="121" y="128"/>
                </a:lnTo>
                <a:lnTo>
                  <a:pt x="116" y="134"/>
                </a:lnTo>
                <a:lnTo>
                  <a:pt x="110" y="134"/>
                </a:lnTo>
                <a:lnTo>
                  <a:pt x="104" y="134"/>
                </a:lnTo>
                <a:lnTo>
                  <a:pt x="98" y="122"/>
                </a:lnTo>
                <a:lnTo>
                  <a:pt x="92" y="116"/>
                </a:lnTo>
                <a:lnTo>
                  <a:pt x="87" y="105"/>
                </a:lnTo>
                <a:lnTo>
                  <a:pt x="75" y="93"/>
                </a:lnTo>
                <a:lnTo>
                  <a:pt x="69" y="87"/>
                </a:lnTo>
                <a:lnTo>
                  <a:pt x="63" y="76"/>
                </a:lnTo>
                <a:lnTo>
                  <a:pt x="58" y="70"/>
                </a:lnTo>
                <a:lnTo>
                  <a:pt x="46" y="64"/>
                </a:lnTo>
                <a:lnTo>
                  <a:pt x="40" y="64"/>
                </a:lnTo>
                <a:lnTo>
                  <a:pt x="29" y="64"/>
                </a:lnTo>
                <a:lnTo>
                  <a:pt x="23" y="58"/>
                </a:lnTo>
                <a:lnTo>
                  <a:pt x="17" y="58"/>
                </a:lnTo>
                <a:lnTo>
                  <a:pt x="5" y="58"/>
                </a:lnTo>
                <a:lnTo>
                  <a:pt x="0" y="58"/>
                </a:lnTo>
              </a:path>
            </a:pathLst>
          </a:custGeom>
          <a:noFill/>
          <a:ln w="9525">
            <a:solidFill>
              <a:srgbClr val="FF0000"/>
            </a:solidFill>
            <a:round/>
            <a:headEnd/>
            <a:tailEnd/>
          </a:ln>
        </p:spPr>
        <p:txBody>
          <a:bodyPr/>
          <a:lstStyle/>
          <a:p>
            <a:endParaRPr lang="en-US"/>
          </a:p>
        </p:txBody>
      </p:sp>
      <p:sp>
        <p:nvSpPr>
          <p:cNvPr id="25146" name="Freeform 334"/>
          <p:cNvSpPr>
            <a:spLocks/>
          </p:cNvSpPr>
          <p:nvPr/>
        </p:nvSpPr>
        <p:spPr bwMode="auto">
          <a:xfrm>
            <a:off x="4665606" y="3385701"/>
            <a:ext cx="506413" cy="111125"/>
          </a:xfrm>
          <a:custGeom>
            <a:avLst/>
            <a:gdLst>
              <a:gd name="T0" fmla="*/ 0 w 319"/>
              <a:gd name="T1" fmla="*/ 24 h 70"/>
              <a:gd name="T2" fmla="*/ 23 w 319"/>
              <a:gd name="T3" fmla="*/ 35 h 70"/>
              <a:gd name="T4" fmla="*/ 46 w 319"/>
              <a:gd name="T5" fmla="*/ 47 h 70"/>
              <a:gd name="T6" fmla="*/ 58 w 319"/>
              <a:gd name="T7" fmla="*/ 53 h 70"/>
              <a:gd name="T8" fmla="*/ 70 w 319"/>
              <a:gd name="T9" fmla="*/ 59 h 70"/>
              <a:gd name="T10" fmla="*/ 81 w 319"/>
              <a:gd name="T11" fmla="*/ 65 h 70"/>
              <a:gd name="T12" fmla="*/ 93 w 319"/>
              <a:gd name="T13" fmla="*/ 70 h 70"/>
              <a:gd name="T14" fmla="*/ 99 w 319"/>
              <a:gd name="T15" fmla="*/ 70 h 70"/>
              <a:gd name="T16" fmla="*/ 104 w 319"/>
              <a:gd name="T17" fmla="*/ 70 h 70"/>
              <a:gd name="T18" fmla="*/ 110 w 319"/>
              <a:gd name="T19" fmla="*/ 70 h 70"/>
              <a:gd name="T20" fmla="*/ 116 w 319"/>
              <a:gd name="T21" fmla="*/ 65 h 70"/>
              <a:gd name="T22" fmla="*/ 128 w 319"/>
              <a:gd name="T23" fmla="*/ 65 h 70"/>
              <a:gd name="T24" fmla="*/ 139 w 319"/>
              <a:gd name="T25" fmla="*/ 59 h 70"/>
              <a:gd name="T26" fmla="*/ 139 w 319"/>
              <a:gd name="T27" fmla="*/ 53 h 70"/>
              <a:gd name="T28" fmla="*/ 145 w 319"/>
              <a:gd name="T29" fmla="*/ 47 h 70"/>
              <a:gd name="T30" fmla="*/ 151 w 319"/>
              <a:gd name="T31" fmla="*/ 35 h 70"/>
              <a:gd name="T32" fmla="*/ 157 w 319"/>
              <a:gd name="T33" fmla="*/ 30 h 70"/>
              <a:gd name="T34" fmla="*/ 157 w 319"/>
              <a:gd name="T35" fmla="*/ 24 h 70"/>
              <a:gd name="T36" fmla="*/ 162 w 319"/>
              <a:gd name="T37" fmla="*/ 24 h 70"/>
              <a:gd name="T38" fmla="*/ 168 w 319"/>
              <a:gd name="T39" fmla="*/ 18 h 70"/>
              <a:gd name="T40" fmla="*/ 168 w 319"/>
              <a:gd name="T41" fmla="*/ 18 h 70"/>
              <a:gd name="T42" fmla="*/ 180 w 319"/>
              <a:gd name="T43" fmla="*/ 18 h 70"/>
              <a:gd name="T44" fmla="*/ 197 w 319"/>
              <a:gd name="T45" fmla="*/ 24 h 70"/>
              <a:gd name="T46" fmla="*/ 203 w 319"/>
              <a:gd name="T47" fmla="*/ 24 h 70"/>
              <a:gd name="T48" fmla="*/ 209 w 319"/>
              <a:gd name="T49" fmla="*/ 24 h 70"/>
              <a:gd name="T50" fmla="*/ 220 w 319"/>
              <a:gd name="T51" fmla="*/ 18 h 70"/>
              <a:gd name="T52" fmla="*/ 238 w 319"/>
              <a:gd name="T53" fmla="*/ 12 h 70"/>
              <a:gd name="T54" fmla="*/ 249 w 319"/>
              <a:gd name="T55" fmla="*/ 6 h 70"/>
              <a:gd name="T56" fmla="*/ 267 w 319"/>
              <a:gd name="T57" fmla="*/ 0 h 70"/>
              <a:gd name="T58" fmla="*/ 284 w 319"/>
              <a:gd name="T59" fmla="*/ 0 h 70"/>
              <a:gd name="T60" fmla="*/ 296 w 319"/>
              <a:gd name="T61" fmla="*/ 0 h 70"/>
              <a:gd name="T62" fmla="*/ 301 w 319"/>
              <a:gd name="T63" fmla="*/ 0 h 70"/>
              <a:gd name="T64" fmla="*/ 307 w 319"/>
              <a:gd name="T65" fmla="*/ 0 h 70"/>
              <a:gd name="T66" fmla="*/ 313 w 319"/>
              <a:gd name="T67" fmla="*/ 0 h 70"/>
              <a:gd name="T68" fmla="*/ 319 w 319"/>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9"/>
              <a:gd name="T106" fmla="*/ 0 h 70"/>
              <a:gd name="T107" fmla="*/ 319 w 31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9" h="70">
                <a:moveTo>
                  <a:pt x="0" y="24"/>
                </a:moveTo>
                <a:lnTo>
                  <a:pt x="23" y="35"/>
                </a:lnTo>
                <a:lnTo>
                  <a:pt x="46" y="47"/>
                </a:lnTo>
                <a:lnTo>
                  <a:pt x="58" y="53"/>
                </a:lnTo>
                <a:lnTo>
                  <a:pt x="70" y="59"/>
                </a:lnTo>
                <a:lnTo>
                  <a:pt x="81" y="65"/>
                </a:lnTo>
                <a:lnTo>
                  <a:pt x="93" y="70"/>
                </a:lnTo>
                <a:lnTo>
                  <a:pt x="99" y="70"/>
                </a:lnTo>
                <a:lnTo>
                  <a:pt x="104" y="70"/>
                </a:lnTo>
                <a:lnTo>
                  <a:pt x="110" y="70"/>
                </a:lnTo>
                <a:lnTo>
                  <a:pt x="116" y="65"/>
                </a:lnTo>
                <a:lnTo>
                  <a:pt x="128" y="65"/>
                </a:lnTo>
                <a:lnTo>
                  <a:pt x="139" y="59"/>
                </a:lnTo>
                <a:lnTo>
                  <a:pt x="139" y="53"/>
                </a:lnTo>
                <a:lnTo>
                  <a:pt x="145" y="47"/>
                </a:lnTo>
                <a:lnTo>
                  <a:pt x="151" y="35"/>
                </a:lnTo>
                <a:lnTo>
                  <a:pt x="157" y="30"/>
                </a:lnTo>
                <a:lnTo>
                  <a:pt x="157" y="24"/>
                </a:lnTo>
                <a:lnTo>
                  <a:pt x="162" y="24"/>
                </a:lnTo>
                <a:lnTo>
                  <a:pt x="168" y="18"/>
                </a:lnTo>
                <a:lnTo>
                  <a:pt x="180" y="18"/>
                </a:lnTo>
                <a:lnTo>
                  <a:pt x="197" y="24"/>
                </a:lnTo>
                <a:lnTo>
                  <a:pt x="203" y="24"/>
                </a:lnTo>
                <a:lnTo>
                  <a:pt x="209" y="24"/>
                </a:lnTo>
                <a:lnTo>
                  <a:pt x="220" y="18"/>
                </a:lnTo>
                <a:lnTo>
                  <a:pt x="238" y="12"/>
                </a:lnTo>
                <a:lnTo>
                  <a:pt x="249" y="6"/>
                </a:lnTo>
                <a:lnTo>
                  <a:pt x="267" y="0"/>
                </a:lnTo>
                <a:lnTo>
                  <a:pt x="284" y="0"/>
                </a:lnTo>
                <a:lnTo>
                  <a:pt x="296" y="0"/>
                </a:lnTo>
                <a:lnTo>
                  <a:pt x="301" y="0"/>
                </a:lnTo>
                <a:lnTo>
                  <a:pt x="307" y="0"/>
                </a:lnTo>
                <a:lnTo>
                  <a:pt x="313" y="0"/>
                </a:lnTo>
                <a:lnTo>
                  <a:pt x="319" y="0"/>
                </a:lnTo>
              </a:path>
            </a:pathLst>
          </a:custGeom>
          <a:noFill/>
          <a:ln w="9525">
            <a:solidFill>
              <a:srgbClr val="FF0000"/>
            </a:solidFill>
            <a:round/>
            <a:headEnd/>
            <a:tailEnd/>
          </a:ln>
        </p:spPr>
        <p:txBody>
          <a:bodyPr/>
          <a:lstStyle/>
          <a:p>
            <a:endParaRPr lang="en-US"/>
          </a:p>
        </p:txBody>
      </p:sp>
      <p:sp>
        <p:nvSpPr>
          <p:cNvPr id="25147" name="Freeform 335"/>
          <p:cNvSpPr>
            <a:spLocks/>
          </p:cNvSpPr>
          <p:nvPr/>
        </p:nvSpPr>
        <p:spPr bwMode="auto">
          <a:xfrm>
            <a:off x="5429194" y="4230251"/>
            <a:ext cx="120650" cy="360363"/>
          </a:xfrm>
          <a:custGeom>
            <a:avLst/>
            <a:gdLst>
              <a:gd name="T0" fmla="*/ 76 w 76"/>
              <a:gd name="T1" fmla="*/ 0 h 227"/>
              <a:gd name="T2" fmla="*/ 47 w 76"/>
              <a:gd name="T3" fmla="*/ 5 h 227"/>
              <a:gd name="T4" fmla="*/ 35 w 76"/>
              <a:gd name="T5" fmla="*/ 11 h 227"/>
              <a:gd name="T6" fmla="*/ 23 w 76"/>
              <a:gd name="T7" fmla="*/ 17 h 227"/>
              <a:gd name="T8" fmla="*/ 12 w 76"/>
              <a:gd name="T9" fmla="*/ 23 h 227"/>
              <a:gd name="T10" fmla="*/ 6 w 76"/>
              <a:gd name="T11" fmla="*/ 35 h 227"/>
              <a:gd name="T12" fmla="*/ 0 w 76"/>
              <a:gd name="T13" fmla="*/ 40 h 227"/>
              <a:gd name="T14" fmla="*/ 0 w 76"/>
              <a:gd name="T15" fmla="*/ 58 h 227"/>
              <a:gd name="T16" fmla="*/ 0 w 76"/>
              <a:gd name="T17" fmla="*/ 64 h 227"/>
              <a:gd name="T18" fmla="*/ 0 w 76"/>
              <a:gd name="T19" fmla="*/ 75 h 227"/>
              <a:gd name="T20" fmla="*/ 6 w 76"/>
              <a:gd name="T21" fmla="*/ 81 h 227"/>
              <a:gd name="T22" fmla="*/ 6 w 76"/>
              <a:gd name="T23" fmla="*/ 93 h 227"/>
              <a:gd name="T24" fmla="*/ 18 w 76"/>
              <a:gd name="T25" fmla="*/ 116 h 227"/>
              <a:gd name="T26" fmla="*/ 29 w 76"/>
              <a:gd name="T27" fmla="*/ 146 h 227"/>
              <a:gd name="T28" fmla="*/ 47 w 76"/>
              <a:gd name="T29" fmla="*/ 169 h 227"/>
              <a:gd name="T30" fmla="*/ 58 w 76"/>
              <a:gd name="T31" fmla="*/ 192 h 227"/>
              <a:gd name="T32" fmla="*/ 64 w 76"/>
              <a:gd name="T33" fmla="*/ 204 h 227"/>
              <a:gd name="T34" fmla="*/ 70 w 76"/>
              <a:gd name="T35" fmla="*/ 210 h 227"/>
              <a:gd name="T36" fmla="*/ 70 w 76"/>
              <a:gd name="T37" fmla="*/ 221 h 227"/>
              <a:gd name="T38" fmla="*/ 76 w 76"/>
              <a:gd name="T39" fmla="*/ 227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
              <a:gd name="T61" fmla="*/ 0 h 227"/>
              <a:gd name="T62" fmla="*/ 76 w 76"/>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 h="227">
                <a:moveTo>
                  <a:pt x="76" y="0"/>
                </a:moveTo>
                <a:lnTo>
                  <a:pt x="47" y="5"/>
                </a:lnTo>
                <a:lnTo>
                  <a:pt x="35" y="11"/>
                </a:lnTo>
                <a:lnTo>
                  <a:pt x="23" y="17"/>
                </a:lnTo>
                <a:lnTo>
                  <a:pt x="12" y="23"/>
                </a:lnTo>
                <a:lnTo>
                  <a:pt x="6" y="35"/>
                </a:lnTo>
                <a:lnTo>
                  <a:pt x="0" y="40"/>
                </a:lnTo>
                <a:lnTo>
                  <a:pt x="0" y="58"/>
                </a:lnTo>
                <a:lnTo>
                  <a:pt x="0" y="64"/>
                </a:lnTo>
                <a:lnTo>
                  <a:pt x="0" y="75"/>
                </a:lnTo>
                <a:lnTo>
                  <a:pt x="6" y="81"/>
                </a:lnTo>
                <a:lnTo>
                  <a:pt x="6" y="93"/>
                </a:lnTo>
                <a:lnTo>
                  <a:pt x="18" y="116"/>
                </a:lnTo>
                <a:lnTo>
                  <a:pt x="29" y="146"/>
                </a:lnTo>
                <a:lnTo>
                  <a:pt x="47" y="169"/>
                </a:lnTo>
                <a:lnTo>
                  <a:pt x="58" y="192"/>
                </a:lnTo>
                <a:lnTo>
                  <a:pt x="64" y="204"/>
                </a:lnTo>
                <a:lnTo>
                  <a:pt x="70" y="210"/>
                </a:lnTo>
                <a:lnTo>
                  <a:pt x="70" y="221"/>
                </a:lnTo>
                <a:lnTo>
                  <a:pt x="76" y="227"/>
                </a:lnTo>
              </a:path>
            </a:pathLst>
          </a:custGeom>
          <a:noFill/>
          <a:ln w="9525">
            <a:solidFill>
              <a:srgbClr val="FF0000"/>
            </a:solidFill>
            <a:round/>
            <a:headEnd/>
            <a:tailEnd/>
          </a:ln>
        </p:spPr>
        <p:txBody>
          <a:bodyPr/>
          <a:lstStyle/>
          <a:p>
            <a:endParaRPr lang="en-US"/>
          </a:p>
        </p:txBody>
      </p:sp>
      <p:sp>
        <p:nvSpPr>
          <p:cNvPr id="25148" name="Rectangle 336"/>
          <p:cNvSpPr>
            <a:spLocks noChangeArrowheads="1"/>
          </p:cNvSpPr>
          <p:nvPr/>
        </p:nvSpPr>
        <p:spPr bwMode="auto">
          <a:xfrm>
            <a:off x="4205231" y="3136463"/>
            <a:ext cx="184150" cy="1195388"/>
          </a:xfrm>
          <a:prstGeom prst="rect">
            <a:avLst/>
          </a:prstGeom>
          <a:solidFill>
            <a:srgbClr val="808080"/>
          </a:solidFill>
          <a:ln w="9525">
            <a:noFill/>
            <a:miter lim="800000"/>
            <a:headEnd/>
            <a:tailEnd/>
          </a:ln>
        </p:spPr>
        <p:txBody>
          <a:bodyPr/>
          <a:lstStyle/>
          <a:p>
            <a:endParaRPr lang="en-GB"/>
          </a:p>
        </p:txBody>
      </p:sp>
      <p:sp>
        <p:nvSpPr>
          <p:cNvPr id="25149" name="Freeform 337"/>
          <p:cNvSpPr>
            <a:spLocks/>
          </p:cNvSpPr>
          <p:nvPr/>
        </p:nvSpPr>
        <p:spPr bwMode="auto">
          <a:xfrm>
            <a:off x="4205231" y="3136463"/>
            <a:ext cx="184150" cy="1195388"/>
          </a:xfrm>
          <a:custGeom>
            <a:avLst/>
            <a:gdLst>
              <a:gd name="T0" fmla="*/ 52 w 116"/>
              <a:gd name="T1" fmla="*/ 46 h 753"/>
              <a:gd name="T2" fmla="*/ 29 w 116"/>
              <a:gd name="T3" fmla="*/ 99 h 753"/>
              <a:gd name="T4" fmla="*/ 23 w 116"/>
              <a:gd name="T5" fmla="*/ 111 h 753"/>
              <a:gd name="T6" fmla="*/ 18 w 116"/>
              <a:gd name="T7" fmla="*/ 140 h 753"/>
              <a:gd name="T8" fmla="*/ 18 w 116"/>
              <a:gd name="T9" fmla="*/ 152 h 753"/>
              <a:gd name="T10" fmla="*/ 18 w 116"/>
              <a:gd name="T11" fmla="*/ 169 h 753"/>
              <a:gd name="T12" fmla="*/ 23 w 116"/>
              <a:gd name="T13" fmla="*/ 181 h 753"/>
              <a:gd name="T14" fmla="*/ 41 w 116"/>
              <a:gd name="T15" fmla="*/ 204 h 753"/>
              <a:gd name="T16" fmla="*/ 70 w 116"/>
              <a:gd name="T17" fmla="*/ 239 h 753"/>
              <a:gd name="T18" fmla="*/ 93 w 116"/>
              <a:gd name="T19" fmla="*/ 292 h 753"/>
              <a:gd name="T20" fmla="*/ 99 w 116"/>
              <a:gd name="T21" fmla="*/ 333 h 753"/>
              <a:gd name="T22" fmla="*/ 99 w 116"/>
              <a:gd name="T23" fmla="*/ 368 h 753"/>
              <a:gd name="T24" fmla="*/ 70 w 116"/>
              <a:gd name="T25" fmla="*/ 408 h 753"/>
              <a:gd name="T26" fmla="*/ 41 w 116"/>
              <a:gd name="T27" fmla="*/ 443 h 753"/>
              <a:gd name="T28" fmla="*/ 35 w 116"/>
              <a:gd name="T29" fmla="*/ 461 h 753"/>
              <a:gd name="T30" fmla="*/ 23 w 116"/>
              <a:gd name="T31" fmla="*/ 478 h 753"/>
              <a:gd name="T32" fmla="*/ 23 w 116"/>
              <a:gd name="T33" fmla="*/ 484 h 753"/>
              <a:gd name="T34" fmla="*/ 23 w 116"/>
              <a:gd name="T35" fmla="*/ 496 h 753"/>
              <a:gd name="T36" fmla="*/ 29 w 116"/>
              <a:gd name="T37" fmla="*/ 508 h 753"/>
              <a:gd name="T38" fmla="*/ 47 w 116"/>
              <a:gd name="T39" fmla="*/ 531 h 753"/>
              <a:gd name="T40" fmla="*/ 58 w 116"/>
              <a:gd name="T41" fmla="*/ 543 h 753"/>
              <a:gd name="T42" fmla="*/ 99 w 116"/>
              <a:gd name="T43" fmla="*/ 584 h 753"/>
              <a:gd name="T44" fmla="*/ 110 w 116"/>
              <a:gd name="T45" fmla="*/ 619 h 753"/>
              <a:gd name="T46" fmla="*/ 116 w 116"/>
              <a:gd name="T47" fmla="*/ 665 h 753"/>
              <a:gd name="T48" fmla="*/ 110 w 116"/>
              <a:gd name="T49" fmla="*/ 694 h 753"/>
              <a:gd name="T50" fmla="*/ 110 w 116"/>
              <a:gd name="T51" fmla="*/ 724 h 753"/>
              <a:gd name="T52" fmla="*/ 110 w 116"/>
              <a:gd name="T53" fmla="*/ 747 h 753"/>
              <a:gd name="T54" fmla="*/ 93 w 116"/>
              <a:gd name="T55" fmla="*/ 741 h 753"/>
              <a:gd name="T56" fmla="*/ 99 w 116"/>
              <a:gd name="T57" fmla="*/ 712 h 753"/>
              <a:gd name="T58" fmla="*/ 99 w 116"/>
              <a:gd name="T59" fmla="*/ 683 h 753"/>
              <a:gd name="T60" fmla="*/ 99 w 116"/>
              <a:gd name="T61" fmla="*/ 654 h 753"/>
              <a:gd name="T62" fmla="*/ 99 w 116"/>
              <a:gd name="T63" fmla="*/ 630 h 753"/>
              <a:gd name="T64" fmla="*/ 93 w 116"/>
              <a:gd name="T65" fmla="*/ 619 h 753"/>
              <a:gd name="T66" fmla="*/ 87 w 116"/>
              <a:gd name="T67" fmla="*/ 601 h 753"/>
              <a:gd name="T68" fmla="*/ 81 w 116"/>
              <a:gd name="T69" fmla="*/ 589 h 753"/>
              <a:gd name="T70" fmla="*/ 58 w 116"/>
              <a:gd name="T71" fmla="*/ 572 h 753"/>
              <a:gd name="T72" fmla="*/ 23 w 116"/>
              <a:gd name="T73" fmla="*/ 531 h 753"/>
              <a:gd name="T74" fmla="*/ 6 w 116"/>
              <a:gd name="T75" fmla="*/ 496 h 753"/>
              <a:gd name="T76" fmla="*/ 12 w 116"/>
              <a:gd name="T77" fmla="*/ 473 h 753"/>
              <a:gd name="T78" fmla="*/ 35 w 116"/>
              <a:gd name="T79" fmla="*/ 426 h 753"/>
              <a:gd name="T80" fmla="*/ 64 w 116"/>
              <a:gd name="T81" fmla="*/ 391 h 753"/>
              <a:gd name="T82" fmla="*/ 81 w 116"/>
              <a:gd name="T83" fmla="*/ 368 h 753"/>
              <a:gd name="T84" fmla="*/ 81 w 116"/>
              <a:gd name="T85" fmla="*/ 356 h 753"/>
              <a:gd name="T86" fmla="*/ 87 w 116"/>
              <a:gd name="T87" fmla="*/ 338 h 753"/>
              <a:gd name="T88" fmla="*/ 81 w 116"/>
              <a:gd name="T89" fmla="*/ 327 h 753"/>
              <a:gd name="T90" fmla="*/ 76 w 116"/>
              <a:gd name="T91" fmla="*/ 303 h 753"/>
              <a:gd name="T92" fmla="*/ 70 w 116"/>
              <a:gd name="T93" fmla="*/ 286 h 753"/>
              <a:gd name="T94" fmla="*/ 52 w 116"/>
              <a:gd name="T95" fmla="*/ 245 h 753"/>
              <a:gd name="T96" fmla="*/ 41 w 116"/>
              <a:gd name="T97" fmla="*/ 227 h 753"/>
              <a:gd name="T98" fmla="*/ 29 w 116"/>
              <a:gd name="T99" fmla="*/ 216 h 753"/>
              <a:gd name="T100" fmla="*/ 6 w 116"/>
              <a:gd name="T101" fmla="*/ 175 h 753"/>
              <a:gd name="T102" fmla="*/ 0 w 116"/>
              <a:gd name="T103" fmla="*/ 134 h 753"/>
              <a:gd name="T104" fmla="*/ 18 w 116"/>
              <a:gd name="T105" fmla="*/ 93 h 753"/>
              <a:gd name="T106" fmla="*/ 58 w 116"/>
              <a:gd name="T107" fmla="*/ 0 h 75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
              <a:gd name="T163" fmla="*/ 0 h 753"/>
              <a:gd name="T164" fmla="*/ 116 w 116"/>
              <a:gd name="T165" fmla="*/ 753 h 75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 h="753">
                <a:moveTo>
                  <a:pt x="76" y="11"/>
                </a:moveTo>
                <a:lnTo>
                  <a:pt x="64" y="29"/>
                </a:lnTo>
                <a:lnTo>
                  <a:pt x="52" y="46"/>
                </a:lnTo>
                <a:lnTo>
                  <a:pt x="41" y="70"/>
                </a:lnTo>
                <a:lnTo>
                  <a:pt x="35" y="87"/>
                </a:lnTo>
                <a:lnTo>
                  <a:pt x="29" y="99"/>
                </a:lnTo>
                <a:lnTo>
                  <a:pt x="29" y="93"/>
                </a:lnTo>
                <a:lnTo>
                  <a:pt x="29" y="105"/>
                </a:lnTo>
                <a:lnTo>
                  <a:pt x="23" y="117"/>
                </a:lnTo>
                <a:lnTo>
                  <a:pt x="23" y="111"/>
                </a:lnTo>
                <a:lnTo>
                  <a:pt x="23" y="122"/>
                </a:lnTo>
                <a:lnTo>
                  <a:pt x="18" y="128"/>
                </a:lnTo>
                <a:lnTo>
                  <a:pt x="18" y="140"/>
                </a:lnTo>
                <a:lnTo>
                  <a:pt x="18" y="146"/>
                </a:lnTo>
                <a:lnTo>
                  <a:pt x="18" y="152"/>
                </a:lnTo>
                <a:lnTo>
                  <a:pt x="18" y="157"/>
                </a:lnTo>
                <a:lnTo>
                  <a:pt x="18" y="163"/>
                </a:lnTo>
                <a:lnTo>
                  <a:pt x="18" y="169"/>
                </a:lnTo>
                <a:lnTo>
                  <a:pt x="23" y="175"/>
                </a:lnTo>
                <a:lnTo>
                  <a:pt x="23" y="181"/>
                </a:lnTo>
                <a:lnTo>
                  <a:pt x="29" y="187"/>
                </a:lnTo>
                <a:lnTo>
                  <a:pt x="35" y="192"/>
                </a:lnTo>
                <a:lnTo>
                  <a:pt x="41" y="204"/>
                </a:lnTo>
                <a:lnTo>
                  <a:pt x="52" y="216"/>
                </a:lnTo>
                <a:lnTo>
                  <a:pt x="58" y="222"/>
                </a:lnTo>
                <a:lnTo>
                  <a:pt x="58" y="227"/>
                </a:lnTo>
                <a:lnTo>
                  <a:pt x="64" y="233"/>
                </a:lnTo>
                <a:lnTo>
                  <a:pt x="70" y="239"/>
                </a:lnTo>
                <a:lnTo>
                  <a:pt x="70" y="251"/>
                </a:lnTo>
                <a:lnTo>
                  <a:pt x="81" y="262"/>
                </a:lnTo>
                <a:lnTo>
                  <a:pt x="87" y="280"/>
                </a:lnTo>
                <a:lnTo>
                  <a:pt x="93" y="292"/>
                </a:lnTo>
                <a:lnTo>
                  <a:pt x="93" y="303"/>
                </a:lnTo>
                <a:lnTo>
                  <a:pt x="93" y="309"/>
                </a:lnTo>
                <a:lnTo>
                  <a:pt x="99" y="315"/>
                </a:lnTo>
                <a:lnTo>
                  <a:pt x="99" y="321"/>
                </a:lnTo>
                <a:lnTo>
                  <a:pt x="99" y="333"/>
                </a:lnTo>
                <a:lnTo>
                  <a:pt x="99" y="338"/>
                </a:lnTo>
                <a:lnTo>
                  <a:pt x="99" y="350"/>
                </a:lnTo>
                <a:lnTo>
                  <a:pt x="99" y="356"/>
                </a:lnTo>
                <a:lnTo>
                  <a:pt x="99" y="362"/>
                </a:lnTo>
                <a:lnTo>
                  <a:pt x="99" y="368"/>
                </a:lnTo>
                <a:lnTo>
                  <a:pt x="93" y="373"/>
                </a:lnTo>
                <a:lnTo>
                  <a:pt x="87" y="385"/>
                </a:lnTo>
                <a:lnTo>
                  <a:pt x="81" y="391"/>
                </a:lnTo>
                <a:lnTo>
                  <a:pt x="76" y="403"/>
                </a:lnTo>
                <a:lnTo>
                  <a:pt x="70" y="408"/>
                </a:lnTo>
                <a:lnTo>
                  <a:pt x="58" y="426"/>
                </a:lnTo>
                <a:lnTo>
                  <a:pt x="52" y="438"/>
                </a:lnTo>
                <a:lnTo>
                  <a:pt x="41" y="443"/>
                </a:lnTo>
                <a:lnTo>
                  <a:pt x="35" y="455"/>
                </a:lnTo>
                <a:lnTo>
                  <a:pt x="35" y="461"/>
                </a:lnTo>
                <a:lnTo>
                  <a:pt x="29" y="473"/>
                </a:lnTo>
                <a:lnTo>
                  <a:pt x="29" y="467"/>
                </a:lnTo>
                <a:lnTo>
                  <a:pt x="23" y="478"/>
                </a:lnTo>
                <a:lnTo>
                  <a:pt x="23" y="484"/>
                </a:lnTo>
                <a:lnTo>
                  <a:pt x="23" y="490"/>
                </a:lnTo>
                <a:lnTo>
                  <a:pt x="23" y="484"/>
                </a:lnTo>
                <a:lnTo>
                  <a:pt x="23" y="490"/>
                </a:lnTo>
                <a:lnTo>
                  <a:pt x="23" y="496"/>
                </a:lnTo>
                <a:lnTo>
                  <a:pt x="23" y="490"/>
                </a:lnTo>
                <a:lnTo>
                  <a:pt x="23" y="496"/>
                </a:lnTo>
                <a:lnTo>
                  <a:pt x="23" y="502"/>
                </a:lnTo>
                <a:lnTo>
                  <a:pt x="29" y="508"/>
                </a:lnTo>
                <a:lnTo>
                  <a:pt x="35" y="519"/>
                </a:lnTo>
                <a:lnTo>
                  <a:pt x="35" y="513"/>
                </a:lnTo>
                <a:lnTo>
                  <a:pt x="41" y="525"/>
                </a:lnTo>
                <a:lnTo>
                  <a:pt x="47" y="531"/>
                </a:lnTo>
                <a:lnTo>
                  <a:pt x="52" y="537"/>
                </a:lnTo>
                <a:lnTo>
                  <a:pt x="58" y="543"/>
                </a:lnTo>
                <a:lnTo>
                  <a:pt x="70" y="560"/>
                </a:lnTo>
                <a:lnTo>
                  <a:pt x="76" y="566"/>
                </a:lnTo>
                <a:lnTo>
                  <a:pt x="87" y="572"/>
                </a:lnTo>
                <a:lnTo>
                  <a:pt x="93" y="578"/>
                </a:lnTo>
                <a:lnTo>
                  <a:pt x="99" y="584"/>
                </a:lnTo>
                <a:lnTo>
                  <a:pt x="99" y="595"/>
                </a:lnTo>
                <a:lnTo>
                  <a:pt x="104" y="601"/>
                </a:lnTo>
                <a:lnTo>
                  <a:pt x="110" y="607"/>
                </a:lnTo>
                <a:lnTo>
                  <a:pt x="110" y="613"/>
                </a:lnTo>
                <a:lnTo>
                  <a:pt x="110" y="619"/>
                </a:lnTo>
                <a:lnTo>
                  <a:pt x="110" y="624"/>
                </a:lnTo>
                <a:lnTo>
                  <a:pt x="116" y="636"/>
                </a:lnTo>
                <a:lnTo>
                  <a:pt x="116" y="642"/>
                </a:lnTo>
                <a:lnTo>
                  <a:pt x="116" y="654"/>
                </a:lnTo>
                <a:lnTo>
                  <a:pt x="116" y="665"/>
                </a:lnTo>
                <a:lnTo>
                  <a:pt x="110" y="677"/>
                </a:lnTo>
                <a:lnTo>
                  <a:pt x="110" y="683"/>
                </a:lnTo>
                <a:lnTo>
                  <a:pt x="110" y="694"/>
                </a:lnTo>
                <a:lnTo>
                  <a:pt x="110" y="700"/>
                </a:lnTo>
                <a:lnTo>
                  <a:pt x="110" y="712"/>
                </a:lnTo>
                <a:lnTo>
                  <a:pt x="110" y="718"/>
                </a:lnTo>
                <a:lnTo>
                  <a:pt x="110" y="724"/>
                </a:lnTo>
                <a:lnTo>
                  <a:pt x="110" y="735"/>
                </a:lnTo>
                <a:lnTo>
                  <a:pt x="110" y="741"/>
                </a:lnTo>
                <a:lnTo>
                  <a:pt x="110" y="747"/>
                </a:lnTo>
                <a:lnTo>
                  <a:pt x="110" y="741"/>
                </a:lnTo>
                <a:lnTo>
                  <a:pt x="110" y="747"/>
                </a:lnTo>
                <a:lnTo>
                  <a:pt x="99" y="753"/>
                </a:lnTo>
                <a:lnTo>
                  <a:pt x="93" y="747"/>
                </a:lnTo>
                <a:lnTo>
                  <a:pt x="93" y="741"/>
                </a:lnTo>
                <a:lnTo>
                  <a:pt x="93" y="735"/>
                </a:lnTo>
                <a:lnTo>
                  <a:pt x="93" y="724"/>
                </a:lnTo>
                <a:lnTo>
                  <a:pt x="99" y="718"/>
                </a:lnTo>
                <a:lnTo>
                  <a:pt x="99" y="712"/>
                </a:lnTo>
                <a:lnTo>
                  <a:pt x="99" y="700"/>
                </a:lnTo>
                <a:lnTo>
                  <a:pt x="99" y="694"/>
                </a:lnTo>
                <a:lnTo>
                  <a:pt x="99" y="683"/>
                </a:lnTo>
                <a:lnTo>
                  <a:pt x="99" y="671"/>
                </a:lnTo>
                <a:lnTo>
                  <a:pt x="99" y="665"/>
                </a:lnTo>
                <a:lnTo>
                  <a:pt x="99" y="654"/>
                </a:lnTo>
                <a:lnTo>
                  <a:pt x="99" y="642"/>
                </a:lnTo>
                <a:lnTo>
                  <a:pt x="99" y="636"/>
                </a:lnTo>
                <a:lnTo>
                  <a:pt x="99" y="630"/>
                </a:lnTo>
                <a:lnTo>
                  <a:pt x="93" y="624"/>
                </a:lnTo>
                <a:lnTo>
                  <a:pt x="99" y="624"/>
                </a:lnTo>
                <a:lnTo>
                  <a:pt x="93" y="619"/>
                </a:lnTo>
                <a:lnTo>
                  <a:pt x="93" y="613"/>
                </a:lnTo>
                <a:lnTo>
                  <a:pt x="93" y="607"/>
                </a:lnTo>
                <a:lnTo>
                  <a:pt x="87" y="601"/>
                </a:lnTo>
                <a:lnTo>
                  <a:pt x="81" y="595"/>
                </a:lnTo>
                <a:lnTo>
                  <a:pt x="76" y="589"/>
                </a:lnTo>
                <a:lnTo>
                  <a:pt x="81" y="589"/>
                </a:lnTo>
                <a:lnTo>
                  <a:pt x="76" y="584"/>
                </a:lnTo>
                <a:lnTo>
                  <a:pt x="64" y="578"/>
                </a:lnTo>
                <a:lnTo>
                  <a:pt x="58" y="572"/>
                </a:lnTo>
                <a:lnTo>
                  <a:pt x="47" y="554"/>
                </a:lnTo>
                <a:lnTo>
                  <a:pt x="41" y="548"/>
                </a:lnTo>
                <a:lnTo>
                  <a:pt x="29" y="543"/>
                </a:lnTo>
                <a:lnTo>
                  <a:pt x="23" y="531"/>
                </a:lnTo>
                <a:lnTo>
                  <a:pt x="18" y="525"/>
                </a:lnTo>
                <a:lnTo>
                  <a:pt x="18" y="519"/>
                </a:lnTo>
                <a:lnTo>
                  <a:pt x="12" y="508"/>
                </a:lnTo>
                <a:lnTo>
                  <a:pt x="6" y="502"/>
                </a:lnTo>
                <a:lnTo>
                  <a:pt x="6" y="496"/>
                </a:lnTo>
                <a:lnTo>
                  <a:pt x="6" y="490"/>
                </a:lnTo>
                <a:lnTo>
                  <a:pt x="6" y="484"/>
                </a:lnTo>
                <a:lnTo>
                  <a:pt x="6" y="478"/>
                </a:lnTo>
                <a:lnTo>
                  <a:pt x="12" y="478"/>
                </a:lnTo>
                <a:lnTo>
                  <a:pt x="12" y="473"/>
                </a:lnTo>
                <a:lnTo>
                  <a:pt x="12" y="461"/>
                </a:lnTo>
                <a:lnTo>
                  <a:pt x="18" y="455"/>
                </a:lnTo>
                <a:lnTo>
                  <a:pt x="23" y="443"/>
                </a:lnTo>
                <a:lnTo>
                  <a:pt x="29" y="438"/>
                </a:lnTo>
                <a:lnTo>
                  <a:pt x="35" y="426"/>
                </a:lnTo>
                <a:lnTo>
                  <a:pt x="47" y="420"/>
                </a:lnTo>
                <a:lnTo>
                  <a:pt x="58" y="403"/>
                </a:lnTo>
                <a:lnTo>
                  <a:pt x="64" y="391"/>
                </a:lnTo>
                <a:lnTo>
                  <a:pt x="70" y="385"/>
                </a:lnTo>
                <a:lnTo>
                  <a:pt x="76" y="373"/>
                </a:lnTo>
                <a:lnTo>
                  <a:pt x="81" y="368"/>
                </a:lnTo>
                <a:lnTo>
                  <a:pt x="76" y="368"/>
                </a:lnTo>
                <a:lnTo>
                  <a:pt x="81" y="362"/>
                </a:lnTo>
                <a:lnTo>
                  <a:pt x="81" y="356"/>
                </a:lnTo>
                <a:lnTo>
                  <a:pt x="87" y="344"/>
                </a:lnTo>
                <a:lnTo>
                  <a:pt x="87" y="338"/>
                </a:lnTo>
                <a:lnTo>
                  <a:pt x="87" y="333"/>
                </a:lnTo>
                <a:lnTo>
                  <a:pt x="81" y="327"/>
                </a:lnTo>
                <a:lnTo>
                  <a:pt x="81" y="321"/>
                </a:lnTo>
                <a:lnTo>
                  <a:pt x="81" y="315"/>
                </a:lnTo>
                <a:lnTo>
                  <a:pt x="76" y="303"/>
                </a:lnTo>
                <a:lnTo>
                  <a:pt x="76" y="297"/>
                </a:lnTo>
                <a:lnTo>
                  <a:pt x="70" y="286"/>
                </a:lnTo>
                <a:lnTo>
                  <a:pt x="64" y="274"/>
                </a:lnTo>
                <a:lnTo>
                  <a:pt x="58" y="257"/>
                </a:lnTo>
                <a:lnTo>
                  <a:pt x="52" y="245"/>
                </a:lnTo>
                <a:lnTo>
                  <a:pt x="52" y="239"/>
                </a:lnTo>
                <a:lnTo>
                  <a:pt x="47" y="233"/>
                </a:lnTo>
                <a:lnTo>
                  <a:pt x="41" y="227"/>
                </a:lnTo>
                <a:lnTo>
                  <a:pt x="41" y="222"/>
                </a:lnTo>
                <a:lnTo>
                  <a:pt x="29" y="216"/>
                </a:lnTo>
                <a:lnTo>
                  <a:pt x="23" y="204"/>
                </a:lnTo>
                <a:lnTo>
                  <a:pt x="12" y="192"/>
                </a:lnTo>
                <a:lnTo>
                  <a:pt x="12" y="187"/>
                </a:lnTo>
                <a:lnTo>
                  <a:pt x="6" y="181"/>
                </a:lnTo>
                <a:lnTo>
                  <a:pt x="6" y="175"/>
                </a:lnTo>
                <a:lnTo>
                  <a:pt x="0" y="169"/>
                </a:lnTo>
                <a:lnTo>
                  <a:pt x="0" y="157"/>
                </a:lnTo>
                <a:lnTo>
                  <a:pt x="0" y="152"/>
                </a:lnTo>
                <a:lnTo>
                  <a:pt x="0" y="146"/>
                </a:lnTo>
                <a:lnTo>
                  <a:pt x="0" y="134"/>
                </a:lnTo>
                <a:lnTo>
                  <a:pt x="6" y="128"/>
                </a:lnTo>
                <a:lnTo>
                  <a:pt x="6" y="117"/>
                </a:lnTo>
                <a:lnTo>
                  <a:pt x="12" y="111"/>
                </a:lnTo>
                <a:lnTo>
                  <a:pt x="12" y="99"/>
                </a:lnTo>
                <a:lnTo>
                  <a:pt x="18" y="93"/>
                </a:lnTo>
                <a:lnTo>
                  <a:pt x="18" y="81"/>
                </a:lnTo>
                <a:lnTo>
                  <a:pt x="29" y="64"/>
                </a:lnTo>
                <a:lnTo>
                  <a:pt x="41" y="41"/>
                </a:lnTo>
                <a:lnTo>
                  <a:pt x="47" y="23"/>
                </a:lnTo>
                <a:lnTo>
                  <a:pt x="58" y="0"/>
                </a:lnTo>
                <a:lnTo>
                  <a:pt x="76" y="11"/>
                </a:lnTo>
                <a:close/>
              </a:path>
            </a:pathLst>
          </a:custGeom>
          <a:solidFill>
            <a:srgbClr val="FFFFFF"/>
          </a:solidFill>
          <a:ln w="9525">
            <a:noFill/>
            <a:round/>
            <a:headEnd/>
            <a:tailEnd/>
          </a:ln>
        </p:spPr>
        <p:txBody>
          <a:bodyPr/>
          <a:lstStyle/>
          <a:p>
            <a:endParaRPr lang="en-US"/>
          </a:p>
        </p:txBody>
      </p:sp>
      <p:sp>
        <p:nvSpPr>
          <p:cNvPr id="25150" name="Rectangle 338"/>
          <p:cNvSpPr>
            <a:spLocks noChangeArrowheads="1"/>
          </p:cNvSpPr>
          <p:nvPr/>
        </p:nvSpPr>
        <p:spPr bwMode="auto">
          <a:xfrm>
            <a:off x="4205231" y="3136463"/>
            <a:ext cx="184150" cy="1195388"/>
          </a:xfrm>
          <a:prstGeom prst="rect">
            <a:avLst/>
          </a:prstGeom>
          <a:solidFill>
            <a:srgbClr val="808080"/>
          </a:solidFill>
          <a:ln w="9525">
            <a:noFill/>
            <a:miter lim="800000"/>
            <a:headEnd/>
            <a:tailEnd/>
          </a:ln>
        </p:spPr>
        <p:txBody>
          <a:bodyPr/>
          <a:lstStyle/>
          <a:p>
            <a:endParaRPr lang="en-GB"/>
          </a:p>
        </p:txBody>
      </p:sp>
      <p:sp>
        <p:nvSpPr>
          <p:cNvPr id="25151" name="Freeform 339"/>
          <p:cNvSpPr>
            <a:spLocks/>
          </p:cNvSpPr>
          <p:nvPr/>
        </p:nvSpPr>
        <p:spPr bwMode="auto">
          <a:xfrm>
            <a:off x="4224281" y="3126938"/>
            <a:ext cx="146050" cy="1176338"/>
          </a:xfrm>
          <a:custGeom>
            <a:avLst/>
            <a:gdLst>
              <a:gd name="T0" fmla="*/ 52 w 92"/>
              <a:gd name="T1" fmla="*/ 0 h 741"/>
              <a:gd name="T2" fmla="*/ 35 w 92"/>
              <a:gd name="T3" fmla="*/ 41 h 741"/>
              <a:gd name="T4" fmla="*/ 23 w 92"/>
              <a:gd name="T5" fmla="*/ 58 h 741"/>
              <a:gd name="T6" fmla="*/ 17 w 92"/>
              <a:gd name="T7" fmla="*/ 76 h 741"/>
              <a:gd name="T8" fmla="*/ 6 w 92"/>
              <a:gd name="T9" fmla="*/ 93 h 741"/>
              <a:gd name="T10" fmla="*/ 0 w 92"/>
              <a:gd name="T11" fmla="*/ 111 h 741"/>
              <a:gd name="T12" fmla="*/ 0 w 92"/>
              <a:gd name="T13" fmla="*/ 128 h 741"/>
              <a:gd name="T14" fmla="*/ 0 w 92"/>
              <a:gd name="T15" fmla="*/ 146 h 741"/>
              <a:gd name="T16" fmla="*/ 0 w 92"/>
              <a:gd name="T17" fmla="*/ 158 h 741"/>
              <a:gd name="T18" fmla="*/ 0 w 92"/>
              <a:gd name="T19" fmla="*/ 169 h 741"/>
              <a:gd name="T20" fmla="*/ 11 w 92"/>
              <a:gd name="T21" fmla="*/ 181 h 741"/>
              <a:gd name="T22" fmla="*/ 17 w 92"/>
              <a:gd name="T23" fmla="*/ 193 h 741"/>
              <a:gd name="T24" fmla="*/ 35 w 92"/>
              <a:gd name="T25" fmla="*/ 210 h 741"/>
              <a:gd name="T26" fmla="*/ 40 w 92"/>
              <a:gd name="T27" fmla="*/ 222 h 741"/>
              <a:gd name="T28" fmla="*/ 46 w 92"/>
              <a:gd name="T29" fmla="*/ 233 h 741"/>
              <a:gd name="T30" fmla="*/ 52 w 92"/>
              <a:gd name="T31" fmla="*/ 251 h 741"/>
              <a:gd name="T32" fmla="*/ 58 w 92"/>
              <a:gd name="T33" fmla="*/ 263 h 741"/>
              <a:gd name="T34" fmla="*/ 64 w 92"/>
              <a:gd name="T35" fmla="*/ 274 h 741"/>
              <a:gd name="T36" fmla="*/ 69 w 92"/>
              <a:gd name="T37" fmla="*/ 292 h 741"/>
              <a:gd name="T38" fmla="*/ 75 w 92"/>
              <a:gd name="T39" fmla="*/ 303 h 741"/>
              <a:gd name="T40" fmla="*/ 81 w 92"/>
              <a:gd name="T41" fmla="*/ 321 h 741"/>
              <a:gd name="T42" fmla="*/ 81 w 92"/>
              <a:gd name="T43" fmla="*/ 333 h 741"/>
              <a:gd name="T44" fmla="*/ 81 w 92"/>
              <a:gd name="T45" fmla="*/ 350 h 741"/>
              <a:gd name="T46" fmla="*/ 75 w 92"/>
              <a:gd name="T47" fmla="*/ 356 h 741"/>
              <a:gd name="T48" fmla="*/ 75 w 92"/>
              <a:gd name="T49" fmla="*/ 362 h 741"/>
              <a:gd name="T50" fmla="*/ 69 w 92"/>
              <a:gd name="T51" fmla="*/ 374 h 741"/>
              <a:gd name="T52" fmla="*/ 64 w 92"/>
              <a:gd name="T53" fmla="*/ 379 h 741"/>
              <a:gd name="T54" fmla="*/ 52 w 92"/>
              <a:gd name="T55" fmla="*/ 397 h 741"/>
              <a:gd name="T56" fmla="*/ 40 w 92"/>
              <a:gd name="T57" fmla="*/ 414 h 741"/>
              <a:gd name="T58" fmla="*/ 23 w 92"/>
              <a:gd name="T59" fmla="*/ 432 h 741"/>
              <a:gd name="T60" fmla="*/ 11 w 92"/>
              <a:gd name="T61" fmla="*/ 449 h 741"/>
              <a:gd name="T62" fmla="*/ 11 w 92"/>
              <a:gd name="T63" fmla="*/ 461 h 741"/>
              <a:gd name="T64" fmla="*/ 6 w 92"/>
              <a:gd name="T65" fmla="*/ 467 h 741"/>
              <a:gd name="T66" fmla="*/ 6 w 92"/>
              <a:gd name="T67" fmla="*/ 479 h 741"/>
              <a:gd name="T68" fmla="*/ 6 w 92"/>
              <a:gd name="T69" fmla="*/ 484 h 741"/>
              <a:gd name="T70" fmla="*/ 6 w 92"/>
              <a:gd name="T71" fmla="*/ 490 h 741"/>
              <a:gd name="T72" fmla="*/ 6 w 92"/>
              <a:gd name="T73" fmla="*/ 502 h 741"/>
              <a:gd name="T74" fmla="*/ 11 w 92"/>
              <a:gd name="T75" fmla="*/ 508 h 741"/>
              <a:gd name="T76" fmla="*/ 17 w 92"/>
              <a:gd name="T77" fmla="*/ 514 h 741"/>
              <a:gd name="T78" fmla="*/ 29 w 92"/>
              <a:gd name="T79" fmla="*/ 531 h 741"/>
              <a:gd name="T80" fmla="*/ 40 w 92"/>
              <a:gd name="T81" fmla="*/ 543 h 741"/>
              <a:gd name="T82" fmla="*/ 52 w 92"/>
              <a:gd name="T83" fmla="*/ 554 h 741"/>
              <a:gd name="T84" fmla="*/ 69 w 92"/>
              <a:gd name="T85" fmla="*/ 572 h 741"/>
              <a:gd name="T86" fmla="*/ 75 w 92"/>
              <a:gd name="T87" fmla="*/ 584 h 741"/>
              <a:gd name="T88" fmla="*/ 81 w 92"/>
              <a:gd name="T89" fmla="*/ 590 h 741"/>
              <a:gd name="T90" fmla="*/ 87 w 92"/>
              <a:gd name="T91" fmla="*/ 595 h 741"/>
              <a:gd name="T92" fmla="*/ 92 w 92"/>
              <a:gd name="T93" fmla="*/ 607 h 741"/>
              <a:gd name="T94" fmla="*/ 92 w 92"/>
              <a:gd name="T95" fmla="*/ 619 h 741"/>
              <a:gd name="T96" fmla="*/ 92 w 92"/>
              <a:gd name="T97" fmla="*/ 636 h 741"/>
              <a:gd name="T98" fmla="*/ 92 w 92"/>
              <a:gd name="T99" fmla="*/ 648 h 741"/>
              <a:gd name="T100" fmla="*/ 92 w 92"/>
              <a:gd name="T101" fmla="*/ 665 h 741"/>
              <a:gd name="T102" fmla="*/ 92 w 92"/>
              <a:gd name="T103" fmla="*/ 677 h 741"/>
              <a:gd name="T104" fmla="*/ 92 w 92"/>
              <a:gd name="T105" fmla="*/ 689 h 741"/>
              <a:gd name="T106" fmla="*/ 92 w 92"/>
              <a:gd name="T107" fmla="*/ 706 h 741"/>
              <a:gd name="T108" fmla="*/ 92 w 92"/>
              <a:gd name="T109" fmla="*/ 718 h 741"/>
              <a:gd name="T110" fmla="*/ 92 w 92"/>
              <a:gd name="T111" fmla="*/ 730 h 741"/>
              <a:gd name="T112" fmla="*/ 92 w 92"/>
              <a:gd name="T113" fmla="*/ 741 h 7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2"/>
              <a:gd name="T172" fmla="*/ 0 h 741"/>
              <a:gd name="T173" fmla="*/ 92 w 92"/>
              <a:gd name="T174" fmla="*/ 741 h 7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2" h="741">
                <a:moveTo>
                  <a:pt x="52" y="0"/>
                </a:moveTo>
                <a:lnTo>
                  <a:pt x="35" y="41"/>
                </a:lnTo>
                <a:lnTo>
                  <a:pt x="23" y="58"/>
                </a:lnTo>
                <a:lnTo>
                  <a:pt x="17" y="76"/>
                </a:lnTo>
                <a:lnTo>
                  <a:pt x="6" y="93"/>
                </a:lnTo>
                <a:lnTo>
                  <a:pt x="0" y="111"/>
                </a:lnTo>
                <a:lnTo>
                  <a:pt x="0" y="128"/>
                </a:lnTo>
                <a:lnTo>
                  <a:pt x="0" y="146"/>
                </a:lnTo>
                <a:lnTo>
                  <a:pt x="0" y="158"/>
                </a:lnTo>
                <a:lnTo>
                  <a:pt x="0" y="169"/>
                </a:lnTo>
                <a:lnTo>
                  <a:pt x="11" y="181"/>
                </a:lnTo>
                <a:lnTo>
                  <a:pt x="17" y="193"/>
                </a:lnTo>
                <a:lnTo>
                  <a:pt x="35" y="210"/>
                </a:lnTo>
                <a:lnTo>
                  <a:pt x="40" y="222"/>
                </a:lnTo>
                <a:lnTo>
                  <a:pt x="46" y="233"/>
                </a:lnTo>
                <a:lnTo>
                  <a:pt x="52" y="251"/>
                </a:lnTo>
                <a:lnTo>
                  <a:pt x="58" y="263"/>
                </a:lnTo>
                <a:lnTo>
                  <a:pt x="64" y="274"/>
                </a:lnTo>
                <a:lnTo>
                  <a:pt x="69" y="292"/>
                </a:lnTo>
                <a:lnTo>
                  <a:pt x="75" y="303"/>
                </a:lnTo>
                <a:lnTo>
                  <a:pt x="81" y="321"/>
                </a:lnTo>
                <a:lnTo>
                  <a:pt x="81" y="333"/>
                </a:lnTo>
                <a:lnTo>
                  <a:pt x="81" y="350"/>
                </a:lnTo>
                <a:lnTo>
                  <a:pt x="75" y="356"/>
                </a:lnTo>
                <a:lnTo>
                  <a:pt x="75" y="362"/>
                </a:lnTo>
                <a:lnTo>
                  <a:pt x="69" y="374"/>
                </a:lnTo>
                <a:lnTo>
                  <a:pt x="64" y="379"/>
                </a:lnTo>
                <a:lnTo>
                  <a:pt x="52" y="397"/>
                </a:lnTo>
                <a:lnTo>
                  <a:pt x="40" y="414"/>
                </a:lnTo>
                <a:lnTo>
                  <a:pt x="23" y="432"/>
                </a:lnTo>
                <a:lnTo>
                  <a:pt x="11" y="449"/>
                </a:lnTo>
                <a:lnTo>
                  <a:pt x="11" y="461"/>
                </a:lnTo>
                <a:lnTo>
                  <a:pt x="6" y="467"/>
                </a:lnTo>
                <a:lnTo>
                  <a:pt x="6" y="479"/>
                </a:lnTo>
                <a:lnTo>
                  <a:pt x="6" y="484"/>
                </a:lnTo>
                <a:lnTo>
                  <a:pt x="6" y="490"/>
                </a:lnTo>
                <a:lnTo>
                  <a:pt x="6" y="502"/>
                </a:lnTo>
                <a:lnTo>
                  <a:pt x="11" y="508"/>
                </a:lnTo>
                <a:lnTo>
                  <a:pt x="17" y="514"/>
                </a:lnTo>
                <a:lnTo>
                  <a:pt x="29" y="531"/>
                </a:lnTo>
                <a:lnTo>
                  <a:pt x="40" y="543"/>
                </a:lnTo>
                <a:lnTo>
                  <a:pt x="52" y="554"/>
                </a:lnTo>
                <a:lnTo>
                  <a:pt x="69" y="572"/>
                </a:lnTo>
                <a:lnTo>
                  <a:pt x="75" y="584"/>
                </a:lnTo>
                <a:lnTo>
                  <a:pt x="81" y="590"/>
                </a:lnTo>
                <a:lnTo>
                  <a:pt x="87" y="595"/>
                </a:lnTo>
                <a:lnTo>
                  <a:pt x="92" y="607"/>
                </a:lnTo>
                <a:lnTo>
                  <a:pt x="92" y="619"/>
                </a:lnTo>
                <a:lnTo>
                  <a:pt x="92" y="636"/>
                </a:lnTo>
                <a:lnTo>
                  <a:pt x="92" y="648"/>
                </a:lnTo>
                <a:lnTo>
                  <a:pt x="92" y="665"/>
                </a:lnTo>
                <a:lnTo>
                  <a:pt x="92" y="677"/>
                </a:lnTo>
                <a:lnTo>
                  <a:pt x="92" y="689"/>
                </a:lnTo>
                <a:lnTo>
                  <a:pt x="92" y="706"/>
                </a:lnTo>
                <a:lnTo>
                  <a:pt x="92" y="718"/>
                </a:lnTo>
                <a:lnTo>
                  <a:pt x="92" y="730"/>
                </a:lnTo>
                <a:lnTo>
                  <a:pt x="92" y="741"/>
                </a:lnTo>
              </a:path>
            </a:pathLst>
          </a:custGeom>
          <a:noFill/>
          <a:ln w="26988">
            <a:solidFill>
              <a:srgbClr val="FF0000"/>
            </a:solidFill>
            <a:round/>
            <a:headEnd/>
            <a:tailEnd/>
          </a:ln>
        </p:spPr>
        <p:txBody>
          <a:bodyPr/>
          <a:lstStyle/>
          <a:p>
            <a:endParaRPr lang="en-US"/>
          </a:p>
        </p:txBody>
      </p:sp>
      <p:sp>
        <p:nvSpPr>
          <p:cNvPr id="25152" name="Freeform 340"/>
          <p:cNvSpPr>
            <a:spLocks/>
          </p:cNvSpPr>
          <p:nvPr/>
        </p:nvSpPr>
        <p:spPr bwMode="auto">
          <a:xfrm>
            <a:off x="4141731" y="3303151"/>
            <a:ext cx="514350" cy="111125"/>
          </a:xfrm>
          <a:custGeom>
            <a:avLst/>
            <a:gdLst>
              <a:gd name="T0" fmla="*/ 0 w 324"/>
              <a:gd name="T1" fmla="*/ 23 h 70"/>
              <a:gd name="T2" fmla="*/ 29 w 324"/>
              <a:gd name="T3" fmla="*/ 35 h 70"/>
              <a:gd name="T4" fmla="*/ 52 w 324"/>
              <a:gd name="T5" fmla="*/ 47 h 70"/>
              <a:gd name="T6" fmla="*/ 63 w 324"/>
              <a:gd name="T7" fmla="*/ 52 h 70"/>
              <a:gd name="T8" fmla="*/ 75 w 324"/>
              <a:gd name="T9" fmla="*/ 58 h 70"/>
              <a:gd name="T10" fmla="*/ 87 w 324"/>
              <a:gd name="T11" fmla="*/ 64 h 70"/>
              <a:gd name="T12" fmla="*/ 98 w 324"/>
              <a:gd name="T13" fmla="*/ 70 h 70"/>
              <a:gd name="T14" fmla="*/ 104 w 324"/>
              <a:gd name="T15" fmla="*/ 70 h 70"/>
              <a:gd name="T16" fmla="*/ 110 w 324"/>
              <a:gd name="T17" fmla="*/ 70 h 70"/>
              <a:gd name="T18" fmla="*/ 116 w 324"/>
              <a:gd name="T19" fmla="*/ 70 h 70"/>
              <a:gd name="T20" fmla="*/ 121 w 324"/>
              <a:gd name="T21" fmla="*/ 64 h 70"/>
              <a:gd name="T22" fmla="*/ 133 w 324"/>
              <a:gd name="T23" fmla="*/ 64 h 70"/>
              <a:gd name="T24" fmla="*/ 144 w 324"/>
              <a:gd name="T25" fmla="*/ 52 h 70"/>
              <a:gd name="T26" fmla="*/ 144 w 324"/>
              <a:gd name="T27" fmla="*/ 52 h 70"/>
              <a:gd name="T28" fmla="*/ 150 w 324"/>
              <a:gd name="T29" fmla="*/ 47 h 70"/>
              <a:gd name="T30" fmla="*/ 156 w 324"/>
              <a:gd name="T31" fmla="*/ 35 h 70"/>
              <a:gd name="T32" fmla="*/ 156 w 324"/>
              <a:gd name="T33" fmla="*/ 29 h 70"/>
              <a:gd name="T34" fmla="*/ 162 w 324"/>
              <a:gd name="T35" fmla="*/ 23 h 70"/>
              <a:gd name="T36" fmla="*/ 168 w 324"/>
              <a:gd name="T37" fmla="*/ 23 h 70"/>
              <a:gd name="T38" fmla="*/ 168 w 324"/>
              <a:gd name="T39" fmla="*/ 17 h 70"/>
              <a:gd name="T40" fmla="*/ 173 w 324"/>
              <a:gd name="T41" fmla="*/ 17 h 70"/>
              <a:gd name="T42" fmla="*/ 185 w 324"/>
              <a:gd name="T43" fmla="*/ 17 h 70"/>
              <a:gd name="T44" fmla="*/ 197 w 324"/>
              <a:gd name="T45" fmla="*/ 23 h 70"/>
              <a:gd name="T46" fmla="*/ 208 w 324"/>
              <a:gd name="T47" fmla="*/ 23 h 70"/>
              <a:gd name="T48" fmla="*/ 214 w 324"/>
              <a:gd name="T49" fmla="*/ 23 h 70"/>
              <a:gd name="T50" fmla="*/ 226 w 324"/>
              <a:gd name="T51" fmla="*/ 17 h 70"/>
              <a:gd name="T52" fmla="*/ 243 w 324"/>
              <a:gd name="T53" fmla="*/ 12 h 70"/>
              <a:gd name="T54" fmla="*/ 255 w 324"/>
              <a:gd name="T55" fmla="*/ 6 h 70"/>
              <a:gd name="T56" fmla="*/ 272 w 324"/>
              <a:gd name="T57" fmla="*/ 0 h 70"/>
              <a:gd name="T58" fmla="*/ 284 w 324"/>
              <a:gd name="T59" fmla="*/ 0 h 70"/>
              <a:gd name="T60" fmla="*/ 301 w 324"/>
              <a:gd name="T61" fmla="*/ 0 h 70"/>
              <a:gd name="T62" fmla="*/ 307 w 324"/>
              <a:gd name="T63" fmla="*/ 0 h 70"/>
              <a:gd name="T64" fmla="*/ 313 w 324"/>
              <a:gd name="T65" fmla="*/ 0 h 70"/>
              <a:gd name="T66" fmla="*/ 318 w 324"/>
              <a:gd name="T67" fmla="*/ 0 h 70"/>
              <a:gd name="T68" fmla="*/ 324 w 324"/>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24"/>
              <a:gd name="T106" fmla="*/ 0 h 70"/>
              <a:gd name="T107" fmla="*/ 324 w 324"/>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24" h="70">
                <a:moveTo>
                  <a:pt x="0" y="23"/>
                </a:moveTo>
                <a:lnTo>
                  <a:pt x="29" y="35"/>
                </a:lnTo>
                <a:lnTo>
                  <a:pt x="52" y="47"/>
                </a:lnTo>
                <a:lnTo>
                  <a:pt x="63" y="52"/>
                </a:lnTo>
                <a:lnTo>
                  <a:pt x="75" y="58"/>
                </a:lnTo>
                <a:lnTo>
                  <a:pt x="87" y="64"/>
                </a:lnTo>
                <a:lnTo>
                  <a:pt x="98" y="70"/>
                </a:lnTo>
                <a:lnTo>
                  <a:pt x="104" y="70"/>
                </a:lnTo>
                <a:lnTo>
                  <a:pt x="110" y="70"/>
                </a:lnTo>
                <a:lnTo>
                  <a:pt x="116" y="70"/>
                </a:lnTo>
                <a:lnTo>
                  <a:pt x="121" y="64"/>
                </a:lnTo>
                <a:lnTo>
                  <a:pt x="133" y="64"/>
                </a:lnTo>
                <a:lnTo>
                  <a:pt x="144" y="52"/>
                </a:lnTo>
                <a:lnTo>
                  <a:pt x="150" y="47"/>
                </a:lnTo>
                <a:lnTo>
                  <a:pt x="156" y="35"/>
                </a:lnTo>
                <a:lnTo>
                  <a:pt x="156" y="29"/>
                </a:lnTo>
                <a:lnTo>
                  <a:pt x="162" y="23"/>
                </a:lnTo>
                <a:lnTo>
                  <a:pt x="168" y="23"/>
                </a:lnTo>
                <a:lnTo>
                  <a:pt x="168" y="17"/>
                </a:lnTo>
                <a:lnTo>
                  <a:pt x="173" y="17"/>
                </a:lnTo>
                <a:lnTo>
                  <a:pt x="185" y="17"/>
                </a:lnTo>
                <a:lnTo>
                  <a:pt x="197" y="23"/>
                </a:lnTo>
                <a:lnTo>
                  <a:pt x="208" y="23"/>
                </a:lnTo>
                <a:lnTo>
                  <a:pt x="214" y="23"/>
                </a:lnTo>
                <a:lnTo>
                  <a:pt x="226" y="17"/>
                </a:lnTo>
                <a:lnTo>
                  <a:pt x="243" y="12"/>
                </a:lnTo>
                <a:lnTo>
                  <a:pt x="255" y="6"/>
                </a:lnTo>
                <a:lnTo>
                  <a:pt x="272" y="0"/>
                </a:lnTo>
                <a:lnTo>
                  <a:pt x="284" y="0"/>
                </a:lnTo>
                <a:lnTo>
                  <a:pt x="301" y="0"/>
                </a:lnTo>
                <a:lnTo>
                  <a:pt x="307" y="0"/>
                </a:lnTo>
                <a:lnTo>
                  <a:pt x="313" y="0"/>
                </a:lnTo>
                <a:lnTo>
                  <a:pt x="318" y="0"/>
                </a:lnTo>
                <a:lnTo>
                  <a:pt x="324" y="0"/>
                </a:lnTo>
              </a:path>
            </a:pathLst>
          </a:custGeom>
          <a:noFill/>
          <a:ln w="9525">
            <a:solidFill>
              <a:srgbClr val="FF0000"/>
            </a:solidFill>
            <a:round/>
            <a:headEnd/>
            <a:tailEnd/>
          </a:ln>
        </p:spPr>
        <p:txBody>
          <a:bodyPr/>
          <a:lstStyle/>
          <a:p>
            <a:endParaRPr lang="en-US"/>
          </a:p>
        </p:txBody>
      </p:sp>
      <p:sp>
        <p:nvSpPr>
          <p:cNvPr id="25153" name="Freeform 341"/>
          <p:cNvSpPr>
            <a:spLocks/>
          </p:cNvSpPr>
          <p:nvPr/>
        </p:nvSpPr>
        <p:spPr bwMode="auto">
          <a:xfrm>
            <a:off x="5549844" y="3812738"/>
            <a:ext cx="339725" cy="212725"/>
          </a:xfrm>
          <a:custGeom>
            <a:avLst/>
            <a:gdLst>
              <a:gd name="T0" fmla="*/ 214 w 214"/>
              <a:gd name="T1" fmla="*/ 0 h 134"/>
              <a:gd name="T2" fmla="*/ 202 w 214"/>
              <a:gd name="T3" fmla="*/ 6 h 134"/>
              <a:gd name="T4" fmla="*/ 191 w 214"/>
              <a:gd name="T5" fmla="*/ 12 h 134"/>
              <a:gd name="T6" fmla="*/ 179 w 214"/>
              <a:gd name="T7" fmla="*/ 17 h 134"/>
              <a:gd name="T8" fmla="*/ 168 w 214"/>
              <a:gd name="T9" fmla="*/ 29 h 134"/>
              <a:gd name="T10" fmla="*/ 168 w 214"/>
              <a:gd name="T11" fmla="*/ 35 h 134"/>
              <a:gd name="T12" fmla="*/ 162 w 214"/>
              <a:gd name="T13" fmla="*/ 47 h 134"/>
              <a:gd name="T14" fmla="*/ 156 w 214"/>
              <a:gd name="T15" fmla="*/ 52 h 134"/>
              <a:gd name="T16" fmla="*/ 156 w 214"/>
              <a:gd name="T17" fmla="*/ 64 h 134"/>
              <a:gd name="T18" fmla="*/ 144 w 214"/>
              <a:gd name="T19" fmla="*/ 82 h 134"/>
              <a:gd name="T20" fmla="*/ 144 w 214"/>
              <a:gd name="T21" fmla="*/ 93 h 134"/>
              <a:gd name="T22" fmla="*/ 139 w 214"/>
              <a:gd name="T23" fmla="*/ 99 h 134"/>
              <a:gd name="T24" fmla="*/ 133 w 214"/>
              <a:gd name="T25" fmla="*/ 117 h 134"/>
              <a:gd name="T26" fmla="*/ 127 w 214"/>
              <a:gd name="T27" fmla="*/ 122 h 134"/>
              <a:gd name="T28" fmla="*/ 127 w 214"/>
              <a:gd name="T29" fmla="*/ 128 h 134"/>
              <a:gd name="T30" fmla="*/ 121 w 214"/>
              <a:gd name="T31" fmla="*/ 134 h 134"/>
              <a:gd name="T32" fmla="*/ 121 w 214"/>
              <a:gd name="T33" fmla="*/ 134 h 134"/>
              <a:gd name="T34" fmla="*/ 115 w 214"/>
              <a:gd name="T35" fmla="*/ 134 h 134"/>
              <a:gd name="T36" fmla="*/ 110 w 214"/>
              <a:gd name="T37" fmla="*/ 134 h 134"/>
              <a:gd name="T38" fmla="*/ 110 w 214"/>
              <a:gd name="T39" fmla="*/ 134 h 134"/>
              <a:gd name="T40" fmla="*/ 104 w 214"/>
              <a:gd name="T41" fmla="*/ 134 h 134"/>
              <a:gd name="T42" fmla="*/ 98 w 214"/>
              <a:gd name="T43" fmla="*/ 128 h 134"/>
              <a:gd name="T44" fmla="*/ 92 w 214"/>
              <a:gd name="T45" fmla="*/ 117 h 134"/>
              <a:gd name="T46" fmla="*/ 86 w 214"/>
              <a:gd name="T47" fmla="*/ 105 h 134"/>
              <a:gd name="T48" fmla="*/ 81 w 214"/>
              <a:gd name="T49" fmla="*/ 93 h 134"/>
              <a:gd name="T50" fmla="*/ 75 w 214"/>
              <a:gd name="T51" fmla="*/ 87 h 134"/>
              <a:gd name="T52" fmla="*/ 63 w 214"/>
              <a:gd name="T53" fmla="*/ 76 h 134"/>
              <a:gd name="T54" fmla="*/ 57 w 214"/>
              <a:gd name="T55" fmla="*/ 70 h 134"/>
              <a:gd name="T56" fmla="*/ 52 w 214"/>
              <a:gd name="T57" fmla="*/ 64 h 134"/>
              <a:gd name="T58" fmla="*/ 40 w 214"/>
              <a:gd name="T59" fmla="*/ 64 h 134"/>
              <a:gd name="T60" fmla="*/ 34 w 214"/>
              <a:gd name="T61" fmla="*/ 64 h 134"/>
              <a:gd name="T62" fmla="*/ 23 w 214"/>
              <a:gd name="T63" fmla="*/ 58 h 134"/>
              <a:gd name="T64" fmla="*/ 17 w 214"/>
              <a:gd name="T65" fmla="*/ 58 h 134"/>
              <a:gd name="T66" fmla="*/ 11 w 214"/>
              <a:gd name="T67" fmla="*/ 58 h 134"/>
              <a:gd name="T68" fmla="*/ 5 w 214"/>
              <a:gd name="T69" fmla="*/ 58 h 134"/>
              <a:gd name="T70" fmla="*/ 0 w 214"/>
              <a:gd name="T71" fmla="*/ 58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134"/>
              <a:gd name="T110" fmla="*/ 214 w 214"/>
              <a:gd name="T111" fmla="*/ 134 h 1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134">
                <a:moveTo>
                  <a:pt x="214" y="0"/>
                </a:moveTo>
                <a:lnTo>
                  <a:pt x="202" y="6"/>
                </a:lnTo>
                <a:lnTo>
                  <a:pt x="191" y="12"/>
                </a:lnTo>
                <a:lnTo>
                  <a:pt x="179" y="17"/>
                </a:lnTo>
                <a:lnTo>
                  <a:pt x="168" y="29"/>
                </a:lnTo>
                <a:lnTo>
                  <a:pt x="168" y="35"/>
                </a:lnTo>
                <a:lnTo>
                  <a:pt x="162" y="47"/>
                </a:lnTo>
                <a:lnTo>
                  <a:pt x="156" y="52"/>
                </a:lnTo>
                <a:lnTo>
                  <a:pt x="156" y="64"/>
                </a:lnTo>
                <a:lnTo>
                  <a:pt x="144" y="82"/>
                </a:lnTo>
                <a:lnTo>
                  <a:pt x="144" y="93"/>
                </a:lnTo>
                <a:lnTo>
                  <a:pt x="139" y="99"/>
                </a:lnTo>
                <a:lnTo>
                  <a:pt x="133" y="117"/>
                </a:lnTo>
                <a:lnTo>
                  <a:pt x="127" y="122"/>
                </a:lnTo>
                <a:lnTo>
                  <a:pt x="127" y="128"/>
                </a:lnTo>
                <a:lnTo>
                  <a:pt x="121" y="134"/>
                </a:lnTo>
                <a:lnTo>
                  <a:pt x="115" y="134"/>
                </a:lnTo>
                <a:lnTo>
                  <a:pt x="110" y="134"/>
                </a:lnTo>
                <a:lnTo>
                  <a:pt x="104" y="134"/>
                </a:lnTo>
                <a:lnTo>
                  <a:pt x="98" y="128"/>
                </a:lnTo>
                <a:lnTo>
                  <a:pt x="92" y="117"/>
                </a:lnTo>
                <a:lnTo>
                  <a:pt x="86" y="105"/>
                </a:lnTo>
                <a:lnTo>
                  <a:pt x="81" y="93"/>
                </a:lnTo>
                <a:lnTo>
                  <a:pt x="75" y="87"/>
                </a:lnTo>
                <a:lnTo>
                  <a:pt x="63" y="76"/>
                </a:lnTo>
                <a:lnTo>
                  <a:pt x="57" y="70"/>
                </a:lnTo>
                <a:lnTo>
                  <a:pt x="52" y="64"/>
                </a:lnTo>
                <a:lnTo>
                  <a:pt x="40" y="64"/>
                </a:lnTo>
                <a:lnTo>
                  <a:pt x="34" y="64"/>
                </a:lnTo>
                <a:lnTo>
                  <a:pt x="23" y="58"/>
                </a:lnTo>
                <a:lnTo>
                  <a:pt x="17" y="58"/>
                </a:lnTo>
                <a:lnTo>
                  <a:pt x="11" y="58"/>
                </a:lnTo>
                <a:lnTo>
                  <a:pt x="5" y="58"/>
                </a:lnTo>
                <a:lnTo>
                  <a:pt x="0" y="58"/>
                </a:lnTo>
              </a:path>
            </a:pathLst>
          </a:custGeom>
          <a:noFill/>
          <a:ln w="9525">
            <a:solidFill>
              <a:srgbClr val="FF0000"/>
            </a:solidFill>
            <a:round/>
            <a:headEnd/>
            <a:tailEnd/>
          </a:ln>
        </p:spPr>
        <p:txBody>
          <a:bodyPr/>
          <a:lstStyle/>
          <a:p>
            <a:endParaRPr lang="en-US"/>
          </a:p>
        </p:txBody>
      </p:sp>
      <p:sp>
        <p:nvSpPr>
          <p:cNvPr id="25154" name="Freeform 342"/>
          <p:cNvSpPr>
            <a:spLocks/>
          </p:cNvSpPr>
          <p:nvPr/>
        </p:nvSpPr>
        <p:spPr bwMode="auto">
          <a:xfrm>
            <a:off x="5116456" y="2477651"/>
            <a:ext cx="496888" cy="342900"/>
          </a:xfrm>
          <a:custGeom>
            <a:avLst/>
            <a:gdLst>
              <a:gd name="T0" fmla="*/ 313 w 313"/>
              <a:gd name="T1" fmla="*/ 35 h 216"/>
              <a:gd name="T2" fmla="*/ 302 w 313"/>
              <a:gd name="T3" fmla="*/ 24 h 216"/>
              <a:gd name="T4" fmla="*/ 284 w 313"/>
              <a:gd name="T5" fmla="*/ 12 h 216"/>
              <a:gd name="T6" fmla="*/ 278 w 313"/>
              <a:gd name="T7" fmla="*/ 6 h 216"/>
              <a:gd name="T8" fmla="*/ 273 w 313"/>
              <a:gd name="T9" fmla="*/ 0 h 216"/>
              <a:gd name="T10" fmla="*/ 261 w 313"/>
              <a:gd name="T11" fmla="*/ 0 h 216"/>
              <a:gd name="T12" fmla="*/ 255 w 313"/>
              <a:gd name="T13" fmla="*/ 0 h 216"/>
              <a:gd name="T14" fmla="*/ 249 w 313"/>
              <a:gd name="T15" fmla="*/ 0 h 216"/>
              <a:gd name="T16" fmla="*/ 238 w 313"/>
              <a:gd name="T17" fmla="*/ 6 h 216"/>
              <a:gd name="T18" fmla="*/ 226 w 313"/>
              <a:gd name="T19" fmla="*/ 12 h 216"/>
              <a:gd name="T20" fmla="*/ 220 w 313"/>
              <a:gd name="T21" fmla="*/ 18 h 216"/>
              <a:gd name="T22" fmla="*/ 203 w 313"/>
              <a:gd name="T23" fmla="*/ 29 h 216"/>
              <a:gd name="T24" fmla="*/ 191 w 313"/>
              <a:gd name="T25" fmla="*/ 35 h 216"/>
              <a:gd name="T26" fmla="*/ 186 w 313"/>
              <a:gd name="T27" fmla="*/ 41 h 216"/>
              <a:gd name="T28" fmla="*/ 180 w 313"/>
              <a:gd name="T29" fmla="*/ 41 h 216"/>
              <a:gd name="T30" fmla="*/ 174 w 313"/>
              <a:gd name="T31" fmla="*/ 47 h 216"/>
              <a:gd name="T32" fmla="*/ 168 w 313"/>
              <a:gd name="T33" fmla="*/ 47 h 216"/>
              <a:gd name="T34" fmla="*/ 157 w 313"/>
              <a:gd name="T35" fmla="*/ 47 h 216"/>
              <a:gd name="T36" fmla="*/ 151 w 313"/>
              <a:gd name="T37" fmla="*/ 47 h 216"/>
              <a:gd name="T38" fmla="*/ 145 w 313"/>
              <a:gd name="T39" fmla="*/ 47 h 216"/>
              <a:gd name="T40" fmla="*/ 139 w 313"/>
              <a:gd name="T41" fmla="*/ 47 h 216"/>
              <a:gd name="T42" fmla="*/ 128 w 313"/>
              <a:gd name="T43" fmla="*/ 47 h 216"/>
              <a:gd name="T44" fmla="*/ 110 w 313"/>
              <a:gd name="T45" fmla="*/ 41 h 216"/>
              <a:gd name="T46" fmla="*/ 99 w 313"/>
              <a:gd name="T47" fmla="*/ 41 h 216"/>
              <a:gd name="T48" fmla="*/ 93 w 313"/>
              <a:gd name="T49" fmla="*/ 41 h 216"/>
              <a:gd name="T50" fmla="*/ 81 w 313"/>
              <a:gd name="T51" fmla="*/ 41 h 216"/>
              <a:gd name="T52" fmla="*/ 75 w 313"/>
              <a:gd name="T53" fmla="*/ 41 h 216"/>
              <a:gd name="T54" fmla="*/ 64 w 313"/>
              <a:gd name="T55" fmla="*/ 47 h 216"/>
              <a:gd name="T56" fmla="*/ 58 w 313"/>
              <a:gd name="T57" fmla="*/ 47 h 216"/>
              <a:gd name="T58" fmla="*/ 46 w 313"/>
              <a:gd name="T59" fmla="*/ 59 h 216"/>
              <a:gd name="T60" fmla="*/ 35 w 313"/>
              <a:gd name="T61" fmla="*/ 65 h 216"/>
              <a:gd name="T62" fmla="*/ 29 w 313"/>
              <a:gd name="T63" fmla="*/ 70 h 216"/>
              <a:gd name="T64" fmla="*/ 17 w 313"/>
              <a:gd name="T65" fmla="*/ 76 h 216"/>
              <a:gd name="T66" fmla="*/ 12 w 313"/>
              <a:gd name="T67" fmla="*/ 88 h 216"/>
              <a:gd name="T68" fmla="*/ 12 w 313"/>
              <a:gd name="T69" fmla="*/ 94 h 216"/>
              <a:gd name="T70" fmla="*/ 12 w 313"/>
              <a:gd name="T71" fmla="*/ 100 h 216"/>
              <a:gd name="T72" fmla="*/ 12 w 313"/>
              <a:gd name="T73" fmla="*/ 100 h 216"/>
              <a:gd name="T74" fmla="*/ 12 w 313"/>
              <a:gd name="T75" fmla="*/ 111 h 216"/>
              <a:gd name="T76" fmla="*/ 17 w 313"/>
              <a:gd name="T77" fmla="*/ 117 h 216"/>
              <a:gd name="T78" fmla="*/ 23 w 313"/>
              <a:gd name="T79" fmla="*/ 129 h 216"/>
              <a:gd name="T80" fmla="*/ 29 w 313"/>
              <a:gd name="T81" fmla="*/ 135 h 216"/>
              <a:gd name="T82" fmla="*/ 35 w 313"/>
              <a:gd name="T83" fmla="*/ 140 h 216"/>
              <a:gd name="T84" fmla="*/ 41 w 313"/>
              <a:gd name="T85" fmla="*/ 152 h 216"/>
              <a:gd name="T86" fmla="*/ 41 w 313"/>
              <a:gd name="T87" fmla="*/ 158 h 216"/>
              <a:gd name="T88" fmla="*/ 35 w 313"/>
              <a:gd name="T89" fmla="*/ 164 h 216"/>
              <a:gd name="T90" fmla="*/ 35 w 313"/>
              <a:gd name="T91" fmla="*/ 175 h 216"/>
              <a:gd name="T92" fmla="*/ 29 w 313"/>
              <a:gd name="T93" fmla="*/ 181 h 216"/>
              <a:gd name="T94" fmla="*/ 23 w 313"/>
              <a:gd name="T95" fmla="*/ 193 h 216"/>
              <a:gd name="T96" fmla="*/ 12 w 313"/>
              <a:gd name="T97" fmla="*/ 199 h 216"/>
              <a:gd name="T98" fmla="*/ 6 w 313"/>
              <a:gd name="T99" fmla="*/ 205 h 216"/>
              <a:gd name="T100" fmla="*/ 0 w 313"/>
              <a:gd name="T101" fmla="*/ 210 h 216"/>
              <a:gd name="T102" fmla="*/ 0 w 313"/>
              <a:gd name="T103" fmla="*/ 216 h 2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3"/>
              <a:gd name="T157" fmla="*/ 0 h 216"/>
              <a:gd name="T158" fmla="*/ 313 w 313"/>
              <a:gd name="T159" fmla="*/ 216 h 2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3" h="216">
                <a:moveTo>
                  <a:pt x="313" y="35"/>
                </a:moveTo>
                <a:lnTo>
                  <a:pt x="302" y="24"/>
                </a:lnTo>
                <a:lnTo>
                  <a:pt x="284" y="12"/>
                </a:lnTo>
                <a:lnTo>
                  <a:pt x="278" y="6"/>
                </a:lnTo>
                <a:lnTo>
                  <a:pt x="273" y="0"/>
                </a:lnTo>
                <a:lnTo>
                  <a:pt x="261" y="0"/>
                </a:lnTo>
                <a:lnTo>
                  <a:pt x="255" y="0"/>
                </a:lnTo>
                <a:lnTo>
                  <a:pt x="249" y="0"/>
                </a:lnTo>
                <a:lnTo>
                  <a:pt x="238" y="6"/>
                </a:lnTo>
                <a:lnTo>
                  <a:pt x="226" y="12"/>
                </a:lnTo>
                <a:lnTo>
                  <a:pt x="220" y="18"/>
                </a:lnTo>
                <a:lnTo>
                  <a:pt x="203" y="29"/>
                </a:lnTo>
                <a:lnTo>
                  <a:pt x="191" y="35"/>
                </a:lnTo>
                <a:lnTo>
                  <a:pt x="186" y="41"/>
                </a:lnTo>
                <a:lnTo>
                  <a:pt x="180" y="41"/>
                </a:lnTo>
                <a:lnTo>
                  <a:pt x="174" y="47"/>
                </a:lnTo>
                <a:lnTo>
                  <a:pt x="168" y="47"/>
                </a:lnTo>
                <a:lnTo>
                  <a:pt x="157" y="47"/>
                </a:lnTo>
                <a:lnTo>
                  <a:pt x="151" y="47"/>
                </a:lnTo>
                <a:lnTo>
                  <a:pt x="145" y="47"/>
                </a:lnTo>
                <a:lnTo>
                  <a:pt x="139" y="47"/>
                </a:lnTo>
                <a:lnTo>
                  <a:pt x="128" y="47"/>
                </a:lnTo>
                <a:lnTo>
                  <a:pt x="110" y="41"/>
                </a:lnTo>
                <a:lnTo>
                  <a:pt x="99" y="41"/>
                </a:lnTo>
                <a:lnTo>
                  <a:pt x="93" y="41"/>
                </a:lnTo>
                <a:lnTo>
                  <a:pt x="81" y="41"/>
                </a:lnTo>
                <a:lnTo>
                  <a:pt x="75" y="41"/>
                </a:lnTo>
                <a:lnTo>
                  <a:pt x="64" y="47"/>
                </a:lnTo>
                <a:lnTo>
                  <a:pt x="58" y="47"/>
                </a:lnTo>
                <a:lnTo>
                  <a:pt x="46" y="59"/>
                </a:lnTo>
                <a:lnTo>
                  <a:pt x="35" y="65"/>
                </a:lnTo>
                <a:lnTo>
                  <a:pt x="29" y="70"/>
                </a:lnTo>
                <a:lnTo>
                  <a:pt x="17" y="76"/>
                </a:lnTo>
                <a:lnTo>
                  <a:pt x="12" y="88"/>
                </a:lnTo>
                <a:lnTo>
                  <a:pt x="12" y="94"/>
                </a:lnTo>
                <a:lnTo>
                  <a:pt x="12" y="100"/>
                </a:lnTo>
                <a:lnTo>
                  <a:pt x="12" y="111"/>
                </a:lnTo>
                <a:lnTo>
                  <a:pt x="17" y="117"/>
                </a:lnTo>
                <a:lnTo>
                  <a:pt x="23" y="129"/>
                </a:lnTo>
                <a:lnTo>
                  <a:pt x="29" y="135"/>
                </a:lnTo>
                <a:lnTo>
                  <a:pt x="35" y="140"/>
                </a:lnTo>
                <a:lnTo>
                  <a:pt x="41" y="152"/>
                </a:lnTo>
                <a:lnTo>
                  <a:pt x="41" y="158"/>
                </a:lnTo>
                <a:lnTo>
                  <a:pt x="35" y="164"/>
                </a:lnTo>
                <a:lnTo>
                  <a:pt x="35" y="175"/>
                </a:lnTo>
                <a:lnTo>
                  <a:pt x="29" y="181"/>
                </a:lnTo>
                <a:lnTo>
                  <a:pt x="23" y="193"/>
                </a:lnTo>
                <a:lnTo>
                  <a:pt x="12" y="199"/>
                </a:lnTo>
                <a:lnTo>
                  <a:pt x="6" y="205"/>
                </a:lnTo>
                <a:lnTo>
                  <a:pt x="0" y="210"/>
                </a:lnTo>
                <a:lnTo>
                  <a:pt x="0" y="216"/>
                </a:lnTo>
              </a:path>
            </a:pathLst>
          </a:custGeom>
          <a:noFill/>
          <a:ln w="9525">
            <a:solidFill>
              <a:srgbClr val="FF0000"/>
            </a:solidFill>
            <a:round/>
            <a:headEnd/>
            <a:tailEnd/>
          </a:ln>
        </p:spPr>
        <p:txBody>
          <a:bodyPr/>
          <a:lstStyle/>
          <a:p>
            <a:endParaRPr lang="en-US"/>
          </a:p>
        </p:txBody>
      </p:sp>
      <p:sp>
        <p:nvSpPr>
          <p:cNvPr id="25155" name="Rectangle 343"/>
          <p:cNvSpPr>
            <a:spLocks noChangeArrowheads="1"/>
          </p:cNvSpPr>
          <p:nvPr/>
        </p:nvSpPr>
        <p:spPr bwMode="auto">
          <a:xfrm>
            <a:off x="4600519" y="3209488"/>
            <a:ext cx="184150" cy="1084263"/>
          </a:xfrm>
          <a:prstGeom prst="rect">
            <a:avLst/>
          </a:prstGeom>
          <a:solidFill>
            <a:srgbClr val="808080"/>
          </a:solidFill>
          <a:ln w="9525">
            <a:noFill/>
            <a:miter lim="800000"/>
            <a:headEnd/>
            <a:tailEnd/>
          </a:ln>
        </p:spPr>
        <p:txBody>
          <a:bodyPr/>
          <a:lstStyle/>
          <a:p>
            <a:endParaRPr lang="en-GB"/>
          </a:p>
        </p:txBody>
      </p:sp>
      <p:sp>
        <p:nvSpPr>
          <p:cNvPr id="25156" name="Freeform 344"/>
          <p:cNvSpPr>
            <a:spLocks/>
          </p:cNvSpPr>
          <p:nvPr/>
        </p:nvSpPr>
        <p:spPr bwMode="auto">
          <a:xfrm>
            <a:off x="4600519" y="3209488"/>
            <a:ext cx="184150" cy="1084263"/>
          </a:xfrm>
          <a:custGeom>
            <a:avLst/>
            <a:gdLst>
              <a:gd name="T0" fmla="*/ 53 w 116"/>
              <a:gd name="T1" fmla="*/ 47 h 683"/>
              <a:gd name="T2" fmla="*/ 29 w 116"/>
              <a:gd name="T3" fmla="*/ 88 h 683"/>
              <a:gd name="T4" fmla="*/ 24 w 116"/>
              <a:gd name="T5" fmla="*/ 106 h 683"/>
              <a:gd name="T6" fmla="*/ 18 w 116"/>
              <a:gd name="T7" fmla="*/ 129 h 683"/>
              <a:gd name="T8" fmla="*/ 18 w 116"/>
              <a:gd name="T9" fmla="*/ 141 h 683"/>
              <a:gd name="T10" fmla="*/ 18 w 116"/>
              <a:gd name="T11" fmla="*/ 152 h 683"/>
              <a:gd name="T12" fmla="*/ 24 w 116"/>
              <a:gd name="T13" fmla="*/ 164 h 683"/>
              <a:gd name="T14" fmla="*/ 35 w 116"/>
              <a:gd name="T15" fmla="*/ 176 h 683"/>
              <a:gd name="T16" fmla="*/ 58 w 116"/>
              <a:gd name="T17" fmla="*/ 205 h 683"/>
              <a:gd name="T18" fmla="*/ 76 w 116"/>
              <a:gd name="T19" fmla="*/ 240 h 683"/>
              <a:gd name="T20" fmla="*/ 99 w 116"/>
              <a:gd name="T21" fmla="*/ 287 h 683"/>
              <a:gd name="T22" fmla="*/ 99 w 116"/>
              <a:gd name="T23" fmla="*/ 322 h 683"/>
              <a:gd name="T24" fmla="*/ 82 w 116"/>
              <a:gd name="T25" fmla="*/ 357 h 683"/>
              <a:gd name="T26" fmla="*/ 47 w 116"/>
              <a:gd name="T27" fmla="*/ 397 h 683"/>
              <a:gd name="T28" fmla="*/ 29 w 116"/>
              <a:gd name="T29" fmla="*/ 421 h 683"/>
              <a:gd name="T30" fmla="*/ 24 w 116"/>
              <a:gd name="T31" fmla="*/ 432 h 683"/>
              <a:gd name="T32" fmla="*/ 24 w 116"/>
              <a:gd name="T33" fmla="*/ 444 h 683"/>
              <a:gd name="T34" fmla="*/ 24 w 116"/>
              <a:gd name="T35" fmla="*/ 450 h 683"/>
              <a:gd name="T36" fmla="*/ 29 w 116"/>
              <a:gd name="T37" fmla="*/ 462 h 683"/>
              <a:gd name="T38" fmla="*/ 35 w 116"/>
              <a:gd name="T39" fmla="*/ 473 h 683"/>
              <a:gd name="T40" fmla="*/ 58 w 116"/>
              <a:gd name="T41" fmla="*/ 491 h 683"/>
              <a:gd name="T42" fmla="*/ 93 w 116"/>
              <a:gd name="T43" fmla="*/ 526 h 683"/>
              <a:gd name="T44" fmla="*/ 111 w 116"/>
              <a:gd name="T45" fmla="*/ 555 h 683"/>
              <a:gd name="T46" fmla="*/ 116 w 116"/>
              <a:gd name="T47" fmla="*/ 590 h 683"/>
              <a:gd name="T48" fmla="*/ 111 w 116"/>
              <a:gd name="T49" fmla="*/ 619 h 683"/>
              <a:gd name="T50" fmla="*/ 111 w 116"/>
              <a:gd name="T51" fmla="*/ 654 h 683"/>
              <a:gd name="T52" fmla="*/ 111 w 116"/>
              <a:gd name="T53" fmla="*/ 672 h 683"/>
              <a:gd name="T54" fmla="*/ 93 w 116"/>
              <a:gd name="T55" fmla="*/ 678 h 683"/>
              <a:gd name="T56" fmla="*/ 93 w 116"/>
              <a:gd name="T57" fmla="*/ 648 h 683"/>
              <a:gd name="T58" fmla="*/ 93 w 116"/>
              <a:gd name="T59" fmla="*/ 637 h 683"/>
              <a:gd name="T60" fmla="*/ 99 w 116"/>
              <a:gd name="T61" fmla="*/ 602 h 683"/>
              <a:gd name="T62" fmla="*/ 99 w 116"/>
              <a:gd name="T63" fmla="*/ 578 h 683"/>
              <a:gd name="T64" fmla="*/ 93 w 116"/>
              <a:gd name="T65" fmla="*/ 567 h 683"/>
              <a:gd name="T66" fmla="*/ 87 w 116"/>
              <a:gd name="T67" fmla="*/ 549 h 683"/>
              <a:gd name="T68" fmla="*/ 82 w 116"/>
              <a:gd name="T69" fmla="*/ 543 h 683"/>
              <a:gd name="T70" fmla="*/ 64 w 116"/>
              <a:gd name="T71" fmla="*/ 526 h 683"/>
              <a:gd name="T72" fmla="*/ 29 w 116"/>
              <a:gd name="T73" fmla="*/ 491 h 683"/>
              <a:gd name="T74" fmla="*/ 6 w 116"/>
              <a:gd name="T75" fmla="*/ 456 h 683"/>
              <a:gd name="T76" fmla="*/ 6 w 116"/>
              <a:gd name="T77" fmla="*/ 432 h 683"/>
              <a:gd name="T78" fmla="*/ 29 w 116"/>
              <a:gd name="T79" fmla="*/ 397 h 683"/>
              <a:gd name="T80" fmla="*/ 64 w 116"/>
              <a:gd name="T81" fmla="*/ 357 h 683"/>
              <a:gd name="T82" fmla="*/ 76 w 116"/>
              <a:gd name="T83" fmla="*/ 339 h 683"/>
              <a:gd name="T84" fmla="*/ 82 w 116"/>
              <a:gd name="T85" fmla="*/ 322 h 683"/>
              <a:gd name="T86" fmla="*/ 82 w 116"/>
              <a:gd name="T87" fmla="*/ 316 h 683"/>
              <a:gd name="T88" fmla="*/ 82 w 116"/>
              <a:gd name="T89" fmla="*/ 298 h 683"/>
              <a:gd name="T90" fmla="*/ 82 w 116"/>
              <a:gd name="T91" fmla="*/ 287 h 683"/>
              <a:gd name="T92" fmla="*/ 70 w 116"/>
              <a:gd name="T93" fmla="*/ 257 h 683"/>
              <a:gd name="T94" fmla="*/ 53 w 116"/>
              <a:gd name="T95" fmla="*/ 222 h 683"/>
              <a:gd name="T96" fmla="*/ 47 w 116"/>
              <a:gd name="T97" fmla="*/ 216 h 683"/>
              <a:gd name="T98" fmla="*/ 29 w 116"/>
              <a:gd name="T99" fmla="*/ 199 h 683"/>
              <a:gd name="T100" fmla="*/ 12 w 116"/>
              <a:gd name="T101" fmla="*/ 170 h 683"/>
              <a:gd name="T102" fmla="*/ 0 w 116"/>
              <a:gd name="T103" fmla="*/ 141 h 683"/>
              <a:gd name="T104" fmla="*/ 12 w 116"/>
              <a:gd name="T105" fmla="*/ 100 h 683"/>
              <a:gd name="T106" fmla="*/ 41 w 116"/>
              <a:gd name="T107" fmla="*/ 41 h 6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16"/>
              <a:gd name="T163" fmla="*/ 0 h 683"/>
              <a:gd name="T164" fmla="*/ 116 w 116"/>
              <a:gd name="T165" fmla="*/ 683 h 6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16" h="683">
                <a:moveTo>
                  <a:pt x="70" y="12"/>
                </a:moveTo>
                <a:lnTo>
                  <a:pt x="64" y="30"/>
                </a:lnTo>
                <a:lnTo>
                  <a:pt x="53" y="47"/>
                </a:lnTo>
                <a:lnTo>
                  <a:pt x="41" y="65"/>
                </a:lnTo>
                <a:lnTo>
                  <a:pt x="35" y="82"/>
                </a:lnTo>
                <a:lnTo>
                  <a:pt x="29" y="88"/>
                </a:lnTo>
                <a:lnTo>
                  <a:pt x="29" y="100"/>
                </a:lnTo>
                <a:lnTo>
                  <a:pt x="29" y="94"/>
                </a:lnTo>
                <a:lnTo>
                  <a:pt x="24" y="106"/>
                </a:lnTo>
                <a:lnTo>
                  <a:pt x="24" y="111"/>
                </a:lnTo>
                <a:lnTo>
                  <a:pt x="18" y="117"/>
                </a:lnTo>
                <a:lnTo>
                  <a:pt x="18" y="129"/>
                </a:lnTo>
                <a:lnTo>
                  <a:pt x="18" y="135"/>
                </a:lnTo>
                <a:lnTo>
                  <a:pt x="18" y="141"/>
                </a:lnTo>
                <a:lnTo>
                  <a:pt x="18" y="146"/>
                </a:lnTo>
                <a:lnTo>
                  <a:pt x="18" y="152"/>
                </a:lnTo>
                <a:lnTo>
                  <a:pt x="18" y="146"/>
                </a:lnTo>
                <a:lnTo>
                  <a:pt x="18" y="152"/>
                </a:lnTo>
                <a:lnTo>
                  <a:pt x="24" y="158"/>
                </a:lnTo>
                <a:lnTo>
                  <a:pt x="24" y="164"/>
                </a:lnTo>
                <a:lnTo>
                  <a:pt x="29" y="170"/>
                </a:lnTo>
                <a:lnTo>
                  <a:pt x="35" y="176"/>
                </a:lnTo>
                <a:lnTo>
                  <a:pt x="41" y="187"/>
                </a:lnTo>
                <a:lnTo>
                  <a:pt x="53" y="193"/>
                </a:lnTo>
                <a:lnTo>
                  <a:pt x="58" y="199"/>
                </a:lnTo>
                <a:lnTo>
                  <a:pt x="58" y="205"/>
                </a:lnTo>
                <a:lnTo>
                  <a:pt x="64" y="211"/>
                </a:lnTo>
                <a:lnTo>
                  <a:pt x="64" y="216"/>
                </a:lnTo>
                <a:lnTo>
                  <a:pt x="70" y="228"/>
                </a:lnTo>
                <a:lnTo>
                  <a:pt x="76" y="240"/>
                </a:lnTo>
                <a:lnTo>
                  <a:pt x="87" y="251"/>
                </a:lnTo>
                <a:lnTo>
                  <a:pt x="93" y="263"/>
                </a:lnTo>
                <a:lnTo>
                  <a:pt x="93" y="275"/>
                </a:lnTo>
                <a:lnTo>
                  <a:pt x="93" y="281"/>
                </a:lnTo>
                <a:lnTo>
                  <a:pt x="99" y="287"/>
                </a:lnTo>
                <a:lnTo>
                  <a:pt x="99" y="292"/>
                </a:lnTo>
                <a:lnTo>
                  <a:pt x="99" y="304"/>
                </a:lnTo>
                <a:lnTo>
                  <a:pt x="99" y="310"/>
                </a:lnTo>
                <a:lnTo>
                  <a:pt x="99" y="316"/>
                </a:lnTo>
                <a:lnTo>
                  <a:pt x="99" y="322"/>
                </a:lnTo>
                <a:lnTo>
                  <a:pt x="99" y="327"/>
                </a:lnTo>
                <a:lnTo>
                  <a:pt x="99" y="333"/>
                </a:lnTo>
                <a:lnTo>
                  <a:pt x="93" y="339"/>
                </a:lnTo>
                <a:lnTo>
                  <a:pt x="87" y="351"/>
                </a:lnTo>
                <a:lnTo>
                  <a:pt x="82" y="357"/>
                </a:lnTo>
                <a:lnTo>
                  <a:pt x="76" y="362"/>
                </a:lnTo>
                <a:lnTo>
                  <a:pt x="70" y="374"/>
                </a:lnTo>
                <a:lnTo>
                  <a:pt x="58" y="392"/>
                </a:lnTo>
                <a:lnTo>
                  <a:pt x="47" y="397"/>
                </a:lnTo>
                <a:lnTo>
                  <a:pt x="41" y="403"/>
                </a:lnTo>
                <a:lnTo>
                  <a:pt x="35" y="415"/>
                </a:lnTo>
                <a:lnTo>
                  <a:pt x="29" y="421"/>
                </a:lnTo>
                <a:lnTo>
                  <a:pt x="35" y="421"/>
                </a:lnTo>
                <a:lnTo>
                  <a:pt x="29" y="427"/>
                </a:lnTo>
                <a:lnTo>
                  <a:pt x="24" y="432"/>
                </a:lnTo>
                <a:lnTo>
                  <a:pt x="24" y="438"/>
                </a:lnTo>
                <a:lnTo>
                  <a:pt x="24" y="444"/>
                </a:lnTo>
                <a:lnTo>
                  <a:pt x="24" y="450"/>
                </a:lnTo>
                <a:lnTo>
                  <a:pt x="24" y="456"/>
                </a:lnTo>
                <a:lnTo>
                  <a:pt x="29" y="462"/>
                </a:lnTo>
                <a:lnTo>
                  <a:pt x="35" y="467"/>
                </a:lnTo>
                <a:lnTo>
                  <a:pt x="35" y="473"/>
                </a:lnTo>
                <a:lnTo>
                  <a:pt x="41" y="479"/>
                </a:lnTo>
                <a:lnTo>
                  <a:pt x="53" y="485"/>
                </a:lnTo>
                <a:lnTo>
                  <a:pt x="47" y="485"/>
                </a:lnTo>
                <a:lnTo>
                  <a:pt x="58" y="491"/>
                </a:lnTo>
                <a:lnTo>
                  <a:pt x="70" y="502"/>
                </a:lnTo>
                <a:lnTo>
                  <a:pt x="76" y="514"/>
                </a:lnTo>
                <a:lnTo>
                  <a:pt x="82" y="520"/>
                </a:lnTo>
                <a:lnTo>
                  <a:pt x="93" y="526"/>
                </a:lnTo>
                <a:lnTo>
                  <a:pt x="93" y="532"/>
                </a:lnTo>
                <a:lnTo>
                  <a:pt x="99" y="538"/>
                </a:lnTo>
                <a:lnTo>
                  <a:pt x="105" y="543"/>
                </a:lnTo>
                <a:lnTo>
                  <a:pt x="105" y="549"/>
                </a:lnTo>
                <a:lnTo>
                  <a:pt x="111" y="555"/>
                </a:lnTo>
                <a:lnTo>
                  <a:pt x="111" y="561"/>
                </a:lnTo>
                <a:lnTo>
                  <a:pt x="111" y="567"/>
                </a:lnTo>
                <a:lnTo>
                  <a:pt x="111" y="573"/>
                </a:lnTo>
                <a:lnTo>
                  <a:pt x="116" y="578"/>
                </a:lnTo>
                <a:lnTo>
                  <a:pt x="116" y="590"/>
                </a:lnTo>
                <a:lnTo>
                  <a:pt x="111" y="602"/>
                </a:lnTo>
                <a:lnTo>
                  <a:pt x="111" y="613"/>
                </a:lnTo>
                <a:lnTo>
                  <a:pt x="111" y="619"/>
                </a:lnTo>
                <a:lnTo>
                  <a:pt x="111" y="631"/>
                </a:lnTo>
                <a:lnTo>
                  <a:pt x="111" y="637"/>
                </a:lnTo>
                <a:lnTo>
                  <a:pt x="111" y="643"/>
                </a:lnTo>
                <a:lnTo>
                  <a:pt x="111" y="654"/>
                </a:lnTo>
                <a:lnTo>
                  <a:pt x="111" y="660"/>
                </a:lnTo>
                <a:lnTo>
                  <a:pt x="111" y="666"/>
                </a:lnTo>
                <a:lnTo>
                  <a:pt x="111" y="672"/>
                </a:lnTo>
                <a:lnTo>
                  <a:pt x="111" y="678"/>
                </a:lnTo>
                <a:lnTo>
                  <a:pt x="111" y="672"/>
                </a:lnTo>
                <a:lnTo>
                  <a:pt x="111" y="678"/>
                </a:lnTo>
                <a:lnTo>
                  <a:pt x="93" y="683"/>
                </a:lnTo>
                <a:lnTo>
                  <a:pt x="93" y="678"/>
                </a:lnTo>
                <a:lnTo>
                  <a:pt x="93" y="672"/>
                </a:lnTo>
                <a:lnTo>
                  <a:pt x="93" y="666"/>
                </a:lnTo>
                <a:lnTo>
                  <a:pt x="93" y="660"/>
                </a:lnTo>
                <a:lnTo>
                  <a:pt x="93" y="648"/>
                </a:lnTo>
                <a:lnTo>
                  <a:pt x="93" y="654"/>
                </a:lnTo>
                <a:lnTo>
                  <a:pt x="93" y="643"/>
                </a:lnTo>
                <a:lnTo>
                  <a:pt x="93" y="637"/>
                </a:lnTo>
                <a:lnTo>
                  <a:pt x="93" y="631"/>
                </a:lnTo>
                <a:lnTo>
                  <a:pt x="93" y="619"/>
                </a:lnTo>
                <a:lnTo>
                  <a:pt x="99" y="608"/>
                </a:lnTo>
                <a:lnTo>
                  <a:pt x="99" y="602"/>
                </a:lnTo>
                <a:lnTo>
                  <a:pt x="99" y="590"/>
                </a:lnTo>
                <a:lnTo>
                  <a:pt x="99" y="578"/>
                </a:lnTo>
                <a:lnTo>
                  <a:pt x="99" y="573"/>
                </a:lnTo>
                <a:lnTo>
                  <a:pt x="93" y="567"/>
                </a:lnTo>
                <a:lnTo>
                  <a:pt x="93" y="561"/>
                </a:lnTo>
                <a:lnTo>
                  <a:pt x="93" y="555"/>
                </a:lnTo>
                <a:lnTo>
                  <a:pt x="87" y="549"/>
                </a:lnTo>
                <a:lnTo>
                  <a:pt x="93" y="549"/>
                </a:lnTo>
                <a:lnTo>
                  <a:pt x="87" y="543"/>
                </a:lnTo>
                <a:lnTo>
                  <a:pt x="82" y="538"/>
                </a:lnTo>
                <a:lnTo>
                  <a:pt x="82" y="543"/>
                </a:lnTo>
                <a:lnTo>
                  <a:pt x="76" y="538"/>
                </a:lnTo>
                <a:lnTo>
                  <a:pt x="82" y="538"/>
                </a:lnTo>
                <a:lnTo>
                  <a:pt x="70" y="532"/>
                </a:lnTo>
                <a:lnTo>
                  <a:pt x="76" y="532"/>
                </a:lnTo>
                <a:lnTo>
                  <a:pt x="64" y="526"/>
                </a:lnTo>
                <a:lnTo>
                  <a:pt x="58" y="520"/>
                </a:lnTo>
                <a:lnTo>
                  <a:pt x="47" y="502"/>
                </a:lnTo>
                <a:lnTo>
                  <a:pt x="41" y="497"/>
                </a:lnTo>
                <a:lnTo>
                  <a:pt x="29" y="491"/>
                </a:lnTo>
                <a:lnTo>
                  <a:pt x="24" y="485"/>
                </a:lnTo>
                <a:lnTo>
                  <a:pt x="18" y="479"/>
                </a:lnTo>
                <a:lnTo>
                  <a:pt x="18" y="467"/>
                </a:lnTo>
                <a:lnTo>
                  <a:pt x="12" y="462"/>
                </a:lnTo>
                <a:lnTo>
                  <a:pt x="6" y="456"/>
                </a:lnTo>
                <a:lnTo>
                  <a:pt x="6" y="450"/>
                </a:lnTo>
                <a:lnTo>
                  <a:pt x="6" y="444"/>
                </a:lnTo>
                <a:lnTo>
                  <a:pt x="6" y="438"/>
                </a:lnTo>
                <a:lnTo>
                  <a:pt x="6" y="432"/>
                </a:lnTo>
                <a:lnTo>
                  <a:pt x="12" y="427"/>
                </a:lnTo>
                <a:lnTo>
                  <a:pt x="12" y="421"/>
                </a:lnTo>
                <a:lnTo>
                  <a:pt x="18" y="409"/>
                </a:lnTo>
                <a:lnTo>
                  <a:pt x="24" y="403"/>
                </a:lnTo>
                <a:lnTo>
                  <a:pt x="29" y="397"/>
                </a:lnTo>
                <a:lnTo>
                  <a:pt x="35" y="386"/>
                </a:lnTo>
                <a:lnTo>
                  <a:pt x="47" y="380"/>
                </a:lnTo>
                <a:lnTo>
                  <a:pt x="58" y="362"/>
                </a:lnTo>
                <a:lnTo>
                  <a:pt x="64" y="357"/>
                </a:lnTo>
                <a:lnTo>
                  <a:pt x="70" y="345"/>
                </a:lnTo>
                <a:lnTo>
                  <a:pt x="76" y="339"/>
                </a:lnTo>
                <a:lnTo>
                  <a:pt x="82" y="333"/>
                </a:lnTo>
                <a:lnTo>
                  <a:pt x="76" y="333"/>
                </a:lnTo>
                <a:lnTo>
                  <a:pt x="82" y="327"/>
                </a:lnTo>
                <a:lnTo>
                  <a:pt x="82" y="322"/>
                </a:lnTo>
                <a:lnTo>
                  <a:pt x="82" y="316"/>
                </a:lnTo>
                <a:lnTo>
                  <a:pt x="82" y="310"/>
                </a:lnTo>
                <a:lnTo>
                  <a:pt x="82" y="304"/>
                </a:lnTo>
                <a:lnTo>
                  <a:pt x="82" y="298"/>
                </a:lnTo>
                <a:lnTo>
                  <a:pt x="82" y="292"/>
                </a:lnTo>
                <a:lnTo>
                  <a:pt x="82" y="287"/>
                </a:lnTo>
                <a:lnTo>
                  <a:pt x="76" y="281"/>
                </a:lnTo>
                <a:lnTo>
                  <a:pt x="76" y="275"/>
                </a:lnTo>
                <a:lnTo>
                  <a:pt x="70" y="257"/>
                </a:lnTo>
                <a:lnTo>
                  <a:pt x="64" y="246"/>
                </a:lnTo>
                <a:lnTo>
                  <a:pt x="58" y="234"/>
                </a:lnTo>
                <a:lnTo>
                  <a:pt x="53" y="222"/>
                </a:lnTo>
                <a:lnTo>
                  <a:pt x="47" y="216"/>
                </a:lnTo>
                <a:lnTo>
                  <a:pt x="53" y="216"/>
                </a:lnTo>
                <a:lnTo>
                  <a:pt x="47" y="216"/>
                </a:lnTo>
                <a:lnTo>
                  <a:pt x="41" y="211"/>
                </a:lnTo>
                <a:lnTo>
                  <a:pt x="41" y="205"/>
                </a:lnTo>
                <a:lnTo>
                  <a:pt x="29" y="199"/>
                </a:lnTo>
                <a:lnTo>
                  <a:pt x="24" y="187"/>
                </a:lnTo>
                <a:lnTo>
                  <a:pt x="18" y="181"/>
                </a:lnTo>
                <a:lnTo>
                  <a:pt x="12" y="176"/>
                </a:lnTo>
                <a:lnTo>
                  <a:pt x="12" y="170"/>
                </a:lnTo>
                <a:lnTo>
                  <a:pt x="6" y="164"/>
                </a:lnTo>
                <a:lnTo>
                  <a:pt x="6" y="158"/>
                </a:lnTo>
                <a:lnTo>
                  <a:pt x="0" y="152"/>
                </a:lnTo>
                <a:lnTo>
                  <a:pt x="0" y="146"/>
                </a:lnTo>
                <a:lnTo>
                  <a:pt x="0" y="141"/>
                </a:lnTo>
                <a:lnTo>
                  <a:pt x="0" y="129"/>
                </a:lnTo>
                <a:lnTo>
                  <a:pt x="0" y="123"/>
                </a:lnTo>
                <a:lnTo>
                  <a:pt x="6" y="117"/>
                </a:lnTo>
                <a:lnTo>
                  <a:pt x="6" y="106"/>
                </a:lnTo>
                <a:lnTo>
                  <a:pt x="12" y="100"/>
                </a:lnTo>
                <a:lnTo>
                  <a:pt x="12" y="94"/>
                </a:lnTo>
                <a:lnTo>
                  <a:pt x="18" y="82"/>
                </a:lnTo>
                <a:lnTo>
                  <a:pt x="18" y="76"/>
                </a:lnTo>
                <a:lnTo>
                  <a:pt x="29" y="59"/>
                </a:lnTo>
                <a:lnTo>
                  <a:pt x="41" y="41"/>
                </a:lnTo>
                <a:lnTo>
                  <a:pt x="47" y="18"/>
                </a:lnTo>
                <a:lnTo>
                  <a:pt x="58" y="0"/>
                </a:lnTo>
                <a:lnTo>
                  <a:pt x="70" y="12"/>
                </a:lnTo>
                <a:close/>
              </a:path>
            </a:pathLst>
          </a:custGeom>
          <a:solidFill>
            <a:srgbClr val="FFFFFF"/>
          </a:solidFill>
          <a:ln w="9525">
            <a:noFill/>
            <a:round/>
            <a:headEnd/>
            <a:tailEnd/>
          </a:ln>
        </p:spPr>
        <p:txBody>
          <a:bodyPr/>
          <a:lstStyle/>
          <a:p>
            <a:endParaRPr lang="en-US"/>
          </a:p>
        </p:txBody>
      </p:sp>
      <p:sp>
        <p:nvSpPr>
          <p:cNvPr id="25157" name="Rectangle 345"/>
          <p:cNvSpPr>
            <a:spLocks noChangeArrowheads="1"/>
          </p:cNvSpPr>
          <p:nvPr/>
        </p:nvSpPr>
        <p:spPr bwMode="auto">
          <a:xfrm>
            <a:off x="4600519" y="3209488"/>
            <a:ext cx="184150" cy="1084263"/>
          </a:xfrm>
          <a:prstGeom prst="rect">
            <a:avLst/>
          </a:prstGeom>
          <a:solidFill>
            <a:srgbClr val="808080"/>
          </a:solidFill>
          <a:ln w="9525">
            <a:noFill/>
            <a:miter lim="800000"/>
            <a:headEnd/>
            <a:tailEnd/>
          </a:ln>
        </p:spPr>
        <p:txBody>
          <a:bodyPr/>
          <a:lstStyle/>
          <a:p>
            <a:endParaRPr lang="en-GB"/>
          </a:p>
        </p:txBody>
      </p:sp>
      <p:sp>
        <p:nvSpPr>
          <p:cNvPr id="25158" name="Freeform 346"/>
          <p:cNvSpPr>
            <a:spLocks/>
          </p:cNvSpPr>
          <p:nvPr/>
        </p:nvSpPr>
        <p:spPr bwMode="auto">
          <a:xfrm>
            <a:off x="4610044" y="3201551"/>
            <a:ext cx="157163" cy="1065213"/>
          </a:xfrm>
          <a:custGeom>
            <a:avLst/>
            <a:gdLst>
              <a:gd name="T0" fmla="*/ 58 w 99"/>
              <a:gd name="T1" fmla="*/ 0 h 671"/>
              <a:gd name="T2" fmla="*/ 41 w 99"/>
              <a:gd name="T3" fmla="*/ 35 h 671"/>
              <a:gd name="T4" fmla="*/ 29 w 99"/>
              <a:gd name="T5" fmla="*/ 52 h 671"/>
              <a:gd name="T6" fmla="*/ 23 w 99"/>
              <a:gd name="T7" fmla="*/ 70 h 671"/>
              <a:gd name="T8" fmla="*/ 12 w 99"/>
              <a:gd name="T9" fmla="*/ 87 h 671"/>
              <a:gd name="T10" fmla="*/ 6 w 99"/>
              <a:gd name="T11" fmla="*/ 105 h 671"/>
              <a:gd name="T12" fmla="*/ 6 w 99"/>
              <a:gd name="T13" fmla="*/ 116 h 671"/>
              <a:gd name="T14" fmla="*/ 0 w 99"/>
              <a:gd name="T15" fmla="*/ 134 h 671"/>
              <a:gd name="T16" fmla="*/ 6 w 99"/>
              <a:gd name="T17" fmla="*/ 146 h 671"/>
              <a:gd name="T18" fmla="*/ 6 w 99"/>
              <a:gd name="T19" fmla="*/ 157 h 671"/>
              <a:gd name="T20" fmla="*/ 12 w 99"/>
              <a:gd name="T21" fmla="*/ 163 h 671"/>
              <a:gd name="T22" fmla="*/ 23 w 99"/>
              <a:gd name="T23" fmla="*/ 175 h 671"/>
              <a:gd name="T24" fmla="*/ 41 w 99"/>
              <a:gd name="T25" fmla="*/ 192 h 671"/>
              <a:gd name="T26" fmla="*/ 47 w 99"/>
              <a:gd name="T27" fmla="*/ 204 h 671"/>
              <a:gd name="T28" fmla="*/ 52 w 99"/>
              <a:gd name="T29" fmla="*/ 216 h 671"/>
              <a:gd name="T30" fmla="*/ 58 w 99"/>
              <a:gd name="T31" fmla="*/ 227 h 671"/>
              <a:gd name="T32" fmla="*/ 64 w 99"/>
              <a:gd name="T33" fmla="*/ 239 h 671"/>
              <a:gd name="T34" fmla="*/ 70 w 99"/>
              <a:gd name="T35" fmla="*/ 251 h 671"/>
              <a:gd name="T36" fmla="*/ 76 w 99"/>
              <a:gd name="T37" fmla="*/ 262 h 671"/>
              <a:gd name="T38" fmla="*/ 81 w 99"/>
              <a:gd name="T39" fmla="*/ 274 h 671"/>
              <a:gd name="T40" fmla="*/ 87 w 99"/>
              <a:gd name="T41" fmla="*/ 286 h 671"/>
              <a:gd name="T42" fmla="*/ 87 w 99"/>
              <a:gd name="T43" fmla="*/ 303 h 671"/>
              <a:gd name="T44" fmla="*/ 87 w 99"/>
              <a:gd name="T45" fmla="*/ 315 h 671"/>
              <a:gd name="T46" fmla="*/ 81 w 99"/>
              <a:gd name="T47" fmla="*/ 321 h 671"/>
              <a:gd name="T48" fmla="*/ 81 w 99"/>
              <a:gd name="T49" fmla="*/ 332 h 671"/>
              <a:gd name="T50" fmla="*/ 76 w 99"/>
              <a:gd name="T51" fmla="*/ 338 h 671"/>
              <a:gd name="T52" fmla="*/ 70 w 99"/>
              <a:gd name="T53" fmla="*/ 344 h 671"/>
              <a:gd name="T54" fmla="*/ 58 w 99"/>
              <a:gd name="T55" fmla="*/ 362 h 671"/>
              <a:gd name="T56" fmla="*/ 47 w 99"/>
              <a:gd name="T57" fmla="*/ 379 h 671"/>
              <a:gd name="T58" fmla="*/ 29 w 99"/>
              <a:gd name="T59" fmla="*/ 391 h 671"/>
              <a:gd name="T60" fmla="*/ 18 w 99"/>
              <a:gd name="T61" fmla="*/ 408 h 671"/>
              <a:gd name="T62" fmla="*/ 18 w 99"/>
              <a:gd name="T63" fmla="*/ 414 h 671"/>
              <a:gd name="T64" fmla="*/ 12 w 99"/>
              <a:gd name="T65" fmla="*/ 426 h 671"/>
              <a:gd name="T66" fmla="*/ 12 w 99"/>
              <a:gd name="T67" fmla="*/ 432 h 671"/>
              <a:gd name="T68" fmla="*/ 12 w 99"/>
              <a:gd name="T69" fmla="*/ 437 h 671"/>
              <a:gd name="T70" fmla="*/ 12 w 99"/>
              <a:gd name="T71" fmla="*/ 443 h 671"/>
              <a:gd name="T72" fmla="*/ 12 w 99"/>
              <a:gd name="T73" fmla="*/ 449 h 671"/>
              <a:gd name="T74" fmla="*/ 18 w 99"/>
              <a:gd name="T75" fmla="*/ 461 h 671"/>
              <a:gd name="T76" fmla="*/ 18 w 99"/>
              <a:gd name="T77" fmla="*/ 467 h 671"/>
              <a:gd name="T78" fmla="*/ 29 w 99"/>
              <a:gd name="T79" fmla="*/ 478 h 671"/>
              <a:gd name="T80" fmla="*/ 47 w 99"/>
              <a:gd name="T81" fmla="*/ 490 h 671"/>
              <a:gd name="T82" fmla="*/ 58 w 99"/>
              <a:gd name="T83" fmla="*/ 502 h 671"/>
              <a:gd name="T84" fmla="*/ 70 w 99"/>
              <a:gd name="T85" fmla="*/ 513 h 671"/>
              <a:gd name="T86" fmla="*/ 81 w 99"/>
              <a:gd name="T87" fmla="*/ 531 h 671"/>
              <a:gd name="T88" fmla="*/ 87 w 99"/>
              <a:gd name="T89" fmla="*/ 537 h 671"/>
              <a:gd name="T90" fmla="*/ 93 w 99"/>
              <a:gd name="T91" fmla="*/ 543 h 671"/>
              <a:gd name="T92" fmla="*/ 99 w 99"/>
              <a:gd name="T93" fmla="*/ 548 h 671"/>
              <a:gd name="T94" fmla="*/ 99 w 99"/>
              <a:gd name="T95" fmla="*/ 560 h 671"/>
              <a:gd name="T96" fmla="*/ 99 w 99"/>
              <a:gd name="T97" fmla="*/ 572 h 671"/>
              <a:gd name="T98" fmla="*/ 99 w 99"/>
              <a:gd name="T99" fmla="*/ 583 h 671"/>
              <a:gd name="T100" fmla="*/ 99 w 99"/>
              <a:gd name="T101" fmla="*/ 601 h 671"/>
              <a:gd name="T102" fmla="*/ 99 w 99"/>
              <a:gd name="T103" fmla="*/ 613 h 671"/>
              <a:gd name="T104" fmla="*/ 99 w 99"/>
              <a:gd name="T105" fmla="*/ 624 h 671"/>
              <a:gd name="T106" fmla="*/ 99 w 99"/>
              <a:gd name="T107" fmla="*/ 636 h 671"/>
              <a:gd name="T108" fmla="*/ 99 w 99"/>
              <a:gd name="T109" fmla="*/ 653 h 671"/>
              <a:gd name="T110" fmla="*/ 99 w 99"/>
              <a:gd name="T111" fmla="*/ 665 h 671"/>
              <a:gd name="T112" fmla="*/ 99 w 99"/>
              <a:gd name="T113" fmla="*/ 671 h 67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9"/>
              <a:gd name="T172" fmla="*/ 0 h 671"/>
              <a:gd name="T173" fmla="*/ 99 w 99"/>
              <a:gd name="T174" fmla="*/ 671 h 67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9" h="671">
                <a:moveTo>
                  <a:pt x="58" y="0"/>
                </a:moveTo>
                <a:lnTo>
                  <a:pt x="41" y="35"/>
                </a:lnTo>
                <a:lnTo>
                  <a:pt x="29" y="52"/>
                </a:lnTo>
                <a:lnTo>
                  <a:pt x="23" y="70"/>
                </a:lnTo>
                <a:lnTo>
                  <a:pt x="12" y="87"/>
                </a:lnTo>
                <a:lnTo>
                  <a:pt x="6" y="105"/>
                </a:lnTo>
                <a:lnTo>
                  <a:pt x="6" y="116"/>
                </a:lnTo>
                <a:lnTo>
                  <a:pt x="0" y="134"/>
                </a:lnTo>
                <a:lnTo>
                  <a:pt x="6" y="146"/>
                </a:lnTo>
                <a:lnTo>
                  <a:pt x="6" y="157"/>
                </a:lnTo>
                <a:lnTo>
                  <a:pt x="12" y="163"/>
                </a:lnTo>
                <a:lnTo>
                  <a:pt x="23" y="175"/>
                </a:lnTo>
                <a:lnTo>
                  <a:pt x="41" y="192"/>
                </a:lnTo>
                <a:lnTo>
                  <a:pt x="47" y="204"/>
                </a:lnTo>
                <a:lnTo>
                  <a:pt x="52" y="216"/>
                </a:lnTo>
                <a:lnTo>
                  <a:pt x="58" y="227"/>
                </a:lnTo>
                <a:lnTo>
                  <a:pt x="64" y="239"/>
                </a:lnTo>
                <a:lnTo>
                  <a:pt x="70" y="251"/>
                </a:lnTo>
                <a:lnTo>
                  <a:pt x="76" y="262"/>
                </a:lnTo>
                <a:lnTo>
                  <a:pt x="81" y="274"/>
                </a:lnTo>
                <a:lnTo>
                  <a:pt x="87" y="286"/>
                </a:lnTo>
                <a:lnTo>
                  <a:pt x="87" y="303"/>
                </a:lnTo>
                <a:lnTo>
                  <a:pt x="87" y="315"/>
                </a:lnTo>
                <a:lnTo>
                  <a:pt x="81" y="321"/>
                </a:lnTo>
                <a:lnTo>
                  <a:pt x="81" y="332"/>
                </a:lnTo>
                <a:lnTo>
                  <a:pt x="76" y="338"/>
                </a:lnTo>
                <a:lnTo>
                  <a:pt x="70" y="344"/>
                </a:lnTo>
                <a:lnTo>
                  <a:pt x="58" y="362"/>
                </a:lnTo>
                <a:lnTo>
                  <a:pt x="47" y="379"/>
                </a:lnTo>
                <a:lnTo>
                  <a:pt x="29" y="391"/>
                </a:lnTo>
                <a:lnTo>
                  <a:pt x="18" y="408"/>
                </a:lnTo>
                <a:lnTo>
                  <a:pt x="18" y="414"/>
                </a:lnTo>
                <a:lnTo>
                  <a:pt x="12" y="426"/>
                </a:lnTo>
                <a:lnTo>
                  <a:pt x="12" y="432"/>
                </a:lnTo>
                <a:lnTo>
                  <a:pt x="12" y="437"/>
                </a:lnTo>
                <a:lnTo>
                  <a:pt x="12" y="443"/>
                </a:lnTo>
                <a:lnTo>
                  <a:pt x="12" y="449"/>
                </a:lnTo>
                <a:lnTo>
                  <a:pt x="18" y="461"/>
                </a:lnTo>
                <a:lnTo>
                  <a:pt x="18" y="467"/>
                </a:lnTo>
                <a:lnTo>
                  <a:pt x="29" y="478"/>
                </a:lnTo>
                <a:lnTo>
                  <a:pt x="47" y="490"/>
                </a:lnTo>
                <a:lnTo>
                  <a:pt x="58" y="502"/>
                </a:lnTo>
                <a:lnTo>
                  <a:pt x="70" y="513"/>
                </a:lnTo>
                <a:lnTo>
                  <a:pt x="81" y="531"/>
                </a:lnTo>
                <a:lnTo>
                  <a:pt x="87" y="537"/>
                </a:lnTo>
                <a:lnTo>
                  <a:pt x="93" y="543"/>
                </a:lnTo>
                <a:lnTo>
                  <a:pt x="99" y="548"/>
                </a:lnTo>
                <a:lnTo>
                  <a:pt x="99" y="560"/>
                </a:lnTo>
                <a:lnTo>
                  <a:pt x="99" y="572"/>
                </a:lnTo>
                <a:lnTo>
                  <a:pt x="99" y="583"/>
                </a:lnTo>
                <a:lnTo>
                  <a:pt x="99" y="601"/>
                </a:lnTo>
                <a:lnTo>
                  <a:pt x="99" y="613"/>
                </a:lnTo>
                <a:lnTo>
                  <a:pt x="99" y="624"/>
                </a:lnTo>
                <a:lnTo>
                  <a:pt x="99" y="636"/>
                </a:lnTo>
                <a:lnTo>
                  <a:pt x="99" y="653"/>
                </a:lnTo>
                <a:lnTo>
                  <a:pt x="99" y="665"/>
                </a:lnTo>
                <a:lnTo>
                  <a:pt x="99" y="671"/>
                </a:lnTo>
              </a:path>
            </a:pathLst>
          </a:custGeom>
          <a:noFill/>
          <a:ln w="26988">
            <a:solidFill>
              <a:srgbClr val="FF0000"/>
            </a:solidFill>
            <a:round/>
            <a:headEnd/>
            <a:tailEnd/>
          </a:ln>
        </p:spPr>
        <p:txBody>
          <a:bodyPr/>
          <a:lstStyle/>
          <a:p>
            <a:endParaRPr lang="en-US"/>
          </a:p>
        </p:txBody>
      </p:sp>
      <p:sp>
        <p:nvSpPr>
          <p:cNvPr id="25159" name="Rectangle 347"/>
          <p:cNvSpPr>
            <a:spLocks noChangeArrowheads="1"/>
          </p:cNvSpPr>
          <p:nvPr/>
        </p:nvSpPr>
        <p:spPr bwMode="auto">
          <a:xfrm>
            <a:off x="5530794" y="3209488"/>
            <a:ext cx="220663" cy="1112838"/>
          </a:xfrm>
          <a:prstGeom prst="rect">
            <a:avLst/>
          </a:prstGeom>
          <a:solidFill>
            <a:srgbClr val="808080"/>
          </a:solidFill>
          <a:ln w="9525">
            <a:noFill/>
            <a:miter lim="800000"/>
            <a:headEnd/>
            <a:tailEnd/>
          </a:ln>
        </p:spPr>
        <p:txBody>
          <a:bodyPr/>
          <a:lstStyle/>
          <a:p>
            <a:endParaRPr lang="en-GB"/>
          </a:p>
        </p:txBody>
      </p:sp>
      <p:sp>
        <p:nvSpPr>
          <p:cNvPr id="25160" name="Freeform 348"/>
          <p:cNvSpPr>
            <a:spLocks/>
          </p:cNvSpPr>
          <p:nvPr/>
        </p:nvSpPr>
        <p:spPr bwMode="auto">
          <a:xfrm>
            <a:off x="5540319" y="3209488"/>
            <a:ext cx="201613" cy="1112838"/>
          </a:xfrm>
          <a:custGeom>
            <a:avLst/>
            <a:gdLst>
              <a:gd name="T0" fmla="*/ 58 w 127"/>
              <a:gd name="T1" fmla="*/ 47 h 701"/>
              <a:gd name="T2" fmla="*/ 35 w 127"/>
              <a:gd name="T3" fmla="*/ 82 h 701"/>
              <a:gd name="T4" fmla="*/ 29 w 127"/>
              <a:gd name="T5" fmla="*/ 100 h 701"/>
              <a:gd name="T6" fmla="*/ 17 w 127"/>
              <a:gd name="T7" fmla="*/ 123 h 701"/>
              <a:gd name="T8" fmla="*/ 11 w 127"/>
              <a:gd name="T9" fmla="*/ 135 h 701"/>
              <a:gd name="T10" fmla="*/ 17 w 127"/>
              <a:gd name="T11" fmla="*/ 152 h 701"/>
              <a:gd name="T12" fmla="*/ 17 w 127"/>
              <a:gd name="T13" fmla="*/ 164 h 701"/>
              <a:gd name="T14" fmla="*/ 29 w 127"/>
              <a:gd name="T15" fmla="*/ 176 h 701"/>
              <a:gd name="T16" fmla="*/ 58 w 127"/>
              <a:gd name="T17" fmla="*/ 199 h 701"/>
              <a:gd name="T18" fmla="*/ 81 w 127"/>
              <a:gd name="T19" fmla="*/ 234 h 701"/>
              <a:gd name="T20" fmla="*/ 104 w 127"/>
              <a:gd name="T21" fmla="*/ 281 h 701"/>
              <a:gd name="T22" fmla="*/ 116 w 127"/>
              <a:gd name="T23" fmla="*/ 316 h 701"/>
              <a:gd name="T24" fmla="*/ 104 w 127"/>
              <a:gd name="T25" fmla="*/ 345 h 701"/>
              <a:gd name="T26" fmla="*/ 75 w 127"/>
              <a:gd name="T27" fmla="*/ 386 h 701"/>
              <a:gd name="T28" fmla="*/ 46 w 127"/>
              <a:gd name="T29" fmla="*/ 415 h 701"/>
              <a:gd name="T30" fmla="*/ 35 w 127"/>
              <a:gd name="T31" fmla="*/ 432 h 701"/>
              <a:gd name="T32" fmla="*/ 23 w 127"/>
              <a:gd name="T33" fmla="*/ 444 h 701"/>
              <a:gd name="T34" fmla="*/ 23 w 127"/>
              <a:gd name="T35" fmla="*/ 450 h 701"/>
              <a:gd name="T36" fmla="*/ 23 w 127"/>
              <a:gd name="T37" fmla="*/ 462 h 701"/>
              <a:gd name="T38" fmla="*/ 23 w 127"/>
              <a:gd name="T39" fmla="*/ 467 h 701"/>
              <a:gd name="T40" fmla="*/ 35 w 127"/>
              <a:gd name="T41" fmla="*/ 479 h 701"/>
              <a:gd name="T42" fmla="*/ 46 w 127"/>
              <a:gd name="T43" fmla="*/ 491 h 701"/>
              <a:gd name="T44" fmla="*/ 75 w 127"/>
              <a:gd name="T45" fmla="*/ 520 h 701"/>
              <a:gd name="T46" fmla="*/ 116 w 127"/>
              <a:gd name="T47" fmla="*/ 549 h 701"/>
              <a:gd name="T48" fmla="*/ 127 w 127"/>
              <a:gd name="T49" fmla="*/ 578 h 701"/>
              <a:gd name="T50" fmla="*/ 127 w 127"/>
              <a:gd name="T51" fmla="*/ 619 h 701"/>
              <a:gd name="T52" fmla="*/ 127 w 127"/>
              <a:gd name="T53" fmla="*/ 648 h 701"/>
              <a:gd name="T54" fmla="*/ 127 w 127"/>
              <a:gd name="T55" fmla="*/ 678 h 701"/>
              <a:gd name="T56" fmla="*/ 127 w 127"/>
              <a:gd name="T57" fmla="*/ 689 h 701"/>
              <a:gd name="T58" fmla="*/ 110 w 127"/>
              <a:gd name="T59" fmla="*/ 695 h 701"/>
              <a:gd name="T60" fmla="*/ 110 w 127"/>
              <a:gd name="T61" fmla="*/ 672 h 701"/>
              <a:gd name="T62" fmla="*/ 110 w 127"/>
              <a:gd name="T63" fmla="*/ 648 h 701"/>
              <a:gd name="T64" fmla="*/ 116 w 127"/>
              <a:gd name="T65" fmla="*/ 608 h 701"/>
              <a:gd name="T66" fmla="*/ 116 w 127"/>
              <a:gd name="T67" fmla="*/ 596 h 701"/>
              <a:gd name="T68" fmla="*/ 110 w 127"/>
              <a:gd name="T69" fmla="*/ 578 h 701"/>
              <a:gd name="T70" fmla="*/ 104 w 127"/>
              <a:gd name="T71" fmla="*/ 567 h 701"/>
              <a:gd name="T72" fmla="*/ 98 w 127"/>
              <a:gd name="T73" fmla="*/ 555 h 701"/>
              <a:gd name="T74" fmla="*/ 87 w 127"/>
              <a:gd name="T75" fmla="*/ 543 h 701"/>
              <a:gd name="T76" fmla="*/ 40 w 127"/>
              <a:gd name="T77" fmla="*/ 514 h 701"/>
              <a:gd name="T78" fmla="*/ 11 w 127"/>
              <a:gd name="T79" fmla="*/ 473 h 701"/>
              <a:gd name="T80" fmla="*/ 6 w 127"/>
              <a:gd name="T81" fmla="*/ 456 h 701"/>
              <a:gd name="T82" fmla="*/ 11 w 127"/>
              <a:gd name="T83" fmla="*/ 432 h 701"/>
              <a:gd name="T84" fmla="*/ 52 w 127"/>
              <a:gd name="T85" fmla="*/ 386 h 701"/>
              <a:gd name="T86" fmla="*/ 81 w 127"/>
              <a:gd name="T87" fmla="*/ 357 h 701"/>
              <a:gd name="T88" fmla="*/ 92 w 127"/>
              <a:gd name="T89" fmla="*/ 345 h 701"/>
              <a:gd name="T90" fmla="*/ 98 w 127"/>
              <a:gd name="T91" fmla="*/ 333 h 701"/>
              <a:gd name="T92" fmla="*/ 98 w 127"/>
              <a:gd name="T93" fmla="*/ 322 h 701"/>
              <a:gd name="T94" fmla="*/ 98 w 127"/>
              <a:gd name="T95" fmla="*/ 304 h 701"/>
              <a:gd name="T96" fmla="*/ 92 w 127"/>
              <a:gd name="T97" fmla="*/ 292 h 701"/>
              <a:gd name="T98" fmla="*/ 81 w 127"/>
              <a:gd name="T99" fmla="*/ 269 h 701"/>
              <a:gd name="T100" fmla="*/ 58 w 127"/>
              <a:gd name="T101" fmla="*/ 228 h 701"/>
              <a:gd name="T102" fmla="*/ 52 w 127"/>
              <a:gd name="T103" fmla="*/ 222 h 701"/>
              <a:gd name="T104" fmla="*/ 35 w 127"/>
              <a:gd name="T105" fmla="*/ 199 h 701"/>
              <a:gd name="T106" fmla="*/ 11 w 127"/>
              <a:gd name="T107" fmla="*/ 176 h 701"/>
              <a:gd name="T108" fmla="*/ 0 w 127"/>
              <a:gd name="T109" fmla="*/ 141 h 701"/>
              <a:gd name="T110" fmla="*/ 6 w 127"/>
              <a:gd name="T111" fmla="*/ 100 h 701"/>
              <a:gd name="T112" fmla="*/ 29 w 127"/>
              <a:gd name="T113" fmla="*/ 53 h 70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7"/>
              <a:gd name="T172" fmla="*/ 0 h 701"/>
              <a:gd name="T173" fmla="*/ 127 w 127"/>
              <a:gd name="T174" fmla="*/ 701 h 70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7" h="701">
                <a:moveTo>
                  <a:pt x="81" y="6"/>
                </a:moveTo>
                <a:lnTo>
                  <a:pt x="69" y="30"/>
                </a:lnTo>
                <a:lnTo>
                  <a:pt x="58" y="47"/>
                </a:lnTo>
                <a:lnTo>
                  <a:pt x="46" y="65"/>
                </a:lnTo>
                <a:lnTo>
                  <a:pt x="40" y="71"/>
                </a:lnTo>
                <a:lnTo>
                  <a:pt x="35" y="82"/>
                </a:lnTo>
                <a:lnTo>
                  <a:pt x="29" y="88"/>
                </a:lnTo>
                <a:lnTo>
                  <a:pt x="29" y="100"/>
                </a:lnTo>
                <a:lnTo>
                  <a:pt x="23" y="106"/>
                </a:lnTo>
                <a:lnTo>
                  <a:pt x="17" y="111"/>
                </a:lnTo>
                <a:lnTo>
                  <a:pt x="17" y="123"/>
                </a:lnTo>
                <a:lnTo>
                  <a:pt x="17" y="129"/>
                </a:lnTo>
                <a:lnTo>
                  <a:pt x="11" y="135"/>
                </a:lnTo>
                <a:lnTo>
                  <a:pt x="11" y="141"/>
                </a:lnTo>
                <a:lnTo>
                  <a:pt x="11" y="146"/>
                </a:lnTo>
                <a:lnTo>
                  <a:pt x="17" y="152"/>
                </a:lnTo>
                <a:lnTo>
                  <a:pt x="17" y="158"/>
                </a:lnTo>
                <a:lnTo>
                  <a:pt x="17" y="164"/>
                </a:lnTo>
                <a:lnTo>
                  <a:pt x="23" y="164"/>
                </a:lnTo>
                <a:lnTo>
                  <a:pt x="29" y="170"/>
                </a:lnTo>
                <a:lnTo>
                  <a:pt x="23" y="170"/>
                </a:lnTo>
                <a:lnTo>
                  <a:pt x="29" y="176"/>
                </a:lnTo>
                <a:lnTo>
                  <a:pt x="35" y="181"/>
                </a:lnTo>
                <a:lnTo>
                  <a:pt x="46" y="187"/>
                </a:lnTo>
                <a:lnTo>
                  <a:pt x="58" y="199"/>
                </a:lnTo>
                <a:lnTo>
                  <a:pt x="58" y="205"/>
                </a:lnTo>
                <a:lnTo>
                  <a:pt x="63" y="211"/>
                </a:lnTo>
                <a:lnTo>
                  <a:pt x="69" y="216"/>
                </a:lnTo>
                <a:lnTo>
                  <a:pt x="75" y="222"/>
                </a:lnTo>
                <a:lnTo>
                  <a:pt x="81" y="234"/>
                </a:lnTo>
                <a:lnTo>
                  <a:pt x="87" y="246"/>
                </a:lnTo>
                <a:lnTo>
                  <a:pt x="92" y="257"/>
                </a:lnTo>
                <a:lnTo>
                  <a:pt x="104" y="275"/>
                </a:lnTo>
                <a:lnTo>
                  <a:pt x="104" y="281"/>
                </a:lnTo>
                <a:lnTo>
                  <a:pt x="110" y="287"/>
                </a:lnTo>
                <a:lnTo>
                  <a:pt x="110" y="292"/>
                </a:lnTo>
                <a:lnTo>
                  <a:pt x="110" y="298"/>
                </a:lnTo>
                <a:lnTo>
                  <a:pt x="116" y="310"/>
                </a:lnTo>
                <a:lnTo>
                  <a:pt x="116" y="316"/>
                </a:lnTo>
                <a:lnTo>
                  <a:pt x="116" y="327"/>
                </a:lnTo>
                <a:lnTo>
                  <a:pt x="110" y="333"/>
                </a:lnTo>
                <a:lnTo>
                  <a:pt x="110" y="339"/>
                </a:lnTo>
                <a:lnTo>
                  <a:pt x="104" y="345"/>
                </a:lnTo>
                <a:lnTo>
                  <a:pt x="104" y="351"/>
                </a:lnTo>
                <a:lnTo>
                  <a:pt x="98" y="357"/>
                </a:lnTo>
                <a:lnTo>
                  <a:pt x="92" y="368"/>
                </a:lnTo>
                <a:lnTo>
                  <a:pt x="87" y="374"/>
                </a:lnTo>
                <a:lnTo>
                  <a:pt x="75" y="386"/>
                </a:lnTo>
                <a:lnTo>
                  <a:pt x="58" y="397"/>
                </a:lnTo>
                <a:lnTo>
                  <a:pt x="52" y="409"/>
                </a:lnTo>
                <a:lnTo>
                  <a:pt x="46" y="415"/>
                </a:lnTo>
                <a:lnTo>
                  <a:pt x="40" y="427"/>
                </a:lnTo>
                <a:lnTo>
                  <a:pt x="40" y="421"/>
                </a:lnTo>
                <a:lnTo>
                  <a:pt x="35" y="432"/>
                </a:lnTo>
                <a:lnTo>
                  <a:pt x="29" y="438"/>
                </a:lnTo>
                <a:lnTo>
                  <a:pt x="23" y="444"/>
                </a:lnTo>
                <a:lnTo>
                  <a:pt x="23" y="450"/>
                </a:lnTo>
                <a:lnTo>
                  <a:pt x="23" y="456"/>
                </a:lnTo>
                <a:lnTo>
                  <a:pt x="23" y="462"/>
                </a:lnTo>
                <a:lnTo>
                  <a:pt x="23" y="467"/>
                </a:lnTo>
                <a:lnTo>
                  <a:pt x="29" y="473"/>
                </a:lnTo>
                <a:lnTo>
                  <a:pt x="35" y="479"/>
                </a:lnTo>
                <a:lnTo>
                  <a:pt x="40" y="485"/>
                </a:lnTo>
                <a:lnTo>
                  <a:pt x="46" y="491"/>
                </a:lnTo>
                <a:lnTo>
                  <a:pt x="52" y="502"/>
                </a:lnTo>
                <a:lnTo>
                  <a:pt x="63" y="508"/>
                </a:lnTo>
                <a:lnTo>
                  <a:pt x="75" y="520"/>
                </a:lnTo>
                <a:lnTo>
                  <a:pt x="87" y="526"/>
                </a:lnTo>
                <a:lnTo>
                  <a:pt x="92" y="532"/>
                </a:lnTo>
                <a:lnTo>
                  <a:pt x="104" y="538"/>
                </a:lnTo>
                <a:lnTo>
                  <a:pt x="110" y="543"/>
                </a:lnTo>
                <a:lnTo>
                  <a:pt x="116" y="549"/>
                </a:lnTo>
                <a:lnTo>
                  <a:pt x="116" y="555"/>
                </a:lnTo>
                <a:lnTo>
                  <a:pt x="121" y="561"/>
                </a:lnTo>
                <a:lnTo>
                  <a:pt x="121" y="567"/>
                </a:lnTo>
                <a:lnTo>
                  <a:pt x="127" y="573"/>
                </a:lnTo>
                <a:lnTo>
                  <a:pt x="127" y="578"/>
                </a:lnTo>
                <a:lnTo>
                  <a:pt x="127" y="584"/>
                </a:lnTo>
                <a:lnTo>
                  <a:pt x="127" y="590"/>
                </a:lnTo>
                <a:lnTo>
                  <a:pt x="127" y="596"/>
                </a:lnTo>
                <a:lnTo>
                  <a:pt x="127" y="608"/>
                </a:lnTo>
                <a:lnTo>
                  <a:pt x="127" y="619"/>
                </a:lnTo>
                <a:lnTo>
                  <a:pt x="127" y="631"/>
                </a:lnTo>
                <a:lnTo>
                  <a:pt x="127" y="637"/>
                </a:lnTo>
                <a:lnTo>
                  <a:pt x="127" y="648"/>
                </a:lnTo>
                <a:lnTo>
                  <a:pt x="127" y="654"/>
                </a:lnTo>
                <a:lnTo>
                  <a:pt x="127" y="666"/>
                </a:lnTo>
                <a:lnTo>
                  <a:pt x="127" y="672"/>
                </a:lnTo>
                <a:lnTo>
                  <a:pt x="127" y="678"/>
                </a:lnTo>
                <a:lnTo>
                  <a:pt x="127" y="683"/>
                </a:lnTo>
                <a:lnTo>
                  <a:pt x="127" y="689"/>
                </a:lnTo>
                <a:lnTo>
                  <a:pt x="127" y="695"/>
                </a:lnTo>
                <a:lnTo>
                  <a:pt x="127" y="701"/>
                </a:lnTo>
                <a:lnTo>
                  <a:pt x="110" y="701"/>
                </a:lnTo>
                <a:lnTo>
                  <a:pt x="110" y="695"/>
                </a:lnTo>
                <a:lnTo>
                  <a:pt x="110" y="689"/>
                </a:lnTo>
                <a:lnTo>
                  <a:pt x="110" y="683"/>
                </a:lnTo>
                <a:lnTo>
                  <a:pt x="110" y="678"/>
                </a:lnTo>
                <a:lnTo>
                  <a:pt x="110" y="672"/>
                </a:lnTo>
                <a:lnTo>
                  <a:pt x="110" y="660"/>
                </a:lnTo>
                <a:lnTo>
                  <a:pt x="110" y="666"/>
                </a:lnTo>
                <a:lnTo>
                  <a:pt x="110" y="654"/>
                </a:lnTo>
                <a:lnTo>
                  <a:pt x="110" y="648"/>
                </a:lnTo>
                <a:lnTo>
                  <a:pt x="110" y="637"/>
                </a:lnTo>
                <a:lnTo>
                  <a:pt x="110" y="631"/>
                </a:lnTo>
                <a:lnTo>
                  <a:pt x="116" y="619"/>
                </a:lnTo>
                <a:lnTo>
                  <a:pt x="116" y="608"/>
                </a:lnTo>
                <a:lnTo>
                  <a:pt x="116" y="596"/>
                </a:lnTo>
                <a:lnTo>
                  <a:pt x="116" y="590"/>
                </a:lnTo>
                <a:lnTo>
                  <a:pt x="116" y="596"/>
                </a:lnTo>
                <a:lnTo>
                  <a:pt x="110" y="590"/>
                </a:lnTo>
                <a:lnTo>
                  <a:pt x="110" y="584"/>
                </a:lnTo>
                <a:lnTo>
                  <a:pt x="110" y="578"/>
                </a:lnTo>
                <a:lnTo>
                  <a:pt x="110" y="573"/>
                </a:lnTo>
                <a:lnTo>
                  <a:pt x="104" y="567"/>
                </a:lnTo>
                <a:lnTo>
                  <a:pt x="104" y="561"/>
                </a:lnTo>
                <a:lnTo>
                  <a:pt x="98" y="555"/>
                </a:lnTo>
                <a:lnTo>
                  <a:pt x="92" y="549"/>
                </a:lnTo>
                <a:lnTo>
                  <a:pt x="87" y="543"/>
                </a:lnTo>
                <a:lnTo>
                  <a:pt x="75" y="538"/>
                </a:lnTo>
                <a:lnTo>
                  <a:pt x="69" y="532"/>
                </a:lnTo>
                <a:lnTo>
                  <a:pt x="52" y="520"/>
                </a:lnTo>
                <a:lnTo>
                  <a:pt x="40" y="514"/>
                </a:lnTo>
                <a:lnTo>
                  <a:pt x="35" y="502"/>
                </a:lnTo>
                <a:lnTo>
                  <a:pt x="29" y="497"/>
                </a:lnTo>
                <a:lnTo>
                  <a:pt x="23" y="491"/>
                </a:lnTo>
                <a:lnTo>
                  <a:pt x="17" y="485"/>
                </a:lnTo>
                <a:lnTo>
                  <a:pt x="11" y="473"/>
                </a:lnTo>
                <a:lnTo>
                  <a:pt x="6" y="473"/>
                </a:lnTo>
                <a:lnTo>
                  <a:pt x="6" y="467"/>
                </a:lnTo>
                <a:lnTo>
                  <a:pt x="6" y="462"/>
                </a:lnTo>
                <a:lnTo>
                  <a:pt x="6" y="456"/>
                </a:lnTo>
                <a:lnTo>
                  <a:pt x="6" y="450"/>
                </a:lnTo>
                <a:lnTo>
                  <a:pt x="6" y="444"/>
                </a:lnTo>
                <a:lnTo>
                  <a:pt x="11" y="438"/>
                </a:lnTo>
                <a:lnTo>
                  <a:pt x="11" y="432"/>
                </a:lnTo>
                <a:lnTo>
                  <a:pt x="17" y="421"/>
                </a:lnTo>
                <a:lnTo>
                  <a:pt x="23" y="415"/>
                </a:lnTo>
                <a:lnTo>
                  <a:pt x="35" y="403"/>
                </a:lnTo>
                <a:lnTo>
                  <a:pt x="40" y="397"/>
                </a:lnTo>
                <a:lnTo>
                  <a:pt x="52" y="386"/>
                </a:lnTo>
                <a:lnTo>
                  <a:pt x="63" y="374"/>
                </a:lnTo>
                <a:lnTo>
                  <a:pt x="75" y="362"/>
                </a:lnTo>
                <a:lnTo>
                  <a:pt x="81" y="357"/>
                </a:lnTo>
                <a:lnTo>
                  <a:pt x="87" y="351"/>
                </a:lnTo>
                <a:lnTo>
                  <a:pt x="92" y="339"/>
                </a:lnTo>
                <a:lnTo>
                  <a:pt x="92" y="345"/>
                </a:lnTo>
                <a:lnTo>
                  <a:pt x="92" y="339"/>
                </a:lnTo>
                <a:lnTo>
                  <a:pt x="92" y="333"/>
                </a:lnTo>
                <a:lnTo>
                  <a:pt x="98" y="333"/>
                </a:lnTo>
                <a:lnTo>
                  <a:pt x="98" y="327"/>
                </a:lnTo>
                <a:lnTo>
                  <a:pt x="98" y="322"/>
                </a:lnTo>
                <a:lnTo>
                  <a:pt x="98" y="316"/>
                </a:lnTo>
                <a:lnTo>
                  <a:pt x="98" y="310"/>
                </a:lnTo>
                <a:lnTo>
                  <a:pt x="98" y="304"/>
                </a:lnTo>
                <a:lnTo>
                  <a:pt x="92" y="298"/>
                </a:lnTo>
                <a:lnTo>
                  <a:pt x="92" y="292"/>
                </a:lnTo>
                <a:lnTo>
                  <a:pt x="92" y="287"/>
                </a:lnTo>
                <a:lnTo>
                  <a:pt x="87" y="281"/>
                </a:lnTo>
                <a:lnTo>
                  <a:pt x="81" y="269"/>
                </a:lnTo>
                <a:lnTo>
                  <a:pt x="75" y="251"/>
                </a:lnTo>
                <a:lnTo>
                  <a:pt x="63" y="240"/>
                </a:lnTo>
                <a:lnTo>
                  <a:pt x="58" y="228"/>
                </a:lnTo>
                <a:lnTo>
                  <a:pt x="58" y="222"/>
                </a:lnTo>
                <a:lnTo>
                  <a:pt x="52" y="216"/>
                </a:lnTo>
                <a:lnTo>
                  <a:pt x="52" y="222"/>
                </a:lnTo>
                <a:lnTo>
                  <a:pt x="46" y="216"/>
                </a:lnTo>
                <a:lnTo>
                  <a:pt x="46" y="211"/>
                </a:lnTo>
                <a:lnTo>
                  <a:pt x="35" y="199"/>
                </a:lnTo>
                <a:lnTo>
                  <a:pt x="23" y="193"/>
                </a:lnTo>
                <a:lnTo>
                  <a:pt x="17" y="187"/>
                </a:lnTo>
                <a:lnTo>
                  <a:pt x="11" y="181"/>
                </a:lnTo>
                <a:lnTo>
                  <a:pt x="11" y="176"/>
                </a:lnTo>
                <a:lnTo>
                  <a:pt x="6" y="170"/>
                </a:lnTo>
                <a:lnTo>
                  <a:pt x="0" y="164"/>
                </a:lnTo>
                <a:lnTo>
                  <a:pt x="0" y="158"/>
                </a:lnTo>
                <a:lnTo>
                  <a:pt x="0" y="146"/>
                </a:lnTo>
                <a:lnTo>
                  <a:pt x="0" y="141"/>
                </a:lnTo>
                <a:lnTo>
                  <a:pt x="0" y="135"/>
                </a:lnTo>
                <a:lnTo>
                  <a:pt x="0" y="123"/>
                </a:lnTo>
                <a:lnTo>
                  <a:pt x="0" y="117"/>
                </a:lnTo>
                <a:lnTo>
                  <a:pt x="6" y="111"/>
                </a:lnTo>
                <a:lnTo>
                  <a:pt x="6" y="100"/>
                </a:lnTo>
                <a:lnTo>
                  <a:pt x="11" y="94"/>
                </a:lnTo>
                <a:lnTo>
                  <a:pt x="17" y="82"/>
                </a:lnTo>
                <a:lnTo>
                  <a:pt x="23" y="76"/>
                </a:lnTo>
                <a:lnTo>
                  <a:pt x="23" y="65"/>
                </a:lnTo>
                <a:lnTo>
                  <a:pt x="29" y="53"/>
                </a:lnTo>
                <a:lnTo>
                  <a:pt x="40" y="35"/>
                </a:lnTo>
                <a:lnTo>
                  <a:pt x="52" y="18"/>
                </a:lnTo>
                <a:lnTo>
                  <a:pt x="69" y="0"/>
                </a:lnTo>
                <a:lnTo>
                  <a:pt x="81" y="6"/>
                </a:lnTo>
                <a:close/>
              </a:path>
            </a:pathLst>
          </a:custGeom>
          <a:solidFill>
            <a:srgbClr val="FFFFFF"/>
          </a:solidFill>
          <a:ln w="9525">
            <a:noFill/>
            <a:round/>
            <a:headEnd/>
            <a:tailEnd/>
          </a:ln>
        </p:spPr>
        <p:txBody>
          <a:bodyPr/>
          <a:lstStyle/>
          <a:p>
            <a:endParaRPr lang="en-US"/>
          </a:p>
        </p:txBody>
      </p:sp>
      <p:sp>
        <p:nvSpPr>
          <p:cNvPr id="25161" name="Rectangle 349"/>
          <p:cNvSpPr>
            <a:spLocks noChangeArrowheads="1"/>
          </p:cNvSpPr>
          <p:nvPr/>
        </p:nvSpPr>
        <p:spPr bwMode="auto">
          <a:xfrm>
            <a:off x="5530794" y="3209488"/>
            <a:ext cx="220663" cy="1112838"/>
          </a:xfrm>
          <a:prstGeom prst="rect">
            <a:avLst/>
          </a:prstGeom>
          <a:solidFill>
            <a:srgbClr val="808080"/>
          </a:solidFill>
          <a:ln w="9525">
            <a:noFill/>
            <a:miter lim="800000"/>
            <a:headEnd/>
            <a:tailEnd/>
          </a:ln>
        </p:spPr>
        <p:txBody>
          <a:bodyPr/>
          <a:lstStyle/>
          <a:p>
            <a:endParaRPr lang="en-GB"/>
          </a:p>
        </p:txBody>
      </p:sp>
      <p:sp>
        <p:nvSpPr>
          <p:cNvPr id="25162" name="Freeform 350"/>
          <p:cNvSpPr>
            <a:spLocks/>
          </p:cNvSpPr>
          <p:nvPr/>
        </p:nvSpPr>
        <p:spPr bwMode="auto">
          <a:xfrm>
            <a:off x="5549844" y="3192026"/>
            <a:ext cx="182563" cy="1111250"/>
          </a:xfrm>
          <a:custGeom>
            <a:avLst/>
            <a:gdLst>
              <a:gd name="T0" fmla="*/ 69 w 115"/>
              <a:gd name="T1" fmla="*/ 0 h 700"/>
              <a:gd name="T2" fmla="*/ 46 w 115"/>
              <a:gd name="T3" fmla="*/ 41 h 700"/>
              <a:gd name="T4" fmla="*/ 34 w 115"/>
              <a:gd name="T5" fmla="*/ 58 h 700"/>
              <a:gd name="T6" fmla="*/ 23 w 115"/>
              <a:gd name="T7" fmla="*/ 76 h 700"/>
              <a:gd name="T8" fmla="*/ 11 w 115"/>
              <a:gd name="T9" fmla="*/ 93 h 700"/>
              <a:gd name="T10" fmla="*/ 5 w 115"/>
              <a:gd name="T11" fmla="*/ 111 h 700"/>
              <a:gd name="T12" fmla="*/ 0 w 115"/>
              <a:gd name="T13" fmla="*/ 122 h 700"/>
              <a:gd name="T14" fmla="*/ 0 w 115"/>
              <a:gd name="T15" fmla="*/ 140 h 700"/>
              <a:gd name="T16" fmla="*/ 0 w 115"/>
              <a:gd name="T17" fmla="*/ 146 h 700"/>
              <a:gd name="T18" fmla="*/ 0 w 115"/>
              <a:gd name="T19" fmla="*/ 152 h 700"/>
              <a:gd name="T20" fmla="*/ 5 w 115"/>
              <a:gd name="T21" fmla="*/ 163 h 700"/>
              <a:gd name="T22" fmla="*/ 11 w 115"/>
              <a:gd name="T23" fmla="*/ 175 h 700"/>
              <a:gd name="T24" fmla="*/ 23 w 115"/>
              <a:gd name="T25" fmla="*/ 187 h 700"/>
              <a:gd name="T26" fmla="*/ 46 w 115"/>
              <a:gd name="T27" fmla="*/ 204 h 700"/>
              <a:gd name="T28" fmla="*/ 52 w 115"/>
              <a:gd name="T29" fmla="*/ 210 h 700"/>
              <a:gd name="T30" fmla="*/ 57 w 115"/>
              <a:gd name="T31" fmla="*/ 222 h 700"/>
              <a:gd name="T32" fmla="*/ 69 w 115"/>
              <a:gd name="T33" fmla="*/ 233 h 700"/>
              <a:gd name="T34" fmla="*/ 75 w 115"/>
              <a:gd name="T35" fmla="*/ 251 h 700"/>
              <a:gd name="T36" fmla="*/ 81 w 115"/>
              <a:gd name="T37" fmla="*/ 262 h 700"/>
              <a:gd name="T38" fmla="*/ 86 w 115"/>
              <a:gd name="T39" fmla="*/ 274 h 700"/>
              <a:gd name="T40" fmla="*/ 92 w 115"/>
              <a:gd name="T41" fmla="*/ 286 h 700"/>
              <a:gd name="T42" fmla="*/ 98 w 115"/>
              <a:gd name="T43" fmla="*/ 303 h 700"/>
              <a:gd name="T44" fmla="*/ 98 w 115"/>
              <a:gd name="T45" fmla="*/ 315 h 700"/>
              <a:gd name="T46" fmla="*/ 98 w 115"/>
              <a:gd name="T47" fmla="*/ 327 h 700"/>
              <a:gd name="T48" fmla="*/ 98 w 115"/>
              <a:gd name="T49" fmla="*/ 338 h 700"/>
              <a:gd name="T50" fmla="*/ 92 w 115"/>
              <a:gd name="T51" fmla="*/ 344 h 700"/>
              <a:gd name="T52" fmla="*/ 86 w 115"/>
              <a:gd name="T53" fmla="*/ 350 h 700"/>
              <a:gd name="T54" fmla="*/ 81 w 115"/>
              <a:gd name="T55" fmla="*/ 362 h 700"/>
              <a:gd name="T56" fmla="*/ 63 w 115"/>
              <a:gd name="T57" fmla="*/ 373 h 700"/>
              <a:gd name="T58" fmla="*/ 46 w 115"/>
              <a:gd name="T59" fmla="*/ 391 h 700"/>
              <a:gd name="T60" fmla="*/ 34 w 115"/>
              <a:gd name="T61" fmla="*/ 408 h 700"/>
              <a:gd name="T62" fmla="*/ 29 w 115"/>
              <a:gd name="T63" fmla="*/ 420 h 700"/>
              <a:gd name="T64" fmla="*/ 17 w 115"/>
              <a:gd name="T65" fmla="*/ 426 h 700"/>
              <a:gd name="T66" fmla="*/ 17 w 115"/>
              <a:gd name="T67" fmla="*/ 432 h 700"/>
              <a:gd name="T68" fmla="*/ 11 w 115"/>
              <a:gd name="T69" fmla="*/ 443 h 700"/>
              <a:gd name="T70" fmla="*/ 5 w 115"/>
              <a:gd name="T71" fmla="*/ 449 h 700"/>
              <a:gd name="T72" fmla="*/ 5 w 115"/>
              <a:gd name="T73" fmla="*/ 455 h 700"/>
              <a:gd name="T74" fmla="*/ 5 w 115"/>
              <a:gd name="T75" fmla="*/ 461 h 700"/>
              <a:gd name="T76" fmla="*/ 11 w 115"/>
              <a:gd name="T77" fmla="*/ 473 h 700"/>
              <a:gd name="T78" fmla="*/ 17 w 115"/>
              <a:gd name="T79" fmla="*/ 478 h 700"/>
              <a:gd name="T80" fmla="*/ 23 w 115"/>
              <a:gd name="T81" fmla="*/ 484 h 700"/>
              <a:gd name="T82" fmla="*/ 29 w 115"/>
              <a:gd name="T83" fmla="*/ 490 h 700"/>
              <a:gd name="T84" fmla="*/ 34 w 115"/>
              <a:gd name="T85" fmla="*/ 496 h 700"/>
              <a:gd name="T86" fmla="*/ 52 w 115"/>
              <a:gd name="T87" fmla="*/ 513 h 700"/>
              <a:gd name="T88" fmla="*/ 69 w 115"/>
              <a:gd name="T89" fmla="*/ 525 h 700"/>
              <a:gd name="T90" fmla="*/ 81 w 115"/>
              <a:gd name="T91" fmla="*/ 537 h 700"/>
              <a:gd name="T92" fmla="*/ 92 w 115"/>
              <a:gd name="T93" fmla="*/ 543 h 700"/>
              <a:gd name="T94" fmla="*/ 98 w 115"/>
              <a:gd name="T95" fmla="*/ 549 h 700"/>
              <a:gd name="T96" fmla="*/ 104 w 115"/>
              <a:gd name="T97" fmla="*/ 554 h 700"/>
              <a:gd name="T98" fmla="*/ 104 w 115"/>
              <a:gd name="T99" fmla="*/ 560 h 700"/>
              <a:gd name="T100" fmla="*/ 110 w 115"/>
              <a:gd name="T101" fmla="*/ 572 h 700"/>
              <a:gd name="T102" fmla="*/ 115 w 115"/>
              <a:gd name="T103" fmla="*/ 584 h 700"/>
              <a:gd name="T104" fmla="*/ 115 w 115"/>
              <a:gd name="T105" fmla="*/ 595 h 700"/>
              <a:gd name="T106" fmla="*/ 115 w 115"/>
              <a:gd name="T107" fmla="*/ 607 h 700"/>
              <a:gd name="T108" fmla="*/ 115 w 115"/>
              <a:gd name="T109" fmla="*/ 624 h 700"/>
              <a:gd name="T110" fmla="*/ 115 w 115"/>
              <a:gd name="T111" fmla="*/ 636 h 700"/>
              <a:gd name="T112" fmla="*/ 115 w 115"/>
              <a:gd name="T113" fmla="*/ 648 h 700"/>
              <a:gd name="T114" fmla="*/ 115 w 115"/>
              <a:gd name="T115" fmla="*/ 659 h 700"/>
              <a:gd name="T116" fmla="*/ 115 w 115"/>
              <a:gd name="T117" fmla="*/ 677 h 700"/>
              <a:gd name="T118" fmla="*/ 110 w 115"/>
              <a:gd name="T119" fmla="*/ 689 h 700"/>
              <a:gd name="T120" fmla="*/ 115 w 115"/>
              <a:gd name="T121" fmla="*/ 700 h 70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
              <a:gd name="T184" fmla="*/ 0 h 700"/>
              <a:gd name="T185" fmla="*/ 115 w 115"/>
              <a:gd name="T186" fmla="*/ 700 h 70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 h="700">
                <a:moveTo>
                  <a:pt x="69" y="0"/>
                </a:moveTo>
                <a:lnTo>
                  <a:pt x="46" y="41"/>
                </a:lnTo>
                <a:lnTo>
                  <a:pt x="34" y="58"/>
                </a:lnTo>
                <a:lnTo>
                  <a:pt x="23" y="76"/>
                </a:lnTo>
                <a:lnTo>
                  <a:pt x="11" y="93"/>
                </a:lnTo>
                <a:lnTo>
                  <a:pt x="5" y="111"/>
                </a:lnTo>
                <a:lnTo>
                  <a:pt x="0" y="122"/>
                </a:lnTo>
                <a:lnTo>
                  <a:pt x="0" y="140"/>
                </a:lnTo>
                <a:lnTo>
                  <a:pt x="0" y="146"/>
                </a:lnTo>
                <a:lnTo>
                  <a:pt x="0" y="152"/>
                </a:lnTo>
                <a:lnTo>
                  <a:pt x="5" y="163"/>
                </a:lnTo>
                <a:lnTo>
                  <a:pt x="11" y="175"/>
                </a:lnTo>
                <a:lnTo>
                  <a:pt x="23" y="187"/>
                </a:lnTo>
                <a:lnTo>
                  <a:pt x="46" y="204"/>
                </a:lnTo>
                <a:lnTo>
                  <a:pt x="52" y="210"/>
                </a:lnTo>
                <a:lnTo>
                  <a:pt x="57" y="222"/>
                </a:lnTo>
                <a:lnTo>
                  <a:pt x="69" y="233"/>
                </a:lnTo>
                <a:lnTo>
                  <a:pt x="75" y="251"/>
                </a:lnTo>
                <a:lnTo>
                  <a:pt x="81" y="262"/>
                </a:lnTo>
                <a:lnTo>
                  <a:pt x="86" y="274"/>
                </a:lnTo>
                <a:lnTo>
                  <a:pt x="92" y="286"/>
                </a:lnTo>
                <a:lnTo>
                  <a:pt x="98" y="303"/>
                </a:lnTo>
                <a:lnTo>
                  <a:pt x="98" y="315"/>
                </a:lnTo>
                <a:lnTo>
                  <a:pt x="98" y="327"/>
                </a:lnTo>
                <a:lnTo>
                  <a:pt x="98" y="338"/>
                </a:lnTo>
                <a:lnTo>
                  <a:pt x="92" y="344"/>
                </a:lnTo>
                <a:lnTo>
                  <a:pt x="86" y="350"/>
                </a:lnTo>
                <a:lnTo>
                  <a:pt x="81" y="362"/>
                </a:lnTo>
                <a:lnTo>
                  <a:pt x="63" y="373"/>
                </a:lnTo>
                <a:lnTo>
                  <a:pt x="46" y="391"/>
                </a:lnTo>
                <a:lnTo>
                  <a:pt x="34" y="408"/>
                </a:lnTo>
                <a:lnTo>
                  <a:pt x="29" y="420"/>
                </a:lnTo>
                <a:lnTo>
                  <a:pt x="17" y="426"/>
                </a:lnTo>
                <a:lnTo>
                  <a:pt x="17" y="432"/>
                </a:lnTo>
                <a:lnTo>
                  <a:pt x="11" y="443"/>
                </a:lnTo>
                <a:lnTo>
                  <a:pt x="5" y="449"/>
                </a:lnTo>
                <a:lnTo>
                  <a:pt x="5" y="455"/>
                </a:lnTo>
                <a:lnTo>
                  <a:pt x="5" y="461"/>
                </a:lnTo>
                <a:lnTo>
                  <a:pt x="11" y="473"/>
                </a:lnTo>
                <a:lnTo>
                  <a:pt x="17" y="478"/>
                </a:lnTo>
                <a:lnTo>
                  <a:pt x="23" y="484"/>
                </a:lnTo>
                <a:lnTo>
                  <a:pt x="29" y="490"/>
                </a:lnTo>
                <a:lnTo>
                  <a:pt x="34" y="496"/>
                </a:lnTo>
                <a:lnTo>
                  <a:pt x="52" y="513"/>
                </a:lnTo>
                <a:lnTo>
                  <a:pt x="69" y="525"/>
                </a:lnTo>
                <a:lnTo>
                  <a:pt x="81" y="537"/>
                </a:lnTo>
                <a:lnTo>
                  <a:pt x="92" y="543"/>
                </a:lnTo>
                <a:lnTo>
                  <a:pt x="98" y="549"/>
                </a:lnTo>
                <a:lnTo>
                  <a:pt x="104" y="554"/>
                </a:lnTo>
                <a:lnTo>
                  <a:pt x="104" y="560"/>
                </a:lnTo>
                <a:lnTo>
                  <a:pt x="110" y="572"/>
                </a:lnTo>
                <a:lnTo>
                  <a:pt x="115" y="584"/>
                </a:lnTo>
                <a:lnTo>
                  <a:pt x="115" y="595"/>
                </a:lnTo>
                <a:lnTo>
                  <a:pt x="115" y="607"/>
                </a:lnTo>
                <a:lnTo>
                  <a:pt x="115" y="624"/>
                </a:lnTo>
                <a:lnTo>
                  <a:pt x="115" y="636"/>
                </a:lnTo>
                <a:lnTo>
                  <a:pt x="115" y="648"/>
                </a:lnTo>
                <a:lnTo>
                  <a:pt x="115" y="659"/>
                </a:lnTo>
                <a:lnTo>
                  <a:pt x="115" y="677"/>
                </a:lnTo>
                <a:lnTo>
                  <a:pt x="110" y="689"/>
                </a:lnTo>
                <a:lnTo>
                  <a:pt x="115" y="700"/>
                </a:lnTo>
              </a:path>
            </a:pathLst>
          </a:custGeom>
          <a:noFill/>
          <a:ln w="26988">
            <a:solidFill>
              <a:srgbClr val="FF0000"/>
            </a:solidFill>
            <a:round/>
            <a:headEnd/>
            <a:tailEnd/>
          </a:ln>
        </p:spPr>
        <p:txBody>
          <a:bodyPr/>
          <a:lstStyle/>
          <a:p>
            <a:endParaRPr lang="en-US"/>
          </a:p>
        </p:txBody>
      </p:sp>
      <p:sp>
        <p:nvSpPr>
          <p:cNvPr id="25163" name="Rectangle 351"/>
          <p:cNvSpPr>
            <a:spLocks noChangeArrowheads="1"/>
          </p:cNvSpPr>
          <p:nvPr/>
        </p:nvSpPr>
        <p:spPr bwMode="auto">
          <a:xfrm>
            <a:off x="5043431" y="3209488"/>
            <a:ext cx="174625" cy="1168400"/>
          </a:xfrm>
          <a:prstGeom prst="rect">
            <a:avLst/>
          </a:prstGeom>
          <a:solidFill>
            <a:srgbClr val="808080"/>
          </a:solidFill>
          <a:ln w="9525">
            <a:noFill/>
            <a:miter lim="800000"/>
            <a:headEnd/>
            <a:tailEnd/>
          </a:ln>
        </p:spPr>
        <p:txBody>
          <a:bodyPr/>
          <a:lstStyle/>
          <a:p>
            <a:endParaRPr lang="en-GB"/>
          </a:p>
        </p:txBody>
      </p:sp>
      <p:sp>
        <p:nvSpPr>
          <p:cNvPr id="25164" name="Freeform 352"/>
          <p:cNvSpPr>
            <a:spLocks/>
          </p:cNvSpPr>
          <p:nvPr/>
        </p:nvSpPr>
        <p:spPr bwMode="auto">
          <a:xfrm>
            <a:off x="5043431" y="3209488"/>
            <a:ext cx="174625" cy="1168400"/>
          </a:xfrm>
          <a:custGeom>
            <a:avLst/>
            <a:gdLst>
              <a:gd name="T0" fmla="*/ 52 w 110"/>
              <a:gd name="T1" fmla="*/ 47 h 736"/>
              <a:gd name="T2" fmla="*/ 34 w 110"/>
              <a:gd name="T3" fmla="*/ 88 h 736"/>
              <a:gd name="T4" fmla="*/ 29 w 110"/>
              <a:gd name="T5" fmla="*/ 106 h 736"/>
              <a:gd name="T6" fmla="*/ 23 w 110"/>
              <a:gd name="T7" fmla="*/ 123 h 736"/>
              <a:gd name="T8" fmla="*/ 17 w 110"/>
              <a:gd name="T9" fmla="*/ 135 h 736"/>
              <a:gd name="T10" fmla="*/ 17 w 110"/>
              <a:gd name="T11" fmla="*/ 152 h 736"/>
              <a:gd name="T12" fmla="*/ 17 w 110"/>
              <a:gd name="T13" fmla="*/ 164 h 736"/>
              <a:gd name="T14" fmla="*/ 23 w 110"/>
              <a:gd name="T15" fmla="*/ 176 h 736"/>
              <a:gd name="T16" fmla="*/ 29 w 110"/>
              <a:gd name="T17" fmla="*/ 181 h 736"/>
              <a:gd name="T18" fmla="*/ 40 w 110"/>
              <a:gd name="T19" fmla="*/ 199 h 736"/>
              <a:gd name="T20" fmla="*/ 63 w 110"/>
              <a:gd name="T21" fmla="*/ 234 h 736"/>
              <a:gd name="T22" fmla="*/ 81 w 110"/>
              <a:gd name="T23" fmla="*/ 275 h 736"/>
              <a:gd name="T24" fmla="*/ 92 w 110"/>
              <a:gd name="T25" fmla="*/ 316 h 736"/>
              <a:gd name="T26" fmla="*/ 92 w 110"/>
              <a:gd name="T27" fmla="*/ 351 h 736"/>
              <a:gd name="T28" fmla="*/ 81 w 110"/>
              <a:gd name="T29" fmla="*/ 386 h 736"/>
              <a:gd name="T30" fmla="*/ 52 w 110"/>
              <a:gd name="T31" fmla="*/ 421 h 736"/>
              <a:gd name="T32" fmla="*/ 40 w 110"/>
              <a:gd name="T33" fmla="*/ 438 h 736"/>
              <a:gd name="T34" fmla="*/ 29 w 110"/>
              <a:gd name="T35" fmla="*/ 456 h 736"/>
              <a:gd name="T36" fmla="*/ 23 w 110"/>
              <a:gd name="T37" fmla="*/ 467 h 736"/>
              <a:gd name="T38" fmla="*/ 23 w 110"/>
              <a:gd name="T39" fmla="*/ 479 h 736"/>
              <a:gd name="T40" fmla="*/ 23 w 110"/>
              <a:gd name="T41" fmla="*/ 485 h 736"/>
              <a:gd name="T42" fmla="*/ 29 w 110"/>
              <a:gd name="T43" fmla="*/ 502 h 736"/>
              <a:gd name="T44" fmla="*/ 34 w 110"/>
              <a:gd name="T45" fmla="*/ 514 h 736"/>
              <a:gd name="T46" fmla="*/ 46 w 110"/>
              <a:gd name="T47" fmla="*/ 526 h 736"/>
              <a:gd name="T48" fmla="*/ 75 w 110"/>
              <a:gd name="T49" fmla="*/ 555 h 736"/>
              <a:gd name="T50" fmla="*/ 92 w 110"/>
              <a:gd name="T51" fmla="*/ 584 h 736"/>
              <a:gd name="T52" fmla="*/ 104 w 110"/>
              <a:gd name="T53" fmla="*/ 608 h 736"/>
              <a:gd name="T54" fmla="*/ 104 w 110"/>
              <a:gd name="T55" fmla="*/ 654 h 736"/>
              <a:gd name="T56" fmla="*/ 104 w 110"/>
              <a:gd name="T57" fmla="*/ 672 h 736"/>
              <a:gd name="T58" fmla="*/ 104 w 110"/>
              <a:gd name="T59" fmla="*/ 701 h 736"/>
              <a:gd name="T60" fmla="*/ 104 w 110"/>
              <a:gd name="T61" fmla="*/ 718 h 736"/>
              <a:gd name="T62" fmla="*/ 104 w 110"/>
              <a:gd name="T63" fmla="*/ 730 h 736"/>
              <a:gd name="T64" fmla="*/ 87 w 110"/>
              <a:gd name="T65" fmla="*/ 730 h 736"/>
              <a:gd name="T66" fmla="*/ 87 w 110"/>
              <a:gd name="T67" fmla="*/ 707 h 736"/>
              <a:gd name="T68" fmla="*/ 87 w 110"/>
              <a:gd name="T69" fmla="*/ 689 h 736"/>
              <a:gd name="T70" fmla="*/ 92 w 110"/>
              <a:gd name="T71" fmla="*/ 660 h 736"/>
              <a:gd name="T72" fmla="*/ 92 w 110"/>
              <a:gd name="T73" fmla="*/ 643 h 736"/>
              <a:gd name="T74" fmla="*/ 92 w 110"/>
              <a:gd name="T75" fmla="*/ 619 h 736"/>
              <a:gd name="T76" fmla="*/ 87 w 110"/>
              <a:gd name="T77" fmla="*/ 608 h 736"/>
              <a:gd name="T78" fmla="*/ 87 w 110"/>
              <a:gd name="T79" fmla="*/ 596 h 736"/>
              <a:gd name="T80" fmla="*/ 75 w 110"/>
              <a:gd name="T81" fmla="*/ 584 h 736"/>
              <a:gd name="T82" fmla="*/ 69 w 110"/>
              <a:gd name="T83" fmla="*/ 573 h 736"/>
              <a:gd name="T84" fmla="*/ 58 w 110"/>
              <a:gd name="T85" fmla="*/ 561 h 736"/>
              <a:gd name="T86" fmla="*/ 23 w 110"/>
              <a:gd name="T87" fmla="*/ 526 h 736"/>
              <a:gd name="T88" fmla="*/ 5 w 110"/>
              <a:gd name="T89" fmla="*/ 491 h 736"/>
              <a:gd name="T90" fmla="*/ 11 w 110"/>
              <a:gd name="T91" fmla="*/ 462 h 736"/>
              <a:gd name="T92" fmla="*/ 29 w 110"/>
              <a:gd name="T93" fmla="*/ 427 h 736"/>
              <a:gd name="T94" fmla="*/ 52 w 110"/>
              <a:gd name="T95" fmla="*/ 392 h 736"/>
              <a:gd name="T96" fmla="*/ 63 w 110"/>
              <a:gd name="T97" fmla="*/ 380 h 736"/>
              <a:gd name="T98" fmla="*/ 75 w 110"/>
              <a:gd name="T99" fmla="*/ 362 h 736"/>
              <a:gd name="T100" fmla="*/ 75 w 110"/>
              <a:gd name="T101" fmla="*/ 351 h 736"/>
              <a:gd name="T102" fmla="*/ 81 w 110"/>
              <a:gd name="T103" fmla="*/ 333 h 736"/>
              <a:gd name="T104" fmla="*/ 75 w 110"/>
              <a:gd name="T105" fmla="*/ 322 h 736"/>
              <a:gd name="T106" fmla="*/ 75 w 110"/>
              <a:gd name="T107" fmla="*/ 310 h 736"/>
              <a:gd name="T108" fmla="*/ 63 w 110"/>
              <a:gd name="T109" fmla="*/ 281 h 736"/>
              <a:gd name="T110" fmla="*/ 46 w 110"/>
              <a:gd name="T111" fmla="*/ 240 h 736"/>
              <a:gd name="T112" fmla="*/ 40 w 110"/>
              <a:gd name="T113" fmla="*/ 228 h 736"/>
              <a:gd name="T114" fmla="*/ 29 w 110"/>
              <a:gd name="T115" fmla="*/ 211 h 736"/>
              <a:gd name="T116" fmla="*/ 11 w 110"/>
              <a:gd name="T117" fmla="*/ 187 h 736"/>
              <a:gd name="T118" fmla="*/ 0 w 110"/>
              <a:gd name="T119" fmla="*/ 158 h 736"/>
              <a:gd name="T120" fmla="*/ 5 w 110"/>
              <a:gd name="T121" fmla="*/ 123 h 736"/>
              <a:gd name="T122" fmla="*/ 17 w 110"/>
              <a:gd name="T123" fmla="*/ 88 h 736"/>
              <a:gd name="T124" fmla="*/ 46 w 110"/>
              <a:gd name="T125" fmla="*/ 24 h 7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10"/>
              <a:gd name="T190" fmla="*/ 0 h 736"/>
              <a:gd name="T191" fmla="*/ 110 w 110"/>
              <a:gd name="T192" fmla="*/ 736 h 7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10" h="736">
                <a:moveTo>
                  <a:pt x="69" y="12"/>
                </a:moveTo>
                <a:lnTo>
                  <a:pt x="58" y="30"/>
                </a:lnTo>
                <a:lnTo>
                  <a:pt x="52" y="47"/>
                </a:lnTo>
                <a:lnTo>
                  <a:pt x="40" y="71"/>
                </a:lnTo>
                <a:lnTo>
                  <a:pt x="34" y="88"/>
                </a:lnTo>
                <a:lnTo>
                  <a:pt x="29" y="94"/>
                </a:lnTo>
                <a:lnTo>
                  <a:pt x="29" y="106"/>
                </a:lnTo>
                <a:lnTo>
                  <a:pt x="23" y="111"/>
                </a:lnTo>
                <a:lnTo>
                  <a:pt x="23" y="123"/>
                </a:lnTo>
                <a:lnTo>
                  <a:pt x="17" y="129"/>
                </a:lnTo>
                <a:lnTo>
                  <a:pt x="17" y="135"/>
                </a:lnTo>
                <a:lnTo>
                  <a:pt x="17" y="146"/>
                </a:lnTo>
                <a:lnTo>
                  <a:pt x="17" y="141"/>
                </a:lnTo>
                <a:lnTo>
                  <a:pt x="17" y="152"/>
                </a:lnTo>
                <a:lnTo>
                  <a:pt x="17" y="158"/>
                </a:lnTo>
                <a:lnTo>
                  <a:pt x="17" y="164"/>
                </a:lnTo>
                <a:lnTo>
                  <a:pt x="17" y="170"/>
                </a:lnTo>
                <a:lnTo>
                  <a:pt x="23" y="176"/>
                </a:lnTo>
                <a:lnTo>
                  <a:pt x="23" y="170"/>
                </a:lnTo>
                <a:lnTo>
                  <a:pt x="23" y="176"/>
                </a:lnTo>
                <a:lnTo>
                  <a:pt x="29" y="181"/>
                </a:lnTo>
                <a:lnTo>
                  <a:pt x="34" y="193"/>
                </a:lnTo>
                <a:lnTo>
                  <a:pt x="40" y="199"/>
                </a:lnTo>
                <a:lnTo>
                  <a:pt x="52" y="211"/>
                </a:lnTo>
                <a:lnTo>
                  <a:pt x="58" y="222"/>
                </a:lnTo>
                <a:lnTo>
                  <a:pt x="58" y="228"/>
                </a:lnTo>
                <a:lnTo>
                  <a:pt x="63" y="234"/>
                </a:lnTo>
                <a:lnTo>
                  <a:pt x="69" y="246"/>
                </a:lnTo>
                <a:lnTo>
                  <a:pt x="75" y="263"/>
                </a:lnTo>
                <a:lnTo>
                  <a:pt x="81" y="275"/>
                </a:lnTo>
                <a:lnTo>
                  <a:pt x="87" y="287"/>
                </a:lnTo>
                <a:lnTo>
                  <a:pt x="92" y="304"/>
                </a:lnTo>
                <a:lnTo>
                  <a:pt x="92" y="310"/>
                </a:lnTo>
                <a:lnTo>
                  <a:pt x="92" y="316"/>
                </a:lnTo>
                <a:lnTo>
                  <a:pt x="92" y="327"/>
                </a:lnTo>
                <a:lnTo>
                  <a:pt x="92" y="333"/>
                </a:lnTo>
                <a:lnTo>
                  <a:pt x="92" y="345"/>
                </a:lnTo>
                <a:lnTo>
                  <a:pt x="92" y="351"/>
                </a:lnTo>
                <a:lnTo>
                  <a:pt x="92" y="357"/>
                </a:lnTo>
                <a:lnTo>
                  <a:pt x="87" y="368"/>
                </a:lnTo>
                <a:lnTo>
                  <a:pt x="81" y="380"/>
                </a:lnTo>
                <a:lnTo>
                  <a:pt x="81" y="386"/>
                </a:lnTo>
                <a:lnTo>
                  <a:pt x="75" y="392"/>
                </a:lnTo>
                <a:lnTo>
                  <a:pt x="63" y="403"/>
                </a:lnTo>
                <a:lnTo>
                  <a:pt x="52" y="421"/>
                </a:lnTo>
                <a:lnTo>
                  <a:pt x="46" y="427"/>
                </a:lnTo>
                <a:lnTo>
                  <a:pt x="40" y="438"/>
                </a:lnTo>
                <a:lnTo>
                  <a:pt x="34" y="444"/>
                </a:lnTo>
                <a:lnTo>
                  <a:pt x="29" y="456"/>
                </a:lnTo>
                <a:lnTo>
                  <a:pt x="29" y="462"/>
                </a:lnTo>
                <a:lnTo>
                  <a:pt x="23" y="467"/>
                </a:lnTo>
                <a:lnTo>
                  <a:pt x="23" y="479"/>
                </a:lnTo>
                <a:lnTo>
                  <a:pt x="23" y="473"/>
                </a:lnTo>
                <a:lnTo>
                  <a:pt x="23" y="479"/>
                </a:lnTo>
                <a:lnTo>
                  <a:pt x="23" y="485"/>
                </a:lnTo>
                <a:lnTo>
                  <a:pt x="23" y="479"/>
                </a:lnTo>
                <a:lnTo>
                  <a:pt x="23" y="491"/>
                </a:lnTo>
                <a:lnTo>
                  <a:pt x="23" y="485"/>
                </a:lnTo>
                <a:lnTo>
                  <a:pt x="23" y="497"/>
                </a:lnTo>
                <a:lnTo>
                  <a:pt x="29" y="502"/>
                </a:lnTo>
                <a:lnTo>
                  <a:pt x="34" y="508"/>
                </a:lnTo>
                <a:lnTo>
                  <a:pt x="29" y="508"/>
                </a:lnTo>
                <a:lnTo>
                  <a:pt x="34" y="514"/>
                </a:lnTo>
                <a:lnTo>
                  <a:pt x="40" y="520"/>
                </a:lnTo>
                <a:lnTo>
                  <a:pt x="46" y="526"/>
                </a:lnTo>
                <a:lnTo>
                  <a:pt x="52" y="538"/>
                </a:lnTo>
                <a:lnTo>
                  <a:pt x="69" y="549"/>
                </a:lnTo>
                <a:lnTo>
                  <a:pt x="75" y="555"/>
                </a:lnTo>
                <a:lnTo>
                  <a:pt x="81" y="561"/>
                </a:lnTo>
                <a:lnTo>
                  <a:pt x="87" y="567"/>
                </a:lnTo>
                <a:lnTo>
                  <a:pt x="92" y="578"/>
                </a:lnTo>
                <a:lnTo>
                  <a:pt x="92" y="584"/>
                </a:lnTo>
                <a:lnTo>
                  <a:pt x="98" y="590"/>
                </a:lnTo>
                <a:lnTo>
                  <a:pt x="98" y="596"/>
                </a:lnTo>
                <a:lnTo>
                  <a:pt x="104" y="602"/>
                </a:lnTo>
                <a:lnTo>
                  <a:pt x="104" y="608"/>
                </a:lnTo>
                <a:lnTo>
                  <a:pt x="104" y="613"/>
                </a:lnTo>
                <a:lnTo>
                  <a:pt x="104" y="631"/>
                </a:lnTo>
                <a:lnTo>
                  <a:pt x="110" y="643"/>
                </a:lnTo>
                <a:lnTo>
                  <a:pt x="104" y="654"/>
                </a:lnTo>
                <a:lnTo>
                  <a:pt x="104" y="660"/>
                </a:lnTo>
                <a:lnTo>
                  <a:pt x="104" y="672"/>
                </a:lnTo>
                <a:lnTo>
                  <a:pt x="104" y="683"/>
                </a:lnTo>
                <a:lnTo>
                  <a:pt x="104" y="689"/>
                </a:lnTo>
                <a:lnTo>
                  <a:pt x="104" y="701"/>
                </a:lnTo>
                <a:lnTo>
                  <a:pt x="104" y="707"/>
                </a:lnTo>
                <a:lnTo>
                  <a:pt x="104" y="713"/>
                </a:lnTo>
                <a:lnTo>
                  <a:pt x="104" y="718"/>
                </a:lnTo>
                <a:lnTo>
                  <a:pt x="104" y="724"/>
                </a:lnTo>
                <a:lnTo>
                  <a:pt x="104" y="730"/>
                </a:lnTo>
                <a:lnTo>
                  <a:pt x="104" y="736"/>
                </a:lnTo>
                <a:lnTo>
                  <a:pt x="87" y="736"/>
                </a:lnTo>
                <a:lnTo>
                  <a:pt x="87" y="730"/>
                </a:lnTo>
                <a:lnTo>
                  <a:pt x="87" y="724"/>
                </a:lnTo>
                <a:lnTo>
                  <a:pt x="87" y="718"/>
                </a:lnTo>
                <a:lnTo>
                  <a:pt x="87" y="713"/>
                </a:lnTo>
                <a:lnTo>
                  <a:pt x="87" y="707"/>
                </a:lnTo>
                <a:lnTo>
                  <a:pt x="87" y="695"/>
                </a:lnTo>
                <a:lnTo>
                  <a:pt x="87" y="701"/>
                </a:lnTo>
                <a:lnTo>
                  <a:pt x="87" y="689"/>
                </a:lnTo>
                <a:lnTo>
                  <a:pt x="87" y="683"/>
                </a:lnTo>
                <a:lnTo>
                  <a:pt x="87" y="672"/>
                </a:lnTo>
                <a:lnTo>
                  <a:pt x="92" y="660"/>
                </a:lnTo>
                <a:lnTo>
                  <a:pt x="92" y="648"/>
                </a:lnTo>
                <a:lnTo>
                  <a:pt x="92" y="643"/>
                </a:lnTo>
                <a:lnTo>
                  <a:pt x="92" y="631"/>
                </a:lnTo>
                <a:lnTo>
                  <a:pt x="92" y="619"/>
                </a:lnTo>
                <a:lnTo>
                  <a:pt x="87" y="613"/>
                </a:lnTo>
                <a:lnTo>
                  <a:pt x="87" y="608"/>
                </a:lnTo>
                <a:lnTo>
                  <a:pt x="87" y="602"/>
                </a:lnTo>
                <a:lnTo>
                  <a:pt x="87" y="596"/>
                </a:lnTo>
                <a:lnTo>
                  <a:pt x="81" y="590"/>
                </a:lnTo>
                <a:lnTo>
                  <a:pt x="75" y="584"/>
                </a:lnTo>
                <a:lnTo>
                  <a:pt x="75" y="578"/>
                </a:lnTo>
                <a:lnTo>
                  <a:pt x="69" y="573"/>
                </a:lnTo>
                <a:lnTo>
                  <a:pt x="63" y="567"/>
                </a:lnTo>
                <a:lnTo>
                  <a:pt x="58" y="561"/>
                </a:lnTo>
                <a:lnTo>
                  <a:pt x="40" y="543"/>
                </a:lnTo>
                <a:lnTo>
                  <a:pt x="34" y="538"/>
                </a:lnTo>
                <a:lnTo>
                  <a:pt x="29" y="532"/>
                </a:lnTo>
                <a:lnTo>
                  <a:pt x="23" y="526"/>
                </a:lnTo>
                <a:lnTo>
                  <a:pt x="17" y="514"/>
                </a:lnTo>
                <a:lnTo>
                  <a:pt x="11" y="508"/>
                </a:lnTo>
                <a:lnTo>
                  <a:pt x="11" y="502"/>
                </a:lnTo>
                <a:lnTo>
                  <a:pt x="5" y="491"/>
                </a:lnTo>
                <a:lnTo>
                  <a:pt x="5" y="485"/>
                </a:lnTo>
                <a:lnTo>
                  <a:pt x="5" y="479"/>
                </a:lnTo>
                <a:lnTo>
                  <a:pt x="5" y="473"/>
                </a:lnTo>
                <a:lnTo>
                  <a:pt x="11" y="462"/>
                </a:lnTo>
                <a:lnTo>
                  <a:pt x="11" y="456"/>
                </a:lnTo>
                <a:lnTo>
                  <a:pt x="17" y="444"/>
                </a:lnTo>
                <a:lnTo>
                  <a:pt x="23" y="438"/>
                </a:lnTo>
                <a:lnTo>
                  <a:pt x="29" y="427"/>
                </a:lnTo>
                <a:lnTo>
                  <a:pt x="34" y="421"/>
                </a:lnTo>
                <a:lnTo>
                  <a:pt x="40" y="409"/>
                </a:lnTo>
                <a:lnTo>
                  <a:pt x="52" y="392"/>
                </a:lnTo>
                <a:lnTo>
                  <a:pt x="58" y="386"/>
                </a:lnTo>
                <a:lnTo>
                  <a:pt x="63" y="380"/>
                </a:lnTo>
                <a:lnTo>
                  <a:pt x="69" y="368"/>
                </a:lnTo>
                <a:lnTo>
                  <a:pt x="75" y="362"/>
                </a:lnTo>
                <a:lnTo>
                  <a:pt x="75" y="357"/>
                </a:lnTo>
                <a:lnTo>
                  <a:pt x="75" y="345"/>
                </a:lnTo>
                <a:lnTo>
                  <a:pt x="75" y="351"/>
                </a:lnTo>
                <a:lnTo>
                  <a:pt x="81" y="339"/>
                </a:lnTo>
                <a:lnTo>
                  <a:pt x="81" y="333"/>
                </a:lnTo>
                <a:lnTo>
                  <a:pt x="81" y="327"/>
                </a:lnTo>
                <a:lnTo>
                  <a:pt x="75" y="322"/>
                </a:lnTo>
                <a:lnTo>
                  <a:pt x="75" y="316"/>
                </a:lnTo>
                <a:lnTo>
                  <a:pt x="75" y="310"/>
                </a:lnTo>
                <a:lnTo>
                  <a:pt x="69" y="292"/>
                </a:lnTo>
                <a:lnTo>
                  <a:pt x="63" y="281"/>
                </a:lnTo>
                <a:lnTo>
                  <a:pt x="58" y="269"/>
                </a:lnTo>
                <a:lnTo>
                  <a:pt x="52" y="257"/>
                </a:lnTo>
                <a:lnTo>
                  <a:pt x="46" y="240"/>
                </a:lnTo>
                <a:lnTo>
                  <a:pt x="46" y="234"/>
                </a:lnTo>
                <a:lnTo>
                  <a:pt x="40" y="228"/>
                </a:lnTo>
                <a:lnTo>
                  <a:pt x="46" y="234"/>
                </a:lnTo>
                <a:lnTo>
                  <a:pt x="34" y="222"/>
                </a:lnTo>
                <a:lnTo>
                  <a:pt x="29" y="211"/>
                </a:lnTo>
                <a:lnTo>
                  <a:pt x="23" y="199"/>
                </a:lnTo>
                <a:lnTo>
                  <a:pt x="11" y="193"/>
                </a:lnTo>
                <a:lnTo>
                  <a:pt x="11" y="187"/>
                </a:lnTo>
                <a:lnTo>
                  <a:pt x="5" y="181"/>
                </a:lnTo>
                <a:lnTo>
                  <a:pt x="5" y="170"/>
                </a:lnTo>
                <a:lnTo>
                  <a:pt x="0" y="164"/>
                </a:lnTo>
                <a:lnTo>
                  <a:pt x="0" y="158"/>
                </a:lnTo>
                <a:lnTo>
                  <a:pt x="0" y="152"/>
                </a:lnTo>
                <a:lnTo>
                  <a:pt x="0" y="141"/>
                </a:lnTo>
                <a:lnTo>
                  <a:pt x="0" y="135"/>
                </a:lnTo>
                <a:lnTo>
                  <a:pt x="5" y="123"/>
                </a:lnTo>
                <a:lnTo>
                  <a:pt x="5" y="117"/>
                </a:lnTo>
                <a:lnTo>
                  <a:pt x="11" y="106"/>
                </a:lnTo>
                <a:lnTo>
                  <a:pt x="11" y="100"/>
                </a:lnTo>
                <a:lnTo>
                  <a:pt x="17" y="88"/>
                </a:lnTo>
                <a:lnTo>
                  <a:pt x="17" y="82"/>
                </a:lnTo>
                <a:lnTo>
                  <a:pt x="29" y="59"/>
                </a:lnTo>
                <a:lnTo>
                  <a:pt x="34" y="41"/>
                </a:lnTo>
                <a:lnTo>
                  <a:pt x="46" y="24"/>
                </a:lnTo>
                <a:lnTo>
                  <a:pt x="52" y="0"/>
                </a:lnTo>
                <a:lnTo>
                  <a:pt x="69" y="12"/>
                </a:lnTo>
                <a:close/>
              </a:path>
            </a:pathLst>
          </a:custGeom>
          <a:solidFill>
            <a:srgbClr val="FFFFFF"/>
          </a:solidFill>
          <a:ln w="9525">
            <a:noFill/>
            <a:round/>
            <a:headEnd/>
            <a:tailEnd/>
          </a:ln>
        </p:spPr>
        <p:txBody>
          <a:bodyPr/>
          <a:lstStyle/>
          <a:p>
            <a:endParaRPr lang="en-US"/>
          </a:p>
        </p:txBody>
      </p:sp>
      <p:sp>
        <p:nvSpPr>
          <p:cNvPr id="25165" name="Rectangle 353"/>
          <p:cNvSpPr>
            <a:spLocks noChangeArrowheads="1"/>
          </p:cNvSpPr>
          <p:nvPr/>
        </p:nvSpPr>
        <p:spPr bwMode="auto">
          <a:xfrm>
            <a:off x="5043431" y="3209488"/>
            <a:ext cx="174625" cy="1168400"/>
          </a:xfrm>
          <a:prstGeom prst="rect">
            <a:avLst/>
          </a:prstGeom>
          <a:solidFill>
            <a:srgbClr val="808080"/>
          </a:solidFill>
          <a:ln w="9525">
            <a:noFill/>
            <a:miter lim="800000"/>
            <a:headEnd/>
            <a:tailEnd/>
          </a:ln>
        </p:spPr>
        <p:txBody>
          <a:bodyPr/>
          <a:lstStyle/>
          <a:p>
            <a:endParaRPr lang="en-GB"/>
          </a:p>
        </p:txBody>
      </p:sp>
      <p:sp>
        <p:nvSpPr>
          <p:cNvPr id="25166" name="Freeform 354"/>
          <p:cNvSpPr>
            <a:spLocks/>
          </p:cNvSpPr>
          <p:nvPr/>
        </p:nvSpPr>
        <p:spPr bwMode="auto">
          <a:xfrm>
            <a:off x="5060894" y="3201551"/>
            <a:ext cx="138113" cy="1157288"/>
          </a:xfrm>
          <a:custGeom>
            <a:avLst/>
            <a:gdLst>
              <a:gd name="T0" fmla="*/ 52 w 87"/>
              <a:gd name="T1" fmla="*/ 0 h 729"/>
              <a:gd name="T2" fmla="*/ 29 w 87"/>
              <a:gd name="T3" fmla="*/ 40 h 729"/>
              <a:gd name="T4" fmla="*/ 23 w 87"/>
              <a:gd name="T5" fmla="*/ 58 h 729"/>
              <a:gd name="T6" fmla="*/ 12 w 87"/>
              <a:gd name="T7" fmla="*/ 76 h 729"/>
              <a:gd name="T8" fmla="*/ 6 w 87"/>
              <a:gd name="T9" fmla="*/ 93 h 729"/>
              <a:gd name="T10" fmla="*/ 0 w 87"/>
              <a:gd name="T11" fmla="*/ 111 h 729"/>
              <a:gd name="T12" fmla="*/ 0 w 87"/>
              <a:gd name="T13" fmla="*/ 128 h 729"/>
              <a:gd name="T14" fmla="*/ 0 w 87"/>
              <a:gd name="T15" fmla="*/ 140 h 729"/>
              <a:gd name="T16" fmla="*/ 0 w 87"/>
              <a:gd name="T17" fmla="*/ 157 h 729"/>
              <a:gd name="T18" fmla="*/ 0 w 87"/>
              <a:gd name="T19" fmla="*/ 169 h 729"/>
              <a:gd name="T20" fmla="*/ 6 w 87"/>
              <a:gd name="T21" fmla="*/ 181 h 729"/>
              <a:gd name="T22" fmla="*/ 18 w 87"/>
              <a:gd name="T23" fmla="*/ 186 h 729"/>
              <a:gd name="T24" fmla="*/ 29 w 87"/>
              <a:gd name="T25" fmla="*/ 210 h 729"/>
              <a:gd name="T26" fmla="*/ 41 w 87"/>
              <a:gd name="T27" fmla="*/ 221 h 729"/>
              <a:gd name="T28" fmla="*/ 47 w 87"/>
              <a:gd name="T29" fmla="*/ 233 h 729"/>
              <a:gd name="T30" fmla="*/ 52 w 87"/>
              <a:gd name="T31" fmla="*/ 245 h 729"/>
              <a:gd name="T32" fmla="*/ 58 w 87"/>
              <a:gd name="T33" fmla="*/ 256 h 729"/>
              <a:gd name="T34" fmla="*/ 70 w 87"/>
              <a:gd name="T35" fmla="*/ 286 h 729"/>
              <a:gd name="T36" fmla="*/ 70 w 87"/>
              <a:gd name="T37" fmla="*/ 297 h 729"/>
              <a:gd name="T38" fmla="*/ 76 w 87"/>
              <a:gd name="T39" fmla="*/ 315 h 729"/>
              <a:gd name="T40" fmla="*/ 76 w 87"/>
              <a:gd name="T41" fmla="*/ 327 h 729"/>
              <a:gd name="T42" fmla="*/ 76 w 87"/>
              <a:gd name="T43" fmla="*/ 344 h 729"/>
              <a:gd name="T44" fmla="*/ 70 w 87"/>
              <a:gd name="T45" fmla="*/ 350 h 729"/>
              <a:gd name="T46" fmla="*/ 70 w 87"/>
              <a:gd name="T47" fmla="*/ 356 h 729"/>
              <a:gd name="T48" fmla="*/ 64 w 87"/>
              <a:gd name="T49" fmla="*/ 367 h 729"/>
              <a:gd name="T50" fmla="*/ 58 w 87"/>
              <a:gd name="T51" fmla="*/ 373 h 729"/>
              <a:gd name="T52" fmla="*/ 47 w 87"/>
              <a:gd name="T53" fmla="*/ 391 h 729"/>
              <a:gd name="T54" fmla="*/ 35 w 87"/>
              <a:gd name="T55" fmla="*/ 408 h 729"/>
              <a:gd name="T56" fmla="*/ 23 w 87"/>
              <a:gd name="T57" fmla="*/ 426 h 729"/>
              <a:gd name="T58" fmla="*/ 12 w 87"/>
              <a:gd name="T59" fmla="*/ 443 h 729"/>
              <a:gd name="T60" fmla="*/ 12 w 87"/>
              <a:gd name="T61" fmla="*/ 449 h 729"/>
              <a:gd name="T62" fmla="*/ 6 w 87"/>
              <a:gd name="T63" fmla="*/ 461 h 729"/>
              <a:gd name="T64" fmla="*/ 6 w 87"/>
              <a:gd name="T65" fmla="*/ 467 h 729"/>
              <a:gd name="T66" fmla="*/ 6 w 87"/>
              <a:gd name="T67" fmla="*/ 472 h 729"/>
              <a:gd name="T68" fmla="*/ 6 w 87"/>
              <a:gd name="T69" fmla="*/ 484 h 729"/>
              <a:gd name="T70" fmla="*/ 6 w 87"/>
              <a:gd name="T71" fmla="*/ 490 h 729"/>
              <a:gd name="T72" fmla="*/ 12 w 87"/>
              <a:gd name="T73" fmla="*/ 496 h 729"/>
              <a:gd name="T74" fmla="*/ 12 w 87"/>
              <a:gd name="T75" fmla="*/ 502 h 729"/>
              <a:gd name="T76" fmla="*/ 23 w 87"/>
              <a:gd name="T77" fmla="*/ 519 h 729"/>
              <a:gd name="T78" fmla="*/ 35 w 87"/>
              <a:gd name="T79" fmla="*/ 531 h 729"/>
              <a:gd name="T80" fmla="*/ 52 w 87"/>
              <a:gd name="T81" fmla="*/ 548 h 729"/>
              <a:gd name="T82" fmla="*/ 64 w 87"/>
              <a:gd name="T83" fmla="*/ 560 h 729"/>
              <a:gd name="T84" fmla="*/ 76 w 87"/>
              <a:gd name="T85" fmla="*/ 572 h 729"/>
              <a:gd name="T86" fmla="*/ 76 w 87"/>
              <a:gd name="T87" fmla="*/ 578 h 729"/>
              <a:gd name="T88" fmla="*/ 81 w 87"/>
              <a:gd name="T89" fmla="*/ 583 h 729"/>
              <a:gd name="T90" fmla="*/ 87 w 87"/>
              <a:gd name="T91" fmla="*/ 595 h 729"/>
              <a:gd name="T92" fmla="*/ 87 w 87"/>
              <a:gd name="T93" fmla="*/ 613 h 729"/>
              <a:gd name="T94" fmla="*/ 87 w 87"/>
              <a:gd name="T95" fmla="*/ 624 h 729"/>
              <a:gd name="T96" fmla="*/ 87 w 87"/>
              <a:gd name="T97" fmla="*/ 636 h 729"/>
              <a:gd name="T98" fmla="*/ 87 w 87"/>
              <a:gd name="T99" fmla="*/ 653 h 729"/>
              <a:gd name="T100" fmla="*/ 87 w 87"/>
              <a:gd name="T101" fmla="*/ 671 h 729"/>
              <a:gd name="T102" fmla="*/ 87 w 87"/>
              <a:gd name="T103" fmla="*/ 688 h 729"/>
              <a:gd name="T104" fmla="*/ 87 w 87"/>
              <a:gd name="T105" fmla="*/ 706 h 729"/>
              <a:gd name="T106" fmla="*/ 87 w 87"/>
              <a:gd name="T107" fmla="*/ 718 h 729"/>
              <a:gd name="T108" fmla="*/ 87 w 87"/>
              <a:gd name="T109" fmla="*/ 729 h 72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87"/>
              <a:gd name="T166" fmla="*/ 0 h 729"/>
              <a:gd name="T167" fmla="*/ 87 w 87"/>
              <a:gd name="T168" fmla="*/ 729 h 72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87" h="729">
                <a:moveTo>
                  <a:pt x="52" y="0"/>
                </a:moveTo>
                <a:lnTo>
                  <a:pt x="29" y="40"/>
                </a:lnTo>
                <a:lnTo>
                  <a:pt x="23" y="58"/>
                </a:lnTo>
                <a:lnTo>
                  <a:pt x="12" y="76"/>
                </a:lnTo>
                <a:lnTo>
                  <a:pt x="6" y="93"/>
                </a:lnTo>
                <a:lnTo>
                  <a:pt x="0" y="111"/>
                </a:lnTo>
                <a:lnTo>
                  <a:pt x="0" y="128"/>
                </a:lnTo>
                <a:lnTo>
                  <a:pt x="0" y="140"/>
                </a:lnTo>
                <a:lnTo>
                  <a:pt x="0" y="157"/>
                </a:lnTo>
                <a:lnTo>
                  <a:pt x="0" y="169"/>
                </a:lnTo>
                <a:lnTo>
                  <a:pt x="6" y="181"/>
                </a:lnTo>
                <a:lnTo>
                  <a:pt x="18" y="186"/>
                </a:lnTo>
                <a:lnTo>
                  <a:pt x="29" y="210"/>
                </a:lnTo>
                <a:lnTo>
                  <a:pt x="41" y="221"/>
                </a:lnTo>
                <a:lnTo>
                  <a:pt x="47" y="233"/>
                </a:lnTo>
                <a:lnTo>
                  <a:pt x="52" y="245"/>
                </a:lnTo>
                <a:lnTo>
                  <a:pt x="58" y="256"/>
                </a:lnTo>
                <a:lnTo>
                  <a:pt x="70" y="286"/>
                </a:lnTo>
                <a:lnTo>
                  <a:pt x="70" y="297"/>
                </a:lnTo>
                <a:lnTo>
                  <a:pt x="76" y="315"/>
                </a:lnTo>
                <a:lnTo>
                  <a:pt x="76" y="327"/>
                </a:lnTo>
                <a:lnTo>
                  <a:pt x="76" y="344"/>
                </a:lnTo>
                <a:lnTo>
                  <a:pt x="70" y="350"/>
                </a:lnTo>
                <a:lnTo>
                  <a:pt x="70" y="356"/>
                </a:lnTo>
                <a:lnTo>
                  <a:pt x="64" y="367"/>
                </a:lnTo>
                <a:lnTo>
                  <a:pt x="58" y="373"/>
                </a:lnTo>
                <a:lnTo>
                  <a:pt x="47" y="391"/>
                </a:lnTo>
                <a:lnTo>
                  <a:pt x="35" y="408"/>
                </a:lnTo>
                <a:lnTo>
                  <a:pt x="23" y="426"/>
                </a:lnTo>
                <a:lnTo>
                  <a:pt x="12" y="443"/>
                </a:lnTo>
                <a:lnTo>
                  <a:pt x="12" y="449"/>
                </a:lnTo>
                <a:lnTo>
                  <a:pt x="6" y="461"/>
                </a:lnTo>
                <a:lnTo>
                  <a:pt x="6" y="467"/>
                </a:lnTo>
                <a:lnTo>
                  <a:pt x="6" y="472"/>
                </a:lnTo>
                <a:lnTo>
                  <a:pt x="6" y="484"/>
                </a:lnTo>
                <a:lnTo>
                  <a:pt x="6" y="490"/>
                </a:lnTo>
                <a:lnTo>
                  <a:pt x="12" y="496"/>
                </a:lnTo>
                <a:lnTo>
                  <a:pt x="12" y="502"/>
                </a:lnTo>
                <a:lnTo>
                  <a:pt x="23" y="519"/>
                </a:lnTo>
                <a:lnTo>
                  <a:pt x="35" y="531"/>
                </a:lnTo>
                <a:lnTo>
                  <a:pt x="52" y="548"/>
                </a:lnTo>
                <a:lnTo>
                  <a:pt x="64" y="560"/>
                </a:lnTo>
                <a:lnTo>
                  <a:pt x="76" y="572"/>
                </a:lnTo>
                <a:lnTo>
                  <a:pt x="76" y="578"/>
                </a:lnTo>
                <a:lnTo>
                  <a:pt x="81" y="583"/>
                </a:lnTo>
                <a:lnTo>
                  <a:pt x="87" y="595"/>
                </a:lnTo>
                <a:lnTo>
                  <a:pt x="87" y="613"/>
                </a:lnTo>
                <a:lnTo>
                  <a:pt x="87" y="624"/>
                </a:lnTo>
                <a:lnTo>
                  <a:pt x="87" y="636"/>
                </a:lnTo>
                <a:lnTo>
                  <a:pt x="87" y="653"/>
                </a:lnTo>
                <a:lnTo>
                  <a:pt x="87" y="671"/>
                </a:lnTo>
                <a:lnTo>
                  <a:pt x="87" y="688"/>
                </a:lnTo>
                <a:lnTo>
                  <a:pt x="87" y="706"/>
                </a:lnTo>
                <a:lnTo>
                  <a:pt x="87" y="718"/>
                </a:lnTo>
                <a:lnTo>
                  <a:pt x="87" y="729"/>
                </a:lnTo>
              </a:path>
            </a:pathLst>
          </a:custGeom>
          <a:noFill/>
          <a:ln w="26988">
            <a:solidFill>
              <a:srgbClr val="FF0000"/>
            </a:solidFill>
            <a:round/>
            <a:headEnd/>
            <a:tailEnd/>
          </a:ln>
        </p:spPr>
        <p:txBody>
          <a:bodyPr/>
          <a:lstStyle/>
          <a:p>
            <a:endParaRPr lang="en-US"/>
          </a:p>
        </p:txBody>
      </p:sp>
      <p:sp>
        <p:nvSpPr>
          <p:cNvPr id="25167" name="Rectangle 355"/>
          <p:cNvSpPr>
            <a:spLocks noChangeArrowheads="1"/>
          </p:cNvSpPr>
          <p:nvPr/>
        </p:nvSpPr>
        <p:spPr bwMode="auto">
          <a:xfrm>
            <a:off x="4095694" y="1755338"/>
            <a:ext cx="211138" cy="1111250"/>
          </a:xfrm>
          <a:prstGeom prst="rect">
            <a:avLst/>
          </a:prstGeom>
          <a:solidFill>
            <a:srgbClr val="808080"/>
          </a:solidFill>
          <a:ln w="9525">
            <a:noFill/>
            <a:miter lim="800000"/>
            <a:headEnd/>
            <a:tailEnd/>
          </a:ln>
        </p:spPr>
        <p:txBody>
          <a:bodyPr/>
          <a:lstStyle/>
          <a:p>
            <a:endParaRPr lang="en-GB"/>
          </a:p>
        </p:txBody>
      </p:sp>
      <p:sp>
        <p:nvSpPr>
          <p:cNvPr id="25168" name="Freeform 356"/>
          <p:cNvSpPr>
            <a:spLocks/>
          </p:cNvSpPr>
          <p:nvPr/>
        </p:nvSpPr>
        <p:spPr bwMode="auto">
          <a:xfrm>
            <a:off x="4095694" y="1755338"/>
            <a:ext cx="201613" cy="1111250"/>
          </a:xfrm>
          <a:custGeom>
            <a:avLst/>
            <a:gdLst>
              <a:gd name="T0" fmla="*/ 29 w 127"/>
              <a:gd name="T1" fmla="*/ 636 h 700"/>
              <a:gd name="T2" fmla="*/ 5 w 127"/>
              <a:gd name="T3" fmla="*/ 595 h 700"/>
              <a:gd name="T4" fmla="*/ 0 w 127"/>
              <a:gd name="T5" fmla="*/ 555 h 700"/>
              <a:gd name="T6" fmla="*/ 11 w 127"/>
              <a:gd name="T7" fmla="*/ 520 h 700"/>
              <a:gd name="T8" fmla="*/ 46 w 127"/>
              <a:gd name="T9" fmla="*/ 490 h 700"/>
              <a:gd name="T10" fmla="*/ 52 w 127"/>
              <a:gd name="T11" fmla="*/ 484 h 700"/>
              <a:gd name="T12" fmla="*/ 63 w 127"/>
              <a:gd name="T13" fmla="*/ 461 h 700"/>
              <a:gd name="T14" fmla="*/ 87 w 127"/>
              <a:gd name="T15" fmla="*/ 420 h 700"/>
              <a:gd name="T16" fmla="*/ 92 w 127"/>
              <a:gd name="T17" fmla="*/ 409 h 700"/>
              <a:gd name="T18" fmla="*/ 98 w 127"/>
              <a:gd name="T19" fmla="*/ 391 h 700"/>
              <a:gd name="T20" fmla="*/ 98 w 127"/>
              <a:gd name="T21" fmla="*/ 379 h 700"/>
              <a:gd name="T22" fmla="*/ 92 w 127"/>
              <a:gd name="T23" fmla="*/ 368 h 700"/>
              <a:gd name="T24" fmla="*/ 92 w 127"/>
              <a:gd name="T25" fmla="*/ 362 h 700"/>
              <a:gd name="T26" fmla="*/ 75 w 127"/>
              <a:gd name="T27" fmla="*/ 339 h 700"/>
              <a:gd name="T28" fmla="*/ 40 w 127"/>
              <a:gd name="T29" fmla="*/ 304 h 700"/>
              <a:gd name="T30" fmla="*/ 11 w 127"/>
              <a:gd name="T31" fmla="*/ 268 h 700"/>
              <a:gd name="T32" fmla="*/ 5 w 127"/>
              <a:gd name="T33" fmla="*/ 245 h 700"/>
              <a:gd name="T34" fmla="*/ 17 w 127"/>
              <a:gd name="T35" fmla="*/ 216 h 700"/>
              <a:gd name="T36" fmla="*/ 52 w 127"/>
              <a:gd name="T37" fmla="*/ 181 h 700"/>
              <a:gd name="T38" fmla="*/ 87 w 127"/>
              <a:gd name="T39" fmla="*/ 158 h 700"/>
              <a:gd name="T40" fmla="*/ 98 w 127"/>
              <a:gd name="T41" fmla="*/ 146 h 700"/>
              <a:gd name="T42" fmla="*/ 104 w 127"/>
              <a:gd name="T43" fmla="*/ 134 h 700"/>
              <a:gd name="T44" fmla="*/ 110 w 127"/>
              <a:gd name="T45" fmla="*/ 123 h 700"/>
              <a:gd name="T46" fmla="*/ 116 w 127"/>
              <a:gd name="T47" fmla="*/ 111 h 700"/>
              <a:gd name="T48" fmla="*/ 116 w 127"/>
              <a:gd name="T49" fmla="*/ 93 h 700"/>
              <a:gd name="T50" fmla="*/ 110 w 127"/>
              <a:gd name="T51" fmla="*/ 52 h 700"/>
              <a:gd name="T52" fmla="*/ 110 w 127"/>
              <a:gd name="T53" fmla="*/ 29 h 700"/>
              <a:gd name="T54" fmla="*/ 110 w 127"/>
              <a:gd name="T55" fmla="*/ 12 h 700"/>
              <a:gd name="T56" fmla="*/ 127 w 127"/>
              <a:gd name="T57" fmla="*/ 6 h 700"/>
              <a:gd name="T58" fmla="*/ 127 w 127"/>
              <a:gd name="T59" fmla="*/ 23 h 700"/>
              <a:gd name="T60" fmla="*/ 127 w 127"/>
              <a:gd name="T61" fmla="*/ 52 h 700"/>
              <a:gd name="T62" fmla="*/ 127 w 127"/>
              <a:gd name="T63" fmla="*/ 82 h 700"/>
              <a:gd name="T64" fmla="*/ 127 w 127"/>
              <a:gd name="T65" fmla="*/ 123 h 700"/>
              <a:gd name="T66" fmla="*/ 116 w 127"/>
              <a:gd name="T67" fmla="*/ 152 h 700"/>
              <a:gd name="T68" fmla="*/ 81 w 127"/>
              <a:gd name="T69" fmla="*/ 181 h 700"/>
              <a:gd name="T70" fmla="*/ 46 w 127"/>
              <a:gd name="T71" fmla="*/ 210 h 700"/>
              <a:gd name="T72" fmla="*/ 34 w 127"/>
              <a:gd name="T73" fmla="*/ 222 h 700"/>
              <a:gd name="T74" fmla="*/ 23 w 127"/>
              <a:gd name="T75" fmla="*/ 239 h 700"/>
              <a:gd name="T76" fmla="*/ 23 w 127"/>
              <a:gd name="T77" fmla="*/ 239 h 700"/>
              <a:gd name="T78" fmla="*/ 23 w 127"/>
              <a:gd name="T79" fmla="*/ 251 h 700"/>
              <a:gd name="T80" fmla="*/ 23 w 127"/>
              <a:gd name="T81" fmla="*/ 257 h 700"/>
              <a:gd name="T82" fmla="*/ 34 w 127"/>
              <a:gd name="T83" fmla="*/ 268 h 700"/>
              <a:gd name="T84" fmla="*/ 46 w 127"/>
              <a:gd name="T85" fmla="*/ 286 h 700"/>
              <a:gd name="T86" fmla="*/ 75 w 127"/>
              <a:gd name="T87" fmla="*/ 321 h 700"/>
              <a:gd name="T88" fmla="*/ 110 w 127"/>
              <a:gd name="T89" fmla="*/ 356 h 700"/>
              <a:gd name="T90" fmla="*/ 116 w 127"/>
              <a:gd name="T91" fmla="*/ 385 h 700"/>
              <a:gd name="T92" fmla="*/ 104 w 127"/>
              <a:gd name="T93" fmla="*/ 420 h 700"/>
              <a:gd name="T94" fmla="*/ 81 w 127"/>
              <a:gd name="T95" fmla="*/ 467 h 700"/>
              <a:gd name="T96" fmla="*/ 58 w 127"/>
              <a:gd name="T97" fmla="*/ 502 h 700"/>
              <a:gd name="T98" fmla="*/ 29 w 127"/>
              <a:gd name="T99" fmla="*/ 525 h 700"/>
              <a:gd name="T100" fmla="*/ 17 w 127"/>
              <a:gd name="T101" fmla="*/ 543 h 700"/>
              <a:gd name="T102" fmla="*/ 17 w 127"/>
              <a:gd name="T103" fmla="*/ 549 h 700"/>
              <a:gd name="T104" fmla="*/ 11 w 127"/>
              <a:gd name="T105" fmla="*/ 566 h 700"/>
              <a:gd name="T106" fmla="*/ 17 w 127"/>
              <a:gd name="T107" fmla="*/ 578 h 700"/>
              <a:gd name="T108" fmla="*/ 29 w 127"/>
              <a:gd name="T109" fmla="*/ 601 h 700"/>
              <a:gd name="T110" fmla="*/ 34 w 127"/>
              <a:gd name="T111" fmla="*/ 619 h 700"/>
              <a:gd name="T112" fmla="*/ 58 w 127"/>
              <a:gd name="T113" fmla="*/ 654 h 700"/>
              <a:gd name="T114" fmla="*/ 69 w 127"/>
              <a:gd name="T115" fmla="*/ 700 h 70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7"/>
              <a:gd name="T175" fmla="*/ 0 h 700"/>
              <a:gd name="T176" fmla="*/ 127 w 127"/>
              <a:gd name="T177" fmla="*/ 700 h 70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7" h="700">
                <a:moveTo>
                  <a:pt x="69" y="700"/>
                </a:moveTo>
                <a:lnTo>
                  <a:pt x="58" y="683"/>
                </a:lnTo>
                <a:lnTo>
                  <a:pt x="40" y="665"/>
                </a:lnTo>
                <a:lnTo>
                  <a:pt x="29" y="648"/>
                </a:lnTo>
                <a:lnTo>
                  <a:pt x="29" y="636"/>
                </a:lnTo>
                <a:lnTo>
                  <a:pt x="23" y="630"/>
                </a:lnTo>
                <a:lnTo>
                  <a:pt x="17" y="619"/>
                </a:lnTo>
                <a:lnTo>
                  <a:pt x="11" y="613"/>
                </a:lnTo>
                <a:lnTo>
                  <a:pt x="5" y="601"/>
                </a:lnTo>
                <a:lnTo>
                  <a:pt x="5" y="595"/>
                </a:lnTo>
                <a:lnTo>
                  <a:pt x="0" y="584"/>
                </a:lnTo>
                <a:lnTo>
                  <a:pt x="0" y="578"/>
                </a:lnTo>
                <a:lnTo>
                  <a:pt x="0" y="566"/>
                </a:lnTo>
                <a:lnTo>
                  <a:pt x="0" y="560"/>
                </a:lnTo>
                <a:lnTo>
                  <a:pt x="0" y="555"/>
                </a:lnTo>
                <a:lnTo>
                  <a:pt x="0" y="543"/>
                </a:lnTo>
                <a:lnTo>
                  <a:pt x="0" y="537"/>
                </a:lnTo>
                <a:lnTo>
                  <a:pt x="5" y="531"/>
                </a:lnTo>
                <a:lnTo>
                  <a:pt x="11" y="525"/>
                </a:lnTo>
                <a:lnTo>
                  <a:pt x="11" y="520"/>
                </a:lnTo>
                <a:lnTo>
                  <a:pt x="17" y="514"/>
                </a:lnTo>
                <a:lnTo>
                  <a:pt x="23" y="514"/>
                </a:lnTo>
                <a:lnTo>
                  <a:pt x="34" y="502"/>
                </a:lnTo>
                <a:lnTo>
                  <a:pt x="46" y="490"/>
                </a:lnTo>
                <a:lnTo>
                  <a:pt x="46" y="484"/>
                </a:lnTo>
                <a:lnTo>
                  <a:pt x="46" y="490"/>
                </a:lnTo>
                <a:lnTo>
                  <a:pt x="52" y="484"/>
                </a:lnTo>
                <a:lnTo>
                  <a:pt x="58" y="479"/>
                </a:lnTo>
                <a:lnTo>
                  <a:pt x="58" y="473"/>
                </a:lnTo>
                <a:lnTo>
                  <a:pt x="63" y="461"/>
                </a:lnTo>
                <a:lnTo>
                  <a:pt x="75" y="449"/>
                </a:lnTo>
                <a:lnTo>
                  <a:pt x="81" y="438"/>
                </a:lnTo>
                <a:lnTo>
                  <a:pt x="87" y="420"/>
                </a:lnTo>
                <a:lnTo>
                  <a:pt x="92" y="414"/>
                </a:lnTo>
                <a:lnTo>
                  <a:pt x="92" y="409"/>
                </a:lnTo>
                <a:lnTo>
                  <a:pt x="92" y="403"/>
                </a:lnTo>
                <a:lnTo>
                  <a:pt x="98" y="397"/>
                </a:lnTo>
                <a:lnTo>
                  <a:pt x="98" y="391"/>
                </a:lnTo>
                <a:lnTo>
                  <a:pt x="98" y="385"/>
                </a:lnTo>
                <a:lnTo>
                  <a:pt x="98" y="379"/>
                </a:lnTo>
                <a:lnTo>
                  <a:pt x="98" y="374"/>
                </a:lnTo>
                <a:lnTo>
                  <a:pt x="98" y="368"/>
                </a:lnTo>
                <a:lnTo>
                  <a:pt x="92" y="368"/>
                </a:lnTo>
                <a:lnTo>
                  <a:pt x="92" y="362"/>
                </a:lnTo>
                <a:lnTo>
                  <a:pt x="87" y="350"/>
                </a:lnTo>
                <a:lnTo>
                  <a:pt x="87" y="356"/>
                </a:lnTo>
                <a:lnTo>
                  <a:pt x="81" y="344"/>
                </a:lnTo>
                <a:lnTo>
                  <a:pt x="75" y="339"/>
                </a:lnTo>
                <a:lnTo>
                  <a:pt x="63" y="333"/>
                </a:lnTo>
                <a:lnTo>
                  <a:pt x="52" y="315"/>
                </a:lnTo>
                <a:lnTo>
                  <a:pt x="40" y="304"/>
                </a:lnTo>
                <a:lnTo>
                  <a:pt x="34" y="298"/>
                </a:lnTo>
                <a:lnTo>
                  <a:pt x="29" y="286"/>
                </a:lnTo>
                <a:lnTo>
                  <a:pt x="17" y="280"/>
                </a:lnTo>
                <a:lnTo>
                  <a:pt x="11" y="274"/>
                </a:lnTo>
                <a:lnTo>
                  <a:pt x="11" y="268"/>
                </a:lnTo>
                <a:lnTo>
                  <a:pt x="11" y="263"/>
                </a:lnTo>
                <a:lnTo>
                  <a:pt x="5" y="257"/>
                </a:lnTo>
                <a:lnTo>
                  <a:pt x="5" y="251"/>
                </a:lnTo>
                <a:lnTo>
                  <a:pt x="5" y="245"/>
                </a:lnTo>
                <a:lnTo>
                  <a:pt x="5" y="239"/>
                </a:lnTo>
                <a:lnTo>
                  <a:pt x="5" y="233"/>
                </a:lnTo>
                <a:lnTo>
                  <a:pt x="11" y="228"/>
                </a:lnTo>
                <a:lnTo>
                  <a:pt x="17" y="216"/>
                </a:lnTo>
                <a:lnTo>
                  <a:pt x="23" y="210"/>
                </a:lnTo>
                <a:lnTo>
                  <a:pt x="29" y="204"/>
                </a:lnTo>
                <a:lnTo>
                  <a:pt x="34" y="198"/>
                </a:lnTo>
                <a:lnTo>
                  <a:pt x="40" y="193"/>
                </a:lnTo>
                <a:lnTo>
                  <a:pt x="52" y="181"/>
                </a:lnTo>
                <a:lnTo>
                  <a:pt x="69" y="169"/>
                </a:lnTo>
                <a:lnTo>
                  <a:pt x="75" y="163"/>
                </a:lnTo>
                <a:lnTo>
                  <a:pt x="87" y="158"/>
                </a:lnTo>
                <a:lnTo>
                  <a:pt x="92" y="152"/>
                </a:lnTo>
                <a:lnTo>
                  <a:pt x="98" y="146"/>
                </a:lnTo>
                <a:lnTo>
                  <a:pt x="104" y="140"/>
                </a:lnTo>
                <a:lnTo>
                  <a:pt x="104" y="134"/>
                </a:lnTo>
                <a:lnTo>
                  <a:pt x="110" y="128"/>
                </a:lnTo>
                <a:lnTo>
                  <a:pt x="110" y="123"/>
                </a:lnTo>
                <a:lnTo>
                  <a:pt x="110" y="117"/>
                </a:lnTo>
                <a:lnTo>
                  <a:pt x="110" y="123"/>
                </a:lnTo>
                <a:lnTo>
                  <a:pt x="110" y="117"/>
                </a:lnTo>
                <a:lnTo>
                  <a:pt x="116" y="111"/>
                </a:lnTo>
                <a:lnTo>
                  <a:pt x="116" y="105"/>
                </a:lnTo>
                <a:lnTo>
                  <a:pt x="116" y="93"/>
                </a:lnTo>
                <a:lnTo>
                  <a:pt x="116" y="82"/>
                </a:lnTo>
                <a:lnTo>
                  <a:pt x="110" y="76"/>
                </a:lnTo>
                <a:lnTo>
                  <a:pt x="110" y="64"/>
                </a:lnTo>
                <a:lnTo>
                  <a:pt x="110" y="52"/>
                </a:lnTo>
                <a:lnTo>
                  <a:pt x="110" y="47"/>
                </a:lnTo>
                <a:lnTo>
                  <a:pt x="110" y="41"/>
                </a:lnTo>
                <a:lnTo>
                  <a:pt x="110" y="29"/>
                </a:lnTo>
                <a:lnTo>
                  <a:pt x="110" y="23"/>
                </a:lnTo>
                <a:lnTo>
                  <a:pt x="110" y="17"/>
                </a:lnTo>
                <a:lnTo>
                  <a:pt x="110" y="12"/>
                </a:lnTo>
                <a:lnTo>
                  <a:pt x="110" y="6"/>
                </a:lnTo>
                <a:lnTo>
                  <a:pt x="110" y="0"/>
                </a:lnTo>
                <a:lnTo>
                  <a:pt x="127" y="6"/>
                </a:lnTo>
                <a:lnTo>
                  <a:pt x="127" y="12"/>
                </a:lnTo>
                <a:lnTo>
                  <a:pt x="127" y="17"/>
                </a:lnTo>
                <a:lnTo>
                  <a:pt x="127" y="23"/>
                </a:lnTo>
                <a:lnTo>
                  <a:pt x="127" y="29"/>
                </a:lnTo>
                <a:lnTo>
                  <a:pt x="127" y="41"/>
                </a:lnTo>
                <a:lnTo>
                  <a:pt x="127" y="47"/>
                </a:lnTo>
                <a:lnTo>
                  <a:pt x="127" y="52"/>
                </a:lnTo>
                <a:lnTo>
                  <a:pt x="127" y="64"/>
                </a:lnTo>
                <a:lnTo>
                  <a:pt x="127" y="70"/>
                </a:lnTo>
                <a:lnTo>
                  <a:pt x="127" y="82"/>
                </a:lnTo>
                <a:lnTo>
                  <a:pt x="127" y="93"/>
                </a:lnTo>
                <a:lnTo>
                  <a:pt x="127" y="105"/>
                </a:lnTo>
                <a:lnTo>
                  <a:pt x="127" y="111"/>
                </a:lnTo>
                <a:lnTo>
                  <a:pt x="127" y="117"/>
                </a:lnTo>
                <a:lnTo>
                  <a:pt x="127" y="123"/>
                </a:lnTo>
                <a:lnTo>
                  <a:pt x="127" y="128"/>
                </a:lnTo>
                <a:lnTo>
                  <a:pt x="121" y="134"/>
                </a:lnTo>
                <a:lnTo>
                  <a:pt x="121" y="146"/>
                </a:lnTo>
                <a:lnTo>
                  <a:pt x="116" y="146"/>
                </a:lnTo>
                <a:lnTo>
                  <a:pt x="116" y="152"/>
                </a:lnTo>
                <a:lnTo>
                  <a:pt x="110" y="158"/>
                </a:lnTo>
                <a:lnTo>
                  <a:pt x="104" y="163"/>
                </a:lnTo>
                <a:lnTo>
                  <a:pt x="92" y="169"/>
                </a:lnTo>
                <a:lnTo>
                  <a:pt x="87" y="175"/>
                </a:lnTo>
                <a:lnTo>
                  <a:pt x="81" y="181"/>
                </a:lnTo>
                <a:lnTo>
                  <a:pt x="63" y="198"/>
                </a:lnTo>
                <a:lnTo>
                  <a:pt x="63" y="193"/>
                </a:lnTo>
                <a:lnTo>
                  <a:pt x="52" y="204"/>
                </a:lnTo>
                <a:lnTo>
                  <a:pt x="46" y="210"/>
                </a:lnTo>
                <a:lnTo>
                  <a:pt x="40" y="216"/>
                </a:lnTo>
                <a:lnTo>
                  <a:pt x="34" y="222"/>
                </a:lnTo>
                <a:lnTo>
                  <a:pt x="29" y="228"/>
                </a:lnTo>
                <a:lnTo>
                  <a:pt x="23" y="233"/>
                </a:lnTo>
                <a:lnTo>
                  <a:pt x="23" y="239"/>
                </a:lnTo>
                <a:lnTo>
                  <a:pt x="23" y="245"/>
                </a:lnTo>
                <a:lnTo>
                  <a:pt x="23" y="239"/>
                </a:lnTo>
                <a:lnTo>
                  <a:pt x="23" y="245"/>
                </a:lnTo>
                <a:lnTo>
                  <a:pt x="23" y="251"/>
                </a:lnTo>
                <a:lnTo>
                  <a:pt x="23" y="257"/>
                </a:lnTo>
                <a:lnTo>
                  <a:pt x="23" y="263"/>
                </a:lnTo>
                <a:lnTo>
                  <a:pt x="23" y="257"/>
                </a:lnTo>
                <a:lnTo>
                  <a:pt x="29" y="263"/>
                </a:lnTo>
                <a:lnTo>
                  <a:pt x="34" y="268"/>
                </a:lnTo>
                <a:lnTo>
                  <a:pt x="40" y="280"/>
                </a:lnTo>
                <a:lnTo>
                  <a:pt x="46" y="286"/>
                </a:lnTo>
                <a:lnTo>
                  <a:pt x="52" y="292"/>
                </a:lnTo>
                <a:lnTo>
                  <a:pt x="63" y="304"/>
                </a:lnTo>
                <a:lnTo>
                  <a:pt x="58" y="304"/>
                </a:lnTo>
                <a:lnTo>
                  <a:pt x="75" y="321"/>
                </a:lnTo>
                <a:lnTo>
                  <a:pt x="87" y="327"/>
                </a:lnTo>
                <a:lnTo>
                  <a:pt x="92" y="333"/>
                </a:lnTo>
                <a:lnTo>
                  <a:pt x="98" y="344"/>
                </a:lnTo>
                <a:lnTo>
                  <a:pt x="104" y="350"/>
                </a:lnTo>
                <a:lnTo>
                  <a:pt x="110" y="356"/>
                </a:lnTo>
                <a:lnTo>
                  <a:pt x="110" y="362"/>
                </a:lnTo>
                <a:lnTo>
                  <a:pt x="110" y="368"/>
                </a:lnTo>
                <a:lnTo>
                  <a:pt x="116" y="379"/>
                </a:lnTo>
                <a:lnTo>
                  <a:pt x="116" y="385"/>
                </a:lnTo>
                <a:lnTo>
                  <a:pt x="116" y="391"/>
                </a:lnTo>
                <a:lnTo>
                  <a:pt x="110" y="403"/>
                </a:lnTo>
                <a:lnTo>
                  <a:pt x="110" y="409"/>
                </a:lnTo>
                <a:lnTo>
                  <a:pt x="110" y="414"/>
                </a:lnTo>
                <a:lnTo>
                  <a:pt x="104" y="420"/>
                </a:lnTo>
                <a:lnTo>
                  <a:pt x="104" y="432"/>
                </a:lnTo>
                <a:lnTo>
                  <a:pt x="92" y="444"/>
                </a:lnTo>
                <a:lnTo>
                  <a:pt x="87" y="455"/>
                </a:lnTo>
                <a:lnTo>
                  <a:pt x="81" y="467"/>
                </a:lnTo>
                <a:lnTo>
                  <a:pt x="75" y="479"/>
                </a:lnTo>
                <a:lnTo>
                  <a:pt x="69" y="484"/>
                </a:lnTo>
                <a:lnTo>
                  <a:pt x="63" y="490"/>
                </a:lnTo>
                <a:lnTo>
                  <a:pt x="58" y="496"/>
                </a:lnTo>
                <a:lnTo>
                  <a:pt x="58" y="502"/>
                </a:lnTo>
                <a:lnTo>
                  <a:pt x="46" y="514"/>
                </a:lnTo>
                <a:lnTo>
                  <a:pt x="34" y="525"/>
                </a:lnTo>
                <a:lnTo>
                  <a:pt x="34" y="520"/>
                </a:lnTo>
                <a:lnTo>
                  <a:pt x="29" y="525"/>
                </a:lnTo>
                <a:lnTo>
                  <a:pt x="23" y="531"/>
                </a:lnTo>
                <a:lnTo>
                  <a:pt x="29" y="531"/>
                </a:lnTo>
                <a:lnTo>
                  <a:pt x="23" y="537"/>
                </a:lnTo>
                <a:lnTo>
                  <a:pt x="17" y="543"/>
                </a:lnTo>
                <a:lnTo>
                  <a:pt x="17" y="549"/>
                </a:lnTo>
                <a:lnTo>
                  <a:pt x="17" y="543"/>
                </a:lnTo>
                <a:lnTo>
                  <a:pt x="17" y="549"/>
                </a:lnTo>
                <a:lnTo>
                  <a:pt x="11" y="555"/>
                </a:lnTo>
                <a:lnTo>
                  <a:pt x="11" y="560"/>
                </a:lnTo>
                <a:lnTo>
                  <a:pt x="11" y="566"/>
                </a:lnTo>
                <a:lnTo>
                  <a:pt x="17" y="572"/>
                </a:lnTo>
                <a:lnTo>
                  <a:pt x="17" y="584"/>
                </a:lnTo>
                <a:lnTo>
                  <a:pt x="17" y="578"/>
                </a:lnTo>
                <a:lnTo>
                  <a:pt x="17" y="590"/>
                </a:lnTo>
                <a:lnTo>
                  <a:pt x="23" y="595"/>
                </a:lnTo>
                <a:lnTo>
                  <a:pt x="29" y="601"/>
                </a:lnTo>
                <a:lnTo>
                  <a:pt x="29" y="613"/>
                </a:lnTo>
                <a:lnTo>
                  <a:pt x="34" y="619"/>
                </a:lnTo>
                <a:lnTo>
                  <a:pt x="40" y="630"/>
                </a:lnTo>
                <a:lnTo>
                  <a:pt x="46" y="636"/>
                </a:lnTo>
                <a:lnTo>
                  <a:pt x="58" y="654"/>
                </a:lnTo>
                <a:lnTo>
                  <a:pt x="69" y="677"/>
                </a:lnTo>
                <a:lnTo>
                  <a:pt x="81" y="695"/>
                </a:lnTo>
                <a:lnTo>
                  <a:pt x="69" y="700"/>
                </a:lnTo>
                <a:close/>
              </a:path>
            </a:pathLst>
          </a:custGeom>
          <a:solidFill>
            <a:srgbClr val="FFFFFF"/>
          </a:solidFill>
          <a:ln w="9525">
            <a:noFill/>
            <a:round/>
            <a:headEnd/>
            <a:tailEnd/>
          </a:ln>
        </p:spPr>
        <p:txBody>
          <a:bodyPr/>
          <a:lstStyle/>
          <a:p>
            <a:endParaRPr lang="en-US"/>
          </a:p>
        </p:txBody>
      </p:sp>
      <p:sp>
        <p:nvSpPr>
          <p:cNvPr id="25169" name="Rectangle 357"/>
          <p:cNvSpPr>
            <a:spLocks noChangeArrowheads="1"/>
          </p:cNvSpPr>
          <p:nvPr/>
        </p:nvSpPr>
        <p:spPr bwMode="auto">
          <a:xfrm>
            <a:off x="4095694" y="1755338"/>
            <a:ext cx="211138" cy="1111250"/>
          </a:xfrm>
          <a:prstGeom prst="rect">
            <a:avLst/>
          </a:prstGeom>
          <a:solidFill>
            <a:srgbClr val="808080"/>
          </a:solidFill>
          <a:ln w="9525">
            <a:noFill/>
            <a:miter lim="800000"/>
            <a:headEnd/>
            <a:tailEnd/>
          </a:ln>
        </p:spPr>
        <p:txBody>
          <a:bodyPr/>
          <a:lstStyle/>
          <a:p>
            <a:endParaRPr lang="en-GB"/>
          </a:p>
        </p:txBody>
      </p:sp>
      <p:sp>
        <p:nvSpPr>
          <p:cNvPr id="25170" name="Freeform 358"/>
          <p:cNvSpPr>
            <a:spLocks/>
          </p:cNvSpPr>
          <p:nvPr/>
        </p:nvSpPr>
        <p:spPr bwMode="auto">
          <a:xfrm>
            <a:off x="4103631" y="1736288"/>
            <a:ext cx="184150" cy="1103313"/>
          </a:xfrm>
          <a:custGeom>
            <a:avLst/>
            <a:gdLst>
              <a:gd name="T0" fmla="*/ 70 w 116"/>
              <a:gd name="T1" fmla="*/ 695 h 695"/>
              <a:gd name="T2" fmla="*/ 47 w 116"/>
              <a:gd name="T3" fmla="*/ 660 h 695"/>
              <a:gd name="T4" fmla="*/ 35 w 116"/>
              <a:gd name="T5" fmla="*/ 642 h 695"/>
              <a:gd name="T6" fmla="*/ 24 w 116"/>
              <a:gd name="T7" fmla="*/ 625 h 695"/>
              <a:gd name="T8" fmla="*/ 12 w 116"/>
              <a:gd name="T9" fmla="*/ 607 h 695"/>
              <a:gd name="T10" fmla="*/ 6 w 116"/>
              <a:gd name="T11" fmla="*/ 590 h 695"/>
              <a:gd name="T12" fmla="*/ 0 w 116"/>
              <a:gd name="T13" fmla="*/ 572 h 695"/>
              <a:gd name="T14" fmla="*/ 0 w 116"/>
              <a:gd name="T15" fmla="*/ 561 h 695"/>
              <a:gd name="T16" fmla="*/ 0 w 116"/>
              <a:gd name="T17" fmla="*/ 555 h 695"/>
              <a:gd name="T18" fmla="*/ 0 w 116"/>
              <a:gd name="T19" fmla="*/ 549 h 695"/>
              <a:gd name="T20" fmla="*/ 6 w 116"/>
              <a:gd name="T21" fmla="*/ 537 h 695"/>
              <a:gd name="T22" fmla="*/ 12 w 116"/>
              <a:gd name="T23" fmla="*/ 526 h 695"/>
              <a:gd name="T24" fmla="*/ 24 w 116"/>
              <a:gd name="T25" fmla="*/ 514 h 695"/>
              <a:gd name="T26" fmla="*/ 47 w 116"/>
              <a:gd name="T27" fmla="*/ 496 h 695"/>
              <a:gd name="T28" fmla="*/ 53 w 116"/>
              <a:gd name="T29" fmla="*/ 485 h 695"/>
              <a:gd name="T30" fmla="*/ 64 w 116"/>
              <a:gd name="T31" fmla="*/ 473 h 695"/>
              <a:gd name="T32" fmla="*/ 70 w 116"/>
              <a:gd name="T33" fmla="*/ 461 h 695"/>
              <a:gd name="T34" fmla="*/ 76 w 116"/>
              <a:gd name="T35" fmla="*/ 450 h 695"/>
              <a:gd name="T36" fmla="*/ 82 w 116"/>
              <a:gd name="T37" fmla="*/ 438 h 695"/>
              <a:gd name="T38" fmla="*/ 87 w 116"/>
              <a:gd name="T39" fmla="*/ 426 h 695"/>
              <a:gd name="T40" fmla="*/ 93 w 116"/>
              <a:gd name="T41" fmla="*/ 415 h 695"/>
              <a:gd name="T42" fmla="*/ 99 w 116"/>
              <a:gd name="T43" fmla="*/ 397 h 695"/>
              <a:gd name="T44" fmla="*/ 99 w 116"/>
              <a:gd name="T45" fmla="*/ 386 h 695"/>
              <a:gd name="T46" fmla="*/ 99 w 116"/>
              <a:gd name="T47" fmla="*/ 368 h 695"/>
              <a:gd name="T48" fmla="*/ 99 w 116"/>
              <a:gd name="T49" fmla="*/ 362 h 695"/>
              <a:gd name="T50" fmla="*/ 93 w 116"/>
              <a:gd name="T51" fmla="*/ 356 h 695"/>
              <a:gd name="T52" fmla="*/ 87 w 116"/>
              <a:gd name="T53" fmla="*/ 351 h 695"/>
              <a:gd name="T54" fmla="*/ 82 w 116"/>
              <a:gd name="T55" fmla="*/ 339 h 695"/>
              <a:gd name="T56" fmla="*/ 64 w 116"/>
              <a:gd name="T57" fmla="*/ 321 h 695"/>
              <a:gd name="T58" fmla="*/ 53 w 116"/>
              <a:gd name="T59" fmla="*/ 310 h 695"/>
              <a:gd name="T60" fmla="*/ 35 w 116"/>
              <a:gd name="T61" fmla="*/ 292 h 695"/>
              <a:gd name="T62" fmla="*/ 29 w 116"/>
              <a:gd name="T63" fmla="*/ 280 h 695"/>
              <a:gd name="T64" fmla="*/ 18 w 116"/>
              <a:gd name="T65" fmla="*/ 275 h 695"/>
              <a:gd name="T66" fmla="*/ 18 w 116"/>
              <a:gd name="T67" fmla="*/ 269 h 695"/>
              <a:gd name="T68" fmla="*/ 12 w 116"/>
              <a:gd name="T69" fmla="*/ 257 h 695"/>
              <a:gd name="T70" fmla="*/ 6 w 116"/>
              <a:gd name="T71" fmla="*/ 251 h 695"/>
              <a:gd name="T72" fmla="*/ 6 w 116"/>
              <a:gd name="T73" fmla="*/ 245 h 695"/>
              <a:gd name="T74" fmla="*/ 12 w 116"/>
              <a:gd name="T75" fmla="*/ 240 h 695"/>
              <a:gd name="T76" fmla="*/ 12 w 116"/>
              <a:gd name="T77" fmla="*/ 228 h 695"/>
              <a:gd name="T78" fmla="*/ 18 w 116"/>
              <a:gd name="T79" fmla="*/ 222 h 695"/>
              <a:gd name="T80" fmla="*/ 24 w 116"/>
              <a:gd name="T81" fmla="*/ 216 h 695"/>
              <a:gd name="T82" fmla="*/ 29 w 116"/>
              <a:gd name="T83" fmla="*/ 210 h 695"/>
              <a:gd name="T84" fmla="*/ 35 w 116"/>
              <a:gd name="T85" fmla="*/ 205 h 695"/>
              <a:gd name="T86" fmla="*/ 53 w 116"/>
              <a:gd name="T87" fmla="*/ 187 h 695"/>
              <a:gd name="T88" fmla="*/ 70 w 116"/>
              <a:gd name="T89" fmla="*/ 175 h 695"/>
              <a:gd name="T90" fmla="*/ 82 w 116"/>
              <a:gd name="T91" fmla="*/ 164 h 695"/>
              <a:gd name="T92" fmla="*/ 93 w 116"/>
              <a:gd name="T93" fmla="*/ 158 h 695"/>
              <a:gd name="T94" fmla="*/ 99 w 116"/>
              <a:gd name="T95" fmla="*/ 152 h 695"/>
              <a:gd name="T96" fmla="*/ 105 w 116"/>
              <a:gd name="T97" fmla="*/ 146 h 695"/>
              <a:gd name="T98" fmla="*/ 105 w 116"/>
              <a:gd name="T99" fmla="*/ 140 h 695"/>
              <a:gd name="T100" fmla="*/ 111 w 116"/>
              <a:gd name="T101" fmla="*/ 129 h 695"/>
              <a:gd name="T102" fmla="*/ 116 w 116"/>
              <a:gd name="T103" fmla="*/ 117 h 695"/>
              <a:gd name="T104" fmla="*/ 116 w 116"/>
              <a:gd name="T105" fmla="*/ 105 h 695"/>
              <a:gd name="T106" fmla="*/ 116 w 116"/>
              <a:gd name="T107" fmla="*/ 94 h 695"/>
              <a:gd name="T108" fmla="*/ 116 w 116"/>
              <a:gd name="T109" fmla="*/ 70 h 695"/>
              <a:gd name="T110" fmla="*/ 116 w 116"/>
              <a:gd name="T111" fmla="*/ 64 h 695"/>
              <a:gd name="T112" fmla="*/ 116 w 116"/>
              <a:gd name="T113" fmla="*/ 53 h 695"/>
              <a:gd name="T114" fmla="*/ 116 w 116"/>
              <a:gd name="T115" fmla="*/ 35 h 695"/>
              <a:gd name="T116" fmla="*/ 116 w 116"/>
              <a:gd name="T117" fmla="*/ 24 h 695"/>
              <a:gd name="T118" fmla="*/ 116 w 116"/>
              <a:gd name="T119" fmla="*/ 12 h 695"/>
              <a:gd name="T120" fmla="*/ 116 w 116"/>
              <a:gd name="T121" fmla="*/ 0 h 6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695"/>
              <a:gd name="T185" fmla="*/ 116 w 116"/>
              <a:gd name="T186" fmla="*/ 695 h 6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695">
                <a:moveTo>
                  <a:pt x="70" y="695"/>
                </a:moveTo>
                <a:lnTo>
                  <a:pt x="47" y="660"/>
                </a:lnTo>
                <a:lnTo>
                  <a:pt x="35" y="642"/>
                </a:lnTo>
                <a:lnTo>
                  <a:pt x="24" y="625"/>
                </a:lnTo>
                <a:lnTo>
                  <a:pt x="12" y="607"/>
                </a:lnTo>
                <a:lnTo>
                  <a:pt x="6" y="590"/>
                </a:lnTo>
                <a:lnTo>
                  <a:pt x="0" y="572"/>
                </a:lnTo>
                <a:lnTo>
                  <a:pt x="0" y="561"/>
                </a:lnTo>
                <a:lnTo>
                  <a:pt x="0" y="555"/>
                </a:lnTo>
                <a:lnTo>
                  <a:pt x="0" y="549"/>
                </a:lnTo>
                <a:lnTo>
                  <a:pt x="6" y="537"/>
                </a:lnTo>
                <a:lnTo>
                  <a:pt x="12" y="526"/>
                </a:lnTo>
                <a:lnTo>
                  <a:pt x="24" y="514"/>
                </a:lnTo>
                <a:lnTo>
                  <a:pt x="47" y="496"/>
                </a:lnTo>
                <a:lnTo>
                  <a:pt x="53" y="485"/>
                </a:lnTo>
                <a:lnTo>
                  <a:pt x="64" y="473"/>
                </a:lnTo>
                <a:lnTo>
                  <a:pt x="70" y="461"/>
                </a:lnTo>
                <a:lnTo>
                  <a:pt x="76" y="450"/>
                </a:lnTo>
                <a:lnTo>
                  <a:pt x="82" y="438"/>
                </a:lnTo>
                <a:lnTo>
                  <a:pt x="87" y="426"/>
                </a:lnTo>
                <a:lnTo>
                  <a:pt x="93" y="415"/>
                </a:lnTo>
                <a:lnTo>
                  <a:pt x="99" y="397"/>
                </a:lnTo>
                <a:lnTo>
                  <a:pt x="99" y="386"/>
                </a:lnTo>
                <a:lnTo>
                  <a:pt x="99" y="368"/>
                </a:lnTo>
                <a:lnTo>
                  <a:pt x="99" y="362"/>
                </a:lnTo>
                <a:lnTo>
                  <a:pt x="93" y="356"/>
                </a:lnTo>
                <a:lnTo>
                  <a:pt x="87" y="351"/>
                </a:lnTo>
                <a:lnTo>
                  <a:pt x="82" y="339"/>
                </a:lnTo>
                <a:lnTo>
                  <a:pt x="64" y="321"/>
                </a:lnTo>
                <a:lnTo>
                  <a:pt x="53" y="310"/>
                </a:lnTo>
                <a:lnTo>
                  <a:pt x="35" y="292"/>
                </a:lnTo>
                <a:lnTo>
                  <a:pt x="29" y="280"/>
                </a:lnTo>
                <a:lnTo>
                  <a:pt x="18" y="275"/>
                </a:lnTo>
                <a:lnTo>
                  <a:pt x="18" y="269"/>
                </a:lnTo>
                <a:lnTo>
                  <a:pt x="12" y="257"/>
                </a:lnTo>
                <a:lnTo>
                  <a:pt x="6" y="251"/>
                </a:lnTo>
                <a:lnTo>
                  <a:pt x="6" y="245"/>
                </a:lnTo>
                <a:lnTo>
                  <a:pt x="12" y="240"/>
                </a:lnTo>
                <a:lnTo>
                  <a:pt x="12" y="228"/>
                </a:lnTo>
                <a:lnTo>
                  <a:pt x="18" y="222"/>
                </a:lnTo>
                <a:lnTo>
                  <a:pt x="24" y="216"/>
                </a:lnTo>
                <a:lnTo>
                  <a:pt x="29" y="210"/>
                </a:lnTo>
                <a:lnTo>
                  <a:pt x="35" y="205"/>
                </a:lnTo>
                <a:lnTo>
                  <a:pt x="53" y="187"/>
                </a:lnTo>
                <a:lnTo>
                  <a:pt x="70" y="175"/>
                </a:lnTo>
                <a:lnTo>
                  <a:pt x="82" y="164"/>
                </a:lnTo>
                <a:lnTo>
                  <a:pt x="93" y="158"/>
                </a:lnTo>
                <a:lnTo>
                  <a:pt x="99" y="152"/>
                </a:lnTo>
                <a:lnTo>
                  <a:pt x="105" y="146"/>
                </a:lnTo>
                <a:lnTo>
                  <a:pt x="105" y="140"/>
                </a:lnTo>
                <a:lnTo>
                  <a:pt x="111" y="129"/>
                </a:lnTo>
                <a:lnTo>
                  <a:pt x="116" y="117"/>
                </a:lnTo>
                <a:lnTo>
                  <a:pt x="116" y="105"/>
                </a:lnTo>
                <a:lnTo>
                  <a:pt x="116" y="94"/>
                </a:lnTo>
                <a:lnTo>
                  <a:pt x="116" y="70"/>
                </a:lnTo>
                <a:lnTo>
                  <a:pt x="116" y="64"/>
                </a:lnTo>
                <a:lnTo>
                  <a:pt x="116" y="53"/>
                </a:lnTo>
                <a:lnTo>
                  <a:pt x="116" y="35"/>
                </a:lnTo>
                <a:lnTo>
                  <a:pt x="116" y="24"/>
                </a:lnTo>
                <a:lnTo>
                  <a:pt x="116" y="12"/>
                </a:lnTo>
                <a:lnTo>
                  <a:pt x="116" y="0"/>
                </a:lnTo>
              </a:path>
            </a:pathLst>
          </a:custGeom>
          <a:noFill/>
          <a:ln w="26988">
            <a:solidFill>
              <a:srgbClr val="FF0000"/>
            </a:solidFill>
            <a:round/>
            <a:headEnd/>
            <a:tailEnd/>
          </a:ln>
        </p:spPr>
        <p:txBody>
          <a:bodyPr/>
          <a:lstStyle/>
          <a:p>
            <a:endParaRPr lang="en-US"/>
          </a:p>
        </p:txBody>
      </p:sp>
      <p:sp>
        <p:nvSpPr>
          <p:cNvPr id="25171" name="Rectangle 359"/>
          <p:cNvSpPr>
            <a:spLocks noChangeArrowheads="1"/>
          </p:cNvSpPr>
          <p:nvPr/>
        </p:nvSpPr>
        <p:spPr bwMode="auto">
          <a:xfrm>
            <a:off x="4629094" y="1764863"/>
            <a:ext cx="211138" cy="1111250"/>
          </a:xfrm>
          <a:prstGeom prst="rect">
            <a:avLst/>
          </a:prstGeom>
          <a:solidFill>
            <a:srgbClr val="808080"/>
          </a:solidFill>
          <a:ln w="9525">
            <a:noFill/>
            <a:miter lim="800000"/>
            <a:headEnd/>
            <a:tailEnd/>
          </a:ln>
        </p:spPr>
        <p:txBody>
          <a:bodyPr/>
          <a:lstStyle/>
          <a:p>
            <a:endParaRPr lang="en-GB"/>
          </a:p>
        </p:txBody>
      </p:sp>
      <p:sp>
        <p:nvSpPr>
          <p:cNvPr id="25172" name="Freeform 360"/>
          <p:cNvSpPr>
            <a:spLocks/>
          </p:cNvSpPr>
          <p:nvPr/>
        </p:nvSpPr>
        <p:spPr bwMode="auto">
          <a:xfrm>
            <a:off x="4629094" y="1764863"/>
            <a:ext cx="211138" cy="1111250"/>
          </a:xfrm>
          <a:custGeom>
            <a:avLst/>
            <a:gdLst>
              <a:gd name="T0" fmla="*/ 29 w 133"/>
              <a:gd name="T1" fmla="*/ 636 h 700"/>
              <a:gd name="T2" fmla="*/ 6 w 133"/>
              <a:gd name="T3" fmla="*/ 595 h 700"/>
              <a:gd name="T4" fmla="*/ 0 w 133"/>
              <a:gd name="T5" fmla="*/ 554 h 700"/>
              <a:gd name="T6" fmla="*/ 17 w 133"/>
              <a:gd name="T7" fmla="*/ 519 h 700"/>
              <a:gd name="T8" fmla="*/ 46 w 133"/>
              <a:gd name="T9" fmla="*/ 490 h 700"/>
              <a:gd name="T10" fmla="*/ 58 w 133"/>
              <a:gd name="T11" fmla="*/ 484 h 700"/>
              <a:gd name="T12" fmla="*/ 69 w 133"/>
              <a:gd name="T13" fmla="*/ 461 h 700"/>
              <a:gd name="T14" fmla="*/ 93 w 133"/>
              <a:gd name="T15" fmla="*/ 420 h 700"/>
              <a:gd name="T16" fmla="*/ 98 w 133"/>
              <a:gd name="T17" fmla="*/ 408 h 700"/>
              <a:gd name="T18" fmla="*/ 98 w 133"/>
              <a:gd name="T19" fmla="*/ 391 h 700"/>
              <a:gd name="T20" fmla="*/ 98 w 133"/>
              <a:gd name="T21" fmla="*/ 379 h 700"/>
              <a:gd name="T22" fmla="*/ 98 w 133"/>
              <a:gd name="T23" fmla="*/ 368 h 700"/>
              <a:gd name="T24" fmla="*/ 93 w 133"/>
              <a:gd name="T25" fmla="*/ 362 h 700"/>
              <a:gd name="T26" fmla="*/ 75 w 133"/>
              <a:gd name="T27" fmla="*/ 338 h 700"/>
              <a:gd name="T28" fmla="*/ 46 w 133"/>
              <a:gd name="T29" fmla="*/ 303 h 700"/>
              <a:gd name="T30" fmla="*/ 17 w 133"/>
              <a:gd name="T31" fmla="*/ 268 h 700"/>
              <a:gd name="T32" fmla="*/ 11 w 133"/>
              <a:gd name="T33" fmla="*/ 245 h 700"/>
              <a:gd name="T34" fmla="*/ 17 w 133"/>
              <a:gd name="T35" fmla="*/ 216 h 700"/>
              <a:gd name="T36" fmla="*/ 52 w 133"/>
              <a:gd name="T37" fmla="*/ 181 h 700"/>
              <a:gd name="T38" fmla="*/ 87 w 133"/>
              <a:gd name="T39" fmla="*/ 157 h 700"/>
              <a:gd name="T40" fmla="*/ 104 w 133"/>
              <a:gd name="T41" fmla="*/ 140 h 700"/>
              <a:gd name="T42" fmla="*/ 110 w 133"/>
              <a:gd name="T43" fmla="*/ 134 h 700"/>
              <a:gd name="T44" fmla="*/ 116 w 133"/>
              <a:gd name="T45" fmla="*/ 117 h 700"/>
              <a:gd name="T46" fmla="*/ 116 w 133"/>
              <a:gd name="T47" fmla="*/ 111 h 700"/>
              <a:gd name="T48" fmla="*/ 116 w 133"/>
              <a:gd name="T49" fmla="*/ 82 h 700"/>
              <a:gd name="T50" fmla="*/ 116 w 133"/>
              <a:gd name="T51" fmla="*/ 46 h 700"/>
              <a:gd name="T52" fmla="*/ 116 w 133"/>
              <a:gd name="T53" fmla="*/ 29 h 700"/>
              <a:gd name="T54" fmla="*/ 116 w 133"/>
              <a:gd name="T55" fmla="*/ 0 h 700"/>
              <a:gd name="T56" fmla="*/ 127 w 133"/>
              <a:gd name="T57" fmla="*/ 11 h 700"/>
              <a:gd name="T58" fmla="*/ 133 w 133"/>
              <a:gd name="T59" fmla="*/ 29 h 700"/>
              <a:gd name="T60" fmla="*/ 133 w 133"/>
              <a:gd name="T61" fmla="*/ 64 h 700"/>
              <a:gd name="T62" fmla="*/ 133 w 133"/>
              <a:gd name="T63" fmla="*/ 93 h 700"/>
              <a:gd name="T64" fmla="*/ 127 w 133"/>
              <a:gd name="T65" fmla="*/ 128 h 700"/>
              <a:gd name="T66" fmla="*/ 110 w 133"/>
              <a:gd name="T67" fmla="*/ 157 h 700"/>
              <a:gd name="T68" fmla="*/ 64 w 133"/>
              <a:gd name="T69" fmla="*/ 192 h 700"/>
              <a:gd name="T70" fmla="*/ 52 w 133"/>
              <a:gd name="T71" fmla="*/ 210 h 700"/>
              <a:gd name="T72" fmla="*/ 29 w 133"/>
              <a:gd name="T73" fmla="*/ 227 h 700"/>
              <a:gd name="T74" fmla="*/ 29 w 133"/>
              <a:gd name="T75" fmla="*/ 233 h 700"/>
              <a:gd name="T76" fmla="*/ 23 w 133"/>
              <a:gd name="T77" fmla="*/ 245 h 700"/>
              <a:gd name="T78" fmla="*/ 23 w 133"/>
              <a:gd name="T79" fmla="*/ 251 h 700"/>
              <a:gd name="T80" fmla="*/ 29 w 133"/>
              <a:gd name="T81" fmla="*/ 257 h 700"/>
              <a:gd name="T82" fmla="*/ 35 w 133"/>
              <a:gd name="T83" fmla="*/ 268 h 700"/>
              <a:gd name="T84" fmla="*/ 58 w 133"/>
              <a:gd name="T85" fmla="*/ 292 h 700"/>
              <a:gd name="T86" fmla="*/ 98 w 133"/>
              <a:gd name="T87" fmla="*/ 333 h 700"/>
              <a:gd name="T88" fmla="*/ 116 w 133"/>
              <a:gd name="T89" fmla="*/ 362 h 700"/>
              <a:gd name="T90" fmla="*/ 116 w 133"/>
              <a:gd name="T91" fmla="*/ 403 h 700"/>
              <a:gd name="T92" fmla="*/ 98 w 133"/>
              <a:gd name="T93" fmla="*/ 443 h 700"/>
              <a:gd name="T94" fmla="*/ 75 w 133"/>
              <a:gd name="T95" fmla="*/ 484 h 700"/>
              <a:gd name="T96" fmla="*/ 40 w 133"/>
              <a:gd name="T97" fmla="*/ 519 h 700"/>
              <a:gd name="T98" fmla="*/ 29 w 133"/>
              <a:gd name="T99" fmla="*/ 531 h 700"/>
              <a:gd name="T100" fmla="*/ 17 w 133"/>
              <a:gd name="T101" fmla="*/ 543 h 700"/>
              <a:gd name="T102" fmla="*/ 17 w 133"/>
              <a:gd name="T103" fmla="*/ 554 h 700"/>
              <a:gd name="T104" fmla="*/ 17 w 133"/>
              <a:gd name="T105" fmla="*/ 572 h 700"/>
              <a:gd name="T106" fmla="*/ 23 w 133"/>
              <a:gd name="T107" fmla="*/ 589 h 700"/>
              <a:gd name="T108" fmla="*/ 35 w 133"/>
              <a:gd name="T109" fmla="*/ 613 h 700"/>
              <a:gd name="T110" fmla="*/ 40 w 133"/>
              <a:gd name="T111" fmla="*/ 630 h 700"/>
              <a:gd name="T112" fmla="*/ 69 w 133"/>
              <a:gd name="T113" fmla="*/ 671 h 7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3"/>
              <a:gd name="T172" fmla="*/ 0 h 700"/>
              <a:gd name="T173" fmla="*/ 133 w 133"/>
              <a:gd name="T174" fmla="*/ 700 h 7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3" h="700">
                <a:moveTo>
                  <a:pt x="69" y="700"/>
                </a:moveTo>
                <a:lnTo>
                  <a:pt x="58" y="683"/>
                </a:lnTo>
                <a:lnTo>
                  <a:pt x="46" y="665"/>
                </a:lnTo>
                <a:lnTo>
                  <a:pt x="35" y="648"/>
                </a:lnTo>
                <a:lnTo>
                  <a:pt x="29" y="636"/>
                </a:lnTo>
                <a:lnTo>
                  <a:pt x="23" y="624"/>
                </a:lnTo>
                <a:lnTo>
                  <a:pt x="17" y="619"/>
                </a:lnTo>
                <a:lnTo>
                  <a:pt x="17" y="607"/>
                </a:lnTo>
                <a:lnTo>
                  <a:pt x="11" y="601"/>
                </a:lnTo>
                <a:lnTo>
                  <a:pt x="6" y="595"/>
                </a:lnTo>
                <a:lnTo>
                  <a:pt x="6" y="584"/>
                </a:lnTo>
                <a:lnTo>
                  <a:pt x="6" y="578"/>
                </a:lnTo>
                <a:lnTo>
                  <a:pt x="0" y="566"/>
                </a:lnTo>
                <a:lnTo>
                  <a:pt x="0" y="560"/>
                </a:lnTo>
                <a:lnTo>
                  <a:pt x="0" y="554"/>
                </a:lnTo>
                <a:lnTo>
                  <a:pt x="6" y="543"/>
                </a:lnTo>
                <a:lnTo>
                  <a:pt x="6" y="537"/>
                </a:lnTo>
                <a:lnTo>
                  <a:pt x="11" y="531"/>
                </a:lnTo>
                <a:lnTo>
                  <a:pt x="11" y="525"/>
                </a:lnTo>
                <a:lnTo>
                  <a:pt x="17" y="519"/>
                </a:lnTo>
                <a:lnTo>
                  <a:pt x="23" y="514"/>
                </a:lnTo>
                <a:lnTo>
                  <a:pt x="29" y="508"/>
                </a:lnTo>
                <a:lnTo>
                  <a:pt x="40" y="502"/>
                </a:lnTo>
                <a:lnTo>
                  <a:pt x="35" y="502"/>
                </a:lnTo>
                <a:lnTo>
                  <a:pt x="46" y="490"/>
                </a:lnTo>
                <a:lnTo>
                  <a:pt x="52" y="484"/>
                </a:lnTo>
                <a:lnTo>
                  <a:pt x="58" y="484"/>
                </a:lnTo>
                <a:lnTo>
                  <a:pt x="58" y="478"/>
                </a:lnTo>
                <a:lnTo>
                  <a:pt x="64" y="473"/>
                </a:lnTo>
                <a:lnTo>
                  <a:pt x="69" y="461"/>
                </a:lnTo>
                <a:lnTo>
                  <a:pt x="75" y="449"/>
                </a:lnTo>
                <a:lnTo>
                  <a:pt x="87" y="432"/>
                </a:lnTo>
                <a:lnTo>
                  <a:pt x="87" y="438"/>
                </a:lnTo>
                <a:lnTo>
                  <a:pt x="93" y="420"/>
                </a:lnTo>
                <a:lnTo>
                  <a:pt x="93" y="414"/>
                </a:lnTo>
                <a:lnTo>
                  <a:pt x="98" y="408"/>
                </a:lnTo>
                <a:lnTo>
                  <a:pt x="98" y="403"/>
                </a:lnTo>
                <a:lnTo>
                  <a:pt x="98" y="397"/>
                </a:lnTo>
                <a:lnTo>
                  <a:pt x="98" y="391"/>
                </a:lnTo>
                <a:lnTo>
                  <a:pt x="104" y="385"/>
                </a:lnTo>
                <a:lnTo>
                  <a:pt x="98" y="379"/>
                </a:lnTo>
                <a:lnTo>
                  <a:pt x="98" y="373"/>
                </a:lnTo>
                <a:lnTo>
                  <a:pt x="98" y="368"/>
                </a:lnTo>
                <a:lnTo>
                  <a:pt x="98" y="362"/>
                </a:lnTo>
                <a:lnTo>
                  <a:pt x="93" y="362"/>
                </a:lnTo>
                <a:lnTo>
                  <a:pt x="87" y="350"/>
                </a:lnTo>
                <a:lnTo>
                  <a:pt x="81" y="344"/>
                </a:lnTo>
                <a:lnTo>
                  <a:pt x="75" y="338"/>
                </a:lnTo>
                <a:lnTo>
                  <a:pt x="69" y="327"/>
                </a:lnTo>
                <a:lnTo>
                  <a:pt x="52" y="315"/>
                </a:lnTo>
                <a:lnTo>
                  <a:pt x="46" y="303"/>
                </a:lnTo>
                <a:lnTo>
                  <a:pt x="35" y="298"/>
                </a:lnTo>
                <a:lnTo>
                  <a:pt x="29" y="286"/>
                </a:lnTo>
                <a:lnTo>
                  <a:pt x="23" y="280"/>
                </a:lnTo>
                <a:lnTo>
                  <a:pt x="17" y="268"/>
                </a:lnTo>
                <a:lnTo>
                  <a:pt x="11" y="262"/>
                </a:lnTo>
                <a:lnTo>
                  <a:pt x="11" y="257"/>
                </a:lnTo>
                <a:lnTo>
                  <a:pt x="11" y="251"/>
                </a:lnTo>
                <a:lnTo>
                  <a:pt x="11" y="245"/>
                </a:lnTo>
                <a:lnTo>
                  <a:pt x="11" y="239"/>
                </a:lnTo>
                <a:lnTo>
                  <a:pt x="11" y="233"/>
                </a:lnTo>
                <a:lnTo>
                  <a:pt x="11" y="227"/>
                </a:lnTo>
                <a:lnTo>
                  <a:pt x="17" y="216"/>
                </a:lnTo>
                <a:lnTo>
                  <a:pt x="23" y="210"/>
                </a:lnTo>
                <a:lnTo>
                  <a:pt x="29" y="204"/>
                </a:lnTo>
                <a:lnTo>
                  <a:pt x="40" y="198"/>
                </a:lnTo>
                <a:lnTo>
                  <a:pt x="46" y="187"/>
                </a:lnTo>
                <a:lnTo>
                  <a:pt x="52" y="181"/>
                </a:lnTo>
                <a:lnTo>
                  <a:pt x="69" y="169"/>
                </a:lnTo>
                <a:lnTo>
                  <a:pt x="81" y="163"/>
                </a:lnTo>
                <a:lnTo>
                  <a:pt x="87" y="157"/>
                </a:lnTo>
                <a:lnTo>
                  <a:pt x="93" y="152"/>
                </a:lnTo>
                <a:lnTo>
                  <a:pt x="98" y="146"/>
                </a:lnTo>
                <a:lnTo>
                  <a:pt x="104" y="140"/>
                </a:lnTo>
                <a:lnTo>
                  <a:pt x="110" y="134"/>
                </a:lnTo>
                <a:lnTo>
                  <a:pt x="104" y="134"/>
                </a:lnTo>
                <a:lnTo>
                  <a:pt x="110" y="134"/>
                </a:lnTo>
                <a:lnTo>
                  <a:pt x="110" y="128"/>
                </a:lnTo>
                <a:lnTo>
                  <a:pt x="116" y="122"/>
                </a:lnTo>
                <a:lnTo>
                  <a:pt x="116" y="117"/>
                </a:lnTo>
                <a:lnTo>
                  <a:pt x="116" y="111"/>
                </a:lnTo>
                <a:lnTo>
                  <a:pt x="116" y="117"/>
                </a:lnTo>
                <a:lnTo>
                  <a:pt x="116" y="111"/>
                </a:lnTo>
                <a:lnTo>
                  <a:pt x="116" y="105"/>
                </a:lnTo>
                <a:lnTo>
                  <a:pt x="116" y="93"/>
                </a:lnTo>
                <a:lnTo>
                  <a:pt x="116" y="82"/>
                </a:lnTo>
                <a:lnTo>
                  <a:pt x="116" y="76"/>
                </a:lnTo>
                <a:lnTo>
                  <a:pt x="116" y="64"/>
                </a:lnTo>
                <a:lnTo>
                  <a:pt x="116" y="52"/>
                </a:lnTo>
                <a:lnTo>
                  <a:pt x="116" y="46"/>
                </a:lnTo>
                <a:lnTo>
                  <a:pt x="116" y="35"/>
                </a:lnTo>
                <a:lnTo>
                  <a:pt x="116" y="41"/>
                </a:lnTo>
                <a:lnTo>
                  <a:pt x="116" y="29"/>
                </a:lnTo>
                <a:lnTo>
                  <a:pt x="116" y="23"/>
                </a:lnTo>
                <a:lnTo>
                  <a:pt x="116" y="17"/>
                </a:lnTo>
                <a:lnTo>
                  <a:pt x="116" y="11"/>
                </a:lnTo>
                <a:lnTo>
                  <a:pt x="116" y="6"/>
                </a:lnTo>
                <a:lnTo>
                  <a:pt x="116" y="0"/>
                </a:lnTo>
                <a:lnTo>
                  <a:pt x="133" y="0"/>
                </a:lnTo>
                <a:lnTo>
                  <a:pt x="127" y="6"/>
                </a:lnTo>
                <a:lnTo>
                  <a:pt x="127" y="11"/>
                </a:lnTo>
                <a:lnTo>
                  <a:pt x="127" y="17"/>
                </a:lnTo>
                <a:lnTo>
                  <a:pt x="133" y="23"/>
                </a:lnTo>
                <a:lnTo>
                  <a:pt x="133" y="29"/>
                </a:lnTo>
                <a:lnTo>
                  <a:pt x="133" y="35"/>
                </a:lnTo>
                <a:lnTo>
                  <a:pt x="133" y="46"/>
                </a:lnTo>
                <a:lnTo>
                  <a:pt x="133" y="52"/>
                </a:lnTo>
                <a:lnTo>
                  <a:pt x="133" y="64"/>
                </a:lnTo>
                <a:lnTo>
                  <a:pt x="133" y="70"/>
                </a:lnTo>
                <a:lnTo>
                  <a:pt x="133" y="82"/>
                </a:lnTo>
                <a:lnTo>
                  <a:pt x="133" y="93"/>
                </a:lnTo>
                <a:lnTo>
                  <a:pt x="133" y="105"/>
                </a:lnTo>
                <a:lnTo>
                  <a:pt x="133" y="111"/>
                </a:lnTo>
                <a:lnTo>
                  <a:pt x="133" y="117"/>
                </a:lnTo>
                <a:lnTo>
                  <a:pt x="127" y="122"/>
                </a:lnTo>
                <a:lnTo>
                  <a:pt x="127" y="128"/>
                </a:lnTo>
                <a:lnTo>
                  <a:pt x="127" y="134"/>
                </a:lnTo>
                <a:lnTo>
                  <a:pt x="122" y="140"/>
                </a:lnTo>
                <a:lnTo>
                  <a:pt x="122" y="146"/>
                </a:lnTo>
                <a:lnTo>
                  <a:pt x="116" y="152"/>
                </a:lnTo>
                <a:lnTo>
                  <a:pt x="110" y="157"/>
                </a:lnTo>
                <a:lnTo>
                  <a:pt x="104" y="163"/>
                </a:lnTo>
                <a:lnTo>
                  <a:pt x="98" y="169"/>
                </a:lnTo>
                <a:lnTo>
                  <a:pt x="93" y="175"/>
                </a:lnTo>
                <a:lnTo>
                  <a:pt x="81" y="181"/>
                </a:lnTo>
                <a:lnTo>
                  <a:pt x="64" y="192"/>
                </a:lnTo>
                <a:lnTo>
                  <a:pt x="58" y="198"/>
                </a:lnTo>
                <a:lnTo>
                  <a:pt x="46" y="210"/>
                </a:lnTo>
                <a:lnTo>
                  <a:pt x="52" y="210"/>
                </a:lnTo>
                <a:lnTo>
                  <a:pt x="40" y="216"/>
                </a:lnTo>
                <a:lnTo>
                  <a:pt x="35" y="222"/>
                </a:lnTo>
                <a:lnTo>
                  <a:pt x="29" y="227"/>
                </a:lnTo>
                <a:lnTo>
                  <a:pt x="29" y="233"/>
                </a:lnTo>
                <a:lnTo>
                  <a:pt x="23" y="239"/>
                </a:lnTo>
                <a:lnTo>
                  <a:pt x="23" y="245"/>
                </a:lnTo>
                <a:lnTo>
                  <a:pt x="23" y="251"/>
                </a:lnTo>
                <a:lnTo>
                  <a:pt x="29" y="251"/>
                </a:lnTo>
                <a:lnTo>
                  <a:pt x="23" y="251"/>
                </a:lnTo>
                <a:lnTo>
                  <a:pt x="29" y="257"/>
                </a:lnTo>
                <a:lnTo>
                  <a:pt x="29" y="262"/>
                </a:lnTo>
                <a:lnTo>
                  <a:pt x="35" y="268"/>
                </a:lnTo>
                <a:lnTo>
                  <a:pt x="40" y="280"/>
                </a:lnTo>
                <a:lnTo>
                  <a:pt x="40" y="274"/>
                </a:lnTo>
                <a:lnTo>
                  <a:pt x="46" y="286"/>
                </a:lnTo>
                <a:lnTo>
                  <a:pt x="58" y="292"/>
                </a:lnTo>
                <a:lnTo>
                  <a:pt x="64" y="303"/>
                </a:lnTo>
                <a:lnTo>
                  <a:pt x="81" y="315"/>
                </a:lnTo>
                <a:lnTo>
                  <a:pt x="87" y="327"/>
                </a:lnTo>
                <a:lnTo>
                  <a:pt x="98" y="333"/>
                </a:lnTo>
                <a:lnTo>
                  <a:pt x="104" y="344"/>
                </a:lnTo>
                <a:lnTo>
                  <a:pt x="110" y="350"/>
                </a:lnTo>
                <a:lnTo>
                  <a:pt x="110" y="356"/>
                </a:lnTo>
                <a:lnTo>
                  <a:pt x="110" y="362"/>
                </a:lnTo>
                <a:lnTo>
                  <a:pt x="116" y="362"/>
                </a:lnTo>
                <a:lnTo>
                  <a:pt x="116" y="368"/>
                </a:lnTo>
                <a:lnTo>
                  <a:pt x="116" y="379"/>
                </a:lnTo>
                <a:lnTo>
                  <a:pt x="116" y="385"/>
                </a:lnTo>
                <a:lnTo>
                  <a:pt x="116" y="391"/>
                </a:lnTo>
                <a:lnTo>
                  <a:pt x="116" y="403"/>
                </a:lnTo>
                <a:lnTo>
                  <a:pt x="116" y="408"/>
                </a:lnTo>
                <a:lnTo>
                  <a:pt x="110" y="414"/>
                </a:lnTo>
                <a:lnTo>
                  <a:pt x="110" y="420"/>
                </a:lnTo>
                <a:lnTo>
                  <a:pt x="104" y="432"/>
                </a:lnTo>
                <a:lnTo>
                  <a:pt x="98" y="443"/>
                </a:lnTo>
                <a:lnTo>
                  <a:pt x="93" y="455"/>
                </a:lnTo>
                <a:lnTo>
                  <a:pt x="81" y="467"/>
                </a:lnTo>
                <a:lnTo>
                  <a:pt x="75" y="478"/>
                </a:lnTo>
                <a:lnTo>
                  <a:pt x="75" y="484"/>
                </a:lnTo>
                <a:lnTo>
                  <a:pt x="69" y="490"/>
                </a:lnTo>
                <a:lnTo>
                  <a:pt x="64" y="496"/>
                </a:lnTo>
                <a:lnTo>
                  <a:pt x="58" y="502"/>
                </a:lnTo>
                <a:lnTo>
                  <a:pt x="46" y="514"/>
                </a:lnTo>
                <a:lnTo>
                  <a:pt x="40" y="519"/>
                </a:lnTo>
                <a:lnTo>
                  <a:pt x="35" y="525"/>
                </a:lnTo>
                <a:lnTo>
                  <a:pt x="29" y="531"/>
                </a:lnTo>
                <a:lnTo>
                  <a:pt x="23" y="537"/>
                </a:lnTo>
                <a:lnTo>
                  <a:pt x="23" y="543"/>
                </a:lnTo>
                <a:lnTo>
                  <a:pt x="23" y="537"/>
                </a:lnTo>
                <a:lnTo>
                  <a:pt x="17" y="543"/>
                </a:lnTo>
                <a:lnTo>
                  <a:pt x="17" y="549"/>
                </a:lnTo>
                <a:lnTo>
                  <a:pt x="17" y="554"/>
                </a:lnTo>
                <a:lnTo>
                  <a:pt x="17" y="560"/>
                </a:lnTo>
                <a:lnTo>
                  <a:pt x="17" y="566"/>
                </a:lnTo>
                <a:lnTo>
                  <a:pt x="17" y="572"/>
                </a:lnTo>
                <a:lnTo>
                  <a:pt x="23" y="578"/>
                </a:lnTo>
                <a:lnTo>
                  <a:pt x="23" y="589"/>
                </a:lnTo>
                <a:lnTo>
                  <a:pt x="29" y="595"/>
                </a:lnTo>
                <a:lnTo>
                  <a:pt x="29" y="601"/>
                </a:lnTo>
                <a:lnTo>
                  <a:pt x="35" y="613"/>
                </a:lnTo>
                <a:lnTo>
                  <a:pt x="40" y="619"/>
                </a:lnTo>
                <a:lnTo>
                  <a:pt x="40" y="630"/>
                </a:lnTo>
                <a:lnTo>
                  <a:pt x="46" y="636"/>
                </a:lnTo>
                <a:lnTo>
                  <a:pt x="58" y="654"/>
                </a:lnTo>
                <a:lnTo>
                  <a:pt x="69" y="671"/>
                </a:lnTo>
                <a:lnTo>
                  <a:pt x="87" y="694"/>
                </a:lnTo>
                <a:lnTo>
                  <a:pt x="69" y="700"/>
                </a:lnTo>
                <a:close/>
              </a:path>
            </a:pathLst>
          </a:custGeom>
          <a:solidFill>
            <a:srgbClr val="FFFFFF"/>
          </a:solidFill>
          <a:ln w="9525">
            <a:noFill/>
            <a:round/>
            <a:headEnd/>
            <a:tailEnd/>
          </a:ln>
        </p:spPr>
        <p:txBody>
          <a:bodyPr/>
          <a:lstStyle/>
          <a:p>
            <a:endParaRPr lang="en-US"/>
          </a:p>
        </p:txBody>
      </p:sp>
      <p:sp>
        <p:nvSpPr>
          <p:cNvPr id="25173" name="Rectangle 361"/>
          <p:cNvSpPr>
            <a:spLocks noChangeArrowheads="1"/>
          </p:cNvSpPr>
          <p:nvPr/>
        </p:nvSpPr>
        <p:spPr bwMode="auto">
          <a:xfrm>
            <a:off x="4629094" y="1764863"/>
            <a:ext cx="211138" cy="1111250"/>
          </a:xfrm>
          <a:prstGeom prst="rect">
            <a:avLst/>
          </a:prstGeom>
          <a:solidFill>
            <a:srgbClr val="808080"/>
          </a:solidFill>
          <a:ln w="9525">
            <a:noFill/>
            <a:miter lim="800000"/>
            <a:headEnd/>
            <a:tailEnd/>
          </a:ln>
        </p:spPr>
        <p:txBody>
          <a:bodyPr/>
          <a:lstStyle/>
          <a:p>
            <a:endParaRPr lang="en-GB"/>
          </a:p>
        </p:txBody>
      </p:sp>
      <p:sp>
        <p:nvSpPr>
          <p:cNvPr id="25174" name="Freeform 362"/>
          <p:cNvSpPr>
            <a:spLocks/>
          </p:cNvSpPr>
          <p:nvPr/>
        </p:nvSpPr>
        <p:spPr bwMode="auto">
          <a:xfrm>
            <a:off x="4646556" y="1745813"/>
            <a:ext cx="184150" cy="1103313"/>
          </a:xfrm>
          <a:custGeom>
            <a:avLst/>
            <a:gdLst>
              <a:gd name="T0" fmla="*/ 64 w 116"/>
              <a:gd name="T1" fmla="*/ 695 h 695"/>
              <a:gd name="T2" fmla="*/ 41 w 116"/>
              <a:gd name="T3" fmla="*/ 660 h 695"/>
              <a:gd name="T4" fmla="*/ 29 w 116"/>
              <a:gd name="T5" fmla="*/ 642 h 695"/>
              <a:gd name="T6" fmla="*/ 18 w 116"/>
              <a:gd name="T7" fmla="*/ 625 h 695"/>
              <a:gd name="T8" fmla="*/ 12 w 116"/>
              <a:gd name="T9" fmla="*/ 607 h 695"/>
              <a:gd name="T10" fmla="*/ 6 w 116"/>
              <a:gd name="T11" fmla="*/ 590 h 695"/>
              <a:gd name="T12" fmla="*/ 0 w 116"/>
              <a:gd name="T13" fmla="*/ 572 h 695"/>
              <a:gd name="T14" fmla="*/ 0 w 116"/>
              <a:gd name="T15" fmla="*/ 561 h 695"/>
              <a:gd name="T16" fmla="*/ 0 w 116"/>
              <a:gd name="T17" fmla="*/ 555 h 695"/>
              <a:gd name="T18" fmla="*/ 0 w 116"/>
              <a:gd name="T19" fmla="*/ 549 h 695"/>
              <a:gd name="T20" fmla="*/ 6 w 116"/>
              <a:gd name="T21" fmla="*/ 537 h 695"/>
              <a:gd name="T22" fmla="*/ 12 w 116"/>
              <a:gd name="T23" fmla="*/ 526 h 695"/>
              <a:gd name="T24" fmla="*/ 24 w 116"/>
              <a:gd name="T25" fmla="*/ 514 h 695"/>
              <a:gd name="T26" fmla="*/ 41 w 116"/>
              <a:gd name="T27" fmla="*/ 496 h 695"/>
              <a:gd name="T28" fmla="*/ 53 w 116"/>
              <a:gd name="T29" fmla="*/ 485 h 695"/>
              <a:gd name="T30" fmla="*/ 58 w 116"/>
              <a:gd name="T31" fmla="*/ 473 h 695"/>
              <a:gd name="T32" fmla="*/ 64 w 116"/>
              <a:gd name="T33" fmla="*/ 461 h 695"/>
              <a:gd name="T34" fmla="*/ 76 w 116"/>
              <a:gd name="T35" fmla="*/ 450 h 695"/>
              <a:gd name="T36" fmla="*/ 82 w 116"/>
              <a:gd name="T37" fmla="*/ 438 h 695"/>
              <a:gd name="T38" fmla="*/ 87 w 116"/>
              <a:gd name="T39" fmla="*/ 426 h 695"/>
              <a:gd name="T40" fmla="*/ 93 w 116"/>
              <a:gd name="T41" fmla="*/ 409 h 695"/>
              <a:gd name="T42" fmla="*/ 99 w 116"/>
              <a:gd name="T43" fmla="*/ 397 h 695"/>
              <a:gd name="T44" fmla="*/ 99 w 116"/>
              <a:gd name="T45" fmla="*/ 385 h 695"/>
              <a:gd name="T46" fmla="*/ 99 w 116"/>
              <a:gd name="T47" fmla="*/ 368 h 695"/>
              <a:gd name="T48" fmla="*/ 93 w 116"/>
              <a:gd name="T49" fmla="*/ 362 h 695"/>
              <a:gd name="T50" fmla="*/ 87 w 116"/>
              <a:gd name="T51" fmla="*/ 356 h 695"/>
              <a:gd name="T52" fmla="*/ 87 w 116"/>
              <a:gd name="T53" fmla="*/ 345 h 695"/>
              <a:gd name="T54" fmla="*/ 76 w 116"/>
              <a:gd name="T55" fmla="*/ 339 h 695"/>
              <a:gd name="T56" fmla="*/ 64 w 116"/>
              <a:gd name="T57" fmla="*/ 321 h 695"/>
              <a:gd name="T58" fmla="*/ 47 w 116"/>
              <a:gd name="T59" fmla="*/ 304 h 695"/>
              <a:gd name="T60" fmla="*/ 29 w 116"/>
              <a:gd name="T61" fmla="*/ 292 h 695"/>
              <a:gd name="T62" fmla="*/ 24 w 116"/>
              <a:gd name="T63" fmla="*/ 280 h 695"/>
              <a:gd name="T64" fmla="*/ 18 w 116"/>
              <a:gd name="T65" fmla="*/ 274 h 695"/>
              <a:gd name="T66" fmla="*/ 12 w 116"/>
              <a:gd name="T67" fmla="*/ 269 h 695"/>
              <a:gd name="T68" fmla="*/ 6 w 116"/>
              <a:gd name="T69" fmla="*/ 257 h 695"/>
              <a:gd name="T70" fmla="*/ 6 w 116"/>
              <a:gd name="T71" fmla="*/ 251 h 695"/>
              <a:gd name="T72" fmla="*/ 6 w 116"/>
              <a:gd name="T73" fmla="*/ 245 h 695"/>
              <a:gd name="T74" fmla="*/ 6 w 116"/>
              <a:gd name="T75" fmla="*/ 234 h 695"/>
              <a:gd name="T76" fmla="*/ 12 w 116"/>
              <a:gd name="T77" fmla="*/ 228 h 695"/>
              <a:gd name="T78" fmla="*/ 12 w 116"/>
              <a:gd name="T79" fmla="*/ 222 h 695"/>
              <a:gd name="T80" fmla="*/ 18 w 116"/>
              <a:gd name="T81" fmla="*/ 216 h 695"/>
              <a:gd name="T82" fmla="*/ 24 w 116"/>
              <a:gd name="T83" fmla="*/ 210 h 695"/>
              <a:gd name="T84" fmla="*/ 35 w 116"/>
              <a:gd name="T85" fmla="*/ 199 h 695"/>
              <a:gd name="T86" fmla="*/ 47 w 116"/>
              <a:gd name="T87" fmla="*/ 187 h 695"/>
              <a:gd name="T88" fmla="*/ 64 w 116"/>
              <a:gd name="T89" fmla="*/ 175 h 695"/>
              <a:gd name="T90" fmla="*/ 82 w 116"/>
              <a:gd name="T91" fmla="*/ 164 h 695"/>
              <a:gd name="T92" fmla="*/ 87 w 116"/>
              <a:gd name="T93" fmla="*/ 158 h 695"/>
              <a:gd name="T94" fmla="*/ 93 w 116"/>
              <a:gd name="T95" fmla="*/ 152 h 695"/>
              <a:gd name="T96" fmla="*/ 99 w 116"/>
              <a:gd name="T97" fmla="*/ 146 h 695"/>
              <a:gd name="T98" fmla="*/ 105 w 116"/>
              <a:gd name="T99" fmla="*/ 140 h 695"/>
              <a:gd name="T100" fmla="*/ 111 w 116"/>
              <a:gd name="T101" fmla="*/ 129 h 695"/>
              <a:gd name="T102" fmla="*/ 111 w 116"/>
              <a:gd name="T103" fmla="*/ 117 h 695"/>
              <a:gd name="T104" fmla="*/ 116 w 116"/>
              <a:gd name="T105" fmla="*/ 105 h 695"/>
              <a:gd name="T106" fmla="*/ 116 w 116"/>
              <a:gd name="T107" fmla="*/ 94 h 695"/>
              <a:gd name="T108" fmla="*/ 111 w 116"/>
              <a:gd name="T109" fmla="*/ 70 h 695"/>
              <a:gd name="T110" fmla="*/ 111 w 116"/>
              <a:gd name="T111" fmla="*/ 64 h 695"/>
              <a:gd name="T112" fmla="*/ 111 w 116"/>
              <a:gd name="T113" fmla="*/ 53 h 695"/>
              <a:gd name="T114" fmla="*/ 111 w 116"/>
              <a:gd name="T115" fmla="*/ 35 h 695"/>
              <a:gd name="T116" fmla="*/ 111 w 116"/>
              <a:gd name="T117" fmla="*/ 23 h 695"/>
              <a:gd name="T118" fmla="*/ 111 w 116"/>
              <a:gd name="T119" fmla="*/ 12 h 695"/>
              <a:gd name="T120" fmla="*/ 111 w 116"/>
              <a:gd name="T121" fmla="*/ 0 h 6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695"/>
              <a:gd name="T185" fmla="*/ 116 w 116"/>
              <a:gd name="T186" fmla="*/ 695 h 6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695">
                <a:moveTo>
                  <a:pt x="64" y="695"/>
                </a:moveTo>
                <a:lnTo>
                  <a:pt x="41" y="660"/>
                </a:lnTo>
                <a:lnTo>
                  <a:pt x="29" y="642"/>
                </a:lnTo>
                <a:lnTo>
                  <a:pt x="18" y="625"/>
                </a:lnTo>
                <a:lnTo>
                  <a:pt x="12" y="607"/>
                </a:lnTo>
                <a:lnTo>
                  <a:pt x="6" y="590"/>
                </a:lnTo>
                <a:lnTo>
                  <a:pt x="0" y="572"/>
                </a:lnTo>
                <a:lnTo>
                  <a:pt x="0" y="561"/>
                </a:lnTo>
                <a:lnTo>
                  <a:pt x="0" y="555"/>
                </a:lnTo>
                <a:lnTo>
                  <a:pt x="0" y="549"/>
                </a:lnTo>
                <a:lnTo>
                  <a:pt x="6" y="537"/>
                </a:lnTo>
                <a:lnTo>
                  <a:pt x="12" y="526"/>
                </a:lnTo>
                <a:lnTo>
                  <a:pt x="24" y="514"/>
                </a:lnTo>
                <a:lnTo>
                  <a:pt x="41" y="496"/>
                </a:lnTo>
                <a:lnTo>
                  <a:pt x="53" y="485"/>
                </a:lnTo>
                <a:lnTo>
                  <a:pt x="58" y="473"/>
                </a:lnTo>
                <a:lnTo>
                  <a:pt x="64" y="461"/>
                </a:lnTo>
                <a:lnTo>
                  <a:pt x="76" y="450"/>
                </a:lnTo>
                <a:lnTo>
                  <a:pt x="82" y="438"/>
                </a:lnTo>
                <a:lnTo>
                  <a:pt x="87" y="426"/>
                </a:lnTo>
                <a:lnTo>
                  <a:pt x="93" y="409"/>
                </a:lnTo>
                <a:lnTo>
                  <a:pt x="99" y="397"/>
                </a:lnTo>
                <a:lnTo>
                  <a:pt x="99" y="385"/>
                </a:lnTo>
                <a:lnTo>
                  <a:pt x="99" y="368"/>
                </a:lnTo>
                <a:lnTo>
                  <a:pt x="93" y="362"/>
                </a:lnTo>
                <a:lnTo>
                  <a:pt x="87" y="356"/>
                </a:lnTo>
                <a:lnTo>
                  <a:pt x="87" y="345"/>
                </a:lnTo>
                <a:lnTo>
                  <a:pt x="76" y="339"/>
                </a:lnTo>
                <a:lnTo>
                  <a:pt x="64" y="321"/>
                </a:lnTo>
                <a:lnTo>
                  <a:pt x="47" y="304"/>
                </a:lnTo>
                <a:lnTo>
                  <a:pt x="29" y="292"/>
                </a:lnTo>
                <a:lnTo>
                  <a:pt x="24" y="280"/>
                </a:lnTo>
                <a:lnTo>
                  <a:pt x="18" y="274"/>
                </a:lnTo>
                <a:lnTo>
                  <a:pt x="12" y="269"/>
                </a:lnTo>
                <a:lnTo>
                  <a:pt x="6" y="257"/>
                </a:lnTo>
                <a:lnTo>
                  <a:pt x="6" y="251"/>
                </a:lnTo>
                <a:lnTo>
                  <a:pt x="6" y="245"/>
                </a:lnTo>
                <a:lnTo>
                  <a:pt x="6" y="234"/>
                </a:lnTo>
                <a:lnTo>
                  <a:pt x="12" y="228"/>
                </a:lnTo>
                <a:lnTo>
                  <a:pt x="12" y="222"/>
                </a:lnTo>
                <a:lnTo>
                  <a:pt x="18" y="216"/>
                </a:lnTo>
                <a:lnTo>
                  <a:pt x="24" y="210"/>
                </a:lnTo>
                <a:lnTo>
                  <a:pt x="35" y="199"/>
                </a:lnTo>
                <a:lnTo>
                  <a:pt x="47" y="187"/>
                </a:lnTo>
                <a:lnTo>
                  <a:pt x="64" y="175"/>
                </a:lnTo>
                <a:lnTo>
                  <a:pt x="82" y="164"/>
                </a:lnTo>
                <a:lnTo>
                  <a:pt x="87" y="158"/>
                </a:lnTo>
                <a:lnTo>
                  <a:pt x="93" y="152"/>
                </a:lnTo>
                <a:lnTo>
                  <a:pt x="99" y="146"/>
                </a:lnTo>
                <a:lnTo>
                  <a:pt x="105" y="140"/>
                </a:lnTo>
                <a:lnTo>
                  <a:pt x="111" y="129"/>
                </a:lnTo>
                <a:lnTo>
                  <a:pt x="111" y="117"/>
                </a:lnTo>
                <a:lnTo>
                  <a:pt x="116" y="105"/>
                </a:lnTo>
                <a:lnTo>
                  <a:pt x="116" y="94"/>
                </a:lnTo>
                <a:lnTo>
                  <a:pt x="111" y="70"/>
                </a:lnTo>
                <a:lnTo>
                  <a:pt x="111" y="64"/>
                </a:lnTo>
                <a:lnTo>
                  <a:pt x="111" y="53"/>
                </a:lnTo>
                <a:lnTo>
                  <a:pt x="111" y="35"/>
                </a:lnTo>
                <a:lnTo>
                  <a:pt x="111" y="23"/>
                </a:lnTo>
                <a:lnTo>
                  <a:pt x="111" y="12"/>
                </a:lnTo>
                <a:lnTo>
                  <a:pt x="111" y="0"/>
                </a:lnTo>
              </a:path>
            </a:pathLst>
          </a:custGeom>
          <a:noFill/>
          <a:ln w="26988">
            <a:solidFill>
              <a:srgbClr val="FF0000"/>
            </a:solidFill>
            <a:round/>
            <a:headEnd/>
            <a:tailEnd/>
          </a:ln>
        </p:spPr>
        <p:txBody>
          <a:bodyPr/>
          <a:lstStyle/>
          <a:p>
            <a:endParaRPr lang="en-US"/>
          </a:p>
        </p:txBody>
      </p:sp>
      <p:sp>
        <p:nvSpPr>
          <p:cNvPr id="25175" name="Rectangle 363"/>
          <p:cNvSpPr>
            <a:spLocks noChangeArrowheads="1"/>
          </p:cNvSpPr>
          <p:nvPr/>
        </p:nvSpPr>
        <p:spPr bwMode="auto">
          <a:xfrm>
            <a:off x="5051369" y="1774388"/>
            <a:ext cx="212725" cy="1111250"/>
          </a:xfrm>
          <a:prstGeom prst="rect">
            <a:avLst/>
          </a:prstGeom>
          <a:solidFill>
            <a:srgbClr val="808080"/>
          </a:solidFill>
          <a:ln w="9525">
            <a:noFill/>
            <a:miter lim="800000"/>
            <a:headEnd/>
            <a:tailEnd/>
          </a:ln>
        </p:spPr>
        <p:txBody>
          <a:bodyPr/>
          <a:lstStyle/>
          <a:p>
            <a:endParaRPr lang="en-GB"/>
          </a:p>
        </p:txBody>
      </p:sp>
      <p:sp>
        <p:nvSpPr>
          <p:cNvPr id="25176" name="Freeform 364"/>
          <p:cNvSpPr>
            <a:spLocks/>
          </p:cNvSpPr>
          <p:nvPr/>
        </p:nvSpPr>
        <p:spPr bwMode="auto">
          <a:xfrm>
            <a:off x="5051369" y="1774388"/>
            <a:ext cx="212725" cy="1111250"/>
          </a:xfrm>
          <a:custGeom>
            <a:avLst/>
            <a:gdLst>
              <a:gd name="T0" fmla="*/ 29 w 134"/>
              <a:gd name="T1" fmla="*/ 636 h 700"/>
              <a:gd name="T2" fmla="*/ 12 w 134"/>
              <a:gd name="T3" fmla="*/ 589 h 700"/>
              <a:gd name="T4" fmla="*/ 0 w 134"/>
              <a:gd name="T5" fmla="*/ 548 h 700"/>
              <a:gd name="T6" fmla="*/ 18 w 134"/>
              <a:gd name="T7" fmla="*/ 519 h 700"/>
              <a:gd name="T8" fmla="*/ 47 w 134"/>
              <a:gd name="T9" fmla="*/ 490 h 700"/>
              <a:gd name="T10" fmla="*/ 58 w 134"/>
              <a:gd name="T11" fmla="*/ 478 h 700"/>
              <a:gd name="T12" fmla="*/ 70 w 134"/>
              <a:gd name="T13" fmla="*/ 461 h 700"/>
              <a:gd name="T14" fmla="*/ 93 w 134"/>
              <a:gd name="T15" fmla="*/ 420 h 700"/>
              <a:gd name="T16" fmla="*/ 99 w 134"/>
              <a:gd name="T17" fmla="*/ 408 h 700"/>
              <a:gd name="T18" fmla="*/ 105 w 134"/>
              <a:gd name="T19" fmla="*/ 391 h 700"/>
              <a:gd name="T20" fmla="*/ 105 w 134"/>
              <a:gd name="T21" fmla="*/ 379 h 700"/>
              <a:gd name="T22" fmla="*/ 99 w 134"/>
              <a:gd name="T23" fmla="*/ 367 h 700"/>
              <a:gd name="T24" fmla="*/ 99 w 134"/>
              <a:gd name="T25" fmla="*/ 356 h 700"/>
              <a:gd name="T26" fmla="*/ 76 w 134"/>
              <a:gd name="T27" fmla="*/ 338 h 700"/>
              <a:gd name="T28" fmla="*/ 47 w 134"/>
              <a:gd name="T29" fmla="*/ 303 h 700"/>
              <a:gd name="T30" fmla="*/ 18 w 134"/>
              <a:gd name="T31" fmla="*/ 262 h 700"/>
              <a:gd name="T32" fmla="*/ 12 w 134"/>
              <a:gd name="T33" fmla="*/ 245 h 700"/>
              <a:gd name="T34" fmla="*/ 18 w 134"/>
              <a:gd name="T35" fmla="*/ 216 h 700"/>
              <a:gd name="T36" fmla="*/ 58 w 134"/>
              <a:gd name="T37" fmla="*/ 181 h 700"/>
              <a:gd name="T38" fmla="*/ 87 w 134"/>
              <a:gd name="T39" fmla="*/ 157 h 700"/>
              <a:gd name="T40" fmla="*/ 105 w 134"/>
              <a:gd name="T41" fmla="*/ 140 h 700"/>
              <a:gd name="T42" fmla="*/ 111 w 134"/>
              <a:gd name="T43" fmla="*/ 134 h 700"/>
              <a:gd name="T44" fmla="*/ 116 w 134"/>
              <a:gd name="T45" fmla="*/ 116 h 700"/>
              <a:gd name="T46" fmla="*/ 116 w 134"/>
              <a:gd name="T47" fmla="*/ 105 h 700"/>
              <a:gd name="T48" fmla="*/ 116 w 134"/>
              <a:gd name="T49" fmla="*/ 81 h 700"/>
              <a:gd name="T50" fmla="*/ 116 w 134"/>
              <a:gd name="T51" fmla="*/ 46 h 700"/>
              <a:gd name="T52" fmla="*/ 116 w 134"/>
              <a:gd name="T53" fmla="*/ 29 h 700"/>
              <a:gd name="T54" fmla="*/ 116 w 134"/>
              <a:gd name="T55" fmla="*/ 0 h 700"/>
              <a:gd name="T56" fmla="*/ 134 w 134"/>
              <a:gd name="T57" fmla="*/ 11 h 700"/>
              <a:gd name="T58" fmla="*/ 134 w 134"/>
              <a:gd name="T59" fmla="*/ 29 h 700"/>
              <a:gd name="T60" fmla="*/ 134 w 134"/>
              <a:gd name="T61" fmla="*/ 64 h 700"/>
              <a:gd name="T62" fmla="*/ 134 w 134"/>
              <a:gd name="T63" fmla="*/ 93 h 700"/>
              <a:gd name="T64" fmla="*/ 128 w 134"/>
              <a:gd name="T65" fmla="*/ 128 h 700"/>
              <a:gd name="T66" fmla="*/ 116 w 134"/>
              <a:gd name="T67" fmla="*/ 157 h 700"/>
              <a:gd name="T68" fmla="*/ 64 w 134"/>
              <a:gd name="T69" fmla="*/ 192 h 700"/>
              <a:gd name="T70" fmla="*/ 53 w 134"/>
              <a:gd name="T71" fmla="*/ 204 h 700"/>
              <a:gd name="T72" fmla="*/ 35 w 134"/>
              <a:gd name="T73" fmla="*/ 227 h 700"/>
              <a:gd name="T74" fmla="*/ 29 w 134"/>
              <a:gd name="T75" fmla="*/ 233 h 700"/>
              <a:gd name="T76" fmla="*/ 24 w 134"/>
              <a:gd name="T77" fmla="*/ 245 h 700"/>
              <a:gd name="T78" fmla="*/ 29 w 134"/>
              <a:gd name="T79" fmla="*/ 251 h 700"/>
              <a:gd name="T80" fmla="*/ 29 w 134"/>
              <a:gd name="T81" fmla="*/ 256 h 700"/>
              <a:gd name="T82" fmla="*/ 35 w 134"/>
              <a:gd name="T83" fmla="*/ 268 h 700"/>
              <a:gd name="T84" fmla="*/ 58 w 134"/>
              <a:gd name="T85" fmla="*/ 292 h 700"/>
              <a:gd name="T86" fmla="*/ 87 w 134"/>
              <a:gd name="T87" fmla="*/ 327 h 700"/>
              <a:gd name="T88" fmla="*/ 116 w 134"/>
              <a:gd name="T89" fmla="*/ 356 h 700"/>
              <a:gd name="T90" fmla="*/ 116 w 134"/>
              <a:gd name="T91" fmla="*/ 391 h 700"/>
              <a:gd name="T92" fmla="*/ 105 w 134"/>
              <a:gd name="T93" fmla="*/ 426 h 700"/>
              <a:gd name="T94" fmla="*/ 76 w 134"/>
              <a:gd name="T95" fmla="*/ 478 h 700"/>
              <a:gd name="T96" fmla="*/ 53 w 134"/>
              <a:gd name="T97" fmla="*/ 513 h 700"/>
              <a:gd name="T98" fmla="*/ 29 w 134"/>
              <a:gd name="T99" fmla="*/ 531 h 700"/>
              <a:gd name="T100" fmla="*/ 24 w 134"/>
              <a:gd name="T101" fmla="*/ 537 h 700"/>
              <a:gd name="T102" fmla="*/ 18 w 134"/>
              <a:gd name="T103" fmla="*/ 554 h 700"/>
              <a:gd name="T104" fmla="*/ 18 w 134"/>
              <a:gd name="T105" fmla="*/ 566 h 700"/>
              <a:gd name="T106" fmla="*/ 24 w 134"/>
              <a:gd name="T107" fmla="*/ 583 h 700"/>
              <a:gd name="T108" fmla="*/ 29 w 134"/>
              <a:gd name="T109" fmla="*/ 601 h 700"/>
              <a:gd name="T110" fmla="*/ 47 w 134"/>
              <a:gd name="T111" fmla="*/ 630 h 700"/>
              <a:gd name="T112" fmla="*/ 58 w 134"/>
              <a:gd name="T113" fmla="*/ 653 h 7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4"/>
              <a:gd name="T172" fmla="*/ 0 h 700"/>
              <a:gd name="T173" fmla="*/ 134 w 134"/>
              <a:gd name="T174" fmla="*/ 700 h 7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4" h="700">
                <a:moveTo>
                  <a:pt x="70" y="700"/>
                </a:moveTo>
                <a:lnTo>
                  <a:pt x="58" y="683"/>
                </a:lnTo>
                <a:lnTo>
                  <a:pt x="47" y="665"/>
                </a:lnTo>
                <a:lnTo>
                  <a:pt x="35" y="642"/>
                </a:lnTo>
                <a:lnTo>
                  <a:pt x="29" y="636"/>
                </a:lnTo>
                <a:lnTo>
                  <a:pt x="24" y="624"/>
                </a:lnTo>
                <a:lnTo>
                  <a:pt x="24" y="618"/>
                </a:lnTo>
                <a:lnTo>
                  <a:pt x="18" y="607"/>
                </a:lnTo>
                <a:lnTo>
                  <a:pt x="12" y="601"/>
                </a:lnTo>
                <a:lnTo>
                  <a:pt x="12" y="589"/>
                </a:lnTo>
                <a:lnTo>
                  <a:pt x="6" y="583"/>
                </a:lnTo>
                <a:lnTo>
                  <a:pt x="6" y="578"/>
                </a:lnTo>
                <a:lnTo>
                  <a:pt x="6" y="566"/>
                </a:lnTo>
                <a:lnTo>
                  <a:pt x="0" y="560"/>
                </a:lnTo>
                <a:lnTo>
                  <a:pt x="0" y="548"/>
                </a:lnTo>
                <a:lnTo>
                  <a:pt x="6" y="543"/>
                </a:lnTo>
                <a:lnTo>
                  <a:pt x="6" y="537"/>
                </a:lnTo>
                <a:lnTo>
                  <a:pt x="12" y="531"/>
                </a:lnTo>
                <a:lnTo>
                  <a:pt x="12" y="525"/>
                </a:lnTo>
                <a:lnTo>
                  <a:pt x="18" y="519"/>
                </a:lnTo>
                <a:lnTo>
                  <a:pt x="24" y="513"/>
                </a:lnTo>
                <a:lnTo>
                  <a:pt x="29" y="508"/>
                </a:lnTo>
                <a:lnTo>
                  <a:pt x="41" y="502"/>
                </a:lnTo>
                <a:lnTo>
                  <a:pt x="47" y="490"/>
                </a:lnTo>
                <a:lnTo>
                  <a:pt x="53" y="484"/>
                </a:lnTo>
                <a:lnTo>
                  <a:pt x="58" y="478"/>
                </a:lnTo>
                <a:lnTo>
                  <a:pt x="64" y="478"/>
                </a:lnTo>
                <a:lnTo>
                  <a:pt x="58" y="478"/>
                </a:lnTo>
                <a:lnTo>
                  <a:pt x="64" y="472"/>
                </a:lnTo>
                <a:lnTo>
                  <a:pt x="70" y="461"/>
                </a:lnTo>
                <a:lnTo>
                  <a:pt x="82" y="443"/>
                </a:lnTo>
                <a:lnTo>
                  <a:pt x="87" y="432"/>
                </a:lnTo>
                <a:lnTo>
                  <a:pt x="93" y="420"/>
                </a:lnTo>
                <a:lnTo>
                  <a:pt x="93" y="414"/>
                </a:lnTo>
                <a:lnTo>
                  <a:pt x="99" y="408"/>
                </a:lnTo>
                <a:lnTo>
                  <a:pt x="99" y="402"/>
                </a:lnTo>
                <a:lnTo>
                  <a:pt x="105" y="397"/>
                </a:lnTo>
                <a:lnTo>
                  <a:pt x="99" y="397"/>
                </a:lnTo>
                <a:lnTo>
                  <a:pt x="105" y="391"/>
                </a:lnTo>
                <a:lnTo>
                  <a:pt x="105" y="385"/>
                </a:lnTo>
                <a:lnTo>
                  <a:pt x="105" y="379"/>
                </a:lnTo>
                <a:lnTo>
                  <a:pt x="99" y="373"/>
                </a:lnTo>
                <a:lnTo>
                  <a:pt x="105" y="373"/>
                </a:lnTo>
                <a:lnTo>
                  <a:pt x="99" y="367"/>
                </a:lnTo>
                <a:lnTo>
                  <a:pt x="99" y="362"/>
                </a:lnTo>
                <a:lnTo>
                  <a:pt x="93" y="356"/>
                </a:lnTo>
                <a:lnTo>
                  <a:pt x="99" y="356"/>
                </a:lnTo>
                <a:lnTo>
                  <a:pt x="93" y="350"/>
                </a:lnTo>
                <a:lnTo>
                  <a:pt x="87" y="344"/>
                </a:lnTo>
                <a:lnTo>
                  <a:pt x="76" y="338"/>
                </a:lnTo>
                <a:lnTo>
                  <a:pt x="70" y="327"/>
                </a:lnTo>
                <a:lnTo>
                  <a:pt x="53" y="309"/>
                </a:lnTo>
                <a:lnTo>
                  <a:pt x="47" y="303"/>
                </a:lnTo>
                <a:lnTo>
                  <a:pt x="41" y="297"/>
                </a:lnTo>
                <a:lnTo>
                  <a:pt x="29" y="286"/>
                </a:lnTo>
                <a:lnTo>
                  <a:pt x="24" y="280"/>
                </a:lnTo>
                <a:lnTo>
                  <a:pt x="18" y="268"/>
                </a:lnTo>
                <a:lnTo>
                  <a:pt x="18" y="262"/>
                </a:lnTo>
                <a:lnTo>
                  <a:pt x="12" y="262"/>
                </a:lnTo>
                <a:lnTo>
                  <a:pt x="12" y="256"/>
                </a:lnTo>
                <a:lnTo>
                  <a:pt x="12" y="251"/>
                </a:lnTo>
                <a:lnTo>
                  <a:pt x="12" y="245"/>
                </a:lnTo>
                <a:lnTo>
                  <a:pt x="12" y="239"/>
                </a:lnTo>
                <a:lnTo>
                  <a:pt x="12" y="233"/>
                </a:lnTo>
                <a:lnTo>
                  <a:pt x="12" y="227"/>
                </a:lnTo>
                <a:lnTo>
                  <a:pt x="18" y="227"/>
                </a:lnTo>
                <a:lnTo>
                  <a:pt x="18" y="216"/>
                </a:lnTo>
                <a:lnTo>
                  <a:pt x="24" y="210"/>
                </a:lnTo>
                <a:lnTo>
                  <a:pt x="35" y="204"/>
                </a:lnTo>
                <a:lnTo>
                  <a:pt x="41" y="192"/>
                </a:lnTo>
                <a:lnTo>
                  <a:pt x="47" y="186"/>
                </a:lnTo>
                <a:lnTo>
                  <a:pt x="58" y="181"/>
                </a:lnTo>
                <a:lnTo>
                  <a:pt x="76" y="169"/>
                </a:lnTo>
                <a:lnTo>
                  <a:pt x="82" y="163"/>
                </a:lnTo>
                <a:lnTo>
                  <a:pt x="87" y="157"/>
                </a:lnTo>
                <a:lnTo>
                  <a:pt x="99" y="151"/>
                </a:lnTo>
                <a:lnTo>
                  <a:pt x="93" y="151"/>
                </a:lnTo>
                <a:lnTo>
                  <a:pt x="105" y="146"/>
                </a:lnTo>
                <a:lnTo>
                  <a:pt x="99" y="146"/>
                </a:lnTo>
                <a:lnTo>
                  <a:pt x="105" y="140"/>
                </a:lnTo>
                <a:lnTo>
                  <a:pt x="111" y="134"/>
                </a:lnTo>
                <a:lnTo>
                  <a:pt x="111" y="128"/>
                </a:lnTo>
                <a:lnTo>
                  <a:pt x="116" y="122"/>
                </a:lnTo>
                <a:lnTo>
                  <a:pt x="116" y="116"/>
                </a:lnTo>
                <a:lnTo>
                  <a:pt x="116" y="111"/>
                </a:lnTo>
                <a:lnTo>
                  <a:pt x="116" y="105"/>
                </a:lnTo>
                <a:lnTo>
                  <a:pt x="116" y="93"/>
                </a:lnTo>
                <a:lnTo>
                  <a:pt x="116" y="81"/>
                </a:lnTo>
                <a:lnTo>
                  <a:pt x="116" y="70"/>
                </a:lnTo>
                <a:lnTo>
                  <a:pt x="116" y="64"/>
                </a:lnTo>
                <a:lnTo>
                  <a:pt x="116" y="52"/>
                </a:lnTo>
                <a:lnTo>
                  <a:pt x="116" y="46"/>
                </a:lnTo>
                <a:lnTo>
                  <a:pt x="116" y="35"/>
                </a:lnTo>
                <a:lnTo>
                  <a:pt x="116" y="29"/>
                </a:lnTo>
                <a:lnTo>
                  <a:pt x="116" y="23"/>
                </a:lnTo>
                <a:lnTo>
                  <a:pt x="116" y="17"/>
                </a:lnTo>
                <a:lnTo>
                  <a:pt x="116" y="11"/>
                </a:lnTo>
                <a:lnTo>
                  <a:pt x="116" y="5"/>
                </a:lnTo>
                <a:lnTo>
                  <a:pt x="116" y="0"/>
                </a:lnTo>
                <a:lnTo>
                  <a:pt x="134" y="0"/>
                </a:lnTo>
                <a:lnTo>
                  <a:pt x="134" y="5"/>
                </a:lnTo>
                <a:lnTo>
                  <a:pt x="134" y="11"/>
                </a:lnTo>
                <a:lnTo>
                  <a:pt x="134" y="17"/>
                </a:lnTo>
                <a:lnTo>
                  <a:pt x="134" y="23"/>
                </a:lnTo>
                <a:lnTo>
                  <a:pt x="134" y="29"/>
                </a:lnTo>
                <a:lnTo>
                  <a:pt x="134" y="35"/>
                </a:lnTo>
                <a:lnTo>
                  <a:pt x="134" y="46"/>
                </a:lnTo>
                <a:lnTo>
                  <a:pt x="134" y="52"/>
                </a:lnTo>
                <a:lnTo>
                  <a:pt x="134" y="64"/>
                </a:lnTo>
                <a:lnTo>
                  <a:pt x="134" y="70"/>
                </a:lnTo>
                <a:lnTo>
                  <a:pt x="134" y="81"/>
                </a:lnTo>
                <a:lnTo>
                  <a:pt x="134" y="93"/>
                </a:lnTo>
                <a:lnTo>
                  <a:pt x="134" y="105"/>
                </a:lnTo>
                <a:lnTo>
                  <a:pt x="134" y="111"/>
                </a:lnTo>
                <a:lnTo>
                  <a:pt x="134" y="116"/>
                </a:lnTo>
                <a:lnTo>
                  <a:pt x="134" y="122"/>
                </a:lnTo>
                <a:lnTo>
                  <a:pt x="128" y="128"/>
                </a:lnTo>
                <a:lnTo>
                  <a:pt x="128" y="134"/>
                </a:lnTo>
                <a:lnTo>
                  <a:pt x="122" y="140"/>
                </a:lnTo>
                <a:lnTo>
                  <a:pt x="122" y="146"/>
                </a:lnTo>
                <a:lnTo>
                  <a:pt x="116" y="157"/>
                </a:lnTo>
                <a:lnTo>
                  <a:pt x="105" y="163"/>
                </a:lnTo>
                <a:lnTo>
                  <a:pt x="99" y="169"/>
                </a:lnTo>
                <a:lnTo>
                  <a:pt x="93" y="175"/>
                </a:lnTo>
                <a:lnTo>
                  <a:pt x="82" y="181"/>
                </a:lnTo>
                <a:lnTo>
                  <a:pt x="64" y="192"/>
                </a:lnTo>
                <a:lnTo>
                  <a:pt x="58" y="198"/>
                </a:lnTo>
                <a:lnTo>
                  <a:pt x="53" y="204"/>
                </a:lnTo>
                <a:lnTo>
                  <a:pt x="41" y="216"/>
                </a:lnTo>
                <a:lnTo>
                  <a:pt x="47" y="216"/>
                </a:lnTo>
                <a:lnTo>
                  <a:pt x="35" y="221"/>
                </a:lnTo>
                <a:lnTo>
                  <a:pt x="35" y="227"/>
                </a:lnTo>
                <a:lnTo>
                  <a:pt x="29" y="233"/>
                </a:lnTo>
                <a:lnTo>
                  <a:pt x="29" y="239"/>
                </a:lnTo>
                <a:lnTo>
                  <a:pt x="24" y="239"/>
                </a:lnTo>
                <a:lnTo>
                  <a:pt x="29" y="239"/>
                </a:lnTo>
                <a:lnTo>
                  <a:pt x="24" y="245"/>
                </a:lnTo>
                <a:lnTo>
                  <a:pt x="29" y="251"/>
                </a:lnTo>
                <a:lnTo>
                  <a:pt x="29" y="256"/>
                </a:lnTo>
                <a:lnTo>
                  <a:pt x="35" y="262"/>
                </a:lnTo>
                <a:lnTo>
                  <a:pt x="29" y="262"/>
                </a:lnTo>
                <a:lnTo>
                  <a:pt x="35" y="268"/>
                </a:lnTo>
                <a:lnTo>
                  <a:pt x="41" y="274"/>
                </a:lnTo>
                <a:lnTo>
                  <a:pt x="53" y="286"/>
                </a:lnTo>
                <a:lnTo>
                  <a:pt x="58" y="292"/>
                </a:lnTo>
                <a:lnTo>
                  <a:pt x="64" y="297"/>
                </a:lnTo>
                <a:lnTo>
                  <a:pt x="82" y="315"/>
                </a:lnTo>
                <a:lnTo>
                  <a:pt x="87" y="327"/>
                </a:lnTo>
                <a:lnTo>
                  <a:pt x="99" y="332"/>
                </a:lnTo>
                <a:lnTo>
                  <a:pt x="105" y="344"/>
                </a:lnTo>
                <a:lnTo>
                  <a:pt x="111" y="350"/>
                </a:lnTo>
                <a:lnTo>
                  <a:pt x="111" y="356"/>
                </a:lnTo>
                <a:lnTo>
                  <a:pt x="116" y="356"/>
                </a:lnTo>
                <a:lnTo>
                  <a:pt x="116" y="362"/>
                </a:lnTo>
                <a:lnTo>
                  <a:pt x="116" y="367"/>
                </a:lnTo>
                <a:lnTo>
                  <a:pt x="116" y="373"/>
                </a:lnTo>
                <a:lnTo>
                  <a:pt x="116" y="385"/>
                </a:lnTo>
                <a:lnTo>
                  <a:pt x="116" y="391"/>
                </a:lnTo>
                <a:lnTo>
                  <a:pt x="116" y="397"/>
                </a:lnTo>
                <a:lnTo>
                  <a:pt x="116" y="408"/>
                </a:lnTo>
                <a:lnTo>
                  <a:pt x="111" y="414"/>
                </a:lnTo>
                <a:lnTo>
                  <a:pt x="111" y="420"/>
                </a:lnTo>
                <a:lnTo>
                  <a:pt x="105" y="426"/>
                </a:lnTo>
                <a:lnTo>
                  <a:pt x="99" y="443"/>
                </a:lnTo>
                <a:lnTo>
                  <a:pt x="93" y="455"/>
                </a:lnTo>
                <a:lnTo>
                  <a:pt x="87" y="467"/>
                </a:lnTo>
                <a:lnTo>
                  <a:pt x="76" y="478"/>
                </a:lnTo>
                <a:lnTo>
                  <a:pt x="76" y="484"/>
                </a:lnTo>
                <a:lnTo>
                  <a:pt x="70" y="490"/>
                </a:lnTo>
                <a:lnTo>
                  <a:pt x="64" y="496"/>
                </a:lnTo>
                <a:lnTo>
                  <a:pt x="58" y="502"/>
                </a:lnTo>
                <a:lnTo>
                  <a:pt x="53" y="513"/>
                </a:lnTo>
                <a:lnTo>
                  <a:pt x="41" y="519"/>
                </a:lnTo>
                <a:lnTo>
                  <a:pt x="35" y="525"/>
                </a:lnTo>
                <a:lnTo>
                  <a:pt x="29" y="531"/>
                </a:lnTo>
                <a:lnTo>
                  <a:pt x="29" y="537"/>
                </a:lnTo>
                <a:lnTo>
                  <a:pt x="24" y="537"/>
                </a:lnTo>
                <a:lnTo>
                  <a:pt x="24" y="543"/>
                </a:lnTo>
                <a:lnTo>
                  <a:pt x="18" y="548"/>
                </a:lnTo>
                <a:lnTo>
                  <a:pt x="18" y="554"/>
                </a:lnTo>
                <a:lnTo>
                  <a:pt x="18" y="560"/>
                </a:lnTo>
                <a:lnTo>
                  <a:pt x="18" y="566"/>
                </a:lnTo>
                <a:lnTo>
                  <a:pt x="18" y="572"/>
                </a:lnTo>
                <a:lnTo>
                  <a:pt x="24" y="578"/>
                </a:lnTo>
                <a:lnTo>
                  <a:pt x="24" y="583"/>
                </a:lnTo>
                <a:lnTo>
                  <a:pt x="29" y="595"/>
                </a:lnTo>
                <a:lnTo>
                  <a:pt x="29" y="601"/>
                </a:lnTo>
                <a:lnTo>
                  <a:pt x="35" y="613"/>
                </a:lnTo>
                <a:lnTo>
                  <a:pt x="41" y="618"/>
                </a:lnTo>
                <a:lnTo>
                  <a:pt x="47" y="630"/>
                </a:lnTo>
                <a:lnTo>
                  <a:pt x="53" y="636"/>
                </a:lnTo>
                <a:lnTo>
                  <a:pt x="58" y="653"/>
                </a:lnTo>
                <a:lnTo>
                  <a:pt x="76" y="671"/>
                </a:lnTo>
                <a:lnTo>
                  <a:pt x="87" y="688"/>
                </a:lnTo>
                <a:lnTo>
                  <a:pt x="70" y="700"/>
                </a:lnTo>
                <a:close/>
              </a:path>
            </a:pathLst>
          </a:custGeom>
          <a:solidFill>
            <a:srgbClr val="FFFFFF"/>
          </a:solidFill>
          <a:ln w="9525">
            <a:noFill/>
            <a:round/>
            <a:headEnd/>
            <a:tailEnd/>
          </a:ln>
        </p:spPr>
        <p:txBody>
          <a:bodyPr/>
          <a:lstStyle/>
          <a:p>
            <a:endParaRPr lang="en-US"/>
          </a:p>
        </p:txBody>
      </p:sp>
      <p:sp>
        <p:nvSpPr>
          <p:cNvPr id="25177" name="Rectangle 365"/>
          <p:cNvSpPr>
            <a:spLocks noChangeArrowheads="1"/>
          </p:cNvSpPr>
          <p:nvPr/>
        </p:nvSpPr>
        <p:spPr bwMode="auto">
          <a:xfrm>
            <a:off x="5051369" y="1774388"/>
            <a:ext cx="212725" cy="1111250"/>
          </a:xfrm>
          <a:prstGeom prst="rect">
            <a:avLst/>
          </a:prstGeom>
          <a:solidFill>
            <a:srgbClr val="808080"/>
          </a:solidFill>
          <a:ln w="9525">
            <a:noFill/>
            <a:miter lim="800000"/>
            <a:headEnd/>
            <a:tailEnd/>
          </a:ln>
        </p:spPr>
        <p:txBody>
          <a:bodyPr/>
          <a:lstStyle/>
          <a:p>
            <a:endParaRPr lang="en-GB"/>
          </a:p>
        </p:txBody>
      </p:sp>
      <p:sp>
        <p:nvSpPr>
          <p:cNvPr id="25178" name="Freeform 366"/>
          <p:cNvSpPr>
            <a:spLocks/>
          </p:cNvSpPr>
          <p:nvPr/>
        </p:nvSpPr>
        <p:spPr bwMode="auto">
          <a:xfrm>
            <a:off x="5070419" y="1755338"/>
            <a:ext cx="184150" cy="1103313"/>
          </a:xfrm>
          <a:custGeom>
            <a:avLst/>
            <a:gdLst>
              <a:gd name="T0" fmla="*/ 70 w 116"/>
              <a:gd name="T1" fmla="*/ 695 h 695"/>
              <a:gd name="T2" fmla="*/ 41 w 116"/>
              <a:gd name="T3" fmla="*/ 660 h 695"/>
              <a:gd name="T4" fmla="*/ 29 w 116"/>
              <a:gd name="T5" fmla="*/ 642 h 695"/>
              <a:gd name="T6" fmla="*/ 23 w 116"/>
              <a:gd name="T7" fmla="*/ 625 h 695"/>
              <a:gd name="T8" fmla="*/ 12 w 116"/>
              <a:gd name="T9" fmla="*/ 607 h 695"/>
              <a:gd name="T10" fmla="*/ 6 w 116"/>
              <a:gd name="T11" fmla="*/ 590 h 695"/>
              <a:gd name="T12" fmla="*/ 0 w 116"/>
              <a:gd name="T13" fmla="*/ 572 h 695"/>
              <a:gd name="T14" fmla="*/ 0 w 116"/>
              <a:gd name="T15" fmla="*/ 560 h 695"/>
              <a:gd name="T16" fmla="*/ 0 w 116"/>
              <a:gd name="T17" fmla="*/ 549 h 695"/>
              <a:gd name="T18" fmla="*/ 0 w 116"/>
              <a:gd name="T19" fmla="*/ 543 h 695"/>
              <a:gd name="T20" fmla="*/ 6 w 116"/>
              <a:gd name="T21" fmla="*/ 531 h 695"/>
              <a:gd name="T22" fmla="*/ 12 w 116"/>
              <a:gd name="T23" fmla="*/ 525 h 695"/>
              <a:gd name="T24" fmla="*/ 23 w 116"/>
              <a:gd name="T25" fmla="*/ 514 h 695"/>
              <a:gd name="T26" fmla="*/ 41 w 116"/>
              <a:gd name="T27" fmla="*/ 496 h 695"/>
              <a:gd name="T28" fmla="*/ 52 w 116"/>
              <a:gd name="T29" fmla="*/ 484 h 695"/>
              <a:gd name="T30" fmla="*/ 58 w 116"/>
              <a:gd name="T31" fmla="*/ 473 h 695"/>
              <a:gd name="T32" fmla="*/ 64 w 116"/>
              <a:gd name="T33" fmla="*/ 461 h 695"/>
              <a:gd name="T34" fmla="*/ 75 w 116"/>
              <a:gd name="T35" fmla="*/ 449 h 695"/>
              <a:gd name="T36" fmla="*/ 81 w 116"/>
              <a:gd name="T37" fmla="*/ 438 h 695"/>
              <a:gd name="T38" fmla="*/ 87 w 116"/>
              <a:gd name="T39" fmla="*/ 426 h 695"/>
              <a:gd name="T40" fmla="*/ 93 w 116"/>
              <a:gd name="T41" fmla="*/ 409 h 695"/>
              <a:gd name="T42" fmla="*/ 99 w 116"/>
              <a:gd name="T43" fmla="*/ 397 h 695"/>
              <a:gd name="T44" fmla="*/ 99 w 116"/>
              <a:gd name="T45" fmla="*/ 385 h 695"/>
              <a:gd name="T46" fmla="*/ 99 w 116"/>
              <a:gd name="T47" fmla="*/ 368 h 695"/>
              <a:gd name="T48" fmla="*/ 93 w 116"/>
              <a:gd name="T49" fmla="*/ 362 h 695"/>
              <a:gd name="T50" fmla="*/ 93 w 116"/>
              <a:gd name="T51" fmla="*/ 356 h 695"/>
              <a:gd name="T52" fmla="*/ 87 w 116"/>
              <a:gd name="T53" fmla="*/ 344 h 695"/>
              <a:gd name="T54" fmla="*/ 81 w 116"/>
              <a:gd name="T55" fmla="*/ 339 h 695"/>
              <a:gd name="T56" fmla="*/ 64 w 116"/>
              <a:gd name="T57" fmla="*/ 321 h 695"/>
              <a:gd name="T58" fmla="*/ 46 w 116"/>
              <a:gd name="T59" fmla="*/ 304 h 695"/>
              <a:gd name="T60" fmla="*/ 35 w 116"/>
              <a:gd name="T61" fmla="*/ 286 h 695"/>
              <a:gd name="T62" fmla="*/ 23 w 116"/>
              <a:gd name="T63" fmla="*/ 280 h 695"/>
              <a:gd name="T64" fmla="*/ 17 w 116"/>
              <a:gd name="T65" fmla="*/ 274 h 695"/>
              <a:gd name="T66" fmla="*/ 12 w 116"/>
              <a:gd name="T67" fmla="*/ 263 h 695"/>
              <a:gd name="T68" fmla="*/ 12 w 116"/>
              <a:gd name="T69" fmla="*/ 257 h 695"/>
              <a:gd name="T70" fmla="*/ 6 w 116"/>
              <a:gd name="T71" fmla="*/ 251 h 695"/>
              <a:gd name="T72" fmla="*/ 6 w 116"/>
              <a:gd name="T73" fmla="*/ 239 h 695"/>
              <a:gd name="T74" fmla="*/ 6 w 116"/>
              <a:gd name="T75" fmla="*/ 233 h 695"/>
              <a:gd name="T76" fmla="*/ 12 w 116"/>
              <a:gd name="T77" fmla="*/ 228 h 695"/>
              <a:gd name="T78" fmla="*/ 12 w 116"/>
              <a:gd name="T79" fmla="*/ 222 h 695"/>
              <a:gd name="T80" fmla="*/ 17 w 116"/>
              <a:gd name="T81" fmla="*/ 216 h 695"/>
              <a:gd name="T82" fmla="*/ 29 w 116"/>
              <a:gd name="T83" fmla="*/ 204 h 695"/>
              <a:gd name="T84" fmla="*/ 35 w 116"/>
              <a:gd name="T85" fmla="*/ 198 h 695"/>
              <a:gd name="T86" fmla="*/ 52 w 116"/>
              <a:gd name="T87" fmla="*/ 187 h 695"/>
              <a:gd name="T88" fmla="*/ 64 w 116"/>
              <a:gd name="T89" fmla="*/ 175 h 695"/>
              <a:gd name="T90" fmla="*/ 81 w 116"/>
              <a:gd name="T91" fmla="*/ 163 h 695"/>
              <a:gd name="T92" fmla="*/ 87 w 116"/>
              <a:gd name="T93" fmla="*/ 158 h 695"/>
              <a:gd name="T94" fmla="*/ 99 w 116"/>
              <a:gd name="T95" fmla="*/ 146 h 695"/>
              <a:gd name="T96" fmla="*/ 99 w 116"/>
              <a:gd name="T97" fmla="*/ 140 h 695"/>
              <a:gd name="T98" fmla="*/ 104 w 116"/>
              <a:gd name="T99" fmla="*/ 134 h 695"/>
              <a:gd name="T100" fmla="*/ 110 w 116"/>
              <a:gd name="T101" fmla="*/ 123 h 695"/>
              <a:gd name="T102" fmla="*/ 116 w 116"/>
              <a:gd name="T103" fmla="*/ 111 h 695"/>
              <a:gd name="T104" fmla="*/ 116 w 116"/>
              <a:gd name="T105" fmla="*/ 99 h 695"/>
              <a:gd name="T106" fmla="*/ 116 w 116"/>
              <a:gd name="T107" fmla="*/ 93 h 695"/>
              <a:gd name="T108" fmla="*/ 116 w 116"/>
              <a:gd name="T109" fmla="*/ 70 h 695"/>
              <a:gd name="T110" fmla="*/ 110 w 116"/>
              <a:gd name="T111" fmla="*/ 58 h 695"/>
              <a:gd name="T112" fmla="*/ 110 w 116"/>
              <a:gd name="T113" fmla="*/ 52 h 695"/>
              <a:gd name="T114" fmla="*/ 110 w 116"/>
              <a:gd name="T115" fmla="*/ 35 h 695"/>
              <a:gd name="T116" fmla="*/ 110 w 116"/>
              <a:gd name="T117" fmla="*/ 23 h 695"/>
              <a:gd name="T118" fmla="*/ 110 w 116"/>
              <a:gd name="T119" fmla="*/ 12 h 695"/>
              <a:gd name="T120" fmla="*/ 110 w 116"/>
              <a:gd name="T121" fmla="*/ 0 h 6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6"/>
              <a:gd name="T184" fmla="*/ 0 h 695"/>
              <a:gd name="T185" fmla="*/ 116 w 116"/>
              <a:gd name="T186" fmla="*/ 695 h 6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6" h="695">
                <a:moveTo>
                  <a:pt x="70" y="695"/>
                </a:moveTo>
                <a:lnTo>
                  <a:pt x="41" y="660"/>
                </a:lnTo>
                <a:lnTo>
                  <a:pt x="29" y="642"/>
                </a:lnTo>
                <a:lnTo>
                  <a:pt x="23" y="625"/>
                </a:lnTo>
                <a:lnTo>
                  <a:pt x="12" y="607"/>
                </a:lnTo>
                <a:lnTo>
                  <a:pt x="6" y="590"/>
                </a:lnTo>
                <a:lnTo>
                  <a:pt x="0" y="572"/>
                </a:lnTo>
                <a:lnTo>
                  <a:pt x="0" y="560"/>
                </a:lnTo>
                <a:lnTo>
                  <a:pt x="0" y="549"/>
                </a:lnTo>
                <a:lnTo>
                  <a:pt x="0" y="543"/>
                </a:lnTo>
                <a:lnTo>
                  <a:pt x="6" y="531"/>
                </a:lnTo>
                <a:lnTo>
                  <a:pt x="12" y="525"/>
                </a:lnTo>
                <a:lnTo>
                  <a:pt x="23" y="514"/>
                </a:lnTo>
                <a:lnTo>
                  <a:pt x="41" y="496"/>
                </a:lnTo>
                <a:lnTo>
                  <a:pt x="52" y="484"/>
                </a:lnTo>
                <a:lnTo>
                  <a:pt x="58" y="473"/>
                </a:lnTo>
                <a:lnTo>
                  <a:pt x="64" y="461"/>
                </a:lnTo>
                <a:lnTo>
                  <a:pt x="75" y="449"/>
                </a:lnTo>
                <a:lnTo>
                  <a:pt x="81" y="438"/>
                </a:lnTo>
                <a:lnTo>
                  <a:pt x="87" y="426"/>
                </a:lnTo>
                <a:lnTo>
                  <a:pt x="93" y="409"/>
                </a:lnTo>
                <a:lnTo>
                  <a:pt x="99" y="397"/>
                </a:lnTo>
                <a:lnTo>
                  <a:pt x="99" y="385"/>
                </a:lnTo>
                <a:lnTo>
                  <a:pt x="99" y="368"/>
                </a:lnTo>
                <a:lnTo>
                  <a:pt x="93" y="362"/>
                </a:lnTo>
                <a:lnTo>
                  <a:pt x="93" y="356"/>
                </a:lnTo>
                <a:lnTo>
                  <a:pt x="87" y="344"/>
                </a:lnTo>
                <a:lnTo>
                  <a:pt x="81" y="339"/>
                </a:lnTo>
                <a:lnTo>
                  <a:pt x="64" y="321"/>
                </a:lnTo>
                <a:lnTo>
                  <a:pt x="46" y="304"/>
                </a:lnTo>
                <a:lnTo>
                  <a:pt x="35" y="286"/>
                </a:lnTo>
                <a:lnTo>
                  <a:pt x="23" y="280"/>
                </a:lnTo>
                <a:lnTo>
                  <a:pt x="17" y="274"/>
                </a:lnTo>
                <a:lnTo>
                  <a:pt x="12" y="263"/>
                </a:lnTo>
                <a:lnTo>
                  <a:pt x="12" y="257"/>
                </a:lnTo>
                <a:lnTo>
                  <a:pt x="6" y="251"/>
                </a:lnTo>
                <a:lnTo>
                  <a:pt x="6" y="239"/>
                </a:lnTo>
                <a:lnTo>
                  <a:pt x="6" y="233"/>
                </a:lnTo>
                <a:lnTo>
                  <a:pt x="12" y="228"/>
                </a:lnTo>
                <a:lnTo>
                  <a:pt x="12" y="222"/>
                </a:lnTo>
                <a:lnTo>
                  <a:pt x="17" y="216"/>
                </a:lnTo>
                <a:lnTo>
                  <a:pt x="29" y="204"/>
                </a:lnTo>
                <a:lnTo>
                  <a:pt x="35" y="198"/>
                </a:lnTo>
                <a:lnTo>
                  <a:pt x="52" y="187"/>
                </a:lnTo>
                <a:lnTo>
                  <a:pt x="64" y="175"/>
                </a:lnTo>
                <a:lnTo>
                  <a:pt x="81" y="163"/>
                </a:lnTo>
                <a:lnTo>
                  <a:pt x="87" y="158"/>
                </a:lnTo>
                <a:lnTo>
                  <a:pt x="99" y="146"/>
                </a:lnTo>
                <a:lnTo>
                  <a:pt x="99" y="140"/>
                </a:lnTo>
                <a:lnTo>
                  <a:pt x="104" y="134"/>
                </a:lnTo>
                <a:lnTo>
                  <a:pt x="110" y="123"/>
                </a:lnTo>
                <a:lnTo>
                  <a:pt x="116" y="111"/>
                </a:lnTo>
                <a:lnTo>
                  <a:pt x="116" y="99"/>
                </a:lnTo>
                <a:lnTo>
                  <a:pt x="116" y="93"/>
                </a:lnTo>
                <a:lnTo>
                  <a:pt x="116" y="70"/>
                </a:lnTo>
                <a:lnTo>
                  <a:pt x="110" y="58"/>
                </a:lnTo>
                <a:lnTo>
                  <a:pt x="110" y="52"/>
                </a:lnTo>
                <a:lnTo>
                  <a:pt x="110" y="35"/>
                </a:lnTo>
                <a:lnTo>
                  <a:pt x="110" y="23"/>
                </a:lnTo>
                <a:lnTo>
                  <a:pt x="110" y="12"/>
                </a:lnTo>
                <a:lnTo>
                  <a:pt x="110" y="0"/>
                </a:lnTo>
              </a:path>
            </a:pathLst>
          </a:custGeom>
          <a:noFill/>
          <a:ln w="26988">
            <a:solidFill>
              <a:srgbClr val="FF0000"/>
            </a:solidFill>
            <a:round/>
            <a:headEnd/>
            <a:tailEnd/>
          </a:ln>
        </p:spPr>
        <p:txBody>
          <a:bodyPr/>
          <a:lstStyle/>
          <a:p>
            <a:endParaRPr lang="en-US"/>
          </a:p>
        </p:txBody>
      </p:sp>
      <p:sp>
        <p:nvSpPr>
          <p:cNvPr id="25179" name="Rectangle 367"/>
          <p:cNvSpPr>
            <a:spLocks noChangeArrowheads="1"/>
          </p:cNvSpPr>
          <p:nvPr/>
        </p:nvSpPr>
        <p:spPr bwMode="auto">
          <a:xfrm>
            <a:off x="5494281" y="1764863"/>
            <a:ext cx="211138" cy="1111250"/>
          </a:xfrm>
          <a:prstGeom prst="rect">
            <a:avLst/>
          </a:prstGeom>
          <a:solidFill>
            <a:srgbClr val="808080"/>
          </a:solidFill>
          <a:ln w="9525">
            <a:noFill/>
            <a:miter lim="800000"/>
            <a:headEnd/>
            <a:tailEnd/>
          </a:ln>
        </p:spPr>
        <p:txBody>
          <a:bodyPr/>
          <a:lstStyle/>
          <a:p>
            <a:endParaRPr lang="en-GB"/>
          </a:p>
        </p:txBody>
      </p:sp>
      <p:sp>
        <p:nvSpPr>
          <p:cNvPr id="25180" name="Freeform 368"/>
          <p:cNvSpPr>
            <a:spLocks/>
          </p:cNvSpPr>
          <p:nvPr/>
        </p:nvSpPr>
        <p:spPr bwMode="auto">
          <a:xfrm>
            <a:off x="5494281" y="1764863"/>
            <a:ext cx="211138" cy="1111250"/>
          </a:xfrm>
          <a:custGeom>
            <a:avLst/>
            <a:gdLst>
              <a:gd name="T0" fmla="*/ 29 w 133"/>
              <a:gd name="T1" fmla="*/ 636 h 700"/>
              <a:gd name="T2" fmla="*/ 6 w 133"/>
              <a:gd name="T3" fmla="*/ 595 h 700"/>
              <a:gd name="T4" fmla="*/ 0 w 133"/>
              <a:gd name="T5" fmla="*/ 554 h 700"/>
              <a:gd name="T6" fmla="*/ 17 w 133"/>
              <a:gd name="T7" fmla="*/ 519 h 700"/>
              <a:gd name="T8" fmla="*/ 46 w 133"/>
              <a:gd name="T9" fmla="*/ 490 h 700"/>
              <a:gd name="T10" fmla="*/ 52 w 133"/>
              <a:gd name="T11" fmla="*/ 484 h 700"/>
              <a:gd name="T12" fmla="*/ 69 w 133"/>
              <a:gd name="T13" fmla="*/ 461 h 700"/>
              <a:gd name="T14" fmla="*/ 92 w 133"/>
              <a:gd name="T15" fmla="*/ 420 h 700"/>
              <a:gd name="T16" fmla="*/ 92 w 133"/>
              <a:gd name="T17" fmla="*/ 408 h 700"/>
              <a:gd name="T18" fmla="*/ 98 w 133"/>
              <a:gd name="T19" fmla="*/ 391 h 700"/>
              <a:gd name="T20" fmla="*/ 98 w 133"/>
              <a:gd name="T21" fmla="*/ 379 h 700"/>
              <a:gd name="T22" fmla="*/ 98 w 133"/>
              <a:gd name="T23" fmla="*/ 368 h 700"/>
              <a:gd name="T24" fmla="*/ 92 w 133"/>
              <a:gd name="T25" fmla="*/ 362 h 700"/>
              <a:gd name="T26" fmla="*/ 75 w 133"/>
              <a:gd name="T27" fmla="*/ 338 h 700"/>
              <a:gd name="T28" fmla="*/ 40 w 133"/>
              <a:gd name="T29" fmla="*/ 303 h 700"/>
              <a:gd name="T30" fmla="*/ 11 w 133"/>
              <a:gd name="T31" fmla="*/ 268 h 700"/>
              <a:gd name="T32" fmla="*/ 6 w 133"/>
              <a:gd name="T33" fmla="*/ 245 h 700"/>
              <a:gd name="T34" fmla="*/ 17 w 133"/>
              <a:gd name="T35" fmla="*/ 216 h 700"/>
              <a:gd name="T36" fmla="*/ 52 w 133"/>
              <a:gd name="T37" fmla="*/ 181 h 700"/>
              <a:gd name="T38" fmla="*/ 87 w 133"/>
              <a:gd name="T39" fmla="*/ 157 h 700"/>
              <a:gd name="T40" fmla="*/ 104 w 133"/>
              <a:gd name="T41" fmla="*/ 140 h 700"/>
              <a:gd name="T42" fmla="*/ 104 w 133"/>
              <a:gd name="T43" fmla="*/ 134 h 700"/>
              <a:gd name="T44" fmla="*/ 116 w 133"/>
              <a:gd name="T45" fmla="*/ 117 h 700"/>
              <a:gd name="T46" fmla="*/ 116 w 133"/>
              <a:gd name="T47" fmla="*/ 111 h 700"/>
              <a:gd name="T48" fmla="*/ 116 w 133"/>
              <a:gd name="T49" fmla="*/ 82 h 700"/>
              <a:gd name="T50" fmla="*/ 116 w 133"/>
              <a:gd name="T51" fmla="*/ 46 h 700"/>
              <a:gd name="T52" fmla="*/ 116 w 133"/>
              <a:gd name="T53" fmla="*/ 29 h 700"/>
              <a:gd name="T54" fmla="*/ 116 w 133"/>
              <a:gd name="T55" fmla="*/ 0 h 700"/>
              <a:gd name="T56" fmla="*/ 127 w 133"/>
              <a:gd name="T57" fmla="*/ 11 h 700"/>
              <a:gd name="T58" fmla="*/ 127 w 133"/>
              <a:gd name="T59" fmla="*/ 29 h 700"/>
              <a:gd name="T60" fmla="*/ 127 w 133"/>
              <a:gd name="T61" fmla="*/ 64 h 700"/>
              <a:gd name="T62" fmla="*/ 133 w 133"/>
              <a:gd name="T63" fmla="*/ 93 h 700"/>
              <a:gd name="T64" fmla="*/ 127 w 133"/>
              <a:gd name="T65" fmla="*/ 128 h 700"/>
              <a:gd name="T66" fmla="*/ 110 w 133"/>
              <a:gd name="T67" fmla="*/ 157 h 700"/>
              <a:gd name="T68" fmla="*/ 64 w 133"/>
              <a:gd name="T69" fmla="*/ 192 h 700"/>
              <a:gd name="T70" fmla="*/ 46 w 133"/>
              <a:gd name="T71" fmla="*/ 210 h 700"/>
              <a:gd name="T72" fmla="*/ 29 w 133"/>
              <a:gd name="T73" fmla="*/ 227 h 700"/>
              <a:gd name="T74" fmla="*/ 23 w 133"/>
              <a:gd name="T75" fmla="*/ 233 h 700"/>
              <a:gd name="T76" fmla="*/ 23 w 133"/>
              <a:gd name="T77" fmla="*/ 245 h 700"/>
              <a:gd name="T78" fmla="*/ 23 w 133"/>
              <a:gd name="T79" fmla="*/ 251 h 700"/>
              <a:gd name="T80" fmla="*/ 29 w 133"/>
              <a:gd name="T81" fmla="*/ 257 h 700"/>
              <a:gd name="T82" fmla="*/ 35 w 133"/>
              <a:gd name="T83" fmla="*/ 268 h 700"/>
              <a:gd name="T84" fmla="*/ 52 w 133"/>
              <a:gd name="T85" fmla="*/ 292 h 700"/>
              <a:gd name="T86" fmla="*/ 92 w 133"/>
              <a:gd name="T87" fmla="*/ 333 h 700"/>
              <a:gd name="T88" fmla="*/ 116 w 133"/>
              <a:gd name="T89" fmla="*/ 362 h 700"/>
              <a:gd name="T90" fmla="*/ 116 w 133"/>
              <a:gd name="T91" fmla="*/ 403 h 700"/>
              <a:gd name="T92" fmla="*/ 98 w 133"/>
              <a:gd name="T93" fmla="*/ 443 h 700"/>
              <a:gd name="T94" fmla="*/ 69 w 133"/>
              <a:gd name="T95" fmla="*/ 484 h 700"/>
              <a:gd name="T96" fmla="*/ 35 w 133"/>
              <a:gd name="T97" fmla="*/ 519 h 700"/>
              <a:gd name="T98" fmla="*/ 29 w 133"/>
              <a:gd name="T99" fmla="*/ 531 h 700"/>
              <a:gd name="T100" fmla="*/ 17 w 133"/>
              <a:gd name="T101" fmla="*/ 543 h 700"/>
              <a:gd name="T102" fmla="*/ 17 w 133"/>
              <a:gd name="T103" fmla="*/ 554 h 700"/>
              <a:gd name="T104" fmla="*/ 17 w 133"/>
              <a:gd name="T105" fmla="*/ 572 h 700"/>
              <a:gd name="T106" fmla="*/ 23 w 133"/>
              <a:gd name="T107" fmla="*/ 589 h 700"/>
              <a:gd name="T108" fmla="*/ 35 w 133"/>
              <a:gd name="T109" fmla="*/ 613 h 700"/>
              <a:gd name="T110" fmla="*/ 40 w 133"/>
              <a:gd name="T111" fmla="*/ 630 h 700"/>
              <a:gd name="T112" fmla="*/ 69 w 133"/>
              <a:gd name="T113" fmla="*/ 671 h 70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3"/>
              <a:gd name="T172" fmla="*/ 0 h 700"/>
              <a:gd name="T173" fmla="*/ 133 w 133"/>
              <a:gd name="T174" fmla="*/ 700 h 70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3" h="700">
                <a:moveTo>
                  <a:pt x="69" y="700"/>
                </a:moveTo>
                <a:lnTo>
                  <a:pt x="58" y="683"/>
                </a:lnTo>
                <a:lnTo>
                  <a:pt x="46" y="665"/>
                </a:lnTo>
                <a:lnTo>
                  <a:pt x="35" y="648"/>
                </a:lnTo>
                <a:lnTo>
                  <a:pt x="29" y="636"/>
                </a:lnTo>
                <a:lnTo>
                  <a:pt x="23" y="624"/>
                </a:lnTo>
                <a:lnTo>
                  <a:pt x="17" y="619"/>
                </a:lnTo>
                <a:lnTo>
                  <a:pt x="11" y="607"/>
                </a:lnTo>
                <a:lnTo>
                  <a:pt x="11" y="601"/>
                </a:lnTo>
                <a:lnTo>
                  <a:pt x="6" y="595"/>
                </a:lnTo>
                <a:lnTo>
                  <a:pt x="6" y="584"/>
                </a:lnTo>
                <a:lnTo>
                  <a:pt x="0" y="578"/>
                </a:lnTo>
                <a:lnTo>
                  <a:pt x="0" y="566"/>
                </a:lnTo>
                <a:lnTo>
                  <a:pt x="0" y="560"/>
                </a:lnTo>
                <a:lnTo>
                  <a:pt x="0" y="554"/>
                </a:lnTo>
                <a:lnTo>
                  <a:pt x="0" y="543"/>
                </a:lnTo>
                <a:lnTo>
                  <a:pt x="6" y="537"/>
                </a:lnTo>
                <a:lnTo>
                  <a:pt x="6" y="531"/>
                </a:lnTo>
                <a:lnTo>
                  <a:pt x="11" y="525"/>
                </a:lnTo>
                <a:lnTo>
                  <a:pt x="17" y="519"/>
                </a:lnTo>
                <a:lnTo>
                  <a:pt x="23" y="514"/>
                </a:lnTo>
                <a:lnTo>
                  <a:pt x="23" y="508"/>
                </a:lnTo>
                <a:lnTo>
                  <a:pt x="35" y="502"/>
                </a:lnTo>
                <a:lnTo>
                  <a:pt x="46" y="490"/>
                </a:lnTo>
                <a:lnTo>
                  <a:pt x="52" y="484"/>
                </a:lnTo>
                <a:lnTo>
                  <a:pt x="58" y="484"/>
                </a:lnTo>
                <a:lnTo>
                  <a:pt x="52" y="484"/>
                </a:lnTo>
                <a:lnTo>
                  <a:pt x="58" y="478"/>
                </a:lnTo>
                <a:lnTo>
                  <a:pt x="64" y="473"/>
                </a:lnTo>
                <a:lnTo>
                  <a:pt x="69" y="461"/>
                </a:lnTo>
                <a:lnTo>
                  <a:pt x="75" y="449"/>
                </a:lnTo>
                <a:lnTo>
                  <a:pt x="81" y="432"/>
                </a:lnTo>
                <a:lnTo>
                  <a:pt x="81" y="438"/>
                </a:lnTo>
                <a:lnTo>
                  <a:pt x="92" y="420"/>
                </a:lnTo>
                <a:lnTo>
                  <a:pt x="87" y="420"/>
                </a:lnTo>
                <a:lnTo>
                  <a:pt x="92" y="414"/>
                </a:lnTo>
                <a:lnTo>
                  <a:pt x="92" y="408"/>
                </a:lnTo>
                <a:lnTo>
                  <a:pt x="98" y="403"/>
                </a:lnTo>
                <a:lnTo>
                  <a:pt x="98" y="397"/>
                </a:lnTo>
                <a:lnTo>
                  <a:pt x="98" y="391"/>
                </a:lnTo>
                <a:lnTo>
                  <a:pt x="98" y="385"/>
                </a:lnTo>
                <a:lnTo>
                  <a:pt x="98" y="379"/>
                </a:lnTo>
                <a:lnTo>
                  <a:pt x="98" y="373"/>
                </a:lnTo>
                <a:lnTo>
                  <a:pt x="98" y="368"/>
                </a:lnTo>
                <a:lnTo>
                  <a:pt x="92" y="362"/>
                </a:lnTo>
                <a:lnTo>
                  <a:pt x="87" y="350"/>
                </a:lnTo>
                <a:lnTo>
                  <a:pt x="81" y="344"/>
                </a:lnTo>
                <a:lnTo>
                  <a:pt x="75" y="338"/>
                </a:lnTo>
                <a:lnTo>
                  <a:pt x="69" y="327"/>
                </a:lnTo>
                <a:lnTo>
                  <a:pt x="52" y="315"/>
                </a:lnTo>
                <a:lnTo>
                  <a:pt x="40" y="303"/>
                </a:lnTo>
                <a:lnTo>
                  <a:pt x="35" y="298"/>
                </a:lnTo>
                <a:lnTo>
                  <a:pt x="29" y="286"/>
                </a:lnTo>
                <a:lnTo>
                  <a:pt x="23" y="280"/>
                </a:lnTo>
                <a:lnTo>
                  <a:pt x="17" y="268"/>
                </a:lnTo>
                <a:lnTo>
                  <a:pt x="11" y="268"/>
                </a:lnTo>
                <a:lnTo>
                  <a:pt x="11" y="262"/>
                </a:lnTo>
                <a:lnTo>
                  <a:pt x="11" y="257"/>
                </a:lnTo>
                <a:lnTo>
                  <a:pt x="6" y="251"/>
                </a:lnTo>
                <a:lnTo>
                  <a:pt x="6" y="245"/>
                </a:lnTo>
                <a:lnTo>
                  <a:pt x="6" y="239"/>
                </a:lnTo>
                <a:lnTo>
                  <a:pt x="11" y="233"/>
                </a:lnTo>
                <a:lnTo>
                  <a:pt x="11" y="227"/>
                </a:lnTo>
                <a:lnTo>
                  <a:pt x="17" y="216"/>
                </a:lnTo>
                <a:lnTo>
                  <a:pt x="23" y="210"/>
                </a:lnTo>
                <a:lnTo>
                  <a:pt x="29" y="204"/>
                </a:lnTo>
                <a:lnTo>
                  <a:pt x="35" y="198"/>
                </a:lnTo>
                <a:lnTo>
                  <a:pt x="46" y="187"/>
                </a:lnTo>
                <a:lnTo>
                  <a:pt x="52" y="181"/>
                </a:lnTo>
                <a:lnTo>
                  <a:pt x="69" y="169"/>
                </a:lnTo>
                <a:lnTo>
                  <a:pt x="81" y="163"/>
                </a:lnTo>
                <a:lnTo>
                  <a:pt x="87" y="157"/>
                </a:lnTo>
                <a:lnTo>
                  <a:pt x="92" y="152"/>
                </a:lnTo>
                <a:lnTo>
                  <a:pt x="98" y="146"/>
                </a:lnTo>
                <a:lnTo>
                  <a:pt x="104" y="140"/>
                </a:lnTo>
                <a:lnTo>
                  <a:pt x="104" y="134"/>
                </a:lnTo>
                <a:lnTo>
                  <a:pt x="110" y="134"/>
                </a:lnTo>
                <a:lnTo>
                  <a:pt x="104" y="134"/>
                </a:lnTo>
                <a:lnTo>
                  <a:pt x="110" y="128"/>
                </a:lnTo>
                <a:lnTo>
                  <a:pt x="110" y="122"/>
                </a:lnTo>
                <a:lnTo>
                  <a:pt x="116" y="117"/>
                </a:lnTo>
                <a:lnTo>
                  <a:pt x="116" y="111"/>
                </a:lnTo>
                <a:lnTo>
                  <a:pt x="116" y="117"/>
                </a:lnTo>
                <a:lnTo>
                  <a:pt x="116" y="111"/>
                </a:lnTo>
                <a:lnTo>
                  <a:pt x="116" y="105"/>
                </a:lnTo>
                <a:lnTo>
                  <a:pt x="116" y="93"/>
                </a:lnTo>
                <a:lnTo>
                  <a:pt x="116" y="82"/>
                </a:lnTo>
                <a:lnTo>
                  <a:pt x="116" y="76"/>
                </a:lnTo>
                <a:lnTo>
                  <a:pt x="116" y="64"/>
                </a:lnTo>
                <a:lnTo>
                  <a:pt x="116" y="52"/>
                </a:lnTo>
                <a:lnTo>
                  <a:pt x="116" y="46"/>
                </a:lnTo>
                <a:lnTo>
                  <a:pt x="116" y="35"/>
                </a:lnTo>
                <a:lnTo>
                  <a:pt x="116" y="41"/>
                </a:lnTo>
                <a:lnTo>
                  <a:pt x="116" y="29"/>
                </a:lnTo>
                <a:lnTo>
                  <a:pt x="116" y="23"/>
                </a:lnTo>
                <a:lnTo>
                  <a:pt x="116" y="17"/>
                </a:lnTo>
                <a:lnTo>
                  <a:pt x="110" y="11"/>
                </a:lnTo>
                <a:lnTo>
                  <a:pt x="116" y="6"/>
                </a:lnTo>
                <a:lnTo>
                  <a:pt x="116" y="0"/>
                </a:lnTo>
                <a:lnTo>
                  <a:pt x="127" y="0"/>
                </a:lnTo>
                <a:lnTo>
                  <a:pt x="127" y="6"/>
                </a:lnTo>
                <a:lnTo>
                  <a:pt x="127" y="11"/>
                </a:lnTo>
                <a:lnTo>
                  <a:pt x="127" y="17"/>
                </a:lnTo>
                <a:lnTo>
                  <a:pt x="127" y="23"/>
                </a:lnTo>
                <a:lnTo>
                  <a:pt x="127" y="29"/>
                </a:lnTo>
                <a:lnTo>
                  <a:pt x="127" y="35"/>
                </a:lnTo>
                <a:lnTo>
                  <a:pt x="127" y="46"/>
                </a:lnTo>
                <a:lnTo>
                  <a:pt x="127" y="52"/>
                </a:lnTo>
                <a:lnTo>
                  <a:pt x="127" y="64"/>
                </a:lnTo>
                <a:lnTo>
                  <a:pt x="133" y="70"/>
                </a:lnTo>
                <a:lnTo>
                  <a:pt x="133" y="82"/>
                </a:lnTo>
                <a:lnTo>
                  <a:pt x="133" y="93"/>
                </a:lnTo>
                <a:lnTo>
                  <a:pt x="133" y="105"/>
                </a:lnTo>
                <a:lnTo>
                  <a:pt x="133" y="111"/>
                </a:lnTo>
                <a:lnTo>
                  <a:pt x="133" y="117"/>
                </a:lnTo>
                <a:lnTo>
                  <a:pt x="127" y="122"/>
                </a:lnTo>
                <a:lnTo>
                  <a:pt x="127" y="128"/>
                </a:lnTo>
                <a:lnTo>
                  <a:pt x="121" y="134"/>
                </a:lnTo>
                <a:lnTo>
                  <a:pt x="121" y="140"/>
                </a:lnTo>
                <a:lnTo>
                  <a:pt x="121" y="146"/>
                </a:lnTo>
                <a:lnTo>
                  <a:pt x="116" y="152"/>
                </a:lnTo>
                <a:lnTo>
                  <a:pt x="110" y="157"/>
                </a:lnTo>
                <a:lnTo>
                  <a:pt x="104" y="163"/>
                </a:lnTo>
                <a:lnTo>
                  <a:pt x="98" y="169"/>
                </a:lnTo>
                <a:lnTo>
                  <a:pt x="87" y="175"/>
                </a:lnTo>
                <a:lnTo>
                  <a:pt x="81" y="181"/>
                </a:lnTo>
                <a:lnTo>
                  <a:pt x="64" y="192"/>
                </a:lnTo>
                <a:lnTo>
                  <a:pt x="58" y="198"/>
                </a:lnTo>
                <a:lnTo>
                  <a:pt x="46" y="210"/>
                </a:lnTo>
                <a:lnTo>
                  <a:pt x="40" y="216"/>
                </a:lnTo>
                <a:lnTo>
                  <a:pt x="35" y="222"/>
                </a:lnTo>
                <a:lnTo>
                  <a:pt x="29" y="227"/>
                </a:lnTo>
                <a:lnTo>
                  <a:pt x="23" y="233"/>
                </a:lnTo>
                <a:lnTo>
                  <a:pt x="29" y="233"/>
                </a:lnTo>
                <a:lnTo>
                  <a:pt x="23" y="233"/>
                </a:lnTo>
                <a:lnTo>
                  <a:pt x="23" y="239"/>
                </a:lnTo>
                <a:lnTo>
                  <a:pt x="23" y="245"/>
                </a:lnTo>
                <a:lnTo>
                  <a:pt x="23" y="251"/>
                </a:lnTo>
                <a:lnTo>
                  <a:pt x="23" y="257"/>
                </a:lnTo>
                <a:lnTo>
                  <a:pt x="29" y="257"/>
                </a:lnTo>
                <a:lnTo>
                  <a:pt x="29" y="262"/>
                </a:lnTo>
                <a:lnTo>
                  <a:pt x="35" y="268"/>
                </a:lnTo>
                <a:lnTo>
                  <a:pt x="40" y="280"/>
                </a:lnTo>
                <a:lnTo>
                  <a:pt x="40" y="274"/>
                </a:lnTo>
                <a:lnTo>
                  <a:pt x="46" y="286"/>
                </a:lnTo>
                <a:lnTo>
                  <a:pt x="52" y="292"/>
                </a:lnTo>
                <a:lnTo>
                  <a:pt x="64" y="303"/>
                </a:lnTo>
                <a:lnTo>
                  <a:pt x="81" y="315"/>
                </a:lnTo>
                <a:lnTo>
                  <a:pt x="87" y="327"/>
                </a:lnTo>
                <a:lnTo>
                  <a:pt x="92" y="333"/>
                </a:lnTo>
                <a:lnTo>
                  <a:pt x="98" y="344"/>
                </a:lnTo>
                <a:lnTo>
                  <a:pt x="104" y="350"/>
                </a:lnTo>
                <a:lnTo>
                  <a:pt x="110" y="356"/>
                </a:lnTo>
                <a:lnTo>
                  <a:pt x="110" y="362"/>
                </a:lnTo>
                <a:lnTo>
                  <a:pt x="116" y="362"/>
                </a:lnTo>
                <a:lnTo>
                  <a:pt x="116" y="368"/>
                </a:lnTo>
                <a:lnTo>
                  <a:pt x="116" y="379"/>
                </a:lnTo>
                <a:lnTo>
                  <a:pt x="116" y="385"/>
                </a:lnTo>
                <a:lnTo>
                  <a:pt x="116" y="391"/>
                </a:lnTo>
                <a:lnTo>
                  <a:pt x="116" y="403"/>
                </a:lnTo>
                <a:lnTo>
                  <a:pt x="110" y="408"/>
                </a:lnTo>
                <a:lnTo>
                  <a:pt x="110" y="414"/>
                </a:lnTo>
                <a:lnTo>
                  <a:pt x="110" y="420"/>
                </a:lnTo>
                <a:lnTo>
                  <a:pt x="104" y="432"/>
                </a:lnTo>
                <a:lnTo>
                  <a:pt x="98" y="443"/>
                </a:lnTo>
                <a:lnTo>
                  <a:pt x="87" y="455"/>
                </a:lnTo>
                <a:lnTo>
                  <a:pt x="81" y="467"/>
                </a:lnTo>
                <a:lnTo>
                  <a:pt x="75" y="478"/>
                </a:lnTo>
                <a:lnTo>
                  <a:pt x="69" y="484"/>
                </a:lnTo>
                <a:lnTo>
                  <a:pt x="69" y="490"/>
                </a:lnTo>
                <a:lnTo>
                  <a:pt x="64" y="496"/>
                </a:lnTo>
                <a:lnTo>
                  <a:pt x="58" y="502"/>
                </a:lnTo>
                <a:lnTo>
                  <a:pt x="46" y="514"/>
                </a:lnTo>
                <a:lnTo>
                  <a:pt x="35" y="519"/>
                </a:lnTo>
                <a:lnTo>
                  <a:pt x="35" y="525"/>
                </a:lnTo>
                <a:lnTo>
                  <a:pt x="29" y="531"/>
                </a:lnTo>
                <a:lnTo>
                  <a:pt x="23" y="537"/>
                </a:lnTo>
                <a:lnTo>
                  <a:pt x="23" y="543"/>
                </a:lnTo>
                <a:lnTo>
                  <a:pt x="23" y="537"/>
                </a:lnTo>
                <a:lnTo>
                  <a:pt x="17" y="543"/>
                </a:lnTo>
                <a:lnTo>
                  <a:pt x="17" y="549"/>
                </a:lnTo>
                <a:lnTo>
                  <a:pt x="17" y="554"/>
                </a:lnTo>
                <a:lnTo>
                  <a:pt x="17" y="560"/>
                </a:lnTo>
                <a:lnTo>
                  <a:pt x="17" y="566"/>
                </a:lnTo>
                <a:lnTo>
                  <a:pt x="17" y="572"/>
                </a:lnTo>
                <a:lnTo>
                  <a:pt x="17" y="578"/>
                </a:lnTo>
                <a:lnTo>
                  <a:pt x="23" y="589"/>
                </a:lnTo>
                <a:lnTo>
                  <a:pt x="23" y="595"/>
                </a:lnTo>
                <a:lnTo>
                  <a:pt x="29" y="601"/>
                </a:lnTo>
                <a:lnTo>
                  <a:pt x="35" y="613"/>
                </a:lnTo>
                <a:lnTo>
                  <a:pt x="35" y="619"/>
                </a:lnTo>
                <a:lnTo>
                  <a:pt x="40" y="630"/>
                </a:lnTo>
                <a:lnTo>
                  <a:pt x="46" y="636"/>
                </a:lnTo>
                <a:lnTo>
                  <a:pt x="58" y="654"/>
                </a:lnTo>
                <a:lnTo>
                  <a:pt x="69" y="671"/>
                </a:lnTo>
                <a:lnTo>
                  <a:pt x="81" y="694"/>
                </a:lnTo>
                <a:lnTo>
                  <a:pt x="69" y="700"/>
                </a:lnTo>
                <a:close/>
              </a:path>
            </a:pathLst>
          </a:custGeom>
          <a:solidFill>
            <a:srgbClr val="FFFFFF"/>
          </a:solidFill>
          <a:ln w="9525">
            <a:noFill/>
            <a:round/>
            <a:headEnd/>
            <a:tailEnd/>
          </a:ln>
        </p:spPr>
        <p:txBody>
          <a:bodyPr/>
          <a:lstStyle/>
          <a:p>
            <a:endParaRPr lang="en-US"/>
          </a:p>
        </p:txBody>
      </p:sp>
      <p:sp>
        <p:nvSpPr>
          <p:cNvPr id="25181" name="Rectangle 369"/>
          <p:cNvSpPr>
            <a:spLocks noChangeArrowheads="1"/>
          </p:cNvSpPr>
          <p:nvPr/>
        </p:nvSpPr>
        <p:spPr bwMode="auto">
          <a:xfrm>
            <a:off x="5494281" y="1764863"/>
            <a:ext cx="211138" cy="1111250"/>
          </a:xfrm>
          <a:prstGeom prst="rect">
            <a:avLst/>
          </a:prstGeom>
          <a:solidFill>
            <a:srgbClr val="808080"/>
          </a:solidFill>
          <a:ln w="9525">
            <a:noFill/>
            <a:miter lim="800000"/>
            <a:headEnd/>
            <a:tailEnd/>
          </a:ln>
        </p:spPr>
        <p:txBody>
          <a:bodyPr/>
          <a:lstStyle/>
          <a:p>
            <a:endParaRPr lang="en-GB"/>
          </a:p>
        </p:txBody>
      </p:sp>
      <p:sp>
        <p:nvSpPr>
          <p:cNvPr id="25182" name="Freeform 370"/>
          <p:cNvSpPr>
            <a:spLocks/>
          </p:cNvSpPr>
          <p:nvPr/>
        </p:nvSpPr>
        <p:spPr bwMode="auto">
          <a:xfrm>
            <a:off x="5503806" y="1745813"/>
            <a:ext cx="182563" cy="1103313"/>
          </a:xfrm>
          <a:custGeom>
            <a:avLst/>
            <a:gdLst>
              <a:gd name="T0" fmla="*/ 69 w 115"/>
              <a:gd name="T1" fmla="*/ 695 h 695"/>
              <a:gd name="T2" fmla="*/ 46 w 115"/>
              <a:gd name="T3" fmla="*/ 660 h 695"/>
              <a:gd name="T4" fmla="*/ 34 w 115"/>
              <a:gd name="T5" fmla="*/ 642 h 695"/>
              <a:gd name="T6" fmla="*/ 23 w 115"/>
              <a:gd name="T7" fmla="*/ 625 h 695"/>
              <a:gd name="T8" fmla="*/ 17 w 115"/>
              <a:gd name="T9" fmla="*/ 607 h 695"/>
              <a:gd name="T10" fmla="*/ 5 w 115"/>
              <a:gd name="T11" fmla="*/ 590 h 695"/>
              <a:gd name="T12" fmla="*/ 5 w 115"/>
              <a:gd name="T13" fmla="*/ 572 h 695"/>
              <a:gd name="T14" fmla="*/ 0 w 115"/>
              <a:gd name="T15" fmla="*/ 561 h 695"/>
              <a:gd name="T16" fmla="*/ 0 w 115"/>
              <a:gd name="T17" fmla="*/ 555 h 695"/>
              <a:gd name="T18" fmla="*/ 5 w 115"/>
              <a:gd name="T19" fmla="*/ 549 h 695"/>
              <a:gd name="T20" fmla="*/ 5 w 115"/>
              <a:gd name="T21" fmla="*/ 537 h 695"/>
              <a:gd name="T22" fmla="*/ 17 w 115"/>
              <a:gd name="T23" fmla="*/ 526 h 695"/>
              <a:gd name="T24" fmla="*/ 23 w 115"/>
              <a:gd name="T25" fmla="*/ 514 h 695"/>
              <a:gd name="T26" fmla="*/ 46 w 115"/>
              <a:gd name="T27" fmla="*/ 496 h 695"/>
              <a:gd name="T28" fmla="*/ 58 w 115"/>
              <a:gd name="T29" fmla="*/ 485 h 695"/>
              <a:gd name="T30" fmla="*/ 63 w 115"/>
              <a:gd name="T31" fmla="*/ 473 h 695"/>
              <a:gd name="T32" fmla="*/ 69 w 115"/>
              <a:gd name="T33" fmla="*/ 461 h 695"/>
              <a:gd name="T34" fmla="*/ 75 w 115"/>
              <a:gd name="T35" fmla="*/ 450 h 695"/>
              <a:gd name="T36" fmla="*/ 86 w 115"/>
              <a:gd name="T37" fmla="*/ 438 h 695"/>
              <a:gd name="T38" fmla="*/ 92 w 115"/>
              <a:gd name="T39" fmla="*/ 426 h 695"/>
              <a:gd name="T40" fmla="*/ 98 w 115"/>
              <a:gd name="T41" fmla="*/ 409 h 695"/>
              <a:gd name="T42" fmla="*/ 98 w 115"/>
              <a:gd name="T43" fmla="*/ 397 h 695"/>
              <a:gd name="T44" fmla="*/ 104 w 115"/>
              <a:gd name="T45" fmla="*/ 385 h 695"/>
              <a:gd name="T46" fmla="*/ 98 w 115"/>
              <a:gd name="T47" fmla="*/ 368 h 695"/>
              <a:gd name="T48" fmla="*/ 98 w 115"/>
              <a:gd name="T49" fmla="*/ 362 h 695"/>
              <a:gd name="T50" fmla="*/ 92 w 115"/>
              <a:gd name="T51" fmla="*/ 356 h 695"/>
              <a:gd name="T52" fmla="*/ 86 w 115"/>
              <a:gd name="T53" fmla="*/ 345 h 695"/>
              <a:gd name="T54" fmla="*/ 81 w 115"/>
              <a:gd name="T55" fmla="*/ 339 h 695"/>
              <a:gd name="T56" fmla="*/ 69 w 115"/>
              <a:gd name="T57" fmla="*/ 321 h 695"/>
              <a:gd name="T58" fmla="*/ 52 w 115"/>
              <a:gd name="T59" fmla="*/ 304 h 695"/>
              <a:gd name="T60" fmla="*/ 34 w 115"/>
              <a:gd name="T61" fmla="*/ 292 h 695"/>
              <a:gd name="T62" fmla="*/ 29 w 115"/>
              <a:gd name="T63" fmla="*/ 280 h 695"/>
              <a:gd name="T64" fmla="*/ 23 w 115"/>
              <a:gd name="T65" fmla="*/ 274 h 695"/>
              <a:gd name="T66" fmla="*/ 17 w 115"/>
              <a:gd name="T67" fmla="*/ 269 h 695"/>
              <a:gd name="T68" fmla="*/ 11 w 115"/>
              <a:gd name="T69" fmla="*/ 257 h 695"/>
              <a:gd name="T70" fmla="*/ 11 w 115"/>
              <a:gd name="T71" fmla="*/ 251 h 695"/>
              <a:gd name="T72" fmla="*/ 11 w 115"/>
              <a:gd name="T73" fmla="*/ 245 h 695"/>
              <a:gd name="T74" fmla="*/ 11 w 115"/>
              <a:gd name="T75" fmla="*/ 234 h 695"/>
              <a:gd name="T76" fmla="*/ 11 w 115"/>
              <a:gd name="T77" fmla="*/ 228 h 695"/>
              <a:gd name="T78" fmla="*/ 17 w 115"/>
              <a:gd name="T79" fmla="*/ 222 h 695"/>
              <a:gd name="T80" fmla="*/ 23 w 115"/>
              <a:gd name="T81" fmla="*/ 216 h 695"/>
              <a:gd name="T82" fmla="*/ 29 w 115"/>
              <a:gd name="T83" fmla="*/ 210 h 695"/>
              <a:gd name="T84" fmla="*/ 34 w 115"/>
              <a:gd name="T85" fmla="*/ 199 h 695"/>
              <a:gd name="T86" fmla="*/ 52 w 115"/>
              <a:gd name="T87" fmla="*/ 187 h 695"/>
              <a:gd name="T88" fmla="*/ 69 w 115"/>
              <a:gd name="T89" fmla="*/ 175 h 695"/>
              <a:gd name="T90" fmla="*/ 86 w 115"/>
              <a:gd name="T91" fmla="*/ 164 h 695"/>
              <a:gd name="T92" fmla="*/ 92 w 115"/>
              <a:gd name="T93" fmla="*/ 158 h 695"/>
              <a:gd name="T94" fmla="*/ 98 w 115"/>
              <a:gd name="T95" fmla="*/ 152 h 695"/>
              <a:gd name="T96" fmla="*/ 104 w 115"/>
              <a:gd name="T97" fmla="*/ 146 h 695"/>
              <a:gd name="T98" fmla="*/ 110 w 115"/>
              <a:gd name="T99" fmla="*/ 140 h 695"/>
              <a:gd name="T100" fmla="*/ 115 w 115"/>
              <a:gd name="T101" fmla="*/ 129 h 695"/>
              <a:gd name="T102" fmla="*/ 115 w 115"/>
              <a:gd name="T103" fmla="*/ 117 h 695"/>
              <a:gd name="T104" fmla="*/ 115 w 115"/>
              <a:gd name="T105" fmla="*/ 105 h 695"/>
              <a:gd name="T106" fmla="*/ 115 w 115"/>
              <a:gd name="T107" fmla="*/ 94 h 695"/>
              <a:gd name="T108" fmla="*/ 115 w 115"/>
              <a:gd name="T109" fmla="*/ 70 h 695"/>
              <a:gd name="T110" fmla="*/ 115 w 115"/>
              <a:gd name="T111" fmla="*/ 64 h 695"/>
              <a:gd name="T112" fmla="*/ 115 w 115"/>
              <a:gd name="T113" fmla="*/ 53 h 695"/>
              <a:gd name="T114" fmla="*/ 115 w 115"/>
              <a:gd name="T115" fmla="*/ 35 h 695"/>
              <a:gd name="T116" fmla="*/ 115 w 115"/>
              <a:gd name="T117" fmla="*/ 23 h 695"/>
              <a:gd name="T118" fmla="*/ 115 w 115"/>
              <a:gd name="T119" fmla="*/ 12 h 695"/>
              <a:gd name="T120" fmla="*/ 115 w 115"/>
              <a:gd name="T121" fmla="*/ 0 h 69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5"/>
              <a:gd name="T184" fmla="*/ 0 h 695"/>
              <a:gd name="T185" fmla="*/ 115 w 115"/>
              <a:gd name="T186" fmla="*/ 695 h 69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5" h="695">
                <a:moveTo>
                  <a:pt x="69" y="695"/>
                </a:moveTo>
                <a:lnTo>
                  <a:pt x="46" y="660"/>
                </a:lnTo>
                <a:lnTo>
                  <a:pt x="34" y="642"/>
                </a:lnTo>
                <a:lnTo>
                  <a:pt x="23" y="625"/>
                </a:lnTo>
                <a:lnTo>
                  <a:pt x="17" y="607"/>
                </a:lnTo>
                <a:lnTo>
                  <a:pt x="5" y="590"/>
                </a:lnTo>
                <a:lnTo>
                  <a:pt x="5" y="572"/>
                </a:lnTo>
                <a:lnTo>
                  <a:pt x="0" y="561"/>
                </a:lnTo>
                <a:lnTo>
                  <a:pt x="0" y="555"/>
                </a:lnTo>
                <a:lnTo>
                  <a:pt x="5" y="549"/>
                </a:lnTo>
                <a:lnTo>
                  <a:pt x="5" y="537"/>
                </a:lnTo>
                <a:lnTo>
                  <a:pt x="17" y="526"/>
                </a:lnTo>
                <a:lnTo>
                  <a:pt x="23" y="514"/>
                </a:lnTo>
                <a:lnTo>
                  <a:pt x="46" y="496"/>
                </a:lnTo>
                <a:lnTo>
                  <a:pt x="58" y="485"/>
                </a:lnTo>
                <a:lnTo>
                  <a:pt x="63" y="473"/>
                </a:lnTo>
                <a:lnTo>
                  <a:pt x="69" y="461"/>
                </a:lnTo>
                <a:lnTo>
                  <a:pt x="75" y="450"/>
                </a:lnTo>
                <a:lnTo>
                  <a:pt x="86" y="438"/>
                </a:lnTo>
                <a:lnTo>
                  <a:pt x="92" y="426"/>
                </a:lnTo>
                <a:lnTo>
                  <a:pt x="98" y="409"/>
                </a:lnTo>
                <a:lnTo>
                  <a:pt x="98" y="397"/>
                </a:lnTo>
                <a:lnTo>
                  <a:pt x="104" y="385"/>
                </a:lnTo>
                <a:lnTo>
                  <a:pt x="98" y="368"/>
                </a:lnTo>
                <a:lnTo>
                  <a:pt x="98" y="362"/>
                </a:lnTo>
                <a:lnTo>
                  <a:pt x="92" y="356"/>
                </a:lnTo>
                <a:lnTo>
                  <a:pt x="86" y="345"/>
                </a:lnTo>
                <a:lnTo>
                  <a:pt x="81" y="339"/>
                </a:lnTo>
                <a:lnTo>
                  <a:pt x="69" y="321"/>
                </a:lnTo>
                <a:lnTo>
                  <a:pt x="52" y="304"/>
                </a:lnTo>
                <a:lnTo>
                  <a:pt x="34" y="292"/>
                </a:lnTo>
                <a:lnTo>
                  <a:pt x="29" y="280"/>
                </a:lnTo>
                <a:lnTo>
                  <a:pt x="23" y="274"/>
                </a:lnTo>
                <a:lnTo>
                  <a:pt x="17" y="269"/>
                </a:lnTo>
                <a:lnTo>
                  <a:pt x="11" y="257"/>
                </a:lnTo>
                <a:lnTo>
                  <a:pt x="11" y="251"/>
                </a:lnTo>
                <a:lnTo>
                  <a:pt x="11" y="245"/>
                </a:lnTo>
                <a:lnTo>
                  <a:pt x="11" y="234"/>
                </a:lnTo>
                <a:lnTo>
                  <a:pt x="11" y="228"/>
                </a:lnTo>
                <a:lnTo>
                  <a:pt x="17" y="222"/>
                </a:lnTo>
                <a:lnTo>
                  <a:pt x="23" y="216"/>
                </a:lnTo>
                <a:lnTo>
                  <a:pt x="29" y="210"/>
                </a:lnTo>
                <a:lnTo>
                  <a:pt x="34" y="199"/>
                </a:lnTo>
                <a:lnTo>
                  <a:pt x="52" y="187"/>
                </a:lnTo>
                <a:lnTo>
                  <a:pt x="69" y="175"/>
                </a:lnTo>
                <a:lnTo>
                  <a:pt x="86" y="164"/>
                </a:lnTo>
                <a:lnTo>
                  <a:pt x="92" y="158"/>
                </a:lnTo>
                <a:lnTo>
                  <a:pt x="98" y="152"/>
                </a:lnTo>
                <a:lnTo>
                  <a:pt x="104" y="146"/>
                </a:lnTo>
                <a:lnTo>
                  <a:pt x="110" y="140"/>
                </a:lnTo>
                <a:lnTo>
                  <a:pt x="115" y="129"/>
                </a:lnTo>
                <a:lnTo>
                  <a:pt x="115" y="117"/>
                </a:lnTo>
                <a:lnTo>
                  <a:pt x="115" y="105"/>
                </a:lnTo>
                <a:lnTo>
                  <a:pt x="115" y="94"/>
                </a:lnTo>
                <a:lnTo>
                  <a:pt x="115" y="70"/>
                </a:lnTo>
                <a:lnTo>
                  <a:pt x="115" y="64"/>
                </a:lnTo>
                <a:lnTo>
                  <a:pt x="115" y="53"/>
                </a:lnTo>
                <a:lnTo>
                  <a:pt x="115" y="35"/>
                </a:lnTo>
                <a:lnTo>
                  <a:pt x="115" y="23"/>
                </a:lnTo>
                <a:lnTo>
                  <a:pt x="115" y="12"/>
                </a:lnTo>
                <a:lnTo>
                  <a:pt x="115" y="0"/>
                </a:lnTo>
              </a:path>
            </a:pathLst>
          </a:custGeom>
          <a:noFill/>
          <a:ln w="26988">
            <a:solidFill>
              <a:srgbClr val="FF0000"/>
            </a:solidFill>
            <a:round/>
            <a:headEnd/>
            <a:tailEnd/>
          </a:ln>
        </p:spPr>
        <p:txBody>
          <a:bodyPr/>
          <a:lstStyle/>
          <a:p>
            <a:endParaRPr lang="en-US"/>
          </a:p>
        </p:txBody>
      </p:sp>
      <p:sp>
        <p:nvSpPr>
          <p:cNvPr id="25183" name="Freeform 371"/>
          <p:cNvSpPr>
            <a:spLocks/>
          </p:cNvSpPr>
          <p:nvPr/>
        </p:nvSpPr>
        <p:spPr bwMode="auto">
          <a:xfrm>
            <a:off x="5540319" y="2385576"/>
            <a:ext cx="496888" cy="342900"/>
          </a:xfrm>
          <a:custGeom>
            <a:avLst/>
            <a:gdLst>
              <a:gd name="T0" fmla="*/ 313 w 313"/>
              <a:gd name="T1" fmla="*/ 35 h 216"/>
              <a:gd name="T2" fmla="*/ 301 w 313"/>
              <a:gd name="T3" fmla="*/ 17 h 216"/>
              <a:gd name="T4" fmla="*/ 284 w 313"/>
              <a:gd name="T5" fmla="*/ 6 h 216"/>
              <a:gd name="T6" fmla="*/ 278 w 313"/>
              <a:gd name="T7" fmla="*/ 6 h 216"/>
              <a:gd name="T8" fmla="*/ 272 w 313"/>
              <a:gd name="T9" fmla="*/ 0 h 216"/>
              <a:gd name="T10" fmla="*/ 261 w 313"/>
              <a:gd name="T11" fmla="*/ 0 h 216"/>
              <a:gd name="T12" fmla="*/ 255 w 313"/>
              <a:gd name="T13" fmla="*/ 0 h 216"/>
              <a:gd name="T14" fmla="*/ 243 w 313"/>
              <a:gd name="T15" fmla="*/ 0 h 216"/>
              <a:gd name="T16" fmla="*/ 237 w 313"/>
              <a:gd name="T17" fmla="*/ 6 h 216"/>
              <a:gd name="T18" fmla="*/ 226 w 313"/>
              <a:gd name="T19" fmla="*/ 6 h 216"/>
              <a:gd name="T20" fmla="*/ 220 w 313"/>
              <a:gd name="T21" fmla="*/ 17 h 216"/>
              <a:gd name="T22" fmla="*/ 208 w 313"/>
              <a:gd name="T23" fmla="*/ 23 h 216"/>
              <a:gd name="T24" fmla="*/ 203 w 313"/>
              <a:gd name="T25" fmla="*/ 29 h 216"/>
              <a:gd name="T26" fmla="*/ 191 w 313"/>
              <a:gd name="T27" fmla="*/ 35 h 216"/>
              <a:gd name="T28" fmla="*/ 185 w 313"/>
              <a:gd name="T29" fmla="*/ 41 h 216"/>
              <a:gd name="T30" fmla="*/ 179 w 313"/>
              <a:gd name="T31" fmla="*/ 41 h 216"/>
              <a:gd name="T32" fmla="*/ 174 w 313"/>
              <a:gd name="T33" fmla="*/ 41 h 216"/>
              <a:gd name="T34" fmla="*/ 162 w 313"/>
              <a:gd name="T35" fmla="*/ 47 h 216"/>
              <a:gd name="T36" fmla="*/ 156 w 313"/>
              <a:gd name="T37" fmla="*/ 47 h 216"/>
              <a:gd name="T38" fmla="*/ 150 w 313"/>
              <a:gd name="T39" fmla="*/ 47 h 216"/>
              <a:gd name="T40" fmla="*/ 145 w 313"/>
              <a:gd name="T41" fmla="*/ 47 h 216"/>
              <a:gd name="T42" fmla="*/ 133 w 313"/>
              <a:gd name="T43" fmla="*/ 41 h 216"/>
              <a:gd name="T44" fmla="*/ 127 w 313"/>
              <a:gd name="T45" fmla="*/ 41 h 216"/>
              <a:gd name="T46" fmla="*/ 110 w 313"/>
              <a:gd name="T47" fmla="*/ 41 h 216"/>
              <a:gd name="T48" fmla="*/ 98 w 313"/>
              <a:gd name="T49" fmla="*/ 35 h 216"/>
              <a:gd name="T50" fmla="*/ 92 w 313"/>
              <a:gd name="T51" fmla="*/ 35 h 216"/>
              <a:gd name="T52" fmla="*/ 81 w 313"/>
              <a:gd name="T53" fmla="*/ 35 h 216"/>
              <a:gd name="T54" fmla="*/ 75 w 313"/>
              <a:gd name="T55" fmla="*/ 41 h 216"/>
              <a:gd name="T56" fmla="*/ 63 w 313"/>
              <a:gd name="T57" fmla="*/ 41 h 216"/>
              <a:gd name="T58" fmla="*/ 52 w 313"/>
              <a:gd name="T59" fmla="*/ 47 h 216"/>
              <a:gd name="T60" fmla="*/ 46 w 313"/>
              <a:gd name="T61" fmla="*/ 52 h 216"/>
              <a:gd name="T62" fmla="*/ 35 w 313"/>
              <a:gd name="T63" fmla="*/ 58 h 216"/>
              <a:gd name="T64" fmla="*/ 29 w 313"/>
              <a:gd name="T65" fmla="*/ 70 h 216"/>
              <a:gd name="T66" fmla="*/ 17 w 313"/>
              <a:gd name="T67" fmla="*/ 76 h 216"/>
              <a:gd name="T68" fmla="*/ 11 w 313"/>
              <a:gd name="T69" fmla="*/ 82 h 216"/>
              <a:gd name="T70" fmla="*/ 11 w 313"/>
              <a:gd name="T71" fmla="*/ 93 h 216"/>
              <a:gd name="T72" fmla="*/ 6 w 313"/>
              <a:gd name="T73" fmla="*/ 93 h 216"/>
              <a:gd name="T74" fmla="*/ 11 w 313"/>
              <a:gd name="T75" fmla="*/ 99 h 216"/>
              <a:gd name="T76" fmla="*/ 11 w 313"/>
              <a:gd name="T77" fmla="*/ 105 h 216"/>
              <a:gd name="T78" fmla="*/ 17 w 313"/>
              <a:gd name="T79" fmla="*/ 117 h 216"/>
              <a:gd name="T80" fmla="*/ 23 w 313"/>
              <a:gd name="T81" fmla="*/ 123 h 216"/>
              <a:gd name="T82" fmla="*/ 29 w 313"/>
              <a:gd name="T83" fmla="*/ 134 h 216"/>
              <a:gd name="T84" fmla="*/ 35 w 313"/>
              <a:gd name="T85" fmla="*/ 140 h 216"/>
              <a:gd name="T86" fmla="*/ 35 w 313"/>
              <a:gd name="T87" fmla="*/ 146 h 216"/>
              <a:gd name="T88" fmla="*/ 40 w 313"/>
              <a:gd name="T89" fmla="*/ 158 h 216"/>
              <a:gd name="T90" fmla="*/ 35 w 313"/>
              <a:gd name="T91" fmla="*/ 163 h 216"/>
              <a:gd name="T92" fmla="*/ 35 w 313"/>
              <a:gd name="T93" fmla="*/ 169 h 216"/>
              <a:gd name="T94" fmla="*/ 29 w 313"/>
              <a:gd name="T95" fmla="*/ 181 h 216"/>
              <a:gd name="T96" fmla="*/ 17 w 313"/>
              <a:gd name="T97" fmla="*/ 187 h 216"/>
              <a:gd name="T98" fmla="*/ 11 w 313"/>
              <a:gd name="T99" fmla="*/ 198 h 216"/>
              <a:gd name="T100" fmla="*/ 6 w 313"/>
              <a:gd name="T101" fmla="*/ 204 h 216"/>
              <a:gd name="T102" fmla="*/ 0 w 313"/>
              <a:gd name="T103" fmla="*/ 210 h 216"/>
              <a:gd name="T104" fmla="*/ 0 w 313"/>
              <a:gd name="T105" fmla="*/ 216 h 21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13"/>
              <a:gd name="T160" fmla="*/ 0 h 216"/>
              <a:gd name="T161" fmla="*/ 313 w 313"/>
              <a:gd name="T162" fmla="*/ 216 h 21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13" h="216">
                <a:moveTo>
                  <a:pt x="313" y="35"/>
                </a:moveTo>
                <a:lnTo>
                  <a:pt x="301" y="17"/>
                </a:lnTo>
                <a:lnTo>
                  <a:pt x="284" y="6"/>
                </a:lnTo>
                <a:lnTo>
                  <a:pt x="278" y="6"/>
                </a:lnTo>
                <a:lnTo>
                  <a:pt x="272" y="0"/>
                </a:lnTo>
                <a:lnTo>
                  <a:pt x="261" y="0"/>
                </a:lnTo>
                <a:lnTo>
                  <a:pt x="255" y="0"/>
                </a:lnTo>
                <a:lnTo>
                  <a:pt x="243" y="0"/>
                </a:lnTo>
                <a:lnTo>
                  <a:pt x="237" y="6"/>
                </a:lnTo>
                <a:lnTo>
                  <a:pt x="226" y="6"/>
                </a:lnTo>
                <a:lnTo>
                  <a:pt x="220" y="17"/>
                </a:lnTo>
                <a:lnTo>
                  <a:pt x="208" y="23"/>
                </a:lnTo>
                <a:lnTo>
                  <a:pt x="203" y="29"/>
                </a:lnTo>
                <a:lnTo>
                  <a:pt x="191" y="35"/>
                </a:lnTo>
                <a:lnTo>
                  <a:pt x="185" y="41"/>
                </a:lnTo>
                <a:lnTo>
                  <a:pt x="179" y="41"/>
                </a:lnTo>
                <a:lnTo>
                  <a:pt x="174" y="41"/>
                </a:lnTo>
                <a:lnTo>
                  <a:pt x="162" y="47"/>
                </a:lnTo>
                <a:lnTo>
                  <a:pt x="156" y="47"/>
                </a:lnTo>
                <a:lnTo>
                  <a:pt x="150" y="47"/>
                </a:lnTo>
                <a:lnTo>
                  <a:pt x="145" y="47"/>
                </a:lnTo>
                <a:lnTo>
                  <a:pt x="133" y="41"/>
                </a:lnTo>
                <a:lnTo>
                  <a:pt x="127" y="41"/>
                </a:lnTo>
                <a:lnTo>
                  <a:pt x="110" y="41"/>
                </a:lnTo>
                <a:lnTo>
                  <a:pt x="98" y="35"/>
                </a:lnTo>
                <a:lnTo>
                  <a:pt x="92" y="35"/>
                </a:lnTo>
                <a:lnTo>
                  <a:pt x="81" y="35"/>
                </a:lnTo>
                <a:lnTo>
                  <a:pt x="75" y="41"/>
                </a:lnTo>
                <a:lnTo>
                  <a:pt x="63" y="41"/>
                </a:lnTo>
                <a:lnTo>
                  <a:pt x="52" y="47"/>
                </a:lnTo>
                <a:lnTo>
                  <a:pt x="46" y="52"/>
                </a:lnTo>
                <a:lnTo>
                  <a:pt x="35" y="58"/>
                </a:lnTo>
                <a:lnTo>
                  <a:pt x="29" y="70"/>
                </a:lnTo>
                <a:lnTo>
                  <a:pt x="17" y="76"/>
                </a:lnTo>
                <a:lnTo>
                  <a:pt x="11" y="82"/>
                </a:lnTo>
                <a:lnTo>
                  <a:pt x="11" y="93"/>
                </a:lnTo>
                <a:lnTo>
                  <a:pt x="6" y="93"/>
                </a:lnTo>
                <a:lnTo>
                  <a:pt x="11" y="99"/>
                </a:lnTo>
                <a:lnTo>
                  <a:pt x="11" y="105"/>
                </a:lnTo>
                <a:lnTo>
                  <a:pt x="17" y="117"/>
                </a:lnTo>
                <a:lnTo>
                  <a:pt x="23" y="123"/>
                </a:lnTo>
                <a:lnTo>
                  <a:pt x="29" y="134"/>
                </a:lnTo>
                <a:lnTo>
                  <a:pt x="35" y="140"/>
                </a:lnTo>
                <a:lnTo>
                  <a:pt x="35" y="146"/>
                </a:lnTo>
                <a:lnTo>
                  <a:pt x="40" y="158"/>
                </a:lnTo>
                <a:lnTo>
                  <a:pt x="35" y="163"/>
                </a:lnTo>
                <a:lnTo>
                  <a:pt x="35" y="169"/>
                </a:lnTo>
                <a:lnTo>
                  <a:pt x="29" y="181"/>
                </a:lnTo>
                <a:lnTo>
                  <a:pt x="17" y="187"/>
                </a:lnTo>
                <a:lnTo>
                  <a:pt x="11" y="198"/>
                </a:lnTo>
                <a:lnTo>
                  <a:pt x="6" y="204"/>
                </a:lnTo>
                <a:lnTo>
                  <a:pt x="0" y="210"/>
                </a:lnTo>
                <a:lnTo>
                  <a:pt x="0" y="216"/>
                </a:lnTo>
              </a:path>
            </a:pathLst>
          </a:custGeom>
          <a:noFill/>
          <a:ln w="9525">
            <a:solidFill>
              <a:srgbClr val="FF0000"/>
            </a:solidFill>
            <a:round/>
            <a:headEnd/>
            <a:tailEnd/>
          </a:ln>
        </p:spPr>
        <p:txBody>
          <a:bodyPr/>
          <a:lstStyle/>
          <a:p>
            <a:endParaRPr lang="en-US"/>
          </a:p>
        </p:txBody>
      </p:sp>
      <p:sp>
        <p:nvSpPr>
          <p:cNvPr id="25184" name="Freeform 372"/>
          <p:cNvSpPr>
            <a:spLocks/>
          </p:cNvSpPr>
          <p:nvPr/>
        </p:nvSpPr>
        <p:spPr bwMode="auto">
          <a:xfrm>
            <a:off x="4279844" y="3822263"/>
            <a:ext cx="504825" cy="111125"/>
          </a:xfrm>
          <a:custGeom>
            <a:avLst/>
            <a:gdLst>
              <a:gd name="T0" fmla="*/ 0 w 318"/>
              <a:gd name="T1" fmla="*/ 17 h 70"/>
              <a:gd name="T2" fmla="*/ 23 w 318"/>
              <a:gd name="T3" fmla="*/ 35 h 70"/>
              <a:gd name="T4" fmla="*/ 46 w 318"/>
              <a:gd name="T5" fmla="*/ 46 h 70"/>
              <a:gd name="T6" fmla="*/ 57 w 318"/>
              <a:gd name="T7" fmla="*/ 52 h 70"/>
              <a:gd name="T8" fmla="*/ 69 w 318"/>
              <a:gd name="T9" fmla="*/ 58 h 70"/>
              <a:gd name="T10" fmla="*/ 81 w 318"/>
              <a:gd name="T11" fmla="*/ 64 h 70"/>
              <a:gd name="T12" fmla="*/ 92 w 318"/>
              <a:gd name="T13" fmla="*/ 64 h 70"/>
              <a:gd name="T14" fmla="*/ 98 w 318"/>
              <a:gd name="T15" fmla="*/ 70 h 70"/>
              <a:gd name="T16" fmla="*/ 104 w 318"/>
              <a:gd name="T17" fmla="*/ 70 h 70"/>
              <a:gd name="T18" fmla="*/ 110 w 318"/>
              <a:gd name="T19" fmla="*/ 70 h 70"/>
              <a:gd name="T20" fmla="*/ 115 w 318"/>
              <a:gd name="T21" fmla="*/ 64 h 70"/>
              <a:gd name="T22" fmla="*/ 127 w 318"/>
              <a:gd name="T23" fmla="*/ 58 h 70"/>
              <a:gd name="T24" fmla="*/ 139 w 318"/>
              <a:gd name="T25" fmla="*/ 52 h 70"/>
              <a:gd name="T26" fmla="*/ 139 w 318"/>
              <a:gd name="T27" fmla="*/ 52 h 70"/>
              <a:gd name="T28" fmla="*/ 144 w 318"/>
              <a:gd name="T29" fmla="*/ 46 h 70"/>
              <a:gd name="T30" fmla="*/ 150 w 318"/>
              <a:gd name="T31" fmla="*/ 35 h 70"/>
              <a:gd name="T32" fmla="*/ 150 w 318"/>
              <a:gd name="T33" fmla="*/ 29 h 70"/>
              <a:gd name="T34" fmla="*/ 156 w 318"/>
              <a:gd name="T35" fmla="*/ 23 h 70"/>
              <a:gd name="T36" fmla="*/ 162 w 318"/>
              <a:gd name="T37" fmla="*/ 17 h 70"/>
              <a:gd name="T38" fmla="*/ 162 w 318"/>
              <a:gd name="T39" fmla="*/ 17 h 70"/>
              <a:gd name="T40" fmla="*/ 168 w 318"/>
              <a:gd name="T41" fmla="*/ 17 h 70"/>
              <a:gd name="T42" fmla="*/ 179 w 318"/>
              <a:gd name="T43" fmla="*/ 17 h 70"/>
              <a:gd name="T44" fmla="*/ 191 w 318"/>
              <a:gd name="T45" fmla="*/ 17 h 70"/>
              <a:gd name="T46" fmla="*/ 202 w 318"/>
              <a:gd name="T47" fmla="*/ 17 h 70"/>
              <a:gd name="T48" fmla="*/ 208 w 318"/>
              <a:gd name="T49" fmla="*/ 17 h 70"/>
              <a:gd name="T50" fmla="*/ 220 w 318"/>
              <a:gd name="T51" fmla="*/ 17 h 70"/>
              <a:gd name="T52" fmla="*/ 237 w 318"/>
              <a:gd name="T53" fmla="*/ 11 h 70"/>
              <a:gd name="T54" fmla="*/ 249 w 318"/>
              <a:gd name="T55" fmla="*/ 6 h 70"/>
              <a:gd name="T56" fmla="*/ 266 w 318"/>
              <a:gd name="T57" fmla="*/ 0 h 70"/>
              <a:gd name="T58" fmla="*/ 278 w 318"/>
              <a:gd name="T59" fmla="*/ 0 h 70"/>
              <a:gd name="T60" fmla="*/ 295 w 318"/>
              <a:gd name="T61" fmla="*/ 0 h 70"/>
              <a:gd name="T62" fmla="*/ 301 w 318"/>
              <a:gd name="T63" fmla="*/ 0 h 70"/>
              <a:gd name="T64" fmla="*/ 307 w 318"/>
              <a:gd name="T65" fmla="*/ 0 h 70"/>
              <a:gd name="T66" fmla="*/ 313 w 318"/>
              <a:gd name="T67" fmla="*/ 0 h 70"/>
              <a:gd name="T68" fmla="*/ 318 w 318"/>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8"/>
              <a:gd name="T106" fmla="*/ 0 h 70"/>
              <a:gd name="T107" fmla="*/ 318 w 318"/>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8" h="70">
                <a:moveTo>
                  <a:pt x="0" y="17"/>
                </a:moveTo>
                <a:lnTo>
                  <a:pt x="23" y="35"/>
                </a:lnTo>
                <a:lnTo>
                  <a:pt x="46" y="46"/>
                </a:lnTo>
                <a:lnTo>
                  <a:pt x="57" y="52"/>
                </a:lnTo>
                <a:lnTo>
                  <a:pt x="69" y="58"/>
                </a:lnTo>
                <a:lnTo>
                  <a:pt x="81" y="64"/>
                </a:lnTo>
                <a:lnTo>
                  <a:pt x="92" y="64"/>
                </a:lnTo>
                <a:lnTo>
                  <a:pt x="98" y="70"/>
                </a:lnTo>
                <a:lnTo>
                  <a:pt x="104" y="70"/>
                </a:lnTo>
                <a:lnTo>
                  <a:pt x="110" y="70"/>
                </a:lnTo>
                <a:lnTo>
                  <a:pt x="115" y="64"/>
                </a:lnTo>
                <a:lnTo>
                  <a:pt x="127" y="58"/>
                </a:lnTo>
                <a:lnTo>
                  <a:pt x="139" y="52"/>
                </a:lnTo>
                <a:lnTo>
                  <a:pt x="144" y="46"/>
                </a:lnTo>
                <a:lnTo>
                  <a:pt x="150" y="35"/>
                </a:lnTo>
                <a:lnTo>
                  <a:pt x="150" y="29"/>
                </a:lnTo>
                <a:lnTo>
                  <a:pt x="156" y="23"/>
                </a:lnTo>
                <a:lnTo>
                  <a:pt x="162" y="17"/>
                </a:lnTo>
                <a:lnTo>
                  <a:pt x="168" y="17"/>
                </a:lnTo>
                <a:lnTo>
                  <a:pt x="179" y="17"/>
                </a:lnTo>
                <a:lnTo>
                  <a:pt x="191" y="17"/>
                </a:lnTo>
                <a:lnTo>
                  <a:pt x="202" y="17"/>
                </a:lnTo>
                <a:lnTo>
                  <a:pt x="208" y="17"/>
                </a:lnTo>
                <a:lnTo>
                  <a:pt x="220" y="17"/>
                </a:lnTo>
                <a:lnTo>
                  <a:pt x="237" y="11"/>
                </a:lnTo>
                <a:lnTo>
                  <a:pt x="249" y="6"/>
                </a:lnTo>
                <a:lnTo>
                  <a:pt x="266" y="0"/>
                </a:lnTo>
                <a:lnTo>
                  <a:pt x="278" y="0"/>
                </a:lnTo>
                <a:lnTo>
                  <a:pt x="295" y="0"/>
                </a:lnTo>
                <a:lnTo>
                  <a:pt x="301" y="0"/>
                </a:lnTo>
                <a:lnTo>
                  <a:pt x="307" y="0"/>
                </a:lnTo>
                <a:lnTo>
                  <a:pt x="313" y="0"/>
                </a:lnTo>
                <a:lnTo>
                  <a:pt x="318" y="0"/>
                </a:lnTo>
              </a:path>
            </a:pathLst>
          </a:custGeom>
          <a:noFill/>
          <a:ln w="9525">
            <a:solidFill>
              <a:srgbClr val="FF0000"/>
            </a:solidFill>
            <a:round/>
            <a:headEnd/>
            <a:tailEnd/>
          </a:ln>
        </p:spPr>
        <p:txBody>
          <a:bodyPr/>
          <a:lstStyle/>
          <a:p>
            <a:endParaRPr lang="en-US"/>
          </a:p>
        </p:txBody>
      </p:sp>
      <p:sp>
        <p:nvSpPr>
          <p:cNvPr id="25185" name="Freeform 373"/>
          <p:cNvSpPr>
            <a:spLocks/>
          </p:cNvSpPr>
          <p:nvPr/>
        </p:nvSpPr>
        <p:spPr bwMode="auto">
          <a:xfrm>
            <a:off x="4730694" y="3998476"/>
            <a:ext cx="184150" cy="111125"/>
          </a:xfrm>
          <a:custGeom>
            <a:avLst/>
            <a:gdLst>
              <a:gd name="T0" fmla="*/ 0 w 116"/>
              <a:gd name="T1" fmla="*/ 0 h 70"/>
              <a:gd name="T2" fmla="*/ 11 w 116"/>
              <a:gd name="T3" fmla="*/ 0 h 70"/>
              <a:gd name="T4" fmla="*/ 23 w 116"/>
              <a:gd name="T5" fmla="*/ 0 h 70"/>
              <a:gd name="T6" fmla="*/ 40 w 116"/>
              <a:gd name="T7" fmla="*/ 5 h 70"/>
              <a:gd name="T8" fmla="*/ 52 w 116"/>
              <a:gd name="T9" fmla="*/ 11 h 70"/>
              <a:gd name="T10" fmla="*/ 58 w 116"/>
              <a:gd name="T11" fmla="*/ 17 h 70"/>
              <a:gd name="T12" fmla="*/ 69 w 116"/>
              <a:gd name="T13" fmla="*/ 23 h 70"/>
              <a:gd name="T14" fmla="*/ 69 w 116"/>
              <a:gd name="T15" fmla="*/ 29 h 70"/>
              <a:gd name="T16" fmla="*/ 75 w 116"/>
              <a:gd name="T17" fmla="*/ 35 h 70"/>
              <a:gd name="T18" fmla="*/ 75 w 116"/>
              <a:gd name="T19" fmla="*/ 41 h 70"/>
              <a:gd name="T20" fmla="*/ 75 w 116"/>
              <a:gd name="T21" fmla="*/ 46 h 70"/>
              <a:gd name="T22" fmla="*/ 81 w 116"/>
              <a:gd name="T23" fmla="*/ 52 h 70"/>
              <a:gd name="T24" fmla="*/ 87 w 116"/>
              <a:gd name="T25" fmla="*/ 58 h 70"/>
              <a:gd name="T26" fmla="*/ 92 w 116"/>
              <a:gd name="T27" fmla="*/ 64 h 70"/>
              <a:gd name="T28" fmla="*/ 98 w 116"/>
              <a:gd name="T29" fmla="*/ 70 h 70"/>
              <a:gd name="T30" fmla="*/ 110 w 116"/>
              <a:gd name="T31" fmla="*/ 70 h 70"/>
              <a:gd name="T32" fmla="*/ 116 w 116"/>
              <a:gd name="T33" fmla="*/ 7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6"/>
              <a:gd name="T52" fmla="*/ 0 h 70"/>
              <a:gd name="T53" fmla="*/ 116 w 116"/>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6" h="70">
                <a:moveTo>
                  <a:pt x="0" y="0"/>
                </a:moveTo>
                <a:lnTo>
                  <a:pt x="11" y="0"/>
                </a:lnTo>
                <a:lnTo>
                  <a:pt x="23" y="0"/>
                </a:lnTo>
                <a:lnTo>
                  <a:pt x="40" y="5"/>
                </a:lnTo>
                <a:lnTo>
                  <a:pt x="52" y="11"/>
                </a:lnTo>
                <a:lnTo>
                  <a:pt x="58" y="17"/>
                </a:lnTo>
                <a:lnTo>
                  <a:pt x="69" y="23"/>
                </a:lnTo>
                <a:lnTo>
                  <a:pt x="69" y="29"/>
                </a:lnTo>
                <a:lnTo>
                  <a:pt x="75" y="35"/>
                </a:lnTo>
                <a:lnTo>
                  <a:pt x="75" y="41"/>
                </a:lnTo>
                <a:lnTo>
                  <a:pt x="75" y="46"/>
                </a:lnTo>
                <a:lnTo>
                  <a:pt x="81" y="52"/>
                </a:lnTo>
                <a:lnTo>
                  <a:pt x="87" y="58"/>
                </a:lnTo>
                <a:lnTo>
                  <a:pt x="92" y="64"/>
                </a:lnTo>
                <a:lnTo>
                  <a:pt x="98" y="70"/>
                </a:lnTo>
                <a:lnTo>
                  <a:pt x="110" y="70"/>
                </a:lnTo>
                <a:lnTo>
                  <a:pt x="116" y="70"/>
                </a:lnTo>
              </a:path>
            </a:pathLst>
          </a:custGeom>
          <a:noFill/>
          <a:ln w="9525">
            <a:solidFill>
              <a:srgbClr val="FF0000"/>
            </a:solidFill>
            <a:round/>
            <a:headEnd/>
            <a:tailEnd/>
          </a:ln>
        </p:spPr>
        <p:txBody>
          <a:bodyPr/>
          <a:lstStyle/>
          <a:p>
            <a:endParaRPr lang="en-US"/>
          </a:p>
        </p:txBody>
      </p:sp>
      <p:sp>
        <p:nvSpPr>
          <p:cNvPr id="25186" name="Freeform 374"/>
          <p:cNvSpPr>
            <a:spLocks/>
          </p:cNvSpPr>
          <p:nvPr/>
        </p:nvSpPr>
        <p:spPr bwMode="auto">
          <a:xfrm>
            <a:off x="5060894" y="3858776"/>
            <a:ext cx="358775" cy="147638"/>
          </a:xfrm>
          <a:custGeom>
            <a:avLst/>
            <a:gdLst>
              <a:gd name="T0" fmla="*/ 0 w 226"/>
              <a:gd name="T1" fmla="*/ 58 h 93"/>
              <a:gd name="T2" fmla="*/ 23 w 226"/>
              <a:gd name="T3" fmla="*/ 41 h 93"/>
              <a:gd name="T4" fmla="*/ 35 w 226"/>
              <a:gd name="T5" fmla="*/ 29 h 93"/>
              <a:gd name="T6" fmla="*/ 47 w 226"/>
              <a:gd name="T7" fmla="*/ 23 h 93"/>
              <a:gd name="T8" fmla="*/ 58 w 226"/>
              <a:gd name="T9" fmla="*/ 18 h 93"/>
              <a:gd name="T10" fmla="*/ 70 w 226"/>
              <a:gd name="T11" fmla="*/ 12 h 93"/>
              <a:gd name="T12" fmla="*/ 76 w 226"/>
              <a:gd name="T13" fmla="*/ 12 h 93"/>
              <a:gd name="T14" fmla="*/ 87 w 226"/>
              <a:gd name="T15" fmla="*/ 12 h 93"/>
              <a:gd name="T16" fmla="*/ 87 w 226"/>
              <a:gd name="T17" fmla="*/ 12 h 93"/>
              <a:gd name="T18" fmla="*/ 93 w 226"/>
              <a:gd name="T19" fmla="*/ 18 h 93"/>
              <a:gd name="T20" fmla="*/ 93 w 226"/>
              <a:gd name="T21" fmla="*/ 23 h 93"/>
              <a:gd name="T22" fmla="*/ 93 w 226"/>
              <a:gd name="T23" fmla="*/ 29 h 93"/>
              <a:gd name="T24" fmla="*/ 99 w 226"/>
              <a:gd name="T25" fmla="*/ 41 h 93"/>
              <a:gd name="T26" fmla="*/ 99 w 226"/>
              <a:gd name="T27" fmla="*/ 58 h 93"/>
              <a:gd name="T28" fmla="*/ 99 w 226"/>
              <a:gd name="T29" fmla="*/ 70 h 93"/>
              <a:gd name="T30" fmla="*/ 105 w 226"/>
              <a:gd name="T31" fmla="*/ 76 h 93"/>
              <a:gd name="T32" fmla="*/ 105 w 226"/>
              <a:gd name="T33" fmla="*/ 82 h 93"/>
              <a:gd name="T34" fmla="*/ 105 w 226"/>
              <a:gd name="T35" fmla="*/ 88 h 93"/>
              <a:gd name="T36" fmla="*/ 110 w 226"/>
              <a:gd name="T37" fmla="*/ 93 h 93"/>
              <a:gd name="T38" fmla="*/ 110 w 226"/>
              <a:gd name="T39" fmla="*/ 93 h 93"/>
              <a:gd name="T40" fmla="*/ 116 w 226"/>
              <a:gd name="T41" fmla="*/ 93 h 93"/>
              <a:gd name="T42" fmla="*/ 116 w 226"/>
              <a:gd name="T43" fmla="*/ 93 h 93"/>
              <a:gd name="T44" fmla="*/ 122 w 226"/>
              <a:gd name="T45" fmla="*/ 93 h 93"/>
              <a:gd name="T46" fmla="*/ 128 w 226"/>
              <a:gd name="T47" fmla="*/ 88 h 93"/>
              <a:gd name="T48" fmla="*/ 134 w 226"/>
              <a:gd name="T49" fmla="*/ 82 h 93"/>
              <a:gd name="T50" fmla="*/ 139 w 226"/>
              <a:gd name="T51" fmla="*/ 70 h 93"/>
              <a:gd name="T52" fmla="*/ 145 w 226"/>
              <a:gd name="T53" fmla="*/ 64 h 93"/>
              <a:gd name="T54" fmla="*/ 157 w 226"/>
              <a:gd name="T55" fmla="*/ 47 h 93"/>
              <a:gd name="T56" fmla="*/ 168 w 226"/>
              <a:gd name="T57" fmla="*/ 29 h 93"/>
              <a:gd name="T58" fmla="*/ 174 w 226"/>
              <a:gd name="T59" fmla="*/ 23 h 93"/>
              <a:gd name="T60" fmla="*/ 180 w 226"/>
              <a:gd name="T61" fmla="*/ 12 h 93"/>
              <a:gd name="T62" fmla="*/ 186 w 226"/>
              <a:gd name="T63" fmla="*/ 6 h 93"/>
              <a:gd name="T64" fmla="*/ 192 w 226"/>
              <a:gd name="T65" fmla="*/ 0 h 93"/>
              <a:gd name="T66" fmla="*/ 197 w 226"/>
              <a:gd name="T67" fmla="*/ 0 h 93"/>
              <a:gd name="T68" fmla="*/ 197 w 226"/>
              <a:gd name="T69" fmla="*/ 0 h 93"/>
              <a:gd name="T70" fmla="*/ 203 w 226"/>
              <a:gd name="T71" fmla="*/ 0 h 93"/>
              <a:gd name="T72" fmla="*/ 203 w 226"/>
              <a:gd name="T73" fmla="*/ 0 h 93"/>
              <a:gd name="T74" fmla="*/ 209 w 226"/>
              <a:gd name="T75" fmla="*/ 0 h 93"/>
              <a:gd name="T76" fmla="*/ 209 w 226"/>
              <a:gd name="T77" fmla="*/ 6 h 93"/>
              <a:gd name="T78" fmla="*/ 215 w 226"/>
              <a:gd name="T79" fmla="*/ 18 h 93"/>
              <a:gd name="T80" fmla="*/ 221 w 226"/>
              <a:gd name="T81" fmla="*/ 29 h 93"/>
              <a:gd name="T82" fmla="*/ 221 w 226"/>
              <a:gd name="T83" fmla="*/ 41 h 93"/>
              <a:gd name="T84" fmla="*/ 221 w 226"/>
              <a:gd name="T85" fmla="*/ 58 h 93"/>
              <a:gd name="T86" fmla="*/ 226 w 226"/>
              <a:gd name="T87" fmla="*/ 70 h 93"/>
              <a:gd name="T88" fmla="*/ 226 w 226"/>
              <a:gd name="T89" fmla="*/ 70 h 93"/>
              <a:gd name="T90" fmla="*/ 226 w 226"/>
              <a:gd name="T91" fmla="*/ 76 h 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6"/>
              <a:gd name="T139" fmla="*/ 0 h 93"/>
              <a:gd name="T140" fmla="*/ 226 w 226"/>
              <a:gd name="T141" fmla="*/ 93 h 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6" h="93">
                <a:moveTo>
                  <a:pt x="0" y="58"/>
                </a:moveTo>
                <a:lnTo>
                  <a:pt x="23" y="41"/>
                </a:lnTo>
                <a:lnTo>
                  <a:pt x="35" y="29"/>
                </a:lnTo>
                <a:lnTo>
                  <a:pt x="47" y="23"/>
                </a:lnTo>
                <a:lnTo>
                  <a:pt x="58" y="18"/>
                </a:lnTo>
                <a:lnTo>
                  <a:pt x="70" y="12"/>
                </a:lnTo>
                <a:lnTo>
                  <a:pt x="76" y="12"/>
                </a:lnTo>
                <a:lnTo>
                  <a:pt x="87" y="12"/>
                </a:lnTo>
                <a:lnTo>
                  <a:pt x="93" y="18"/>
                </a:lnTo>
                <a:lnTo>
                  <a:pt x="93" y="23"/>
                </a:lnTo>
                <a:lnTo>
                  <a:pt x="93" y="29"/>
                </a:lnTo>
                <a:lnTo>
                  <a:pt x="99" y="41"/>
                </a:lnTo>
                <a:lnTo>
                  <a:pt x="99" y="58"/>
                </a:lnTo>
                <a:lnTo>
                  <a:pt x="99" y="70"/>
                </a:lnTo>
                <a:lnTo>
                  <a:pt x="105" y="76"/>
                </a:lnTo>
                <a:lnTo>
                  <a:pt x="105" y="82"/>
                </a:lnTo>
                <a:lnTo>
                  <a:pt x="105" y="88"/>
                </a:lnTo>
                <a:lnTo>
                  <a:pt x="110" y="93"/>
                </a:lnTo>
                <a:lnTo>
                  <a:pt x="116" y="93"/>
                </a:lnTo>
                <a:lnTo>
                  <a:pt x="122" y="93"/>
                </a:lnTo>
                <a:lnTo>
                  <a:pt x="128" y="88"/>
                </a:lnTo>
                <a:lnTo>
                  <a:pt x="134" y="82"/>
                </a:lnTo>
                <a:lnTo>
                  <a:pt x="139" y="70"/>
                </a:lnTo>
                <a:lnTo>
                  <a:pt x="145" y="64"/>
                </a:lnTo>
                <a:lnTo>
                  <a:pt x="157" y="47"/>
                </a:lnTo>
                <a:lnTo>
                  <a:pt x="168" y="29"/>
                </a:lnTo>
                <a:lnTo>
                  <a:pt x="174" y="23"/>
                </a:lnTo>
                <a:lnTo>
                  <a:pt x="180" y="12"/>
                </a:lnTo>
                <a:lnTo>
                  <a:pt x="186" y="6"/>
                </a:lnTo>
                <a:lnTo>
                  <a:pt x="192" y="0"/>
                </a:lnTo>
                <a:lnTo>
                  <a:pt x="197" y="0"/>
                </a:lnTo>
                <a:lnTo>
                  <a:pt x="203" y="0"/>
                </a:lnTo>
                <a:lnTo>
                  <a:pt x="209" y="0"/>
                </a:lnTo>
                <a:lnTo>
                  <a:pt x="209" y="6"/>
                </a:lnTo>
                <a:lnTo>
                  <a:pt x="215" y="18"/>
                </a:lnTo>
                <a:lnTo>
                  <a:pt x="221" y="29"/>
                </a:lnTo>
                <a:lnTo>
                  <a:pt x="221" y="41"/>
                </a:lnTo>
                <a:lnTo>
                  <a:pt x="221" y="58"/>
                </a:lnTo>
                <a:lnTo>
                  <a:pt x="226" y="70"/>
                </a:lnTo>
                <a:lnTo>
                  <a:pt x="226" y="76"/>
                </a:lnTo>
              </a:path>
            </a:pathLst>
          </a:custGeom>
          <a:noFill/>
          <a:ln w="9525">
            <a:solidFill>
              <a:srgbClr val="FF0000"/>
            </a:solidFill>
            <a:round/>
            <a:headEnd/>
            <a:tailEnd/>
          </a:ln>
        </p:spPr>
        <p:txBody>
          <a:bodyPr/>
          <a:lstStyle/>
          <a:p>
            <a:endParaRPr lang="en-US"/>
          </a:p>
        </p:txBody>
      </p:sp>
      <p:sp>
        <p:nvSpPr>
          <p:cNvPr id="25187" name="Freeform 375"/>
          <p:cNvSpPr>
            <a:spLocks/>
          </p:cNvSpPr>
          <p:nvPr/>
        </p:nvSpPr>
        <p:spPr bwMode="auto">
          <a:xfrm>
            <a:off x="4776731" y="4136588"/>
            <a:ext cx="395288" cy="111125"/>
          </a:xfrm>
          <a:custGeom>
            <a:avLst/>
            <a:gdLst>
              <a:gd name="T0" fmla="*/ 249 w 249"/>
              <a:gd name="T1" fmla="*/ 18 h 70"/>
              <a:gd name="T2" fmla="*/ 208 w 249"/>
              <a:gd name="T3" fmla="*/ 12 h 70"/>
              <a:gd name="T4" fmla="*/ 191 w 249"/>
              <a:gd name="T5" fmla="*/ 6 h 70"/>
              <a:gd name="T6" fmla="*/ 173 w 249"/>
              <a:gd name="T7" fmla="*/ 0 h 70"/>
              <a:gd name="T8" fmla="*/ 150 w 249"/>
              <a:gd name="T9" fmla="*/ 0 h 70"/>
              <a:gd name="T10" fmla="*/ 133 w 249"/>
              <a:gd name="T11" fmla="*/ 0 h 70"/>
              <a:gd name="T12" fmla="*/ 116 w 249"/>
              <a:gd name="T13" fmla="*/ 0 h 70"/>
              <a:gd name="T14" fmla="*/ 104 w 249"/>
              <a:gd name="T15" fmla="*/ 0 h 70"/>
              <a:gd name="T16" fmla="*/ 92 w 249"/>
              <a:gd name="T17" fmla="*/ 0 h 70"/>
              <a:gd name="T18" fmla="*/ 87 w 249"/>
              <a:gd name="T19" fmla="*/ 6 h 70"/>
              <a:gd name="T20" fmla="*/ 69 w 249"/>
              <a:gd name="T21" fmla="*/ 12 h 70"/>
              <a:gd name="T22" fmla="*/ 58 w 249"/>
              <a:gd name="T23" fmla="*/ 24 h 70"/>
              <a:gd name="T24" fmla="*/ 40 w 249"/>
              <a:gd name="T25" fmla="*/ 35 h 70"/>
              <a:gd name="T26" fmla="*/ 29 w 249"/>
              <a:gd name="T27" fmla="*/ 47 h 70"/>
              <a:gd name="T28" fmla="*/ 17 w 249"/>
              <a:gd name="T29" fmla="*/ 59 h 70"/>
              <a:gd name="T30" fmla="*/ 11 w 249"/>
              <a:gd name="T31" fmla="*/ 64 h 70"/>
              <a:gd name="T32" fmla="*/ 5 w 249"/>
              <a:gd name="T33" fmla="*/ 70 h 70"/>
              <a:gd name="T34" fmla="*/ 0 w 249"/>
              <a:gd name="T35" fmla="*/ 70 h 70"/>
              <a:gd name="T36" fmla="*/ 0 w 249"/>
              <a:gd name="T37" fmla="*/ 70 h 70"/>
              <a:gd name="T38" fmla="*/ 0 w 249"/>
              <a:gd name="T39" fmla="*/ 70 h 70"/>
              <a:gd name="T40" fmla="*/ 0 w 249"/>
              <a:gd name="T41" fmla="*/ 64 h 70"/>
              <a:gd name="T42" fmla="*/ 0 w 249"/>
              <a:gd name="T43" fmla="*/ 59 h 70"/>
              <a:gd name="T44" fmla="*/ 5 w 249"/>
              <a:gd name="T45" fmla="*/ 53 h 70"/>
              <a:gd name="T46" fmla="*/ 11 w 249"/>
              <a:gd name="T47" fmla="*/ 47 h 70"/>
              <a:gd name="T48" fmla="*/ 17 w 249"/>
              <a:gd name="T49" fmla="*/ 41 h 70"/>
              <a:gd name="T50" fmla="*/ 23 w 249"/>
              <a:gd name="T51" fmla="*/ 29 h 70"/>
              <a:gd name="T52" fmla="*/ 23 w 249"/>
              <a:gd name="T53" fmla="*/ 29 h 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49"/>
              <a:gd name="T82" fmla="*/ 0 h 70"/>
              <a:gd name="T83" fmla="*/ 249 w 249"/>
              <a:gd name="T84" fmla="*/ 70 h 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49" h="70">
                <a:moveTo>
                  <a:pt x="249" y="18"/>
                </a:moveTo>
                <a:lnTo>
                  <a:pt x="208" y="12"/>
                </a:lnTo>
                <a:lnTo>
                  <a:pt x="191" y="6"/>
                </a:lnTo>
                <a:lnTo>
                  <a:pt x="173" y="0"/>
                </a:lnTo>
                <a:lnTo>
                  <a:pt x="150" y="0"/>
                </a:lnTo>
                <a:lnTo>
                  <a:pt x="133" y="0"/>
                </a:lnTo>
                <a:lnTo>
                  <a:pt x="116" y="0"/>
                </a:lnTo>
                <a:lnTo>
                  <a:pt x="104" y="0"/>
                </a:lnTo>
                <a:lnTo>
                  <a:pt x="92" y="0"/>
                </a:lnTo>
                <a:lnTo>
                  <a:pt x="87" y="6"/>
                </a:lnTo>
                <a:lnTo>
                  <a:pt x="69" y="12"/>
                </a:lnTo>
                <a:lnTo>
                  <a:pt x="58" y="24"/>
                </a:lnTo>
                <a:lnTo>
                  <a:pt x="40" y="35"/>
                </a:lnTo>
                <a:lnTo>
                  <a:pt x="29" y="47"/>
                </a:lnTo>
                <a:lnTo>
                  <a:pt x="17" y="59"/>
                </a:lnTo>
                <a:lnTo>
                  <a:pt x="11" y="64"/>
                </a:lnTo>
                <a:lnTo>
                  <a:pt x="5" y="70"/>
                </a:lnTo>
                <a:lnTo>
                  <a:pt x="0" y="70"/>
                </a:lnTo>
                <a:lnTo>
                  <a:pt x="0" y="64"/>
                </a:lnTo>
                <a:lnTo>
                  <a:pt x="0" y="59"/>
                </a:lnTo>
                <a:lnTo>
                  <a:pt x="5" y="53"/>
                </a:lnTo>
                <a:lnTo>
                  <a:pt x="11" y="47"/>
                </a:lnTo>
                <a:lnTo>
                  <a:pt x="17" y="41"/>
                </a:lnTo>
                <a:lnTo>
                  <a:pt x="23" y="29"/>
                </a:lnTo>
              </a:path>
            </a:pathLst>
          </a:custGeom>
          <a:noFill/>
          <a:ln w="9525">
            <a:solidFill>
              <a:srgbClr val="FF0000"/>
            </a:solidFill>
            <a:round/>
            <a:headEnd/>
            <a:tailEnd/>
          </a:ln>
        </p:spPr>
        <p:txBody>
          <a:bodyPr/>
          <a:lstStyle/>
          <a:p>
            <a:endParaRPr lang="en-US"/>
          </a:p>
        </p:txBody>
      </p:sp>
      <p:sp>
        <p:nvSpPr>
          <p:cNvPr id="25188" name="Freeform 376"/>
          <p:cNvSpPr>
            <a:spLocks/>
          </p:cNvSpPr>
          <p:nvPr/>
        </p:nvSpPr>
        <p:spPr bwMode="auto">
          <a:xfrm>
            <a:off x="4159194" y="2023626"/>
            <a:ext cx="506413" cy="111125"/>
          </a:xfrm>
          <a:custGeom>
            <a:avLst/>
            <a:gdLst>
              <a:gd name="T0" fmla="*/ 0 w 319"/>
              <a:gd name="T1" fmla="*/ 24 h 70"/>
              <a:gd name="T2" fmla="*/ 23 w 319"/>
              <a:gd name="T3" fmla="*/ 35 h 70"/>
              <a:gd name="T4" fmla="*/ 47 w 319"/>
              <a:gd name="T5" fmla="*/ 47 h 70"/>
              <a:gd name="T6" fmla="*/ 64 w 319"/>
              <a:gd name="T7" fmla="*/ 53 h 70"/>
              <a:gd name="T8" fmla="*/ 70 w 319"/>
              <a:gd name="T9" fmla="*/ 59 h 70"/>
              <a:gd name="T10" fmla="*/ 81 w 319"/>
              <a:gd name="T11" fmla="*/ 64 h 70"/>
              <a:gd name="T12" fmla="*/ 93 w 319"/>
              <a:gd name="T13" fmla="*/ 70 h 70"/>
              <a:gd name="T14" fmla="*/ 99 w 319"/>
              <a:gd name="T15" fmla="*/ 70 h 70"/>
              <a:gd name="T16" fmla="*/ 105 w 319"/>
              <a:gd name="T17" fmla="*/ 70 h 70"/>
              <a:gd name="T18" fmla="*/ 116 w 319"/>
              <a:gd name="T19" fmla="*/ 70 h 70"/>
              <a:gd name="T20" fmla="*/ 122 w 319"/>
              <a:gd name="T21" fmla="*/ 64 h 70"/>
              <a:gd name="T22" fmla="*/ 128 w 319"/>
              <a:gd name="T23" fmla="*/ 64 h 70"/>
              <a:gd name="T24" fmla="*/ 139 w 319"/>
              <a:gd name="T25" fmla="*/ 59 h 70"/>
              <a:gd name="T26" fmla="*/ 145 w 319"/>
              <a:gd name="T27" fmla="*/ 53 h 70"/>
              <a:gd name="T28" fmla="*/ 145 w 319"/>
              <a:gd name="T29" fmla="*/ 47 h 70"/>
              <a:gd name="T30" fmla="*/ 151 w 319"/>
              <a:gd name="T31" fmla="*/ 35 h 70"/>
              <a:gd name="T32" fmla="*/ 157 w 319"/>
              <a:gd name="T33" fmla="*/ 29 h 70"/>
              <a:gd name="T34" fmla="*/ 157 w 319"/>
              <a:gd name="T35" fmla="*/ 24 h 70"/>
              <a:gd name="T36" fmla="*/ 162 w 319"/>
              <a:gd name="T37" fmla="*/ 24 h 70"/>
              <a:gd name="T38" fmla="*/ 168 w 319"/>
              <a:gd name="T39" fmla="*/ 18 h 70"/>
              <a:gd name="T40" fmla="*/ 168 w 319"/>
              <a:gd name="T41" fmla="*/ 18 h 70"/>
              <a:gd name="T42" fmla="*/ 180 w 319"/>
              <a:gd name="T43" fmla="*/ 18 h 70"/>
              <a:gd name="T44" fmla="*/ 197 w 319"/>
              <a:gd name="T45" fmla="*/ 24 h 70"/>
              <a:gd name="T46" fmla="*/ 203 w 319"/>
              <a:gd name="T47" fmla="*/ 24 h 70"/>
              <a:gd name="T48" fmla="*/ 209 w 319"/>
              <a:gd name="T49" fmla="*/ 24 h 70"/>
              <a:gd name="T50" fmla="*/ 220 w 319"/>
              <a:gd name="T51" fmla="*/ 18 h 70"/>
              <a:gd name="T52" fmla="*/ 238 w 319"/>
              <a:gd name="T53" fmla="*/ 12 h 70"/>
              <a:gd name="T54" fmla="*/ 249 w 319"/>
              <a:gd name="T55" fmla="*/ 6 h 70"/>
              <a:gd name="T56" fmla="*/ 267 w 319"/>
              <a:gd name="T57" fmla="*/ 0 h 70"/>
              <a:gd name="T58" fmla="*/ 284 w 319"/>
              <a:gd name="T59" fmla="*/ 0 h 70"/>
              <a:gd name="T60" fmla="*/ 296 w 319"/>
              <a:gd name="T61" fmla="*/ 0 h 70"/>
              <a:gd name="T62" fmla="*/ 302 w 319"/>
              <a:gd name="T63" fmla="*/ 0 h 70"/>
              <a:gd name="T64" fmla="*/ 307 w 319"/>
              <a:gd name="T65" fmla="*/ 0 h 70"/>
              <a:gd name="T66" fmla="*/ 313 w 319"/>
              <a:gd name="T67" fmla="*/ 0 h 70"/>
              <a:gd name="T68" fmla="*/ 319 w 319"/>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9"/>
              <a:gd name="T106" fmla="*/ 0 h 70"/>
              <a:gd name="T107" fmla="*/ 319 w 31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9" h="70">
                <a:moveTo>
                  <a:pt x="0" y="24"/>
                </a:moveTo>
                <a:lnTo>
                  <a:pt x="23" y="35"/>
                </a:lnTo>
                <a:lnTo>
                  <a:pt x="47" y="47"/>
                </a:lnTo>
                <a:lnTo>
                  <a:pt x="64" y="53"/>
                </a:lnTo>
                <a:lnTo>
                  <a:pt x="70" y="59"/>
                </a:lnTo>
                <a:lnTo>
                  <a:pt x="81" y="64"/>
                </a:lnTo>
                <a:lnTo>
                  <a:pt x="93" y="70"/>
                </a:lnTo>
                <a:lnTo>
                  <a:pt x="99" y="70"/>
                </a:lnTo>
                <a:lnTo>
                  <a:pt x="105" y="70"/>
                </a:lnTo>
                <a:lnTo>
                  <a:pt x="116" y="70"/>
                </a:lnTo>
                <a:lnTo>
                  <a:pt x="122" y="64"/>
                </a:lnTo>
                <a:lnTo>
                  <a:pt x="128" y="64"/>
                </a:lnTo>
                <a:lnTo>
                  <a:pt x="139" y="59"/>
                </a:lnTo>
                <a:lnTo>
                  <a:pt x="145" y="53"/>
                </a:lnTo>
                <a:lnTo>
                  <a:pt x="145" y="47"/>
                </a:lnTo>
                <a:lnTo>
                  <a:pt x="151" y="35"/>
                </a:lnTo>
                <a:lnTo>
                  <a:pt x="157" y="29"/>
                </a:lnTo>
                <a:lnTo>
                  <a:pt x="157" y="24"/>
                </a:lnTo>
                <a:lnTo>
                  <a:pt x="162" y="24"/>
                </a:lnTo>
                <a:lnTo>
                  <a:pt x="168" y="18"/>
                </a:lnTo>
                <a:lnTo>
                  <a:pt x="180" y="18"/>
                </a:lnTo>
                <a:lnTo>
                  <a:pt x="197" y="24"/>
                </a:lnTo>
                <a:lnTo>
                  <a:pt x="203" y="24"/>
                </a:lnTo>
                <a:lnTo>
                  <a:pt x="209" y="24"/>
                </a:lnTo>
                <a:lnTo>
                  <a:pt x="220" y="18"/>
                </a:lnTo>
                <a:lnTo>
                  <a:pt x="238" y="12"/>
                </a:lnTo>
                <a:lnTo>
                  <a:pt x="249" y="6"/>
                </a:lnTo>
                <a:lnTo>
                  <a:pt x="267" y="0"/>
                </a:lnTo>
                <a:lnTo>
                  <a:pt x="284" y="0"/>
                </a:lnTo>
                <a:lnTo>
                  <a:pt x="296" y="0"/>
                </a:lnTo>
                <a:lnTo>
                  <a:pt x="302" y="0"/>
                </a:lnTo>
                <a:lnTo>
                  <a:pt x="307" y="0"/>
                </a:lnTo>
                <a:lnTo>
                  <a:pt x="313" y="0"/>
                </a:lnTo>
                <a:lnTo>
                  <a:pt x="319" y="0"/>
                </a:lnTo>
              </a:path>
            </a:pathLst>
          </a:custGeom>
          <a:noFill/>
          <a:ln w="9525">
            <a:solidFill>
              <a:srgbClr val="FF0000"/>
            </a:solidFill>
            <a:round/>
            <a:headEnd/>
            <a:tailEnd/>
          </a:ln>
        </p:spPr>
        <p:txBody>
          <a:bodyPr/>
          <a:lstStyle/>
          <a:p>
            <a:endParaRPr lang="en-US"/>
          </a:p>
        </p:txBody>
      </p:sp>
      <p:sp>
        <p:nvSpPr>
          <p:cNvPr id="25189" name="Freeform 377"/>
          <p:cNvSpPr>
            <a:spLocks/>
          </p:cNvSpPr>
          <p:nvPr/>
        </p:nvSpPr>
        <p:spPr bwMode="auto">
          <a:xfrm>
            <a:off x="4776731" y="1875988"/>
            <a:ext cx="358775" cy="157163"/>
          </a:xfrm>
          <a:custGeom>
            <a:avLst/>
            <a:gdLst>
              <a:gd name="T0" fmla="*/ 0 w 226"/>
              <a:gd name="T1" fmla="*/ 64 h 99"/>
              <a:gd name="T2" fmla="*/ 23 w 226"/>
              <a:gd name="T3" fmla="*/ 47 h 99"/>
              <a:gd name="T4" fmla="*/ 34 w 226"/>
              <a:gd name="T5" fmla="*/ 35 h 99"/>
              <a:gd name="T6" fmla="*/ 46 w 226"/>
              <a:gd name="T7" fmla="*/ 29 h 99"/>
              <a:gd name="T8" fmla="*/ 58 w 226"/>
              <a:gd name="T9" fmla="*/ 23 h 99"/>
              <a:gd name="T10" fmla="*/ 69 w 226"/>
              <a:gd name="T11" fmla="*/ 17 h 99"/>
              <a:gd name="T12" fmla="*/ 75 w 226"/>
              <a:gd name="T13" fmla="*/ 17 h 99"/>
              <a:gd name="T14" fmla="*/ 87 w 226"/>
              <a:gd name="T15" fmla="*/ 17 h 99"/>
              <a:gd name="T16" fmla="*/ 87 w 226"/>
              <a:gd name="T17" fmla="*/ 17 h 99"/>
              <a:gd name="T18" fmla="*/ 92 w 226"/>
              <a:gd name="T19" fmla="*/ 23 h 99"/>
              <a:gd name="T20" fmla="*/ 92 w 226"/>
              <a:gd name="T21" fmla="*/ 29 h 99"/>
              <a:gd name="T22" fmla="*/ 92 w 226"/>
              <a:gd name="T23" fmla="*/ 35 h 99"/>
              <a:gd name="T24" fmla="*/ 98 w 226"/>
              <a:gd name="T25" fmla="*/ 47 h 99"/>
              <a:gd name="T26" fmla="*/ 98 w 226"/>
              <a:gd name="T27" fmla="*/ 64 h 99"/>
              <a:gd name="T28" fmla="*/ 98 w 226"/>
              <a:gd name="T29" fmla="*/ 76 h 99"/>
              <a:gd name="T30" fmla="*/ 104 w 226"/>
              <a:gd name="T31" fmla="*/ 82 h 99"/>
              <a:gd name="T32" fmla="*/ 104 w 226"/>
              <a:gd name="T33" fmla="*/ 87 h 99"/>
              <a:gd name="T34" fmla="*/ 104 w 226"/>
              <a:gd name="T35" fmla="*/ 93 h 99"/>
              <a:gd name="T36" fmla="*/ 110 w 226"/>
              <a:gd name="T37" fmla="*/ 99 h 99"/>
              <a:gd name="T38" fmla="*/ 110 w 226"/>
              <a:gd name="T39" fmla="*/ 99 h 99"/>
              <a:gd name="T40" fmla="*/ 116 w 226"/>
              <a:gd name="T41" fmla="*/ 99 h 99"/>
              <a:gd name="T42" fmla="*/ 116 w 226"/>
              <a:gd name="T43" fmla="*/ 99 h 99"/>
              <a:gd name="T44" fmla="*/ 121 w 226"/>
              <a:gd name="T45" fmla="*/ 99 h 99"/>
              <a:gd name="T46" fmla="*/ 127 w 226"/>
              <a:gd name="T47" fmla="*/ 93 h 99"/>
              <a:gd name="T48" fmla="*/ 133 w 226"/>
              <a:gd name="T49" fmla="*/ 87 h 99"/>
              <a:gd name="T50" fmla="*/ 139 w 226"/>
              <a:gd name="T51" fmla="*/ 76 h 99"/>
              <a:gd name="T52" fmla="*/ 144 w 226"/>
              <a:gd name="T53" fmla="*/ 70 h 99"/>
              <a:gd name="T54" fmla="*/ 156 w 226"/>
              <a:gd name="T55" fmla="*/ 52 h 99"/>
              <a:gd name="T56" fmla="*/ 168 w 226"/>
              <a:gd name="T57" fmla="*/ 35 h 99"/>
              <a:gd name="T58" fmla="*/ 173 w 226"/>
              <a:gd name="T59" fmla="*/ 29 h 99"/>
              <a:gd name="T60" fmla="*/ 179 w 226"/>
              <a:gd name="T61" fmla="*/ 17 h 99"/>
              <a:gd name="T62" fmla="*/ 185 w 226"/>
              <a:gd name="T63" fmla="*/ 12 h 99"/>
              <a:gd name="T64" fmla="*/ 191 w 226"/>
              <a:gd name="T65" fmla="*/ 6 h 99"/>
              <a:gd name="T66" fmla="*/ 191 w 226"/>
              <a:gd name="T67" fmla="*/ 6 h 99"/>
              <a:gd name="T68" fmla="*/ 197 w 226"/>
              <a:gd name="T69" fmla="*/ 0 h 99"/>
              <a:gd name="T70" fmla="*/ 202 w 226"/>
              <a:gd name="T71" fmla="*/ 0 h 99"/>
              <a:gd name="T72" fmla="*/ 202 w 226"/>
              <a:gd name="T73" fmla="*/ 6 h 99"/>
              <a:gd name="T74" fmla="*/ 208 w 226"/>
              <a:gd name="T75" fmla="*/ 6 h 99"/>
              <a:gd name="T76" fmla="*/ 208 w 226"/>
              <a:gd name="T77" fmla="*/ 12 h 99"/>
              <a:gd name="T78" fmla="*/ 214 w 226"/>
              <a:gd name="T79" fmla="*/ 23 h 99"/>
              <a:gd name="T80" fmla="*/ 220 w 226"/>
              <a:gd name="T81" fmla="*/ 35 h 99"/>
              <a:gd name="T82" fmla="*/ 220 w 226"/>
              <a:gd name="T83" fmla="*/ 47 h 99"/>
              <a:gd name="T84" fmla="*/ 220 w 226"/>
              <a:gd name="T85" fmla="*/ 64 h 99"/>
              <a:gd name="T86" fmla="*/ 226 w 226"/>
              <a:gd name="T87" fmla="*/ 76 h 99"/>
              <a:gd name="T88" fmla="*/ 226 w 226"/>
              <a:gd name="T89" fmla="*/ 76 h 99"/>
              <a:gd name="T90" fmla="*/ 226 w 226"/>
              <a:gd name="T91" fmla="*/ 82 h 9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6"/>
              <a:gd name="T139" fmla="*/ 0 h 99"/>
              <a:gd name="T140" fmla="*/ 226 w 226"/>
              <a:gd name="T141" fmla="*/ 99 h 9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6" h="99">
                <a:moveTo>
                  <a:pt x="0" y="64"/>
                </a:moveTo>
                <a:lnTo>
                  <a:pt x="23" y="47"/>
                </a:lnTo>
                <a:lnTo>
                  <a:pt x="34" y="35"/>
                </a:lnTo>
                <a:lnTo>
                  <a:pt x="46" y="29"/>
                </a:lnTo>
                <a:lnTo>
                  <a:pt x="58" y="23"/>
                </a:lnTo>
                <a:lnTo>
                  <a:pt x="69" y="17"/>
                </a:lnTo>
                <a:lnTo>
                  <a:pt x="75" y="17"/>
                </a:lnTo>
                <a:lnTo>
                  <a:pt x="87" y="17"/>
                </a:lnTo>
                <a:lnTo>
                  <a:pt x="92" y="23"/>
                </a:lnTo>
                <a:lnTo>
                  <a:pt x="92" y="29"/>
                </a:lnTo>
                <a:lnTo>
                  <a:pt x="92" y="35"/>
                </a:lnTo>
                <a:lnTo>
                  <a:pt x="98" y="47"/>
                </a:lnTo>
                <a:lnTo>
                  <a:pt x="98" y="64"/>
                </a:lnTo>
                <a:lnTo>
                  <a:pt x="98" y="76"/>
                </a:lnTo>
                <a:lnTo>
                  <a:pt x="104" y="82"/>
                </a:lnTo>
                <a:lnTo>
                  <a:pt x="104" y="87"/>
                </a:lnTo>
                <a:lnTo>
                  <a:pt x="104" y="93"/>
                </a:lnTo>
                <a:lnTo>
                  <a:pt x="110" y="99"/>
                </a:lnTo>
                <a:lnTo>
                  <a:pt x="116" y="99"/>
                </a:lnTo>
                <a:lnTo>
                  <a:pt x="121" y="99"/>
                </a:lnTo>
                <a:lnTo>
                  <a:pt x="127" y="93"/>
                </a:lnTo>
                <a:lnTo>
                  <a:pt x="133" y="87"/>
                </a:lnTo>
                <a:lnTo>
                  <a:pt x="139" y="76"/>
                </a:lnTo>
                <a:lnTo>
                  <a:pt x="144" y="70"/>
                </a:lnTo>
                <a:lnTo>
                  <a:pt x="156" y="52"/>
                </a:lnTo>
                <a:lnTo>
                  <a:pt x="168" y="35"/>
                </a:lnTo>
                <a:lnTo>
                  <a:pt x="173" y="29"/>
                </a:lnTo>
                <a:lnTo>
                  <a:pt x="179" y="17"/>
                </a:lnTo>
                <a:lnTo>
                  <a:pt x="185" y="12"/>
                </a:lnTo>
                <a:lnTo>
                  <a:pt x="191" y="6"/>
                </a:lnTo>
                <a:lnTo>
                  <a:pt x="197" y="0"/>
                </a:lnTo>
                <a:lnTo>
                  <a:pt x="202" y="0"/>
                </a:lnTo>
                <a:lnTo>
                  <a:pt x="202" y="6"/>
                </a:lnTo>
                <a:lnTo>
                  <a:pt x="208" y="6"/>
                </a:lnTo>
                <a:lnTo>
                  <a:pt x="208" y="12"/>
                </a:lnTo>
                <a:lnTo>
                  <a:pt x="214" y="23"/>
                </a:lnTo>
                <a:lnTo>
                  <a:pt x="220" y="35"/>
                </a:lnTo>
                <a:lnTo>
                  <a:pt x="220" y="47"/>
                </a:lnTo>
                <a:lnTo>
                  <a:pt x="220" y="64"/>
                </a:lnTo>
                <a:lnTo>
                  <a:pt x="226" y="76"/>
                </a:lnTo>
                <a:lnTo>
                  <a:pt x="226" y="82"/>
                </a:lnTo>
              </a:path>
            </a:pathLst>
          </a:custGeom>
          <a:noFill/>
          <a:ln w="9525">
            <a:solidFill>
              <a:srgbClr val="FF0000"/>
            </a:solidFill>
            <a:round/>
            <a:headEnd/>
            <a:tailEnd/>
          </a:ln>
        </p:spPr>
        <p:txBody>
          <a:bodyPr/>
          <a:lstStyle/>
          <a:p>
            <a:endParaRPr lang="en-US"/>
          </a:p>
        </p:txBody>
      </p:sp>
      <p:sp>
        <p:nvSpPr>
          <p:cNvPr id="25190" name="Freeform 378"/>
          <p:cNvSpPr>
            <a:spLocks/>
          </p:cNvSpPr>
          <p:nvPr/>
        </p:nvSpPr>
        <p:spPr bwMode="auto">
          <a:xfrm>
            <a:off x="5227581" y="4201676"/>
            <a:ext cx="504825" cy="111125"/>
          </a:xfrm>
          <a:custGeom>
            <a:avLst/>
            <a:gdLst>
              <a:gd name="T0" fmla="*/ 0 w 318"/>
              <a:gd name="T1" fmla="*/ 23 h 70"/>
              <a:gd name="T2" fmla="*/ 23 w 318"/>
              <a:gd name="T3" fmla="*/ 35 h 70"/>
              <a:gd name="T4" fmla="*/ 52 w 318"/>
              <a:gd name="T5" fmla="*/ 53 h 70"/>
              <a:gd name="T6" fmla="*/ 63 w 318"/>
              <a:gd name="T7" fmla="*/ 58 h 70"/>
              <a:gd name="T8" fmla="*/ 75 w 318"/>
              <a:gd name="T9" fmla="*/ 58 h 70"/>
              <a:gd name="T10" fmla="*/ 81 w 318"/>
              <a:gd name="T11" fmla="*/ 64 h 70"/>
              <a:gd name="T12" fmla="*/ 92 w 318"/>
              <a:gd name="T13" fmla="*/ 70 h 70"/>
              <a:gd name="T14" fmla="*/ 98 w 318"/>
              <a:gd name="T15" fmla="*/ 70 h 70"/>
              <a:gd name="T16" fmla="*/ 110 w 318"/>
              <a:gd name="T17" fmla="*/ 70 h 70"/>
              <a:gd name="T18" fmla="*/ 116 w 318"/>
              <a:gd name="T19" fmla="*/ 70 h 70"/>
              <a:gd name="T20" fmla="*/ 121 w 318"/>
              <a:gd name="T21" fmla="*/ 70 h 70"/>
              <a:gd name="T22" fmla="*/ 133 w 318"/>
              <a:gd name="T23" fmla="*/ 64 h 70"/>
              <a:gd name="T24" fmla="*/ 139 w 318"/>
              <a:gd name="T25" fmla="*/ 58 h 70"/>
              <a:gd name="T26" fmla="*/ 145 w 318"/>
              <a:gd name="T27" fmla="*/ 53 h 70"/>
              <a:gd name="T28" fmla="*/ 145 w 318"/>
              <a:gd name="T29" fmla="*/ 47 h 70"/>
              <a:gd name="T30" fmla="*/ 150 w 318"/>
              <a:gd name="T31" fmla="*/ 41 h 70"/>
              <a:gd name="T32" fmla="*/ 156 w 318"/>
              <a:gd name="T33" fmla="*/ 29 h 70"/>
              <a:gd name="T34" fmla="*/ 156 w 318"/>
              <a:gd name="T35" fmla="*/ 23 h 70"/>
              <a:gd name="T36" fmla="*/ 162 w 318"/>
              <a:gd name="T37" fmla="*/ 23 h 70"/>
              <a:gd name="T38" fmla="*/ 168 w 318"/>
              <a:gd name="T39" fmla="*/ 18 h 70"/>
              <a:gd name="T40" fmla="*/ 174 w 318"/>
              <a:gd name="T41" fmla="*/ 18 h 70"/>
              <a:gd name="T42" fmla="*/ 185 w 318"/>
              <a:gd name="T43" fmla="*/ 18 h 70"/>
              <a:gd name="T44" fmla="*/ 197 w 318"/>
              <a:gd name="T45" fmla="*/ 23 h 70"/>
              <a:gd name="T46" fmla="*/ 203 w 318"/>
              <a:gd name="T47" fmla="*/ 23 h 70"/>
              <a:gd name="T48" fmla="*/ 208 w 318"/>
              <a:gd name="T49" fmla="*/ 23 h 70"/>
              <a:gd name="T50" fmla="*/ 226 w 318"/>
              <a:gd name="T51" fmla="*/ 18 h 70"/>
              <a:gd name="T52" fmla="*/ 237 w 318"/>
              <a:gd name="T53" fmla="*/ 12 h 70"/>
              <a:gd name="T54" fmla="*/ 255 w 318"/>
              <a:gd name="T55" fmla="*/ 6 h 70"/>
              <a:gd name="T56" fmla="*/ 266 w 318"/>
              <a:gd name="T57" fmla="*/ 6 h 70"/>
              <a:gd name="T58" fmla="*/ 284 w 318"/>
              <a:gd name="T59" fmla="*/ 0 h 70"/>
              <a:gd name="T60" fmla="*/ 295 w 318"/>
              <a:gd name="T61" fmla="*/ 0 h 70"/>
              <a:gd name="T62" fmla="*/ 307 w 318"/>
              <a:gd name="T63" fmla="*/ 0 h 70"/>
              <a:gd name="T64" fmla="*/ 313 w 318"/>
              <a:gd name="T65" fmla="*/ 6 h 70"/>
              <a:gd name="T66" fmla="*/ 318 w 318"/>
              <a:gd name="T67" fmla="*/ 6 h 70"/>
              <a:gd name="T68" fmla="*/ 318 w 318"/>
              <a:gd name="T69" fmla="*/ 6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8"/>
              <a:gd name="T106" fmla="*/ 0 h 70"/>
              <a:gd name="T107" fmla="*/ 318 w 318"/>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8" h="70">
                <a:moveTo>
                  <a:pt x="0" y="23"/>
                </a:moveTo>
                <a:lnTo>
                  <a:pt x="23" y="35"/>
                </a:lnTo>
                <a:lnTo>
                  <a:pt x="52" y="53"/>
                </a:lnTo>
                <a:lnTo>
                  <a:pt x="63" y="58"/>
                </a:lnTo>
                <a:lnTo>
                  <a:pt x="75" y="58"/>
                </a:lnTo>
                <a:lnTo>
                  <a:pt x="81" y="64"/>
                </a:lnTo>
                <a:lnTo>
                  <a:pt x="92" y="70"/>
                </a:lnTo>
                <a:lnTo>
                  <a:pt x="98" y="70"/>
                </a:lnTo>
                <a:lnTo>
                  <a:pt x="110" y="70"/>
                </a:lnTo>
                <a:lnTo>
                  <a:pt x="116" y="70"/>
                </a:lnTo>
                <a:lnTo>
                  <a:pt x="121" y="70"/>
                </a:lnTo>
                <a:lnTo>
                  <a:pt x="133" y="64"/>
                </a:lnTo>
                <a:lnTo>
                  <a:pt x="139" y="58"/>
                </a:lnTo>
                <a:lnTo>
                  <a:pt x="145" y="53"/>
                </a:lnTo>
                <a:lnTo>
                  <a:pt x="145" y="47"/>
                </a:lnTo>
                <a:lnTo>
                  <a:pt x="150" y="41"/>
                </a:lnTo>
                <a:lnTo>
                  <a:pt x="156" y="29"/>
                </a:lnTo>
                <a:lnTo>
                  <a:pt x="156" y="23"/>
                </a:lnTo>
                <a:lnTo>
                  <a:pt x="162" y="23"/>
                </a:lnTo>
                <a:lnTo>
                  <a:pt x="168" y="18"/>
                </a:lnTo>
                <a:lnTo>
                  <a:pt x="174" y="18"/>
                </a:lnTo>
                <a:lnTo>
                  <a:pt x="185" y="18"/>
                </a:lnTo>
                <a:lnTo>
                  <a:pt x="197" y="23"/>
                </a:lnTo>
                <a:lnTo>
                  <a:pt x="203" y="23"/>
                </a:lnTo>
                <a:lnTo>
                  <a:pt x="208" y="23"/>
                </a:lnTo>
                <a:lnTo>
                  <a:pt x="226" y="18"/>
                </a:lnTo>
                <a:lnTo>
                  <a:pt x="237" y="12"/>
                </a:lnTo>
                <a:lnTo>
                  <a:pt x="255" y="6"/>
                </a:lnTo>
                <a:lnTo>
                  <a:pt x="266" y="6"/>
                </a:lnTo>
                <a:lnTo>
                  <a:pt x="284" y="0"/>
                </a:lnTo>
                <a:lnTo>
                  <a:pt x="295" y="0"/>
                </a:lnTo>
                <a:lnTo>
                  <a:pt x="307" y="0"/>
                </a:lnTo>
                <a:lnTo>
                  <a:pt x="313" y="6"/>
                </a:lnTo>
                <a:lnTo>
                  <a:pt x="318" y="6"/>
                </a:lnTo>
              </a:path>
            </a:pathLst>
          </a:custGeom>
          <a:noFill/>
          <a:ln w="9525">
            <a:solidFill>
              <a:srgbClr val="FF0000"/>
            </a:solidFill>
            <a:round/>
            <a:headEnd/>
            <a:tailEnd/>
          </a:ln>
        </p:spPr>
        <p:txBody>
          <a:bodyPr/>
          <a:lstStyle/>
          <a:p>
            <a:endParaRPr lang="en-US"/>
          </a:p>
        </p:txBody>
      </p:sp>
      <p:sp>
        <p:nvSpPr>
          <p:cNvPr id="25191" name="Freeform 379"/>
          <p:cNvSpPr>
            <a:spLocks/>
          </p:cNvSpPr>
          <p:nvPr/>
        </p:nvSpPr>
        <p:spPr bwMode="auto">
          <a:xfrm>
            <a:off x="5264094" y="1569601"/>
            <a:ext cx="506413" cy="342900"/>
          </a:xfrm>
          <a:custGeom>
            <a:avLst/>
            <a:gdLst>
              <a:gd name="T0" fmla="*/ 319 w 319"/>
              <a:gd name="T1" fmla="*/ 35 h 216"/>
              <a:gd name="T2" fmla="*/ 301 w 319"/>
              <a:gd name="T3" fmla="*/ 24 h 216"/>
              <a:gd name="T4" fmla="*/ 290 w 319"/>
              <a:gd name="T5" fmla="*/ 12 h 216"/>
              <a:gd name="T6" fmla="*/ 278 w 319"/>
              <a:gd name="T7" fmla="*/ 6 h 216"/>
              <a:gd name="T8" fmla="*/ 272 w 319"/>
              <a:gd name="T9" fmla="*/ 6 h 216"/>
              <a:gd name="T10" fmla="*/ 266 w 319"/>
              <a:gd name="T11" fmla="*/ 0 h 216"/>
              <a:gd name="T12" fmla="*/ 255 w 319"/>
              <a:gd name="T13" fmla="*/ 0 h 216"/>
              <a:gd name="T14" fmla="*/ 249 w 319"/>
              <a:gd name="T15" fmla="*/ 6 h 216"/>
              <a:gd name="T16" fmla="*/ 243 w 319"/>
              <a:gd name="T17" fmla="*/ 6 h 216"/>
              <a:gd name="T18" fmla="*/ 232 w 319"/>
              <a:gd name="T19" fmla="*/ 12 h 216"/>
              <a:gd name="T20" fmla="*/ 220 w 319"/>
              <a:gd name="T21" fmla="*/ 18 h 216"/>
              <a:gd name="T22" fmla="*/ 203 w 319"/>
              <a:gd name="T23" fmla="*/ 35 h 216"/>
              <a:gd name="T24" fmla="*/ 197 w 319"/>
              <a:gd name="T25" fmla="*/ 41 h 216"/>
              <a:gd name="T26" fmla="*/ 185 w 319"/>
              <a:gd name="T27" fmla="*/ 41 h 216"/>
              <a:gd name="T28" fmla="*/ 180 w 319"/>
              <a:gd name="T29" fmla="*/ 47 h 216"/>
              <a:gd name="T30" fmla="*/ 180 w 319"/>
              <a:gd name="T31" fmla="*/ 47 h 216"/>
              <a:gd name="T32" fmla="*/ 168 w 319"/>
              <a:gd name="T33" fmla="*/ 47 h 216"/>
              <a:gd name="T34" fmla="*/ 156 w 319"/>
              <a:gd name="T35" fmla="*/ 47 h 216"/>
              <a:gd name="T36" fmla="*/ 156 w 319"/>
              <a:gd name="T37" fmla="*/ 47 h 216"/>
              <a:gd name="T38" fmla="*/ 145 w 319"/>
              <a:gd name="T39" fmla="*/ 47 h 216"/>
              <a:gd name="T40" fmla="*/ 139 w 319"/>
              <a:gd name="T41" fmla="*/ 47 h 216"/>
              <a:gd name="T42" fmla="*/ 133 w 319"/>
              <a:gd name="T43" fmla="*/ 47 h 216"/>
              <a:gd name="T44" fmla="*/ 116 w 319"/>
              <a:gd name="T45" fmla="*/ 41 h 216"/>
              <a:gd name="T46" fmla="*/ 104 w 319"/>
              <a:gd name="T47" fmla="*/ 41 h 216"/>
              <a:gd name="T48" fmla="*/ 93 w 319"/>
              <a:gd name="T49" fmla="*/ 41 h 216"/>
              <a:gd name="T50" fmla="*/ 87 w 319"/>
              <a:gd name="T51" fmla="*/ 41 h 216"/>
              <a:gd name="T52" fmla="*/ 75 w 319"/>
              <a:gd name="T53" fmla="*/ 41 h 216"/>
              <a:gd name="T54" fmla="*/ 69 w 319"/>
              <a:gd name="T55" fmla="*/ 47 h 216"/>
              <a:gd name="T56" fmla="*/ 58 w 319"/>
              <a:gd name="T57" fmla="*/ 53 h 216"/>
              <a:gd name="T58" fmla="*/ 46 w 319"/>
              <a:gd name="T59" fmla="*/ 59 h 216"/>
              <a:gd name="T60" fmla="*/ 40 w 319"/>
              <a:gd name="T61" fmla="*/ 64 h 216"/>
              <a:gd name="T62" fmla="*/ 29 w 319"/>
              <a:gd name="T63" fmla="*/ 70 h 216"/>
              <a:gd name="T64" fmla="*/ 23 w 319"/>
              <a:gd name="T65" fmla="*/ 82 h 216"/>
              <a:gd name="T66" fmla="*/ 17 w 319"/>
              <a:gd name="T67" fmla="*/ 88 h 216"/>
              <a:gd name="T68" fmla="*/ 11 w 319"/>
              <a:gd name="T69" fmla="*/ 94 h 216"/>
              <a:gd name="T70" fmla="*/ 11 w 319"/>
              <a:gd name="T71" fmla="*/ 99 h 216"/>
              <a:gd name="T72" fmla="*/ 11 w 319"/>
              <a:gd name="T73" fmla="*/ 105 h 216"/>
              <a:gd name="T74" fmla="*/ 17 w 319"/>
              <a:gd name="T75" fmla="*/ 111 h 216"/>
              <a:gd name="T76" fmla="*/ 17 w 319"/>
              <a:gd name="T77" fmla="*/ 117 h 216"/>
              <a:gd name="T78" fmla="*/ 23 w 319"/>
              <a:gd name="T79" fmla="*/ 129 h 216"/>
              <a:gd name="T80" fmla="*/ 35 w 319"/>
              <a:gd name="T81" fmla="*/ 134 h 216"/>
              <a:gd name="T82" fmla="*/ 35 w 319"/>
              <a:gd name="T83" fmla="*/ 146 h 216"/>
              <a:gd name="T84" fmla="*/ 40 w 319"/>
              <a:gd name="T85" fmla="*/ 152 h 216"/>
              <a:gd name="T86" fmla="*/ 40 w 319"/>
              <a:gd name="T87" fmla="*/ 158 h 216"/>
              <a:gd name="T88" fmla="*/ 40 w 319"/>
              <a:gd name="T89" fmla="*/ 169 h 216"/>
              <a:gd name="T90" fmla="*/ 35 w 319"/>
              <a:gd name="T91" fmla="*/ 175 h 216"/>
              <a:gd name="T92" fmla="*/ 29 w 319"/>
              <a:gd name="T93" fmla="*/ 187 h 216"/>
              <a:gd name="T94" fmla="*/ 23 w 319"/>
              <a:gd name="T95" fmla="*/ 193 h 216"/>
              <a:gd name="T96" fmla="*/ 17 w 319"/>
              <a:gd name="T97" fmla="*/ 199 h 216"/>
              <a:gd name="T98" fmla="*/ 11 w 319"/>
              <a:gd name="T99" fmla="*/ 210 h 216"/>
              <a:gd name="T100" fmla="*/ 6 w 319"/>
              <a:gd name="T101" fmla="*/ 216 h 216"/>
              <a:gd name="T102" fmla="*/ 0 w 319"/>
              <a:gd name="T103" fmla="*/ 216 h 2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19"/>
              <a:gd name="T157" fmla="*/ 0 h 216"/>
              <a:gd name="T158" fmla="*/ 319 w 319"/>
              <a:gd name="T159" fmla="*/ 216 h 2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19" h="216">
                <a:moveTo>
                  <a:pt x="319" y="35"/>
                </a:moveTo>
                <a:lnTo>
                  <a:pt x="301" y="24"/>
                </a:lnTo>
                <a:lnTo>
                  <a:pt x="290" y="12"/>
                </a:lnTo>
                <a:lnTo>
                  <a:pt x="278" y="6"/>
                </a:lnTo>
                <a:lnTo>
                  <a:pt x="272" y="6"/>
                </a:lnTo>
                <a:lnTo>
                  <a:pt x="266" y="0"/>
                </a:lnTo>
                <a:lnTo>
                  <a:pt x="255" y="0"/>
                </a:lnTo>
                <a:lnTo>
                  <a:pt x="249" y="6"/>
                </a:lnTo>
                <a:lnTo>
                  <a:pt x="243" y="6"/>
                </a:lnTo>
                <a:lnTo>
                  <a:pt x="232" y="12"/>
                </a:lnTo>
                <a:lnTo>
                  <a:pt x="220" y="18"/>
                </a:lnTo>
                <a:lnTo>
                  <a:pt x="203" y="35"/>
                </a:lnTo>
                <a:lnTo>
                  <a:pt x="197" y="41"/>
                </a:lnTo>
                <a:lnTo>
                  <a:pt x="185" y="41"/>
                </a:lnTo>
                <a:lnTo>
                  <a:pt x="180" y="47"/>
                </a:lnTo>
                <a:lnTo>
                  <a:pt x="168" y="47"/>
                </a:lnTo>
                <a:lnTo>
                  <a:pt x="156" y="47"/>
                </a:lnTo>
                <a:lnTo>
                  <a:pt x="145" y="47"/>
                </a:lnTo>
                <a:lnTo>
                  <a:pt x="139" y="47"/>
                </a:lnTo>
                <a:lnTo>
                  <a:pt x="133" y="47"/>
                </a:lnTo>
                <a:lnTo>
                  <a:pt x="116" y="41"/>
                </a:lnTo>
                <a:lnTo>
                  <a:pt x="104" y="41"/>
                </a:lnTo>
                <a:lnTo>
                  <a:pt x="93" y="41"/>
                </a:lnTo>
                <a:lnTo>
                  <a:pt x="87" y="41"/>
                </a:lnTo>
                <a:lnTo>
                  <a:pt x="75" y="41"/>
                </a:lnTo>
                <a:lnTo>
                  <a:pt x="69" y="47"/>
                </a:lnTo>
                <a:lnTo>
                  <a:pt x="58" y="53"/>
                </a:lnTo>
                <a:lnTo>
                  <a:pt x="46" y="59"/>
                </a:lnTo>
                <a:lnTo>
                  <a:pt x="40" y="64"/>
                </a:lnTo>
                <a:lnTo>
                  <a:pt x="29" y="70"/>
                </a:lnTo>
                <a:lnTo>
                  <a:pt x="23" y="82"/>
                </a:lnTo>
                <a:lnTo>
                  <a:pt x="17" y="88"/>
                </a:lnTo>
                <a:lnTo>
                  <a:pt x="11" y="94"/>
                </a:lnTo>
                <a:lnTo>
                  <a:pt x="11" y="99"/>
                </a:lnTo>
                <a:lnTo>
                  <a:pt x="11" y="105"/>
                </a:lnTo>
                <a:lnTo>
                  <a:pt x="17" y="111"/>
                </a:lnTo>
                <a:lnTo>
                  <a:pt x="17" y="117"/>
                </a:lnTo>
                <a:lnTo>
                  <a:pt x="23" y="129"/>
                </a:lnTo>
                <a:lnTo>
                  <a:pt x="35" y="134"/>
                </a:lnTo>
                <a:lnTo>
                  <a:pt x="35" y="146"/>
                </a:lnTo>
                <a:lnTo>
                  <a:pt x="40" y="152"/>
                </a:lnTo>
                <a:lnTo>
                  <a:pt x="40" y="158"/>
                </a:lnTo>
                <a:lnTo>
                  <a:pt x="40" y="169"/>
                </a:lnTo>
                <a:lnTo>
                  <a:pt x="35" y="175"/>
                </a:lnTo>
                <a:lnTo>
                  <a:pt x="29" y="187"/>
                </a:lnTo>
                <a:lnTo>
                  <a:pt x="23" y="193"/>
                </a:lnTo>
                <a:lnTo>
                  <a:pt x="17" y="199"/>
                </a:lnTo>
                <a:lnTo>
                  <a:pt x="11" y="210"/>
                </a:lnTo>
                <a:lnTo>
                  <a:pt x="6" y="216"/>
                </a:lnTo>
                <a:lnTo>
                  <a:pt x="0" y="216"/>
                </a:lnTo>
              </a:path>
            </a:pathLst>
          </a:custGeom>
          <a:noFill/>
          <a:ln w="9525">
            <a:solidFill>
              <a:srgbClr val="FF0000"/>
            </a:solidFill>
            <a:round/>
            <a:headEnd/>
            <a:tailEnd/>
          </a:ln>
        </p:spPr>
        <p:txBody>
          <a:bodyPr/>
          <a:lstStyle/>
          <a:p>
            <a:endParaRPr lang="en-US"/>
          </a:p>
        </p:txBody>
      </p:sp>
      <p:sp>
        <p:nvSpPr>
          <p:cNvPr id="25192" name="Freeform 380"/>
          <p:cNvSpPr>
            <a:spLocks/>
          </p:cNvSpPr>
          <p:nvPr/>
        </p:nvSpPr>
        <p:spPr bwMode="auto">
          <a:xfrm>
            <a:off x="3929006" y="3988951"/>
            <a:ext cx="350838" cy="212725"/>
          </a:xfrm>
          <a:custGeom>
            <a:avLst/>
            <a:gdLst>
              <a:gd name="T0" fmla="*/ 221 w 221"/>
              <a:gd name="T1" fmla="*/ 0 h 134"/>
              <a:gd name="T2" fmla="*/ 209 w 221"/>
              <a:gd name="T3" fmla="*/ 6 h 134"/>
              <a:gd name="T4" fmla="*/ 192 w 221"/>
              <a:gd name="T5" fmla="*/ 11 h 134"/>
              <a:gd name="T6" fmla="*/ 180 w 221"/>
              <a:gd name="T7" fmla="*/ 17 h 134"/>
              <a:gd name="T8" fmla="*/ 174 w 221"/>
              <a:gd name="T9" fmla="*/ 29 h 134"/>
              <a:gd name="T10" fmla="*/ 168 w 221"/>
              <a:gd name="T11" fmla="*/ 35 h 134"/>
              <a:gd name="T12" fmla="*/ 163 w 221"/>
              <a:gd name="T13" fmla="*/ 47 h 134"/>
              <a:gd name="T14" fmla="*/ 157 w 221"/>
              <a:gd name="T15" fmla="*/ 52 h 134"/>
              <a:gd name="T16" fmla="*/ 157 w 221"/>
              <a:gd name="T17" fmla="*/ 64 h 134"/>
              <a:gd name="T18" fmla="*/ 151 w 221"/>
              <a:gd name="T19" fmla="*/ 82 h 134"/>
              <a:gd name="T20" fmla="*/ 145 w 221"/>
              <a:gd name="T21" fmla="*/ 93 h 134"/>
              <a:gd name="T22" fmla="*/ 139 w 221"/>
              <a:gd name="T23" fmla="*/ 99 h 134"/>
              <a:gd name="T24" fmla="*/ 134 w 221"/>
              <a:gd name="T25" fmla="*/ 111 h 134"/>
              <a:gd name="T26" fmla="*/ 134 w 221"/>
              <a:gd name="T27" fmla="*/ 122 h 134"/>
              <a:gd name="T28" fmla="*/ 128 w 221"/>
              <a:gd name="T29" fmla="*/ 128 h 134"/>
              <a:gd name="T30" fmla="*/ 128 w 221"/>
              <a:gd name="T31" fmla="*/ 128 h 134"/>
              <a:gd name="T32" fmla="*/ 122 w 221"/>
              <a:gd name="T33" fmla="*/ 134 h 134"/>
              <a:gd name="T34" fmla="*/ 116 w 221"/>
              <a:gd name="T35" fmla="*/ 134 h 134"/>
              <a:gd name="T36" fmla="*/ 110 w 221"/>
              <a:gd name="T37" fmla="*/ 134 h 134"/>
              <a:gd name="T38" fmla="*/ 110 w 221"/>
              <a:gd name="T39" fmla="*/ 134 h 134"/>
              <a:gd name="T40" fmla="*/ 110 w 221"/>
              <a:gd name="T41" fmla="*/ 134 h 134"/>
              <a:gd name="T42" fmla="*/ 99 w 221"/>
              <a:gd name="T43" fmla="*/ 122 h 134"/>
              <a:gd name="T44" fmla="*/ 93 w 221"/>
              <a:gd name="T45" fmla="*/ 117 h 134"/>
              <a:gd name="T46" fmla="*/ 87 w 221"/>
              <a:gd name="T47" fmla="*/ 105 h 134"/>
              <a:gd name="T48" fmla="*/ 81 w 221"/>
              <a:gd name="T49" fmla="*/ 93 h 134"/>
              <a:gd name="T50" fmla="*/ 76 w 221"/>
              <a:gd name="T51" fmla="*/ 87 h 134"/>
              <a:gd name="T52" fmla="*/ 70 w 221"/>
              <a:gd name="T53" fmla="*/ 76 h 134"/>
              <a:gd name="T54" fmla="*/ 58 w 221"/>
              <a:gd name="T55" fmla="*/ 70 h 134"/>
              <a:gd name="T56" fmla="*/ 52 w 221"/>
              <a:gd name="T57" fmla="*/ 64 h 134"/>
              <a:gd name="T58" fmla="*/ 47 w 221"/>
              <a:gd name="T59" fmla="*/ 64 h 134"/>
              <a:gd name="T60" fmla="*/ 35 w 221"/>
              <a:gd name="T61" fmla="*/ 64 h 134"/>
              <a:gd name="T62" fmla="*/ 29 w 221"/>
              <a:gd name="T63" fmla="*/ 58 h 134"/>
              <a:gd name="T64" fmla="*/ 18 w 221"/>
              <a:gd name="T65" fmla="*/ 58 h 134"/>
              <a:gd name="T66" fmla="*/ 12 w 221"/>
              <a:gd name="T67" fmla="*/ 58 h 134"/>
              <a:gd name="T68" fmla="*/ 6 w 221"/>
              <a:gd name="T69" fmla="*/ 58 h 134"/>
              <a:gd name="T70" fmla="*/ 0 w 221"/>
              <a:gd name="T71" fmla="*/ 58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21"/>
              <a:gd name="T109" fmla="*/ 0 h 134"/>
              <a:gd name="T110" fmla="*/ 221 w 221"/>
              <a:gd name="T111" fmla="*/ 134 h 1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21" h="134">
                <a:moveTo>
                  <a:pt x="221" y="0"/>
                </a:moveTo>
                <a:lnTo>
                  <a:pt x="209" y="6"/>
                </a:lnTo>
                <a:lnTo>
                  <a:pt x="192" y="11"/>
                </a:lnTo>
                <a:lnTo>
                  <a:pt x="180" y="17"/>
                </a:lnTo>
                <a:lnTo>
                  <a:pt x="174" y="29"/>
                </a:lnTo>
                <a:lnTo>
                  <a:pt x="168" y="35"/>
                </a:lnTo>
                <a:lnTo>
                  <a:pt x="163" y="47"/>
                </a:lnTo>
                <a:lnTo>
                  <a:pt x="157" y="52"/>
                </a:lnTo>
                <a:lnTo>
                  <a:pt x="157" y="64"/>
                </a:lnTo>
                <a:lnTo>
                  <a:pt x="151" y="82"/>
                </a:lnTo>
                <a:lnTo>
                  <a:pt x="145" y="93"/>
                </a:lnTo>
                <a:lnTo>
                  <a:pt x="139" y="99"/>
                </a:lnTo>
                <a:lnTo>
                  <a:pt x="134" y="111"/>
                </a:lnTo>
                <a:lnTo>
                  <a:pt x="134" y="122"/>
                </a:lnTo>
                <a:lnTo>
                  <a:pt x="128" y="128"/>
                </a:lnTo>
                <a:lnTo>
                  <a:pt x="122" y="134"/>
                </a:lnTo>
                <a:lnTo>
                  <a:pt x="116" y="134"/>
                </a:lnTo>
                <a:lnTo>
                  <a:pt x="110" y="134"/>
                </a:lnTo>
                <a:lnTo>
                  <a:pt x="99" y="122"/>
                </a:lnTo>
                <a:lnTo>
                  <a:pt x="93" y="117"/>
                </a:lnTo>
                <a:lnTo>
                  <a:pt x="87" y="105"/>
                </a:lnTo>
                <a:lnTo>
                  <a:pt x="81" y="93"/>
                </a:lnTo>
                <a:lnTo>
                  <a:pt x="76" y="87"/>
                </a:lnTo>
                <a:lnTo>
                  <a:pt x="70" y="76"/>
                </a:lnTo>
                <a:lnTo>
                  <a:pt x="58" y="70"/>
                </a:lnTo>
                <a:lnTo>
                  <a:pt x="52" y="64"/>
                </a:lnTo>
                <a:lnTo>
                  <a:pt x="47" y="64"/>
                </a:lnTo>
                <a:lnTo>
                  <a:pt x="35" y="64"/>
                </a:lnTo>
                <a:lnTo>
                  <a:pt x="29" y="58"/>
                </a:lnTo>
                <a:lnTo>
                  <a:pt x="18" y="58"/>
                </a:lnTo>
                <a:lnTo>
                  <a:pt x="12" y="58"/>
                </a:lnTo>
                <a:lnTo>
                  <a:pt x="6" y="58"/>
                </a:lnTo>
                <a:lnTo>
                  <a:pt x="0" y="58"/>
                </a:lnTo>
              </a:path>
            </a:pathLst>
          </a:custGeom>
          <a:noFill/>
          <a:ln w="9525">
            <a:solidFill>
              <a:srgbClr val="FF0000"/>
            </a:solidFill>
            <a:round/>
            <a:headEnd/>
            <a:tailEnd/>
          </a:ln>
        </p:spPr>
        <p:txBody>
          <a:bodyPr/>
          <a:lstStyle/>
          <a:p>
            <a:endParaRPr lang="en-US"/>
          </a:p>
        </p:txBody>
      </p:sp>
      <p:sp>
        <p:nvSpPr>
          <p:cNvPr id="25193" name="Freeform 381"/>
          <p:cNvSpPr>
            <a:spLocks/>
          </p:cNvSpPr>
          <p:nvPr/>
        </p:nvSpPr>
        <p:spPr bwMode="auto">
          <a:xfrm>
            <a:off x="3773431" y="2172851"/>
            <a:ext cx="339725" cy="212725"/>
          </a:xfrm>
          <a:custGeom>
            <a:avLst/>
            <a:gdLst>
              <a:gd name="T0" fmla="*/ 214 w 214"/>
              <a:gd name="T1" fmla="*/ 0 h 134"/>
              <a:gd name="T2" fmla="*/ 203 w 214"/>
              <a:gd name="T3" fmla="*/ 5 h 134"/>
              <a:gd name="T4" fmla="*/ 191 w 214"/>
              <a:gd name="T5" fmla="*/ 11 h 134"/>
              <a:gd name="T6" fmla="*/ 179 w 214"/>
              <a:gd name="T7" fmla="*/ 17 h 134"/>
              <a:gd name="T8" fmla="*/ 168 w 214"/>
              <a:gd name="T9" fmla="*/ 29 h 134"/>
              <a:gd name="T10" fmla="*/ 162 w 214"/>
              <a:gd name="T11" fmla="*/ 35 h 134"/>
              <a:gd name="T12" fmla="*/ 156 w 214"/>
              <a:gd name="T13" fmla="*/ 46 h 134"/>
              <a:gd name="T14" fmla="*/ 156 w 214"/>
              <a:gd name="T15" fmla="*/ 52 h 134"/>
              <a:gd name="T16" fmla="*/ 150 w 214"/>
              <a:gd name="T17" fmla="*/ 64 h 134"/>
              <a:gd name="T18" fmla="*/ 145 w 214"/>
              <a:gd name="T19" fmla="*/ 81 h 134"/>
              <a:gd name="T20" fmla="*/ 139 w 214"/>
              <a:gd name="T21" fmla="*/ 93 h 134"/>
              <a:gd name="T22" fmla="*/ 139 w 214"/>
              <a:gd name="T23" fmla="*/ 99 h 134"/>
              <a:gd name="T24" fmla="*/ 133 w 214"/>
              <a:gd name="T25" fmla="*/ 111 h 134"/>
              <a:gd name="T26" fmla="*/ 127 w 214"/>
              <a:gd name="T27" fmla="*/ 122 h 134"/>
              <a:gd name="T28" fmla="*/ 127 w 214"/>
              <a:gd name="T29" fmla="*/ 128 h 134"/>
              <a:gd name="T30" fmla="*/ 121 w 214"/>
              <a:gd name="T31" fmla="*/ 128 h 134"/>
              <a:gd name="T32" fmla="*/ 116 w 214"/>
              <a:gd name="T33" fmla="*/ 134 h 134"/>
              <a:gd name="T34" fmla="*/ 116 w 214"/>
              <a:gd name="T35" fmla="*/ 134 h 134"/>
              <a:gd name="T36" fmla="*/ 110 w 214"/>
              <a:gd name="T37" fmla="*/ 134 h 134"/>
              <a:gd name="T38" fmla="*/ 104 w 214"/>
              <a:gd name="T39" fmla="*/ 134 h 134"/>
              <a:gd name="T40" fmla="*/ 104 w 214"/>
              <a:gd name="T41" fmla="*/ 134 h 134"/>
              <a:gd name="T42" fmla="*/ 98 w 214"/>
              <a:gd name="T43" fmla="*/ 122 h 134"/>
              <a:gd name="T44" fmla="*/ 92 w 214"/>
              <a:gd name="T45" fmla="*/ 116 h 134"/>
              <a:gd name="T46" fmla="*/ 87 w 214"/>
              <a:gd name="T47" fmla="*/ 105 h 134"/>
              <a:gd name="T48" fmla="*/ 75 w 214"/>
              <a:gd name="T49" fmla="*/ 93 h 134"/>
              <a:gd name="T50" fmla="*/ 69 w 214"/>
              <a:gd name="T51" fmla="*/ 87 h 134"/>
              <a:gd name="T52" fmla="*/ 63 w 214"/>
              <a:gd name="T53" fmla="*/ 76 h 134"/>
              <a:gd name="T54" fmla="*/ 58 w 214"/>
              <a:gd name="T55" fmla="*/ 70 h 134"/>
              <a:gd name="T56" fmla="*/ 46 w 214"/>
              <a:gd name="T57" fmla="*/ 64 h 134"/>
              <a:gd name="T58" fmla="*/ 40 w 214"/>
              <a:gd name="T59" fmla="*/ 64 h 134"/>
              <a:gd name="T60" fmla="*/ 29 w 214"/>
              <a:gd name="T61" fmla="*/ 64 h 134"/>
              <a:gd name="T62" fmla="*/ 23 w 214"/>
              <a:gd name="T63" fmla="*/ 58 h 134"/>
              <a:gd name="T64" fmla="*/ 17 w 214"/>
              <a:gd name="T65" fmla="*/ 58 h 134"/>
              <a:gd name="T66" fmla="*/ 5 w 214"/>
              <a:gd name="T67" fmla="*/ 58 h 134"/>
              <a:gd name="T68" fmla="*/ 0 w 214"/>
              <a:gd name="T69" fmla="*/ 58 h 134"/>
              <a:gd name="T70" fmla="*/ 0 w 214"/>
              <a:gd name="T71" fmla="*/ 58 h 1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4"/>
              <a:gd name="T109" fmla="*/ 0 h 134"/>
              <a:gd name="T110" fmla="*/ 214 w 214"/>
              <a:gd name="T111" fmla="*/ 134 h 1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4" h="134">
                <a:moveTo>
                  <a:pt x="214" y="0"/>
                </a:moveTo>
                <a:lnTo>
                  <a:pt x="203" y="5"/>
                </a:lnTo>
                <a:lnTo>
                  <a:pt x="191" y="11"/>
                </a:lnTo>
                <a:lnTo>
                  <a:pt x="179" y="17"/>
                </a:lnTo>
                <a:lnTo>
                  <a:pt x="168" y="29"/>
                </a:lnTo>
                <a:lnTo>
                  <a:pt x="162" y="35"/>
                </a:lnTo>
                <a:lnTo>
                  <a:pt x="156" y="46"/>
                </a:lnTo>
                <a:lnTo>
                  <a:pt x="156" y="52"/>
                </a:lnTo>
                <a:lnTo>
                  <a:pt x="150" y="64"/>
                </a:lnTo>
                <a:lnTo>
                  <a:pt x="145" y="81"/>
                </a:lnTo>
                <a:lnTo>
                  <a:pt x="139" y="93"/>
                </a:lnTo>
                <a:lnTo>
                  <a:pt x="139" y="99"/>
                </a:lnTo>
                <a:lnTo>
                  <a:pt x="133" y="111"/>
                </a:lnTo>
                <a:lnTo>
                  <a:pt x="127" y="122"/>
                </a:lnTo>
                <a:lnTo>
                  <a:pt x="127" y="128"/>
                </a:lnTo>
                <a:lnTo>
                  <a:pt x="121" y="128"/>
                </a:lnTo>
                <a:lnTo>
                  <a:pt x="116" y="134"/>
                </a:lnTo>
                <a:lnTo>
                  <a:pt x="110" y="134"/>
                </a:lnTo>
                <a:lnTo>
                  <a:pt x="104" y="134"/>
                </a:lnTo>
                <a:lnTo>
                  <a:pt x="98" y="122"/>
                </a:lnTo>
                <a:lnTo>
                  <a:pt x="92" y="116"/>
                </a:lnTo>
                <a:lnTo>
                  <a:pt x="87" y="105"/>
                </a:lnTo>
                <a:lnTo>
                  <a:pt x="75" y="93"/>
                </a:lnTo>
                <a:lnTo>
                  <a:pt x="69" y="87"/>
                </a:lnTo>
                <a:lnTo>
                  <a:pt x="63" y="76"/>
                </a:lnTo>
                <a:lnTo>
                  <a:pt x="58" y="70"/>
                </a:lnTo>
                <a:lnTo>
                  <a:pt x="46" y="64"/>
                </a:lnTo>
                <a:lnTo>
                  <a:pt x="40" y="64"/>
                </a:lnTo>
                <a:lnTo>
                  <a:pt x="29" y="64"/>
                </a:lnTo>
                <a:lnTo>
                  <a:pt x="23" y="58"/>
                </a:lnTo>
                <a:lnTo>
                  <a:pt x="17" y="58"/>
                </a:lnTo>
                <a:lnTo>
                  <a:pt x="5" y="58"/>
                </a:lnTo>
                <a:lnTo>
                  <a:pt x="0" y="58"/>
                </a:lnTo>
              </a:path>
            </a:pathLst>
          </a:custGeom>
          <a:noFill/>
          <a:ln w="9525">
            <a:solidFill>
              <a:srgbClr val="FF0000"/>
            </a:solidFill>
            <a:round/>
            <a:headEnd/>
            <a:tailEnd/>
          </a:ln>
        </p:spPr>
        <p:txBody>
          <a:bodyPr/>
          <a:lstStyle/>
          <a:p>
            <a:endParaRPr lang="en-US"/>
          </a:p>
        </p:txBody>
      </p:sp>
      <p:sp>
        <p:nvSpPr>
          <p:cNvPr id="25194" name="Freeform 382"/>
          <p:cNvSpPr>
            <a:spLocks/>
          </p:cNvSpPr>
          <p:nvPr/>
        </p:nvSpPr>
        <p:spPr bwMode="auto">
          <a:xfrm>
            <a:off x="4665606" y="3385701"/>
            <a:ext cx="506413" cy="111125"/>
          </a:xfrm>
          <a:custGeom>
            <a:avLst/>
            <a:gdLst>
              <a:gd name="T0" fmla="*/ 0 w 319"/>
              <a:gd name="T1" fmla="*/ 24 h 70"/>
              <a:gd name="T2" fmla="*/ 23 w 319"/>
              <a:gd name="T3" fmla="*/ 35 h 70"/>
              <a:gd name="T4" fmla="*/ 46 w 319"/>
              <a:gd name="T5" fmla="*/ 47 h 70"/>
              <a:gd name="T6" fmla="*/ 58 w 319"/>
              <a:gd name="T7" fmla="*/ 53 h 70"/>
              <a:gd name="T8" fmla="*/ 70 w 319"/>
              <a:gd name="T9" fmla="*/ 59 h 70"/>
              <a:gd name="T10" fmla="*/ 81 w 319"/>
              <a:gd name="T11" fmla="*/ 65 h 70"/>
              <a:gd name="T12" fmla="*/ 93 w 319"/>
              <a:gd name="T13" fmla="*/ 70 h 70"/>
              <a:gd name="T14" fmla="*/ 99 w 319"/>
              <a:gd name="T15" fmla="*/ 70 h 70"/>
              <a:gd name="T16" fmla="*/ 104 w 319"/>
              <a:gd name="T17" fmla="*/ 70 h 70"/>
              <a:gd name="T18" fmla="*/ 110 w 319"/>
              <a:gd name="T19" fmla="*/ 70 h 70"/>
              <a:gd name="T20" fmla="*/ 116 w 319"/>
              <a:gd name="T21" fmla="*/ 65 h 70"/>
              <a:gd name="T22" fmla="*/ 128 w 319"/>
              <a:gd name="T23" fmla="*/ 65 h 70"/>
              <a:gd name="T24" fmla="*/ 139 w 319"/>
              <a:gd name="T25" fmla="*/ 59 h 70"/>
              <a:gd name="T26" fmla="*/ 139 w 319"/>
              <a:gd name="T27" fmla="*/ 53 h 70"/>
              <a:gd name="T28" fmla="*/ 145 w 319"/>
              <a:gd name="T29" fmla="*/ 47 h 70"/>
              <a:gd name="T30" fmla="*/ 151 w 319"/>
              <a:gd name="T31" fmla="*/ 35 h 70"/>
              <a:gd name="T32" fmla="*/ 157 w 319"/>
              <a:gd name="T33" fmla="*/ 30 h 70"/>
              <a:gd name="T34" fmla="*/ 157 w 319"/>
              <a:gd name="T35" fmla="*/ 24 h 70"/>
              <a:gd name="T36" fmla="*/ 162 w 319"/>
              <a:gd name="T37" fmla="*/ 24 h 70"/>
              <a:gd name="T38" fmla="*/ 168 w 319"/>
              <a:gd name="T39" fmla="*/ 18 h 70"/>
              <a:gd name="T40" fmla="*/ 168 w 319"/>
              <a:gd name="T41" fmla="*/ 18 h 70"/>
              <a:gd name="T42" fmla="*/ 180 w 319"/>
              <a:gd name="T43" fmla="*/ 18 h 70"/>
              <a:gd name="T44" fmla="*/ 197 w 319"/>
              <a:gd name="T45" fmla="*/ 24 h 70"/>
              <a:gd name="T46" fmla="*/ 203 w 319"/>
              <a:gd name="T47" fmla="*/ 24 h 70"/>
              <a:gd name="T48" fmla="*/ 209 w 319"/>
              <a:gd name="T49" fmla="*/ 24 h 70"/>
              <a:gd name="T50" fmla="*/ 220 w 319"/>
              <a:gd name="T51" fmla="*/ 18 h 70"/>
              <a:gd name="T52" fmla="*/ 238 w 319"/>
              <a:gd name="T53" fmla="*/ 12 h 70"/>
              <a:gd name="T54" fmla="*/ 249 w 319"/>
              <a:gd name="T55" fmla="*/ 6 h 70"/>
              <a:gd name="T56" fmla="*/ 267 w 319"/>
              <a:gd name="T57" fmla="*/ 0 h 70"/>
              <a:gd name="T58" fmla="*/ 284 w 319"/>
              <a:gd name="T59" fmla="*/ 0 h 70"/>
              <a:gd name="T60" fmla="*/ 296 w 319"/>
              <a:gd name="T61" fmla="*/ 0 h 70"/>
              <a:gd name="T62" fmla="*/ 301 w 319"/>
              <a:gd name="T63" fmla="*/ 0 h 70"/>
              <a:gd name="T64" fmla="*/ 307 w 319"/>
              <a:gd name="T65" fmla="*/ 0 h 70"/>
              <a:gd name="T66" fmla="*/ 313 w 319"/>
              <a:gd name="T67" fmla="*/ 0 h 70"/>
              <a:gd name="T68" fmla="*/ 319 w 319"/>
              <a:gd name="T69" fmla="*/ 0 h 7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9"/>
              <a:gd name="T106" fmla="*/ 0 h 70"/>
              <a:gd name="T107" fmla="*/ 319 w 319"/>
              <a:gd name="T108" fmla="*/ 70 h 7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9" h="70">
                <a:moveTo>
                  <a:pt x="0" y="24"/>
                </a:moveTo>
                <a:lnTo>
                  <a:pt x="23" y="35"/>
                </a:lnTo>
                <a:lnTo>
                  <a:pt x="46" y="47"/>
                </a:lnTo>
                <a:lnTo>
                  <a:pt x="58" y="53"/>
                </a:lnTo>
                <a:lnTo>
                  <a:pt x="70" y="59"/>
                </a:lnTo>
                <a:lnTo>
                  <a:pt x="81" y="65"/>
                </a:lnTo>
                <a:lnTo>
                  <a:pt x="93" y="70"/>
                </a:lnTo>
                <a:lnTo>
                  <a:pt x="99" y="70"/>
                </a:lnTo>
                <a:lnTo>
                  <a:pt x="104" y="70"/>
                </a:lnTo>
                <a:lnTo>
                  <a:pt x="110" y="70"/>
                </a:lnTo>
                <a:lnTo>
                  <a:pt x="116" y="65"/>
                </a:lnTo>
                <a:lnTo>
                  <a:pt x="128" y="65"/>
                </a:lnTo>
                <a:lnTo>
                  <a:pt x="139" y="59"/>
                </a:lnTo>
                <a:lnTo>
                  <a:pt x="139" y="53"/>
                </a:lnTo>
                <a:lnTo>
                  <a:pt x="145" y="47"/>
                </a:lnTo>
                <a:lnTo>
                  <a:pt x="151" y="35"/>
                </a:lnTo>
                <a:lnTo>
                  <a:pt x="157" y="30"/>
                </a:lnTo>
                <a:lnTo>
                  <a:pt x="157" y="24"/>
                </a:lnTo>
                <a:lnTo>
                  <a:pt x="162" y="24"/>
                </a:lnTo>
                <a:lnTo>
                  <a:pt x="168" y="18"/>
                </a:lnTo>
                <a:lnTo>
                  <a:pt x="180" y="18"/>
                </a:lnTo>
                <a:lnTo>
                  <a:pt x="197" y="24"/>
                </a:lnTo>
                <a:lnTo>
                  <a:pt x="203" y="24"/>
                </a:lnTo>
                <a:lnTo>
                  <a:pt x="209" y="24"/>
                </a:lnTo>
                <a:lnTo>
                  <a:pt x="220" y="18"/>
                </a:lnTo>
                <a:lnTo>
                  <a:pt x="238" y="12"/>
                </a:lnTo>
                <a:lnTo>
                  <a:pt x="249" y="6"/>
                </a:lnTo>
                <a:lnTo>
                  <a:pt x="267" y="0"/>
                </a:lnTo>
                <a:lnTo>
                  <a:pt x="284" y="0"/>
                </a:lnTo>
                <a:lnTo>
                  <a:pt x="296" y="0"/>
                </a:lnTo>
                <a:lnTo>
                  <a:pt x="301" y="0"/>
                </a:lnTo>
                <a:lnTo>
                  <a:pt x="307" y="0"/>
                </a:lnTo>
                <a:lnTo>
                  <a:pt x="313" y="0"/>
                </a:lnTo>
                <a:lnTo>
                  <a:pt x="319" y="0"/>
                </a:lnTo>
              </a:path>
            </a:pathLst>
          </a:custGeom>
          <a:noFill/>
          <a:ln w="9525">
            <a:solidFill>
              <a:srgbClr val="FF0000"/>
            </a:solidFill>
            <a:round/>
            <a:headEnd/>
            <a:tailEnd/>
          </a:ln>
        </p:spPr>
        <p:txBody>
          <a:bodyPr/>
          <a:lstStyle/>
          <a:p>
            <a:endParaRPr lang="en-US"/>
          </a:p>
        </p:txBody>
      </p:sp>
      <p:sp>
        <p:nvSpPr>
          <p:cNvPr id="25195" name="Freeform 383"/>
          <p:cNvSpPr>
            <a:spLocks/>
          </p:cNvSpPr>
          <p:nvPr/>
        </p:nvSpPr>
        <p:spPr bwMode="auto">
          <a:xfrm>
            <a:off x="5429194" y="4230251"/>
            <a:ext cx="120650" cy="360363"/>
          </a:xfrm>
          <a:custGeom>
            <a:avLst/>
            <a:gdLst>
              <a:gd name="T0" fmla="*/ 76 w 76"/>
              <a:gd name="T1" fmla="*/ 0 h 227"/>
              <a:gd name="T2" fmla="*/ 47 w 76"/>
              <a:gd name="T3" fmla="*/ 5 h 227"/>
              <a:gd name="T4" fmla="*/ 35 w 76"/>
              <a:gd name="T5" fmla="*/ 11 h 227"/>
              <a:gd name="T6" fmla="*/ 23 w 76"/>
              <a:gd name="T7" fmla="*/ 17 h 227"/>
              <a:gd name="T8" fmla="*/ 12 w 76"/>
              <a:gd name="T9" fmla="*/ 23 h 227"/>
              <a:gd name="T10" fmla="*/ 6 w 76"/>
              <a:gd name="T11" fmla="*/ 35 h 227"/>
              <a:gd name="T12" fmla="*/ 0 w 76"/>
              <a:gd name="T13" fmla="*/ 40 h 227"/>
              <a:gd name="T14" fmla="*/ 0 w 76"/>
              <a:gd name="T15" fmla="*/ 58 h 227"/>
              <a:gd name="T16" fmla="*/ 0 w 76"/>
              <a:gd name="T17" fmla="*/ 64 h 227"/>
              <a:gd name="T18" fmla="*/ 0 w 76"/>
              <a:gd name="T19" fmla="*/ 75 h 227"/>
              <a:gd name="T20" fmla="*/ 6 w 76"/>
              <a:gd name="T21" fmla="*/ 81 h 227"/>
              <a:gd name="T22" fmla="*/ 6 w 76"/>
              <a:gd name="T23" fmla="*/ 93 h 227"/>
              <a:gd name="T24" fmla="*/ 18 w 76"/>
              <a:gd name="T25" fmla="*/ 116 h 227"/>
              <a:gd name="T26" fmla="*/ 29 w 76"/>
              <a:gd name="T27" fmla="*/ 146 h 227"/>
              <a:gd name="T28" fmla="*/ 47 w 76"/>
              <a:gd name="T29" fmla="*/ 169 h 227"/>
              <a:gd name="T30" fmla="*/ 58 w 76"/>
              <a:gd name="T31" fmla="*/ 192 h 227"/>
              <a:gd name="T32" fmla="*/ 64 w 76"/>
              <a:gd name="T33" fmla="*/ 204 h 227"/>
              <a:gd name="T34" fmla="*/ 70 w 76"/>
              <a:gd name="T35" fmla="*/ 210 h 227"/>
              <a:gd name="T36" fmla="*/ 70 w 76"/>
              <a:gd name="T37" fmla="*/ 221 h 227"/>
              <a:gd name="T38" fmla="*/ 76 w 76"/>
              <a:gd name="T39" fmla="*/ 227 h 22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
              <a:gd name="T61" fmla="*/ 0 h 227"/>
              <a:gd name="T62" fmla="*/ 76 w 76"/>
              <a:gd name="T63" fmla="*/ 227 h 22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 h="227">
                <a:moveTo>
                  <a:pt x="76" y="0"/>
                </a:moveTo>
                <a:lnTo>
                  <a:pt x="47" y="5"/>
                </a:lnTo>
                <a:lnTo>
                  <a:pt x="35" y="11"/>
                </a:lnTo>
                <a:lnTo>
                  <a:pt x="23" y="17"/>
                </a:lnTo>
                <a:lnTo>
                  <a:pt x="12" y="23"/>
                </a:lnTo>
                <a:lnTo>
                  <a:pt x="6" y="35"/>
                </a:lnTo>
                <a:lnTo>
                  <a:pt x="0" y="40"/>
                </a:lnTo>
                <a:lnTo>
                  <a:pt x="0" y="58"/>
                </a:lnTo>
                <a:lnTo>
                  <a:pt x="0" y="64"/>
                </a:lnTo>
                <a:lnTo>
                  <a:pt x="0" y="75"/>
                </a:lnTo>
                <a:lnTo>
                  <a:pt x="6" y="81"/>
                </a:lnTo>
                <a:lnTo>
                  <a:pt x="6" y="93"/>
                </a:lnTo>
                <a:lnTo>
                  <a:pt x="18" y="116"/>
                </a:lnTo>
                <a:lnTo>
                  <a:pt x="29" y="146"/>
                </a:lnTo>
                <a:lnTo>
                  <a:pt x="47" y="169"/>
                </a:lnTo>
                <a:lnTo>
                  <a:pt x="58" y="192"/>
                </a:lnTo>
                <a:lnTo>
                  <a:pt x="64" y="204"/>
                </a:lnTo>
                <a:lnTo>
                  <a:pt x="70" y="210"/>
                </a:lnTo>
                <a:lnTo>
                  <a:pt x="70" y="221"/>
                </a:lnTo>
                <a:lnTo>
                  <a:pt x="76" y="227"/>
                </a:lnTo>
              </a:path>
            </a:pathLst>
          </a:custGeom>
          <a:noFill/>
          <a:ln w="9525">
            <a:solidFill>
              <a:srgbClr val="FF0000"/>
            </a:solidFill>
            <a:round/>
            <a:headEnd/>
            <a:tailEnd/>
          </a:ln>
        </p:spPr>
        <p:txBody>
          <a:bodyPr/>
          <a:lstStyle/>
          <a:p>
            <a:endParaRPr lang="en-US"/>
          </a:p>
        </p:txBody>
      </p:sp>
      <p:sp>
        <p:nvSpPr>
          <p:cNvPr id="819" name="TextBox 818"/>
          <p:cNvSpPr txBox="1"/>
          <p:nvPr/>
        </p:nvSpPr>
        <p:spPr>
          <a:xfrm>
            <a:off x="3614871" y="4819828"/>
            <a:ext cx="2388795" cy="369332"/>
          </a:xfrm>
          <a:prstGeom prst="rect">
            <a:avLst/>
          </a:prstGeom>
          <a:noFill/>
        </p:spPr>
        <p:txBody>
          <a:bodyPr wrap="none" rtlCol="0">
            <a:spAutoFit/>
          </a:bodyPr>
          <a:lstStyle/>
          <a:p>
            <a:r>
              <a:rPr lang="en-US" sz="1800" dirty="0" smtClean="0">
                <a:solidFill>
                  <a:srgbClr val="FFFF00"/>
                </a:solidFill>
              </a:rPr>
              <a:t>Higher Clay Interval</a:t>
            </a:r>
            <a:endParaRPr lang="en-US" sz="1800" dirty="0">
              <a:solidFill>
                <a:srgbClr val="FFFF00"/>
              </a:solidFill>
            </a:endParaRPr>
          </a:p>
        </p:txBody>
      </p:sp>
      <p:sp>
        <p:nvSpPr>
          <p:cNvPr id="820" name="TextBox 819"/>
          <p:cNvSpPr txBox="1"/>
          <p:nvPr/>
        </p:nvSpPr>
        <p:spPr>
          <a:xfrm>
            <a:off x="213645" y="2717563"/>
            <a:ext cx="2579552" cy="646331"/>
          </a:xfrm>
          <a:prstGeom prst="rect">
            <a:avLst/>
          </a:prstGeom>
          <a:noFill/>
        </p:spPr>
        <p:txBody>
          <a:bodyPr wrap="none" rtlCol="0">
            <a:spAutoFit/>
          </a:bodyPr>
          <a:lstStyle/>
          <a:p>
            <a:r>
              <a:rPr lang="en-US" sz="1800" dirty="0" smtClean="0">
                <a:solidFill>
                  <a:srgbClr val="FFFF00"/>
                </a:solidFill>
              </a:rPr>
              <a:t>Near </a:t>
            </a:r>
            <a:r>
              <a:rPr lang="en-US" sz="1800" dirty="0" err="1" smtClean="0">
                <a:solidFill>
                  <a:srgbClr val="FFFF00"/>
                </a:solidFill>
              </a:rPr>
              <a:t>WellBore</a:t>
            </a:r>
            <a:r>
              <a:rPr lang="en-US" sz="1800" dirty="0" smtClean="0">
                <a:solidFill>
                  <a:srgbClr val="FFFF00"/>
                </a:solidFill>
              </a:rPr>
              <a:t> Region</a:t>
            </a:r>
          </a:p>
          <a:p>
            <a:pPr algn="ctr"/>
            <a:r>
              <a:rPr lang="en-US" sz="1800" dirty="0" smtClean="0">
                <a:solidFill>
                  <a:srgbClr val="FFFF00"/>
                </a:solidFill>
              </a:rPr>
              <a:t> 3’ (1m)</a:t>
            </a:r>
            <a:endParaRPr lang="en-US" sz="1800" dirty="0">
              <a:solidFill>
                <a:srgbClr val="FFFF00"/>
              </a:solidFill>
            </a:endParaRPr>
          </a:p>
        </p:txBody>
      </p:sp>
      <p:sp>
        <p:nvSpPr>
          <p:cNvPr id="821" name="TextBox 820"/>
          <p:cNvSpPr txBox="1"/>
          <p:nvPr/>
        </p:nvSpPr>
        <p:spPr>
          <a:xfrm>
            <a:off x="6501925" y="4775675"/>
            <a:ext cx="2307042" cy="369332"/>
          </a:xfrm>
          <a:prstGeom prst="rect">
            <a:avLst/>
          </a:prstGeom>
          <a:noFill/>
        </p:spPr>
        <p:txBody>
          <a:bodyPr wrap="none" rtlCol="0">
            <a:spAutoFit/>
          </a:bodyPr>
          <a:lstStyle/>
          <a:p>
            <a:r>
              <a:rPr lang="en-US" sz="1800" dirty="0" smtClean="0">
                <a:solidFill>
                  <a:srgbClr val="FFFF00"/>
                </a:solidFill>
              </a:rPr>
              <a:t>Lower Clay Interval</a:t>
            </a:r>
            <a:endParaRPr lang="en-US" sz="1800" dirty="0">
              <a:solidFill>
                <a:srgbClr val="FFFF00"/>
              </a:solidFill>
            </a:endParaRPr>
          </a:p>
        </p:txBody>
      </p:sp>
      <p:sp>
        <p:nvSpPr>
          <p:cNvPr id="2" name="Slide Number Placeholder 1"/>
          <p:cNvSpPr>
            <a:spLocks noGrp="1"/>
          </p:cNvSpPr>
          <p:nvPr>
            <p:ph type="sldNum" sz="quarter" idx="12"/>
          </p:nvPr>
        </p:nvSpPr>
        <p:spPr/>
        <p:txBody>
          <a:bodyPr/>
          <a:lstStyle/>
          <a:p>
            <a:fld id="{F1677C16-1256-4B1A-B7A7-3ABE89A37D28}" type="slidenum">
              <a:rPr lang="en-US" smtClean="0"/>
              <a:pPr/>
              <a:t>16</a:t>
            </a:fld>
            <a:endParaRPr lang="en-US"/>
          </a:p>
        </p:txBody>
      </p:sp>
      <p:sp>
        <p:nvSpPr>
          <p:cNvPr id="306" name="TextBox 305"/>
          <p:cNvSpPr txBox="1"/>
          <p:nvPr/>
        </p:nvSpPr>
        <p:spPr>
          <a:xfrm>
            <a:off x="4382281" y="6119336"/>
            <a:ext cx="4200189" cy="738664"/>
          </a:xfrm>
          <a:prstGeom prst="rect">
            <a:avLst/>
          </a:prstGeom>
          <a:noFill/>
        </p:spPr>
        <p:txBody>
          <a:bodyPr wrap="none" rtlCol="0">
            <a:spAutoFit/>
          </a:bodyPr>
          <a:lstStyle/>
          <a:p>
            <a:r>
              <a:rPr lang="en-US" sz="1400" dirty="0" smtClean="0">
                <a:solidFill>
                  <a:srgbClr val="FFFF00"/>
                </a:solidFill>
                <a:latin typeface="Adobe Ming Std L" pitchFamily="18" charset="-128"/>
                <a:ea typeface="Adobe Ming Std L" pitchFamily="18" charset="-128"/>
              </a:rPr>
              <a:t>Buller, D. et al. 2010 SPE 132990</a:t>
            </a:r>
          </a:p>
          <a:p>
            <a:r>
              <a:rPr lang="en-US" sz="1400" dirty="0" err="1">
                <a:solidFill>
                  <a:srgbClr val="FFFF00"/>
                </a:solidFill>
                <a:latin typeface="Adobe Ming Std L" pitchFamily="18" charset="-128"/>
                <a:ea typeface="Adobe Ming Std L" pitchFamily="18" charset="-128"/>
              </a:rPr>
              <a:t>Petrophysical</a:t>
            </a:r>
            <a:r>
              <a:rPr lang="en-US" sz="1400" dirty="0">
                <a:solidFill>
                  <a:srgbClr val="FFFF00"/>
                </a:solidFill>
                <a:latin typeface="Adobe Ming Std L" pitchFamily="18" charset="-128"/>
                <a:ea typeface="Adobe Ming Std L" pitchFamily="18" charset="-128"/>
              </a:rPr>
              <a:t> Evaluation for Enhancing </a:t>
            </a:r>
            <a:r>
              <a:rPr lang="en-US" sz="1400" dirty="0" smtClean="0">
                <a:solidFill>
                  <a:srgbClr val="FFFF00"/>
                </a:solidFill>
                <a:latin typeface="Adobe Ming Std L" pitchFamily="18" charset="-128"/>
                <a:ea typeface="Adobe Ming Std L" pitchFamily="18" charset="-128"/>
              </a:rPr>
              <a:t>Hydraulic</a:t>
            </a:r>
          </a:p>
          <a:p>
            <a:r>
              <a:rPr lang="en-US" sz="1400" dirty="0" smtClean="0">
                <a:solidFill>
                  <a:srgbClr val="FFFF00"/>
                </a:solidFill>
                <a:latin typeface="Adobe Ming Std L" pitchFamily="18" charset="-128"/>
                <a:ea typeface="Adobe Ming Std L" pitchFamily="18" charset="-128"/>
              </a:rPr>
              <a:t>Stimulation </a:t>
            </a:r>
            <a:r>
              <a:rPr lang="en-US" sz="1400" dirty="0">
                <a:solidFill>
                  <a:srgbClr val="FFFF00"/>
                </a:solidFill>
                <a:latin typeface="Adobe Ming Std L" pitchFamily="18" charset="-128"/>
                <a:ea typeface="Adobe Ming Std L" pitchFamily="18" charset="-128"/>
              </a:rPr>
              <a:t>in Horizontal Shale Gas Wells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4"/>
          <p:cNvSpPr>
            <a:spLocks noGrp="1"/>
          </p:cNvSpPr>
          <p:nvPr>
            <p:ph type="title"/>
          </p:nvPr>
        </p:nvSpPr>
        <p:spPr>
          <a:xfrm>
            <a:off x="0" y="0"/>
            <a:ext cx="9144000" cy="1143000"/>
          </a:xfrm>
        </p:spPr>
        <p:txBody>
          <a:bodyPr/>
          <a:lstStyle/>
          <a:p>
            <a:r>
              <a:rPr lang="en-US" b="1" dirty="0" smtClean="0">
                <a:solidFill>
                  <a:srgbClr val="FFFF00"/>
                </a:solidFill>
                <a:cs typeface="Lucida Sans" pitchFamily="34" charset="0"/>
              </a:rPr>
              <a:t>Haynesville #1</a:t>
            </a:r>
          </a:p>
        </p:txBody>
      </p:sp>
      <p:grpSp>
        <p:nvGrpSpPr>
          <p:cNvPr id="2" name="Group 9"/>
          <p:cNvGrpSpPr/>
          <p:nvPr/>
        </p:nvGrpSpPr>
        <p:grpSpPr>
          <a:xfrm>
            <a:off x="1" y="1005996"/>
            <a:ext cx="9143999" cy="3544439"/>
            <a:chOff x="672814" y="3872757"/>
            <a:chExt cx="13180059" cy="2829669"/>
          </a:xfrm>
        </p:grpSpPr>
        <p:pic>
          <p:nvPicPr>
            <p:cNvPr id="31746" name="Picture 5" descr="Final George 9H_TIV Interp_Annotated"/>
            <p:cNvPicPr>
              <a:picLocks noChangeAspect="1" noChangeArrowheads="1"/>
            </p:cNvPicPr>
            <p:nvPr/>
          </p:nvPicPr>
          <p:blipFill>
            <a:blip r:embed="rId3" cstate="print"/>
            <a:srcRect t="58067" b="38014"/>
            <a:stretch>
              <a:fillRect/>
            </a:stretch>
          </p:blipFill>
          <p:spPr bwMode="auto">
            <a:xfrm>
              <a:off x="672814" y="5313870"/>
              <a:ext cx="13180059" cy="242028"/>
            </a:xfrm>
            <a:prstGeom prst="rect">
              <a:avLst/>
            </a:prstGeom>
            <a:noFill/>
            <a:ln w="9525">
              <a:noFill/>
              <a:miter lim="800000"/>
              <a:headEnd/>
              <a:tailEnd/>
            </a:ln>
          </p:spPr>
        </p:pic>
        <p:pic>
          <p:nvPicPr>
            <p:cNvPr id="5" name="Picture 5" descr="Final George 9H_TIV Interp_Annotated"/>
            <p:cNvPicPr>
              <a:picLocks noChangeAspect="1" noChangeArrowheads="1"/>
            </p:cNvPicPr>
            <p:nvPr/>
          </p:nvPicPr>
          <p:blipFill>
            <a:blip r:embed="rId3" cstate="print"/>
            <a:srcRect t="81900" b="6665"/>
            <a:stretch>
              <a:fillRect/>
            </a:stretch>
          </p:blipFill>
          <p:spPr bwMode="auto">
            <a:xfrm>
              <a:off x="672814" y="5555411"/>
              <a:ext cx="13180059" cy="706236"/>
            </a:xfrm>
            <a:prstGeom prst="rect">
              <a:avLst/>
            </a:prstGeom>
            <a:noFill/>
            <a:ln w="9525">
              <a:noFill/>
              <a:miter lim="800000"/>
              <a:headEnd/>
              <a:tailEnd/>
            </a:ln>
          </p:spPr>
        </p:pic>
        <p:pic>
          <p:nvPicPr>
            <p:cNvPr id="6" name="Picture 5" descr="Final George 9H_TIV Interp_Annotated"/>
            <p:cNvPicPr>
              <a:picLocks noChangeAspect="1" noChangeArrowheads="1"/>
            </p:cNvPicPr>
            <p:nvPr/>
          </p:nvPicPr>
          <p:blipFill>
            <a:blip r:embed="rId3" cstate="print"/>
            <a:srcRect t="96500" b="-3647"/>
            <a:stretch>
              <a:fillRect/>
            </a:stretch>
          </p:blipFill>
          <p:spPr bwMode="auto">
            <a:xfrm>
              <a:off x="672814" y="6260992"/>
              <a:ext cx="13180059" cy="441434"/>
            </a:xfrm>
            <a:prstGeom prst="rect">
              <a:avLst/>
            </a:prstGeom>
            <a:noFill/>
            <a:ln w="9525">
              <a:noFill/>
              <a:miter lim="800000"/>
              <a:headEnd/>
              <a:tailEnd/>
            </a:ln>
          </p:spPr>
        </p:pic>
        <p:pic>
          <p:nvPicPr>
            <p:cNvPr id="7" name="Picture 5" descr="Final George 9H_TIV Interp_Annotated"/>
            <p:cNvPicPr>
              <a:picLocks noChangeAspect="1" noChangeArrowheads="1"/>
            </p:cNvPicPr>
            <p:nvPr/>
          </p:nvPicPr>
          <p:blipFill>
            <a:blip r:embed="rId3" cstate="print"/>
            <a:srcRect b="95103"/>
            <a:stretch>
              <a:fillRect/>
            </a:stretch>
          </p:blipFill>
          <p:spPr bwMode="auto">
            <a:xfrm>
              <a:off x="672814" y="3872757"/>
              <a:ext cx="13180059" cy="302428"/>
            </a:xfrm>
            <a:prstGeom prst="rect">
              <a:avLst/>
            </a:prstGeom>
            <a:noFill/>
            <a:ln w="9525">
              <a:noFill/>
              <a:miter lim="800000"/>
              <a:headEnd/>
              <a:tailEnd/>
            </a:ln>
          </p:spPr>
        </p:pic>
        <p:pic>
          <p:nvPicPr>
            <p:cNvPr id="8" name="Picture 5" descr="Final George 9H_TIV Interp_Annotated"/>
            <p:cNvPicPr>
              <a:picLocks noChangeAspect="1" noChangeArrowheads="1"/>
            </p:cNvPicPr>
            <p:nvPr/>
          </p:nvPicPr>
          <p:blipFill>
            <a:blip r:embed="rId3" cstate="print"/>
            <a:srcRect t="24265" b="62000"/>
            <a:stretch>
              <a:fillRect/>
            </a:stretch>
          </p:blipFill>
          <p:spPr bwMode="auto">
            <a:xfrm>
              <a:off x="672814" y="4172310"/>
              <a:ext cx="13180059" cy="848264"/>
            </a:xfrm>
            <a:prstGeom prst="rect">
              <a:avLst/>
            </a:prstGeom>
            <a:noFill/>
            <a:ln w="9525">
              <a:noFill/>
              <a:miter lim="800000"/>
              <a:headEnd/>
              <a:tailEnd/>
            </a:ln>
          </p:spPr>
        </p:pic>
        <p:pic>
          <p:nvPicPr>
            <p:cNvPr id="9" name="Picture 5" descr="Final George 9H_TIV Interp_Annotated"/>
            <p:cNvPicPr>
              <a:picLocks noChangeAspect="1" noChangeArrowheads="1"/>
            </p:cNvPicPr>
            <p:nvPr/>
          </p:nvPicPr>
          <p:blipFill>
            <a:blip r:embed="rId3" cstate="print"/>
            <a:srcRect t="43121" b="51804"/>
            <a:stretch>
              <a:fillRect/>
            </a:stretch>
          </p:blipFill>
          <p:spPr bwMode="auto">
            <a:xfrm>
              <a:off x="672814" y="5000445"/>
              <a:ext cx="13180059" cy="313426"/>
            </a:xfrm>
            <a:prstGeom prst="rect">
              <a:avLst/>
            </a:prstGeom>
            <a:noFill/>
            <a:ln w="9525">
              <a:noFill/>
              <a:miter lim="800000"/>
              <a:headEnd/>
              <a:tailEnd/>
            </a:ln>
          </p:spPr>
        </p:pic>
      </p:grpSp>
      <p:sp>
        <p:nvSpPr>
          <p:cNvPr id="3" name="Slide Number Placeholder 2"/>
          <p:cNvSpPr>
            <a:spLocks noGrp="1"/>
          </p:cNvSpPr>
          <p:nvPr>
            <p:ph type="sldNum" sz="quarter" idx="12"/>
          </p:nvPr>
        </p:nvSpPr>
        <p:spPr/>
        <p:txBody>
          <a:bodyPr/>
          <a:lstStyle/>
          <a:p>
            <a:fld id="{F1677C16-1256-4B1A-B7A7-3ABE89A37D28}" type="slidenum">
              <a:rPr lang="en-US" smtClean="0">
                <a:latin typeface="+mj-lt"/>
              </a:rPr>
              <a:pPr/>
              <a:t>17</a:t>
            </a:fld>
            <a:endParaRPr lang="en-US">
              <a:latin typeface="+mj-lt"/>
            </a:endParaRPr>
          </a:p>
        </p:txBody>
      </p:sp>
      <p:sp>
        <p:nvSpPr>
          <p:cNvPr id="11" name="TextBox 10"/>
          <p:cNvSpPr txBox="1"/>
          <p:nvPr/>
        </p:nvSpPr>
        <p:spPr>
          <a:xfrm>
            <a:off x="4382281" y="6119336"/>
            <a:ext cx="4200189" cy="738664"/>
          </a:xfrm>
          <a:prstGeom prst="rect">
            <a:avLst/>
          </a:prstGeom>
          <a:noFill/>
        </p:spPr>
        <p:txBody>
          <a:bodyPr wrap="none" rtlCol="0">
            <a:spAutoFit/>
          </a:bodyPr>
          <a:lstStyle/>
          <a:p>
            <a:r>
              <a:rPr lang="en-US" sz="1400" dirty="0" smtClean="0">
                <a:solidFill>
                  <a:srgbClr val="FFFF00"/>
                </a:solidFill>
                <a:latin typeface="+mj-lt"/>
                <a:ea typeface="Adobe Ming Std L" pitchFamily="18" charset="-128"/>
              </a:rPr>
              <a:t>Buller, D. et al. 2010 SPE 132990</a:t>
            </a:r>
          </a:p>
          <a:p>
            <a:r>
              <a:rPr lang="en-US" sz="1400" dirty="0" err="1">
                <a:solidFill>
                  <a:srgbClr val="FFFF00"/>
                </a:solidFill>
                <a:latin typeface="+mj-lt"/>
                <a:ea typeface="Adobe Ming Std L" pitchFamily="18" charset="-128"/>
              </a:rPr>
              <a:t>Petrophysical</a:t>
            </a:r>
            <a:r>
              <a:rPr lang="en-US" sz="1400" dirty="0">
                <a:solidFill>
                  <a:srgbClr val="FFFF00"/>
                </a:solidFill>
                <a:latin typeface="+mj-lt"/>
                <a:ea typeface="Adobe Ming Std L" pitchFamily="18" charset="-128"/>
              </a:rPr>
              <a:t> Evaluation for Enhancing </a:t>
            </a:r>
            <a:r>
              <a:rPr lang="en-US" sz="1400" dirty="0" smtClean="0">
                <a:solidFill>
                  <a:srgbClr val="FFFF00"/>
                </a:solidFill>
                <a:latin typeface="+mj-lt"/>
                <a:ea typeface="Adobe Ming Std L" pitchFamily="18" charset="-128"/>
              </a:rPr>
              <a:t>Hydraulic</a:t>
            </a:r>
          </a:p>
          <a:p>
            <a:r>
              <a:rPr lang="en-US" sz="1400" dirty="0" smtClean="0">
                <a:solidFill>
                  <a:srgbClr val="FFFF00"/>
                </a:solidFill>
                <a:latin typeface="+mj-lt"/>
                <a:ea typeface="Adobe Ming Std L" pitchFamily="18" charset="-128"/>
              </a:rPr>
              <a:t>Stimulation </a:t>
            </a:r>
            <a:r>
              <a:rPr lang="en-US" sz="1400" dirty="0">
                <a:solidFill>
                  <a:srgbClr val="FFFF00"/>
                </a:solidFill>
                <a:latin typeface="+mj-lt"/>
                <a:ea typeface="Adobe Ming Std L" pitchFamily="18" charset="-128"/>
              </a:rPr>
              <a:t>in Horizontal Shale Gas Wells</a:t>
            </a:r>
          </a:p>
        </p:txBody>
      </p:sp>
    </p:spTree>
    <p:extLst>
      <p:ext uri="{BB962C8B-B14F-4D97-AF65-F5344CB8AC3E}">
        <p14:creationId xmlns:p14="http://schemas.microsoft.com/office/powerpoint/2010/main" val="3502901318"/>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36"/>
          <p:cNvSpPr>
            <a:spLocks noGrp="1"/>
          </p:cNvSpPr>
          <p:nvPr>
            <p:ph type="title"/>
          </p:nvPr>
        </p:nvSpPr>
        <p:spPr>
          <a:xfrm>
            <a:off x="0" y="0"/>
            <a:ext cx="9144000" cy="1143000"/>
          </a:xfrm>
        </p:spPr>
        <p:txBody>
          <a:bodyPr/>
          <a:lstStyle/>
          <a:p>
            <a:r>
              <a:rPr lang="en-US" b="1" dirty="0" smtClean="0">
                <a:solidFill>
                  <a:srgbClr val="FFFF00"/>
                </a:solidFill>
                <a:latin typeface="Arial" charset="0"/>
                <a:cs typeface="Arial" charset="0"/>
              </a:rPr>
              <a:t>Haynesville #2</a:t>
            </a:r>
          </a:p>
        </p:txBody>
      </p:sp>
      <p:grpSp>
        <p:nvGrpSpPr>
          <p:cNvPr id="2" name="Group 76"/>
          <p:cNvGrpSpPr/>
          <p:nvPr/>
        </p:nvGrpSpPr>
        <p:grpSpPr>
          <a:xfrm>
            <a:off x="-14107" y="4559659"/>
            <a:ext cx="9152237" cy="820217"/>
            <a:chOff x="888181" y="4535643"/>
            <a:chExt cx="13052106" cy="655846"/>
          </a:xfrm>
        </p:grpSpPr>
        <p:sp>
          <p:nvSpPr>
            <p:cNvPr id="39" name="Rectangle 38"/>
            <p:cNvSpPr/>
            <p:nvPr/>
          </p:nvSpPr>
          <p:spPr bwMode="auto">
            <a:xfrm>
              <a:off x="888181" y="4535643"/>
              <a:ext cx="13052106" cy="655846"/>
            </a:xfrm>
            <a:prstGeom prst="rect">
              <a:avLst/>
            </a:prstGeom>
            <a:solidFill>
              <a:schemeClr val="bg1"/>
            </a:solidFill>
            <a:ln w="9525" cap="flat" cmpd="sng" algn="ctr">
              <a:noFill/>
              <a:prstDash val="solid"/>
              <a:round/>
              <a:headEnd type="none" w="med" len="med"/>
              <a:tailEnd type="none" w="med" len="med"/>
            </a:ln>
            <a:effectLst/>
          </p:spPr>
          <p:txBody>
            <a:bodyPr vert="horz" wrap="square" lIns="130622" tIns="65311" rIns="130622" bIns="65311" numCol="1" rtlCol="0" anchor="t" anchorCtr="0" compatLnSpc="1">
              <a:prstTxWarp prst="textNoShape">
                <a:avLst/>
              </a:prstTxWarp>
            </a:bodyPr>
            <a:lstStyle/>
            <a:p>
              <a:pPr eaLnBrk="0" fontAlgn="base" hangingPunct="0">
                <a:spcBef>
                  <a:spcPct val="0"/>
                </a:spcBef>
                <a:spcAft>
                  <a:spcPct val="0"/>
                </a:spcAft>
              </a:pPr>
              <a:endParaRPr lang="en-US" sz="2400" dirty="0" smtClean="0">
                <a:solidFill>
                  <a:schemeClr val="bg1"/>
                </a:solidFill>
                <a:latin typeface="Arial" charset="0"/>
                <a:ea typeface="ヒラギノ角ゴ Pro W3" pitchFamily="8" charset="-128"/>
              </a:endParaRPr>
            </a:p>
          </p:txBody>
        </p:sp>
        <p:grpSp>
          <p:nvGrpSpPr>
            <p:cNvPr id="3" name="Group 37"/>
            <p:cNvGrpSpPr/>
            <p:nvPr/>
          </p:nvGrpSpPr>
          <p:grpSpPr>
            <a:xfrm>
              <a:off x="1525575" y="4580747"/>
              <a:ext cx="11861641" cy="319928"/>
              <a:chOff x="1730474" y="5331225"/>
              <a:chExt cx="7413526" cy="266607"/>
            </a:xfrm>
          </p:grpSpPr>
          <p:sp>
            <p:nvSpPr>
              <p:cNvPr id="32779" name="Text Box 32"/>
              <p:cNvSpPr txBox="1">
                <a:spLocks noChangeArrowheads="1"/>
              </p:cNvSpPr>
              <p:nvPr/>
            </p:nvSpPr>
            <p:spPr bwMode="auto">
              <a:xfrm>
                <a:off x="1730474" y="5331225"/>
                <a:ext cx="570585" cy="266607"/>
              </a:xfrm>
              <a:prstGeom prst="rect">
                <a:avLst/>
              </a:prstGeom>
              <a:solidFill>
                <a:schemeClr val="bg1"/>
              </a:solidFill>
              <a:ln w="9525">
                <a:noFill/>
                <a:miter lim="800000"/>
                <a:headEnd/>
                <a:tailEnd/>
              </a:ln>
            </p:spPr>
            <p:txBody>
              <a:bodyPr wrap="square">
                <a:spAutoFit/>
              </a:bodyPr>
              <a:lstStyle/>
              <a:p>
                <a:pPr algn="ctr"/>
                <a:r>
                  <a:rPr lang="en-US" sz="1000" b="1" dirty="0">
                    <a:solidFill>
                      <a:schemeClr val="tx1"/>
                    </a:solidFill>
                  </a:rPr>
                  <a:t>Prop </a:t>
                </a:r>
                <a:br>
                  <a:rPr lang="en-US" sz="1000" b="1" dirty="0">
                    <a:solidFill>
                      <a:schemeClr val="tx1"/>
                    </a:solidFill>
                  </a:rPr>
                </a:br>
                <a:r>
                  <a:rPr lang="en-US" sz="1000" b="1" dirty="0">
                    <a:solidFill>
                      <a:schemeClr val="tx1"/>
                    </a:solidFill>
                  </a:rPr>
                  <a:t>62.2%</a:t>
                </a:r>
              </a:p>
            </p:txBody>
          </p:sp>
          <p:sp>
            <p:nvSpPr>
              <p:cNvPr id="32780" name="Text Box 33"/>
              <p:cNvSpPr txBox="1">
                <a:spLocks noChangeArrowheads="1"/>
              </p:cNvSpPr>
              <p:nvPr/>
            </p:nvSpPr>
            <p:spPr bwMode="auto">
              <a:xfrm>
                <a:off x="2591779" y="5331225"/>
                <a:ext cx="496075" cy="266607"/>
              </a:xfrm>
              <a:prstGeom prst="rect">
                <a:avLst/>
              </a:prstGeom>
              <a:solidFill>
                <a:schemeClr val="bg1"/>
              </a:solidFill>
              <a:ln w="9525">
                <a:noFill/>
                <a:miter lim="800000"/>
                <a:headEnd/>
                <a:tailEnd/>
              </a:ln>
            </p:spPr>
            <p:txBody>
              <a:bodyPr wrap="none">
                <a:spAutoFit/>
              </a:bodyPr>
              <a:lstStyle/>
              <a:p>
                <a:pPr algn="ctr"/>
                <a:r>
                  <a:rPr lang="en-US" sz="1000" b="1" dirty="0">
                    <a:solidFill>
                      <a:schemeClr val="tx1"/>
                    </a:solidFill>
                  </a:rPr>
                  <a:t>Prop </a:t>
                </a:r>
                <a:br>
                  <a:rPr lang="en-US" sz="1000" b="1" dirty="0">
                    <a:solidFill>
                      <a:schemeClr val="tx1"/>
                    </a:solidFill>
                  </a:rPr>
                </a:br>
                <a:r>
                  <a:rPr lang="en-US" sz="1000" b="1" dirty="0">
                    <a:solidFill>
                      <a:schemeClr val="tx1"/>
                    </a:solidFill>
                  </a:rPr>
                  <a:t>85.3%</a:t>
                </a:r>
              </a:p>
            </p:txBody>
          </p:sp>
          <p:sp>
            <p:nvSpPr>
              <p:cNvPr id="32781" name="Text Box 34"/>
              <p:cNvSpPr txBox="1">
                <a:spLocks noChangeArrowheads="1"/>
              </p:cNvSpPr>
              <p:nvPr/>
            </p:nvSpPr>
            <p:spPr bwMode="auto">
              <a:xfrm>
                <a:off x="3230085" y="5331225"/>
                <a:ext cx="694980" cy="266607"/>
              </a:xfrm>
              <a:prstGeom prst="rect">
                <a:avLst/>
              </a:prstGeom>
              <a:solidFill>
                <a:schemeClr val="bg1"/>
              </a:solidFill>
              <a:ln w="9525">
                <a:noFill/>
                <a:miter lim="800000"/>
                <a:headEnd/>
                <a:tailEnd/>
              </a:ln>
            </p:spPr>
            <p:txBody>
              <a:bodyPr>
                <a:spAutoFit/>
              </a:bodyPr>
              <a:lstStyle/>
              <a:p>
                <a:pPr algn="ctr"/>
                <a:r>
                  <a:rPr lang="en-US" sz="1000" b="1" dirty="0">
                    <a:solidFill>
                      <a:schemeClr val="tx1"/>
                    </a:solidFill>
                  </a:rPr>
                  <a:t>Prop </a:t>
                </a:r>
                <a:endParaRPr lang="en-US" sz="1000" b="1" dirty="0" smtClean="0">
                  <a:solidFill>
                    <a:schemeClr val="tx1"/>
                  </a:solidFill>
                </a:endParaRPr>
              </a:p>
              <a:p>
                <a:pPr algn="ctr"/>
                <a:r>
                  <a:rPr lang="en-US" sz="1000" b="1" dirty="0" smtClean="0">
                    <a:solidFill>
                      <a:schemeClr val="tx1"/>
                    </a:solidFill>
                  </a:rPr>
                  <a:t>79</a:t>
                </a:r>
                <a:r>
                  <a:rPr lang="en-US" sz="1000" b="1" dirty="0">
                    <a:solidFill>
                      <a:schemeClr val="tx1"/>
                    </a:solidFill>
                  </a:rPr>
                  <a:t>%</a:t>
                </a:r>
              </a:p>
            </p:txBody>
          </p:sp>
          <p:sp>
            <p:nvSpPr>
              <p:cNvPr id="32782" name="Text Box 35"/>
              <p:cNvSpPr txBox="1">
                <a:spLocks noChangeArrowheads="1"/>
              </p:cNvSpPr>
              <p:nvPr/>
            </p:nvSpPr>
            <p:spPr bwMode="auto">
              <a:xfrm>
                <a:off x="3909271" y="5331225"/>
                <a:ext cx="821341" cy="266607"/>
              </a:xfrm>
              <a:prstGeom prst="rect">
                <a:avLst/>
              </a:prstGeom>
              <a:solidFill>
                <a:schemeClr val="bg1"/>
              </a:solidFill>
              <a:ln w="9525">
                <a:noFill/>
                <a:miter lim="800000"/>
                <a:headEnd/>
                <a:tailEnd/>
              </a:ln>
            </p:spPr>
            <p:txBody>
              <a:bodyPr>
                <a:spAutoFit/>
              </a:bodyPr>
              <a:lstStyle/>
              <a:p>
                <a:pPr algn="ctr"/>
                <a:r>
                  <a:rPr lang="en-US" sz="1000" b="1" dirty="0">
                    <a:solidFill>
                      <a:srgbClr val="FF0000"/>
                    </a:solidFill>
                  </a:rPr>
                  <a:t>Prop </a:t>
                </a:r>
                <a:endParaRPr lang="en-US" sz="1000" b="1" dirty="0" smtClean="0">
                  <a:solidFill>
                    <a:srgbClr val="FF0000"/>
                  </a:solidFill>
                </a:endParaRPr>
              </a:p>
              <a:p>
                <a:pPr algn="ctr"/>
                <a:r>
                  <a:rPr lang="en-US" sz="1000" b="1" dirty="0" smtClean="0">
                    <a:solidFill>
                      <a:srgbClr val="FF0000"/>
                    </a:solidFill>
                  </a:rPr>
                  <a:t>29.5</a:t>
                </a:r>
                <a:r>
                  <a:rPr lang="en-US" sz="1000" b="1" dirty="0">
                    <a:solidFill>
                      <a:srgbClr val="FF0000"/>
                    </a:solidFill>
                  </a:rPr>
                  <a:t>%</a:t>
                </a:r>
              </a:p>
            </p:txBody>
          </p:sp>
          <p:sp>
            <p:nvSpPr>
              <p:cNvPr id="32783" name="Text Box 36"/>
              <p:cNvSpPr txBox="1">
                <a:spLocks noChangeArrowheads="1"/>
              </p:cNvSpPr>
              <p:nvPr/>
            </p:nvSpPr>
            <p:spPr bwMode="auto">
              <a:xfrm>
                <a:off x="4713500" y="5331225"/>
                <a:ext cx="694980" cy="266607"/>
              </a:xfrm>
              <a:prstGeom prst="rect">
                <a:avLst/>
              </a:prstGeom>
              <a:solidFill>
                <a:schemeClr val="bg1"/>
              </a:solidFill>
              <a:ln w="9525">
                <a:noFill/>
                <a:miter lim="800000"/>
                <a:headEnd/>
                <a:tailEnd/>
              </a:ln>
            </p:spPr>
            <p:txBody>
              <a:bodyPr>
                <a:spAutoFit/>
              </a:bodyPr>
              <a:lstStyle/>
              <a:p>
                <a:pPr algn="ctr"/>
                <a:r>
                  <a:rPr lang="en-US" sz="1000" b="1" dirty="0">
                    <a:solidFill>
                      <a:srgbClr val="FF0000"/>
                    </a:solidFill>
                  </a:rPr>
                  <a:t>Prop 2.6%</a:t>
                </a:r>
              </a:p>
            </p:txBody>
          </p:sp>
          <p:sp>
            <p:nvSpPr>
              <p:cNvPr id="32784" name="Text Box 37"/>
              <p:cNvSpPr txBox="1">
                <a:spLocks noChangeArrowheads="1"/>
              </p:cNvSpPr>
              <p:nvPr/>
            </p:nvSpPr>
            <p:spPr bwMode="auto">
              <a:xfrm>
                <a:off x="5425592" y="5331225"/>
                <a:ext cx="821341" cy="266607"/>
              </a:xfrm>
              <a:prstGeom prst="rect">
                <a:avLst/>
              </a:prstGeom>
              <a:solidFill>
                <a:schemeClr val="bg1"/>
              </a:solidFill>
              <a:ln w="9525">
                <a:noFill/>
                <a:miter lim="800000"/>
                <a:headEnd/>
                <a:tailEnd/>
              </a:ln>
            </p:spPr>
            <p:txBody>
              <a:bodyPr>
                <a:spAutoFit/>
              </a:bodyPr>
              <a:lstStyle/>
              <a:p>
                <a:pPr algn="ctr"/>
                <a:r>
                  <a:rPr lang="en-US" sz="1000" b="1" dirty="0" smtClean="0">
                    <a:solidFill>
                      <a:schemeClr val="tx1"/>
                    </a:solidFill>
                  </a:rPr>
                  <a:t>Prop</a:t>
                </a:r>
              </a:p>
              <a:p>
                <a:pPr algn="ctr"/>
                <a:r>
                  <a:rPr lang="en-US" sz="1000" b="1" dirty="0" smtClean="0">
                    <a:solidFill>
                      <a:schemeClr val="tx1"/>
                    </a:solidFill>
                  </a:rPr>
                  <a:t>89.5</a:t>
                </a:r>
                <a:r>
                  <a:rPr lang="en-US" sz="1000" b="1" dirty="0">
                    <a:solidFill>
                      <a:schemeClr val="tx1"/>
                    </a:solidFill>
                  </a:rPr>
                  <a:t>%</a:t>
                </a:r>
              </a:p>
            </p:txBody>
          </p:sp>
          <p:sp>
            <p:nvSpPr>
              <p:cNvPr id="32785" name="Text Box 38"/>
              <p:cNvSpPr txBox="1">
                <a:spLocks noChangeArrowheads="1"/>
              </p:cNvSpPr>
              <p:nvPr/>
            </p:nvSpPr>
            <p:spPr bwMode="auto">
              <a:xfrm>
                <a:off x="6229821" y="5331225"/>
                <a:ext cx="694980" cy="266607"/>
              </a:xfrm>
              <a:prstGeom prst="rect">
                <a:avLst/>
              </a:prstGeom>
              <a:solidFill>
                <a:schemeClr val="bg1"/>
              </a:solidFill>
              <a:ln w="9525">
                <a:noFill/>
                <a:miter lim="800000"/>
                <a:headEnd/>
                <a:tailEnd/>
              </a:ln>
            </p:spPr>
            <p:txBody>
              <a:bodyPr>
                <a:spAutoFit/>
              </a:bodyPr>
              <a:lstStyle/>
              <a:p>
                <a:pPr algn="ctr"/>
                <a:r>
                  <a:rPr lang="en-US" sz="1000" b="1" dirty="0">
                    <a:solidFill>
                      <a:schemeClr val="tx1"/>
                    </a:solidFill>
                  </a:rPr>
                  <a:t>Prop 100%</a:t>
                </a:r>
              </a:p>
            </p:txBody>
          </p:sp>
          <p:sp>
            <p:nvSpPr>
              <p:cNvPr id="32786" name="Text Box 39"/>
              <p:cNvSpPr txBox="1">
                <a:spLocks noChangeArrowheads="1"/>
              </p:cNvSpPr>
              <p:nvPr/>
            </p:nvSpPr>
            <p:spPr bwMode="auto">
              <a:xfrm>
                <a:off x="6965605" y="5331225"/>
                <a:ext cx="694980" cy="266607"/>
              </a:xfrm>
              <a:prstGeom prst="rect">
                <a:avLst/>
              </a:prstGeom>
              <a:solidFill>
                <a:schemeClr val="bg1"/>
              </a:solidFill>
              <a:ln w="9525">
                <a:noFill/>
                <a:miter lim="800000"/>
                <a:headEnd/>
                <a:tailEnd/>
              </a:ln>
            </p:spPr>
            <p:txBody>
              <a:bodyPr>
                <a:spAutoFit/>
              </a:bodyPr>
              <a:lstStyle/>
              <a:p>
                <a:pPr algn="ctr"/>
                <a:r>
                  <a:rPr lang="en-US" sz="1000" b="1" dirty="0">
                    <a:solidFill>
                      <a:srgbClr val="FF0000"/>
                    </a:solidFill>
                  </a:rPr>
                  <a:t>Prop </a:t>
                </a:r>
                <a:br>
                  <a:rPr lang="en-US" sz="1000" b="1" dirty="0">
                    <a:solidFill>
                      <a:srgbClr val="FF0000"/>
                    </a:solidFill>
                  </a:rPr>
                </a:br>
                <a:r>
                  <a:rPr lang="en-US" sz="1000" b="1" dirty="0">
                    <a:solidFill>
                      <a:srgbClr val="FF0000"/>
                    </a:solidFill>
                  </a:rPr>
                  <a:t>3%</a:t>
                </a:r>
              </a:p>
            </p:txBody>
          </p:sp>
          <p:sp>
            <p:nvSpPr>
              <p:cNvPr id="32788" name="Text Box 41"/>
              <p:cNvSpPr txBox="1">
                <a:spLocks noChangeArrowheads="1"/>
              </p:cNvSpPr>
              <p:nvPr/>
            </p:nvSpPr>
            <p:spPr bwMode="auto">
              <a:xfrm>
                <a:off x="8628532" y="5331225"/>
                <a:ext cx="515468" cy="266607"/>
              </a:xfrm>
              <a:prstGeom prst="rect">
                <a:avLst/>
              </a:prstGeom>
              <a:solidFill>
                <a:schemeClr val="bg1"/>
              </a:solidFill>
              <a:ln w="9525">
                <a:noFill/>
                <a:miter lim="800000"/>
                <a:headEnd/>
                <a:tailEnd/>
              </a:ln>
            </p:spPr>
            <p:txBody>
              <a:bodyPr wrap="square">
                <a:spAutoFit/>
              </a:bodyPr>
              <a:lstStyle/>
              <a:p>
                <a:pPr algn="ctr"/>
                <a:r>
                  <a:rPr lang="en-US" sz="1000" b="1" dirty="0">
                    <a:solidFill>
                      <a:srgbClr val="FF0000"/>
                    </a:solidFill>
                  </a:rPr>
                  <a:t>Prop 35%</a:t>
                </a:r>
              </a:p>
            </p:txBody>
          </p:sp>
          <p:sp>
            <p:nvSpPr>
              <p:cNvPr id="32787" name="Text Box 40"/>
              <p:cNvSpPr txBox="1">
                <a:spLocks noChangeArrowheads="1"/>
              </p:cNvSpPr>
              <p:nvPr/>
            </p:nvSpPr>
            <p:spPr bwMode="auto">
              <a:xfrm>
                <a:off x="7780364" y="5331225"/>
                <a:ext cx="601527" cy="266607"/>
              </a:xfrm>
              <a:prstGeom prst="rect">
                <a:avLst/>
              </a:prstGeom>
              <a:solidFill>
                <a:schemeClr val="bg1"/>
              </a:solidFill>
              <a:ln w="9525">
                <a:noFill/>
                <a:miter lim="800000"/>
                <a:headEnd/>
                <a:tailEnd/>
              </a:ln>
            </p:spPr>
            <p:txBody>
              <a:bodyPr>
                <a:spAutoFit/>
              </a:bodyPr>
              <a:lstStyle/>
              <a:p>
                <a:pPr algn="ctr"/>
                <a:r>
                  <a:rPr lang="en-US" sz="1000" b="1" dirty="0">
                    <a:solidFill>
                      <a:schemeClr val="tx1"/>
                    </a:solidFill>
                  </a:rPr>
                  <a:t>Prop </a:t>
                </a:r>
                <a:br>
                  <a:rPr lang="en-US" sz="1000" b="1" dirty="0">
                    <a:solidFill>
                      <a:schemeClr val="tx1"/>
                    </a:solidFill>
                  </a:rPr>
                </a:br>
                <a:r>
                  <a:rPr lang="en-US" sz="1000" b="1" dirty="0">
                    <a:solidFill>
                      <a:schemeClr val="tx1"/>
                    </a:solidFill>
                  </a:rPr>
                  <a:t>55.4%</a:t>
                </a:r>
              </a:p>
            </p:txBody>
          </p:sp>
        </p:grpSp>
      </p:grpSp>
      <p:pic>
        <p:nvPicPr>
          <p:cNvPr id="32789" name="Picture 6" descr="CGU 13-17_RMT LWD TIV ShaleLOG_annotated horiz_final"/>
          <p:cNvPicPr>
            <a:picLocks noChangeAspect="1" noChangeArrowheads="1"/>
          </p:cNvPicPr>
          <p:nvPr/>
        </p:nvPicPr>
        <p:blipFill>
          <a:blip r:embed="rId3" cstate="print"/>
          <a:srcRect t="82064" b="10669"/>
          <a:stretch>
            <a:fillRect/>
          </a:stretch>
        </p:blipFill>
        <p:spPr bwMode="auto">
          <a:xfrm>
            <a:off x="-2216" y="3782443"/>
            <a:ext cx="9144000" cy="544103"/>
          </a:xfrm>
          <a:prstGeom prst="rect">
            <a:avLst/>
          </a:prstGeom>
          <a:noFill/>
          <a:ln w="9525">
            <a:noFill/>
            <a:miter lim="800000"/>
            <a:headEnd/>
            <a:tailEnd/>
          </a:ln>
        </p:spPr>
      </p:pic>
      <p:sp>
        <p:nvSpPr>
          <p:cNvPr id="75" name="Rectangle 74"/>
          <p:cNvSpPr/>
          <p:nvPr/>
        </p:nvSpPr>
        <p:spPr>
          <a:xfrm>
            <a:off x="-7998" y="4030576"/>
            <a:ext cx="9151998" cy="56099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smtClean="0">
              <a:solidFill>
                <a:srgbClr val="FF0000"/>
              </a:solidFill>
              <a:latin typeface="Arial" pitchFamily="34" charset="0"/>
              <a:cs typeface="Arial" pitchFamily="34" charset="0"/>
            </a:endParaRPr>
          </a:p>
        </p:txBody>
      </p:sp>
      <p:sp>
        <p:nvSpPr>
          <p:cNvPr id="32" name="TextBox 31"/>
          <p:cNvSpPr txBox="1"/>
          <p:nvPr/>
        </p:nvSpPr>
        <p:spPr>
          <a:xfrm>
            <a:off x="226832" y="4210939"/>
            <a:ext cx="377026" cy="215444"/>
          </a:xfrm>
          <a:prstGeom prst="rect">
            <a:avLst/>
          </a:prstGeom>
          <a:noFill/>
        </p:spPr>
        <p:txBody>
          <a:bodyPr wrap="none" rtlCol="0">
            <a:spAutoFit/>
          </a:bodyPr>
          <a:lstStyle/>
          <a:p>
            <a:r>
              <a:rPr lang="en-US" sz="800" dirty="0" smtClean="0">
                <a:solidFill>
                  <a:schemeClr val="tx1"/>
                </a:solidFill>
              </a:rPr>
              <a:t>768</a:t>
            </a:r>
            <a:endParaRPr lang="en-US" sz="800" dirty="0">
              <a:solidFill>
                <a:schemeClr val="tx1"/>
              </a:solidFill>
            </a:endParaRPr>
          </a:p>
        </p:txBody>
      </p:sp>
      <p:sp>
        <p:nvSpPr>
          <p:cNvPr id="33" name="TextBox 32"/>
          <p:cNvSpPr txBox="1"/>
          <p:nvPr/>
        </p:nvSpPr>
        <p:spPr>
          <a:xfrm>
            <a:off x="469156" y="4210939"/>
            <a:ext cx="377026" cy="215444"/>
          </a:xfrm>
          <a:prstGeom prst="rect">
            <a:avLst/>
          </a:prstGeom>
          <a:noFill/>
        </p:spPr>
        <p:txBody>
          <a:bodyPr wrap="none" rtlCol="0">
            <a:spAutoFit/>
          </a:bodyPr>
          <a:lstStyle/>
          <a:p>
            <a:r>
              <a:rPr lang="en-US" sz="800" dirty="0" smtClean="0">
                <a:solidFill>
                  <a:schemeClr val="tx1"/>
                </a:solidFill>
              </a:rPr>
              <a:t>376</a:t>
            </a:r>
            <a:endParaRPr lang="en-US" sz="800" dirty="0">
              <a:solidFill>
                <a:schemeClr val="tx1"/>
              </a:solidFill>
            </a:endParaRPr>
          </a:p>
        </p:txBody>
      </p:sp>
      <p:sp>
        <p:nvSpPr>
          <p:cNvPr id="34" name="TextBox 33"/>
          <p:cNvSpPr txBox="1"/>
          <p:nvPr/>
        </p:nvSpPr>
        <p:spPr>
          <a:xfrm>
            <a:off x="768676"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35" name="TextBox 34"/>
          <p:cNvSpPr txBox="1"/>
          <p:nvPr/>
        </p:nvSpPr>
        <p:spPr>
          <a:xfrm>
            <a:off x="1007992"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36" name="TextBox 35"/>
          <p:cNvSpPr txBox="1"/>
          <p:nvPr/>
        </p:nvSpPr>
        <p:spPr>
          <a:xfrm>
            <a:off x="1864409"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38" name="TextBox 37"/>
          <p:cNvSpPr txBox="1"/>
          <p:nvPr/>
        </p:nvSpPr>
        <p:spPr>
          <a:xfrm>
            <a:off x="2922514"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1" name="TextBox 40"/>
          <p:cNvSpPr txBox="1"/>
          <p:nvPr/>
        </p:nvSpPr>
        <p:spPr>
          <a:xfrm>
            <a:off x="3134736"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2" name="TextBox 41"/>
          <p:cNvSpPr txBox="1"/>
          <p:nvPr/>
        </p:nvSpPr>
        <p:spPr>
          <a:xfrm>
            <a:off x="3554667"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3" name="TextBox 42"/>
          <p:cNvSpPr txBox="1"/>
          <p:nvPr/>
        </p:nvSpPr>
        <p:spPr>
          <a:xfrm>
            <a:off x="3766890"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4" name="TextBox 43"/>
          <p:cNvSpPr txBox="1"/>
          <p:nvPr/>
        </p:nvSpPr>
        <p:spPr>
          <a:xfrm>
            <a:off x="3976103"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5" name="TextBox 44"/>
          <p:cNvSpPr txBox="1"/>
          <p:nvPr/>
        </p:nvSpPr>
        <p:spPr>
          <a:xfrm>
            <a:off x="1665733"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6" name="TextBox 45"/>
          <p:cNvSpPr txBox="1"/>
          <p:nvPr/>
        </p:nvSpPr>
        <p:spPr>
          <a:xfrm>
            <a:off x="1403839" y="4210939"/>
            <a:ext cx="377026" cy="215444"/>
          </a:xfrm>
          <a:prstGeom prst="rect">
            <a:avLst/>
          </a:prstGeom>
          <a:noFill/>
        </p:spPr>
        <p:txBody>
          <a:bodyPr wrap="none" rtlCol="0">
            <a:spAutoFit/>
          </a:bodyPr>
          <a:lstStyle/>
          <a:p>
            <a:r>
              <a:rPr lang="en-US" sz="800" dirty="0" smtClean="0">
                <a:solidFill>
                  <a:schemeClr val="tx1"/>
                </a:solidFill>
              </a:rPr>
              <a:t>162</a:t>
            </a:r>
            <a:endParaRPr lang="en-US" sz="800" dirty="0">
              <a:solidFill>
                <a:schemeClr val="tx1"/>
              </a:solidFill>
            </a:endParaRPr>
          </a:p>
        </p:txBody>
      </p:sp>
      <p:sp>
        <p:nvSpPr>
          <p:cNvPr id="47" name="TextBox 46"/>
          <p:cNvSpPr txBox="1"/>
          <p:nvPr/>
        </p:nvSpPr>
        <p:spPr>
          <a:xfrm>
            <a:off x="2049540" y="4210939"/>
            <a:ext cx="312906" cy="215444"/>
          </a:xfrm>
          <a:prstGeom prst="rect">
            <a:avLst/>
          </a:prstGeom>
          <a:noFill/>
        </p:spPr>
        <p:txBody>
          <a:bodyPr wrap="none" rtlCol="0">
            <a:spAutoFit/>
          </a:bodyPr>
          <a:lstStyle/>
          <a:p>
            <a:r>
              <a:rPr lang="en-US" sz="800" dirty="0" smtClean="0">
                <a:solidFill>
                  <a:srgbClr val="FF0000"/>
                </a:solidFill>
              </a:rPr>
              <a:t>15</a:t>
            </a:r>
            <a:endParaRPr lang="en-US" sz="800" dirty="0">
              <a:solidFill>
                <a:srgbClr val="FF0000"/>
              </a:solidFill>
            </a:endParaRPr>
          </a:p>
        </p:txBody>
      </p:sp>
      <p:sp>
        <p:nvSpPr>
          <p:cNvPr id="48" name="TextBox 47"/>
          <p:cNvSpPr txBox="1"/>
          <p:nvPr/>
        </p:nvSpPr>
        <p:spPr>
          <a:xfrm>
            <a:off x="2234671" y="4210939"/>
            <a:ext cx="377026" cy="215444"/>
          </a:xfrm>
          <a:prstGeom prst="rect">
            <a:avLst/>
          </a:prstGeom>
          <a:noFill/>
        </p:spPr>
        <p:txBody>
          <a:bodyPr wrap="none" rtlCol="0">
            <a:spAutoFit/>
          </a:bodyPr>
          <a:lstStyle/>
          <a:p>
            <a:r>
              <a:rPr lang="en-US" sz="800" dirty="0" smtClean="0">
                <a:solidFill>
                  <a:schemeClr val="tx1"/>
                </a:solidFill>
              </a:rPr>
              <a:t>379</a:t>
            </a:r>
            <a:endParaRPr lang="en-US" sz="800" dirty="0">
              <a:solidFill>
                <a:schemeClr val="tx1"/>
              </a:solidFill>
            </a:endParaRPr>
          </a:p>
        </p:txBody>
      </p:sp>
      <p:sp>
        <p:nvSpPr>
          <p:cNvPr id="49" name="TextBox 48"/>
          <p:cNvSpPr txBox="1"/>
          <p:nvPr/>
        </p:nvSpPr>
        <p:spPr>
          <a:xfrm>
            <a:off x="2476996" y="4210939"/>
            <a:ext cx="312906" cy="215444"/>
          </a:xfrm>
          <a:prstGeom prst="rect">
            <a:avLst/>
          </a:prstGeom>
          <a:noFill/>
        </p:spPr>
        <p:txBody>
          <a:bodyPr wrap="none" rtlCol="0">
            <a:spAutoFit/>
          </a:bodyPr>
          <a:lstStyle/>
          <a:p>
            <a:r>
              <a:rPr lang="en-US" sz="800" dirty="0" smtClean="0">
                <a:solidFill>
                  <a:srgbClr val="FF0000"/>
                </a:solidFill>
              </a:rPr>
              <a:t>64</a:t>
            </a:r>
            <a:endParaRPr lang="en-US" sz="800" dirty="0">
              <a:solidFill>
                <a:srgbClr val="FF0000"/>
              </a:solidFill>
            </a:endParaRPr>
          </a:p>
        </p:txBody>
      </p:sp>
      <p:sp>
        <p:nvSpPr>
          <p:cNvPr id="50" name="TextBox 49"/>
          <p:cNvSpPr txBox="1"/>
          <p:nvPr/>
        </p:nvSpPr>
        <p:spPr>
          <a:xfrm>
            <a:off x="2653096" y="4210939"/>
            <a:ext cx="377026" cy="215444"/>
          </a:xfrm>
          <a:prstGeom prst="rect">
            <a:avLst/>
          </a:prstGeom>
          <a:noFill/>
        </p:spPr>
        <p:txBody>
          <a:bodyPr wrap="none" rtlCol="0">
            <a:spAutoFit/>
          </a:bodyPr>
          <a:lstStyle/>
          <a:p>
            <a:r>
              <a:rPr lang="en-US" sz="800" dirty="0" smtClean="0">
                <a:solidFill>
                  <a:schemeClr val="tx1"/>
                </a:solidFill>
              </a:rPr>
              <a:t>137</a:t>
            </a:r>
            <a:endParaRPr lang="en-US" sz="800" dirty="0">
              <a:solidFill>
                <a:schemeClr val="tx1"/>
              </a:solidFill>
            </a:endParaRPr>
          </a:p>
        </p:txBody>
      </p:sp>
      <p:sp>
        <p:nvSpPr>
          <p:cNvPr id="51" name="TextBox 50"/>
          <p:cNvSpPr txBox="1"/>
          <p:nvPr/>
        </p:nvSpPr>
        <p:spPr>
          <a:xfrm>
            <a:off x="3286754" y="4210939"/>
            <a:ext cx="377026" cy="215444"/>
          </a:xfrm>
          <a:prstGeom prst="rect">
            <a:avLst/>
          </a:prstGeom>
          <a:noFill/>
        </p:spPr>
        <p:txBody>
          <a:bodyPr wrap="none" rtlCol="0">
            <a:spAutoFit/>
          </a:bodyPr>
          <a:lstStyle/>
          <a:p>
            <a:r>
              <a:rPr lang="en-US" sz="800" dirty="0" smtClean="0">
                <a:solidFill>
                  <a:schemeClr val="tx1"/>
                </a:solidFill>
              </a:rPr>
              <a:t>298</a:t>
            </a:r>
            <a:endParaRPr lang="en-US" sz="800" dirty="0">
              <a:solidFill>
                <a:schemeClr val="tx1"/>
              </a:solidFill>
            </a:endParaRPr>
          </a:p>
        </p:txBody>
      </p:sp>
      <p:sp>
        <p:nvSpPr>
          <p:cNvPr id="52" name="TextBox 51"/>
          <p:cNvSpPr txBox="1"/>
          <p:nvPr/>
        </p:nvSpPr>
        <p:spPr>
          <a:xfrm>
            <a:off x="1244297" y="4210939"/>
            <a:ext cx="248786" cy="215444"/>
          </a:xfrm>
          <a:prstGeom prst="rect">
            <a:avLst/>
          </a:prstGeom>
          <a:noFill/>
        </p:spPr>
        <p:txBody>
          <a:bodyPr wrap="none" rtlCol="0">
            <a:spAutoFit/>
          </a:bodyPr>
          <a:lstStyle/>
          <a:p>
            <a:r>
              <a:rPr lang="en-US" sz="800" dirty="0" smtClean="0">
                <a:solidFill>
                  <a:srgbClr val="FF0000"/>
                </a:solidFill>
              </a:rPr>
              <a:t>1</a:t>
            </a:r>
            <a:endParaRPr lang="en-US" sz="800" dirty="0">
              <a:solidFill>
                <a:srgbClr val="FF0000"/>
              </a:solidFill>
            </a:endParaRPr>
          </a:p>
        </p:txBody>
      </p:sp>
      <p:sp>
        <p:nvSpPr>
          <p:cNvPr id="53" name="TextBox 52"/>
          <p:cNvSpPr txBox="1"/>
          <p:nvPr/>
        </p:nvSpPr>
        <p:spPr>
          <a:xfrm>
            <a:off x="4177789"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54" name="TextBox 53"/>
          <p:cNvSpPr txBox="1"/>
          <p:nvPr/>
        </p:nvSpPr>
        <p:spPr>
          <a:xfrm>
            <a:off x="4393077"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57" name="TextBox 56"/>
          <p:cNvSpPr txBox="1"/>
          <p:nvPr/>
        </p:nvSpPr>
        <p:spPr>
          <a:xfrm>
            <a:off x="5020661"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58" name="TextBox 57"/>
          <p:cNvSpPr txBox="1"/>
          <p:nvPr/>
        </p:nvSpPr>
        <p:spPr>
          <a:xfrm>
            <a:off x="5226863"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59" name="TextBox 58"/>
          <p:cNvSpPr txBox="1"/>
          <p:nvPr/>
        </p:nvSpPr>
        <p:spPr>
          <a:xfrm>
            <a:off x="5436076"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60" name="TextBox 59"/>
          <p:cNvSpPr txBox="1"/>
          <p:nvPr/>
        </p:nvSpPr>
        <p:spPr>
          <a:xfrm>
            <a:off x="5645289"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61" name="TextBox 60"/>
          <p:cNvSpPr txBox="1"/>
          <p:nvPr/>
        </p:nvSpPr>
        <p:spPr>
          <a:xfrm>
            <a:off x="5851491"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62" name="TextBox 61"/>
          <p:cNvSpPr txBox="1"/>
          <p:nvPr/>
        </p:nvSpPr>
        <p:spPr>
          <a:xfrm>
            <a:off x="6003509" y="4210939"/>
            <a:ext cx="377026" cy="215444"/>
          </a:xfrm>
          <a:prstGeom prst="rect">
            <a:avLst/>
          </a:prstGeom>
          <a:noFill/>
        </p:spPr>
        <p:txBody>
          <a:bodyPr wrap="none" rtlCol="0">
            <a:spAutoFit/>
          </a:bodyPr>
          <a:lstStyle/>
          <a:p>
            <a:r>
              <a:rPr lang="en-US" sz="800" dirty="0" smtClean="0">
                <a:solidFill>
                  <a:schemeClr val="tx1"/>
                </a:solidFill>
              </a:rPr>
              <a:t>301</a:t>
            </a:r>
            <a:endParaRPr lang="en-US" sz="800" dirty="0">
              <a:solidFill>
                <a:schemeClr val="tx1"/>
              </a:solidFill>
            </a:endParaRPr>
          </a:p>
        </p:txBody>
      </p:sp>
      <p:sp>
        <p:nvSpPr>
          <p:cNvPr id="63" name="TextBox 62"/>
          <p:cNvSpPr txBox="1"/>
          <p:nvPr/>
        </p:nvSpPr>
        <p:spPr>
          <a:xfrm>
            <a:off x="6275937"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64" name="TextBox 63"/>
          <p:cNvSpPr txBox="1"/>
          <p:nvPr/>
        </p:nvSpPr>
        <p:spPr>
          <a:xfrm>
            <a:off x="6427955" y="4210939"/>
            <a:ext cx="377026" cy="215444"/>
          </a:xfrm>
          <a:prstGeom prst="rect">
            <a:avLst/>
          </a:prstGeom>
          <a:noFill/>
        </p:spPr>
        <p:txBody>
          <a:bodyPr wrap="none" rtlCol="0">
            <a:spAutoFit/>
          </a:bodyPr>
          <a:lstStyle/>
          <a:p>
            <a:r>
              <a:rPr lang="en-US" sz="800" dirty="0" smtClean="0">
                <a:solidFill>
                  <a:schemeClr val="tx1"/>
                </a:solidFill>
              </a:rPr>
              <a:t>214</a:t>
            </a:r>
            <a:endParaRPr lang="en-US" sz="800" dirty="0">
              <a:solidFill>
                <a:schemeClr val="tx1"/>
              </a:solidFill>
            </a:endParaRPr>
          </a:p>
        </p:txBody>
      </p:sp>
      <p:sp>
        <p:nvSpPr>
          <p:cNvPr id="65" name="TextBox 64"/>
          <p:cNvSpPr txBox="1"/>
          <p:nvPr/>
        </p:nvSpPr>
        <p:spPr>
          <a:xfrm>
            <a:off x="6673291" y="4210939"/>
            <a:ext cx="312906" cy="215444"/>
          </a:xfrm>
          <a:prstGeom prst="rect">
            <a:avLst/>
          </a:prstGeom>
          <a:noFill/>
        </p:spPr>
        <p:txBody>
          <a:bodyPr wrap="none" rtlCol="0">
            <a:spAutoFit/>
          </a:bodyPr>
          <a:lstStyle/>
          <a:p>
            <a:r>
              <a:rPr lang="en-US" sz="800" dirty="0" smtClean="0">
                <a:solidFill>
                  <a:srgbClr val="FF0000"/>
                </a:solidFill>
              </a:rPr>
              <a:t>67</a:t>
            </a:r>
            <a:endParaRPr lang="en-US" sz="800" dirty="0">
              <a:solidFill>
                <a:srgbClr val="FF0000"/>
              </a:solidFill>
            </a:endParaRPr>
          </a:p>
        </p:txBody>
      </p:sp>
      <p:sp>
        <p:nvSpPr>
          <p:cNvPr id="66" name="TextBox 65"/>
          <p:cNvSpPr txBox="1"/>
          <p:nvPr/>
        </p:nvSpPr>
        <p:spPr>
          <a:xfrm>
            <a:off x="6903575" y="4210939"/>
            <a:ext cx="248786" cy="215444"/>
          </a:xfrm>
          <a:prstGeom prst="rect">
            <a:avLst/>
          </a:prstGeom>
          <a:noFill/>
        </p:spPr>
        <p:txBody>
          <a:bodyPr wrap="none" rtlCol="0">
            <a:spAutoFit/>
          </a:bodyPr>
          <a:lstStyle/>
          <a:p>
            <a:r>
              <a:rPr lang="en-US" sz="800" dirty="0" smtClean="0">
                <a:solidFill>
                  <a:srgbClr val="FF0000"/>
                </a:solidFill>
              </a:rPr>
              <a:t>1</a:t>
            </a:r>
            <a:endParaRPr lang="en-US" sz="800" dirty="0">
              <a:solidFill>
                <a:srgbClr val="FF0000"/>
              </a:solidFill>
            </a:endParaRPr>
          </a:p>
        </p:txBody>
      </p:sp>
      <p:sp>
        <p:nvSpPr>
          <p:cNvPr id="67" name="TextBox 66"/>
          <p:cNvSpPr txBox="1"/>
          <p:nvPr/>
        </p:nvSpPr>
        <p:spPr>
          <a:xfrm>
            <a:off x="7049573" y="4210939"/>
            <a:ext cx="377026" cy="215444"/>
          </a:xfrm>
          <a:prstGeom prst="rect">
            <a:avLst/>
          </a:prstGeom>
          <a:noFill/>
        </p:spPr>
        <p:txBody>
          <a:bodyPr wrap="none" rtlCol="0">
            <a:spAutoFit/>
          </a:bodyPr>
          <a:lstStyle/>
          <a:p>
            <a:r>
              <a:rPr lang="en-US" sz="800" dirty="0" smtClean="0">
                <a:solidFill>
                  <a:schemeClr val="tx1"/>
                </a:solidFill>
              </a:rPr>
              <a:t>137</a:t>
            </a:r>
          </a:p>
        </p:txBody>
      </p:sp>
      <p:sp>
        <p:nvSpPr>
          <p:cNvPr id="68" name="TextBox 67"/>
          <p:cNvSpPr txBox="1"/>
          <p:nvPr/>
        </p:nvSpPr>
        <p:spPr>
          <a:xfrm>
            <a:off x="7322000"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69" name="TextBox 68"/>
          <p:cNvSpPr txBox="1"/>
          <p:nvPr/>
        </p:nvSpPr>
        <p:spPr>
          <a:xfrm>
            <a:off x="7534224"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70" name="TextBox 69"/>
          <p:cNvSpPr txBox="1"/>
          <p:nvPr/>
        </p:nvSpPr>
        <p:spPr>
          <a:xfrm>
            <a:off x="7716230"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55" name="TextBox 54"/>
          <p:cNvSpPr txBox="1"/>
          <p:nvPr/>
        </p:nvSpPr>
        <p:spPr>
          <a:xfrm>
            <a:off x="4527177" y="4210939"/>
            <a:ext cx="393535" cy="215444"/>
          </a:xfrm>
          <a:prstGeom prst="rect">
            <a:avLst/>
          </a:prstGeom>
          <a:noFill/>
        </p:spPr>
        <p:txBody>
          <a:bodyPr wrap="square" rtlCol="0">
            <a:spAutoFit/>
          </a:bodyPr>
          <a:lstStyle/>
          <a:p>
            <a:r>
              <a:rPr lang="en-US" sz="800" dirty="0" smtClean="0">
                <a:solidFill>
                  <a:schemeClr val="tx1"/>
                </a:solidFill>
              </a:rPr>
              <a:t>100</a:t>
            </a:r>
            <a:endParaRPr lang="en-US" sz="800" dirty="0">
              <a:solidFill>
                <a:schemeClr val="tx1"/>
              </a:solidFill>
            </a:endParaRPr>
          </a:p>
        </p:txBody>
      </p:sp>
      <p:sp>
        <p:nvSpPr>
          <p:cNvPr id="71" name="TextBox 70"/>
          <p:cNvSpPr txBox="1"/>
          <p:nvPr/>
        </p:nvSpPr>
        <p:spPr>
          <a:xfrm>
            <a:off x="7857549" y="4210939"/>
            <a:ext cx="377026" cy="215444"/>
          </a:xfrm>
          <a:prstGeom prst="rect">
            <a:avLst/>
          </a:prstGeom>
          <a:noFill/>
        </p:spPr>
        <p:txBody>
          <a:bodyPr wrap="none" rtlCol="0">
            <a:spAutoFit/>
          </a:bodyPr>
          <a:lstStyle/>
          <a:p>
            <a:r>
              <a:rPr lang="en-US" sz="800" dirty="0" smtClean="0">
                <a:solidFill>
                  <a:schemeClr val="tx1"/>
                </a:solidFill>
              </a:rPr>
              <a:t>768</a:t>
            </a:r>
            <a:endParaRPr lang="en-US" sz="800" dirty="0">
              <a:solidFill>
                <a:schemeClr val="tx1"/>
              </a:solidFill>
            </a:endParaRPr>
          </a:p>
        </p:txBody>
      </p:sp>
      <p:sp>
        <p:nvSpPr>
          <p:cNvPr id="72" name="TextBox 71"/>
          <p:cNvSpPr txBox="1"/>
          <p:nvPr/>
        </p:nvSpPr>
        <p:spPr>
          <a:xfrm>
            <a:off x="8102909" y="4210939"/>
            <a:ext cx="377026" cy="215444"/>
          </a:xfrm>
          <a:prstGeom prst="rect">
            <a:avLst/>
          </a:prstGeom>
          <a:noFill/>
        </p:spPr>
        <p:txBody>
          <a:bodyPr wrap="none" rtlCol="0">
            <a:spAutoFit/>
          </a:bodyPr>
          <a:lstStyle/>
          <a:p>
            <a:r>
              <a:rPr lang="en-US" sz="800" dirty="0" smtClean="0">
                <a:solidFill>
                  <a:schemeClr val="tx1"/>
                </a:solidFill>
              </a:rPr>
              <a:t>266</a:t>
            </a:r>
            <a:endParaRPr lang="en-US" sz="800" dirty="0">
              <a:solidFill>
                <a:schemeClr val="tx1"/>
              </a:solidFill>
            </a:endParaRPr>
          </a:p>
        </p:txBody>
      </p:sp>
      <p:sp>
        <p:nvSpPr>
          <p:cNvPr id="73" name="TextBox 72"/>
          <p:cNvSpPr txBox="1"/>
          <p:nvPr/>
        </p:nvSpPr>
        <p:spPr>
          <a:xfrm>
            <a:off x="8368787"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74" name="TextBox 73"/>
          <p:cNvSpPr txBox="1"/>
          <p:nvPr/>
        </p:nvSpPr>
        <p:spPr>
          <a:xfrm>
            <a:off x="8557723" y="4210939"/>
            <a:ext cx="248786" cy="215444"/>
          </a:xfrm>
          <a:prstGeom prst="rect">
            <a:avLst/>
          </a:prstGeom>
          <a:noFill/>
        </p:spPr>
        <p:txBody>
          <a:bodyPr wrap="none" rtlCol="0">
            <a:spAutoFit/>
          </a:bodyPr>
          <a:lstStyle/>
          <a:p>
            <a:r>
              <a:rPr lang="en-US" sz="800" dirty="0" smtClean="0">
                <a:solidFill>
                  <a:srgbClr val="FF0000"/>
                </a:solidFill>
              </a:rPr>
              <a:t>7</a:t>
            </a:r>
            <a:endParaRPr lang="en-US" sz="800" dirty="0">
              <a:solidFill>
                <a:srgbClr val="FF0000"/>
              </a:solidFill>
            </a:endParaRPr>
          </a:p>
        </p:txBody>
      </p:sp>
      <p:sp>
        <p:nvSpPr>
          <p:cNvPr id="56" name="TextBox 55"/>
          <p:cNvSpPr txBox="1"/>
          <p:nvPr/>
        </p:nvSpPr>
        <p:spPr>
          <a:xfrm>
            <a:off x="4769390" y="4210939"/>
            <a:ext cx="377026" cy="215444"/>
          </a:xfrm>
          <a:prstGeom prst="rect">
            <a:avLst/>
          </a:prstGeom>
          <a:noFill/>
        </p:spPr>
        <p:txBody>
          <a:bodyPr wrap="none" rtlCol="0">
            <a:spAutoFit/>
          </a:bodyPr>
          <a:lstStyle/>
          <a:p>
            <a:r>
              <a:rPr lang="en-US" sz="800" dirty="0" smtClean="0">
                <a:solidFill>
                  <a:schemeClr val="tx1"/>
                </a:solidFill>
              </a:rPr>
              <a:t>408</a:t>
            </a:r>
            <a:endParaRPr lang="en-US" sz="800" dirty="0">
              <a:solidFill>
                <a:schemeClr val="tx1"/>
              </a:solidFill>
            </a:endParaRPr>
          </a:p>
        </p:txBody>
      </p:sp>
      <p:grpSp>
        <p:nvGrpSpPr>
          <p:cNvPr id="5" name="Group 79"/>
          <p:cNvGrpSpPr/>
          <p:nvPr/>
        </p:nvGrpSpPr>
        <p:grpSpPr>
          <a:xfrm>
            <a:off x="0" y="1136516"/>
            <a:ext cx="9144000" cy="2648282"/>
            <a:chOff x="431970" y="1286181"/>
            <a:chExt cx="14198430" cy="3177938"/>
          </a:xfrm>
        </p:grpSpPr>
        <p:pic>
          <p:nvPicPr>
            <p:cNvPr id="37" name="Picture 6" descr="CGU 13-17_RMT LWD TIV ShaleLOG_annotated horiz_final"/>
            <p:cNvPicPr>
              <a:picLocks noChangeAspect="1" noChangeArrowheads="1"/>
            </p:cNvPicPr>
            <p:nvPr/>
          </p:nvPicPr>
          <p:blipFill>
            <a:blip r:embed="rId3" cstate="print"/>
            <a:srcRect t="52367" b="34917"/>
            <a:stretch>
              <a:fillRect/>
            </a:stretch>
          </p:blipFill>
          <p:spPr bwMode="auto">
            <a:xfrm>
              <a:off x="431970" y="3321168"/>
              <a:ext cx="14198429" cy="1142951"/>
            </a:xfrm>
            <a:prstGeom prst="rect">
              <a:avLst/>
            </a:prstGeom>
            <a:noFill/>
            <a:ln w="9525">
              <a:noFill/>
              <a:miter lim="800000"/>
              <a:headEnd/>
              <a:tailEnd/>
            </a:ln>
          </p:spPr>
        </p:pic>
        <p:pic>
          <p:nvPicPr>
            <p:cNvPr id="31" name="Picture 6" descr="CGU 13-17_RMT LWD TIV ShaleLOG_annotated horiz_final"/>
            <p:cNvPicPr>
              <a:picLocks noChangeAspect="1" noChangeArrowheads="1"/>
            </p:cNvPicPr>
            <p:nvPr/>
          </p:nvPicPr>
          <p:blipFill>
            <a:blip r:embed="rId3" cstate="print"/>
            <a:srcRect b="93903"/>
            <a:stretch>
              <a:fillRect/>
            </a:stretch>
          </p:blipFill>
          <p:spPr bwMode="auto">
            <a:xfrm>
              <a:off x="431970" y="1286181"/>
              <a:ext cx="14198430" cy="548015"/>
            </a:xfrm>
            <a:prstGeom prst="rect">
              <a:avLst/>
            </a:prstGeom>
            <a:noFill/>
            <a:ln w="9525">
              <a:noFill/>
              <a:miter lim="800000"/>
              <a:headEnd/>
              <a:tailEnd/>
            </a:ln>
          </p:spPr>
        </p:pic>
        <p:pic>
          <p:nvPicPr>
            <p:cNvPr id="79" name="Picture 6" descr="CGU 13-17_RMT LWD TIV ShaleLOG_annotated horiz_final"/>
            <p:cNvPicPr>
              <a:picLocks noChangeAspect="1" noChangeArrowheads="1"/>
            </p:cNvPicPr>
            <p:nvPr/>
          </p:nvPicPr>
          <p:blipFill>
            <a:blip r:embed="rId3" cstate="print"/>
            <a:srcRect t="29993" b="53455"/>
            <a:stretch>
              <a:fillRect/>
            </a:stretch>
          </p:blipFill>
          <p:spPr bwMode="auto">
            <a:xfrm>
              <a:off x="431971" y="1824821"/>
              <a:ext cx="14198429" cy="1487722"/>
            </a:xfrm>
            <a:prstGeom prst="rect">
              <a:avLst/>
            </a:prstGeom>
            <a:noFill/>
            <a:ln w="9525">
              <a:noFill/>
              <a:miter lim="800000"/>
              <a:headEnd/>
              <a:tailEnd/>
            </a:ln>
          </p:spPr>
        </p:pic>
      </p:grpSp>
      <p:sp>
        <p:nvSpPr>
          <p:cNvPr id="4" name="Slide Number Placeholder 3"/>
          <p:cNvSpPr>
            <a:spLocks noGrp="1"/>
          </p:cNvSpPr>
          <p:nvPr>
            <p:ph type="sldNum" sz="quarter" idx="12"/>
          </p:nvPr>
        </p:nvSpPr>
        <p:spPr/>
        <p:txBody>
          <a:bodyPr/>
          <a:lstStyle/>
          <a:p>
            <a:fld id="{F1677C16-1256-4B1A-B7A7-3ABE89A37D28}" type="slidenum">
              <a:rPr lang="en-US" smtClean="0"/>
              <a:pPr/>
              <a:t>18</a:t>
            </a:fld>
            <a:endParaRPr lang="en-US"/>
          </a:p>
        </p:txBody>
      </p:sp>
      <p:sp>
        <p:nvSpPr>
          <p:cNvPr id="76" name="TextBox 75"/>
          <p:cNvSpPr txBox="1"/>
          <p:nvPr/>
        </p:nvSpPr>
        <p:spPr>
          <a:xfrm>
            <a:off x="4382281" y="6119336"/>
            <a:ext cx="4200189" cy="738664"/>
          </a:xfrm>
          <a:prstGeom prst="rect">
            <a:avLst/>
          </a:prstGeom>
          <a:noFill/>
        </p:spPr>
        <p:txBody>
          <a:bodyPr wrap="none" rtlCol="0">
            <a:spAutoFit/>
          </a:bodyPr>
          <a:lstStyle/>
          <a:p>
            <a:r>
              <a:rPr lang="en-US" sz="1400" dirty="0" smtClean="0">
                <a:solidFill>
                  <a:srgbClr val="FFFF00"/>
                </a:solidFill>
                <a:latin typeface="Adobe Ming Std L" pitchFamily="18" charset="-128"/>
                <a:ea typeface="Adobe Ming Std L" pitchFamily="18" charset="-128"/>
              </a:rPr>
              <a:t>Buller, D. et al. 2010 SPE 132990</a:t>
            </a:r>
          </a:p>
          <a:p>
            <a:r>
              <a:rPr lang="en-US" sz="1400" dirty="0" err="1">
                <a:solidFill>
                  <a:srgbClr val="FFFF00"/>
                </a:solidFill>
                <a:latin typeface="Adobe Ming Std L" pitchFamily="18" charset="-128"/>
                <a:ea typeface="Adobe Ming Std L" pitchFamily="18" charset="-128"/>
              </a:rPr>
              <a:t>Petrophysical</a:t>
            </a:r>
            <a:r>
              <a:rPr lang="en-US" sz="1400" dirty="0">
                <a:solidFill>
                  <a:srgbClr val="FFFF00"/>
                </a:solidFill>
                <a:latin typeface="Adobe Ming Std L" pitchFamily="18" charset="-128"/>
                <a:ea typeface="Adobe Ming Std L" pitchFamily="18" charset="-128"/>
              </a:rPr>
              <a:t> Evaluation for Enhancing </a:t>
            </a:r>
            <a:r>
              <a:rPr lang="en-US" sz="1400" dirty="0" smtClean="0">
                <a:solidFill>
                  <a:srgbClr val="FFFF00"/>
                </a:solidFill>
                <a:latin typeface="Adobe Ming Std L" pitchFamily="18" charset="-128"/>
                <a:ea typeface="Adobe Ming Std L" pitchFamily="18" charset="-128"/>
              </a:rPr>
              <a:t>Hydraulic</a:t>
            </a:r>
          </a:p>
          <a:p>
            <a:r>
              <a:rPr lang="en-US" sz="1400" dirty="0" smtClean="0">
                <a:solidFill>
                  <a:srgbClr val="FFFF00"/>
                </a:solidFill>
                <a:latin typeface="Adobe Ming Std L" pitchFamily="18" charset="-128"/>
                <a:ea typeface="Adobe Ming Std L" pitchFamily="18" charset="-128"/>
              </a:rPr>
              <a:t>Stimulation </a:t>
            </a:r>
            <a:r>
              <a:rPr lang="en-US" sz="1400" dirty="0">
                <a:solidFill>
                  <a:srgbClr val="FFFF00"/>
                </a:solidFill>
                <a:latin typeface="Adobe Ming Std L" pitchFamily="18" charset="-128"/>
                <a:ea typeface="Adobe Ming Std L" pitchFamily="18" charset="-128"/>
              </a:rPr>
              <a:t>in Horizontal Shale Gas Wells</a:t>
            </a:r>
          </a:p>
        </p:txBody>
      </p:sp>
    </p:spTree>
    <p:extLst>
      <p:ext uri="{BB962C8B-B14F-4D97-AF65-F5344CB8AC3E}">
        <p14:creationId xmlns:p14="http://schemas.microsoft.com/office/powerpoint/2010/main" val="4137826175"/>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5" descr="Final George 9H_TIV Interp_Annotated"/>
          <p:cNvPicPr>
            <a:picLocks noGrp="1" noChangeAspect="1" noChangeArrowheads="1"/>
          </p:cNvPicPr>
          <p:nvPr>
            <p:ph idx="1"/>
          </p:nvPr>
        </p:nvPicPr>
        <p:blipFill>
          <a:blip r:embed="rId2" cstate="print"/>
          <a:srcRect t="17706" b="61174"/>
          <a:stretch>
            <a:fillRect/>
          </a:stretch>
        </p:blipFill>
        <p:spPr>
          <a:xfrm>
            <a:off x="304800" y="1447800"/>
            <a:ext cx="8675687" cy="1501775"/>
          </a:xfrm>
        </p:spPr>
      </p:pic>
      <p:pic>
        <p:nvPicPr>
          <p:cNvPr id="33795" name="Picture 6" descr="CGU 13-17_RMT LWD TIV ShaleLOG_annotated horiz_final"/>
          <p:cNvPicPr>
            <a:picLocks noChangeAspect="1" noChangeArrowheads="1"/>
          </p:cNvPicPr>
          <p:nvPr/>
        </p:nvPicPr>
        <p:blipFill>
          <a:blip r:embed="rId3" cstate="print"/>
          <a:srcRect t="25294" b="53333"/>
          <a:stretch>
            <a:fillRect/>
          </a:stretch>
        </p:blipFill>
        <p:spPr bwMode="auto">
          <a:xfrm>
            <a:off x="309563" y="4216400"/>
            <a:ext cx="8675687" cy="1957388"/>
          </a:xfrm>
          <a:prstGeom prst="rect">
            <a:avLst/>
          </a:prstGeom>
          <a:noFill/>
          <a:ln w="9525">
            <a:noFill/>
            <a:miter lim="800000"/>
            <a:headEnd/>
            <a:tailEnd/>
          </a:ln>
        </p:spPr>
      </p:pic>
      <p:sp>
        <p:nvSpPr>
          <p:cNvPr id="39" name="Text Box 6"/>
          <p:cNvSpPr txBox="1">
            <a:spLocks noChangeArrowheads="1"/>
          </p:cNvSpPr>
          <p:nvPr/>
        </p:nvSpPr>
        <p:spPr bwMode="auto">
          <a:xfrm>
            <a:off x="0" y="990600"/>
            <a:ext cx="9144000" cy="400110"/>
          </a:xfrm>
          <a:prstGeom prst="rect">
            <a:avLst/>
          </a:prstGeom>
          <a:noFill/>
          <a:ln w="9525">
            <a:noFill/>
            <a:miter lim="800000"/>
            <a:headEnd/>
            <a:tailEnd/>
          </a:ln>
          <a:effectLst/>
        </p:spPr>
        <p:txBody>
          <a:bodyPr wrap="square">
            <a:spAutoFit/>
          </a:bodyPr>
          <a:lstStyle/>
          <a:p>
            <a:pPr algn="ctr">
              <a:defRPr/>
            </a:pPr>
            <a:r>
              <a:rPr lang="en-US" sz="2000" b="1" dirty="0" smtClean="0">
                <a:solidFill>
                  <a:srgbClr val="FFFF00"/>
                </a:solidFill>
                <a:latin typeface="+mj-lt"/>
              </a:rPr>
              <a:t>Haynesville #1 </a:t>
            </a:r>
            <a:r>
              <a:rPr lang="en-US" sz="2000" b="1" dirty="0">
                <a:solidFill>
                  <a:srgbClr val="FFFF00"/>
                </a:solidFill>
                <a:latin typeface="+mj-lt"/>
              </a:rPr>
              <a:t>– 9 of 10 Water </a:t>
            </a:r>
            <a:r>
              <a:rPr lang="en-US" sz="2000" b="1" dirty="0" err="1">
                <a:solidFill>
                  <a:srgbClr val="FFFF00"/>
                </a:solidFill>
                <a:latin typeface="+mj-lt"/>
              </a:rPr>
              <a:t>Fracs</a:t>
            </a:r>
            <a:r>
              <a:rPr lang="en-US" sz="2000" b="1" dirty="0">
                <a:solidFill>
                  <a:srgbClr val="FFFF00"/>
                </a:solidFill>
                <a:latin typeface="+mj-lt"/>
              </a:rPr>
              <a:t> Placed – PL rate 8.2 MMCF/D</a:t>
            </a:r>
          </a:p>
        </p:txBody>
      </p:sp>
      <p:sp>
        <p:nvSpPr>
          <p:cNvPr id="40" name="Text Box 24"/>
          <p:cNvSpPr txBox="1">
            <a:spLocks noChangeArrowheads="1"/>
          </p:cNvSpPr>
          <p:nvPr/>
        </p:nvSpPr>
        <p:spPr bwMode="auto">
          <a:xfrm>
            <a:off x="0" y="3805238"/>
            <a:ext cx="9168131" cy="400110"/>
          </a:xfrm>
          <a:prstGeom prst="rect">
            <a:avLst/>
          </a:prstGeom>
          <a:noFill/>
          <a:ln w="9525">
            <a:noFill/>
            <a:miter lim="800000"/>
            <a:headEnd/>
            <a:tailEnd/>
          </a:ln>
          <a:effectLst/>
        </p:spPr>
        <p:txBody>
          <a:bodyPr wrap="square">
            <a:spAutoFit/>
          </a:bodyPr>
          <a:lstStyle/>
          <a:p>
            <a:pPr algn="ctr">
              <a:defRPr/>
            </a:pPr>
            <a:r>
              <a:rPr lang="en-US" sz="2000" b="1" dirty="0" smtClean="0">
                <a:solidFill>
                  <a:srgbClr val="FFFF00"/>
                </a:solidFill>
                <a:latin typeface="+mj-lt"/>
              </a:rPr>
              <a:t>Haynesville #2 </a:t>
            </a:r>
            <a:r>
              <a:rPr lang="en-US" sz="2000" b="1" dirty="0">
                <a:solidFill>
                  <a:srgbClr val="FFFF00"/>
                </a:solidFill>
                <a:latin typeface="+mj-lt"/>
              </a:rPr>
              <a:t>– 6 of 10 </a:t>
            </a:r>
            <a:r>
              <a:rPr lang="en-US" sz="2000" b="1" dirty="0" err="1">
                <a:solidFill>
                  <a:srgbClr val="FFFF00"/>
                </a:solidFill>
                <a:latin typeface="+mj-lt"/>
              </a:rPr>
              <a:t>Fracs</a:t>
            </a:r>
            <a:r>
              <a:rPr lang="en-US" sz="2000" b="1" dirty="0">
                <a:solidFill>
                  <a:srgbClr val="FFFF00"/>
                </a:solidFill>
                <a:latin typeface="+mj-lt"/>
              </a:rPr>
              <a:t> Placed &gt; 50% – PL rate  4.5 MMCF/D</a:t>
            </a:r>
          </a:p>
        </p:txBody>
      </p:sp>
      <p:sp>
        <p:nvSpPr>
          <p:cNvPr id="2" name="Slide Number Placeholder 1"/>
          <p:cNvSpPr>
            <a:spLocks noGrp="1"/>
          </p:cNvSpPr>
          <p:nvPr>
            <p:ph type="sldNum" sz="quarter" idx="12"/>
          </p:nvPr>
        </p:nvSpPr>
        <p:spPr/>
        <p:txBody>
          <a:bodyPr/>
          <a:lstStyle/>
          <a:p>
            <a:fld id="{F1677C16-1256-4B1A-B7A7-3ABE89A37D28}" type="slidenum">
              <a:rPr lang="en-US" smtClean="0">
                <a:latin typeface="+mj-lt"/>
              </a:rPr>
              <a:pPr/>
              <a:t>19</a:t>
            </a:fld>
            <a:endParaRPr lang="en-US">
              <a:latin typeface="+mj-lt"/>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1828800" y="304800"/>
            <a:ext cx="5711825" cy="762000"/>
          </a:xfrm>
          <a:prstGeom prst="rect">
            <a:avLst/>
          </a:prstGeom>
          <a:noFill/>
          <a:ln w="9525">
            <a:noFill/>
            <a:miter lim="800000"/>
            <a:headEnd/>
            <a:tailEnd/>
          </a:ln>
          <a:effectLst/>
        </p:spPr>
        <p:txBody>
          <a:bodyPr wrap="none">
            <a:spAutoFit/>
          </a:bodyPr>
          <a:lstStyle/>
          <a:p>
            <a:r>
              <a:rPr lang="en-US" sz="4400" b="1" dirty="0">
                <a:solidFill>
                  <a:srgbClr val="FFFF00"/>
                </a:solidFill>
                <a:latin typeface="+mj-lt"/>
              </a:rPr>
              <a:t>Presentation Outline</a:t>
            </a:r>
          </a:p>
        </p:txBody>
      </p:sp>
      <p:sp>
        <p:nvSpPr>
          <p:cNvPr id="7178" name="Rectangle 10"/>
          <p:cNvSpPr>
            <a:spLocks noChangeArrowheads="1"/>
          </p:cNvSpPr>
          <p:nvPr/>
        </p:nvSpPr>
        <p:spPr bwMode="auto">
          <a:xfrm>
            <a:off x="609600" y="1447800"/>
            <a:ext cx="8305800" cy="4339650"/>
          </a:xfrm>
          <a:prstGeom prst="rect">
            <a:avLst/>
          </a:prstGeom>
          <a:noFill/>
          <a:ln w="9525">
            <a:noFill/>
            <a:miter lim="800000"/>
            <a:headEnd/>
            <a:tailEnd/>
          </a:ln>
          <a:effectLst/>
        </p:spPr>
        <p:txBody>
          <a:bodyPr tIns="91440" bIns="91440">
            <a:spAutoFit/>
          </a:bodyPr>
          <a:lstStyle/>
          <a:p>
            <a:pPr marL="342900" indent="-342900">
              <a:lnSpc>
                <a:spcPct val="75000"/>
              </a:lnSpc>
              <a:spcBef>
                <a:spcPct val="75000"/>
              </a:spcBef>
              <a:buClr>
                <a:srgbClr val="FFFF00"/>
              </a:buClr>
              <a:buSzPct val="125000"/>
              <a:buFontTx/>
              <a:buChar char="•"/>
            </a:pPr>
            <a:r>
              <a:rPr lang="en-US" b="1" dirty="0" smtClean="0">
                <a:solidFill>
                  <a:srgbClr val="FFFF00"/>
                </a:solidFill>
                <a:latin typeface="+mj-lt"/>
              </a:rPr>
              <a:t>What happens when you assume the “</a:t>
            </a:r>
            <a:r>
              <a:rPr lang="en-US" b="1" dirty="0" err="1" smtClean="0">
                <a:solidFill>
                  <a:srgbClr val="FFFF00"/>
                </a:solidFill>
                <a:latin typeface="+mj-lt"/>
              </a:rPr>
              <a:t>frac</a:t>
            </a:r>
            <a:r>
              <a:rPr lang="en-US" b="1" dirty="0" smtClean="0">
                <a:solidFill>
                  <a:srgbClr val="FFFF00"/>
                </a:solidFill>
                <a:latin typeface="+mj-lt"/>
              </a:rPr>
              <a:t> will get it”</a:t>
            </a:r>
            <a:endParaRPr lang="en-US" b="1" dirty="0">
              <a:solidFill>
                <a:srgbClr val="FFFF00"/>
              </a:solidFill>
              <a:latin typeface="+mj-lt"/>
            </a:endParaRPr>
          </a:p>
          <a:p>
            <a:pPr marL="342900" indent="-342900">
              <a:lnSpc>
                <a:spcPct val="75000"/>
              </a:lnSpc>
              <a:spcBef>
                <a:spcPct val="75000"/>
              </a:spcBef>
              <a:buClr>
                <a:srgbClr val="FFFF00"/>
              </a:buClr>
              <a:buSzPct val="125000"/>
              <a:buFontTx/>
              <a:buChar char="•"/>
            </a:pPr>
            <a:r>
              <a:rPr lang="en-US" b="1" dirty="0" smtClean="0">
                <a:latin typeface="+mj-lt"/>
              </a:rPr>
              <a:t>Current Best Practice in North America</a:t>
            </a:r>
          </a:p>
          <a:p>
            <a:pPr marL="342900" indent="-342900">
              <a:lnSpc>
                <a:spcPct val="75000"/>
              </a:lnSpc>
              <a:spcBef>
                <a:spcPct val="75000"/>
              </a:spcBef>
              <a:buClr>
                <a:srgbClr val="FFFF00"/>
              </a:buClr>
              <a:buSzPct val="125000"/>
              <a:buFontTx/>
              <a:buChar char="•"/>
            </a:pPr>
            <a:r>
              <a:rPr lang="en-US" b="1" dirty="0" err="1" smtClean="0">
                <a:latin typeface="+mj-lt"/>
              </a:rPr>
              <a:t>Geomechnical</a:t>
            </a:r>
            <a:r>
              <a:rPr lang="en-US" b="1" dirty="0" smtClean="0">
                <a:latin typeface="+mj-lt"/>
              </a:rPr>
              <a:t> Properties that affect Production</a:t>
            </a:r>
          </a:p>
          <a:p>
            <a:pPr marL="342900" indent="-342900">
              <a:lnSpc>
                <a:spcPct val="75000"/>
              </a:lnSpc>
              <a:spcBef>
                <a:spcPct val="75000"/>
              </a:spcBef>
              <a:buClr>
                <a:srgbClr val="FFFF00"/>
              </a:buClr>
              <a:buSzPct val="125000"/>
              <a:buFontTx/>
              <a:buChar char="•"/>
            </a:pPr>
            <a:r>
              <a:rPr lang="en-US" b="1" dirty="0" smtClean="0">
                <a:latin typeface="+mj-lt"/>
              </a:rPr>
              <a:t>Using Data through the Life Cycle</a:t>
            </a:r>
          </a:p>
          <a:p>
            <a:pPr marL="800100" lvl="1" indent="-342900">
              <a:lnSpc>
                <a:spcPct val="75000"/>
              </a:lnSpc>
              <a:spcBef>
                <a:spcPct val="75000"/>
              </a:spcBef>
              <a:buClr>
                <a:srgbClr val="FFFF00"/>
              </a:buClr>
              <a:buSzPct val="125000"/>
              <a:buFont typeface="Wingdings" pitchFamily="2" charset="2"/>
              <a:buChar char="Ø"/>
            </a:pPr>
            <a:r>
              <a:rPr lang="en-US" sz="1600" b="1" dirty="0" smtClean="0">
                <a:latin typeface="+mj-lt"/>
              </a:rPr>
              <a:t>Drilling</a:t>
            </a:r>
          </a:p>
          <a:p>
            <a:pPr marL="800100" lvl="1" indent="-342900">
              <a:lnSpc>
                <a:spcPct val="75000"/>
              </a:lnSpc>
              <a:spcBef>
                <a:spcPct val="75000"/>
              </a:spcBef>
              <a:buClr>
                <a:srgbClr val="FFFF00"/>
              </a:buClr>
              <a:buSzPct val="125000"/>
              <a:buFont typeface="Wingdings" pitchFamily="2" charset="2"/>
              <a:buChar char="Ø"/>
            </a:pPr>
            <a:r>
              <a:rPr lang="en-US" sz="1600" b="1" dirty="0" smtClean="0">
                <a:latin typeface="+mj-lt"/>
              </a:rPr>
              <a:t>Completion</a:t>
            </a:r>
          </a:p>
          <a:p>
            <a:pPr marL="800100" lvl="1" indent="-342900">
              <a:lnSpc>
                <a:spcPct val="75000"/>
              </a:lnSpc>
              <a:spcBef>
                <a:spcPct val="75000"/>
              </a:spcBef>
              <a:buClr>
                <a:srgbClr val="FFFF00"/>
              </a:buClr>
              <a:buSzPct val="125000"/>
              <a:buFont typeface="Wingdings" pitchFamily="2" charset="2"/>
              <a:buChar char="Ø"/>
            </a:pPr>
            <a:r>
              <a:rPr lang="en-US" sz="1600" b="1" dirty="0" smtClean="0">
                <a:latin typeface="+mj-lt"/>
              </a:rPr>
              <a:t>Stimulation</a:t>
            </a:r>
          </a:p>
          <a:p>
            <a:pPr marL="457200" indent="-457200">
              <a:lnSpc>
                <a:spcPct val="75000"/>
              </a:lnSpc>
              <a:spcBef>
                <a:spcPct val="75000"/>
              </a:spcBef>
              <a:buClr>
                <a:srgbClr val="FFFF00"/>
              </a:buClr>
              <a:buSzPct val="125000"/>
              <a:buFont typeface="Arial" panose="020B0604020202020204" pitchFamily="34" charset="0"/>
              <a:buChar char="•"/>
            </a:pPr>
            <a:r>
              <a:rPr lang="en-US" b="1" dirty="0" smtClean="0">
                <a:latin typeface="+mj-lt"/>
              </a:rPr>
              <a:t>Discussion Points</a:t>
            </a:r>
          </a:p>
          <a:p>
            <a:pPr marL="342900" indent="-342900">
              <a:lnSpc>
                <a:spcPct val="75000"/>
              </a:lnSpc>
              <a:spcBef>
                <a:spcPct val="75000"/>
              </a:spcBef>
              <a:buClr>
                <a:srgbClr val="FFFF00"/>
              </a:buClr>
              <a:buSzPct val="125000"/>
              <a:buFontTx/>
              <a:buChar char="•"/>
            </a:pPr>
            <a:r>
              <a:rPr lang="en-US" b="1" dirty="0" smtClean="0">
                <a:latin typeface="+mj-lt"/>
              </a:rPr>
              <a:t>Advances from 2012 / 2013</a:t>
            </a:r>
            <a:endParaRPr lang="en-US" b="1" dirty="0">
              <a:latin typeface="+mj-lt"/>
            </a:endParaRPr>
          </a:p>
        </p:txBody>
      </p:sp>
      <p:sp>
        <p:nvSpPr>
          <p:cNvPr id="7179" name="AutoShape 11"/>
          <p:cNvSpPr>
            <a:spLocks noChangeArrowheads="1"/>
          </p:cNvSpPr>
          <p:nvPr/>
        </p:nvSpPr>
        <p:spPr bwMode="auto">
          <a:xfrm>
            <a:off x="536574" y="1078694"/>
            <a:ext cx="8226425" cy="5027613"/>
          </a:xfrm>
          <a:prstGeom prst="roundRect">
            <a:avLst>
              <a:gd name="adj" fmla="val 3569"/>
            </a:avLst>
          </a:prstGeom>
          <a:noFill/>
          <a:ln w="19050" algn="ctr">
            <a:solidFill>
              <a:schemeClr val="bg1"/>
            </a:solidFill>
            <a:round/>
            <a:headEnd/>
            <a:tailEnd/>
          </a:ln>
          <a:effectLst/>
        </p:spPr>
        <p:txBody>
          <a:bodyPr wrap="none" anchor="ctr"/>
          <a:lstStyle/>
          <a:p>
            <a:endParaRPr lang="en-US">
              <a:latin typeface="+mj-lt"/>
            </a:endParaRPr>
          </a:p>
        </p:txBody>
      </p:sp>
    </p:spTree>
    <p:extLst>
      <p:ext uri="{BB962C8B-B14F-4D97-AF65-F5344CB8AC3E}">
        <p14:creationId xmlns:p14="http://schemas.microsoft.com/office/powerpoint/2010/main" val="39806547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1828800" y="304800"/>
            <a:ext cx="5711825" cy="762000"/>
          </a:xfrm>
          <a:prstGeom prst="rect">
            <a:avLst/>
          </a:prstGeom>
          <a:noFill/>
          <a:ln w="9525">
            <a:noFill/>
            <a:miter lim="800000"/>
            <a:headEnd/>
            <a:tailEnd/>
          </a:ln>
          <a:effectLst/>
        </p:spPr>
        <p:txBody>
          <a:bodyPr wrap="none">
            <a:spAutoFit/>
          </a:bodyPr>
          <a:lstStyle/>
          <a:p>
            <a:r>
              <a:rPr lang="en-US" sz="4400" b="1" dirty="0">
                <a:solidFill>
                  <a:srgbClr val="FFFF00"/>
                </a:solidFill>
                <a:latin typeface="+mj-lt"/>
              </a:rPr>
              <a:t>Presentation Outline</a:t>
            </a:r>
          </a:p>
        </p:txBody>
      </p:sp>
      <p:sp>
        <p:nvSpPr>
          <p:cNvPr id="7178" name="Rectangle 10"/>
          <p:cNvSpPr>
            <a:spLocks noChangeArrowheads="1"/>
          </p:cNvSpPr>
          <p:nvPr/>
        </p:nvSpPr>
        <p:spPr bwMode="auto">
          <a:xfrm>
            <a:off x="609600" y="1447800"/>
            <a:ext cx="8305800" cy="4339650"/>
          </a:xfrm>
          <a:prstGeom prst="rect">
            <a:avLst/>
          </a:prstGeom>
          <a:noFill/>
          <a:ln w="9525">
            <a:noFill/>
            <a:miter lim="800000"/>
            <a:headEnd/>
            <a:tailEnd/>
          </a:ln>
          <a:effectLst/>
        </p:spPr>
        <p:txBody>
          <a:bodyPr tIns="91440" bIns="91440">
            <a:spAutoFit/>
          </a:bodyPr>
          <a:lstStyle/>
          <a:p>
            <a:pPr marL="342900" indent="-342900">
              <a:lnSpc>
                <a:spcPct val="75000"/>
              </a:lnSpc>
              <a:spcBef>
                <a:spcPct val="75000"/>
              </a:spcBef>
              <a:buClr>
                <a:srgbClr val="FFFF00"/>
              </a:buClr>
              <a:buSzPct val="125000"/>
              <a:buFontTx/>
              <a:buChar char="•"/>
            </a:pPr>
            <a:r>
              <a:rPr lang="en-US" b="1" dirty="0" smtClean="0">
                <a:solidFill>
                  <a:schemeClr val="bg2"/>
                </a:solidFill>
                <a:latin typeface="+mj-lt"/>
              </a:rPr>
              <a:t>What happens when you assume the “</a:t>
            </a:r>
            <a:r>
              <a:rPr lang="en-US" b="1" dirty="0" err="1" smtClean="0">
                <a:solidFill>
                  <a:schemeClr val="bg2"/>
                </a:solidFill>
                <a:latin typeface="+mj-lt"/>
              </a:rPr>
              <a:t>frac</a:t>
            </a:r>
            <a:r>
              <a:rPr lang="en-US" b="1" dirty="0" smtClean="0">
                <a:solidFill>
                  <a:schemeClr val="bg2"/>
                </a:solidFill>
                <a:latin typeface="+mj-lt"/>
              </a:rPr>
              <a:t> will get it”</a:t>
            </a:r>
            <a:endParaRPr lang="en-US" b="1" dirty="0">
              <a:solidFill>
                <a:schemeClr val="bg2"/>
              </a:solidFill>
              <a:latin typeface="+mj-lt"/>
            </a:endParaRPr>
          </a:p>
          <a:p>
            <a:pPr marL="342900" indent="-342900">
              <a:lnSpc>
                <a:spcPct val="75000"/>
              </a:lnSpc>
              <a:spcBef>
                <a:spcPct val="75000"/>
              </a:spcBef>
              <a:buClr>
                <a:srgbClr val="FFFF00"/>
              </a:buClr>
              <a:buSzPct val="125000"/>
              <a:buFontTx/>
              <a:buChar char="•"/>
            </a:pPr>
            <a:r>
              <a:rPr lang="en-US" b="1" dirty="0">
                <a:solidFill>
                  <a:schemeClr val="bg2"/>
                </a:solidFill>
                <a:latin typeface="+mj-lt"/>
              </a:rPr>
              <a:t>Current Best Practice in North America</a:t>
            </a:r>
          </a:p>
          <a:p>
            <a:pPr marL="342900" indent="-342900">
              <a:lnSpc>
                <a:spcPct val="75000"/>
              </a:lnSpc>
              <a:spcBef>
                <a:spcPct val="75000"/>
              </a:spcBef>
              <a:buClr>
                <a:srgbClr val="FFFF00"/>
              </a:buClr>
              <a:buSzPct val="125000"/>
              <a:buFontTx/>
              <a:buChar char="•"/>
            </a:pPr>
            <a:r>
              <a:rPr lang="en-US" b="1" dirty="0" err="1">
                <a:solidFill>
                  <a:schemeClr val="bg2"/>
                </a:solidFill>
                <a:latin typeface="+mj-lt"/>
              </a:rPr>
              <a:t>Geomechnical</a:t>
            </a:r>
            <a:r>
              <a:rPr lang="en-US" b="1" dirty="0">
                <a:solidFill>
                  <a:schemeClr val="bg2"/>
                </a:solidFill>
                <a:latin typeface="+mj-lt"/>
              </a:rPr>
              <a:t> Properties that affect Production</a:t>
            </a:r>
          </a:p>
          <a:p>
            <a:pPr marL="342900" indent="-342900">
              <a:lnSpc>
                <a:spcPct val="75000"/>
              </a:lnSpc>
              <a:spcBef>
                <a:spcPct val="75000"/>
              </a:spcBef>
              <a:buClr>
                <a:srgbClr val="FFFF00"/>
              </a:buClr>
              <a:buSzPct val="125000"/>
              <a:buFontTx/>
              <a:buChar char="•"/>
            </a:pPr>
            <a:r>
              <a:rPr lang="en-US" b="1" dirty="0">
                <a:solidFill>
                  <a:srgbClr val="FFFF00"/>
                </a:solidFill>
                <a:latin typeface="+mj-lt"/>
              </a:rPr>
              <a:t>Using Data through the Life Cycle</a:t>
            </a:r>
          </a:p>
          <a:p>
            <a:pPr marL="800100" lvl="1" indent="-342900">
              <a:lnSpc>
                <a:spcPct val="75000"/>
              </a:lnSpc>
              <a:spcBef>
                <a:spcPct val="75000"/>
              </a:spcBef>
              <a:buClr>
                <a:srgbClr val="FFFF00"/>
              </a:buClr>
              <a:buSzPct val="125000"/>
              <a:buFont typeface="Wingdings" pitchFamily="2" charset="2"/>
              <a:buChar char="Ø"/>
            </a:pPr>
            <a:r>
              <a:rPr lang="en-US" sz="1600" b="1" dirty="0" smtClean="0">
                <a:latin typeface="+mj-lt"/>
              </a:rPr>
              <a:t>Drilling</a:t>
            </a:r>
          </a:p>
          <a:p>
            <a:pPr marL="800100" lvl="1" indent="-342900">
              <a:lnSpc>
                <a:spcPct val="75000"/>
              </a:lnSpc>
              <a:spcBef>
                <a:spcPct val="75000"/>
              </a:spcBef>
              <a:buClr>
                <a:srgbClr val="FFFF00"/>
              </a:buClr>
              <a:buSzPct val="125000"/>
              <a:buFont typeface="Wingdings" pitchFamily="2" charset="2"/>
              <a:buChar char="Ø"/>
            </a:pPr>
            <a:r>
              <a:rPr lang="en-US" sz="1600" b="1" dirty="0" smtClean="0">
                <a:latin typeface="+mj-lt"/>
              </a:rPr>
              <a:t>Completion</a:t>
            </a:r>
          </a:p>
          <a:p>
            <a:pPr marL="800100" lvl="1" indent="-342900">
              <a:lnSpc>
                <a:spcPct val="75000"/>
              </a:lnSpc>
              <a:spcBef>
                <a:spcPct val="75000"/>
              </a:spcBef>
              <a:buClr>
                <a:srgbClr val="FFFF00"/>
              </a:buClr>
              <a:buSzPct val="125000"/>
              <a:buFont typeface="Wingdings" pitchFamily="2" charset="2"/>
              <a:buChar char="Ø"/>
            </a:pPr>
            <a:r>
              <a:rPr lang="en-US" sz="1600" b="1" dirty="0" smtClean="0">
                <a:latin typeface="+mj-lt"/>
              </a:rPr>
              <a:t>Stimulation</a:t>
            </a:r>
          </a:p>
          <a:p>
            <a:pPr marL="457200" indent="-457200">
              <a:lnSpc>
                <a:spcPct val="75000"/>
              </a:lnSpc>
              <a:spcBef>
                <a:spcPct val="75000"/>
              </a:spcBef>
              <a:buClr>
                <a:srgbClr val="FFFF00"/>
              </a:buClr>
              <a:buSzPct val="125000"/>
              <a:buFont typeface="Arial" panose="020B0604020202020204" pitchFamily="34" charset="0"/>
              <a:buChar char="•"/>
            </a:pPr>
            <a:r>
              <a:rPr lang="en-US" b="1" dirty="0" smtClean="0">
                <a:latin typeface="+mj-lt"/>
              </a:rPr>
              <a:t>Discussion Points</a:t>
            </a:r>
          </a:p>
          <a:p>
            <a:pPr marL="342900" indent="-342900">
              <a:lnSpc>
                <a:spcPct val="75000"/>
              </a:lnSpc>
              <a:spcBef>
                <a:spcPct val="75000"/>
              </a:spcBef>
              <a:buClr>
                <a:srgbClr val="FFFF00"/>
              </a:buClr>
              <a:buSzPct val="125000"/>
              <a:buFontTx/>
              <a:buChar char="•"/>
            </a:pPr>
            <a:r>
              <a:rPr lang="en-US" b="1" dirty="0" smtClean="0">
                <a:latin typeface="+mj-lt"/>
              </a:rPr>
              <a:t>Advances from 2012 / 2013</a:t>
            </a:r>
            <a:endParaRPr lang="en-US" b="1" dirty="0">
              <a:latin typeface="+mj-lt"/>
            </a:endParaRPr>
          </a:p>
        </p:txBody>
      </p:sp>
      <p:sp>
        <p:nvSpPr>
          <p:cNvPr id="7179" name="AutoShape 11"/>
          <p:cNvSpPr>
            <a:spLocks noChangeArrowheads="1"/>
          </p:cNvSpPr>
          <p:nvPr/>
        </p:nvSpPr>
        <p:spPr bwMode="auto">
          <a:xfrm>
            <a:off x="536574" y="1078694"/>
            <a:ext cx="8226425" cy="5027613"/>
          </a:xfrm>
          <a:prstGeom prst="roundRect">
            <a:avLst>
              <a:gd name="adj" fmla="val 3569"/>
            </a:avLst>
          </a:prstGeom>
          <a:noFill/>
          <a:ln w="19050" algn="ctr">
            <a:solidFill>
              <a:schemeClr val="bg1"/>
            </a:solidFill>
            <a:round/>
            <a:headEnd/>
            <a:tailEnd/>
          </a:ln>
          <a:effectLst/>
        </p:spPr>
        <p:txBody>
          <a:bodyPr wrap="none" anchor="ctr"/>
          <a:lstStyle/>
          <a:p>
            <a:endParaRPr lang="en-US">
              <a:latin typeface="+mj-lt"/>
            </a:endParaRPr>
          </a:p>
        </p:txBody>
      </p:sp>
    </p:spTree>
    <p:extLst>
      <p:ext uri="{BB962C8B-B14F-4D97-AF65-F5344CB8AC3E}">
        <p14:creationId xmlns:p14="http://schemas.microsoft.com/office/powerpoint/2010/main" val="581596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1" name="Picture 2" descr="Adcock 29H-1_CH TMD ShaleLOG_cropped sideways_small"/>
          <p:cNvPicPr>
            <a:picLocks noChangeAspect="1" noChangeArrowheads="1"/>
          </p:cNvPicPr>
          <p:nvPr/>
        </p:nvPicPr>
        <p:blipFill>
          <a:blip r:embed="rId3" cstate="print"/>
          <a:srcRect/>
          <a:stretch>
            <a:fillRect/>
          </a:stretch>
        </p:blipFill>
        <p:spPr bwMode="auto">
          <a:xfrm>
            <a:off x="0" y="1839913"/>
            <a:ext cx="9144000" cy="2503487"/>
          </a:xfrm>
          <a:prstGeom prst="rect">
            <a:avLst/>
          </a:prstGeom>
          <a:noFill/>
          <a:ln w="9525">
            <a:noFill/>
            <a:miter lim="800000"/>
            <a:headEnd/>
            <a:tailEnd/>
          </a:ln>
        </p:spPr>
      </p:pic>
      <p:sp>
        <p:nvSpPr>
          <p:cNvPr id="148482" name="Rectangle 3"/>
          <p:cNvSpPr>
            <a:spLocks noGrp="1" noChangeArrowheads="1"/>
          </p:cNvSpPr>
          <p:nvPr>
            <p:ph type="title"/>
          </p:nvPr>
        </p:nvSpPr>
        <p:spPr>
          <a:xfrm>
            <a:off x="0" y="0"/>
            <a:ext cx="9144000" cy="1143000"/>
          </a:xfrm>
        </p:spPr>
        <p:txBody>
          <a:bodyPr/>
          <a:lstStyle/>
          <a:p>
            <a:pPr eaLnBrk="1" hangingPunct="1"/>
            <a:r>
              <a:rPr lang="en-US" sz="2600" dirty="0" smtClean="0">
                <a:solidFill>
                  <a:srgbClr val="FFFF00"/>
                </a:solidFill>
              </a:rPr>
              <a:t>Horizontal Cased Hole Pulsed Neutron Log </a:t>
            </a:r>
            <a:br>
              <a:rPr lang="en-US" sz="2600" dirty="0" smtClean="0">
                <a:solidFill>
                  <a:srgbClr val="FFFF00"/>
                </a:solidFill>
              </a:rPr>
            </a:br>
            <a:r>
              <a:rPr lang="en-US" sz="2600" dirty="0" smtClean="0">
                <a:solidFill>
                  <a:srgbClr val="FFFF00"/>
                </a:solidFill>
              </a:rPr>
              <a:t>– Haynesville Shale</a:t>
            </a:r>
          </a:p>
        </p:txBody>
      </p:sp>
      <p:sp>
        <p:nvSpPr>
          <p:cNvPr id="148483" name="Text Box 4"/>
          <p:cNvSpPr txBox="1">
            <a:spLocks noChangeArrowheads="1"/>
          </p:cNvSpPr>
          <p:nvPr/>
        </p:nvSpPr>
        <p:spPr bwMode="auto">
          <a:xfrm>
            <a:off x="533400" y="1371600"/>
            <a:ext cx="7723588" cy="369332"/>
          </a:xfrm>
          <a:prstGeom prst="rect">
            <a:avLst/>
          </a:prstGeom>
          <a:noFill/>
          <a:ln w="9525">
            <a:noFill/>
            <a:miter lim="800000"/>
            <a:headEnd/>
            <a:tailEnd/>
          </a:ln>
        </p:spPr>
        <p:txBody>
          <a:bodyPr wrap="none">
            <a:spAutoFit/>
          </a:bodyPr>
          <a:lstStyle/>
          <a:p>
            <a:pPr marL="342900" indent="-342900" algn="ctr">
              <a:spcBef>
                <a:spcPct val="20000"/>
              </a:spcBef>
            </a:pPr>
            <a:r>
              <a:rPr lang="en-US" sz="1800" dirty="0">
                <a:solidFill>
                  <a:srgbClr val="FFFF00"/>
                </a:solidFill>
                <a:ea typeface="ＭＳ Ｐゴシック"/>
                <a:cs typeface="ＭＳ Ｐゴシック"/>
              </a:rPr>
              <a:t>Brittleness Index, Fracture Ease, Effective Porosity, Free Gas, &amp; </a:t>
            </a:r>
            <a:r>
              <a:rPr lang="en-US" sz="1800" dirty="0" smtClean="0">
                <a:solidFill>
                  <a:srgbClr val="FFFF00"/>
                </a:solidFill>
                <a:ea typeface="ＭＳ Ｐゴシック"/>
                <a:cs typeface="ＭＳ Ｐゴシック"/>
              </a:rPr>
              <a:t>TOC</a:t>
            </a:r>
            <a:endParaRPr lang="en-US" sz="1800" dirty="0">
              <a:solidFill>
                <a:srgbClr val="FFFF00"/>
              </a:solidFill>
              <a:ea typeface="ＭＳ Ｐゴシック"/>
              <a:cs typeface="ＭＳ Ｐゴシック"/>
            </a:endParaRPr>
          </a:p>
        </p:txBody>
      </p:sp>
      <p:grpSp>
        <p:nvGrpSpPr>
          <p:cNvPr id="2" name="Group 5"/>
          <p:cNvGrpSpPr>
            <a:grpSpLocks/>
          </p:cNvGrpSpPr>
          <p:nvPr/>
        </p:nvGrpSpPr>
        <p:grpSpPr bwMode="auto">
          <a:xfrm>
            <a:off x="4414838" y="4638675"/>
            <a:ext cx="3948112" cy="771525"/>
            <a:chOff x="2907" y="2943"/>
            <a:chExt cx="2487" cy="486"/>
          </a:xfrm>
        </p:grpSpPr>
        <p:sp>
          <p:nvSpPr>
            <p:cNvPr id="148499" name="Line 6"/>
            <p:cNvSpPr>
              <a:spLocks noChangeShapeType="1"/>
            </p:cNvSpPr>
            <p:nvPr/>
          </p:nvSpPr>
          <p:spPr bwMode="auto">
            <a:xfrm>
              <a:off x="2907" y="2943"/>
              <a:ext cx="2487" cy="0"/>
            </a:xfrm>
            <a:prstGeom prst="line">
              <a:avLst/>
            </a:prstGeom>
            <a:noFill/>
            <a:ln w="38100">
              <a:solidFill>
                <a:srgbClr val="FFFF00"/>
              </a:solidFill>
              <a:round/>
              <a:headEnd type="triangle" w="med" len="med"/>
              <a:tailEnd type="triangle" w="med" len="med"/>
            </a:ln>
          </p:spPr>
          <p:txBody>
            <a:bodyPr/>
            <a:lstStyle/>
            <a:p>
              <a:endParaRPr lang="en-US">
                <a:solidFill>
                  <a:srgbClr val="FFFF00"/>
                </a:solidFill>
              </a:endParaRPr>
            </a:p>
          </p:txBody>
        </p:sp>
        <p:sp>
          <p:nvSpPr>
            <p:cNvPr id="148500" name="Text Box 7"/>
            <p:cNvSpPr txBox="1">
              <a:spLocks noChangeArrowheads="1"/>
            </p:cNvSpPr>
            <p:nvPr/>
          </p:nvSpPr>
          <p:spPr bwMode="auto">
            <a:xfrm>
              <a:off x="3134" y="3030"/>
              <a:ext cx="2061" cy="399"/>
            </a:xfrm>
            <a:prstGeom prst="rect">
              <a:avLst/>
            </a:prstGeom>
            <a:noFill/>
            <a:ln w="9525">
              <a:noFill/>
              <a:miter lim="800000"/>
              <a:headEnd/>
              <a:tailEnd/>
            </a:ln>
          </p:spPr>
          <p:txBody>
            <a:bodyPr wrap="none">
              <a:spAutoFit/>
            </a:bodyPr>
            <a:lstStyle/>
            <a:p>
              <a:pPr marL="342900" indent="-342900" algn="ctr">
                <a:spcBef>
                  <a:spcPct val="20000"/>
                </a:spcBef>
              </a:pPr>
              <a:r>
                <a:rPr lang="en-US" sz="1600" b="1">
                  <a:solidFill>
                    <a:srgbClr val="FFFF00"/>
                  </a:solidFill>
                  <a:ea typeface="ＭＳ Ｐゴシック"/>
                  <a:cs typeface="ＭＳ Ｐゴシック"/>
                </a:rPr>
                <a:t>Horizontal In &amp; Out of Primary </a:t>
              </a:r>
            </a:p>
            <a:p>
              <a:pPr marL="342900" indent="-342900" algn="ctr">
                <a:spcBef>
                  <a:spcPct val="20000"/>
                </a:spcBef>
              </a:pPr>
              <a:r>
                <a:rPr lang="en-US" sz="1600" b="1">
                  <a:solidFill>
                    <a:srgbClr val="FFFF00"/>
                  </a:solidFill>
                  <a:ea typeface="ＭＳ Ｐゴシック"/>
                  <a:cs typeface="ＭＳ Ｐゴシック"/>
                </a:rPr>
                <a:t>Target Interval</a:t>
              </a:r>
            </a:p>
          </p:txBody>
        </p:sp>
      </p:grpSp>
      <p:grpSp>
        <p:nvGrpSpPr>
          <p:cNvPr id="3" name="Group 8"/>
          <p:cNvGrpSpPr>
            <a:grpSpLocks/>
          </p:cNvGrpSpPr>
          <p:nvPr/>
        </p:nvGrpSpPr>
        <p:grpSpPr bwMode="auto">
          <a:xfrm>
            <a:off x="241300" y="1882775"/>
            <a:ext cx="4660900" cy="4159250"/>
            <a:chOff x="152" y="1186"/>
            <a:chExt cx="2936" cy="2620"/>
          </a:xfrm>
        </p:grpSpPr>
        <p:sp>
          <p:nvSpPr>
            <p:cNvPr id="148487" name="Line 9"/>
            <p:cNvSpPr>
              <a:spLocks noChangeShapeType="1"/>
            </p:cNvSpPr>
            <p:nvPr/>
          </p:nvSpPr>
          <p:spPr bwMode="auto">
            <a:xfrm flipH="1" flipV="1">
              <a:off x="2042" y="2097"/>
              <a:ext cx="140" cy="1177"/>
            </a:xfrm>
            <a:prstGeom prst="line">
              <a:avLst/>
            </a:prstGeom>
            <a:noFill/>
            <a:ln w="19050">
              <a:solidFill>
                <a:srgbClr val="FF3300"/>
              </a:solidFill>
              <a:round/>
              <a:headEnd/>
              <a:tailEnd type="triangle" w="med" len="med"/>
            </a:ln>
          </p:spPr>
          <p:txBody>
            <a:bodyPr/>
            <a:lstStyle/>
            <a:p>
              <a:endParaRPr lang="en-US">
                <a:solidFill>
                  <a:srgbClr val="FFFF00"/>
                </a:solidFill>
              </a:endParaRPr>
            </a:p>
          </p:txBody>
        </p:sp>
        <p:sp>
          <p:nvSpPr>
            <p:cNvPr id="148488" name="Line 10"/>
            <p:cNvSpPr>
              <a:spLocks noChangeShapeType="1"/>
            </p:cNvSpPr>
            <p:nvPr/>
          </p:nvSpPr>
          <p:spPr bwMode="auto">
            <a:xfrm flipH="1" flipV="1">
              <a:off x="2557" y="1667"/>
              <a:ext cx="159" cy="1702"/>
            </a:xfrm>
            <a:prstGeom prst="line">
              <a:avLst/>
            </a:prstGeom>
            <a:noFill/>
            <a:ln w="19050">
              <a:solidFill>
                <a:srgbClr val="FF3300"/>
              </a:solidFill>
              <a:round/>
              <a:headEnd/>
              <a:tailEnd type="triangle" w="med" len="med"/>
            </a:ln>
          </p:spPr>
          <p:txBody>
            <a:bodyPr/>
            <a:lstStyle/>
            <a:p>
              <a:endParaRPr lang="en-US">
                <a:solidFill>
                  <a:srgbClr val="FFFF00"/>
                </a:solidFill>
              </a:endParaRPr>
            </a:p>
          </p:txBody>
        </p:sp>
        <p:sp>
          <p:nvSpPr>
            <p:cNvPr id="148489" name="Line 11"/>
            <p:cNvSpPr>
              <a:spLocks noChangeShapeType="1"/>
            </p:cNvSpPr>
            <p:nvPr/>
          </p:nvSpPr>
          <p:spPr bwMode="auto">
            <a:xfrm flipH="1" flipV="1">
              <a:off x="1548" y="1897"/>
              <a:ext cx="262" cy="1737"/>
            </a:xfrm>
            <a:prstGeom prst="line">
              <a:avLst/>
            </a:prstGeom>
            <a:noFill/>
            <a:ln w="19050">
              <a:solidFill>
                <a:srgbClr val="FF3300"/>
              </a:solidFill>
              <a:round/>
              <a:headEnd/>
              <a:tailEnd type="triangle" w="med" len="med"/>
            </a:ln>
          </p:spPr>
          <p:txBody>
            <a:bodyPr/>
            <a:lstStyle/>
            <a:p>
              <a:endParaRPr lang="en-US">
                <a:solidFill>
                  <a:srgbClr val="FFFF00"/>
                </a:solidFill>
              </a:endParaRPr>
            </a:p>
          </p:txBody>
        </p:sp>
        <p:sp>
          <p:nvSpPr>
            <p:cNvPr id="148490" name="Line 12"/>
            <p:cNvSpPr>
              <a:spLocks noChangeShapeType="1"/>
            </p:cNvSpPr>
            <p:nvPr/>
          </p:nvSpPr>
          <p:spPr bwMode="auto">
            <a:xfrm flipH="1" flipV="1">
              <a:off x="1166" y="1839"/>
              <a:ext cx="222" cy="1319"/>
            </a:xfrm>
            <a:prstGeom prst="line">
              <a:avLst/>
            </a:prstGeom>
            <a:noFill/>
            <a:ln w="19050">
              <a:solidFill>
                <a:srgbClr val="FF3300"/>
              </a:solidFill>
              <a:round/>
              <a:headEnd/>
              <a:tailEnd type="triangle" w="med" len="med"/>
            </a:ln>
          </p:spPr>
          <p:txBody>
            <a:bodyPr/>
            <a:lstStyle/>
            <a:p>
              <a:endParaRPr lang="en-US">
                <a:solidFill>
                  <a:srgbClr val="FFFF00"/>
                </a:solidFill>
              </a:endParaRPr>
            </a:p>
          </p:txBody>
        </p:sp>
        <p:sp>
          <p:nvSpPr>
            <p:cNvPr id="148491" name="Line 13"/>
            <p:cNvSpPr>
              <a:spLocks noChangeShapeType="1"/>
            </p:cNvSpPr>
            <p:nvPr/>
          </p:nvSpPr>
          <p:spPr bwMode="auto">
            <a:xfrm flipH="1" flipV="1">
              <a:off x="732" y="1443"/>
              <a:ext cx="243" cy="1564"/>
            </a:xfrm>
            <a:prstGeom prst="line">
              <a:avLst/>
            </a:prstGeom>
            <a:noFill/>
            <a:ln w="19050">
              <a:solidFill>
                <a:srgbClr val="FF3300"/>
              </a:solidFill>
              <a:round/>
              <a:headEnd/>
              <a:tailEnd type="triangle" w="med" len="med"/>
            </a:ln>
          </p:spPr>
          <p:txBody>
            <a:bodyPr/>
            <a:lstStyle/>
            <a:p>
              <a:endParaRPr lang="en-US">
                <a:solidFill>
                  <a:srgbClr val="FFFF00"/>
                </a:solidFill>
              </a:endParaRPr>
            </a:p>
          </p:txBody>
        </p:sp>
        <p:sp>
          <p:nvSpPr>
            <p:cNvPr id="148492" name="Line 14"/>
            <p:cNvSpPr>
              <a:spLocks noChangeShapeType="1"/>
            </p:cNvSpPr>
            <p:nvPr/>
          </p:nvSpPr>
          <p:spPr bwMode="auto">
            <a:xfrm flipH="1" flipV="1">
              <a:off x="227" y="1186"/>
              <a:ext cx="255" cy="2125"/>
            </a:xfrm>
            <a:prstGeom prst="line">
              <a:avLst/>
            </a:prstGeom>
            <a:noFill/>
            <a:ln w="19050">
              <a:solidFill>
                <a:srgbClr val="FF3300"/>
              </a:solidFill>
              <a:round/>
              <a:headEnd/>
              <a:tailEnd type="triangle" w="med" len="med"/>
            </a:ln>
          </p:spPr>
          <p:txBody>
            <a:bodyPr/>
            <a:lstStyle/>
            <a:p>
              <a:endParaRPr lang="en-US">
                <a:solidFill>
                  <a:srgbClr val="FFFF00"/>
                </a:solidFill>
              </a:endParaRPr>
            </a:p>
          </p:txBody>
        </p:sp>
        <p:sp>
          <p:nvSpPr>
            <p:cNvPr id="148493" name="Text Box 15"/>
            <p:cNvSpPr txBox="1">
              <a:spLocks noChangeArrowheads="1"/>
            </p:cNvSpPr>
            <p:nvPr/>
          </p:nvSpPr>
          <p:spPr bwMode="auto">
            <a:xfrm>
              <a:off x="152" y="3354"/>
              <a:ext cx="594" cy="192"/>
            </a:xfrm>
            <a:prstGeom prst="rect">
              <a:avLst/>
            </a:prstGeom>
            <a:noFill/>
            <a:ln w="9525">
              <a:noFill/>
              <a:miter lim="800000"/>
              <a:headEnd/>
              <a:tailEnd/>
            </a:ln>
          </p:spPr>
          <p:txBody>
            <a:bodyPr wrap="none">
              <a:spAutoFit/>
            </a:bodyPr>
            <a:lstStyle/>
            <a:p>
              <a:pPr marL="342900" indent="-342900">
                <a:spcBef>
                  <a:spcPct val="20000"/>
                </a:spcBef>
              </a:pPr>
              <a:r>
                <a:rPr lang="en-US" sz="1400" b="1" dirty="0">
                  <a:solidFill>
                    <a:srgbClr val="FFFF00"/>
                  </a:solidFill>
                  <a:ea typeface="ＭＳ Ｐゴシック"/>
                  <a:cs typeface="ＭＳ Ｐゴシック"/>
                </a:rPr>
                <a:t>Free Gas</a:t>
              </a:r>
            </a:p>
          </p:txBody>
        </p:sp>
        <p:sp>
          <p:nvSpPr>
            <p:cNvPr id="148494" name="Text Box 16"/>
            <p:cNvSpPr txBox="1">
              <a:spLocks noChangeArrowheads="1"/>
            </p:cNvSpPr>
            <p:nvPr/>
          </p:nvSpPr>
          <p:spPr bwMode="auto">
            <a:xfrm>
              <a:off x="682" y="3001"/>
              <a:ext cx="458" cy="192"/>
            </a:xfrm>
            <a:prstGeom prst="rect">
              <a:avLst/>
            </a:prstGeom>
            <a:noFill/>
            <a:ln w="9525">
              <a:noFill/>
              <a:miter lim="800000"/>
              <a:headEnd/>
              <a:tailEnd/>
            </a:ln>
          </p:spPr>
          <p:txBody>
            <a:bodyPr wrap="none">
              <a:spAutoFit/>
            </a:bodyPr>
            <a:lstStyle/>
            <a:p>
              <a:pPr marL="342900" indent="-342900">
                <a:spcBef>
                  <a:spcPct val="20000"/>
                </a:spcBef>
              </a:pPr>
              <a:r>
                <a:rPr lang="en-US" sz="1400" b="1">
                  <a:solidFill>
                    <a:srgbClr val="FFFF00"/>
                  </a:solidFill>
                  <a:ea typeface="ＭＳ Ｐゴシック"/>
                  <a:cs typeface="ＭＳ Ｐゴシック"/>
                </a:rPr>
                <a:t>Stress</a:t>
              </a:r>
            </a:p>
          </p:txBody>
        </p:sp>
        <p:sp>
          <p:nvSpPr>
            <p:cNvPr id="148495" name="Text Box 17"/>
            <p:cNvSpPr txBox="1">
              <a:spLocks noChangeArrowheads="1"/>
            </p:cNvSpPr>
            <p:nvPr/>
          </p:nvSpPr>
          <p:spPr bwMode="auto">
            <a:xfrm>
              <a:off x="1074" y="3143"/>
              <a:ext cx="566" cy="357"/>
            </a:xfrm>
            <a:prstGeom prst="rect">
              <a:avLst/>
            </a:prstGeom>
            <a:noFill/>
            <a:ln w="9525">
              <a:noFill/>
              <a:miter lim="800000"/>
              <a:headEnd/>
              <a:tailEnd/>
            </a:ln>
          </p:spPr>
          <p:txBody>
            <a:bodyPr wrap="none">
              <a:spAutoFit/>
            </a:bodyPr>
            <a:lstStyle/>
            <a:p>
              <a:pPr marL="342900" indent="-342900" algn="ctr">
                <a:spcBef>
                  <a:spcPct val="20000"/>
                </a:spcBef>
              </a:pPr>
              <a:r>
                <a:rPr lang="en-US" sz="1400" b="1">
                  <a:solidFill>
                    <a:srgbClr val="FFFF00"/>
                  </a:solidFill>
                  <a:ea typeface="ＭＳ Ｐゴシック"/>
                  <a:cs typeface="ＭＳ Ｐゴシック"/>
                </a:rPr>
                <a:t>Fracture</a:t>
              </a:r>
            </a:p>
            <a:p>
              <a:pPr marL="342900" indent="-342900" algn="ctr">
                <a:spcBef>
                  <a:spcPct val="20000"/>
                </a:spcBef>
              </a:pPr>
              <a:r>
                <a:rPr lang="en-US" sz="1400" b="1">
                  <a:solidFill>
                    <a:srgbClr val="FFFF00"/>
                  </a:solidFill>
                  <a:ea typeface="ＭＳ Ｐゴシック"/>
                  <a:cs typeface="ＭＳ Ｐゴシック"/>
                </a:rPr>
                <a:t>Ease</a:t>
              </a:r>
            </a:p>
          </p:txBody>
        </p:sp>
        <p:sp>
          <p:nvSpPr>
            <p:cNvPr id="148496" name="Text Box 18"/>
            <p:cNvSpPr txBox="1">
              <a:spLocks noChangeArrowheads="1"/>
            </p:cNvSpPr>
            <p:nvPr/>
          </p:nvSpPr>
          <p:spPr bwMode="auto">
            <a:xfrm>
              <a:off x="1475" y="3612"/>
              <a:ext cx="1030" cy="194"/>
            </a:xfrm>
            <a:prstGeom prst="rect">
              <a:avLst/>
            </a:prstGeom>
            <a:noFill/>
            <a:ln w="9525">
              <a:noFill/>
              <a:miter lim="800000"/>
              <a:headEnd/>
              <a:tailEnd/>
            </a:ln>
          </p:spPr>
          <p:txBody>
            <a:bodyPr wrap="none">
              <a:spAutoFit/>
            </a:bodyPr>
            <a:lstStyle/>
            <a:p>
              <a:pPr marL="342900" indent="-342900">
                <a:spcBef>
                  <a:spcPct val="20000"/>
                </a:spcBef>
              </a:pPr>
              <a:r>
                <a:rPr lang="en-US" sz="1400" b="1">
                  <a:solidFill>
                    <a:srgbClr val="FFFF00"/>
                  </a:solidFill>
                  <a:ea typeface="ＭＳ Ｐゴシック"/>
                  <a:cs typeface="ＭＳ Ｐゴシック"/>
                </a:rPr>
                <a:t>Brittleness Index</a:t>
              </a:r>
            </a:p>
          </p:txBody>
        </p:sp>
        <p:sp>
          <p:nvSpPr>
            <p:cNvPr id="148497" name="Text Box 19"/>
            <p:cNvSpPr txBox="1">
              <a:spLocks noChangeArrowheads="1"/>
            </p:cNvSpPr>
            <p:nvPr/>
          </p:nvSpPr>
          <p:spPr bwMode="auto">
            <a:xfrm>
              <a:off x="1845" y="3299"/>
              <a:ext cx="624" cy="194"/>
            </a:xfrm>
            <a:prstGeom prst="rect">
              <a:avLst/>
            </a:prstGeom>
            <a:noFill/>
            <a:ln w="9525">
              <a:noFill/>
              <a:miter lim="800000"/>
              <a:headEnd/>
              <a:tailEnd/>
            </a:ln>
          </p:spPr>
          <p:txBody>
            <a:bodyPr wrap="none">
              <a:spAutoFit/>
            </a:bodyPr>
            <a:lstStyle/>
            <a:p>
              <a:pPr marL="342900" indent="-342900">
                <a:spcBef>
                  <a:spcPct val="20000"/>
                </a:spcBef>
              </a:pPr>
              <a:r>
                <a:rPr lang="en-US" sz="1400" b="1">
                  <a:solidFill>
                    <a:srgbClr val="FFFF00"/>
                  </a:solidFill>
                  <a:ea typeface="ＭＳ Ｐゴシック"/>
                  <a:cs typeface="ＭＳ Ｐゴシック"/>
                </a:rPr>
                <a:t>Lithology</a:t>
              </a:r>
            </a:p>
          </p:txBody>
        </p:sp>
        <p:sp>
          <p:nvSpPr>
            <p:cNvPr id="148498" name="Text Box 20"/>
            <p:cNvSpPr txBox="1">
              <a:spLocks noChangeArrowheads="1"/>
            </p:cNvSpPr>
            <p:nvPr/>
          </p:nvSpPr>
          <p:spPr bwMode="auto">
            <a:xfrm>
              <a:off x="2476" y="3360"/>
              <a:ext cx="612" cy="357"/>
            </a:xfrm>
            <a:prstGeom prst="rect">
              <a:avLst/>
            </a:prstGeom>
            <a:noFill/>
            <a:ln w="9525">
              <a:noFill/>
              <a:miter lim="800000"/>
              <a:headEnd/>
              <a:tailEnd/>
            </a:ln>
          </p:spPr>
          <p:txBody>
            <a:bodyPr wrap="none">
              <a:spAutoFit/>
            </a:bodyPr>
            <a:lstStyle/>
            <a:p>
              <a:pPr marL="342900" indent="-342900">
                <a:spcBef>
                  <a:spcPct val="20000"/>
                </a:spcBef>
              </a:pPr>
              <a:r>
                <a:rPr lang="en-US" sz="1400" b="1">
                  <a:solidFill>
                    <a:srgbClr val="FFFF00"/>
                  </a:solidFill>
                  <a:ea typeface="ＭＳ Ｐゴシック"/>
                  <a:cs typeface="ＭＳ Ｐゴシック"/>
                </a:rPr>
                <a:t>Effective </a:t>
              </a:r>
            </a:p>
            <a:p>
              <a:pPr marL="342900" indent="-342900">
                <a:spcBef>
                  <a:spcPct val="20000"/>
                </a:spcBef>
              </a:pPr>
              <a:r>
                <a:rPr lang="en-US" sz="1400" b="1">
                  <a:solidFill>
                    <a:srgbClr val="FFFF00"/>
                  </a:solidFill>
                  <a:ea typeface="ＭＳ Ｐゴシック"/>
                  <a:cs typeface="ＭＳ Ｐゴシック"/>
                </a:rPr>
                <a:t>Porosity</a:t>
              </a:r>
            </a:p>
          </p:txBody>
        </p:sp>
      </p:grpSp>
      <p:sp>
        <p:nvSpPr>
          <p:cNvPr id="68629" name="Text Box 21"/>
          <p:cNvSpPr txBox="1">
            <a:spLocks noChangeArrowheads="1"/>
          </p:cNvSpPr>
          <p:nvPr/>
        </p:nvSpPr>
        <p:spPr bwMode="auto">
          <a:xfrm>
            <a:off x="4678363" y="3694113"/>
            <a:ext cx="4378763" cy="461665"/>
          </a:xfrm>
          <a:prstGeom prst="rect">
            <a:avLst/>
          </a:prstGeom>
          <a:noFill/>
          <a:ln w="9525">
            <a:noFill/>
            <a:miter lim="800000"/>
            <a:headEnd/>
            <a:tailEnd/>
          </a:ln>
          <a:effectLst/>
        </p:spPr>
        <p:txBody>
          <a:bodyPr wrap="none">
            <a:spAutoFit/>
          </a:bodyPr>
          <a:lstStyle/>
          <a:p>
            <a:pPr>
              <a:defRPr/>
            </a:pPr>
            <a:r>
              <a:rPr lang="en-US" dirty="0">
                <a:solidFill>
                  <a:schemeClr val="tx1"/>
                </a:solidFill>
                <a:effectLst>
                  <a:outerShdw blurRad="38100" dist="38100" dir="2700000" algn="tl">
                    <a:srgbClr val="DDDDDD"/>
                  </a:outerShdw>
                </a:effectLst>
                <a:latin typeface="Arial" pitchFamily="32" charset="0"/>
              </a:rPr>
              <a:t>CHI Model Triple Combo Data </a:t>
            </a:r>
          </a:p>
        </p:txBody>
      </p:sp>
      <p:sp>
        <p:nvSpPr>
          <p:cNvPr id="4" name="Slide Number Placeholder 3"/>
          <p:cNvSpPr>
            <a:spLocks noGrp="1"/>
          </p:cNvSpPr>
          <p:nvPr>
            <p:ph type="sldNum" sz="quarter" idx="12"/>
          </p:nvPr>
        </p:nvSpPr>
        <p:spPr/>
        <p:txBody>
          <a:bodyPr/>
          <a:lstStyle/>
          <a:p>
            <a:fld id="{F1677C16-1256-4B1A-B7A7-3ABE89A37D28}" type="slidenum">
              <a:rPr lang="en-US" smtClean="0"/>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0" y="1839913"/>
            <a:ext cx="9144000" cy="3484565"/>
            <a:chOff x="-993775" y="1839913"/>
            <a:chExt cx="10137775" cy="3484565"/>
          </a:xfrm>
        </p:grpSpPr>
        <p:pic>
          <p:nvPicPr>
            <p:cNvPr id="148481" name="Picture 2" descr="Adcock 29H-1_CH TMD ShaleLOG_cropped sideways_small"/>
            <p:cNvPicPr>
              <a:picLocks noChangeAspect="1" noChangeArrowheads="1"/>
            </p:cNvPicPr>
            <p:nvPr/>
          </p:nvPicPr>
          <p:blipFill>
            <a:blip r:embed="rId3" cstate="print"/>
            <a:srcRect/>
            <a:stretch>
              <a:fillRect/>
            </a:stretch>
          </p:blipFill>
          <p:spPr bwMode="auto">
            <a:xfrm>
              <a:off x="-993775" y="1839913"/>
              <a:ext cx="10137775" cy="2503487"/>
            </a:xfrm>
            <a:prstGeom prst="rect">
              <a:avLst/>
            </a:prstGeom>
            <a:noFill/>
            <a:ln w="9525">
              <a:noFill/>
              <a:miter lim="800000"/>
              <a:headEnd/>
              <a:tailEnd/>
            </a:ln>
          </p:spPr>
        </p:pic>
        <p:cxnSp>
          <p:nvCxnSpPr>
            <p:cNvPr id="24" name="Straight Connector 23"/>
            <p:cNvCxnSpPr/>
            <p:nvPr/>
          </p:nvCxnSpPr>
          <p:spPr>
            <a:xfrm rot="16200000" flipH="1">
              <a:off x="6004004" y="2920227"/>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5565853" y="2939276"/>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5032453" y="2920226"/>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6637615" y="3877288"/>
              <a:ext cx="2858200" cy="36180"/>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7185103" y="2891650"/>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6546928" y="2901176"/>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413079" y="2986901"/>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16200000" flipH="1">
              <a:off x="2813129" y="2996426"/>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260803" y="2996425"/>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08478" y="2986901"/>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217297" y="3897182"/>
              <a:ext cx="2724849" cy="34492"/>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212803" y="2996425"/>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60479" y="3005950"/>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108154" y="2996426"/>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1584404" y="2986901"/>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2022554" y="2986901"/>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1205263" y="3871565"/>
              <a:ext cx="2705800" cy="9526"/>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171450" y="4505325"/>
              <a:ext cx="4439217" cy="369332"/>
            </a:xfrm>
            <a:prstGeom prst="rect">
              <a:avLst/>
            </a:prstGeom>
            <a:noFill/>
          </p:spPr>
          <p:txBody>
            <a:bodyPr wrap="square" rtlCol="0">
              <a:spAutoFit/>
            </a:bodyPr>
            <a:lstStyle/>
            <a:p>
              <a:pPr algn="ctr"/>
              <a:r>
                <a:rPr lang="en-US" sz="1800" dirty="0" smtClean="0">
                  <a:solidFill>
                    <a:srgbClr val="FFFF00"/>
                  </a:solidFill>
                </a:rPr>
                <a:t>Evenly spaced stages</a:t>
              </a:r>
              <a:endParaRPr lang="en-US" sz="1800" dirty="0">
                <a:solidFill>
                  <a:srgbClr val="FFFF00"/>
                </a:solidFill>
              </a:endParaRPr>
            </a:p>
          </p:txBody>
        </p:sp>
        <p:sp>
          <p:nvSpPr>
            <p:cNvPr id="47" name="TextBox 46"/>
            <p:cNvSpPr txBox="1"/>
            <p:nvPr/>
          </p:nvSpPr>
          <p:spPr>
            <a:xfrm>
              <a:off x="4648199" y="4495800"/>
              <a:ext cx="3448049" cy="369332"/>
            </a:xfrm>
            <a:prstGeom prst="rect">
              <a:avLst/>
            </a:prstGeom>
            <a:noFill/>
          </p:spPr>
          <p:txBody>
            <a:bodyPr wrap="square" rtlCol="0">
              <a:spAutoFit/>
            </a:bodyPr>
            <a:lstStyle/>
            <a:p>
              <a:pPr algn="ctr"/>
              <a:r>
                <a:rPr lang="en-US" sz="1800" dirty="0" smtClean="0">
                  <a:solidFill>
                    <a:srgbClr val="FFFF00"/>
                  </a:solidFill>
                </a:rPr>
                <a:t>Unevenly spaced stages </a:t>
              </a:r>
              <a:endParaRPr lang="en-US" sz="1800" dirty="0">
                <a:solidFill>
                  <a:srgbClr val="FFFF00"/>
                </a:solidFill>
              </a:endParaRPr>
            </a:p>
          </p:txBody>
        </p:sp>
      </p:grpSp>
      <p:sp>
        <p:nvSpPr>
          <p:cNvPr id="42" name="Rectangle 3"/>
          <p:cNvSpPr>
            <a:spLocks noGrp="1" noChangeArrowheads="1"/>
          </p:cNvSpPr>
          <p:nvPr>
            <p:ph type="title"/>
          </p:nvPr>
        </p:nvSpPr>
        <p:spPr>
          <a:xfrm>
            <a:off x="0" y="0"/>
            <a:ext cx="9144000" cy="1143000"/>
          </a:xfrm>
        </p:spPr>
        <p:txBody>
          <a:bodyPr/>
          <a:lstStyle/>
          <a:p>
            <a:pPr eaLnBrk="1" hangingPunct="1"/>
            <a:r>
              <a:rPr lang="en-US" sz="2600" dirty="0" smtClean="0">
                <a:solidFill>
                  <a:srgbClr val="FFFF00"/>
                </a:solidFill>
              </a:rPr>
              <a:t>Horizontal Cased Hole Pulsed Neutron Log </a:t>
            </a:r>
            <a:br>
              <a:rPr lang="en-US" sz="2600" dirty="0" smtClean="0">
                <a:solidFill>
                  <a:srgbClr val="FFFF00"/>
                </a:solidFill>
              </a:rPr>
            </a:br>
            <a:r>
              <a:rPr lang="en-US" sz="2600" dirty="0" smtClean="0">
                <a:solidFill>
                  <a:srgbClr val="FFFF00"/>
                </a:solidFill>
              </a:rPr>
              <a:t>– Haynesville Shale</a:t>
            </a:r>
          </a:p>
        </p:txBody>
      </p:sp>
      <p:sp>
        <p:nvSpPr>
          <p:cNvPr id="2" name="Slide Number Placeholder 1"/>
          <p:cNvSpPr>
            <a:spLocks noGrp="1"/>
          </p:cNvSpPr>
          <p:nvPr>
            <p:ph type="sldNum" sz="quarter" idx="12"/>
          </p:nvPr>
        </p:nvSpPr>
        <p:spPr/>
        <p:txBody>
          <a:bodyPr/>
          <a:lstStyle/>
          <a:p>
            <a:fld id="{F1677C16-1256-4B1A-B7A7-3ABE89A37D28}" type="slidenum">
              <a:rPr lang="en-US" smtClean="0"/>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36"/>
          <p:cNvSpPr>
            <a:spLocks noGrp="1"/>
          </p:cNvSpPr>
          <p:nvPr>
            <p:ph type="title"/>
          </p:nvPr>
        </p:nvSpPr>
        <p:spPr>
          <a:xfrm>
            <a:off x="0" y="0"/>
            <a:ext cx="9144000" cy="1143000"/>
          </a:xfrm>
        </p:spPr>
        <p:txBody>
          <a:bodyPr/>
          <a:lstStyle/>
          <a:p>
            <a:r>
              <a:rPr lang="en-US" b="1" dirty="0" smtClean="0">
                <a:solidFill>
                  <a:srgbClr val="FFFF00"/>
                </a:solidFill>
                <a:latin typeface="Arial" charset="0"/>
                <a:cs typeface="Arial" charset="0"/>
              </a:rPr>
              <a:t>Haynesville #2</a:t>
            </a:r>
          </a:p>
        </p:txBody>
      </p:sp>
      <p:grpSp>
        <p:nvGrpSpPr>
          <p:cNvPr id="2" name="Group 76"/>
          <p:cNvGrpSpPr/>
          <p:nvPr/>
        </p:nvGrpSpPr>
        <p:grpSpPr>
          <a:xfrm>
            <a:off x="-14107" y="4559659"/>
            <a:ext cx="9152237" cy="820217"/>
            <a:chOff x="888181" y="4535643"/>
            <a:chExt cx="13052106" cy="655846"/>
          </a:xfrm>
        </p:grpSpPr>
        <p:sp>
          <p:nvSpPr>
            <p:cNvPr id="39" name="Rectangle 38"/>
            <p:cNvSpPr/>
            <p:nvPr/>
          </p:nvSpPr>
          <p:spPr bwMode="auto">
            <a:xfrm>
              <a:off x="888181" y="4535643"/>
              <a:ext cx="13052106" cy="655846"/>
            </a:xfrm>
            <a:prstGeom prst="rect">
              <a:avLst/>
            </a:prstGeom>
            <a:solidFill>
              <a:schemeClr val="bg1"/>
            </a:solidFill>
            <a:ln w="9525" cap="flat" cmpd="sng" algn="ctr">
              <a:noFill/>
              <a:prstDash val="solid"/>
              <a:round/>
              <a:headEnd type="none" w="med" len="med"/>
              <a:tailEnd type="none" w="med" len="med"/>
            </a:ln>
            <a:effectLst/>
          </p:spPr>
          <p:txBody>
            <a:bodyPr vert="horz" wrap="square" lIns="130622" tIns="65311" rIns="130622" bIns="65311" numCol="1" rtlCol="0" anchor="t" anchorCtr="0" compatLnSpc="1">
              <a:prstTxWarp prst="textNoShape">
                <a:avLst/>
              </a:prstTxWarp>
            </a:bodyPr>
            <a:lstStyle/>
            <a:p>
              <a:pPr eaLnBrk="0" fontAlgn="base" hangingPunct="0">
                <a:spcBef>
                  <a:spcPct val="0"/>
                </a:spcBef>
                <a:spcAft>
                  <a:spcPct val="0"/>
                </a:spcAft>
              </a:pPr>
              <a:endParaRPr lang="en-US" sz="2400" dirty="0" smtClean="0">
                <a:solidFill>
                  <a:schemeClr val="bg1"/>
                </a:solidFill>
                <a:latin typeface="Arial" charset="0"/>
                <a:ea typeface="ヒラギノ角ゴ Pro W3" pitchFamily="8" charset="-128"/>
              </a:endParaRPr>
            </a:p>
          </p:txBody>
        </p:sp>
        <p:grpSp>
          <p:nvGrpSpPr>
            <p:cNvPr id="3" name="Group 37"/>
            <p:cNvGrpSpPr/>
            <p:nvPr/>
          </p:nvGrpSpPr>
          <p:grpSpPr>
            <a:xfrm>
              <a:off x="1525575" y="4580747"/>
              <a:ext cx="11861641" cy="319928"/>
              <a:chOff x="1730474" y="5331225"/>
              <a:chExt cx="7413526" cy="266607"/>
            </a:xfrm>
          </p:grpSpPr>
          <p:sp>
            <p:nvSpPr>
              <p:cNvPr id="32779" name="Text Box 32"/>
              <p:cNvSpPr txBox="1">
                <a:spLocks noChangeArrowheads="1"/>
              </p:cNvSpPr>
              <p:nvPr/>
            </p:nvSpPr>
            <p:spPr bwMode="auto">
              <a:xfrm>
                <a:off x="1730474" y="5331225"/>
                <a:ext cx="570585" cy="266607"/>
              </a:xfrm>
              <a:prstGeom prst="rect">
                <a:avLst/>
              </a:prstGeom>
              <a:solidFill>
                <a:schemeClr val="bg1"/>
              </a:solidFill>
              <a:ln w="9525">
                <a:noFill/>
                <a:miter lim="800000"/>
                <a:headEnd/>
                <a:tailEnd/>
              </a:ln>
            </p:spPr>
            <p:txBody>
              <a:bodyPr wrap="square">
                <a:spAutoFit/>
              </a:bodyPr>
              <a:lstStyle/>
              <a:p>
                <a:pPr algn="ctr"/>
                <a:r>
                  <a:rPr lang="en-US" sz="1000" b="1" dirty="0">
                    <a:solidFill>
                      <a:schemeClr val="tx1"/>
                    </a:solidFill>
                  </a:rPr>
                  <a:t>Prop </a:t>
                </a:r>
                <a:br>
                  <a:rPr lang="en-US" sz="1000" b="1" dirty="0">
                    <a:solidFill>
                      <a:schemeClr val="tx1"/>
                    </a:solidFill>
                  </a:rPr>
                </a:br>
                <a:r>
                  <a:rPr lang="en-US" sz="1000" b="1" dirty="0">
                    <a:solidFill>
                      <a:schemeClr val="tx1"/>
                    </a:solidFill>
                  </a:rPr>
                  <a:t>62.2%</a:t>
                </a:r>
              </a:p>
            </p:txBody>
          </p:sp>
          <p:sp>
            <p:nvSpPr>
              <p:cNvPr id="32780" name="Text Box 33"/>
              <p:cNvSpPr txBox="1">
                <a:spLocks noChangeArrowheads="1"/>
              </p:cNvSpPr>
              <p:nvPr/>
            </p:nvSpPr>
            <p:spPr bwMode="auto">
              <a:xfrm>
                <a:off x="2591779" y="5331225"/>
                <a:ext cx="496075" cy="266607"/>
              </a:xfrm>
              <a:prstGeom prst="rect">
                <a:avLst/>
              </a:prstGeom>
              <a:solidFill>
                <a:schemeClr val="bg1"/>
              </a:solidFill>
              <a:ln w="9525">
                <a:noFill/>
                <a:miter lim="800000"/>
                <a:headEnd/>
                <a:tailEnd/>
              </a:ln>
            </p:spPr>
            <p:txBody>
              <a:bodyPr wrap="none">
                <a:spAutoFit/>
              </a:bodyPr>
              <a:lstStyle/>
              <a:p>
                <a:pPr algn="ctr"/>
                <a:r>
                  <a:rPr lang="en-US" sz="1000" b="1" dirty="0">
                    <a:solidFill>
                      <a:schemeClr val="tx1"/>
                    </a:solidFill>
                  </a:rPr>
                  <a:t>Prop </a:t>
                </a:r>
                <a:br>
                  <a:rPr lang="en-US" sz="1000" b="1" dirty="0">
                    <a:solidFill>
                      <a:schemeClr val="tx1"/>
                    </a:solidFill>
                  </a:rPr>
                </a:br>
                <a:r>
                  <a:rPr lang="en-US" sz="1000" b="1" dirty="0">
                    <a:solidFill>
                      <a:schemeClr val="tx1"/>
                    </a:solidFill>
                  </a:rPr>
                  <a:t>85.3%</a:t>
                </a:r>
              </a:p>
            </p:txBody>
          </p:sp>
          <p:sp>
            <p:nvSpPr>
              <p:cNvPr id="32781" name="Text Box 34"/>
              <p:cNvSpPr txBox="1">
                <a:spLocks noChangeArrowheads="1"/>
              </p:cNvSpPr>
              <p:nvPr/>
            </p:nvSpPr>
            <p:spPr bwMode="auto">
              <a:xfrm>
                <a:off x="3230085" y="5331225"/>
                <a:ext cx="694980" cy="266607"/>
              </a:xfrm>
              <a:prstGeom prst="rect">
                <a:avLst/>
              </a:prstGeom>
              <a:solidFill>
                <a:schemeClr val="bg1"/>
              </a:solidFill>
              <a:ln w="9525">
                <a:noFill/>
                <a:miter lim="800000"/>
                <a:headEnd/>
                <a:tailEnd/>
              </a:ln>
            </p:spPr>
            <p:txBody>
              <a:bodyPr>
                <a:spAutoFit/>
              </a:bodyPr>
              <a:lstStyle/>
              <a:p>
                <a:pPr algn="ctr"/>
                <a:r>
                  <a:rPr lang="en-US" sz="1000" b="1" dirty="0">
                    <a:solidFill>
                      <a:schemeClr val="tx1"/>
                    </a:solidFill>
                  </a:rPr>
                  <a:t>Prop </a:t>
                </a:r>
                <a:endParaRPr lang="en-US" sz="1000" b="1" dirty="0" smtClean="0">
                  <a:solidFill>
                    <a:schemeClr val="tx1"/>
                  </a:solidFill>
                </a:endParaRPr>
              </a:p>
              <a:p>
                <a:pPr algn="ctr"/>
                <a:r>
                  <a:rPr lang="en-US" sz="1000" b="1" dirty="0" smtClean="0">
                    <a:solidFill>
                      <a:schemeClr val="tx1"/>
                    </a:solidFill>
                  </a:rPr>
                  <a:t>79</a:t>
                </a:r>
                <a:r>
                  <a:rPr lang="en-US" sz="1000" b="1" dirty="0">
                    <a:solidFill>
                      <a:schemeClr val="tx1"/>
                    </a:solidFill>
                  </a:rPr>
                  <a:t>%</a:t>
                </a:r>
              </a:p>
            </p:txBody>
          </p:sp>
          <p:sp>
            <p:nvSpPr>
              <p:cNvPr id="32782" name="Text Box 35"/>
              <p:cNvSpPr txBox="1">
                <a:spLocks noChangeArrowheads="1"/>
              </p:cNvSpPr>
              <p:nvPr/>
            </p:nvSpPr>
            <p:spPr bwMode="auto">
              <a:xfrm>
                <a:off x="3909271" y="5331225"/>
                <a:ext cx="821341" cy="266607"/>
              </a:xfrm>
              <a:prstGeom prst="rect">
                <a:avLst/>
              </a:prstGeom>
              <a:solidFill>
                <a:schemeClr val="bg1"/>
              </a:solidFill>
              <a:ln w="9525">
                <a:noFill/>
                <a:miter lim="800000"/>
                <a:headEnd/>
                <a:tailEnd/>
              </a:ln>
            </p:spPr>
            <p:txBody>
              <a:bodyPr>
                <a:spAutoFit/>
              </a:bodyPr>
              <a:lstStyle/>
              <a:p>
                <a:pPr algn="ctr"/>
                <a:r>
                  <a:rPr lang="en-US" sz="1000" b="1" dirty="0">
                    <a:solidFill>
                      <a:srgbClr val="FF0000"/>
                    </a:solidFill>
                  </a:rPr>
                  <a:t>Prop </a:t>
                </a:r>
                <a:endParaRPr lang="en-US" sz="1000" b="1" dirty="0" smtClean="0">
                  <a:solidFill>
                    <a:srgbClr val="FF0000"/>
                  </a:solidFill>
                </a:endParaRPr>
              </a:p>
              <a:p>
                <a:pPr algn="ctr"/>
                <a:r>
                  <a:rPr lang="en-US" sz="1000" b="1" dirty="0" smtClean="0">
                    <a:solidFill>
                      <a:srgbClr val="FF0000"/>
                    </a:solidFill>
                  </a:rPr>
                  <a:t>29.5</a:t>
                </a:r>
                <a:r>
                  <a:rPr lang="en-US" sz="1000" b="1" dirty="0">
                    <a:solidFill>
                      <a:srgbClr val="FF0000"/>
                    </a:solidFill>
                  </a:rPr>
                  <a:t>%</a:t>
                </a:r>
              </a:p>
            </p:txBody>
          </p:sp>
          <p:sp>
            <p:nvSpPr>
              <p:cNvPr id="32783" name="Text Box 36"/>
              <p:cNvSpPr txBox="1">
                <a:spLocks noChangeArrowheads="1"/>
              </p:cNvSpPr>
              <p:nvPr/>
            </p:nvSpPr>
            <p:spPr bwMode="auto">
              <a:xfrm>
                <a:off x="4713500" y="5331225"/>
                <a:ext cx="694980" cy="266607"/>
              </a:xfrm>
              <a:prstGeom prst="rect">
                <a:avLst/>
              </a:prstGeom>
              <a:solidFill>
                <a:schemeClr val="bg1"/>
              </a:solidFill>
              <a:ln w="9525">
                <a:noFill/>
                <a:miter lim="800000"/>
                <a:headEnd/>
                <a:tailEnd/>
              </a:ln>
            </p:spPr>
            <p:txBody>
              <a:bodyPr>
                <a:spAutoFit/>
              </a:bodyPr>
              <a:lstStyle/>
              <a:p>
                <a:pPr algn="ctr"/>
                <a:r>
                  <a:rPr lang="en-US" sz="1000" b="1" dirty="0">
                    <a:solidFill>
                      <a:srgbClr val="FF0000"/>
                    </a:solidFill>
                  </a:rPr>
                  <a:t>Prop 2.6%</a:t>
                </a:r>
              </a:p>
            </p:txBody>
          </p:sp>
          <p:sp>
            <p:nvSpPr>
              <p:cNvPr id="32784" name="Text Box 37"/>
              <p:cNvSpPr txBox="1">
                <a:spLocks noChangeArrowheads="1"/>
              </p:cNvSpPr>
              <p:nvPr/>
            </p:nvSpPr>
            <p:spPr bwMode="auto">
              <a:xfrm>
                <a:off x="5425592" y="5331225"/>
                <a:ext cx="821341" cy="266607"/>
              </a:xfrm>
              <a:prstGeom prst="rect">
                <a:avLst/>
              </a:prstGeom>
              <a:solidFill>
                <a:schemeClr val="bg1"/>
              </a:solidFill>
              <a:ln w="9525">
                <a:noFill/>
                <a:miter lim="800000"/>
                <a:headEnd/>
                <a:tailEnd/>
              </a:ln>
            </p:spPr>
            <p:txBody>
              <a:bodyPr>
                <a:spAutoFit/>
              </a:bodyPr>
              <a:lstStyle/>
              <a:p>
                <a:pPr algn="ctr"/>
                <a:r>
                  <a:rPr lang="en-US" sz="1000" b="1" dirty="0" smtClean="0">
                    <a:solidFill>
                      <a:schemeClr val="tx1"/>
                    </a:solidFill>
                  </a:rPr>
                  <a:t>Prop</a:t>
                </a:r>
              </a:p>
              <a:p>
                <a:pPr algn="ctr"/>
                <a:r>
                  <a:rPr lang="en-US" sz="1000" b="1" dirty="0" smtClean="0">
                    <a:solidFill>
                      <a:schemeClr val="tx1"/>
                    </a:solidFill>
                  </a:rPr>
                  <a:t>89.5</a:t>
                </a:r>
                <a:r>
                  <a:rPr lang="en-US" sz="1000" b="1" dirty="0">
                    <a:solidFill>
                      <a:schemeClr val="tx1"/>
                    </a:solidFill>
                  </a:rPr>
                  <a:t>%</a:t>
                </a:r>
              </a:p>
            </p:txBody>
          </p:sp>
          <p:sp>
            <p:nvSpPr>
              <p:cNvPr id="32785" name="Text Box 38"/>
              <p:cNvSpPr txBox="1">
                <a:spLocks noChangeArrowheads="1"/>
              </p:cNvSpPr>
              <p:nvPr/>
            </p:nvSpPr>
            <p:spPr bwMode="auto">
              <a:xfrm>
                <a:off x="6229821" y="5331225"/>
                <a:ext cx="694980" cy="266607"/>
              </a:xfrm>
              <a:prstGeom prst="rect">
                <a:avLst/>
              </a:prstGeom>
              <a:solidFill>
                <a:schemeClr val="bg1"/>
              </a:solidFill>
              <a:ln w="9525">
                <a:noFill/>
                <a:miter lim="800000"/>
                <a:headEnd/>
                <a:tailEnd/>
              </a:ln>
            </p:spPr>
            <p:txBody>
              <a:bodyPr>
                <a:spAutoFit/>
              </a:bodyPr>
              <a:lstStyle/>
              <a:p>
                <a:pPr algn="ctr"/>
                <a:r>
                  <a:rPr lang="en-US" sz="1000" b="1" dirty="0">
                    <a:solidFill>
                      <a:schemeClr val="tx1"/>
                    </a:solidFill>
                  </a:rPr>
                  <a:t>Prop 100%</a:t>
                </a:r>
              </a:p>
            </p:txBody>
          </p:sp>
          <p:sp>
            <p:nvSpPr>
              <p:cNvPr id="32786" name="Text Box 39"/>
              <p:cNvSpPr txBox="1">
                <a:spLocks noChangeArrowheads="1"/>
              </p:cNvSpPr>
              <p:nvPr/>
            </p:nvSpPr>
            <p:spPr bwMode="auto">
              <a:xfrm>
                <a:off x="6965605" y="5331225"/>
                <a:ext cx="694980" cy="266607"/>
              </a:xfrm>
              <a:prstGeom prst="rect">
                <a:avLst/>
              </a:prstGeom>
              <a:solidFill>
                <a:schemeClr val="bg1"/>
              </a:solidFill>
              <a:ln w="9525">
                <a:noFill/>
                <a:miter lim="800000"/>
                <a:headEnd/>
                <a:tailEnd/>
              </a:ln>
            </p:spPr>
            <p:txBody>
              <a:bodyPr>
                <a:spAutoFit/>
              </a:bodyPr>
              <a:lstStyle/>
              <a:p>
                <a:pPr algn="ctr"/>
                <a:r>
                  <a:rPr lang="en-US" sz="1000" b="1" dirty="0">
                    <a:solidFill>
                      <a:srgbClr val="FF0000"/>
                    </a:solidFill>
                  </a:rPr>
                  <a:t>Prop </a:t>
                </a:r>
                <a:br>
                  <a:rPr lang="en-US" sz="1000" b="1" dirty="0">
                    <a:solidFill>
                      <a:srgbClr val="FF0000"/>
                    </a:solidFill>
                  </a:rPr>
                </a:br>
                <a:r>
                  <a:rPr lang="en-US" sz="1000" b="1" dirty="0">
                    <a:solidFill>
                      <a:srgbClr val="FF0000"/>
                    </a:solidFill>
                  </a:rPr>
                  <a:t>3%</a:t>
                </a:r>
              </a:p>
            </p:txBody>
          </p:sp>
          <p:sp>
            <p:nvSpPr>
              <p:cNvPr id="32788" name="Text Box 41"/>
              <p:cNvSpPr txBox="1">
                <a:spLocks noChangeArrowheads="1"/>
              </p:cNvSpPr>
              <p:nvPr/>
            </p:nvSpPr>
            <p:spPr bwMode="auto">
              <a:xfrm>
                <a:off x="8628532" y="5331225"/>
                <a:ext cx="515468" cy="266607"/>
              </a:xfrm>
              <a:prstGeom prst="rect">
                <a:avLst/>
              </a:prstGeom>
              <a:solidFill>
                <a:schemeClr val="bg1"/>
              </a:solidFill>
              <a:ln w="9525">
                <a:noFill/>
                <a:miter lim="800000"/>
                <a:headEnd/>
                <a:tailEnd/>
              </a:ln>
            </p:spPr>
            <p:txBody>
              <a:bodyPr wrap="square">
                <a:spAutoFit/>
              </a:bodyPr>
              <a:lstStyle/>
              <a:p>
                <a:pPr algn="ctr"/>
                <a:r>
                  <a:rPr lang="en-US" sz="1000" b="1" dirty="0">
                    <a:solidFill>
                      <a:srgbClr val="FF0000"/>
                    </a:solidFill>
                  </a:rPr>
                  <a:t>Prop 35%</a:t>
                </a:r>
              </a:p>
            </p:txBody>
          </p:sp>
          <p:sp>
            <p:nvSpPr>
              <p:cNvPr id="32787" name="Text Box 40"/>
              <p:cNvSpPr txBox="1">
                <a:spLocks noChangeArrowheads="1"/>
              </p:cNvSpPr>
              <p:nvPr/>
            </p:nvSpPr>
            <p:spPr bwMode="auto">
              <a:xfrm>
                <a:off x="7780364" y="5331225"/>
                <a:ext cx="601527" cy="266607"/>
              </a:xfrm>
              <a:prstGeom prst="rect">
                <a:avLst/>
              </a:prstGeom>
              <a:solidFill>
                <a:schemeClr val="bg1"/>
              </a:solidFill>
              <a:ln w="9525">
                <a:noFill/>
                <a:miter lim="800000"/>
                <a:headEnd/>
                <a:tailEnd/>
              </a:ln>
            </p:spPr>
            <p:txBody>
              <a:bodyPr>
                <a:spAutoFit/>
              </a:bodyPr>
              <a:lstStyle/>
              <a:p>
                <a:pPr algn="ctr"/>
                <a:r>
                  <a:rPr lang="en-US" sz="1000" b="1" dirty="0">
                    <a:solidFill>
                      <a:schemeClr val="tx1"/>
                    </a:solidFill>
                  </a:rPr>
                  <a:t>Prop </a:t>
                </a:r>
                <a:br>
                  <a:rPr lang="en-US" sz="1000" b="1" dirty="0">
                    <a:solidFill>
                      <a:schemeClr val="tx1"/>
                    </a:solidFill>
                  </a:rPr>
                </a:br>
                <a:r>
                  <a:rPr lang="en-US" sz="1000" b="1" dirty="0">
                    <a:solidFill>
                      <a:schemeClr val="tx1"/>
                    </a:solidFill>
                  </a:rPr>
                  <a:t>55.4%</a:t>
                </a:r>
              </a:p>
            </p:txBody>
          </p:sp>
        </p:grpSp>
      </p:grpSp>
      <p:pic>
        <p:nvPicPr>
          <p:cNvPr id="32789" name="Picture 6" descr="CGU 13-17_RMT LWD TIV ShaleLOG_annotated horiz_final"/>
          <p:cNvPicPr>
            <a:picLocks noChangeAspect="1" noChangeArrowheads="1"/>
          </p:cNvPicPr>
          <p:nvPr/>
        </p:nvPicPr>
        <p:blipFill>
          <a:blip r:embed="rId3" cstate="print"/>
          <a:srcRect t="82064" b="10669"/>
          <a:stretch>
            <a:fillRect/>
          </a:stretch>
        </p:blipFill>
        <p:spPr bwMode="auto">
          <a:xfrm>
            <a:off x="-2216" y="3782443"/>
            <a:ext cx="9144000" cy="544103"/>
          </a:xfrm>
          <a:prstGeom prst="rect">
            <a:avLst/>
          </a:prstGeom>
          <a:noFill/>
          <a:ln w="9525">
            <a:noFill/>
            <a:miter lim="800000"/>
            <a:headEnd/>
            <a:tailEnd/>
          </a:ln>
        </p:spPr>
      </p:pic>
      <p:sp>
        <p:nvSpPr>
          <p:cNvPr id="75" name="Rectangle 74"/>
          <p:cNvSpPr/>
          <p:nvPr/>
        </p:nvSpPr>
        <p:spPr>
          <a:xfrm>
            <a:off x="-7998" y="4030576"/>
            <a:ext cx="9151998" cy="56099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smtClean="0">
              <a:solidFill>
                <a:schemeClr val="tx1"/>
              </a:solidFill>
              <a:latin typeface="Arial" pitchFamily="34" charset="0"/>
              <a:cs typeface="Arial" pitchFamily="34" charset="0"/>
            </a:endParaRPr>
          </a:p>
        </p:txBody>
      </p:sp>
      <p:sp>
        <p:nvSpPr>
          <p:cNvPr id="32" name="TextBox 31"/>
          <p:cNvSpPr txBox="1"/>
          <p:nvPr/>
        </p:nvSpPr>
        <p:spPr>
          <a:xfrm>
            <a:off x="226832" y="4210939"/>
            <a:ext cx="377026" cy="215444"/>
          </a:xfrm>
          <a:prstGeom prst="rect">
            <a:avLst/>
          </a:prstGeom>
          <a:noFill/>
        </p:spPr>
        <p:txBody>
          <a:bodyPr wrap="none" rtlCol="0">
            <a:spAutoFit/>
          </a:bodyPr>
          <a:lstStyle/>
          <a:p>
            <a:r>
              <a:rPr lang="en-US" sz="800" dirty="0" smtClean="0">
                <a:solidFill>
                  <a:schemeClr val="tx1"/>
                </a:solidFill>
              </a:rPr>
              <a:t>768</a:t>
            </a:r>
            <a:endParaRPr lang="en-US" sz="800" dirty="0">
              <a:solidFill>
                <a:schemeClr val="tx1"/>
              </a:solidFill>
            </a:endParaRPr>
          </a:p>
        </p:txBody>
      </p:sp>
      <p:sp>
        <p:nvSpPr>
          <p:cNvPr id="33" name="TextBox 32"/>
          <p:cNvSpPr txBox="1"/>
          <p:nvPr/>
        </p:nvSpPr>
        <p:spPr>
          <a:xfrm>
            <a:off x="469156" y="4210939"/>
            <a:ext cx="377026" cy="215444"/>
          </a:xfrm>
          <a:prstGeom prst="rect">
            <a:avLst/>
          </a:prstGeom>
          <a:noFill/>
        </p:spPr>
        <p:txBody>
          <a:bodyPr wrap="none" rtlCol="0">
            <a:spAutoFit/>
          </a:bodyPr>
          <a:lstStyle/>
          <a:p>
            <a:r>
              <a:rPr lang="en-US" sz="800" dirty="0" smtClean="0">
                <a:solidFill>
                  <a:schemeClr val="tx1"/>
                </a:solidFill>
              </a:rPr>
              <a:t>376</a:t>
            </a:r>
            <a:endParaRPr lang="en-US" sz="800" dirty="0">
              <a:solidFill>
                <a:schemeClr val="tx1"/>
              </a:solidFill>
            </a:endParaRPr>
          </a:p>
        </p:txBody>
      </p:sp>
      <p:sp>
        <p:nvSpPr>
          <p:cNvPr id="34" name="TextBox 33"/>
          <p:cNvSpPr txBox="1"/>
          <p:nvPr/>
        </p:nvSpPr>
        <p:spPr>
          <a:xfrm>
            <a:off x="768676"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35" name="TextBox 34"/>
          <p:cNvSpPr txBox="1"/>
          <p:nvPr/>
        </p:nvSpPr>
        <p:spPr>
          <a:xfrm>
            <a:off x="1007992"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36" name="TextBox 35"/>
          <p:cNvSpPr txBox="1"/>
          <p:nvPr/>
        </p:nvSpPr>
        <p:spPr>
          <a:xfrm>
            <a:off x="1864409"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38" name="TextBox 37"/>
          <p:cNvSpPr txBox="1"/>
          <p:nvPr/>
        </p:nvSpPr>
        <p:spPr>
          <a:xfrm>
            <a:off x="2922514"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1" name="TextBox 40"/>
          <p:cNvSpPr txBox="1"/>
          <p:nvPr/>
        </p:nvSpPr>
        <p:spPr>
          <a:xfrm>
            <a:off x="3134736"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2" name="TextBox 41"/>
          <p:cNvSpPr txBox="1"/>
          <p:nvPr/>
        </p:nvSpPr>
        <p:spPr>
          <a:xfrm>
            <a:off x="3554667"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3" name="TextBox 42"/>
          <p:cNvSpPr txBox="1"/>
          <p:nvPr/>
        </p:nvSpPr>
        <p:spPr>
          <a:xfrm>
            <a:off x="3766890"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4" name="TextBox 43"/>
          <p:cNvSpPr txBox="1"/>
          <p:nvPr/>
        </p:nvSpPr>
        <p:spPr>
          <a:xfrm>
            <a:off x="3976103"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5" name="TextBox 44"/>
          <p:cNvSpPr txBox="1"/>
          <p:nvPr/>
        </p:nvSpPr>
        <p:spPr>
          <a:xfrm>
            <a:off x="1665733"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6" name="TextBox 45"/>
          <p:cNvSpPr txBox="1"/>
          <p:nvPr/>
        </p:nvSpPr>
        <p:spPr>
          <a:xfrm>
            <a:off x="1403839" y="4210939"/>
            <a:ext cx="377026" cy="215444"/>
          </a:xfrm>
          <a:prstGeom prst="rect">
            <a:avLst/>
          </a:prstGeom>
          <a:noFill/>
        </p:spPr>
        <p:txBody>
          <a:bodyPr wrap="none" rtlCol="0">
            <a:spAutoFit/>
          </a:bodyPr>
          <a:lstStyle/>
          <a:p>
            <a:r>
              <a:rPr lang="en-US" sz="800" dirty="0" smtClean="0">
                <a:solidFill>
                  <a:schemeClr val="tx1"/>
                </a:solidFill>
              </a:rPr>
              <a:t>162</a:t>
            </a:r>
            <a:endParaRPr lang="en-US" sz="800" dirty="0">
              <a:solidFill>
                <a:schemeClr val="tx1"/>
              </a:solidFill>
            </a:endParaRPr>
          </a:p>
        </p:txBody>
      </p:sp>
      <p:sp>
        <p:nvSpPr>
          <p:cNvPr id="47" name="TextBox 46"/>
          <p:cNvSpPr txBox="1"/>
          <p:nvPr/>
        </p:nvSpPr>
        <p:spPr>
          <a:xfrm>
            <a:off x="2049540" y="4210939"/>
            <a:ext cx="312906" cy="215444"/>
          </a:xfrm>
          <a:prstGeom prst="rect">
            <a:avLst/>
          </a:prstGeom>
          <a:noFill/>
        </p:spPr>
        <p:txBody>
          <a:bodyPr wrap="none" rtlCol="0">
            <a:spAutoFit/>
          </a:bodyPr>
          <a:lstStyle/>
          <a:p>
            <a:r>
              <a:rPr lang="en-US" sz="800" dirty="0" smtClean="0">
                <a:solidFill>
                  <a:srgbClr val="FF0000"/>
                </a:solidFill>
              </a:rPr>
              <a:t>15</a:t>
            </a:r>
            <a:endParaRPr lang="en-US" sz="800" dirty="0">
              <a:solidFill>
                <a:srgbClr val="FF0000"/>
              </a:solidFill>
            </a:endParaRPr>
          </a:p>
        </p:txBody>
      </p:sp>
      <p:sp>
        <p:nvSpPr>
          <p:cNvPr id="48" name="TextBox 47"/>
          <p:cNvSpPr txBox="1"/>
          <p:nvPr/>
        </p:nvSpPr>
        <p:spPr>
          <a:xfrm>
            <a:off x="2234671" y="4210939"/>
            <a:ext cx="377026" cy="215444"/>
          </a:xfrm>
          <a:prstGeom prst="rect">
            <a:avLst/>
          </a:prstGeom>
          <a:noFill/>
        </p:spPr>
        <p:txBody>
          <a:bodyPr wrap="none" rtlCol="0">
            <a:spAutoFit/>
          </a:bodyPr>
          <a:lstStyle/>
          <a:p>
            <a:r>
              <a:rPr lang="en-US" sz="800" dirty="0" smtClean="0">
                <a:solidFill>
                  <a:schemeClr val="tx1"/>
                </a:solidFill>
              </a:rPr>
              <a:t>379</a:t>
            </a:r>
            <a:endParaRPr lang="en-US" sz="800" dirty="0">
              <a:solidFill>
                <a:schemeClr val="tx1"/>
              </a:solidFill>
            </a:endParaRPr>
          </a:p>
        </p:txBody>
      </p:sp>
      <p:sp>
        <p:nvSpPr>
          <p:cNvPr id="49" name="TextBox 48"/>
          <p:cNvSpPr txBox="1"/>
          <p:nvPr/>
        </p:nvSpPr>
        <p:spPr>
          <a:xfrm>
            <a:off x="2476996" y="4210939"/>
            <a:ext cx="312906" cy="215444"/>
          </a:xfrm>
          <a:prstGeom prst="rect">
            <a:avLst/>
          </a:prstGeom>
          <a:noFill/>
        </p:spPr>
        <p:txBody>
          <a:bodyPr wrap="none" rtlCol="0">
            <a:spAutoFit/>
          </a:bodyPr>
          <a:lstStyle/>
          <a:p>
            <a:r>
              <a:rPr lang="en-US" sz="800" dirty="0" smtClean="0">
                <a:solidFill>
                  <a:srgbClr val="FF0000"/>
                </a:solidFill>
              </a:rPr>
              <a:t>64</a:t>
            </a:r>
            <a:endParaRPr lang="en-US" sz="800" dirty="0">
              <a:solidFill>
                <a:srgbClr val="FF0000"/>
              </a:solidFill>
            </a:endParaRPr>
          </a:p>
        </p:txBody>
      </p:sp>
      <p:sp>
        <p:nvSpPr>
          <p:cNvPr id="50" name="TextBox 49"/>
          <p:cNvSpPr txBox="1"/>
          <p:nvPr/>
        </p:nvSpPr>
        <p:spPr>
          <a:xfrm>
            <a:off x="2653096" y="4210939"/>
            <a:ext cx="377026" cy="215444"/>
          </a:xfrm>
          <a:prstGeom prst="rect">
            <a:avLst/>
          </a:prstGeom>
          <a:noFill/>
        </p:spPr>
        <p:txBody>
          <a:bodyPr wrap="none" rtlCol="0">
            <a:spAutoFit/>
          </a:bodyPr>
          <a:lstStyle/>
          <a:p>
            <a:r>
              <a:rPr lang="en-US" sz="800" dirty="0" smtClean="0">
                <a:solidFill>
                  <a:schemeClr val="tx1"/>
                </a:solidFill>
              </a:rPr>
              <a:t>137</a:t>
            </a:r>
            <a:endParaRPr lang="en-US" sz="800" dirty="0">
              <a:solidFill>
                <a:schemeClr val="tx1"/>
              </a:solidFill>
            </a:endParaRPr>
          </a:p>
        </p:txBody>
      </p:sp>
      <p:sp>
        <p:nvSpPr>
          <p:cNvPr id="51" name="TextBox 50"/>
          <p:cNvSpPr txBox="1"/>
          <p:nvPr/>
        </p:nvSpPr>
        <p:spPr>
          <a:xfrm>
            <a:off x="3286754" y="4210939"/>
            <a:ext cx="377026" cy="215444"/>
          </a:xfrm>
          <a:prstGeom prst="rect">
            <a:avLst/>
          </a:prstGeom>
          <a:noFill/>
        </p:spPr>
        <p:txBody>
          <a:bodyPr wrap="none" rtlCol="0">
            <a:spAutoFit/>
          </a:bodyPr>
          <a:lstStyle/>
          <a:p>
            <a:r>
              <a:rPr lang="en-US" sz="800" dirty="0" smtClean="0">
                <a:solidFill>
                  <a:schemeClr val="tx1"/>
                </a:solidFill>
              </a:rPr>
              <a:t>298</a:t>
            </a:r>
            <a:endParaRPr lang="en-US" sz="800" dirty="0">
              <a:solidFill>
                <a:schemeClr val="tx1"/>
              </a:solidFill>
            </a:endParaRPr>
          </a:p>
        </p:txBody>
      </p:sp>
      <p:sp>
        <p:nvSpPr>
          <p:cNvPr id="52" name="TextBox 51"/>
          <p:cNvSpPr txBox="1"/>
          <p:nvPr/>
        </p:nvSpPr>
        <p:spPr>
          <a:xfrm>
            <a:off x="1244297" y="4210939"/>
            <a:ext cx="248786" cy="215444"/>
          </a:xfrm>
          <a:prstGeom prst="rect">
            <a:avLst/>
          </a:prstGeom>
          <a:noFill/>
        </p:spPr>
        <p:txBody>
          <a:bodyPr wrap="none" rtlCol="0">
            <a:spAutoFit/>
          </a:bodyPr>
          <a:lstStyle/>
          <a:p>
            <a:r>
              <a:rPr lang="en-US" sz="800" dirty="0" smtClean="0">
                <a:solidFill>
                  <a:srgbClr val="FF0000"/>
                </a:solidFill>
              </a:rPr>
              <a:t>1</a:t>
            </a:r>
            <a:endParaRPr lang="en-US" sz="800" dirty="0">
              <a:solidFill>
                <a:srgbClr val="FF0000"/>
              </a:solidFill>
            </a:endParaRPr>
          </a:p>
        </p:txBody>
      </p:sp>
      <p:sp>
        <p:nvSpPr>
          <p:cNvPr id="53" name="TextBox 52"/>
          <p:cNvSpPr txBox="1"/>
          <p:nvPr/>
        </p:nvSpPr>
        <p:spPr>
          <a:xfrm>
            <a:off x="4177789"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54" name="TextBox 53"/>
          <p:cNvSpPr txBox="1"/>
          <p:nvPr/>
        </p:nvSpPr>
        <p:spPr>
          <a:xfrm>
            <a:off x="4393077"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57" name="TextBox 56"/>
          <p:cNvSpPr txBox="1"/>
          <p:nvPr/>
        </p:nvSpPr>
        <p:spPr>
          <a:xfrm>
            <a:off x="5020661"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58" name="TextBox 57"/>
          <p:cNvSpPr txBox="1"/>
          <p:nvPr/>
        </p:nvSpPr>
        <p:spPr>
          <a:xfrm>
            <a:off x="5226863"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59" name="TextBox 58"/>
          <p:cNvSpPr txBox="1"/>
          <p:nvPr/>
        </p:nvSpPr>
        <p:spPr>
          <a:xfrm>
            <a:off x="5436076"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60" name="TextBox 59"/>
          <p:cNvSpPr txBox="1"/>
          <p:nvPr/>
        </p:nvSpPr>
        <p:spPr>
          <a:xfrm>
            <a:off x="5645289"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61" name="TextBox 60"/>
          <p:cNvSpPr txBox="1"/>
          <p:nvPr/>
        </p:nvSpPr>
        <p:spPr>
          <a:xfrm>
            <a:off x="5851491"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62" name="TextBox 61"/>
          <p:cNvSpPr txBox="1"/>
          <p:nvPr/>
        </p:nvSpPr>
        <p:spPr>
          <a:xfrm>
            <a:off x="6003509" y="4210939"/>
            <a:ext cx="377026" cy="215444"/>
          </a:xfrm>
          <a:prstGeom prst="rect">
            <a:avLst/>
          </a:prstGeom>
          <a:noFill/>
        </p:spPr>
        <p:txBody>
          <a:bodyPr wrap="none" rtlCol="0">
            <a:spAutoFit/>
          </a:bodyPr>
          <a:lstStyle/>
          <a:p>
            <a:r>
              <a:rPr lang="en-US" sz="800" dirty="0" smtClean="0">
                <a:solidFill>
                  <a:schemeClr val="tx1"/>
                </a:solidFill>
              </a:rPr>
              <a:t>301</a:t>
            </a:r>
            <a:endParaRPr lang="en-US" sz="800" dirty="0">
              <a:solidFill>
                <a:schemeClr val="tx1"/>
              </a:solidFill>
            </a:endParaRPr>
          </a:p>
        </p:txBody>
      </p:sp>
      <p:sp>
        <p:nvSpPr>
          <p:cNvPr id="63" name="TextBox 62"/>
          <p:cNvSpPr txBox="1"/>
          <p:nvPr/>
        </p:nvSpPr>
        <p:spPr>
          <a:xfrm>
            <a:off x="6275937"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64" name="TextBox 63"/>
          <p:cNvSpPr txBox="1"/>
          <p:nvPr/>
        </p:nvSpPr>
        <p:spPr>
          <a:xfrm>
            <a:off x="6427955" y="4210939"/>
            <a:ext cx="377026" cy="215444"/>
          </a:xfrm>
          <a:prstGeom prst="rect">
            <a:avLst/>
          </a:prstGeom>
          <a:noFill/>
        </p:spPr>
        <p:txBody>
          <a:bodyPr wrap="none" rtlCol="0">
            <a:spAutoFit/>
          </a:bodyPr>
          <a:lstStyle/>
          <a:p>
            <a:r>
              <a:rPr lang="en-US" sz="800" dirty="0" smtClean="0">
                <a:solidFill>
                  <a:schemeClr val="tx1"/>
                </a:solidFill>
              </a:rPr>
              <a:t>214</a:t>
            </a:r>
            <a:endParaRPr lang="en-US" sz="800" dirty="0">
              <a:solidFill>
                <a:schemeClr val="tx1"/>
              </a:solidFill>
            </a:endParaRPr>
          </a:p>
        </p:txBody>
      </p:sp>
      <p:sp>
        <p:nvSpPr>
          <p:cNvPr id="65" name="TextBox 64"/>
          <p:cNvSpPr txBox="1"/>
          <p:nvPr/>
        </p:nvSpPr>
        <p:spPr>
          <a:xfrm>
            <a:off x="6673291" y="4210939"/>
            <a:ext cx="312906" cy="215444"/>
          </a:xfrm>
          <a:prstGeom prst="rect">
            <a:avLst/>
          </a:prstGeom>
          <a:noFill/>
        </p:spPr>
        <p:txBody>
          <a:bodyPr wrap="none" rtlCol="0">
            <a:spAutoFit/>
          </a:bodyPr>
          <a:lstStyle/>
          <a:p>
            <a:r>
              <a:rPr lang="en-US" sz="800" dirty="0" smtClean="0">
                <a:solidFill>
                  <a:srgbClr val="FF0000"/>
                </a:solidFill>
              </a:rPr>
              <a:t>67</a:t>
            </a:r>
            <a:endParaRPr lang="en-US" sz="800" dirty="0">
              <a:solidFill>
                <a:srgbClr val="FF0000"/>
              </a:solidFill>
            </a:endParaRPr>
          </a:p>
        </p:txBody>
      </p:sp>
      <p:sp>
        <p:nvSpPr>
          <p:cNvPr id="66" name="TextBox 65"/>
          <p:cNvSpPr txBox="1"/>
          <p:nvPr/>
        </p:nvSpPr>
        <p:spPr>
          <a:xfrm>
            <a:off x="6903575" y="4210939"/>
            <a:ext cx="248786" cy="215444"/>
          </a:xfrm>
          <a:prstGeom prst="rect">
            <a:avLst/>
          </a:prstGeom>
          <a:noFill/>
        </p:spPr>
        <p:txBody>
          <a:bodyPr wrap="none" rtlCol="0">
            <a:spAutoFit/>
          </a:bodyPr>
          <a:lstStyle/>
          <a:p>
            <a:r>
              <a:rPr lang="en-US" sz="800" dirty="0" smtClean="0">
                <a:solidFill>
                  <a:srgbClr val="FF0000"/>
                </a:solidFill>
              </a:rPr>
              <a:t>1</a:t>
            </a:r>
            <a:endParaRPr lang="en-US" sz="800" dirty="0">
              <a:solidFill>
                <a:srgbClr val="FF0000"/>
              </a:solidFill>
            </a:endParaRPr>
          </a:p>
        </p:txBody>
      </p:sp>
      <p:sp>
        <p:nvSpPr>
          <p:cNvPr id="67" name="TextBox 66"/>
          <p:cNvSpPr txBox="1"/>
          <p:nvPr/>
        </p:nvSpPr>
        <p:spPr>
          <a:xfrm>
            <a:off x="7049573" y="4210939"/>
            <a:ext cx="377026" cy="215444"/>
          </a:xfrm>
          <a:prstGeom prst="rect">
            <a:avLst/>
          </a:prstGeom>
          <a:noFill/>
        </p:spPr>
        <p:txBody>
          <a:bodyPr wrap="none" rtlCol="0">
            <a:spAutoFit/>
          </a:bodyPr>
          <a:lstStyle/>
          <a:p>
            <a:r>
              <a:rPr lang="en-US" sz="800" dirty="0" smtClean="0">
                <a:solidFill>
                  <a:schemeClr val="tx1"/>
                </a:solidFill>
              </a:rPr>
              <a:t>137</a:t>
            </a:r>
          </a:p>
        </p:txBody>
      </p:sp>
      <p:sp>
        <p:nvSpPr>
          <p:cNvPr id="68" name="TextBox 67"/>
          <p:cNvSpPr txBox="1"/>
          <p:nvPr/>
        </p:nvSpPr>
        <p:spPr>
          <a:xfrm>
            <a:off x="7322000"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69" name="TextBox 68"/>
          <p:cNvSpPr txBox="1"/>
          <p:nvPr/>
        </p:nvSpPr>
        <p:spPr>
          <a:xfrm>
            <a:off x="7534224"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70" name="TextBox 69"/>
          <p:cNvSpPr txBox="1"/>
          <p:nvPr/>
        </p:nvSpPr>
        <p:spPr>
          <a:xfrm>
            <a:off x="7716230"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55" name="TextBox 54"/>
          <p:cNvSpPr txBox="1"/>
          <p:nvPr/>
        </p:nvSpPr>
        <p:spPr>
          <a:xfrm>
            <a:off x="4527177" y="4210939"/>
            <a:ext cx="393535" cy="215444"/>
          </a:xfrm>
          <a:prstGeom prst="rect">
            <a:avLst/>
          </a:prstGeom>
          <a:noFill/>
        </p:spPr>
        <p:txBody>
          <a:bodyPr wrap="square" rtlCol="0">
            <a:spAutoFit/>
          </a:bodyPr>
          <a:lstStyle/>
          <a:p>
            <a:r>
              <a:rPr lang="en-US" sz="800" dirty="0" smtClean="0">
                <a:solidFill>
                  <a:srgbClr val="FF0000"/>
                </a:solidFill>
              </a:rPr>
              <a:t>100</a:t>
            </a:r>
            <a:endParaRPr lang="en-US" sz="800" dirty="0">
              <a:solidFill>
                <a:srgbClr val="FF0000"/>
              </a:solidFill>
            </a:endParaRPr>
          </a:p>
        </p:txBody>
      </p:sp>
      <p:sp>
        <p:nvSpPr>
          <p:cNvPr id="71" name="TextBox 70"/>
          <p:cNvSpPr txBox="1"/>
          <p:nvPr/>
        </p:nvSpPr>
        <p:spPr>
          <a:xfrm>
            <a:off x="7857549" y="4210939"/>
            <a:ext cx="377026" cy="215444"/>
          </a:xfrm>
          <a:prstGeom prst="rect">
            <a:avLst/>
          </a:prstGeom>
          <a:noFill/>
        </p:spPr>
        <p:txBody>
          <a:bodyPr wrap="none" rtlCol="0">
            <a:spAutoFit/>
          </a:bodyPr>
          <a:lstStyle/>
          <a:p>
            <a:r>
              <a:rPr lang="en-US" sz="800" dirty="0" smtClean="0">
                <a:solidFill>
                  <a:schemeClr val="tx1"/>
                </a:solidFill>
              </a:rPr>
              <a:t>768</a:t>
            </a:r>
            <a:endParaRPr lang="en-US" sz="800" dirty="0">
              <a:solidFill>
                <a:schemeClr val="tx1"/>
              </a:solidFill>
            </a:endParaRPr>
          </a:p>
        </p:txBody>
      </p:sp>
      <p:sp>
        <p:nvSpPr>
          <p:cNvPr id="72" name="TextBox 71"/>
          <p:cNvSpPr txBox="1"/>
          <p:nvPr/>
        </p:nvSpPr>
        <p:spPr>
          <a:xfrm>
            <a:off x="8102909" y="4210939"/>
            <a:ext cx="377026" cy="215444"/>
          </a:xfrm>
          <a:prstGeom prst="rect">
            <a:avLst/>
          </a:prstGeom>
          <a:noFill/>
        </p:spPr>
        <p:txBody>
          <a:bodyPr wrap="none" rtlCol="0">
            <a:spAutoFit/>
          </a:bodyPr>
          <a:lstStyle/>
          <a:p>
            <a:r>
              <a:rPr lang="en-US" sz="800" dirty="0" smtClean="0">
                <a:solidFill>
                  <a:schemeClr val="tx1"/>
                </a:solidFill>
              </a:rPr>
              <a:t>266</a:t>
            </a:r>
            <a:endParaRPr lang="en-US" sz="800" dirty="0">
              <a:solidFill>
                <a:schemeClr val="tx1"/>
              </a:solidFill>
            </a:endParaRPr>
          </a:p>
        </p:txBody>
      </p:sp>
      <p:sp>
        <p:nvSpPr>
          <p:cNvPr id="73" name="TextBox 72"/>
          <p:cNvSpPr txBox="1"/>
          <p:nvPr/>
        </p:nvSpPr>
        <p:spPr>
          <a:xfrm>
            <a:off x="8368787"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74" name="TextBox 73"/>
          <p:cNvSpPr txBox="1"/>
          <p:nvPr/>
        </p:nvSpPr>
        <p:spPr>
          <a:xfrm>
            <a:off x="8557723" y="4210939"/>
            <a:ext cx="248786" cy="215444"/>
          </a:xfrm>
          <a:prstGeom prst="rect">
            <a:avLst/>
          </a:prstGeom>
          <a:noFill/>
        </p:spPr>
        <p:txBody>
          <a:bodyPr wrap="none" rtlCol="0">
            <a:spAutoFit/>
          </a:bodyPr>
          <a:lstStyle/>
          <a:p>
            <a:r>
              <a:rPr lang="en-US" sz="800" dirty="0" smtClean="0">
                <a:solidFill>
                  <a:srgbClr val="FF0000"/>
                </a:solidFill>
              </a:rPr>
              <a:t>7</a:t>
            </a:r>
            <a:endParaRPr lang="en-US" sz="800" dirty="0">
              <a:solidFill>
                <a:srgbClr val="FF0000"/>
              </a:solidFill>
            </a:endParaRPr>
          </a:p>
        </p:txBody>
      </p:sp>
      <p:sp>
        <p:nvSpPr>
          <p:cNvPr id="56" name="TextBox 55"/>
          <p:cNvSpPr txBox="1"/>
          <p:nvPr/>
        </p:nvSpPr>
        <p:spPr>
          <a:xfrm>
            <a:off x="4769390" y="4210939"/>
            <a:ext cx="377026" cy="215444"/>
          </a:xfrm>
          <a:prstGeom prst="rect">
            <a:avLst/>
          </a:prstGeom>
          <a:noFill/>
        </p:spPr>
        <p:txBody>
          <a:bodyPr wrap="none" rtlCol="0">
            <a:spAutoFit/>
          </a:bodyPr>
          <a:lstStyle/>
          <a:p>
            <a:r>
              <a:rPr lang="en-US" sz="800" dirty="0" smtClean="0">
                <a:solidFill>
                  <a:schemeClr val="tx1"/>
                </a:solidFill>
              </a:rPr>
              <a:t>408</a:t>
            </a:r>
            <a:endParaRPr lang="en-US" sz="800" dirty="0">
              <a:solidFill>
                <a:schemeClr val="tx1"/>
              </a:solidFill>
            </a:endParaRPr>
          </a:p>
        </p:txBody>
      </p:sp>
      <p:grpSp>
        <p:nvGrpSpPr>
          <p:cNvPr id="5" name="Group 79"/>
          <p:cNvGrpSpPr/>
          <p:nvPr/>
        </p:nvGrpSpPr>
        <p:grpSpPr>
          <a:xfrm>
            <a:off x="0" y="1136516"/>
            <a:ext cx="9144000" cy="2648282"/>
            <a:chOff x="431970" y="1286181"/>
            <a:chExt cx="14198430" cy="3177938"/>
          </a:xfrm>
        </p:grpSpPr>
        <p:pic>
          <p:nvPicPr>
            <p:cNvPr id="37" name="Picture 6" descr="CGU 13-17_RMT LWD TIV ShaleLOG_annotated horiz_final"/>
            <p:cNvPicPr>
              <a:picLocks noChangeAspect="1" noChangeArrowheads="1"/>
            </p:cNvPicPr>
            <p:nvPr/>
          </p:nvPicPr>
          <p:blipFill>
            <a:blip r:embed="rId3" cstate="print"/>
            <a:srcRect t="52367" b="34917"/>
            <a:stretch>
              <a:fillRect/>
            </a:stretch>
          </p:blipFill>
          <p:spPr bwMode="auto">
            <a:xfrm>
              <a:off x="431970" y="3321168"/>
              <a:ext cx="14198429" cy="1142951"/>
            </a:xfrm>
            <a:prstGeom prst="rect">
              <a:avLst/>
            </a:prstGeom>
            <a:noFill/>
            <a:ln w="9525">
              <a:noFill/>
              <a:miter lim="800000"/>
              <a:headEnd/>
              <a:tailEnd/>
            </a:ln>
          </p:spPr>
        </p:pic>
        <p:pic>
          <p:nvPicPr>
            <p:cNvPr id="31" name="Picture 6" descr="CGU 13-17_RMT LWD TIV ShaleLOG_annotated horiz_final"/>
            <p:cNvPicPr>
              <a:picLocks noChangeAspect="1" noChangeArrowheads="1"/>
            </p:cNvPicPr>
            <p:nvPr/>
          </p:nvPicPr>
          <p:blipFill>
            <a:blip r:embed="rId3" cstate="print"/>
            <a:srcRect b="93903"/>
            <a:stretch>
              <a:fillRect/>
            </a:stretch>
          </p:blipFill>
          <p:spPr bwMode="auto">
            <a:xfrm>
              <a:off x="431970" y="1286181"/>
              <a:ext cx="14198430" cy="548015"/>
            </a:xfrm>
            <a:prstGeom prst="rect">
              <a:avLst/>
            </a:prstGeom>
            <a:noFill/>
            <a:ln w="9525">
              <a:noFill/>
              <a:miter lim="800000"/>
              <a:headEnd/>
              <a:tailEnd/>
            </a:ln>
          </p:spPr>
        </p:pic>
        <p:pic>
          <p:nvPicPr>
            <p:cNvPr id="79" name="Picture 6" descr="CGU 13-17_RMT LWD TIV ShaleLOG_annotated horiz_final"/>
            <p:cNvPicPr>
              <a:picLocks noChangeAspect="1" noChangeArrowheads="1"/>
            </p:cNvPicPr>
            <p:nvPr/>
          </p:nvPicPr>
          <p:blipFill>
            <a:blip r:embed="rId3" cstate="print"/>
            <a:srcRect t="29993" b="53455"/>
            <a:stretch>
              <a:fillRect/>
            </a:stretch>
          </p:blipFill>
          <p:spPr bwMode="auto">
            <a:xfrm>
              <a:off x="431971" y="1824821"/>
              <a:ext cx="14198429" cy="1487722"/>
            </a:xfrm>
            <a:prstGeom prst="rect">
              <a:avLst/>
            </a:prstGeom>
            <a:noFill/>
            <a:ln w="9525">
              <a:noFill/>
              <a:miter lim="800000"/>
              <a:headEnd/>
              <a:tailEnd/>
            </a:ln>
          </p:spPr>
        </p:pic>
      </p:grpSp>
      <p:sp>
        <p:nvSpPr>
          <p:cNvPr id="4" name="Slide Number Placeholder 3"/>
          <p:cNvSpPr>
            <a:spLocks noGrp="1"/>
          </p:cNvSpPr>
          <p:nvPr>
            <p:ph type="sldNum" sz="quarter" idx="12"/>
          </p:nvPr>
        </p:nvSpPr>
        <p:spPr/>
        <p:txBody>
          <a:bodyPr/>
          <a:lstStyle/>
          <a:p>
            <a:fld id="{F1677C16-1256-4B1A-B7A7-3ABE89A37D28}" type="slidenum">
              <a:rPr lang="en-US" smtClean="0"/>
              <a:pPr/>
              <a:t>23</a:t>
            </a:fld>
            <a:endParaRPr lang="en-US"/>
          </a:p>
        </p:txBody>
      </p:sp>
    </p:spTree>
    <p:extLst>
      <p:ext uri="{BB962C8B-B14F-4D97-AF65-F5344CB8AC3E}">
        <p14:creationId xmlns:p14="http://schemas.microsoft.com/office/powerpoint/2010/main" val="2659236730"/>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itle 36"/>
          <p:cNvSpPr>
            <a:spLocks noGrp="1"/>
          </p:cNvSpPr>
          <p:nvPr>
            <p:ph type="title"/>
          </p:nvPr>
        </p:nvSpPr>
        <p:spPr>
          <a:xfrm>
            <a:off x="0" y="0"/>
            <a:ext cx="9144000" cy="1143000"/>
          </a:xfrm>
        </p:spPr>
        <p:txBody>
          <a:bodyPr/>
          <a:lstStyle/>
          <a:p>
            <a:r>
              <a:rPr lang="en-US" b="1" dirty="0" smtClean="0">
                <a:solidFill>
                  <a:srgbClr val="FFFF00"/>
                </a:solidFill>
                <a:latin typeface="Arial" charset="0"/>
                <a:cs typeface="Arial" charset="0"/>
              </a:rPr>
              <a:t>Haynesville #2</a:t>
            </a:r>
          </a:p>
        </p:txBody>
      </p:sp>
      <p:grpSp>
        <p:nvGrpSpPr>
          <p:cNvPr id="2" name="Group 76"/>
          <p:cNvGrpSpPr/>
          <p:nvPr/>
        </p:nvGrpSpPr>
        <p:grpSpPr>
          <a:xfrm>
            <a:off x="-14107" y="4559659"/>
            <a:ext cx="9152237" cy="820217"/>
            <a:chOff x="888181" y="4535643"/>
            <a:chExt cx="13052106" cy="655846"/>
          </a:xfrm>
        </p:grpSpPr>
        <p:sp>
          <p:nvSpPr>
            <p:cNvPr id="39" name="Rectangle 38"/>
            <p:cNvSpPr/>
            <p:nvPr/>
          </p:nvSpPr>
          <p:spPr bwMode="auto">
            <a:xfrm>
              <a:off x="888181" y="4535643"/>
              <a:ext cx="13052106" cy="655846"/>
            </a:xfrm>
            <a:prstGeom prst="rect">
              <a:avLst/>
            </a:prstGeom>
            <a:solidFill>
              <a:schemeClr val="bg1"/>
            </a:solidFill>
            <a:ln w="9525" cap="flat" cmpd="sng" algn="ctr">
              <a:noFill/>
              <a:prstDash val="solid"/>
              <a:round/>
              <a:headEnd type="none" w="med" len="med"/>
              <a:tailEnd type="none" w="med" len="med"/>
            </a:ln>
            <a:effectLst/>
          </p:spPr>
          <p:txBody>
            <a:bodyPr vert="horz" wrap="square" lIns="130622" tIns="65311" rIns="130622" bIns="65311" numCol="1" rtlCol="0" anchor="t" anchorCtr="0" compatLnSpc="1">
              <a:prstTxWarp prst="textNoShape">
                <a:avLst/>
              </a:prstTxWarp>
            </a:bodyPr>
            <a:lstStyle/>
            <a:p>
              <a:pPr eaLnBrk="0" fontAlgn="base" hangingPunct="0">
                <a:spcBef>
                  <a:spcPct val="0"/>
                </a:spcBef>
                <a:spcAft>
                  <a:spcPct val="0"/>
                </a:spcAft>
              </a:pPr>
              <a:endParaRPr lang="en-US" sz="2400" dirty="0" smtClean="0">
                <a:solidFill>
                  <a:schemeClr val="bg1"/>
                </a:solidFill>
                <a:latin typeface="Arial" charset="0"/>
                <a:ea typeface="ヒラギノ角ゴ Pro W3" pitchFamily="8" charset="-128"/>
              </a:endParaRPr>
            </a:p>
          </p:txBody>
        </p:sp>
        <p:grpSp>
          <p:nvGrpSpPr>
            <p:cNvPr id="3" name="Group 37"/>
            <p:cNvGrpSpPr/>
            <p:nvPr/>
          </p:nvGrpSpPr>
          <p:grpSpPr>
            <a:xfrm>
              <a:off x="1525575" y="4580747"/>
              <a:ext cx="11861641" cy="319928"/>
              <a:chOff x="1730474" y="5331225"/>
              <a:chExt cx="7413526" cy="266607"/>
            </a:xfrm>
          </p:grpSpPr>
          <p:sp>
            <p:nvSpPr>
              <p:cNvPr id="32779" name="Text Box 32"/>
              <p:cNvSpPr txBox="1">
                <a:spLocks noChangeArrowheads="1"/>
              </p:cNvSpPr>
              <p:nvPr/>
            </p:nvSpPr>
            <p:spPr bwMode="auto">
              <a:xfrm>
                <a:off x="1730474" y="5331225"/>
                <a:ext cx="570585" cy="266607"/>
              </a:xfrm>
              <a:prstGeom prst="rect">
                <a:avLst/>
              </a:prstGeom>
              <a:solidFill>
                <a:schemeClr val="bg1"/>
              </a:solidFill>
              <a:ln w="9525">
                <a:noFill/>
                <a:miter lim="800000"/>
                <a:headEnd/>
                <a:tailEnd/>
              </a:ln>
            </p:spPr>
            <p:txBody>
              <a:bodyPr wrap="square">
                <a:spAutoFit/>
              </a:bodyPr>
              <a:lstStyle/>
              <a:p>
                <a:pPr algn="ctr"/>
                <a:r>
                  <a:rPr lang="en-US" sz="1000" b="1" dirty="0">
                    <a:solidFill>
                      <a:schemeClr val="tx1"/>
                    </a:solidFill>
                  </a:rPr>
                  <a:t>Prop </a:t>
                </a:r>
                <a:br>
                  <a:rPr lang="en-US" sz="1000" b="1" dirty="0">
                    <a:solidFill>
                      <a:schemeClr val="tx1"/>
                    </a:solidFill>
                  </a:rPr>
                </a:br>
                <a:r>
                  <a:rPr lang="en-US" sz="1000" b="1" dirty="0">
                    <a:solidFill>
                      <a:schemeClr val="tx1"/>
                    </a:solidFill>
                  </a:rPr>
                  <a:t>62.2%</a:t>
                </a:r>
              </a:p>
            </p:txBody>
          </p:sp>
          <p:sp>
            <p:nvSpPr>
              <p:cNvPr id="32780" name="Text Box 33"/>
              <p:cNvSpPr txBox="1">
                <a:spLocks noChangeArrowheads="1"/>
              </p:cNvSpPr>
              <p:nvPr/>
            </p:nvSpPr>
            <p:spPr bwMode="auto">
              <a:xfrm>
                <a:off x="2591779" y="5331225"/>
                <a:ext cx="496075" cy="266607"/>
              </a:xfrm>
              <a:prstGeom prst="rect">
                <a:avLst/>
              </a:prstGeom>
              <a:solidFill>
                <a:schemeClr val="bg1"/>
              </a:solidFill>
              <a:ln w="9525">
                <a:noFill/>
                <a:miter lim="800000"/>
                <a:headEnd/>
                <a:tailEnd/>
              </a:ln>
            </p:spPr>
            <p:txBody>
              <a:bodyPr wrap="none">
                <a:spAutoFit/>
              </a:bodyPr>
              <a:lstStyle/>
              <a:p>
                <a:pPr algn="ctr"/>
                <a:r>
                  <a:rPr lang="en-US" sz="1000" b="1" dirty="0">
                    <a:solidFill>
                      <a:schemeClr val="tx1"/>
                    </a:solidFill>
                  </a:rPr>
                  <a:t>Prop </a:t>
                </a:r>
                <a:br>
                  <a:rPr lang="en-US" sz="1000" b="1" dirty="0">
                    <a:solidFill>
                      <a:schemeClr val="tx1"/>
                    </a:solidFill>
                  </a:rPr>
                </a:br>
                <a:r>
                  <a:rPr lang="en-US" sz="1000" b="1" dirty="0">
                    <a:solidFill>
                      <a:schemeClr val="tx1"/>
                    </a:solidFill>
                  </a:rPr>
                  <a:t>85.3%</a:t>
                </a:r>
              </a:p>
            </p:txBody>
          </p:sp>
          <p:sp>
            <p:nvSpPr>
              <p:cNvPr id="32781" name="Text Box 34"/>
              <p:cNvSpPr txBox="1">
                <a:spLocks noChangeArrowheads="1"/>
              </p:cNvSpPr>
              <p:nvPr/>
            </p:nvSpPr>
            <p:spPr bwMode="auto">
              <a:xfrm>
                <a:off x="3230085" y="5331225"/>
                <a:ext cx="694980" cy="266607"/>
              </a:xfrm>
              <a:prstGeom prst="rect">
                <a:avLst/>
              </a:prstGeom>
              <a:solidFill>
                <a:schemeClr val="bg1"/>
              </a:solidFill>
              <a:ln w="9525">
                <a:noFill/>
                <a:miter lim="800000"/>
                <a:headEnd/>
                <a:tailEnd/>
              </a:ln>
            </p:spPr>
            <p:txBody>
              <a:bodyPr>
                <a:spAutoFit/>
              </a:bodyPr>
              <a:lstStyle/>
              <a:p>
                <a:pPr algn="ctr"/>
                <a:r>
                  <a:rPr lang="en-US" sz="1000" b="1" dirty="0">
                    <a:solidFill>
                      <a:schemeClr val="tx1"/>
                    </a:solidFill>
                  </a:rPr>
                  <a:t>Prop </a:t>
                </a:r>
                <a:endParaRPr lang="en-US" sz="1000" b="1" dirty="0" smtClean="0">
                  <a:solidFill>
                    <a:schemeClr val="tx1"/>
                  </a:solidFill>
                </a:endParaRPr>
              </a:p>
              <a:p>
                <a:pPr algn="ctr"/>
                <a:r>
                  <a:rPr lang="en-US" sz="1000" b="1" dirty="0" smtClean="0">
                    <a:solidFill>
                      <a:schemeClr val="tx1"/>
                    </a:solidFill>
                  </a:rPr>
                  <a:t>79</a:t>
                </a:r>
                <a:r>
                  <a:rPr lang="en-US" sz="1000" b="1" dirty="0">
                    <a:solidFill>
                      <a:schemeClr val="tx1"/>
                    </a:solidFill>
                  </a:rPr>
                  <a:t>%</a:t>
                </a:r>
              </a:p>
            </p:txBody>
          </p:sp>
          <p:sp>
            <p:nvSpPr>
              <p:cNvPr id="32782" name="Text Box 35"/>
              <p:cNvSpPr txBox="1">
                <a:spLocks noChangeArrowheads="1"/>
              </p:cNvSpPr>
              <p:nvPr/>
            </p:nvSpPr>
            <p:spPr bwMode="auto">
              <a:xfrm>
                <a:off x="3909271" y="5331225"/>
                <a:ext cx="821341" cy="266607"/>
              </a:xfrm>
              <a:prstGeom prst="rect">
                <a:avLst/>
              </a:prstGeom>
              <a:solidFill>
                <a:schemeClr val="bg1"/>
              </a:solidFill>
              <a:ln w="9525">
                <a:noFill/>
                <a:miter lim="800000"/>
                <a:headEnd/>
                <a:tailEnd/>
              </a:ln>
            </p:spPr>
            <p:txBody>
              <a:bodyPr>
                <a:spAutoFit/>
              </a:bodyPr>
              <a:lstStyle/>
              <a:p>
                <a:pPr algn="ctr"/>
                <a:r>
                  <a:rPr lang="en-US" sz="1000" b="1" dirty="0">
                    <a:solidFill>
                      <a:srgbClr val="FF0000"/>
                    </a:solidFill>
                  </a:rPr>
                  <a:t>Prop </a:t>
                </a:r>
                <a:endParaRPr lang="en-US" sz="1000" b="1" dirty="0" smtClean="0">
                  <a:solidFill>
                    <a:srgbClr val="FF0000"/>
                  </a:solidFill>
                </a:endParaRPr>
              </a:p>
              <a:p>
                <a:pPr algn="ctr"/>
                <a:r>
                  <a:rPr lang="en-US" sz="1000" b="1" dirty="0" smtClean="0">
                    <a:solidFill>
                      <a:srgbClr val="FF0000"/>
                    </a:solidFill>
                  </a:rPr>
                  <a:t>29.5</a:t>
                </a:r>
                <a:r>
                  <a:rPr lang="en-US" sz="1000" b="1" dirty="0">
                    <a:solidFill>
                      <a:srgbClr val="FF0000"/>
                    </a:solidFill>
                  </a:rPr>
                  <a:t>%</a:t>
                </a:r>
              </a:p>
            </p:txBody>
          </p:sp>
          <p:sp>
            <p:nvSpPr>
              <p:cNvPr id="32783" name="Text Box 36"/>
              <p:cNvSpPr txBox="1">
                <a:spLocks noChangeArrowheads="1"/>
              </p:cNvSpPr>
              <p:nvPr/>
            </p:nvSpPr>
            <p:spPr bwMode="auto">
              <a:xfrm>
                <a:off x="4713500" y="5331225"/>
                <a:ext cx="694980" cy="266607"/>
              </a:xfrm>
              <a:prstGeom prst="rect">
                <a:avLst/>
              </a:prstGeom>
              <a:solidFill>
                <a:schemeClr val="bg1"/>
              </a:solidFill>
              <a:ln w="9525">
                <a:noFill/>
                <a:miter lim="800000"/>
                <a:headEnd/>
                <a:tailEnd/>
              </a:ln>
            </p:spPr>
            <p:txBody>
              <a:bodyPr>
                <a:spAutoFit/>
              </a:bodyPr>
              <a:lstStyle/>
              <a:p>
                <a:pPr algn="ctr"/>
                <a:r>
                  <a:rPr lang="en-US" sz="1000" b="1" dirty="0">
                    <a:solidFill>
                      <a:srgbClr val="FF0000"/>
                    </a:solidFill>
                  </a:rPr>
                  <a:t>Prop 2.6%</a:t>
                </a:r>
              </a:p>
            </p:txBody>
          </p:sp>
          <p:sp>
            <p:nvSpPr>
              <p:cNvPr id="32784" name="Text Box 37"/>
              <p:cNvSpPr txBox="1">
                <a:spLocks noChangeArrowheads="1"/>
              </p:cNvSpPr>
              <p:nvPr/>
            </p:nvSpPr>
            <p:spPr bwMode="auto">
              <a:xfrm>
                <a:off x="5425592" y="5331225"/>
                <a:ext cx="821341" cy="266607"/>
              </a:xfrm>
              <a:prstGeom prst="rect">
                <a:avLst/>
              </a:prstGeom>
              <a:solidFill>
                <a:schemeClr val="bg1"/>
              </a:solidFill>
              <a:ln w="9525">
                <a:noFill/>
                <a:miter lim="800000"/>
                <a:headEnd/>
                <a:tailEnd/>
              </a:ln>
            </p:spPr>
            <p:txBody>
              <a:bodyPr>
                <a:spAutoFit/>
              </a:bodyPr>
              <a:lstStyle/>
              <a:p>
                <a:pPr algn="ctr"/>
                <a:r>
                  <a:rPr lang="en-US" sz="1000" b="1" dirty="0" smtClean="0">
                    <a:solidFill>
                      <a:schemeClr val="tx1"/>
                    </a:solidFill>
                  </a:rPr>
                  <a:t>Prop</a:t>
                </a:r>
              </a:p>
              <a:p>
                <a:pPr algn="ctr"/>
                <a:r>
                  <a:rPr lang="en-US" sz="1000" b="1" dirty="0" smtClean="0">
                    <a:solidFill>
                      <a:schemeClr val="tx1"/>
                    </a:solidFill>
                  </a:rPr>
                  <a:t>89.5</a:t>
                </a:r>
                <a:r>
                  <a:rPr lang="en-US" sz="1000" b="1" dirty="0">
                    <a:solidFill>
                      <a:schemeClr val="tx1"/>
                    </a:solidFill>
                  </a:rPr>
                  <a:t>%</a:t>
                </a:r>
              </a:p>
            </p:txBody>
          </p:sp>
          <p:sp>
            <p:nvSpPr>
              <p:cNvPr id="32785" name="Text Box 38"/>
              <p:cNvSpPr txBox="1">
                <a:spLocks noChangeArrowheads="1"/>
              </p:cNvSpPr>
              <p:nvPr/>
            </p:nvSpPr>
            <p:spPr bwMode="auto">
              <a:xfrm>
                <a:off x="6229821" y="5331225"/>
                <a:ext cx="694980" cy="266607"/>
              </a:xfrm>
              <a:prstGeom prst="rect">
                <a:avLst/>
              </a:prstGeom>
              <a:solidFill>
                <a:schemeClr val="bg1"/>
              </a:solidFill>
              <a:ln w="9525">
                <a:noFill/>
                <a:miter lim="800000"/>
                <a:headEnd/>
                <a:tailEnd/>
              </a:ln>
            </p:spPr>
            <p:txBody>
              <a:bodyPr>
                <a:spAutoFit/>
              </a:bodyPr>
              <a:lstStyle/>
              <a:p>
                <a:pPr algn="ctr"/>
                <a:r>
                  <a:rPr lang="en-US" sz="1000" b="1" dirty="0">
                    <a:solidFill>
                      <a:schemeClr val="tx1"/>
                    </a:solidFill>
                  </a:rPr>
                  <a:t>Prop 100%</a:t>
                </a:r>
              </a:p>
            </p:txBody>
          </p:sp>
          <p:sp>
            <p:nvSpPr>
              <p:cNvPr id="32786" name="Text Box 39"/>
              <p:cNvSpPr txBox="1">
                <a:spLocks noChangeArrowheads="1"/>
              </p:cNvSpPr>
              <p:nvPr/>
            </p:nvSpPr>
            <p:spPr bwMode="auto">
              <a:xfrm>
                <a:off x="6965605" y="5331225"/>
                <a:ext cx="694980" cy="266607"/>
              </a:xfrm>
              <a:prstGeom prst="rect">
                <a:avLst/>
              </a:prstGeom>
              <a:solidFill>
                <a:schemeClr val="bg1"/>
              </a:solidFill>
              <a:ln w="9525">
                <a:noFill/>
                <a:miter lim="800000"/>
                <a:headEnd/>
                <a:tailEnd/>
              </a:ln>
            </p:spPr>
            <p:txBody>
              <a:bodyPr>
                <a:spAutoFit/>
              </a:bodyPr>
              <a:lstStyle/>
              <a:p>
                <a:pPr algn="ctr"/>
                <a:r>
                  <a:rPr lang="en-US" sz="1000" b="1" dirty="0">
                    <a:solidFill>
                      <a:srgbClr val="FF0000"/>
                    </a:solidFill>
                  </a:rPr>
                  <a:t>Prop </a:t>
                </a:r>
                <a:br>
                  <a:rPr lang="en-US" sz="1000" b="1" dirty="0">
                    <a:solidFill>
                      <a:srgbClr val="FF0000"/>
                    </a:solidFill>
                  </a:rPr>
                </a:br>
                <a:r>
                  <a:rPr lang="en-US" sz="1000" b="1" dirty="0">
                    <a:solidFill>
                      <a:srgbClr val="FF0000"/>
                    </a:solidFill>
                  </a:rPr>
                  <a:t>3%</a:t>
                </a:r>
              </a:p>
            </p:txBody>
          </p:sp>
          <p:sp>
            <p:nvSpPr>
              <p:cNvPr id="32788" name="Text Box 41"/>
              <p:cNvSpPr txBox="1">
                <a:spLocks noChangeArrowheads="1"/>
              </p:cNvSpPr>
              <p:nvPr/>
            </p:nvSpPr>
            <p:spPr bwMode="auto">
              <a:xfrm>
                <a:off x="8628532" y="5331225"/>
                <a:ext cx="515468" cy="266607"/>
              </a:xfrm>
              <a:prstGeom prst="rect">
                <a:avLst/>
              </a:prstGeom>
              <a:solidFill>
                <a:schemeClr val="bg1"/>
              </a:solidFill>
              <a:ln w="9525">
                <a:noFill/>
                <a:miter lim="800000"/>
                <a:headEnd/>
                <a:tailEnd/>
              </a:ln>
            </p:spPr>
            <p:txBody>
              <a:bodyPr wrap="square">
                <a:spAutoFit/>
              </a:bodyPr>
              <a:lstStyle/>
              <a:p>
                <a:pPr algn="ctr"/>
                <a:r>
                  <a:rPr lang="en-US" sz="1000" b="1" dirty="0">
                    <a:solidFill>
                      <a:srgbClr val="FF0000"/>
                    </a:solidFill>
                  </a:rPr>
                  <a:t>Prop 35%</a:t>
                </a:r>
              </a:p>
            </p:txBody>
          </p:sp>
          <p:sp>
            <p:nvSpPr>
              <p:cNvPr id="32787" name="Text Box 40"/>
              <p:cNvSpPr txBox="1">
                <a:spLocks noChangeArrowheads="1"/>
              </p:cNvSpPr>
              <p:nvPr/>
            </p:nvSpPr>
            <p:spPr bwMode="auto">
              <a:xfrm>
                <a:off x="7780364" y="5331225"/>
                <a:ext cx="601527" cy="266607"/>
              </a:xfrm>
              <a:prstGeom prst="rect">
                <a:avLst/>
              </a:prstGeom>
              <a:solidFill>
                <a:schemeClr val="bg1"/>
              </a:solidFill>
              <a:ln w="9525">
                <a:noFill/>
                <a:miter lim="800000"/>
                <a:headEnd/>
                <a:tailEnd/>
              </a:ln>
            </p:spPr>
            <p:txBody>
              <a:bodyPr>
                <a:spAutoFit/>
              </a:bodyPr>
              <a:lstStyle/>
              <a:p>
                <a:pPr algn="ctr"/>
                <a:r>
                  <a:rPr lang="en-US" sz="1000" b="1" dirty="0">
                    <a:solidFill>
                      <a:schemeClr val="tx1"/>
                    </a:solidFill>
                  </a:rPr>
                  <a:t>Prop </a:t>
                </a:r>
                <a:br>
                  <a:rPr lang="en-US" sz="1000" b="1" dirty="0">
                    <a:solidFill>
                      <a:schemeClr val="tx1"/>
                    </a:solidFill>
                  </a:rPr>
                </a:br>
                <a:r>
                  <a:rPr lang="en-US" sz="1000" b="1" dirty="0">
                    <a:solidFill>
                      <a:schemeClr val="tx1"/>
                    </a:solidFill>
                  </a:rPr>
                  <a:t>55.4%</a:t>
                </a:r>
              </a:p>
            </p:txBody>
          </p:sp>
        </p:grpSp>
      </p:grpSp>
      <p:pic>
        <p:nvPicPr>
          <p:cNvPr id="32789" name="Picture 6" descr="CGU 13-17_RMT LWD TIV ShaleLOG_annotated horiz_final"/>
          <p:cNvPicPr>
            <a:picLocks noChangeAspect="1" noChangeArrowheads="1"/>
          </p:cNvPicPr>
          <p:nvPr/>
        </p:nvPicPr>
        <p:blipFill>
          <a:blip r:embed="rId3" cstate="print"/>
          <a:srcRect t="82064" b="10669"/>
          <a:stretch>
            <a:fillRect/>
          </a:stretch>
        </p:blipFill>
        <p:spPr bwMode="auto">
          <a:xfrm>
            <a:off x="-2216" y="3782443"/>
            <a:ext cx="9144000" cy="544103"/>
          </a:xfrm>
          <a:prstGeom prst="rect">
            <a:avLst/>
          </a:prstGeom>
          <a:noFill/>
          <a:ln w="9525">
            <a:noFill/>
            <a:miter lim="800000"/>
            <a:headEnd/>
            <a:tailEnd/>
          </a:ln>
        </p:spPr>
      </p:pic>
      <p:sp>
        <p:nvSpPr>
          <p:cNvPr id="75" name="Rectangle 74"/>
          <p:cNvSpPr/>
          <p:nvPr/>
        </p:nvSpPr>
        <p:spPr>
          <a:xfrm>
            <a:off x="-7998" y="4030576"/>
            <a:ext cx="9151998" cy="560996"/>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smtClean="0">
              <a:solidFill>
                <a:schemeClr val="tx1"/>
              </a:solidFill>
              <a:latin typeface="Arial" pitchFamily="34" charset="0"/>
              <a:cs typeface="Arial" pitchFamily="34" charset="0"/>
            </a:endParaRPr>
          </a:p>
        </p:txBody>
      </p:sp>
      <p:sp>
        <p:nvSpPr>
          <p:cNvPr id="32" name="TextBox 31"/>
          <p:cNvSpPr txBox="1"/>
          <p:nvPr/>
        </p:nvSpPr>
        <p:spPr>
          <a:xfrm>
            <a:off x="226832" y="4210939"/>
            <a:ext cx="377026" cy="215444"/>
          </a:xfrm>
          <a:prstGeom prst="rect">
            <a:avLst/>
          </a:prstGeom>
          <a:noFill/>
        </p:spPr>
        <p:txBody>
          <a:bodyPr wrap="none" rtlCol="0">
            <a:spAutoFit/>
          </a:bodyPr>
          <a:lstStyle/>
          <a:p>
            <a:r>
              <a:rPr lang="en-US" sz="800" dirty="0" smtClean="0">
                <a:solidFill>
                  <a:schemeClr val="tx1"/>
                </a:solidFill>
              </a:rPr>
              <a:t>768</a:t>
            </a:r>
            <a:endParaRPr lang="en-US" sz="800" dirty="0">
              <a:solidFill>
                <a:schemeClr val="tx1"/>
              </a:solidFill>
            </a:endParaRPr>
          </a:p>
        </p:txBody>
      </p:sp>
      <p:sp>
        <p:nvSpPr>
          <p:cNvPr id="33" name="TextBox 32"/>
          <p:cNvSpPr txBox="1"/>
          <p:nvPr/>
        </p:nvSpPr>
        <p:spPr>
          <a:xfrm>
            <a:off x="469156" y="4210939"/>
            <a:ext cx="377026" cy="215444"/>
          </a:xfrm>
          <a:prstGeom prst="rect">
            <a:avLst/>
          </a:prstGeom>
          <a:noFill/>
        </p:spPr>
        <p:txBody>
          <a:bodyPr wrap="none" rtlCol="0">
            <a:spAutoFit/>
          </a:bodyPr>
          <a:lstStyle/>
          <a:p>
            <a:r>
              <a:rPr lang="en-US" sz="800" dirty="0" smtClean="0">
                <a:solidFill>
                  <a:schemeClr val="tx1"/>
                </a:solidFill>
              </a:rPr>
              <a:t>376</a:t>
            </a:r>
            <a:endParaRPr lang="en-US" sz="800" dirty="0">
              <a:solidFill>
                <a:schemeClr val="tx1"/>
              </a:solidFill>
            </a:endParaRPr>
          </a:p>
        </p:txBody>
      </p:sp>
      <p:sp>
        <p:nvSpPr>
          <p:cNvPr id="34" name="TextBox 33"/>
          <p:cNvSpPr txBox="1"/>
          <p:nvPr/>
        </p:nvSpPr>
        <p:spPr>
          <a:xfrm>
            <a:off x="768676"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35" name="TextBox 34"/>
          <p:cNvSpPr txBox="1"/>
          <p:nvPr/>
        </p:nvSpPr>
        <p:spPr>
          <a:xfrm>
            <a:off x="1007992"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36" name="TextBox 35"/>
          <p:cNvSpPr txBox="1"/>
          <p:nvPr/>
        </p:nvSpPr>
        <p:spPr>
          <a:xfrm>
            <a:off x="1864409"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38" name="TextBox 37"/>
          <p:cNvSpPr txBox="1"/>
          <p:nvPr/>
        </p:nvSpPr>
        <p:spPr>
          <a:xfrm>
            <a:off x="2922514"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1" name="TextBox 40"/>
          <p:cNvSpPr txBox="1"/>
          <p:nvPr/>
        </p:nvSpPr>
        <p:spPr>
          <a:xfrm>
            <a:off x="3134736"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2" name="TextBox 41"/>
          <p:cNvSpPr txBox="1"/>
          <p:nvPr/>
        </p:nvSpPr>
        <p:spPr>
          <a:xfrm>
            <a:off x="3554667"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3" name="TextBox 42"/>
          <p:cNvSpPr txBox="1"/>
          <p:nvPr/>
        </p:nvSpPr>
        <p:spPr>
          <a:xfrm>
            <a:off x="3766890"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4" name="TextBox 43"/>
          <p:cNvSpPr txBox="1"/>
          <p:nvPr/>
        </p:nvSpPr>
        <p:spPr>
          <a:xfrm>
            <a:off x="3976103"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5" name="TextBox 44"/>
          <p:cNvSpPr txBox="1"/>
          <p:nvPr/>
        </p:nvSpPr>
        <p:spPr>
          <a:xfrm>
            <a:off x="1665733"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46" name="TextBox 45"/>
          <p:cNvSpPr txBox="1"/>
          <p:nvPr/>
        </p:nvSpPr>
        <p:spPr>
          <a:xfrm>
            <a:off x="1403839" y="4210939"/>
            <a:ext cx="377026" cy="215444"/>
          </a:xfrm>
          <a:prstGeom prst="rect">
            <a:avLst/>
          </a:prstGeom>
          <a:noFill/>
        </p:spPr>
        <p:txBody>
          <a:bodyPr wrap="none" rtlCol="0">
            <a:spAutoFit/>
          </a:bodyPr>
          <a:lstStyle/>
          <a:p>
            <a:r>
              <a:rPr lang="en-US" sz="800" dirty="0" smtClean="0">
                <a:solidFill>
                  <a:schemeClr val="tx1"/>
                </a:solidFill>
              </a:rPr>
              <a:t>162</a:t>
            </a:r>
            <a:endParaRPr lang="en-US" sz="800" dirty="0">
              <a:solidFill>
                <a:schemeClr val="tx1"/>
              </a:solidFill>
            </a:endParaRPr>
          </a:p>
        </p:txBody>
      </p:sp>
      <p:sp>
        <p:nvSpPr>
          <p:cNvPr id="47" name="TextBox 46"/>
          <p:cNvSpPr txBox="1"/>
          <p:nvPr/>
        </p:nvSpPr>
        <p:spPr>
          <a:xfrm>
            <a:off x="2049540" y="4210939"/>
            <a:ext cx="312906" cy="215444"/>
          </a:xfrm>
          <a:prstGeom prst="rect">
            <a:avLst/>
          </a:prstGeom>
          <a:noFill/>
        </p:spPr>
        <p:txBody>
          <a:bodyPr wrap="none" rtlCol="0">
            <a:spAutoFit/>
          </a:bodyPr>
          <a:lstStyle/>
          <a:p>
            <a:r>
              <a:rPr lang="en-US" sz="800" dirty="0" smtClean="0">
                <a:solidFill>
                  <a:srgbClr val="FF0000"/>
                </a:solidFill>
              </a:rPr>
              <a:t>15</a:t>
            </a:r>
            <a:endParaRPr lang="en-US" sz="800" dirty="0">
              <a:solidFill>
                <a:srgbClr val="FF0000"/>
              </a:solidFill>
            </a:endParaRPr>
          </a:p>
        </p:txBody>
      </p:sp>
      <p:sp>
        <p:nvSpPr>
          <p:cNvPr id="48" name="TextBox 47"/>
          <p:cNvSpPr txBox="1"/>
          <p:nvPr/>
        </p:nvSpPr>
        <p:spPr>
          <a:xfrm>
            <a:off x="2234671" y="4210939"/>
            <a:ext cx="377026" cy="215444"/>
          </a:xfrm>
          <a:prstGeom prst="rect">
            <a:avLst/>
          </a:prstGeom>
          <a:noFill/>
        </p:spPr>
        <p:txBody>
          <a:bodyPr wrap="none" rtlCol="0">
            <a:spAutoFit/>
          </a:bodyPr>
          <a:lstStyle/>
          <a:p>
            <a:r>
              <a:rPr lang="en-US" sz="800" dirty="0" smtClean="0">
                <a:solidFill>
                  <a:schemeClr val="tx1"/>
                </a:solidFill>
              </a:rPr>
              <a:t>379</a:t>
            </a:r>
            <a:endParaRPr lang="en-US" sz="800" dirty="0">
              <a:solidFill>
                <a:schemeClr val="tx1"/>
              </a:solidFill>
            </a:endParaRPr>
          </a:p>
        </p:txBody>
      </p:sp>
      <p:sp>
        <p:nvSpPr>
          <p:cNvPr id="49" name="TextBox 48"/>
          <p:cNvSpPr txBox="1"/>
          <p:nvPr/>
        </p:nvSpPr>
        <p:spPr>
          <a:xfrm>
            <a:off x="2476996" y="4210939"/>
            <a:ext cx="312906" cy="215444"/>
          </a:xfrm>
          <a:prstGeom prst="rect">
            <a:avLst/>
          </a:prstGeom>
          <a:noFill/>
        </p:spPr>
        <p:txBody>
          <a:bodyPr wrap="none" rtlCol="0">
            <a:spAutoFit/>
          </a:bodyPr>
          <a:lstStyle/>
          <a:p>
            <a:r>
              <a:rPr lang="en-US" sz="800" dirty="0" smtClean="0">
                <a:solidFill>
                  <a:srgbClr val="FF0000"/>
                </a:solidFill>
              </a:rPr>
              <a:t>64</a:t>
            </a:r>
            <a:endParaRPr lang="en-US" sz="800" dirty="0">
              <a:solidFill>
                <a:srgbClr val="FF0000"/>
              </a:solidFill>
            </a:endParaRPr>
          </a:p>
        </p:txBody>
      </p:sp>
      <p:sp>
        <p:nvSpPr>
          <p:cNvPr id="50" name="TextBox 49"/>
          <p:cNvSpPr txBox="1"/>
          <p:nvPr/>
        </p:nvSpPr>
        <p:spPr>
          <a:xfrm>
            <a:off x="2653096" y="4210939"/>
            <a:ext cx="377026" cy="215444"/>
          </a:xfrm>
          <a:prstGeom prst="rect">
            <a:avLst/>
          </a:prstGeom>
          <a:noFill/>
        </p:spPr>
        <p:txBody>
          <a:bodyPr wrap="none" rtlCol="0">
            <a:spAutoFit/>
          </a:bodyPr>
          <a:lstStyle/>
          <a:p>
            <a:r>
              <a:rPr lang="en-US" sz="800" dirty="0" smtClean="0">
                <a:solidFill>
                  <a:schemeClr val="tx1"/>
                </a:solidFill>
              </a:rPr>
              <a:t>137</a:t>
            </a:r>
            <a:endParaRPr lang="en-US" sz="800" dirty="0">
              <a:solidFill>
                <a:schemeClr val="tx1"/>
              </a:solidFill>
            </a:endParaRPr>
          </a:p>
        </p:txBody>
      </p:sp>
      <p:sp>
        <p:nvSpPr>
          <p:cNvPr id="51" name="TextBox 50"/>
          <p:cNvSpPr txBox="1"/>
          <p:nvPr/>
        </p:nvSpPr>
        <p:spPr>
          <a:xfrm>
            <a:off x="3286754" y="4210939"/>
            <a:ext cx="377026" cy="215444"/>
          </a:xfrm>
          <a:prstGeom prst="rect">
            <a:avLst/>
          </a:prstGeom>
          <a:noFill/>
        </p:spPr>
        <p:txBody>
          <a:bodyPr wrap="none" rtlCol="0">
            <a:spAutoFit/>
          </a:bodyPr>
          <a:lstStyle/>
          <a:p>
            <a:r>
              <a:rPr lang="en-US" sz="800" dirty="0" smtClean="0">
                <a:solidFill>
                  <a:schemeClr val="tx1"/>
                </a:solidFill>
              </a:rPr>
              <a:t>298</a:t>
            </a:r>
            <a:endParaRPr lang="en-US" sz="800" dirty="0">
              <a:solidFill>
                <a:schemeClr val="tx1"/>
              </a:solidFill>
            </a:endParaRPr>
          </a:p>
        </p:txBody>
      </p:sp>
      <p:sp>
        <p:nvSpPr>
          <p:cNvPr id="52" name="TextBox 51"/>
          <p:cNvSpPr txBox="1"/>
          <p:nvPr/>
        </p:nvSpPr>
        <p:spPr>
          <a:xfrm>
            <a:off x="1244297" y="4210939"/>
            <a:ext cx="248786" cy="215444"/>
          </a:xfrm>
          <a:prstGeom prst="rect">
            <a:avLst/>
          </a:prstGeom>
          <a:noFill/>
        </p:spPr>
        <p:txBody>
          <a:bodyPr wrap="none" rtlCol="0">
            <a:spAutoFit/>
          </a:bodyPr>
          <a:lstStyle/>
          <a:p>
            <a:r>
              <a:rPr lang="en-US" sz="800" dirty="0" smtClean="0">
                <a:solidFill>
                  <a:srgbClr val="FF0000"/>
                </a:solidFill>
              </a:rPr>
              <a:t>1</a:t>
            </a:r>
            <a:endParaRPr lang="en-US" sz="800" dirty="0">
              <a:solidFill>
                <a:srgbClr val="FF0000"/>
              </a:solidFill>
            </a:endParaRPr>
          </a:p>
        </p:txBody>
      </p:sp>
      <p:sp>
        <p:nvSpPr>
          <p:cNvPr id="53" name="TextBox 52"/>
          <p:cNvSpPr txBox="1"/>
          <p:nvPr/>
        </p:nvSpPr>
        <p:spPr>
          <a:xfrm>
            <a:off x="4177789"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54" name="TextBox 53"/>
          <p:cNvSpPr txBox="1"/>
          <p:nvPr/>
        </p:nvSpPr>
        <p:spPr>
          <a:xfrm>
            <a:off x="4393077"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57" name="TextBox 56"/>
          <p:cNvSpPr txBox="1"/>
          <p:nvPr/>
        </p:nvSpPr>
        <p:spPr>
          <a:xfrm>
            <a:off x="5020661"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58" name="TextBox 57"/>
          <p:cNvSpPr txBox="1"/>
          <p:nvPr/>
        </p:nvSpPr>
        <p:spPr>
          <a:xfrm>
            <a:off x="5226863"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59" name="TextBox 58"/>
          <p:cNvSpPr txBox="1"/>
          <p:nvPr/>
        </p:nvSpPr>
        <p:spPr>
          <a:xfrm>
            <a:off x="5436076"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60" name="TextBox 59"/>
          <p:cNvSpPr txBox="1"/>
          <p:nvPr/>
        </p:nvSpPr>
        <p:spPr>
          <a:xfrm>
            <a:off x="5645289"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61" name="TextBox 60"/>
          <p:cNvSpPr txBox="1"/>
          <p:nvPr/>
        </p:nvSpPr>
        <p:spPr>
          <a:xfrm>
            <a:off x="5851491"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62" name="TextBox 61"/>
          <p:cNvSpPr txBox="1"/>
          <p:nvPr/>
        </p:nvSpPr>
        <p:spPr>
          <a:xfrm>
            <a:off x="6003509" y="4210939"/>
            <a:ext cx="377026" cy="215444"/>
          </a:xfrm>
          <a:prstGeom prst="rect">
            <a:avLst/>
          </a:prstGeom>
          <a:noFill/>
        </p:spPr>
        <p:txBody>
          <a:bodyPr wrap="none" rtlCol="0">
            <a:spAutoFit/>
          </a:bodyPr>
          <a:lstStyle/>
          <a:p>
            <a:r>
              <a:rPr lang="en-US" sz="800" dirty="0" smtClean="0">
                <a:solidFill>
                  <a:schemeClr val="tx1"/>
                </a:solidFill>
              </a:rPr>
              <a:t>301</a:t>
            </a:r>
            <a:endParaRPr lang="en-US" sz="800" dirty="0">
              <a:solidFill>
                <a:schemeClr val="tx1"/>
              </a:solidFill>
            </a:endParaRPr>
          </a:p>
        </p:txBody>
      </p:sp>
      <p:sp>
        <p:nvSpPr>
          <p:cNvPr id="63" name="TextBox 62"/>
          <p:cNvSpPr txBox="1"/>
          <p:nvPr/>
        </p:nvSpPr>
        <p:spPr>
          <a:xfrm>
            <a:off x="6275937"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64" name="TextBox 63"/>
          <p:cNvSpPr txBox="1"/>
          <p:nvPr/>
        </p:nvSpPr>
        <p:spPr>
          <a:xfrm>
            <a:off x="6427955" y="4210939"/>
            <a:ext cx="377026" cy="215444"/>
          </a:xfrm>
          <a:prstGeom prst="rect">
            <a:avLst/>
          </a:prstGeom>
          <a:noFill/>
        </p:spPr>
        <p:txBody>
          <a:bodyPr wrap="none" rtlCol="0">
            <a:spAutoFit/>
          </a:bodyPr>
          <a:lstStyle/>
          <a:p>
            <a:r>
              <a:rPr lang="en-US" sz="800" dirty="0" smtClean="0">
                <a:solidFill>
                  <a:schemeClr val="tx1"/>
                </a:solidFill>
              </a:rPr>
              <a:t>214</a:t>
            </a:r>
            <a:endParaRPr lang="en-US" sz="800" dirty="0">
              <a:solidFill>
                <a:schemeClr val="tx1"/>
              </a:solidFill>
            </a:endParaRPr>
          </a:p>
        </p:txBody>
      </p:sp>
      <p:sp>
        <p:nvSpPr>
          <p:cNvPr id="65" name="TextBox 64"/>
          <p:cNvSpPr txBox="1"/>
          <p:nvPr/>
        </p:nvSpPr>
        <p:spPr>
          <a:xfrm>
            <a:off x="6673291" y="4210939"/>
            <a:ext cx="312906" cy="215444"/>
          </a:xfrm>
          <a:prstGeom prst="rect">
            <a:avLst/>
          </a:prstGeom>
          <a:noFill/>
        </p:spPr>
        <p:txBody>
          <a:bodyPr wrap="none" rtlCol="0">
            <a:spAutoFit/>
          </a:bodyPr>
          <a:lstStyle/>
          <a:p>
            <a:r>
              <a:rPr lang="en-US" sz="800" dirty="0" smtClean="0">
                <a:solidFill>
                  <a:srgbClr val="FF0000"/>
                </a:solidFill>
              </a:rPr>
              <a:t>67</a:t>
            </a:r>
            <a:endParaRPr lang="en-US" sz="800" dirty="0">
              <a:solidFill>
                <a:srgbClr val="FF0000"/>
              </a:solidFill>
            </a:endParaRPr>
          </a:p>
        </p:txBody>
      </p:sp>
      <p:sp>
        <p:nvSpPr>
          <p:cNvPr id="66" name="TextBox 65"/>
          <p:cNvSpPr txBox="1"/>
          <p:nvPr/>
        </p:nvSpPr>
        <p:spPr>
          <a:xfrm>
            <a:off x="6903575" y="4210939"/>
            <a:ext cx="248786" cy="215444"/>
          </a:xfrm>
          <a:prstGeom prst="rect">
            <a:avLst/>
          </a:prstGeom>
          <a:noFill/>
        </p:spPr>
        <p:txBody>
          <a:bodyPr wrap="none" rtlCol="0">
            <a:spAutoFit/>
          </a:bodyPr>
          <a:lstStyle/>
          <a:p>
            <a:r>
              <a:rPr lang="en-US" sz="800" dirty="0" smtClean="0">
                <a:solidFill>
                  <a:srgbClr val="FF0000"/>
                </a:solidFill>
              </a:rPr>
              <a:t>1</a:t>
            </a:r>
            <a:endParaRPr lang="en-US" sz="800" dirty="0">
              <a:solidFill>
                <a:srgbClr val="FF0000"/>
              </a:solidFill>
            </a:endParaRPr>
          </a:p>
        </p:txBody>
      </p:sp>
      <p:sp>
        <p:nvSpPr>
          <p:cNvPr id="67" name="TextBox 66"/>
          <p:cNvSpPr txBox="1"/>
          <p:nvPr/>
        </p:nvSpPr>
        <p:spPr>
          <a:xfrm>
            <a:off x="7049573" y="4210939"/>
            <a:ext cx="377026" cy="215444"/>
          </a:xfrm>
          <a:prstGeom prst="rect">
            <a:avLst/>
          </a:prstGeom>
          <a:noFill/>
        </p:spPr>
        <p:txBody>
          <a:bodyPr wrap="none" rtlCol="0">
            <a:spAutoFit/>
          </a:bodyPr>
          <a:lstStyle/>
          <a:p>
            <a:r>
              <a:rPr lang="en-US" sz="800" dirty="0" smtClean="0">
                <a:solidFill>
                  <a:schemeClr val="tx1"/>
                </a:solidFill>
              </a:rPr>
              <a:t>137</a:t>
            </a:r>
          </a:p>
        </p:txBody>
      </p:sp>
      <p:sp>
        <p:nvSpPr>
          <p:cNvPr id="68" name="TextBox 67"/>
          <p:cNvSpPr txBox="1"/>
          <p:nvPr/>
        </p:nvSpPr>
        <p:spPr>
          <a:xfrm>
            <a:off x="7322000"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69" name="TextBox 68"/>
          <p:cNvSpPr txBox="1"/>
          <p:nvPr/>
        </p:nvSpPr>
        <p:spPr>
          <a:xfrm>
            <a:off x="7534224"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70" name="TextBox 69"/>
          <p:cNvSpPr txBox="1"/>
          <p:nvPr/>
        </p:nvSpPr>
        <p:spPr>
          <a:xfrm>
            <a:off x="7716230"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55" name="TextBox 54"/>
          <p:cNvSpPr txBox="1"/>
          <p:nvPr/>
        </p:nvSpPr>
        <p:spPr>
          <a:xfrm>
            <a:off x="4527177" y="4210939"/>
            <a:ext cx="393535" cy="215444"/>
          </a:xfrm>
          <a:prstGeom prst="rect">
            <a:avLst/>
          </a:prstGeom>
          <a:noFill/>
        </p:spPr>
        <p:txBody>
          <a:bodyPr wrap="square" rtlCol="0">
            <a:spAutoFit/>
          </a:bodyPr>
          <a:lstStyle/>
          <a:p>
            <a:r>
              <a:rPr lang="en-US" sz="800" dirty="0" smtClean="0">
                <a:solidFill>
                  <a:srgbClr val="FF0000"/>
                </a:solidFill>
              </a:rPr>
              <a:t>100</a:t>
            </a:r>
            <a:endParaRPr lang="en-US" sz="800" dirty="0">
              <a:solidFill>
                <a:srgbClr val="FF0000"/>
              </a:solidFill>
            </a:endParaRPr>
          </a:p>
        </p:txBody>
      </p:sp>
      <p:sp>
        <p:nvSpPr>
          <p:cNvPr id="71" name="TextBox 70"/>
          <p:cNvSpPr txBox="1"/>
          <p:nvPr/>
        </p:nvSpPr>
        <p:spPr>
          <a:xfrm>
            <a:off x="7857549" y="4210939"/>
            <a:ext cx="377026" cy="215444"/>
          </a:xfrm>
          <a:prstGeom prst="rect">
            <a:avLst/>
          </a:prstGeom>
          <a:noFill/>
        </p:spPr>
        <p:txBody>
          <a:bodyPr wrap="none" rtlCol="0">
            <a:spAutoFit/>
          </a:bodyPr>
          <a:lstStyle/>
          <a:p>
            <a:r>
              <a:rPr lang="en-US" sz="800" dirty="0" smtClean="0">
                <a:solidFill>
                  <a:schemeClr val="tx1"/>
                </a:solidFill>
              </a:rPr>
              <a:t>768</a:t>
            </a:r>
            <a:endParaRPr lang="en-US" sz="800" dirty="0">
              <a:solidFill>
                <a:schemeClr val="tx1"/>
              </a:solidFill>
            </a:endParaRPr>
          </a:p>
        </p:txBody>
      </p:sp>
      <p:sp>
        <p:nvSpPr>
          <p:cNvPr id="72" name="TextBox 71"/>
          <p:cNvSpPr txBox="1"/>
          <p:nvPr/>
        </p:nvSpPr>
        <p:spPr>
          <a:xfrm>
            <a:off x="8102909" y="4210939"/>
            <a:ext cx="377026" cy="215444"/>
          </a:xfrm>
          <a:prstGeom prst="rect">
            <a:avLst/>
          </a:prstGeom>
          <a:noFill/>
        </p:spPr>
        <p:txBody>
          <a:bodyPr wrap="none" rtlCol="0">
            <a:spAutoFit/>
          </a:bodyPr>
          <a:lstStyle/>
          <a:p>
            <a:r>
              <a:rPr lang="en-US" sz="800" dirty="0" smtClean="0">
                <a:solidFill>
                  <a:schemeClr val="tx1"/>
                </a:solidFill>
              </a:rPr>
              <a:t>266</a:t>
            </a:r>
            <a:endParaRPr lang="en-US" sz="800" dirty="0">
              <a:solidFill>
                <a:schemeClr val="tx1"/>
              </a:solidFill>
            </a:endParaRPr>
          </a:p>
        </p:txBody>
      </p:sp>
      <p:sp>
        <p:nvSpPr>
          <p:cNvPr id="73" name="TextBox 72"/>
          <p:cNvSpPr txBox="1"/>
          <p:nvPr/>
        </p:nvSpPr>
        <p:spPr>
          <a:xfrm>
            <a:off x="8368787" y="4210939"/>
            <a:ext cx="248786" cy="215444"/>
          </a:xfrm>
          <a:prstGeom prst="rect">
            <a:avLst/>
          </a:prstGeom>
          <a:noFill/>
        </p:spPr>
        <p:txBody>
          <a:bodyPr wrap="none" rtlCol="0">
            <a:spAutoFit/>
          </a:bodyPr>
          <a:lstStyle/>
          <a:p>
            <a:r>
              <a:rPr lang="en-US" sz="800" dirty="0" smtClean="0">
                <a:solidFill>
                  <a:srgbClr val="FF0000"/>
                </a:solidFill>
              </a:rPr>
              <a:t>0</a:t>
            </a:r>
            <a:endParaRPr lang="en-US" sz="800" dirty="0">
              <a:solidFill>
                <a:srgbClr val="FF0000"/>
              </a:solidFill>
            </a:endParaRPr>
          </a:p>
        </p:txBody>
      </p:sp>
      <p:sp>
        <p:nvSpPr>
          <p:cNvPr id="74" name="TextBox 73"/>
          <p:cNvSpPr txBox="1"/>
          <p:nvPr/>
        </p:nvSpPr>
        <p:spPr>
          <a:xfrm>
            <a:off x="8557723" y="4210939"/>
            <a:ext cx="248786" cy="215444"/>
          </a:xfrm>
          <a:prstGeom prst="rect">
            <a:avLst/>
          </a:prstGeom>
          <a:noFill/>
        </p:spPr>
        <p:txBody>
          <a:bodyPr wrap="none" rtlCol="0">
            <a:spAutoFit/>
          </a:bodyPr>
          <a:lstStyle/>
          <a:p>
            <a:r>
              <a:rPr lang="en-US" sz="800" dirty="0" smtClean="0">
                <a:solidFill>
                  <a:srgbClr val="FF0000"/>
                </a:solidFill>
              </a:rPr>
              <a:t>7</a:t>
            </a:r>
            <a:endParaRPr lang="en-US" sz="800" dirty="0">
              <a:solidFill>
                <a:srgbClr val="FF0000"/>
              </a:solidFill>
            </a:endParaRPr>
          </a:p>
        </p:txBody>
      </p:sp>
      <p:sp>
        <p:nvSpPr>
          <p:cNvPr id="56" name="TextBox 55"/>
          <p:cNvSpPr txBox="1"/>
          <p:nvPr/>
        </p:nvSpPr>
        <p:spPr>
          <a:xfrm>
            <a:off x="4769390" y="4210939"/>
            <a:ext cx="377026" cy="215444"/>
          </a:xfrm>
          <a:prstGeom prst="rect">
            <a:avLst/>
          </a:prstGeom>
          <a:noFill/>
        </p:spPr>
        <p:txBody>
          <a:bodyPr wrap="none" rtlCol="0">
            <a:spAutoFit/>
          </a:bodyPr>
          <a:lstStyle/>
          <a:p>
            <a:r>
              <a:rPr lang="en-US" sz="800" dirty="0" smtClean="0">
                <a:solidFill>
                  <a:schemeClr val="tx1"/>
                </a:solidFill>
              </a:rPr>
              <a:t>408</a:t>
            </a:r>
            <a:endParaRPr lang="en-US" sz="800" dirty="0">
              <a:solidFill>
                <a:schemeClr val="tx1"/>
              </a:solidFill>
            </a:endParaRPr>
          </a:p>
        </p:txBody>
      </p:sp>
      <p:grpSp>
        <p:nvGrpSpPr>
          <p:cNvPr id="5" name="Group 79"/>
          <p:cNvGrpSpPr/>
          <p:nvPr/>
        </p:nvGrpSpPr>
        <p:grpSpPr>
          <a:xfrm>
            <a:off x="0" y="1136516"/>
            <a:ext cx="9144000" cy="2648282"/>
            <a:chOff x="431970" y="1286181"/>
            <a:chExt cx="14198430" cy="3177938"/>
          </a:xfrm>
        </p:grpSpPr>
        <p:pic>
          <p:nvPicPr>
            <p:cNvPr id="37" name="Picture 6" descr="CGU 13-17_RMT LWD TIV ShaleLOG_annotated horiz_final"/>
            <p:cNvPicPr>
              <a:picLocks noChangeAspect="1" noChangeArrowheads="1"/>
            </p:cNvPicPr>
            <p:nvPr/>
          </p:nvPicPr>
          <p:blipFill>
            <a:blip r:embed="rId3" cstate="print"/>
            <a:srcRect t="52367" b="34917"/>
            <a:stretch>
              <a:fillRect/>
            </a:stretch>
          </p:blipFill>
          <p:spPr bwMode="auto">
            <a:xfrm>
              <a:off x="431970" y="3321168"/>
              <a:ext cx="14198429" cy="1142951"/>
            </a:xfrm>
            <a:prstGeom prst="rect">
              <a:avLst/>
            </a:prstGeom>
            <a:noFill/>
            <a:ln w="9525">
              <a:noFill/>
              <a:miter lim="800000"/>
              <a:headEnd/>
              <a:tailEnd/>
            </a:ln>
          </p:spPr>
        </p:pic>
        <p:pic>
          <p:nvPicPr>
            <p:cNvPr id="31" name="Picture 6" descr="CGU 13-17_RMT LWD TIV ShaleLOG_annotated horiz_final"/>
            <p:cNvPicPr>
              <a:picLocks noChangeAspect="1" noChangeArrowheads="1"/>
            </p:cNvPicPr>
            <p:nvPr/>
          </p:nvPicPr>
          <p:blipFill>
            <a:blip r:embed="rId3" cstate="print"/>
            <a:srcRect b="93903"/>
            <a:stretch>
              <a:fillRect/>
            </a:stretch>
          </p:blipFill>
          <p:spPr bwMode="auto">
            <a:xfrm>
              <a:off x="431970" y="1286181"/>
              <a:ext cx="14198430" cy="548015"/>
            </a:xfrm>
            <a:prstGeom prst="rect">
              <a:avLst/>
            </a:prstGeom>
            <a:noFill/>
            <a:ln w="9525">
              <a:noFill/>
              <a:miter lim="800000"/>
              <a:headEnd/>
              <a:tailEnd/>
            </a:ln>
          </p:spPr>
        </p:pic>
        <p:pic>
          <p:nvPicPr>
            <p:cNvPr id="79" name="Picture 6" descr="CGU 13-17_RMT LWD TIV ShaleLOG_annotated horiz_final"/>
            <p:cNvPicPr>
              <a:picLocks noChangeAspect="1" noChangeArrowheads="1"/>
            </p:cNvPicPr>
            <p:nvPr/>
          </p:nvPicPr>
          <p:blipFill>
            <a:blip r:embed="rId3" cstate="print"/>
            <a:srcRect t="29993" b="53455"/>
            <a:stretch>
              <a:fillRect/>
            </a:stretch>
          </p:blipFill>
          <p:spPr bwMode="auto">
            <a:xfrm>
              <a:off x="431971" y="1824821"/>
              <a:ext cx="14198429" cy="1487722"/>
            </a:xfrm>
            <a:prstGeom prst="rect">
              <a:avLst/>
            </a:prstGeom>
            <a:noFill/>
            <a:ln w="9525">
              <a:noFill/>
              <a:miter lim="800000"/>
              <a:headEnd/>
              <a:tailEnd/>
            </a:ln>
          </p:spPr>
        </p:pic>
      </p:grpSp>
      <p:cxnSp>
        <p:nvCxnSpPr>
          <p:cNvPr id="76" name="Straight Connector 75"/>
          <p:cNvCxnSpPr/>
          <p:nvPr/>
        </p:nvCxnSpPr>
        <p:spPr>
          <a:xfrm rot="16200000" flipH="1">
            <a:off x="4646682" y="3332002"/>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6200000" flipH="1">
            <a:off x="5459178" y="3305129"/>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887103" y="3361045"/>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16200000" flipH="1">
            <a:off x="6168686" y="3342693"/>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7656861" y="3336395"/>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654448" y="3297703"/>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16200000" flipH="1">
            <a:off x="4143614" y="3297703"/>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040370" y="3302125"/>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2482041" y="3302125"/>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16200000" flipH="1">
            <a:off x="1672722" y="3349195"/>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821881" y="3302125"/>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16200000" flipH="1">
            <a:off x="-30870" y="3276014"/>
            <a:ext cx="880946" cy="11151"/>
          </a:xfrm>
          <a:prstGeom prst="line">
            <a:avLst/>
          </a:prstGeom>
          <a:ln w="38100" cap="rnd">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F1677C16-1256-4B1A-B7A7-3ABE89A37D28}" type="slidenum">
              <a:rPr lang="en-US" smtClean="0"/>
              <a:pPr/>
              <a:t>24</a:t>
            </a:fld>
            <a:endParaRPr lang="en-US"/>
          </a:p>
        </p:txBody>
      </p:sp>
    </p:spTree>
    <p:extLst>
      <p:ext uri="{BB962C8B-B14F-4D97-AF65-F5344CB8AC3E}">
        <p14:creationId xmlns:p14="http://schemas.microsoft.com/office/powerpoint/2010/main" val="3806950475"/>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idx="4294967295"/>
          </p:nvPr>
        </p:nvSpPr>
        <p:spPr>
          <a:xfrm>
            <a:off x="107950" y="0"/>
            <a:ext cx="9036050" cy="1143000"/>
          </a:xfrm>
        </p:spPr>
        <p:txBody>
          <a:bodyPr lIns="91440" tIns="45720" rIns="91440" bIns="45720" anchor="ctr"/>
          <a:lstStyle/>
          <a:p>
            <a:r>
              <a:rPr lang="en-US" sz="2800" dirty="0">
                <a:solidFill>
                  <a:srgbClr val="FFFF00"/>
                </a:solidFill>
              </a:rPr>
              <a:t>Shale Completion Strategy: Based on  </a:t>
            </a:r>
            <a:br>
              <a:rPr lang="en-US" sz="2800" dirty="0">
                <a:solidFill>
                  <a:srgbClr val="FFFF00"/>
                </a:solidFill>
              </a:rPr>
            </a:br>
            <a:r>
              <a:rPr lang="en-US" sz="2800" dirty="0">
                <a:solidFill>
                  <a:srgbClr val="FFFF00"/>
                </a:solidFill>
              </a:rPr>
              <a:t>Formation Brittleness </a:t>
            </a:r>
            <a:r>
              <a:rPr lang="en-US" sz="2800" dirty="0" smtClean="0">
                <a:solidFill>
                  <a:srgbClr val="FFFF00"/>
                </a:solidFill>
              </a:rPr>
              <a:t>Index</a:t>
            </a:r>
            <a:endParaRPr lang="en-US" sz="2800" b="0" dirty="0">
              <a:solidFill>
                <a:srgbClr val="FFFF00"/>
              </a:solidFill>
            </a:endParaRPr>
          </a:p>
        </p:txBody>
      </p:sp>
      <p:grpSp>
        <p:nvGrpSpPr>
          <p:cNvPr id="2" name="Group 67"/>
          <p:cNvGrpSpPr/>
          <p:nvPr/>
        </p:nvGrpSpPr>
        <p:grpSpPr>
          <a:xfrm>
            <a:off x="5096973" y="2461189"/>
            <a:ext cx="3765015" cy="2568144"/>
            <a:chOff x="5096973" y="2461189"/>
            <a:chExt cx="3765015" cy="2568144"/>
          </a:xfrm>
        </p:grpSpPr>
        <p:sp>
          <p:nvSpPr>
            <p:cNvPr id="133125" name="Rectangle 5"/>
            <p:cNvSpPr>
              <a:spLocks noChangeArrowheads="1"/>
            </p:cNvSpPr>
            <p:nvPr/>
          </p:nvSpPr>
          <p:spPr bwMode="auto">
            <a:xfrm>
              <a:off x="5115958" y="2485823"/>
              <a:ext cx="3725858" cy="2527087"/>
            </a:xfrm>
            <a:prstGeom prst="rect">
              <a:avLst/>
            </a:prstGeom>
            <a:solidFill>
              <a:srgbClr val="FFFF00"/>
            </a:solidFill>
            <a:ln w="9525">
              <a:solidFill>
                <a:srgbClr val="000000"/>
              </a:solidFill>
              <a:miter lim="800000"/>
              <a:headEnd/>
              <a:tailEnd/>
            </a:ln>
          </p:spPr>
          <p:txBody>
            <a:bodyPr wrap="none" anchor="ctr"/>
            <a:lstStyle/>
            <a:p>
              <a:pPr algn="ctr" eaLnBrk="0" hangingPunct="0"/>
              <a:endParaRPr lang="en-US">
                <a:ea typeface="MS PGothic" pitchFamily="34" charset="-128"/>
              </a:endParaRPr>
            </a:p>
          </p:txBody>
        </p:sp>
        <p:sp>
          <p:nvSpPr>
            <p:cNvPr id="133126" name="Line 6"/>
            <p:cNvSpPr>
              <a:spLocks noChangeShapeType="1"/>
            </p:cNvSpPr>
            <p:nvPr/>
          </p:nvSpPr>
          <p:spPr bwMode="auto">
            <a:xfrm>
              <a:off x="5112399" y="3046258"/>
              <a:ext cx="3740097" cy="0"/>
            </a:xfrm>
            <a:prstGeom prst="line">
              <a:avLst/>
            </a:prstGeom>
            <a:noFill/>
            <a:ln w="9525">
              <a:solidFill>
                <a:schemeClr val="tx1"/>
              </a:solidFill>
              <a:round/>
              <a:headEnd/>
              <a:tailEnd/>
            </a:ln>
          </p:spPr>
          <p:txBody>
            <a:bodyPr/>
            <a:lstStyle/>
            <a:p>
              <a:endParaRPr lang="en-US"/>
            </a:p>
          </p:txBody>
        </p:sp>
        <p:sp>
          <p:nvSpPr>
            <p:cNvPr id="133127" name="Line 7"/>
            <p:cNvSpPr>
              <a:spLocks noChangeShapeType="1"/>
            </p:cNvSpPr>
            <p:nvPr/>
          </p:nvSpPr>
          <p:spPr bwMode="auto">
            <a:xfrm>
              <a:off x="5104092" y="3323396"/>
              <a:ext cx="3740097" cy="0"/>
            </a:xfrm>
            <a:prstGeom prst="line">
              <a:avLst/>
            </a:prstGeom>
            <a:noFill/>
            <a:ln w="9525">
              <a:solidFill>
                <a:srgbClr val="000000"/>
              </a:solidFill>
              <a:round/>
              <a:headEnd/>
              <a:tailEnd/>
            </a:ln>
          </p:spPr>
          <p:txBody>
            <a:bodyPr/>
            <a:lstStyle/>
            <a:p>
              <a:endParaRPr lang="en-US"/>
            </a:p>
          </p:txBody>
        </p:sp>
        <p:sp>
          <p:nvSpPr>
            <p:cNvPr id="133128" name="Line 8"/>
            <p:cNvSpPr>
              <a:spLocks noChangeShapeType="1"/>
            </p:cNvSpPr>
            <p:nvPr/>
          </p:nvSpPr>
          <p:spPr bwMode="auto">
            <a:xfrm>
              <a:off x="5112399" y="3610798"/>
              <a:ext cx="3740097" cy="0"/>
            </a:xfrm>
            <a:prstGeom prst="line">
              <a:avLst/>
            </a:prstGeom>
            <a:noFill/>
            <a:ln w="9525">
              <a:solidFill>
                <a:srgbClr val="000000"/>
              </a:solidFill>
              <a:round/>
              <a:headEnd/>
              <a:tailEnd/>
            </a:ln>
          </p:spPr>
          <p:txBody>
            <a:bodyPr/>
            <a:lstStyle/>
            <a:p>
              <a:endParaRPr lang="en-US"/>
            </a:p>
          </p:txBody>
        </p:sp>
        <p:sp>
          <p:nvSpPr>
            <p:cNvPr id="133129" name="Line 9"/>
            <p:cNvSpPr>
              <a:spLocks noChangeShapeType="1"/>
            </p:cNvSpPr>
            <p:nvPr/>
          </p:nvSpPr>
          <p:spPr bwMode="auto">
            <a:xfrm>
              <a:off x="5096973" y="3889989"/>
              <a:ext cx="3741283" cy="0"/>
            </a:xfrm>
            <a:prstGeom prst="line">
              <a:avLst/>
            </a:prstGeom>
            <a:noFill/>
            <a:ln w="9525">
              <a:solidFill>
                <a:srgbClr val="000000"/>
              </a:solidFill>
              <a:round/>
              <a:headEnd/>
              <a:tailEnd/>
            </a:ln>
          </p:spPr>
          <p:txBody>
            <a:bodyPr/>
            <a:lstStyle/>
            <a:p>
              <a:endParaRPr lang="en-US"/>
            </a:p>
          </p:txBody>
        </p:sp>
        <p:sp>
          <p:nvSpPr>
            <p:cNvPr id="133130" name="Line 10"/>
            <p:cNvSpPr>
              <a:spLocks noChangeShapeType="1"/>
            </p:cNvSpPr>
            <p:nvPr/>
          </p:nvSpPr>
          <p:spPr bwMode="auto">
            <a:xfrm>
              <a:off x="5104092" y="4171232"/>
              <a:ext cx="3740097" cy="0"/>
            </a:xfrm>
            <a:prstGeom prst="line">
              <a:avLst/>
            </a:prstGeom>
            <a:noFill/>
            <a:ln w="9525">
              <a:solidFill>
                <a:srgbClr val="000000"/>
              </a:solidFill>
              <a:round/>
              <a:headEnd/>
              <a:tailEnd/>
            </a:ln>
          </p:spPr>
          <p:txBody>
            <a:bodyPr/>
            <a:lstStyle/>
            <a:p>
              <a:endParaRPr lang="en-US"/>
            </a:p>
          </p:txBody>
        </p:sp>
        <p:sp>
          <p:nvSpPr>
            <p:cNvPr id="133131" name="Line 11"/>
            <p:cNvSpPr>
              <a:spLocks noChangeShapeType="1"/>
            </p:cNvSpPr>
            <p:nvPr/>
          </p:nvSpPr>
          <p:spPr bwMode="auto">
            <a:xfrm>
              <a:off x="5112399" y="4450423"/>
              <a:ext cx="3740097" cy="0"/>
            </a:xfrm>
            <a:prstGeom prst="line">
              <a:avLst/>
            </a:prstGeom>
            <a:noFill/>
            <a:ln w="9525">
              <a:solidFill>
                <a:srgbClr val="000000"/>
              </a:solidFill>
              <a:round/>
              <a:headEnd/>
              <a:tailEnd/>
            </a:ln>
          </p:spPr>
          <p:txBody>
            <a:bodyPr/>
            <a:lstStyle/>
            <a:p>
              <a:endParaRPr lang="en-US"/>
            </a:p>
          </p:txBody>
        </p:sp>
        <p:sp>
          <p:nvSpPr>
            <p:cNvPr id="133132" name="Line 12"/>
            <p:cNvSpPr>
              <a:spLocks noChangeShapeType="1"/>
            </p:cNvSpPr>
            <p:nvPr/>
          </p:nvSpPr>
          <p:spPr bwMode="auto">
            <a:xfrm>
              <a:off x="5096973" y="4731666"/>
              <a:ext cx="3741283" cy="0"/>
            </a:xfrm>
            <a:prstGeom prst="line">
              <a:avLst/>
            </a:prstGeom>
            <a:noFill/>
            <a:ln w="9525">
              <a:solidFill>
                <a:srgbClr val="000000"/>
              </a:solidFill>
              <a:round/>
              <a:headEnd/>
              <a:tailEnd/>
            </a:ln>
          </p:spPr>
          <p:txBody>
            <a:bodyPr/>
            <a:lstStyle/>
            <a:p>
              <a:endParaRPr lang="en-US"/>
            </a:p>
          </p:txBody>
        </p:sp>
        <p:sp>
          <p:nvSpPr>
            <p:cNvPr id="133133" name="Rectangle 13"/>
            <p:cNvSpPr>
              <a:spLocks noChangeArrowheads="1"/>
            </p:cNvSpPr>
            <p:nvPr/>
          </p:nvSpPr>
          <p:spPr bwMode="auto">
            <a:xfrm>
              <a:off x="5782816" y="3072945"/>
              <a:ext cx="259861" cy="242239"/>
            </a:xfrm>
            <a:prstGeom prst="rect">
              <a:avLst/>
            </a:prstGeom>
            <a:noFill/>
            <a:ln w="9525">
              <a:noFill/>
              <a:miter lim="800000"/>
              <a:headEnd/>
              <a:tailEnd/>
            </a:ln>
          </p:spPr>
          <p:txBody>
            <a:bodyPr wrap="none" lIns="0" tIns="0" rIns="0" bIns="0">
              <a:spAutoFit/>
            </a:bodyPr>
            <a:lstStyle/>
            <a:p>
              <a:pPr marL="342900" indent="-342900">
                <a:spcBef>
                  <a:spcPct val="20000"/>
                </a:spcBef>
              </a:pPr>
              <a:r>
                <a:rPr lang="en-US" sz="1400" b="1" dirty="0">
                  <a:solidFill>
                    <a:srgbClr val="000000"/>
                  </a:solidFill>
                  <a:ea typeface="MS PGothic" pitchFamily="34" charset="-128"/>
                </a:rPr>
                <a:t>Low</a:t>
              </a:r>
              <a:endParaRPr lang="en-US" sz="2800" b="1" dirty="0">
                <a:solidFill>
                  <a:schemeClr val="bg1"/>
                </a:solidFill>
                <a:ea typeface="MS PGothic" pitchFamily="34" charset="-128"/>
              </a:endParaRPr>
            </a:p>
          </p:txBody>
        </p:sp>
        <p:sp>
          <p:nvSpPr>
            <p:cNvPr id="133134" name="Rectangle 14"/>
            <p:cNvSpPr>
              <a:spLocks noChangeArrowheads="1"/>
            </p:cNvSpPr>
            <p:nvPr/>
          </p:nvSpPr>
          <p:spPr bwMode="auto">
            <a:xfrm>
              <a:off x="7053642" y="3091421"/>
              <a:ext cx="290712" cy="242239"/>
            </a:xfrm>
            <a:prstGeom prst="rect">
              <a:avLst/>
            </a:prstGeom>
            <a:noFill/>
            <a:ln w="9525">
              <a:noFill/>
              <a:miter lim="800000"/>
              <a:headEnd/>
              <a:tailEnd/>
            </a:ln>
          </p:spPr>
          <p:txBody>
            <a:bodyPr wrap="none" lIns="0" tIns="0" rIns="0" bIns="0">
              <a:spAutoFit/>
            </a:bodyPr>
            <a:lstStyle/>
            <a:p>
              <a:pPr marL="342900" indent="-342900">
                <a:spcBef>
                  <a:spcPct val="20000"/>
                </a:spcBef>
              </a:pPr>
              <a:r>
                <a:rPr lang="en-US" sz="1400" b="1" dirty="0">
                  <a:solidFill>
                    <a:srgbClr val="000000"/>
                  </a:solidFill>
                  <a:ea typeface="MS PGothic" pitchFamily="34" charset="-128"/>
                </a:rPr>
                <a:t>High</a:t>
              </a:r>
              <a:endParaRPr lang="en-US" sz="2800" b="1" dirty="0">
                <a:solidFill>
                  <a:schemeClr val="bg1"/>
                </a:solidFill>
                <a:ea typeface="MS PGothic" pitchFamily="34" charset="-128"/>
              </a:endParaRPr>
            </a:p>
          </p:txBody>
        </p:sp>
        <p:sp>
          <p:nvSpPr>
            <p:cNvPr id="133135" name="Rectangle 15"/>
            <p:cNvSpPr>
              <a:spLocks noChangeArrowheads="1"/>
            </p:cNvSpPr>
            <p:nvPr/>
          </p:nvSpPr>
          <p:spPr bwMode="auto">
            <a:xfrm>
              <a:off x="8139361" y="3083209"/>
              <a:ext cx="259861" cy="242239"/>
            </a:xfrm>
            <a:prstGeom prst="rect">
              <a:avLst/>
            </a:prstGeom>
            <a:noFill/>
            <a:ln w="9525">
              <a:noFill/>
              <a:miter lim="800000"/>
              <a:headEnd/>
              <a:tailEnd/>
            </a:ln>
          </p:spPr>
          <p:txBody>
            <a:bodyPr wrap="none" lIns="0" tIns="0" rIns="0" bIns="0">
              <a:spAutoFit/>
            </a:bodyPr>
            <a:lstStyle/>
            <a:p>
              <a:pPr marL="342900" indent="-342900">
                <a:spcBef>
                  <a:spcPct val="20000"/>
                </a:spcBef>
              </a:pPr>
              <a:r>
                <a:rPr lang="en-US" sz="1400" b="1" dirty="0">
                  <a:solidFill>
                    <a:srgbClr val="000000"/>
                  </a:solidFill>
                  <a:ea typeface="MS PGothic" pitchFamily="34" charset="-128"/>
                </a:rPr>
                <a:t>Low</a:t>
              </a:r>
              <a:endParaRPr lang="en-US" sz="2800" b="1" dirty="0">
                <a:solidFill>
                  <a:schemeClr val="bg1"/>
                </a:solidFill>
                <a:ea typeface="MS PGothic" pitchFamily="34" charset="-128"/>
              </a:endParaRPr>
            </a:p>
          </p:txBody>
        </p:sp>
        <p:sp>
          <p:nvSpPr>
            <p:cNvPr id="133136" name="Rectangle 16"/>
            <p:cNvSpPr>
              <a:spLocks noChangeArrowheads="1"/>
            </p:cNvSpPr>
            <p:nvPr/>
          </p:nvSpPr>
          <p:spPr bwMode="auto">
            <a:xfrm>
              <a:off x="5763830" y="4770671"/>
              <a:ext cx="289525" cy="242239"/>
            </a:xfrm>
            <a:prstGeom prst="rect">
              <a:avLst/>
            </a:prstGeom>
            <a:noFill/>
            <a:ln w="9525">
              <a:noFill/>
              <a:miter lim="800000"/>
              <a:headEnd/>
              <a:tailEnd/>
            </a:ln>
          </p:spPr>
          <p:txBody>
            <a:bodyPr wrap="none" lIns="0" tIns="0" rIns="0" bIns="0">
              <a:spAutoFit/>
            </a:bodyPr>
            <a:lstStyle/>
            <a:p>
              <a:pPr marL="342900" indent="-342900">
                <a:spcBef>
                  <a:spcPct val="20000"/>
                </a:spcBef>
              </a:pPr>
              <a:r>
                <a:rPr lang="en-US" sz="1400" b="1" dirty="0">
                  <a:solidFill>
                    <a:srgbClr val="000000"/>
                  </a:solidFill>
                  <a:ea typeface="MS PGothic" pitchFamily="34" charset="-128"/>
                </a:rPr>
                <a:t>High</a:t>
              </a:r>
              <a:endParaRPr lang="en-US" sz="2800" b="1" dirty="0">
                <a:solidFill>
                  <a:schemeClr val="bg1"/>
                </a:solidFill>
                <a:ea typeface="MS PGothic" pitchFamily="34" charset="-128"/>
              </a:endParaRPr>
            </a:p>
          </p:txBody>
        </p:sp>
        <p:sp>
          <p:nvSpPr>
            <p:cNvPr id="133137" name="Rectangle 17"/>
            <p:cNvSpPr>
              <a:spLocks noChangeArrowheads="1"/>
            </p:cNvSpPr>
            <p:nvPr/>
          </p:nvSpPr>
          <p:spPr bwMode="auto">
            <a:xfrm>
              <a:off x="7080933" y="4787094"/>
              <a:ext cx="261047" cy="242239"/>
            </a:xfrm>
            <a:prstGeom prst="rect">
              <a:avLst/>
            </a:prstGeom>
            <a:noFill/>
            <a:ln w="9525">
              <a:noFill/>
              <a:miter lim="800000"/>
              <a:headEnd/>
              <a:tailEnd/>
            </a:ln>
          </p:spPr>
          <p:txBody>
            <a:bodyPr wrap="none" lIns="0" tIns="0" rIns="0" bIns="0">
              <a:spAutoFit/>
            </a:bodyPr>
            <a:lstStyle/>
            <a:p>
              <a:pPr marL="342900" indent="-342900">
                <a:spcBef>
                  <a:spcPct val="20000"/>
                </a:spcBef>
              </a:pPr>
              <a:r>
                <a:rPr lang="en-US" sz="1400" b="1" dirty="0">
                  <a:solidFill>
                    <a:srgbClr val="000000"/>
                  </a:solidFill>
                  <a:ea typeface="MS PGothic" pitchFamily="34" charset="-128"/>
                </a:rPr>
                <a:t>Low</a:t>
              </a:r>
              <a:endParaRPr lang="en-US" sz="2800" b="1" dirty="0">
                <a:solidFill>
                  <a:schemeClr val="bg1"/>
                </a:solidFill>
                <a:ea typeface="MS PGothic" pitchFamily="34" charset="-128"/>
              </a:endParaRPr>
            </a:p>
          </p:txBody>
        </p:sp>
        <p:sp>
          <p:nvSpPr>
            <p:cNvPr id="133138" name="Rectangle 18"/>
            <p:cNvSpPr>
              <a:spLocks noChangeArrowheads="1"/>
            </p:cNvSpPr>
            <p:nvPr/>
          </p:nvSpPr>
          <p:spPr bwMode="auto">
            <a:xfrm>
              <a:off x="8126309" y="4782988"/>
              <a:ext cx="289525" cy="240186"/>
            </a:xfrm>
            <a:prstGeom prst="rect">
              <a:avLst/>
            </a:prstGeom>
            <a:noFill/>
            <a:ln w="9525">
              <a:noFill/>
              <a:miter lim="800000"/>
              <a:headEnd/>
              <a:tailEnd/>
            </a:ln>
          </p:spPr>
          <p:txBody>
            <a:bodyPr wrap="none" lIns="0" tIns="0" rIns="0" bIns="0">
              <a:spAutoFit/>
            </a:bodyPr>
            <a:lstStyle/>
            <a:p>
              <a:pPr marL="342900" indent="-342900">
                <a:spcBef>
                  <a:spcPct val="20000"/>
                </a:spcBef>
              </a:pPr>
              <a:r>
                <a:rPr lang="en-US" sz="1400" b="1" dirty="0">
                  <a:solidFill>
                    <a:srgbClr val="000000"/>
                  </a:solidFill>
                  <a:ea typeface="MS PGothic" pitchFamily="34" charset="-128"/>
                </a:rPr>
                <a:t>High</a:t>
              </a:r>
              <a:endParaRPr lang="en-US" sz="2800" b="1" dirty="0">
                <a:solidFill>
                  <a:schemeClr val="bg1"/>
                </a:solidFill>
                <a:ea typeface="MS PGothic" pitchFamily="34" charset="-128"/>
              </a:endParaRPr>
            </a:p>
          </p:txBody>
        </p:sp>
        <p:sp>
          <p:nvSpPr>
            <p:cNvPr id="133139" name="Line 19"/>
            <p:cNvSpPr>
              <a:spLocks noChangeShapeType="1"/>
            </p:cNvSpPr>
            <p:nvPr/>
          </p:nvSpPr>
          <p:spPr bwMode="auto">
            <a:xfrm>
              <a:off x="6704787" y="2485823"/>
              <a:ext cx="0" cy="2520928"/>
            </a:xfrm>
            <a:prstGeom prst="line">
              <a:avLst/>
            </a:prstGeom>
            <a:noFill/>
            <a:ln w="0">
              <a:solidFill>
                <a:srgbClr val="000000"/>
              </a:solidFill>
              <a:round/>
              <a:headEnd/>
              <a:tailEnd/>
            </a:ln>
          </p:spPr>
          <p:txBody>
            <a:bodyPr/>
            <a:lstStyle/>
            <a:p>
              <a:endParaRPr lang="en-US"/>
            </a:p>
          </p:txBody>
        </p:sp>
        <p:sp>
          <p:nvSpPr>
            <p:cNvPr id="133140" name="Line 20"/>
            <p:cNvSpPr>
              <a:spLocks noChangeShapeType="1"/>
            </p:cNvSpPr>
            <p:nvPr/>
          </p:nvSpPr>
          <p:spPr bwMode="auto">
            <a:xfrm>
              <a:off x="7735925" y="2485823"/>
              <a:ext cx="0" cy="2520928"/>
            </a:xfrm>
            <a:prstGeom prst="line">
              <a:avLst/>
            </a:prstGeom>
            <a:noFill/>
            <a:ln w="0">
              <a:solidFill>
                <a:srgbClr val="000000"/>
              </a:solidFill>
              <a:round/>
              <a:headEnd/>
              <a:tailEnd/>
            </a:ln>
          </p:spPr>
          <p:txBody>
            <a:bodyPr/>
            <a:lstStyle/>
            <a:p>
              <a:endParaRPr lang="en-US"/>
            </a:p>
          </p:txBody>
        </p:sp>
        <p:sp>
          <p:nvSpPr>
            <p:cNvPr id="133141" name="Freeform 21"/>
            <p:cNvSpPr>
              <a:spLocks/>
            </p:cNvSpPr>
            <p:nvPr/>
          </p:nvSpPr>
          <p:spPr bwMode="auto">
            <a:xfrm rot="10800000">
              <a:off x="5608389" y="3374717"/>
              <a:ext cx="640753" cy="1287151"/>
            </a:xfrm>
            <a:custGeom>
              <a:avLst/>
              <a:gdLst>
                <a:gd name="T0" fmla="*/ 0 w 519"/>
                <a:gd name="T1" fmla="*/ 1 h 1266"/>
                <a:gd name="T2" fmla="*/ 178 w 519"/>
                <a:gd name="T3" fmla="*/ 1 h 1266"/>
                <a:gd name="T4" fmla="*/ 178 w 519"/>
                <a:gd name="T5" fmla="*/ 4 h 1266"/>
                <a:gd name="T6" fmla="*/ 533 w 519"/>
                <a:gd name="T7" fmla="*/ 4 h 1266"/>
                <a:gd name="T8" fmla="*/ 533 w 519"/>
                <a:gd name="T9" fmla="*/ 1 h 1266"/>
                <a:gd name="T10" fmla="*/ 715 w 519"/>
                <a:gd name="T11" fmla="*/ 1 h 1266"/>
                <a:gd name="T12" fmla="*/ 355 w 519"/>
                <a:gd name="T13" fmla="*/ 0 h 1266"/>
                <a:gd name="T14" fmla="*/ 0 w 519"/>
                <a:gd name="T15" fmla="*/ 1 h 1266"/>
                <a:gd name="T16" fmla="*/ 0 60000 65536"/>
                <a:gd name="T17" fmla="*/ 0 60000 65536"/>
                <a:gd name="T18" fmla="*/ 0 60000 65536"/>
                <a:gd name="T19" fmla="*/ 0 60000 65536"/>
                <a:gd name="T20" fmla="*/ 0 60000 65536"/>
                <a:gd name="T21" fmla="*/ 0 60000 65536"/>
                <a:gd name="T22" fmla="*/ 0 60000 65536"/>
                <a:gd name="T23" fmla="*/ 0 60000 65536"/>
                <a:gd name="T24" fmla="*/ 0 w 519"/>
                <a:gd name="T25" fmla="*/ 0 h 1266"/>
                <a:gd name="T26" fmla="*/ 519 w 519"/>
                <a:gd name="T27" fmla="*/ 1266 h 12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9" h="1266">
                  <a:moveTo>
                    <a:pt x="0" y="316"/>
                  </a:moveTo>
                  <a:lnTo>
                    <a:pt x="130" y="316"/>
                  </a:lnTo>
                  <a:lnTo>
                    <a:pt x="130" y="1266"/>
                  </a:lnTo>
                  <a:lnTo>
                    <a:pt x="388" y="1266"/>
                  </a:lnTo>
                  <a:lnTo>
                    <a:pt x="388" y="316"/>
                  </a:lnTo>
                  <a:lnTo>
                    <a:pt x="519" y="316"/>
                  </a:lnTo>
                  <a:lnTo>
                    <a:pt x="259" y="0"/>
                  </a:lnTo>
                  <a:lnTo>
                    <a:pt x="0" y="316"/>
                  </a:lnTo>
                  <a:close/>
                </a:path>
              </a:pathLst>
            </a:custGeom>
            <a:solidFill>
              <a:srgbClr val="FFFFFF"/>
            </a:solidFill>
            <a:ln w="9525">
              <a:solidFill>
                <a:schemeClr val="tx1"/>
              </a:solidFill>
              <a:round/>
              <a:headEnd/>
              <a:tailEnd/>
            </a:ln>
          </p:spPr>
          <p:txBody>
            <a:bodyPr/>
            <a:lstStyle/>
            <a:p>
              <a:endParaRPr lang="en-US"/>
            </a:p>
          </p:txBody>
        </p:sp>
        <p:sp>
          <p:nvSpPr>
            <p:cNvPr id="133142" name="Freeform 22"/>
            <p:cNvSpPr>
              <a:spLocks/>
            </p:cNvSpPr>
            <p:nvPr/>
          </p:nvSpPr>
          <p:spPr bwMode="auto">
            <a:xfrm>
              <a:off x="6886334" y="3399352"/>
              <a:ext cx="638379" cy="1285098"/>
            </a:xfrm>
            <a:custGeom>
              <a:avLst/>
              <a:gdLst>
                <a:gd name="T0" fmla="*/ 0 w 517"/>
                <a:gd name="T1" fmla="*/ 1 h 1266"/>
                <a:gd name="T2" fmla="*/ 177 w 517"/>
                <a:gd name="T3" fmla="*/ 1 h 1266"/>
                <a:gd name="T4" fmla="*/ 177 w 517"/>
                <a:gd name="T5" fmla="*/ 4 h 1266"/>
                <a:gd name="T6" fmla="*/ 532 w 517"/>
                <a:gd name="T7" fmla="*/ 4 h 1266"/>
                <a:gd name="T8" fmla="*/ 532 w 517"/>
                <a:gd name="T9" fmla="*/ 1 h 1266"/>
                <a:gd name="T10" fmla="*/ 713 w 517"/>
                <a:gd name="T11" fmla="*/ 1 h 1266"/>
                <a:gd name="T12" fmla="*/ 354 w 517"/>
                <a:gd name="T13" fmla="*/ 0 h 1266"/>
                <a:gd name="T14" fmla="*/ 0 w 517"/>
                <a:gd name="T15" fmla="*/ 1 h 1266"/>
                <a:gd name="T16" fmla="*/ 0 60000 65536"/>
                <a:gd name="T17" fmla="*/ 0 60000 65536"/>
                <a:gd name="T18" fmla="*/ 0 60000 65536"/>
                <a:gd name="T19" fmla="*/ 0 60000 65536"/>
                <a:gd name="T20" fmla="*/ 0 60000 65536"/>
                <a:gd name="T21" fmla="*/ 0 60000 65536"/>
                <a:gd name="T22" fmla="*/ 0 60000 65536"/>
                <a:gd name="T23" fmla="*/ 0 60000 65536"/>
                <a:gd name="T24" fmla="*/ 0 w 517"/>
                <a:gd name="T25" fmla="*/ 0 h 1266"/>
                <a:gd name="T26" fmla="*/ 517 w 517"/>
                <a:gd name="T27" fmla="*/ 1266 h 12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7" h="1266">
                  <a:moveTo>
                    <a:pt x="0" y="316"/>
                  </a:moveTo>
                  <a:lnTo>
                    <a:pt x="129" y="316"/>
                  </a:lnTo>
                  <a:lnTo>
                    <a:pt x="129" y="1266"/>
                  </a:lnTo>
                  <a:lnTo>
                    <a:pt x="387" y="1266"/>
                  </a:lnTo>
                  <a:lnTo>
                    <a:pt x="387" y="316"/>
                  </a:lnTo>
                  <a:lnTo>
                    <a:pt x="517" y="316"/>
                  </a:lnTo>
                  <a:lnTo>
                    <a:pt x="258" y="0"/>
                  </a:lnTo>
                  <a:lnTo>
                    <a:pt x="0" y="316"/>
                  </a:lnTo>
                  <a:close/>
                </a:path>
              </a:pathLst>
            </a:custGeom>
            <a:solidFill>
              <a:srgbClr val="FFFFFF"/>
            </a:solidFill>
            <a:ln w="9525">
              <a:solidFill>
                <a:schemeClr val="tx1"/>
              </a:solidFill>
              <a:round/>
              <a:headEnd/>
              <a:tailEnd/>
            </a:ln>
          </p:spPr>
          <p:txBody>
            <a:bodyPr/>
            <a:lstStyle/>
            <a:p>
              <a:endParaRPr lang="en-US"/>
            </a:p>
          </p:txBody>
        </p:sp>
        <p:sp>
          <p:nvSpPr>
            <p:cNvPr id="133143" name="Freeform 23"/>
            <p:cNvSpPr>
              <a:spLocks/>
            </p:cNvSpPr>
            <p:nvPr/>
          </p:nvSpPr>
          <p:spPr bwMode="auto">
            <a:xfrm>
              <a:off x="7973240" y="3374717"/>
              <a:ext cx="639566" cy="1287151"/>
            </a:xfrm>
            <a:custGeom>
              <a:avLst/>
              <a:gdLst>
                <a:gd name="T0" fmla="*/ 714 w 518"/>
                <a:gd name="T1" fmla="*/ 3 h 1266"/>
                <a:gd name="T2" fmla="*/ 532 w 518"/>
                <a:gd name="T3" fmla="*/ 3 h 1266"/>
                <a:gd name="T4" fmla="*/ 532 w 518"/>
                <a:gd name="T5" fmla="*/ 0 h 1266"/>
                <a:gd name="T6" fmla="*/ 177 w 518"/>
                <a:gd name="T7" fmla="*/ 0 h 1266"/>
                <a:gd name="T8" fmla="*/ 177 w 518"/>
                <a:gd name="T9" fmla="*/ 3 h 1266"/>
                <a:gd name="T10" fmla="*/ 0 w 518"/>
                <a:gd name="T11" fmla="*/ 3 h 1266"/>
                <a:gd name="T12" fmla="*/ 354 w 518"/>
                <a:gd name="T13" fmla="*/ 4 h 1266"/>
                <a:gd name="T14" fmla="*/ 714 w 518"/>
                <a:gd name="T15" fmla="*/ 3 h 1266"/>
                <a:gd name="T16" fmla="*/ 0 60000 65536"/>
                <a:gd name="T17" fmla="*/ 0 60000 65536"/>
                <a:gd name="T18" fmla="*/ 0 60000 65536"/>
                <a:gd name="T19" fmla="*/ 0 60000 65536"/>
                <a:gd name="T20" fmla="*/ 0 60000 65536"/>
                <a:gd name="T21" fmla="*/ 0 60000 65536"/>
                <a:gd name="T22" fmla="*/ 0 60000 65536"/>
                <a:gd name="T23" fmla="*/ 0 60000 65536"/>
                <a:gd name="T24" fmla="*/ 0 w 518"/>
                <a:gd name="T25" fmla="*/ 0 h 1266"/>
                <a:gd name="T26" fmla="*/ 518 w 518"/>
                <a:gd name="T27" fmla="*/ 1266 h 126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18" h="1266">
                  <a:moveTo>
                    <a:pt x="518" y="948"/>
                  </a:moveTo>
                  <a:lnTo>
                    <a:pt x="387" y="948"/>
                  </a:lnTo>
                  <a:lnTo>
                    <a:pt x="387" y="0"/>
                  </a:lnTo>
                  <a:lnTo>
                    <a:pt x="129" y="0"/>
                  </a:lnTo>
                  <a:lnTo>
                    <a:pt x="129" y="948"/>
                  </a:lnTo>
                  <a:lnTo>
                    <a:pt x="0" y="948"/>
                  </a:lnTo>
                  <a:lnTo>
                    <a:pt x="258" y="1266"/>
                  </a:lnTo>
                  <a:lnTo>
                    <a:pt x="518" y="948"/>
                  </a:lnTo>
                  <a:close/>
                </a:path>
              </a:pathLst>
            </a:custGeom>
            <a:solidFill>
              <a:srgbClr val="FFFFFF"/>
            </a:solidFill>
            <a:ln w="9525">
              <a:solidFill>
                <a:schemeClr val="tx1"/>
              </a:solidFill>
              <a:round/>
              <a:headEnd/>
              <a:tailEnd/>
            </a:ln>
          </p:spPr>
          <p:txBody>
            <a:bodyPr/>
            <a:lstStyle/>
            <a:p>
              <a:endParaRPr lang="en-US"/>
            </a:p>
          </p:txBody>
        </p:sp>
        <p:sp>
          <p:nvSpPr>
            <p:cNvPr id="133144" name="Text Box 24"/>
            <p:cNvSpPr txBox="1">
              <a:spLocks noChangeArrowheads="1"/>
            </p:cNvSpPr>
            <p:nvPr/>
          </p:nvSpPr>
          <p:spPr bwMode="auto">
            <a:xfrm>
              <a:off x="5118331" y="2461189"/>
              <a:ext cx="1581710" cy="312037"/>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0000"/>
                  </a:solidFill>
                  <a:ea typeface="MS PGothic" pitchFamily="34" charset="-128"/>
                </a:rPr>
                <a:t>Proppant Concentration</a:t>
              </a:r>
            </a:p>
          </p:txBody>
        </p:sp>
        <p:sp>
          <p:nvSpPr>
            <p:cNvPr id="133145" name="Text Box 25"/>
            <p:cNvSpPr txBox="1">
              <a:spLocks noChangeArrowheads="1"/>
            </p:cNvSpPr>
            <p:nvPr/>
          </p:nvSpPr>
          <p:spPr bwMode="auto">
            <a:xfrm>
              <a:off x="6684616" y="2498141"/>
              <a:ext cx="1053682" cy="312037"/>
            </a:xfrm>
            <a:prstGeom prst="rect">
              <a:avLst/>
            </a:prstGeom>
            <a:noFill/>
            <a:ln w="9525">
              <a:noFill/>
              <a:miter lim="800000"/>
              <a:headEnd/>
              <a:tailEnd/>
            </a:ln>
          </p:spPr>
          <p:txBody>
            <a:bodyPr>
              <a:spAutoFit/>
            </a:bodyPr>
            <a:lstStyle/>
            <a:p>
              <a:pPr algn="ctr" eaLnBrk="0" hangingPunct="0">
                <a:spcBef>
                  <a:spcPct val="50000"/>
                </a:spcBef>
              </a:pPr>
              <a:r>
                <a:rPr lang="en-US" sz="1200" b="1">
                  <a:solidFill>
                    <a:srgbClr val="000000"/>
                  </a:solidFill>
                  <a:ea typeface="MS PGothic" pitchFamily="34" charset="-128"/>
                </a:rPr>
                <a:t>Fluid   Volume</a:t>
              </a:r>
            </a:p>
          </p:txBody>
        </p:sp>
        <p:sp>
          <p:nvSpPr>
            <p:cNvPr id="133146" name="Text Box 26"/>
            <p:cNvSpPr txBox="1">
              <a:spLocks noChangeArrowheads="1"/>
            </p:cNvSpPr>
            <p:nvPr/>
          </p:nvSpPr>
          <p:spPr bwMode="auto">
            <a:xfrm>
              <a:off x="7732365" y="2479665"/>
              <a:ext cx="1129623" cy="312037"/>
            </a:xfrm>
            <a:prstGeom prst="rect">
              <a:avLst/>
            </a:prstGeom>
            <a:noFill/>
            <a:ln w="9525">
              <a:noFill/>
              <a:miter lim="800000"/>
              <a:headEnd/>
              <a:tailEnd/>
            </a:ln>
          </p:spPr>
          <p:txBody>
            <a:bodyPr>
              <a:spAutoFit/>
            </a:bodyPr>
            <a:lstStyle/>
            <a:p>
              <a:pPr eaLnBrk="0" hangingPunct="0">
                <a:spcBef>
                  <a:spcPct val="50000"/>
                </a:spcBef>
              </a:pPr>
              <a:r>
                <a:rPr lang="en-US" sz="1200" b="1">
                  <a:solidFill>
                    <a:srgbClr val="000000"/>
                  </a:solidFill>
                  <a:ea typeface="MS PGothic" pitchFamily="34" charset="-128"/>
                </a:rPr>
                <a:t>Proppant Volume</a:t>
              </a:r>
            </a:p>
          </p:txBody>
        </p:sp>
      </p:grpSp>
      <p:graphicFrame>
        <p:nvGraphicFramePr>
          <p:cNvPr id="200" name="Group 142"/>
          <p:cNvGraphicFramePr>
            <a:graphicFrameLocks noGrp="1"/>
          </p:cNvGraphicFramePr>
          <p:nvPr/>
        </p:nvGraphicFramePr>
        <p:xfrm>
          <a:off x="230736" y="2469734"/>
          <a:ext cx="1298960" cy="2563737"/>
        </p:xfrm>
        <a:graphic>
          <a:graphicData uri="http://schemas.openxmlformats.org/drawingml/2006/table">
            <a:tbl>
              <a:tblPr/>
              <a:tblGrid>
                <a:gridCol w="1298960"/>
              </a:tblGrid>
              <a:tr h="567792">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300" b="1" i="0" u="none" strike="noStrike" cap="none" normalizeH="0" baseline="0" dirty="0" err="1" smtClean="0">
                          <a:ln>
                            <a:noFill/>
                          </a:ln>
                          <a:solidFill>
                            <a:srgbClr val="272727"/>
                          </a:solidFill>
                          <a:effectLst/>
                          <a:latin typeface="Tahoma" pitchFamily="34" charset="0"/>
                        </a:rPr>
                        <a:t>Youngs</a:t>
                      </a:r>
                      <a:r>
                        <a:rPr kumimoji="0" lang="en-US" sz="1300" b="1" i="0" u="none" strike="noStrike" cap="none" normalizeH="0" baseline="0" dirty="0" smtClean="0">
                          <a:ln>
                            <a:noFill/>
                          </a:ln>
                          <a:solidFill>
                            <a:srgbClr val="272727"/>
                          </a:solidFill>
                          <a:effectLst/>
                          <a:latin typeface="Tahoma" pitchFamily="34" charset="0"/>
                        </a:rPr>
                        <a:t> Modulus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85135">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100" b="1" i="0" u="none" strike="noStrike" cap="none" normalizeH="0" baseline="0" smtClean="0">
                          <a:ln>
                            <a:noFill/>
                          </a:ln>
                          <a:solidFill>
                            <a:srgbClr val="272727"/>
                          </a:solidFill>
                          <a:effectLst/>
                          <a:latin typeface="Tahoma" pitchFamily="34" charset="0"/>
                        </a:rPr>
                        <a:t>7 E 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85135">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100" b="1" i="0" u="none" strike="noStrike" cap="none" normalizeH="0" baseline="0" smtClean="0">
                          <a:ln>
                            <a:noFill/>
                          </a:ln>
                          <a:solidFill>
                            <a:srgbClr val="272727"/>
                          </a:solidFill>
                          <a:effectLst/>
                          <a:latin typeface="Tahoma" pitchFamily="34" charset="0"/>
                        </a:rPr>
                        <a:t>6 E 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85135">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100" b="1" i="0" u="none" strike="noStrike" cap="none" normalizeH="0" baseline="0" smtClean="0">
                          <a:ln>
                            <a:noFill/>
                          </a:ln>
                          <a:solidFill>
                            <a:srgbClr val="272727"/>
                          </a:solidFill>
                          <a:effectLst/>
                          <a:latin typeface="Tahoma" pitchFamily="34" charset="0"/>
                        </a:rPr>
                        <a:t>5 E 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85135">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100" b="1" i="0" u="none" strike="noStrike" cap="none" normalizeH="0" baseline="0" dirty="0" smtClean="0">
                          <a:ln>
                            <a:noFill/>
                          </a:ln>
                          <a:solidFill>
                            <a:srgbClr val="272727"/>
                          </a:solidFill>
                          <a:effectLst/>
                          <a:latin typeface="Tahoma" pitchFamily="34" charset="0"/>
                        </a:rPr>
                        <a:t>4 E 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85135">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100" b="1" i="0" u="none" strike="noStrike" cap="none" normalizeH="0" baseline="0" dirty="0" smtClean="0">
                          <a:ln>
                            <a:noFill/>
                          </a:ln>
                          <a:solidFill>
                            <a:srgbClr val="272727"/>
                          </a:solidFill>
                          <a:effectLst/>
                          <a:latin typeface="Tahoma" pitchFamily="34" charset="0"/>
                        </a:rPr>
                        <a:t>3 E 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85135">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100" b="1" i="0" u="none" strike="noStrike" cap="none" normalizeH="0" baseline="0" smtClean="0">
                          <a:ln>
                            <a:noFill/>
                          </a:ln>
                          <a:solidFill>
                            <a:srgbClr val="272727"/>
                          </a:solidFill>
                          <a:effectLst/>
                          <a:latin typeface="Tahoma" pitchFamily="34" charset="0"/>
                        </a:rPr>
                        <a:t>2 E 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r>
              <a:tr h="285135">
                <a:tc>
                  <a:txBody>
                    <a:bodyPr/>
                    <a:lstStyle/>
                    <a:p>
                      <a:pPr marL="0" marR="0" lvl="0" indent="0" algn="ctr" defTabSz="914400" rtl="0" eaLnBrk="1" fontAlgn="base" latinLnBrk="0" hangingPunct="1">
                        <a:lnSpc>
                          <a:spcPct val="100000"/>
                        </a:lnSpc>
                        <a:spcBef>
                          <a:spcPct val="20000"/>
                        </a:spcBef>
                        <a:spcAft>
                          <a:spcPct val="0"/>
                        </a:spcAft>
                        <a:buClrTx/>
                        <a:buSzPct val="90000"/>
                        <a:buFontTx/>
                        <a:buNone/>
                        <a:tabLst/>
                      </a:pPr>
                      <a:r>
                        <a:rPr kumimoji="0" lang="en-US" sz="1100" b="1" i="0" u="none" strike="noStrike" cap="none" normalizeH="0" baseline="0" dirty="0" smtClean="0">
                          <a:ln>
                            <a:noFill/>
                          </a:ln>
                          <a:solidFill>
                            <a:srgbClr val="272727"/>
                          </a:solidFill>
                          <a:effectLst/>
                          <a:latin typeface="Tahoma" pitchFamily="34" charset="0"/>
                        </a:rPr>
                        <a:t>1 E 6</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
        <p:nvSpPr>
          <p:cNvPr id="133194" name="Text Box 143"/>
          <p:cNvSpPr txBox="1">
            <a:spLocks noChangeArrowheads="1"/>
          </p:cNvSpPr>
          <p:nvPr/>
        </p:nvSpPr>
        <p:spPr bwMode="auto">
          <a:xfrm>
            <a:off x="7288197" y="5942310"/>
            <a:ext cx="1656223" cy="400110"/>
          </a:xfrm>
          <a:prstGeom prst="rect">
            <a:avLst/>
          </a:prstGeom>
          <a:noFill/>
          <a:ln w="9525">
            <a:noFill/>
            <a:miter lim="800000"/>
            <a:headEnd/>
            <a:tailEnd/>
          </a:ln>
        </p:spPr>
        <p:txBody>
          <a:bodyPr wrap="none">
            <a:spAutoFit/>
          </a:bodyPr>
          <a:lstStyle/>
          <a:p>
            <a:r>
              <a:rPr lang="en-US" sz="2000" dirty="0">
                <a:solidFill>
                  <a:srgbClr val="FFFF00"/>
                </a:solidFill>
                <a:ea typeface="MS PGothic" pitchFamily="34" charset="-128"/>
              </a:rPr>
              <a:t>SPE 115258</a:t>
            </a:r>
          </a:p>
        </p:txBody>
      </p:sp>
      <p:grpSp>
        <p:nvGrpSpPr>
          <p:cNvPr id="3" name="Group 75"/>
          <p:cNvGrpSpPr>
            <a:grpSpLocks/>
          </p:cNvGrpSpPr>
          <p:nvPr/>
        </p:nvGrpSpPr>
        <p:grpSpPr bwMode="auto">
          <a:xfrm>
            <a:off x="5929358" y="3063757"/>
            <a:ext cx="1468438" cy="1806575"/>
            <a:chOff x="2976" y="1090"/>
            <a:chExt cx="925" cy="1138"/>
          </a:xfrm>
        </p:grpSpPr>
        <p:sp>
          <p:nvSpPr>
            <p:cNvPr id="133196" name="Text Box 37"/>
            <p:cNvSpPr txBox="1">
              <a:spLocks noChangeArrowheads="1"/>
            </p:cNvSpPr>
            <p:nvPr/>
          </p:nvSpPr>
          <p:spPr bwMode="auto">
            <a:xfrm>
              <a:off x="2976" y="2016"/>
              <a:ext cx="877" cy="212"/>
            </a:xfrm>
            <a:prstGeom prst="rect">
              <a:avLst/>
            </a:prstGeom>
            <a:noFill/>
            <a:ln w="9525">
              <a:noFill/>
              <a:miter lim="800000"/>
              <a:headEnd/>
              <a:tailEnd/>
            </a:ln>
          </p:spPr>
          <p:txBody>
            <a:bodyPr>
              <a:spAutoFit/>
            </a:bodyPr>
            <a:lstStyle/>
            <a:p>
              <a:pPr marL="342900" indent="-342900">
                <a:spcBef>
                  <a:spcPct val="20000"/>
                </a:spcBef>
              </a:pPr>
              <a:r>
                <a:rPr lang="en-US" sz="1600" b="1" dirty="0">
                  <a:solidFill>
                    <a:srgbClr val="FF3300"/>
                  </a:solidFill>
                  <a:ea typeface="MS PGothic" pitchFamily="34" charset="-128"/>
                </a:rPr>
                <a:t>Haynesville</a:t>
              </a:r>
            </a:p>
          </p:txBody>
        </p:sp>
        <p:sp>
          <p:nvSpPr>
            <p:cNvPr id="133198" name="Text Box 39"/>
            <p:cNvSpPr txBox="1">
              <a:spLocks noChangeArrowheads="1"/>
            </p:cNvSpPr>
            <p:nvPr/>
          </p:nvSpPr>
          <p:spPr bwMode="auto">
            <a:xfrm>
              <a:off x="3033" y="1449"/>
              <a:ext cx="753" cy="212"/>
            </a:xfrm>
            <a:prstGeom prst="rect">
              <a:avLst/>
            </a:prstGeom>
            <a:noFill/>
            <a:ln w="9525">
              <a:noFill/>
              <a:miter lim="800000"/>
              <a:headEnd/>
              <a:tailEnd/>
            </a:ln>
          </p:spPr>
          <p:txBody>
            <a:bodyPr>
              <a:spAutoFit/>
            </a:bodyPr>
            <a:lstStyle/>
            <a:p>
              <a:pPr marL="342900" indent="-342900">
                <a:spcBef>
                  <a:spcPct val="20000"/>
                </a:spcBef>
              </a:pPr>
              <a:r>
                <a:rPr lang="en-US" sz="1600" b="1" dirty="0">
                  <a:solidFill>
                    <a:srgbClr val="FF3300"/>
                  </a:solidFill>
                  <a:ea typeface="MS PGothic" pitchFamily="34" charset="-128"/>
                </a:rPr>
                <a:t>Marcellus</a:t>
              </a:r>
            </a:p>
          </p:txBody>
        </p:sp>
        <p:sp>
          <p:nvSpPr>
            <p:cNvPr id="133200" name="Text Box 41"/>
            <p:cNvSpPr txBox="1">
              <a:spLocks noChangeArrowheads="1"/>
            </p:cNvSpPr>
            <p:nvPr/>
          </p:nvSpPr>
          <p:spPr bwMode="auto">
            <a:xfrm>
              <a:off x="3079" y="1090"/>
              <a:ext cx="599" cy="212"/>
            </a:xfrm>
            <a:prstGeom prst="rect">
              <a:avLst/>
            </a:prstGeom>
            <a:noFill/>
            <a:ln w="9525">
              <a:noFill/>
              <a:miter lim="800000"/>
              <a:headEnd/>
              <a:tailEnd/>
            </a:ln>
          </p:spPr>
          <p:txBody>
            <a:bodyPr>
              <a:spAutoFit/>
            </a:bodyPr>
            <a:lstStyle/>
            <a:p>
              <a:pPr marL="342900" indent="-342900">
                <a:spcBef>
                  <a:spcPct val="20000"/>
                </a:spcBef>
              </a:pPr>
              <a:r>
                <a:rPr lang="en-US" sz="1600" b="1" dirty="0">
                  <a:solidFill>
                    <a:srgbClr val="FF3300"/>
                  </a:solidFill>
                  <a:ea typeface="MS PGothic" pitchFamily="34" charset="-128"/>
                </a:rPr>
                <a:t>Barnett</a:t>
              </a:r>
            </a:p>
          </p:txBody>
        </p:sp>
        <p:sp>
          <p:nvSpPr>
            <p:cNvPr id="133202" name="Text Box 37"/>
            <p:cNvSpPr txBox="1">
              <a:spLocks noChangeArrowheads="1"/>
            </p:cNvSpPr>
            <p:nvPr/>
          </p:nvSpPr>
          <p:spPr bwMode="auto">
            <a:xfrm>
              <a:off x="3024" y="1824"/>
              <a:ext cx="877" cy="212"/>
            </a:xfrm>
            <a:prstGeom prst="rect">
              <a:avLst/>
            </a:prstGeom>
            <a:noFill/>
            <a:ln w="9525">
              <a:noFill/>
              <a:miter lim="800000"/>
              <a:headEnd/>
              <a:tailEnd/>
            </a:ln>
          </p:spPr>
          <p:txBody>
            <a:bodyPr>
              <a:spAutoFit/>
            </a:bodyPr>
            <a:lstStyle/>
            <a:p>
              <a:pPr marL="342900" indent="-342900">
                <a:spcBef>
                  <a:spcPct val="20000"/>
                </a:spcBef>
              </a:pPr>
              <a:r>
                <a:rPr lang="en-US" sz="1600" b="1" dirty="0" err="1">
                  <a:solidFill>
                    <a:srgbClr val="FF3300"/>
                  </a:solidFill>
                  <a:ea typeface="MS PGothic" pitchFamily="34" charset="-128"/>
                </a:rPr>
                <a:t>Eagleford</a:t>
              </a:r>
              <a:endParaRPr lang="en-US" sz="1600" b="1" dirty="0">
                <a:solidFill>
                  <a:srgbClr val="FF3300"/>
                </a:solidFill>
                <a:ea typeface="MS PGothic" pitchFamily="34" charset="-128"/>
              </a:endParaRPr>
            </a:p>
          </p:txBody>
        </p:sp>
      </p:grpSp>
      <p:sp>
        <p:nvSpPr>
          <p:cNvPr id="66" name="Slide Number Placeholder 3"/>
          <p:cNvSpPr>
            <a:spLocks noGrp="1"/>
          </p:cNvSpPr>
          <p:nvPr>
            <p:ph type="sldNum" sz="quarter" idx="12"/>
          </p:nvPr>
        </p:nvSpPr>
        <p:spPr>
          <a:xfrm>
            <a:off x="7239000" y="6400800"/>
            <a:ext cx="1905000" cy="457200"/>
          </a:xfrm>
        </p:spPr>
        <p:txBody>
          <a:bodyPr/>
          <a:lstStyle/>
          <a:p>
            <a:fld id="{E1AD6D87-1641-42BF-9DAA-659258A1493A}" type="slidenum">
              <a:rPr lang="en-US" smtClean="0"/>
              <a:pPr/>
              <a:t>25</a:t>
            </a:fld>
            <a:endParaRPr lang="en-US" dirty="0"/>
          </a:p>
        </p:txBody>
      </p:sp>
      <p:grpSp>
        <p:nvGrpSpPr>
          <p:cNvPr id="4" name="Group 68"/>
          <p:cNvGrpSpPr/>
          <p:nvPr/>
        </p:nvGrpSpPr>
        <p:grpSpPr>
          <a:xfrm>
            <a:off x="1312491" y="2477202"/>
            <a:ext cx="3814852" cy="2603500"/>
            <a:chOff x="1312491" y="2477202"/>
            <a:chExt cx="3814852" cy="2603500"/>
          </a:xfrm>
        </p:grpSpPr>
        <p:grpSp>
          <p:nvGrpSpPr>
            <p:cNvPr id="5" name="Group 47"/>
            <p:cNvGrpSpPr>
              <a:grpSpLocks/>
            </p:cNvGrpSpPr>
            <p:nvPr/>
          </p:nvGrpSpPr>
          <p:grpSpPr bwMode="auto">
            <a:xfrm>
              <a:off x="1509571" y="2477202"/>
              <a:ext cx="3617772" cy="2603500"/>
              <a:chOff x="201" y="-770"/>
              <a:chExt cx="2339" cy="1640"/>
            </a:xfrm>
          </p:grpSpPr>
          <p:pic>
            <p:nvPicPr>
              <p:cNvPr id="133168" name="Picture 48" descr="Picture1"/>
              <p:cNvPicPr>
                <a:picLocks noChangeAspect="1" noChangeArrowheads="1"/>
              </p:cNvPicPr>
              <p:nvPr/>
            </p:nvPicPr>
            <p:blipFill>
              <a:blip r:embed="rId3" cstate="print"/>
              <a:srcRect r="72229" b="1385"/>
              <a:stretch>
                <a:fillRect/>
              </a:stretch>
            </p:blipFill>
            <p:spPr bwMode="auto">
              <a:xfrm>
                <a:off x="201" y="-770"/>
                <a:ext cx="2339" cy="1640"/>
              </a:xfrm>
              <a:prstGeom prst="rect">
                <a:avLst/>
              </a:prstGeom>
              <a:noFill/>
              <a:ln w="9525">
                <a:noFill/>
                <a:miter lim="800000"/>
                <a:headEnd/>
                <a:tailEnd/>
              </a:ln>
            </p:spPr>
          </p:pic>
          <p:sp>
            <p:nvSpPr>
              <p:cNvPr id="133169" name="Text Box 49"/>
              <p:cNvSpPr txBox="1">
                <a:spLocks noChangeArrowheads="1"/>
              </p:cNvSpPr>
              <p:nvPr/>
            </p:nvSpPr>
            <p:spPr bwMode="auto">
              <a:xfrm>
                <a:off x="1298" y="120"/>
                <a:ext cx="1227" cy="177"/>
              </a:xfrm>
              <a:prstGeom prst="rect">
                <a:avLst/>
              </a:prstGeom>
              <a:solidFill>
                <a:schemeClr val="bg1"/>
              </a:solidFill>
              <a:ln w="9525">
                <a:noFill/>
                <a:miter lim="800000"/>
                <a:headEnd/>
                <a:tailEnd/>
              </a:ln>
            </p:spPr>
            <p:txBody>
              <a:bodyPr wrap="none" lIns="0" tIns="0" rIns="0" bIns="0"/>
              <a:lstStyle/>
              <a:p>
                <a:pPr algn="ctr">
                  <a:spcBef>
                    <a:spcPct val="50000"/>
                  </a:spcBef>
                </a:pPr>
                <a:r>
                  <a:rPr lang="en-US" sz="1800" b="1" dirty="0">
                    <a:solidFill>
                      <a:schemeClr val="tx1"/>
                    </a:solidFill>
                    <a:latin typeface="+mn-lt"/>
                    <a:ea typeface="MS PGothic" pitchFamily="34" charset="-128"/>
                  </a:rPr>
                  <a:t>Hybrid</a:t>
                </a:r>
              </a:p>
            </p:txBody>
          </p:sp>
        </p:grpSp>
        <p:pic>
          <p:nvPicPr>
            <p:cNvPr id="133172" name="Picture 52"/>
            <p:cNvPicPr>
              <a:picLocks noChangeAspect="1" noChangeArrowheads="1"/>
            </p:cNvPicPr>
            <p:nvPr/>
          </p:nvPicPr>
          <p:blipFill>
            <a:blip r:embed="rId4" cstate="print"/>
            <a:srcRect l="62398" t="43561" r="33913" b="37782"/>
            <a:stretch>
              <a:fillRect/>
            </a:stretch>
          </p:blipFill>
          <p:spPr bwMode="auto">
            <a:xfrm>
              <a:off x="1312491" y="3057674"/>
              <a:ext cx="428625" cy="1962150"/>
            </a:xfrm>
            <a:prstGeom prst="rect">
              <a:avLst/>
            </a:prstGeom>
            <a:noFill/>
            <a:ln w="9525">
              <a:noFill/>
              <a:miter lim="800000"/>
              <a:headEnd/>
              <a:tailEnd/>
            </a:ln>
          </p:spPr>
        </p:pic>
      </p:grpSp>
    </p:spTree>
    <p:extLst>
      <p:ext uri="{BB962C8B-B14F-4D97-AF65-F5344CB8AC3E}">
        <p14:creationId xmlns:p14="http://schemas.microsoft.com/office/powerpoint/2010/main" val="3944584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1AD6D87-1641-42BF-9DAA-659258A1493A}" type="slidenum">
              <a:rPr lang="en-US" smtClean="0"/>
              <a:pPr/>
              <a:t>26</a:t>
            </a:fld>
            <a:endParaRPr lang="en-US"/>
          </a:p>
        </p:txBody>
      </p:sp>
      <p:grpSp>
        <p:nvGrpSpPr>
          <p:cNvPr id="2" name="Content Placeholder 4"/>
          <p:cNvGrpSpPr>
            <a:grpSpLocks noGrp="1"/>
          </p:cNvGrpSpPr>
          <p:nvPr/>
        </p:nvGrpSpPr>
        <p:grpSpPr>
          <a:xfrm>
            <a:off x="376310" y="1547445"/>
            <a:ext cx="4125351" cy="3409071"/>
            <a:chOff x="4438650" y="1425575"/>
            <a:chExt cx="4572000" cy="4243388"/>
          </a:xfrm>
        </p:grpSpPr>
        <p:pic>
          <p:nvPicPr>
            <p:cNvPr id="6" name="Picture 5" descr="Petropics EOG VersaProp004"/>
            <p:cNvPicPr>
              <a:picLocks noChangeAspect="1" noChangeArrowheads="1"/>
            </p:cNvPicPr>
            <p:nvPr/>
          </p:nvPicPr>
          <p:blipFill>
            <a:blip r:embed="rId2" cstate="print"/>
            <a:srcRect/>
            <a:stretch>
              <a:fillRect/>
            </a:stretch>
          </p:blipFill>
          <p:spPr bwMode="auto">
            <a:xfrm>
              <a:off x="4438650" y="1425575"/>
              <a:ext cx="4572000" cy="4243388"/>
            </a:xfrm>
            <a:prstGeom prst="rect">
              <a:avLst/>
            </a:prstGeom>
            <a:noFill/>
            <a:ln w="9525">
              <a:solidFill>
                <a:srgbClr val="FFFF00"/>
              </a:solidFill>
              <a:miter lim="800000"/>
              <a:headEnd/>
              <a:tailEnd/>
            </a:ln>
          </p:spPr>
        </p:pic>
        <p:sp>
          <p:nvSpPr>
            <p:cNvPr id="7" name="Text Box 8"/>
            <p:cNvSpPr txBox="1">
              <a:spLocks noChangeArrowheads="1"/>
            </p:cNvSpPr>
            <p:nvPr/>
          </p:nvSpPr>
          <p:spPr bwMode="auto">
            <a:xfrm>
              <a:off x="5505450" y="5105400"/>
              <a:ext cx="2393950" cy="366713"/>
            </a:xfrm>
            <a:prstGeom prst="rect">
              <a:avLst/>
            </a:prstGeom>
            <a:solidFill>
              <a:schemeClr val="bg1"/>
            </a:solidFill>
            <a:ln w="9525">
              <a:noFill/>
              <a:miter lim="800000"/>
              <a:headEnd/>
              <a:tailEnd/>
            </a:ln>
          </p:spPr>
          <p:txBody>
            <a:bodyPr wrap="none">
              <a:spAutoFit/>
            </a:bodyPr>
            <a:lstStyle>
              <a:defPPr>
                <a:defRPr lang="en-US"/>
              </a:defPPr>
              <a:lvl1pPr algn="l" rtl="0" fontAlgn="base">
                <a:spcBef>
                  <a:spcPct val="20000"/>
                </a:spcBef>
                <a:spcAft>
                  <a:spcPct val="0"/>
                </a:spcAft>
                <a:buChar char="•"/>
                <a:defRPr sz="2800" b="1" kern="1200">
                  <a:solidFill>
                    <a:schemeClr val="bg1"/>
                  </a:solidFill>
                  <a:latin typeface="Arial" charset="0"/>
                  <a:ea typeface="+mn-ea"/>
                  <a:cs typeface="+mn-cs"/>
                </a:defRPr>
              </a:lvl1pPr>
              <a:lvl2pPr marL="457200" algn="l" rtl="0" fontAlgn="base">
                <a:spcBef>
                  <a:spcPct val="20000"/>
                </a:spcBef>
                <a:spcAft>
                  <a:spcPct val="0"/>
                </a:spcAft>
                <a:buChar char="•"/>
                <a:defRPr sz="2800" b="1" kern="1200">
                  <a:solidFill>
                    <a:schemeClr val="bg1"/>
                  </a:solidFill>
                  <a:latin typeface="Arial" charset="0"/>
                  <a:ea typeface="+mn-ea"/>
                  <a:cs typeface="+mn-cs"/>
                </a:defRPr>
              </a:lvl2pPr>
              <a:lvl3pPr marL="914400" algn="l" rtl="0" fontAlgn="base">
                <a:spcBef>
                  <a:spcPct val="20000"/>
                </a:spcBef>
                <a:spcAft>
                  <a:spcPct val="0"/>
                </a:spcAft>
                <a:buChar char="•"/>
                <a:defRPr sz="2800" b="1" kern="1200">
                  <a:solidFill>
                    <a:schemeClr val="bg1"/>
                  </a:solidFill>
                  <a:latin typeface="Arial" charset="0"/>
                  <a:ea typeface="+mn-ea"/>
                  <a:cs typeface="+mn-cs"/>
                </a:defRPr>
              </a:lvl3pPr>
              <a:lvl4pPr marL="1371600" algn="l" rtl="0" fontAlgn="base">
                <a:spcBef>
                  <a:spcPct val="20000"/>
                </a:spcBef>
                <a:spcAft>
                  <a:spcPct val="0"/>
                </a:spcAft>
                <a:buChar char="•"/>
                <a:defRPr sz="2800" b="1" kern="1200">
                  <a:solidFill>
                    <a:schemeClr val="bg1"/>
                  </a:solidFill>
                  <a:latin typeface="Arial" charset="0"/>
                  <a:ea typeface="+mn-ea"/>
                  <a:cs typeface="+mn-cs"/>
                </a:defRPr>
              </a:lvl4pPr>
              <a:lvl5pPr marL="1828800" algn="l" rtl="0" fontAlgn="base">
                <a:spcBef>
                  <a:spcPct val="20000"/>
                </a:spcBef>
                <a:spcAft>
                  <a:spcPct val="0"/>
                </a:spcAft>
                <a:buChar char="•"/>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a:lstStyle>
            <a:p>
              <a:pPr>
                <a:spcBef>
                  <a:spcPct val="0"/>
                </a:spcBef>
                <a:buFontTx/>
                <a:buNone/>
              </a:pPr>
              <a:r>
                <a:rPr lang="en-US" sz="1800" b="0">
                  <a:solidFill>
                    <a:srgbClr val="000000"/>
                  </a:solidFill>
                </a:rPr>
                <a:t>Shale / Prop</a:t>
              </a:r>
              <a:r>
                <a:rPr lang="en-US" sz="1800" b="0">
                  <a:solidFill>
                    <a:schemeClr val="tx1"/>
                  </a:solidFill>
                </a:rPr>
                <a:t> </a:t>
              </a:r>
              <a:r>
                <a:rPr lang="en-US" sz="1800" b="0">
                  <a:solidFill>
                    <a:srgbClr val="000000"/>
                  </a:solidFill>
                </a:rPr>
                <a:t>Interface</a:t>
              </a:r>
            </a:p>
          </p:txBody>
        </p:sp>
        <p:sp>
          <p:nvSpPr>
            <p:cNvPr id="8" name="Text Box 9"/>
            <p:cNvSpPr txBox="1">
              <a:spLocks noChangeArrowheads="1"/>
            </p:cNvSpPr>
            <p:nvPr/>
          </p:nvSpPr>
          <p:spPr bwMode="auto">
            <a:xfrm>
              <a:off x="7165975" y="1636713"/>
              <a:ext cx="1111250" cy="366713"/>
            </a:xfrm>
            <a:prstGeom prst="rect">
              <a:avLst/>
            </a:prstGeom>
            <a:solidFill>
              <a:schemeClr val="bg1"/>
            </a:solidFill>
            <a:ln w="9525">
              <a:noFill/>
              <a:miter lim="800000"/>
              <a:headEnd/>
              <a:tailEnd/>
            </a:ln>
          </p:spPr>
          <p:txBody>
            <a:bodyPr wrap="none">
              <a:spAutoFit/>
            </a:bodyPr>
            <a:lstStyle>
              <a:defPPr>
                <a:defRPr lang="en-US"/>
              </a:defPPr>
              <a:lvl1pPr algn="l" rtl="0" fontAlgn="base">
                <a:spcBef>
                  <a:spcPct val="20000"/>
                </a:spcBef>
                <a:spcAft>
                  <a:spcPct val="0"/>
                </a:spcAft>
                <a:buChar char="•"/>
                <a:defRPr sz="2800" b="1" kern="1200">
                  <a:solidFill>
                    <a:schemeClr val="bg1"/>
                  </a:solidFill>
                  <a:latin typeface="Arial" charset="0"/>
                  <a:ea typeface="+mn-ea"/>
                  <a:cs typeface="+mn-cs"/>
                </a:defRPr>
              </a:lvl1pPr>
              <a:lvl2pPr marL="457200" algn="l" rtl="0" fontAlgn="base">
                <a:spcBef>
                  <a:spcPct val="20000"/>
                </a:spcBef>
                <a:spcAft>
                  <a:spcPct val="0"/>
                </a:spcAft>
                <a:buChar char="•"/>
                <a:defRPr sz="2800" b="1" kern="1200">
                  <a:solidFill>
                    <a:schemeClr val="bg1"/>
                  </a:solidFill>
                  <a:latin typeface="Arial" charset="0"/>
                  <a:ea typeface="+mn-ea"/>
                  <a:cs typeface="+mn-cs"/>
                </a:defRPr>
              </a:lvl2pPr>
              <a:lvl3pPr marL="914400" algn="l" rtl="0" fontAlgn="base">
                <a:spcBef>
                  <a:spcPct val="20000"/>
                </a:spcBef>
                <a:spcAft>
                  <a:spcPct val="0"/>
                </a:spcAft>
                <a:buChar char="•"/>
                <a:defRPr sz="2800" b="1" kern="1200">
                  <a:solidFill>
                    <a:schemeClr val="bg1"/>
                  </a:solidFill>
                  <a:latin typeface="Arial" charset="0"/>
                  <a:ea typeface="+mn-ea"/>
                  <a:cs typeface="+mn-cs"/>
                </a:defRPr>
              </a:lvl3pPr>
              <a:lvl4pPr marL="1371600" algn="l" rtl="0" fontAlgn="base">
                <a:spcBef>
                  <a:spcPct val="20000"/>
                </a:spcBef>
                <a:spcAft>
                  <a:spcPct val="0"/>
                </a:spcAft>
                <a:buChar char="•"/>
                <a:defRPr sz="2800" b="1" kern="1200">
                  <a:solidFill>
                    <a:schemeClr val="bg1"/>
                  </a:solidFill>
                  <a:latin typeface="Arial" charset="0"/>
                  <a:ea typeface="+mn-ea"/>
                  <a:cs typeface="+mn-cs"/>
                </a:defRPr>
              </a:lvl4pPr>
              <a:lvl5pPr marL="1828800" algn="l" rtl="0" fontAlgn="base">
                <a:spcBef>
                  <a:spcPct val="20000"/>
                </a:spcBef>
                <a:spcAft>
                  <a:spcPct val="0"/>
                </a:spcAft>
                <a:buChar char="•"/>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a:lstStyle>
            <a:p>
              <a:pPr>
                <a:spcBef>
                  <a:spcPct val="0"/>
                </a:spcBef>
                <a:buFontTx/>
                <a:buNone/>
              </a:pPr>
              <a:r>
                <a:rPr lang="en-US" sz="1800" b="0">
                  <a:solidFill>
                    <a:srgbClr val="000000"/>
                  </a:solidFill>
                </a:rPr>
                <a:t>Proppant</a:t>
              </a:r>
              <a:endParaRPr lang="en-US" sz="1800" b="0">
                <a:solidFill>
                  <a:schemeClr val="tx1"/>
                </a:solidFill>
              </a:endParaRPr>
            </a:p>
          </p:txBody>
        </p:sp>
        <p:sp>
          <p:nvSpPr>
            <p:cNvPr id="9" name="Rectangle 8"/>
            <p:cNvSpPr>
              <a:spLocks noChangeArrowheads="1"/>
            </p:cNvSpPr>
            <p:nvPr/>
          </p:nvSpPr>
          <p:spPr bwMode="auto">
            <a:xfrm>
              <a:off x="4514850" y="1600200"/>
              <a:ext cx="1111250" cy="366713"/>
            </a:xfrm>
            <a:prstGeom prst="rect">
              <a:avLst/>
            </a:prstGeom>
            <a:solidFill>
              <a:schemeClr val="bg1"/>
            </a:solidFill>
            <a:ln w="9525">
              <a:noFill/>
              <a:miter lim="800000"/>
              <a:headEnd/>
              <a:tailEnd/>
            </a:ln>
          </p:spPr>
          <p:txBody>
            <a:bodyPr wrap="none">
              <a:spAutoFit/>
            </a:bodyPr>
            <a:lstStyle>
              <a:defPPr>
                <a:defRPr lang="en-US"/>
              </a:defPPr>
              <a:lvl1pPr algn="l" rtl="0" fontAlgn="base">
                <a:spcBef>
                  <a:spcPct val="20000"/>
                </a:spcBef>
                <a:spcAft>
                  <a:spcPct val="0"/>
                </a:spcAft>
                <a:buChar char="•"/>
                <a:defRPr sz="2800" b="1" kern="1200">
                  <a:solidFill>
                    <a:schemeClr val="bg1"/>
                  </a:solidFill>
                  <a:latin typeface="Arial" charset="0"/>
                  <a:ea typeface="+mn-ea"/>
                  <a:cs typeface="+mn-cs"/>
                </a:defRPr>
              </a:lvl1pPr>
              <a:lvl2pPr marL="457200" algn="l" rtl="0" fontAlgn="base">
                <a:spcBef>
                  <a:spcPct val="20000"/>
                </a:spcBef>
                <a:spcAft>
                  <a:spcPct val="0"/>
                </a:spcAft>
                <a:buChar char="•"/>
                <a:defRPr sz="2800" b="1" kern="1200">
                  <a:solidFill>
                    <a:schemeClr val="bg1"/>
                  </a:solidFill>
                  <a:latin typeface="Arial" charset="0"/>
                  <a:ea typeface="+mn-ea"/>
                  <a:cs typeface="+mn-cs"/>
                </a:defRPr>
              </a:lvl2pPr>
              <a:lvl3pPr marL="914400" algn="l" rtl="0" fontAlgn="base">
                <a:spcBef>
                  <a:spcPct val="20000"/>
                </a:spcBef>
                <a:spcAft>
                  <a:spcPct val="0"/>
                </a:spcAft>
                <a:buChar char="•"/>
                <a:defRPr sz="2800" b="1" kern="1200">
                  <a:solidFill>
                    <a:schemeClr val="bg1"/>
                  </a:solidFill>
                  <a:latin typeface="Arial" charset="0"/>
                  <a:ea typeface="+mn-ea"/>
                  <a:cs typeface="+mn-cs"/>
                </a:defRPr>
              </a:lvl3pPr>
              <a:lvl4pPr marL="1371600" algn="l" rtl="0" fontAlgn="base">
                <a:spcBef>
                  <a:spcPct val="20000"/>
                </a:spcBef>
                <a:spcAft>
                  <a:spcPct val="0"/>
                </a:spcAft>
                <a:buChar char="•"/>
                <a:defRPr sz="2800" b="1" kern="1200">
                  <a:solidFill>
                    <a:schemeClr val="bg1"/>
                  </a:solidFill>
                  <a:latin typeface="Arial" charset="0"/>
                  <a:ea typeface="+mn-ea"/>
                  <a:cs typeface="+mn-cs"/>
                </a:defRPr>
              </a:lvl4pPr>
              <a:lvl5pPr marL="1828800" algn="l" rtl="0" fontAlgn="base">
                <a:spcBef>
                  <a:spcPct val="20000"/>
                </a:spcBef>
                <a:spcAft>
                  <a:spcPct val="0"/>
                </a:spcAft>
                <a:buChar char="•"/>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a:lstStyle>
            <a:p>
              <a:pPr>
                <a:spcBef>
                  <a:spcPct val="0"/>
                </a:spcBef>
                <a:buFontTx/>
                <a:buNone/>
              </a:pPr>
              <a:r>
                <a:rPr lang="en-US" sz="1800" b="0">
                  <a:solidFill>
                    <a:srgbClr val="000000"/>
                  </a:solidFill>
                </a:rPr>
                <a:t>Proppant</a:t>
              </a:r>
            </a:p>
          </p:txBody>
        </p:sp>
        <p:sp>
          <p:nvSpPr>
            <p:cNvPr id="10" name="Text Box 11"/>
            <p:cNvSpPr txBox="1">
              <a:spLocks noChangeArrowheads="1"/>
            </p:cNvSpPr>
            <p:nvPr/>
          </p:nvSpPr>
          <p:spPr bwMode="auto">
            <a:xfrm>
              <a:off x="7791450" y="2514600"/>
              <a:ext cx="1184275" cy="650875"/>
            </a:xfrm>
            <a:prstGeom prst="rect">
              <a:avLst/>
            </a:prstGeom>
            <a:noFill/>
            <a:ln w="9525">
              <a:solidFill>
                <a:srgbClr val="FFFF00"/>
              </a:solidFill>
              <a:miter lim="800000"/>
              <a:headEnd/>
              <a:tailEnd/>
            </a:ln>
          </p:spPr>
          <p:txBody>
            <a:bodyPr wrap="none">
              <a:spAutoFit/>
            </a:bodyPr>
            <a:lstStyle>
              <a:defPPr>
                <a:defRPr lang="en-US"/>
              </a:defPPr>
              <a:lvl1pPr algn="l" rtl="0" fontAlgn="base">
                <a:spcBef>
                  <a:spcPct val="20000"/>
                </a:spcBef>
                <a:spcAft>
                  <a:spcPct val="0"/>
                </a:spcAft>
                <a:buChar char="•"/>
                <a:defRPr sz="2800" b="1" kern="1200">
                  <a:solidFill>
                    <a:schemeClr val="bg1"/>
                  </a:solidFill>
                  <a:latin typeface="Arial" charset="0"/>
                  <a:ea typeface="+mn-ea"/>
                  <a:cs typeface="+mn-cs"/>
                </a:defRPr>
              </a:lvl1pPr>
              <a:lvl2pPr marL="457200" algn="l" rtl="0" fontAlgn="base">
                <a:spcBef>
                  <a:spcPct val="20000"/>
                </a:spcBef>
                <a:spcAft>
                  <a:spcPct val="0"/>
                </a:spcAft>
                <a:buChar char="•"/>
                <a:defRPr sz="2800" b="1" kern="1200">
                  <a:solidFill>
                    <a:schemeClr val="bg1"/>
                  </a:solidFill>
                  <a:latin typeface="Arial" charset="0"/>
                  <a:ea typeface="+mn-ea"/>
                  <a:cs typeface="+mn-cs"/>
                </a:defRPr>
              </a:lvl2pPr>
              <a:lvl3pPr marL="914400" algn="l" rtl="0" fontAlgn="base">
                <a:spcBef>
                  <a:spcPct val="20000"/>
                </a:spcBef>
                <a:spcAft>
                  <a:spcPct val="0"/>
                </a:spcAft>
                <a:buChar char="•"/>
                <a:defRPr sz="2800" b="1" kern="1200">
                  <a:solidFill>
                    <a:schemeClr val="bg1"/>
                  </a:solidFill>
                  <a:latin typeface="Arial" charset="0"/>
                  <a:ea typeface="+mn-ea"/>
                  <a:cs typeface="+mn-cs"/>
                </a:defRPr>
              </a:lvl3pPr>
              <a:lvl4pPr marL="1371600" algn="l" rtl="0" fontAlgn="base">
                <a:spcBef>
                  <a:spcPct val="20000"/>
                </a:spcBef>
                <a:spcAft>
                  <a:spcPct val="0"/>
                </a:spcAft>
                <a:buChar char="•"/>
                <a:defRPr sz="2800" b="1" kern="1200">
                  <a:solidFill>
                    <a:schemeClr val="bg1"/>
                  </a:solidFill>
                  <a:latin typeface="Arial" charset="0"/>
                  <a:ea typeface="+mn-ea"/>
                  <a:cs typeface="+mn-cs"/>
                </a:defRPr>
              </a:lvl4pPr>
              <a:lvl5pPr marL="1828800" algn="l" rtl="0" fontAlgn="base">
                <a:spcBef>
                  <a:spcPct val="20000"/>
                </a:spcBef>
                <a:spcAft>
                  <a:spcPct val="0"/>
                </a:spcAft>
                <a:buChar char="•"/>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a:lstStyle>
            <a:p>
              <a:pPr>
                <a:spcBef>
                  <a:spcPct val="0"/>
                </a:spcBef>
                <a:buFontTx/>
                <a:buNone/>
              </a:pPr>
              <a:r>
                <a:rPr lang="en-US" sz="1800"/>
                <a:t>Extruded</a:t>
              </a:r>
            </a:p>
            <a:p>
              <a:pPr>
                <a:spcBef>
                  <a:spcPct val="0"/>
                </a:spcBef>
                <a:buFontTx/>
                <a:buNone/>
              </a:pPr>
              <a:r>
                <a:rPr lang="en-US" sz="1800"/>
                <a:t>Shale</a:t>
              </a:r>
            </a:p>
          </p:txBody>
        </p:sp>
        <p:sp>
          <p:nvSpPr>
            <p:cNvPr id="11" name="Line 12"/>
            <p:cNvSpPr>
              <a:spLocks noChangeShapeType="1"/>
            </p:cNvSpPr>
            <p:nvPr/>
          </p:nvSpPr>
          <p:spPr bwMode="auto">
            <a:xfrm flipH="1">
              <a:off x="6496050" y="2819400"/>
              <a:ext cx="1219200" cy="76200"/>
            </a:xfrm>
            <a:prstGeom prst="line">
              <a:avLst/>
            </a:prstGeom>
            <a:noFill/>
            <a:ln w="9525">
              <a:solidFill>
                <a:srgbClr val="FFFF00"/>
              </a:solidFill>
              <a:round/>
              <a:headEnd/>
              <a:tailEnd type="triangle" w="med" len="med"/>
            </a:ln>
          </p:spPr>
          <p:txBody>
            <a:bodyPr/>
            <a:lstStyle>
              <a:defPPr>
                <a:defRPr lang="en-US"/>
              </a:defPPr>
              <a:lvl1pPr algn="l" rtl="0" fontAlgn="base">
                <a:spcBef>
                  <a:spcPct val="20000"/>
                </a:spcBef>
                <a:spcAft>
                  <a:spcPct val="0"/>
                </a:spcAft>
                <a:buChar char="•"/>
                <a:defRPr sz="2800" b="1" kern="1200">
                  <a:solidFill>
                    <a:schemeClr val="bg1"/>
                  </a:solidFill>
                  <a:latin typeface="Arial" charset="0"/>
                  <a:ea typeface="+mn-ea"/>
                  <a:cs typeface="+mn-cs"/>
                </a:defRPr>
              </a:lvl1pPr>
              <a:lvl2pPr marL="457200" algn="l" rtl="0" fontAlgn="base">
                <a:spcBef>
                  <a:spcPct val="20000"/>
                </a:spcBef>
                <a:spcAft>
                  <a:spcPct val="0"/>
                </a:spcAft>
                <a:buChar char="•"/>
                <a:defRPr sz="2800" b="1" kern="1200">
                  <a:solidFill>
                    <a:schemeClr val="bg1"/>
                  </a:solidFill>
                  <a:latin typeface="Arial" charset="0"/>
                  <a:ea typeface="+mn-ea"/>
                  <a:cs typeface="+mn-cs"/>
                </a:defRPr>
              </a:lvl2pPr>
              <a:lvl3pPr marL="914400" algn="l" rtl="0" fontAlgn="base">
                <a:spcBef>
                  <a:spcPct val="20000"/>
                </a:spcBef>
                <a:spcAft>
                  <a:spcPct val="0"/>
                </a:spcAft>
                <a:buChar char="•"/>
                <a:defRPr sz="2800" b="1" kern="1200">
                  <a:solidFill>
                    <a:schemeClr val="bg1"/>
                  </a:solidFill>
                  <a:latin typeface="Arial" charset="0"/>
                  <a:ea typeface="+mn-ea"/>
                  <a:cs typeface="+mn-cs"/>
                </a:defRPr>
              </a:lvl3pPr>
              <a:lvl4pPr marL="1371600" algn="l" rtl="0" fontAlgn="base">
                <a:spcBef>
                  <a:spcPct val="20000"/>
                </a:spcBef>
                <a:spcAft>
                  <a:spcPct val="0"/>
                </a:spcAft>
                <a:buChar char="•"/>
                <a:defRPr sz="2800" b="1" kern="1200">
                  <a:solidFill>
                    <a:schemeClr val="bg1"/>
                  </a:solidFill>
                  <a:latin typeface="Arial" charset="0"/>
                  <a:ea typeface="+mn-ea"/>
                  <a:cs typeface="+mn-cs"/>
                </a:defRPr>
              </a:lvl4pPr>
              <a:lvl5pPr marL="1828800" algn="l" rtl="0" fontAlgn="base">
                <a:spcBef>
                  <a:spcPct val="20000"/>
                </a:spcBef>
                <a:spcAft>
                  <a:spcPct val="0"/>
                </a:spcAft>
                <a:buChar char="•"/>
                <a:defRPr sz="2800" b="1" kern="1200">
                  <a:solidFill>
                    <a:schemeClr val="bg1"/>
                  </a:solidFill>
                  <a:latin typeface="Arial" charset="0"/>
                  <a:ea typeface="+mn-ea"/>
                  <a:cs typeface="+mn-cs"/>
                </a:defRPr>
              </a:lvl5pPr>
              <a:lvl6pPr marL="2286000" algn="l" defTabSz="914400" rtl="0" eaLnBrk="1" latinLnBrk="0" hangingPunct="1">
                <a:defRPr sz="2800" b="1" kern="1200">
                  <a:solidFill>
                    <a:schemeClr val="bg1"/>
                  </a:solidFill>
                  <a:latin typeface="Arial" charset="0"/>
                  <a:ea typeface="+mn-ea"/>
                  <a:cs typeface="+mn-cs"/>
                </a:defRPr>
              </a:lvl6pPr>
              <a:lvl7pPr marL="2743200" algn="l" defTabSz="914400" rtl="0" eaLnBrk="1" latinLnBrk="0" hangingPunct="1">
                <a:defRPr sz="2800" b="1" kern="1200">
                  <a:solidFill>
                    <a:schemeClr val="bg1"/>
                  </a:solidFill>
                  <a:latin typeface="Arial" charset="0"/>
                  <a:ea typeface="+mn-ea"/>
                  <a:cs typeface="+mn-cs"/>
                </a:defRPr>
              </a:lvl7pPr>
              <a:lvl8pPr marL="3200400" algn="l" defTabSz="914400" rtl="0" eaLnBrk="1" latinLnBrk="0" hangingPunct="1">
                <a:defRPr sz="2800" b="1" kern="1200">
                  <a:solidFill>
                    <a:schemeClr val="bg1"/>
                  </a:solidFill>
                  <a:latin typeface="Arial" charset="0"/>
                  <a:ea typeface="+mn-ea"/>
                  <a:cs typeface="+mn-cs"/>
                </a:defRPr>
              </a:lvl8pPr>
              <a:lvl9pPr marL="3657600" algn="l" defTabSz="914400" rtl="0" eaLnBrk="1" latinLnBrk="0" hangingPunct="1">
                <a:defRPr sz="2800" b="1" kern="1200">
                  <a:solidFill>
                    <a:schemeClr val="bg1"/>
                  </a:solidFill>
                  <a:latin typeface="Arial" charset="0"/>
                  <a:ea typeface="+mn-ea"/>
                  <a:cs typeface="+mn-cs"/>
                </a:defRPr>
              </a:lvl9pPr>
            </a:lstStyle>
            <a:p>
              <a:endParaRPr lang="en-US"/>
            </a:p>
          </p:txBody>
        </p:sp>
      </p:grpSp>
      <p:pic>
        <p:nvPicPr>
          <p:cNvPr id="12" name="Picture 11" descr="ShaleEmbed010-100M"/>
          <p:cNvPicPr/>
          <p:nvPr/>
        </p:nvPicPr>
        <p:blipFill>
          <a:blip r:embed="rId3" cstate="print"/>
          <a:srcRect/>
          <a:stretch>
            <a:fillRect/>
          </a:stretch>
        </p:blipFill>
        <p:spPr bwMode="auto">
          <a:xfrm>
            <a:off x="5022166" y="1744394"/>
            <a:ext cx="3908620" cy="2835666"/>
          </a:xfrm>
          <a:prstGeom prst="rect">
            <a:avLst/>
          </a:prstGeom>
          <a:noFill/>
          <a:ln w="19050" cmpd="sng">
            <a:solidFill>
              <a:srgbClr val="FF0000"/>
            </a:solidFill>
            <a:miter lim="800000"/>
            <a:headEnd/>
            <a:tailEnd/>
          </a:ln>
          <a:effectLst/>
        </p:spPr>
      </p:pic>
      <p:sp>
        <p:nvSpPr>
          <p:cNvPr id="15" name="Rectangle 2"/>
          <p:cNvSpPr txBox="1">
            <a:spLocks noChangeArrowheads="1"/>
          </p:cNvSpPr>
          <p:nvPr/>
        </p:nvSpPr>
        <p:spPr>
          <a:xfrm>
            <a:off x="381000" y="0"/>
            <a:ext cx="9036050" cy="114300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rPr>
              <a:t>Shale Stimulation Strategy – what are we trying to do? </a:t>
            </a:r>
            <a:endParaRPr kumimoji="0" lang="en-US" sz="2800" b="0" i="0" u="none" strike="noStrike" kern="1200" cap="none" spc="0" normalizeH="0" baseline="0" noProof="0" dirty="0" smtClean="0">
              <a:ln>
                <a:noFill/>
              </a:ln>
              <a:solidFill>
                <a:srgbClr val="FFFF00"/>
              </a:solidFill>
              <a:effectLst/>
              <a:uLnTx/>
              <a:uFillTx/>
              <a:latin typeface="Arial" pitchFamily="34" charset="0"/>
              <a:ea typeface="+mj-ea"/>
              <a:cs typeface="Arial" pitchFamily="34" charset="0"/>
            </a:endParaRPr>
          </a:p>
        </p:txBody>
      </p:sp>
      <p:sp>
        <p:nvSpPr>
          <p:cNvPr id="13" name="Rectangle 12"/>
          <p:cNvSpPr/>
          <p:nvPr/>
        </p:nvSpPr>
        <p:spPr>
          <a:xfrm>
            <a:off x="0" y="5474206"/>
            <a:ext cx="9144000" cy="415498"/>
          </a:xfrm>
          <a:prstGeom prst="rect">
            <a:avLst/>
          </a:prstGeom>
        </p:spPr>
        <p:txBody>
          <a:bodyPr wrap="square">
            <a:spAutoFit/>
          </a:bodyPr>
          <a:lstStyle/>
          <a:p>
            <a:r>
              <a:rPr lang="en-US" sz="1050" b="1" dirty="0" smtClean="0">
                <a:solidFill>
                  <a:srgbClr val="FFFF00"/>
                </a:solidFill>
              </a:rPr>
              <a:t>Pitcher, J. and Buller, D., 2011 Shale Assets: Applying the Right Technology for Improving Results. Paper presented at the AAPG International Convention and Exhibition, Milan, Italy, 23-26 October. </a:t>
            </a:r>
            <a:endParaRPr lang="en-US" sz="1050"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1828800" y="304800"/>
            <a:ext cx="5711825" cy="762000"/>
          </a:xfrm>
          <a:prstGeom prst="rect">
            <a:avLst/>
          </a:prstGeom>
          <a:noFill/>
          <a:ln w="9525">
            <a:noFill/>
            <a:miter lim="800000"/>
            <a:headEnd/>
            <a:tailEnd/>
          </a:ln>
          <a:effectLst/>
        </p:spPr>
        <p:txBody>
          <a:bodyPr wrap="none">
            <a:spAutoFit/>
          </a:bodyPr>
          <a:lstStyle/>
          <a:p>
            <a:r>
              <a:rPr lang="en-US" sz="4400" b="1" dirty="0">
                <a:solidFill>
                  <a:srgbClr val="FFFF00"/>
                </a:solidFill>
                <a:latin typeface="+mj-lt"/>
              </a:rPr>
              <a:t>Presentation Outline</a:t>
            </a:r>
          </a:p>
        </p:txBody>
      </p:sp>
      <p:sp>
        <p:nvSpPr>
          <p:cNvPr id="7178" name="Rectangle 10"/>
          <p:cNvSpPr>
            <a:spLocks noChangeArrowheads="1"/>
          </p:cNvSpPr>
          <p:nvPr/>
        </p:nvSpPr>
        <p:spPr bwMode="auto">
          <a:xfrm>
            <a:off x="609600" y="1447800"/>
            <a:ext cx="8305800" cy="4339650"/>
          </a:xfrm>
          <a:prstGeom prst="rect">
            <a:avLst/>
          </a:prstGeom>
          <a:noFill/>
          <a:ln w="9525">
            <a:noFill/>
            <a:miter lim="800000"/>
            <a:headEnd/>
            <a:tailEnd/>
          </a:ln>
          <a:effectLst/>
        </p:spPr>
        <p:txBody>
          <a:bodyPr tIns="91440" bIns="91440">
            <a:spAutoFit/>
          </a:bodyPr>
          <a:lstStyle/>
          <a:p>
            <a:pPr marL="342900" indent="-342900">
              <a:lnSpc>
                <a:spcPct val="75000"/>
              </a:lnSpc>
              <a:spcBef>
                <a:spcPct val="75000"/>
              </a:spcBef>
              <a:buClr>
                <a:srgbClr val="FFFF00"/>
              </a:buClr>
              <a:buSzPct val="125000"/>
              <a:buFontTx/>
              <a:buChar char="•"/>
            </a:pPr>
            <a:r>
              <a:rPr lang="en-US" b="1" dirty="0" smtClean="0">
                <a:solidFill>
                  <a:schemeClr val="bg2"/>
                </a:solidFill>
                <a:latin typeface="+mj-lt"/>
              </a:rPr>
              <a:t>What happens when you assume the “</a:t>
            </a:r>
            <a:r>
              <a:rPr lang="en-US" b="1" dirty="0" err="1" smtClean="0">
                <a:solidFill>
                  <a:schemeClr val="bg2"/>
                </a:solidFill>
                <a:latin typeface="+mj-lt"/>
              </a:rPr>
              <a:t>frac</a:t>
            </a:r>
            <a:r>
              <a:rPr lang="en-US" b="1" dirty="0" smtClean="0">
                <a:solidFill>
                  <a:schemeClr val="bg2"/>
                </a:solidFill>
                <a:latin typeface="+mj-lt"/>
              </a:rPr>
              <a:t> will get it”</a:t>
            </a:r>
            <a:endParaRPr lang="en-US" b="1" dirty="0">
              <a:solidFill>
                <a:schemeClr val="bg2"/>
              </a:solidFill>
              <a:latin typeface="+mj-lt"/>
            </a:endParaRPr>
          </a:p>
          <a:p>
            <a:pPr marL="342900" indent="-342900">
              <a:lnSpc>
                <a:spcPct val="75000"/>
              </a:lnSpc>
              <a:spcBef>
                <a:spcPct val="75000"/>
              </a:spcBef>
              <a:buClr>
                <a:srgbClr val="FFFF00"/>
              </a:buClr>
              <a:buSzPct val="125000"/>
              <a:buFontTx/>
              <a:buChar char="•"/>
            </a:pPr>
            <a:r>
              <a:rPr lang="en-US" b="1" dirty="0">
                <a:solidFill>
                  <a:schemeClr val="bg2"/>
                </a:solidFill>
                <a:latin typeface="+mj-lt"/>
              </a:rPr>
              <a:t>Current Best Practice in North America</a:t>
            </a:r>
          </a:p>
          <a:p>
            <a:pPr marL="342900" indent="-342900">
              <a:lnSpc>
                <a:spcPct val="75000"/>
              </a:lnSpc>
              <a:spcBef>
                <a:spcPct val="75000"/>
              </a:spcBef>
              <a:buClr>
                <a:srgbClr val="FFFF00"/>
              </a:buClr>
              <a:buSzPct val="125000"/>
              <a:buFontTx/>
              <a:buChar char="•"/>
            </a:pPr>
            <a:r>
              <a:rPr lang="en-US" b="1" dirty="0" err="1">
                <a:solidFill>
                  <a:schemeClr val="bg2"/>
                </a:solidFill>
                <a:latin typeface="+mj-lt"/>
              </a:rPr>
              <a:t>Geomechnical</a:t>
            </a:r>
            <a:r>
              <a:rPr lang="en-US" b="1" dirty="0">
                <a:solidFill>
                  <a:schemeClr val="bg2"/>
                </a:solidFill>
                <a:latin typeface="+mj-lt"/>
              </a:rPr>
              <a:t> Properties that affect Production</a:t>
            </a:r>
          </a:p>
          <a:p>
            <a:pPr marL="342900" indent="-342900">
              <a:lnSpc>
                <a:spcPct val="75000"/>
              </a:lnSpc>
              <a:spcBef>
                <a:spcPct val="75000"/>
              </a:spcBef>
              <a:buClr>
                <a:srgbClr val="FFFF00"/>
              </a:buClr>
              <a:buSzPct val="125000"/>
              <a:buFontTx/>
              <a:buChar char="•"/>
            </a:pPr>
            <a:r>
              <a:rPr lang="en-US" b="1" dirty="0">
                <a:solidFill>
                  <a:schemeClr val="bg2"/>
                </a:solidFill>
                <a:latin typeface="+mj-lt"/>
              </a:rPr>
              <a:t>Using Data through the Life Cycle</a:t>
            </a:r>
          </a:p>
          <a:p>
            <a:pPr marL="800100" lvl="1" indent="-342900">
              <a:lnSpc>
                <a:spcPct val="75000"/>
              </a:lnSpc>
              <a:spcBef>
                <a:spcPct val="75000"/>
              </a:spcBef>
              <a:buClr>
                <a:srgbClr val="FFFF00"/>
              </a:buClr>
              <a:buSzPct val="125000"/>
              <a:buFont typeface="Wingdings" pitchFamily="2" charset="2"/>
              <a:buChar char="Ø"/>
            </a:pPr>
            <a:r>
              <a:rPr lang="en-US" sz="1600" b="1" dirty="0" smtClean="0">
                <a:solidFill>
                  <a:schemeClr val="bg2"/>
                </a:solidFill>
                <a:latin typeface="+mj-lt"/>
              </a:rPr>
              <a:t>Drilling</a:t>
            </a:r>
          </a:p>
          <a:p>
            <a:pPr marL="800100" lvl="1" indent="-342900">
              <a:lnSpc>
                <a:spcPct val="75000"/>
              </a:lnSpc>
              <a:spcBef>
                <a:spcPct val="75000"/>
              </a:spcBef>
              <a:buClr>
                <a:srgbClr val="FFFF00"/>
              </a:buClr>
              <a:buSzPct val="125000"/>
              <a:buFont typeface="Wingdings" pitchFamily="2" charset="2"/>
              <a:buChar char="Ø"/>
            </a:pPr>
            <a:r>
              <a:rPr lang="en-US" sz="1600" b="1" dirty="0" smtClean="0">
                <a:solidFill>
                  <a:schemeClr val="bg2"/>
                </a:solidFill>
                <a:latin typeface="+mj-lt"/>
              </a:rPr>
              <a:t>Completion</a:t>
            </a:r>
          </a:p>
          <a:p>
            <a:pPr marL="800100" lvl="1" indent="-342900">
              <a:lnSpc>
                <a:spcPct val="75000"/>
              </a:lnSpc>
              <a:spcBef>
                <a:spcPct val="75000"/>
              </a:spcBef>
              <a:buClr>
                <a:srgbClr val="FFFF00"/>
              </a:buClr>
              <a:buSzPct val="125000"/>
              <a:buFont typeface="Wingdings" pitchFamily="2" charset="2"/>
              <a:buChar char="Ø"/>
            </a:pPr>
            <a:r>
              <a:rPr lang="en-US" sz="1600" b="1" dirty="0" smtClean="0">
                <a:solidFill>
                  <a:schemeClr val="bg2"/>
                </a:solidFill>
                <a:latin typeface="+mj-lt"/>
              </a:rPr>
              <a:t>Stimulation</a:t>
            </a:r>
          </a:p>
          <a:p>
            <a:pPr marL="457200" indent="-457200">
              <a:lnSpc>
                <a:spcPct val="75000"/>
              </a:lnSpc>
              <a:spcBef>
                <a:spcPct val="75000"/>
              </a:spcBef>
              <a:buClr>
                <a:srgbClr val="FFFF00"/>
              </a:buClr>
              <a:buSzPct val="125000"/>
              <a:buFont typeface="Arial" panose="020B0604020202020204" pitchFamily="34" charset="0"/>
              <a:buChar char="•"/>
            </a:pPr>
            <a:r>
              <a:rPr lang="en-US" b="1" dirty="0" smtClean="0">
                <a:solidFill>
                  <a:srgbClr val="FFFF00"/>
                </a:solidFill>
                <a:latin typeface="+mj-lt"/>
              </a:rPr>
              <a:t>Discussion Points</a:t>
            </a:r>
          </a:p>
          <a:p>
            <a:pPr marL="342900" indent="-342900">
              <a:lnSpc>
                <a:spcPct val="75000"/>
              </a:lnSpc>
              <a:spcBef>
                <a:spcPct val="75000"/>
              </a:spcBef>
              <a:buClr>
                <a:srgbClr val="FFFF00"/>
              </a:buClr>
              <a:buSzPct val="125000"/>
              <a:buFontTx/>
              <a:buChar char="•"/>
            </a:pPr>
            <a:r>
              <a:rPr lang="en-US" b="1" dirty="0" smtClean="0">
                <a:latin typeface="+mj-lt"/>
              </a:rPr>
              <a:t>Advances from 2012 / 2013</a:t>
            </a:r>
            <a:endParaRPr lang="en-US" b="1" dirty="0">
              <a:latin typeface="+mj-lt"/>
            </a:endParaRPr>
          </a:p>
        </p:txBody>
      </p:sp>
      <p:sp>
        <p:nvSpPr>
          <p:cNvPr id="7179" name="AutoShape 11"/>
          <p:cNvSpPr>
            <a:spLocks noChangeArrowheads="1"/>
          </p:cNvSpPr>
          <p:nvPr/>
        </p:nvSpPr>
        <p:spPr bwMode="auto">
          <a:xfrm>
            <a:off x="536574" y="1078694"/>
            <a:ext cx="8226425" cy="5027613"/>
          </a:xfrm>
          <a:prstGeom prst="roundRect">
            <a:avLst>
              <a:gd name="adj" fmla="val 3569"/>
            </a:avLst>
          </a:prstGeom>
          <a:noFill/>
          <a:ln w="19050" algn="ctr">
            <a:solidFill>
              <a:schemeClr val="bg1"/>
            </a:solidFill>
            <a:round/>
            <a:headEnd/>
            <a:tailEnd/>
          </a:ln>
          <a:effectLst/>
        </p:spPr>
        <p:txBody>
          <a:bodyPr wrap="none" anchor="ctr"/>
          <a:lstStyle/>
          <a:p>
            <a:endParaRPr lang="en-US">
              <a:latin typeface="+mj-lt"/>
            </a:endParaRPr>
          </a:p>
        </p:txBody>
      </p:sp>
    </p:spTree>
    <p:extLst>
      <p:ext uri="{BB962C8B-B14F-4D97-AF65-F5344CB8AC3E}">
        <p14:creationId xmlns:p14="http://schemas.microsoft.com/office/powerpoint/2010/main" val="40704020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ln/>
        </p:spPr>
        <p:txBody>
          <a:bodyPr/>
          <a:lstStyle/>
          <a:p>
            <a:fld id="{9F150CAC-FCDF-477B-8F79-2BA22E4D02F5}" type="slidenum">
              <a:rPr lang="en-US"/>
              <a:pPr/>
              <a:t>28</a:t>
            </a:fld>
            <a:endParaRPr lang="en-US" dirty="0"/>
          </a:p>
        </p:txBody>
      </p:sp>
      <p:sp>
        <p:nvSpPr>
          <p:cNvPr id="51202" name="Text Box 2"/>
          <p:cNvSpPr txBox="1">
            <a:spLocks noChangeArrowheads="1"/>
          </p:cNvSpPr>
          <p:nvPr/>
        </p:nvSpPr>
        <p:spPr bwMode="auto">
          <a:xfrm>
            <a:off x="457200" y="188482"/>
            <a:ext cx="5170005" cy="769441"/>
          </a:xfrm>
          <a:prstGeom prst="rect">
            <a:avLst/>
          </a:prstGeom>
          <a:noFill/>
          <a:ln w="9525">
            <a:noFill/>
            <a:miter lim="800000"/>
            <a:headEnd/>
            <a:tailEnd/>
          </a:ln>
          <a:effectLst/>
        </p:spPr>
        <p:txBody>
          <a:bodyPr wrap="none">
            <a:spAutoFit/>
          </a:bodyPr>
          <a:lstStyle/>
          <a:p>
            <a:r>
              <a:rPr lang="en-US" sz="4400" b="1" dirty="0" smtClean="0">
                <a:solidFill>
                  <a:srgbClr val="FFFF00"/>
                </a:solidFill>
              </a:rPr>
              <a:t>Discussion Points </a:t>
            </a:r>
            <a:endParaRPr lang="en-US" sz="4400" b="1" dirty="0">
              <a:solidFill>
                <a:srgbClr val="FFFF00"/>
              </a:solidFill>
            </a:endParaRPr>
          </a:p>
        </p:txBody>
      </p:sp>
      <p:sp>
        <p:nvSpPr>
          <p:cNvPr id="51203" name="Rectangle 3"/>
          <p:cNvSpPr>
            <a:spLocks noChangeArrowheads="1"/>
          </p:cNvSpPr>
          <p:nvPr/>
        </p:nvSpPr>
        <p:spPr bwMode="auto">
          <a:xfrm>
            <a:off x="457200" y="957923"/>
            <a:ext cx="8382000" cy="4201150"/>
          </a:xfrm>
          <a:prstGeom prst="rect">
            <a:avLst/>
          </a:prstGeom>
          <a:noFill/>
          <a:ln w="9525">
            <a:noFill/>
            <a:miter lim="800000"/>
            <a:headEnd/>
            <a:tailEnd/>
          </a:ln>
          <a:effectLst/>
        </p:spPr>
        <p:txBody>
          <a:bodyPr tIns="91440" bIns="91440">
            <a:spAutoFit/>
          </a:bodyPr>
          <a:lstStyle/>
          <a:p>
            <a:pPr marL="342900" indent="-342900">
              <a:lnSpc>
                <a:spcPct val="90000"/>
              </a:lnSpc>
              <a:spcBef>
                <a:spcPct val="75000"/>
              </a:spcBef>
              <a:buClr>
                <a:srgbClr val="FFFF00"/>
              </a:buClr>
              <a:buSzPct val="125000"/>
              <a:buFontTx/>
              <a:buChar char="•"/>
            </a:pPr>
            <a:r>
              <a:rPr lang="en-US" b="1" dirty="0" smtClean="0">
                <a:solidFill>
                  <a:srgbClr val="FFFF00"/>
                </a:solidFill>
                <a:latin typeface="+mj-lt"/>
              </a:rPr>
              <a:t>Shale reservoirs are statistical plays</a:t>
            </a:r>
            <a:endParaRPr lang="en-US" b="1" dirty="0">
              <a:solidFill>
                <a:srgbClr val="FFFF00"/>
              </a:solidFill>
              <a:latin typeface="+mj-lt"/>
            </a:endParaRPr>
          </a:p>
          <a:p>
            <a:pPr marL="742950" lvl="1" indent="-285750">
              <a:lnSpc>
                <a:spcPct val="90000"/>
              </a:lnSpc>
              <a:spcBef>
                <a:spcPct val="75000"/>
              </a:spcBef>
              <a:buClr>
                <a:srgbClr val="FFFF00"/>
              </a:buClr>
              <a:buFont typeface="Wingdings" pitchFamily="2" charset="2"/>
              <a:buChar char="ü"/>
            </a:pPr>
            <a:r>
              <a:rPr lang="en-US" sz="2000" b="1" dirty="0" smtClean="0">
                <a:solidFill>
                  <a:srgbClr val="FFFF00"/>
                </a:solidFill>
                <a:latin typeface="+mj-lt"/>
              </a:rPr>
              <a:t>Current Practice has limitations</a:t>
            </a:r>
            <a:endParaRPr lang="en-US" sz="2000" b="1" dirty="0">
              <a:solidFill>
                <a:srgbClr val="FFFF00"/>
              </a:solidFill>
              <a:latin typeface="+mj-lt"/>
            </a:endParaRPr>
          </a:p>
          <a:p>
            <a:pPr marL="342900" indent="-342900">
              <a:lnSpc>
                <a:spcPct val="90000"/>
              </a:lnSpc>
              <a:spcBef>
                <a:spcPct val="75000"/>
              </a:spcBef>
              <a:buClr>
                <a:srgbClr val="FFFF00"/>
              </a:buClr>
              <a:buSzPct val="125000"/>
              <a:buFontTx/>
              <a:buChar char="•"/>
            </a:pPr>
            <a:r>
              <a:rPr lang="en-US" b="1" dirty="0" smtClean="0">
                <a:solidFill>
                  <a:srgbClr val="FFFF00"/>
                </a:solidFill>
                <a:latin typeface="+mj-lt"/>
              </a:rPr>
              <a:t>Well placement strategy dictated by </a:t>
            </a:r>
            <a:r>
              <a:rPr lang="en-US" b="1" dirty="0" err="1" smtClean="0">
                <a:solidFill>
                  <a:srgbClr val="FFFF00"/>
                </a:solidFill>
                <a:latin typeface="+mj-lt"/>
              </a:rPr>
              <a:t>geomechanics</a:t>
            </a:r>
            <a:endParaRPr lang="en-US" sz="2000" b="1" dirty="0">
              <a:solidFill>
                <a:srgbClr val="FFFF00"/>
              </a:solidFill>
              <a:latin typeface="+mj-lt"/>
            </a:endParaRPr>
          </a:p>
          <a:p>
            <a:pPr marL="342900" indent="-342900">
              <a:lnSpc>
                <a:spcPct val="90000"/>
              </a:lnSpc>
              <a:spcBef>
                <a:spcPct val="75000"/>
              </a:spcBef>
              <a:buClr>
                <a:srgbClr val="FFFF00"/>
              </a:buClr>
              <a:buSzPct val="125000"/>
              <a:buFontTx/>
              <a:buChar char="•"/>
            </a:pPr>
            <a:r>
              <a:rPr lang="en-US" b="1" dirty="0">
                <a:solidFill>
                  <a:srgbClr val="FFFF00"/>
                </a:solidFill>
                <a:latin typeface="+mj-lt"/>
              </a:rPr>
              <a:t>Geosteering enhances </a:t>
            </a:r>
            <a:r>
              <a:rPr lang="en-US" b="1" dirty="0" smtClean="0">
                <a:solidFill>
                  <a:srgbClr val="FFFF00"/>
                </a:solidFill>
                <a:latin typeface="+mj-lt"/>
              </a:rPr>
              <a:t>production </a:t>
            </a:r>
            <a:r>
              <a:rPr lang="en-US" b="1" dirty="0">
                <a:solidFill>
                  <a:srgbClr val="FFFF00"/>
                </a:solidFill>
                <a:latin typeface="+mj-lt"/>
              </a:rPr>
              <a:t>by maximizing </a:t>
            </a:r>
            <a:r>
              <a:rPr lang="en-US" b="1" dirty="0" err="1" smtClean="0">
                <a:solidFill>
                  <a:srgbClr val="FFFF00"/>
                </a:solidFill>
                <a:latin typeface="+mj-lt"/>
              </a:rPr>
              <a:t>fracable</a:t>
            </a:r>
            <a:r>
              <a:rPr lang="en-US" b="1" dirty="0" smtClean="0">
                <a:solidFill>
                  <a:srgbClr val="FFFF00"/>
                </a:solidFill>
                <a:latin typeface="+mj-lt"/>
              </a:rPr>
              <a:t> reservoir </a:t>
            </a:r>
            <a:r>
              <a:rPr lang="en-US" b="1" dirty="0">
                <a:solidFill>
                  <a:srgbClr val="FFFF00"/>
                </a:solidFill>
                <a:latin typeface="+mj-lt"/>
              </a:rPr>
              <a:t>contact</a:t>
            </a:r>
          </a:p>
          <a:p>
            <a:pPr marL="342900" indent="-342900">
              <a:lnSpc>
                <a:spcPct val="90000"/>
              </a:lnSpc>
              <a:spcBef>
                <a:spcPct val="75000"/>
              </a:spcBef>
              <a:buClr>
                <a:srgbClr val="FFFF00"/>
              </a:buClr>
              <a:buSzPct val="125000"/>
              <a:buFontTx/>
              <a:buChar char="•"/>
            </a:pPr>
            <a:r>
              <a:rPr lang="en-US" b="1" dirty="0" smtClean="0">
                <a:solidFill>
                  <a:srgbClr val="FFFF00"/>
                </a:solidFill>
                <a:latin typeface="+mj-lt"/>
              </a:rPr>
              <a:t>Data acquired while drilling has a long shelf life</a:t>
            </a:r>
          </a:p>
          <a:p>
            <a:pPr marL="742950" lvl="1" indent="-285750">
              <a:lnSpc>
                <a:spcPct val="90000"/>
              </a:lnSpc>
              <a:spcBef>
                <a:spcPct val="75000"/>
              </a:spcBef>
              <a:buClr>
                <a:srgbClr val="FFFF00"/>
              </a:buClr>
              <a:buFont typeface="Wingdings" pitchFamily="2" charset="2"/>
              <a:buChar char="ü"/>
            </a:pPr>
            <a:r>
              <a:rPr lang="en-US" sz="2000" b="1" dirty="0" smtClean="0">
                <a:solidFill>
                  <a:srgbClr val="FFFF00"/>
                </a:solidFill>
                <a:latin typeface="+mj-lt"/>
              </a:rPr>
              <a:t>Data used in completion and stimulation optimization</a:t>
            </a:r>
          </a:p>
          <a:p>
            <a:pPr marL="742950" lvl="1" indent="-285750">
              <a:lnSpc>
                <a:spcPct val="90000"/>
              </a:lnSpc>
              <a:spcBef>
                <a:spcPct val="75000"/>
              </a:spcBef>
              <a:buClr>
                <a:srgbClr val="FFFF00"/>
              </a:buClr>
              <a:buFont typeface="Wingdings" pitchFamily="2" charset="2"/>
              <a:buChar char="ü"/>
            </a:pPr>
            <a:r>
              <a:rPr lang="en-US" sz="2000" b="1" dirty="0" smtClean="0">
                <a:solidFill>
                  <a:srgbClr val="FFFF00"/>
                </a:solidFill>
                <a:latin typeface="+mj-lt"/>
              </a:rPr>
              <a:t>Used in reservoir  scale production models</a:t>
            </a:r>
            <a:endParaRPr lang="en-US" sz="2000" b="1" dirty="0">
              <a:solidFill>
                <a:srgbClr val="FF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0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120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120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120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1828800" y="304800"/>
            <a:ext cx="5711825" cy="762000"/>
          </a:xfrm>
          <a:prstGeom prst="rect">
            <a:avLst/>
          </a:prstGeom>
          <a:noFill/>
          <a:ln w="9525">
            <a:noFill/>
            <a:miter lim="800000"/>
            <a:headEnd/>
            <a:tailEnd/>
          </a:ln>
          <a:effectLst/>
        </p:spPr>
        <p:txBody>
          <a:bodyPr wrap="none">
            <a:spAutoFit/>
          </a:bodyPr>
          <a:lstStyle/>
          <a:p>
            <a:r>
              <a:rPr lang="en-US" sz="4400" b="1" dirty="0">
                <a:solidFill>
                  <a:srgbClr val="FFFF00"/>
                </a:solidFill>
                <a:latin typeface="+mj-lt"/>
              </a:rPr>
              <a:t>Presentation Outline</a:t>
            </a:r>
          </a:p>
        </p:txBody>
      </p:sp>
      <p:sp>
        <p:nvSpPr>
          <p:cNvPr id="7178" name="Rectangle 10"/>
          <p:cNvSpPr>
            <a:spLocks noChangeArrowheads="1"/>
          </p:cNvSpPr>
          <p:nvPr/>
        </p:nvSpPr>
        <p:spPr bwMode="auto">
          <a:xfrm>
            <a:off x="609600" y="1447800"/>
            <a:ext cx="8305800" cy="4339650"/>
          </a:xfrm>
          <a:prstGeom prst="rect">
            <a:avLst/>
          </a:prstGeom>
          <a:noFill/>
          <a:ln w="9525">
            <a:noFill/>
            <a:miter lim="800000"/>
            <a:headEnd/>
            <a:tailEnd/>
          </a:ln>
          <a:effectLst/>
        </p:spPr>
        <p:txBody>
          <a:bodyPr tIns="91440" bIns="91440">
            <a:spAutoFit/>
          </a:bodyPr>
          <a:lstStyle/>
          <a:p>
            <a:pPr marL="342900" indent="-342900">
              <a:lnSpc>
                <a:spcPct val="75000"/>
              </a:lnSpc>
              <a:spcBef>
                <a:spcPct val="75000"/>
              </a:spcBef>
              <a:buClr>
                <a:srgbClr val="FFFF00"/>
              </a:buClr>
              <a:buSzPct val="125000"/>
              <a:buFontTx/>
              <a:buChar char="•"/>
            </a:pPr>
            <a:r>
              <a:rPr lang="en-US" b="1" dirty="0" smtClean="0">
                <a:solidFill>
                  <a:schemeClr val="bg2"/>
                </a:solidFill>
                <a:latin typeface="+mj-lt"/>
              </a:rPr>
              <a:t>What happens when you assume the “</a:t>
            </a:r>
            <a:r>
              <a:rPr lang="en-US" b="1" dirty="0" err="1" smtClean="0">
                <a:solidFill>
                  <a:schemeClr val="bg2"/>
                </a:solidFill>
                <a:latin typeface="+mj-lt"/>
              </a:rPr>
              <a:t>frac</a:t>
            </a:r>
            <a:r>
              <a:rPr lang="en-US" b="1" dirty="0" smtClean="0">
                <a:solidFill>
                  <a:schemeClr val="bg2"/>
                </a:solidFill>
                <a:latin typeface="+mj-lt"/>
              </a:rPr>
              <a:t> will get it”</a:t>
            </a:r>
            <a:endParaRPr lang="en-US" b="1" dirty="0">
              <a:solidFill>
                <a:schemeClr val="bg2"/>
              </a:solidFill>
              <a:latin typeface="+mj-lt"/>
            </a:endParaRPr>
          </a:p>
          <a:p>
            <a:pPr marL="342900" indent="-342900">
              <a:lnSpc>
                <a:spcPct val="75000"/>
              </a:lnSpc>
              <a:spcBef>
                <a:spcPct val="75000"/>
              </a:spcBef>
              <a:buClr>
                <a:srgbClr val="FFFF00"/>
              </a:buClr>
              <a:buSzPct val="125000"/>
              <a:buFontTx/>
              <a:buChar char="•"/>
            </a:pPr>
            <a:r>
              <a:rPr lang="en-US" b="1" dirty="0">
                <a:solidFill>
                  <a:schemeClr val="bg2"/>
                </a:solidFill>
                <a:latin typeface="+mj-lt"/>
              </a:rPr>
              <a:t>Current Best Practice in North America</a:t>
            </a:r>
          </a:p>
          <a:p>
            <a:pPr marL="342900" indent="-342900">
              <a:lnSpc>
                <a:spcPct val="75000"/>
              </a:lnSpc>
              <a:spcBef>
                <a:spcPct val="75000"/>
              </a:spcBef>
              <a:buClr>
                <a:srgbClr val="FFFF00"/>
              </a:buClr>
              <a:buSzPct val="125000"/>
              <a:buFontTx/>
              <a:buChar char="•"/>
            </a:pPr>
            <a:r>
              <a:rPr lang="en-US" b="1" dirty="0" err="1">
                <a:solidFill>
                  <a:schemeClr val="bg2"/>
                </a:solidFill>
                <a:latin typeface="+mj-lt"/>
              </a:rPr>
              <a:t>Geomechnical</a:t>
            </a:r>
            <a:r>
              <a:rPr lang="en-US" b="1" dirty="0">
                <a:solidFill>
                  <a:schemeClr val="bg2"/>
                </a:solidFill>
                <a:latin typeface="+mj-lt"/>
              </a:rPr>
              <a:t> Properties that affect Production</a:t>
            </a:r>
          </a:p>
          <a:p>
            <a:pPr marL="342900" indent="-342900">
              <a:lnSpc>
                <a:spcPct val="75000"/>
              </a:lnSpc>
              <a:spcBef>
                <a:spcPct val="75000"/>
              </a:spcBef>
              <a:buClr>
                <a:srgbClr val="FFFF00"/>
              </a:buClr>
              <a:buSzPct val="125000"/>
              <a:buFontTx/>
              <a:buChar char="•"/>
            </a:pPr>
            <a:r>
              <a:rPr lang="en-US" b="1" dirty="0">
                <a:solidFill>
                  <a:schemeClr val="bg2"/>
                </a:solidFill>
                <a:latin typeface="+mj-lt"/>
              </a:rPr>
              <a:t>Using Data through the Life Cycle</a:t>
            </a:r>
          </a:p>
          <a:p>
            <a:pPr marL="800100" lvl="1" indent="-342900">
              <a:lnSpc>
                <a:spcPct val="75000"/>
              </a:lnSpc>
              <a:spcBef>
                <a:spcPct val="75000"/>
              </a:spcBef>
              <a:buClr>
                <a:srgbClr val="FFFF00"/>
              </a:buClr>
              <a:buSzPct val="125000"/>
              <a:buFont typeface="Wingdings" pitchFamily="2" charset="2"/>
              <a:buChar char="Ø"/>
            </a:pPr>
            <a:r>
              <a:rPr lang="en-US" sz="1600" b="1" dirty="0" smtClean="0">
                <a:solidFill>
                  <a:schemeClr val="bg2"/>
                </a:solidFill>
                <a:latin typeface="+mj-lt"/>
              </a:rPr>
              <a:t>Drilling</a:t>
            </a:r>
          </a:p>
          <a:p>
            <a:pPr marL="800100" lvl="1" indent="-342900">
              <a:lnSpc>
                <a:spcPct val="75000"/>
              </a:lnSpc>
              <a:spcBef>
                <a:spcPct val="75000"/>
              </a:spcBef>
              <a:buClr>
                <a:srgbClr val="FFFF00"/>
              </a:buClr>
              <a:buSzPct val="125000"/>
              <a:buFont typeface="Wingdings" pitchFamily="2" charset="2"/>
              <a:buChar char="Ø"/>
            </a:pPr>
            <a:r>
              <a:rPr lang="en-US" sz="1600" b="1" dirty="0" smtClean="0">
                <a:solidFill>
                  <a:schemeClr val="bg2"/>
                </a:solidFill>
                <a:latin typeface="+mj-lt"/>
              </a:rPr>
              <a:t>Completion</a:t>
            </a:r>
          </a:p>
          <a:p>
            <a:pPr marL="800100" lvl="1" indent="-342900">
              <a:lnSpc>
                <a:spcPct val="75000"/>
              </a:lnSpc>
              <a:spcBef>
                <a:spcPct val="75000"/>
              </a:spcBef>
              <a:buClr>
                <a:srgbClr val="FFFF00"/>
              </a:buClr>
              <a:buSzPct val="125000"/>
              <a:buFont typeface="Wingdings" pitchFamily="2" charset="2"/>
              <a:buChar char="Ø"/>
            </a:pPr>
            <a:r>
              <a:rPr lang="en-US" sz="1600" b="1" dirty="0" smtClean="0">
                <a:solidFill>
                  <a:schemeClr val="bg2"/>
                </a:solidFill>
                <a:latin typeface="+mj-lt"/>
              </a:rPr>
              <a:t>Stimulation</a:t>
            </a:r>
          </a:p>
          <a:p>
            <a:pPr marL="457200" indent="-457200">
              <a:lnSpc>
                <a:spcPct val="75000"/>
              </a:lnSpc>
              <a:spcBef>
                <a:spcPct val="75000"/>
              </a:spcBef>
              <a:buClr>
                <a:srgbClr val="FFFF00"/>
              </a:buClr>
              <a:buSzPct val="125000"/>
              <a:buFont typeface="Arial" panose="020B0604020202020204" pitchFamily="34" charset="0"/>
              <a:buChar char="•"/>
            </a:pPr>
            <a:r>
              <a:rPr lang="en-US" b="1" dirty="0">
                <a:solidFill>
                  <a:schemeClr val="bg2"/>
                </a:solidFill>
                <a:latin typeface="+mj-lt"/>
              </a:rPr>
              <a:t>Discussion Points</a:t>
            </a:r>
          </a:p>
          <a:p>
            <a:pPr marL="342900" indent="-342900">
              <a:lnSpc>
                <a:spcPct val="75000"/>
              </a:lnSpc>
              <a:spcBef>
                <a:spcPct val="75000"/>
              </a:spcBef>
              <a:buClr>
                <a:srgbClr val="FFFF00"/>
              </a:buClr>
              <a:buSzPct val="125000"/>
              <a:buFontTx/>
              <a:buChar char="•"/>
            </a:pPr>
            <a:r>
              <a:rPr lang="en-US" b="1" dirty="0" smtClean="0">
                <a:solidFill>
                  <a:srgbClr val="FFFF00"/>
                </a:solidFill>
                <a:latin typeface="+mj-lt"/>
              </a:rPr>
              <a:t>Advances from 2012 / 2013</a:t>
            </a:r>
            <a:endParaRPr lang="en-US" b="1" dirty="0">
              <a:solidFill>
                <a:srgbClr val="FFFF00"/>
              </a:solidFill>
              <a:latin typeface="+mj-lt"/>
            </a:endParaRPr>
          </a:p>
        </p:txBody>
      </p:sp>
      <p:sp>
        <p:nvSpPr>
          <p:cNvPr id="7179" name="AutoShape 11"/>
          <p:cNvSpPr>
            <a:spLocks noChangeArrowheads="1"/>
          </p:cNvSpPr>
          <p:nvPr/>
        </p:nvSpPr>
        <p:spPr bwMode="auto">
          <a:xfrm>
            <a:off x="536574" y="1078694"/>
            <a:ext cx="8226425" cy="5027613"/>
          </a:xfrm>
          <a:prstGeom prst="roundRect">
            <a:avLst>
              <a:gd name="adj" fmla="val 3569"/>
            </a:avLst>
          </a:prstGeom>
          <a:noFill/>
          <a:ln w="19050" algn="ctr">
            <a:solidFill>
              <a:schemeClr val="bg1"/>
            </a:solidFill>
            <a:round/>
            <a:headEnd/>
            <a:tailEnd/>
          </a:ln>
          <a:effectLst/>
        </p:spPr>
        <p:txBody>
          <a:bodyPr wrap="none" anchor="ctr"/>
          <a:lstStyle/>
          <a:p>
            <a:endParaRPr lang="en-US">
              <a:latin typeface="+mj-lt"/>
            </a:endParaRPr>
          </a:p>
        </p:txBody>
      </p:sp>
    </p:spTree>
    <p:extLst>
      <p:ext uri="{BB962C8B-B14F-4D97-AF65-F5344CB8AC3E}">
        <p14:creationId xmlns:p14="http://schemas.microsoft.com/office/powerpoint/2010/main" val="25394915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F73A2B-F083-42AA-A2C0-4D133F46A5E7}" type="slidenum">
              <a:rPr lang="en-US" smtClean="0"/>
              <a:pPr/>
              <a:t>3</a:t>
            </a:fld>
            <a:endParaRPr lang="en-US"/>
          </a:p>
        </p:txBody>
      </p:sp>
      <p:sp>
        <p:nvSpPr>
          <p:cNvPr id="4" name="Rectangle 3"/>
          <p:cNvSpPr/>
          <p:nvPr/>
        </p:nvSpPr>
        <p:spPr>
          <a:xfrm>
            <a:off x="533400" y="152400"/>
            <a:ext cx="8610600" cy="861774"/>
          </a:xfrm>
          <a:prstGeom prst="rect">
            <a:avLst/>
          </a:prstGeom>
        </p:spPr>
        <p:txBody>
          <a:bodyPr wrap="square">
            <a:spAutoFit/>
          </a:bodyPr>
          <a:lstStyle/>
          <a:p>
            <a:pPr marL="342900" indent="-342900">
              <a:lnSpc>
                <a:spcPct val="75000"/>
              </a:lnSpc>
              <a:spcBef>
                <a:spcPct val="75000"/>
              </a:spcBef>
              <a:buClr>
                <a:srgbClr val="FFFF00"/>
              </a:buClr>
              <a:buSzPct val="125000"/>
            </a:pPr>
            <a:r>
              <a:rPr lang="en-US" sz="3200" b="1" dirty="0" smtClean="0">
                <a:solidFill>
                  <a:srgbClr val="FFFF00"/>
                </a:solidFill>
              </a:rPr>
              <a:t>What happens when you assume the “</a:t>
            </a:r>
            <a:r>
              <a:rPr lang="en-US" sz="3200" b="1" dirty="0" err="1" smtClean="0">
                <a:solidFill>
                  <a:srgbClr val="FFFF00"/>
                </a:solidFill>
              </a:rPr>
              <a:t>frac</a:t>
            </a:r>
            <a:r>
              <a:rPr lang="en-US" sz="3200" b="1" dirty="0" smtClean="0">
                <a:solidFill>
                  <a:srgbClr val="FFFF00"/>
                </a:solidFill>
              </a:rPr>
              <a:t> will get it”</a:t>
            </a:r>
            <a:endParaRPr lang="en-US" sz="3200" b="1" dirty="0">
              <a:solidFill>
                <a:srgbClr val="FFFF00"/>
              </a:solidFill>
            </a:endParaRPr>
          </a:p>
        </p:txBody>
      </p:sp>
      <p:sp>
        <p:nvSpPr>
          <p:cNvPr id="5" name="Rectangle 4"/>
          <p:cNvSpPr/>
          <p:nvPr/>
        </p:nvSpPr>
        <p:spPr>
          <a:xfrm>
            <a:off x="0" y="6203816"/>
            <a:ext cx="9144000" cy="400110"/>
          </a:xfrm>
          <a:prstGeom prst="rect">
            <a:avLst/>
          </a:prstGeom>
        </p:spPr>
        <p:txBody>
          <a:bodyPr wrap="square">
            <a:spAutoFit/>
          </a:bodyPr>
          <a:lstStyle/>
          <a:p>
            <a:r>
              <a:rPr lang="en-US" sz="1000" dirty="0" smtClean="0">
                <a:solidFill>
                  <a:srgbClr val="FFFF00"/>
                </a:solidFill>
                <a:latin typeface="Lucida Sans" pitchFamily="34" charset="0"/>
                <a:cs typeface="Lucida Sans" pitchFamily="34" charset="0"/>
              </a:rPr>
              <a:t>Modeland, N., Buller, D. and Chong, K.K. 2011. Statistical Analysis of Completion Methodology on Production in the Haynesville Shale. Paper SPE 144120 presented at the SPE North American Unconventional Gas Conference and Exhibition, The Woodlands, Texas, 14-16 June</a:t>
            </a:r>
            <a:endParaRPr lang="en-US" sz="1000" dirty="0">
              <a:solidFill>
                <a:srgbClr val="FFFF00"/>
              </a:solidFill>
              <a:latin typeface="Lucida Sans" pitchFamily="34" charset="0"/>
              <a:cs typeface="Lucida Sans" pitchFamily="34" charset="0"/>
            </a:endParaRPr>
          </a:p>
        </p:txBody>
      </p:sp>
      <p:grpSp>
        <p:nvGrpSpPr>
          <p:cNvPr id="16" name="Group 15"/>
          <p:cNvGrpSpPr/>
          <p:nvPr/>
        </p:nvGrpSpPr>
        <p:grpSpPr>
          <a:xfrm>
            <a:off x="624840" y="1160681"/>
            <a:ext cx="8229600" cy="4718211"/>
            <a:chOff x="331824" y="993041"/>
            <a:chExt cx="8229600" cy="4718211"/>
          </a:xfrm>
        </p:grpSpPr>
        <p:sp>
          <p:nvSpPr>
            <p:cNvPr id="7" name="Title 1"/>
            <p:cNvSpPr txBox="1">
              <a:spLocks/>
            </p:cNvSpPr>
            <p:nvPr/>
          </p:nvSpPr>
          <p:spPr>
            <a:xfrm>
              <a:off x="331824" y="993041"/>
              <a:ext cx="8229600" cy="254000"/>
            </a:xfrm>
            <a:prstGeom prst="rect">
              <a:avLst/>
            </a:prstGeom>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Arial"/>
                  <a:ea typeface="+mj-ea"/>
                  <a:cs typeface="+mj-cs"/>
                </a:rPr>
                <a:t>8 Month Cum </a:t>
              </a:r>
              <a:r>
                <a:rPr kumimoji="0" lang="en-US" sz="2400" b="1" i="0" u="none" strike="noStrike" kern="1200" cap="none" spc="0" normalizeH="0" baseline="0" noProof="0" dirty="0" err="1" smtClean="0">
                  <a:ln>
                    <a:noFill/>
                  </a:ln>
                  <a:solidFill>
                    <a:srgbClr val="FFFF00"/>
                  </a:solidFill>
                  <a:effectLst/>
                  <a:uLnTx/>
                  <a:uFillTx/>
                  <a:latin typeface="Arial"/>
                  <a:ea typeface="+mj-ea"/>
                  <a:cs typeface="+mj-cs"/>
                </a:rPr>
                <a:t>vs</a:t>
              </a:r>
              <a:r>
                <a:rPr kumimoji="0" lang="en-US" sz="2400" b="1" i="0" u="none" strike="noStrike" kern="1200" cap="none" spc="0" normalizeH="0" baseline="0" noProof="0" dirty="0" smtClean="0">
                  <a:ln>
                    <a:noFill/>
                  </a:ln>
                  <a:solidFill>
                    <a:srgbClr val="FFFF00"/>
                  </a:solidFill>
                  <a:effectLst/>
                  <a:uLnTx/>
                  <a:uFillTx/>
                  <a:latin typeface="Arial"/>
                  <a:ea typeface="+mj-ea"/>
                  <a:cs typeface="+mj-cs"/>
                </a:rPr>
                <a:t> # of Stages (Entire Play)</a:t>
              </a:r>
              <a:endParaRPr kumimoji="0" lang="en-US" sz="2400" b="1" i="0" u="none" strike="noStrike" kern="1200" cap="none" spc="0" normalizeH="0" baseline="0" noProof="0" dirty="0">
                <a:ln>
                  <a:noFill/>
                </a:ln>
                <a:solidFill>
                  <a:srgbClr val="FFFF00"/>
                </a:solidFill>
                <a:effectLst/>
                <a:uLnTx/>
                <a:uFillTx/>
                <a:latin typeface="Arial"/>
                <a:ea typeface="+mj-ea"/>
                <a:cs typeface="+mj-cs"/>
              </a:endParaRPr>
            </a:p>
          </p:txBody>
        </p:sp>
        <p:grpSp>
          <p:nvGrpSpPr>
            <p:cNvPr id="15" name="Group 14"/>
            <p:cNvGrpSpPr/>
            <p:nvPr/>
          </p:nvGrpSpPr>
          <p:grpSpPr>
            <a:xfrm>
              <a:off x="637082" y="1431562"/>
              <a:ext cx="7455064" cy="4279690"/>
              <a:chOff x="637082" y="1431562"/>
              <a:chExt cx="7455064" cy="4279690"/>
            </a:xfrm>
          </p:grpSpPr>
          <p:pic>
            <p:nvPicPr>
              <p:cNvPr id="6" name="Picture 5" descr="tmp241.tmp"/>
              <p:cNvPicPr>
                <a:picLocks/>
              </p:cNvPicPr>
              <p:nvPr/>
            </p:nvPicPr>
            <p:blipFill>
              <a:blip r:embed="rId2" cstate="print"/>
              <a:stretch>
                <a:fillRect/>
              </a:stretch>
            </p:blipFill>
            <p:spPr>
              <a:xfrm>
                <a:off x="637082" y="1431562"/>
                <a:ext cx="7412636" cy="4279690"/>
              </a:xfrm>
              <a:prstGeom prst="rect">
                <a:avLst/>
              </a:prstGeom>
            </p:spPr>
          </p:pic>
          <p:sp>
            <p:nvSpPr>
              <p:cNvPr id="13" name="TextBox 12"/>
              <p:cNvSpPr txBox="1"/>
              <p:nvPr/>
            </p:nvSpPr>
            <p:spPr>
              <a:xfrm>
                <a:off x="6743700" y="2796540"/>
                <a:ext cx="1348446" cy="584775"/>
              </a:xfrm>
              <a:prstGeom prst="rect">
                <a:avLst/>
              </a:prstGeom>
              <a:noFill/>
            </p:spPr>
            <p:txBody>
              <a:bodyPr wrap="none" rtlCol="0">
                <a:spAutoFit/>
              </a:bodyPr>
              <a:lstStyle/>
              <a:p>
                <a:pPr>
                  <a:buFont typeface="Wingdings" pitchFamily="2" charset="2"/>
                  <a:buChar char="§"/>
                </a:pPr>
                <a:r>
                  <a:rPr lang="en-US" sz="1600" dirty="0" smtClean="0">
                    <a:solidFill>
                      <a:srgbClr val="0070C0"/>
                    </a:solidFill>
                  </a:rPr>
                  <a:t> Non Core </a:t>
                </a:r>
              </a:p>
              <a:p>
                <a:r>
                  <a:rPr lang="en-US" sz="1600" dirty="0" smtClean="0">
                    <a:solidFill>
                      <a:srgbClr val="0070C0"/>
                    </a:solidFill>
                  </a:rPr>
                  <a:t>   Area</a:t>
                </a:r>
                <a:endParaRPr lang="en-US" dirty="0">
                  <a:solidFill>
                    <a:srgbClr val="0070C0"/>
                  </a:solidFill>
                </a:endParaRPr>
              </a:p>
            </p:txBody>
          </p:sp>
          <p:sp>
            <p:nvSpPr>
              <p:cNvPr id="14" name="Rectangle 13"/>
              <p:cNvSpPr/>
              <p:nvPr/>
            </p:nvSpPr>
            <p:spPr bwMode="auto">
              <a:xfrm>
                <a:off x="7078980" y="1447800"/>
                <a:ext cx="472440" cy="5638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ヒラギノ角ゴ Pro W3" pitchFamily="8" charset="-128"/>
                </a:endParaRPr>
              </a:p>
            </p:txBody>
          </p:sp>
          <p:sp>
            <p:nvSpPr>
              <p:cNvPr id="12" name="TextBox 11"/>
              <p:cNvSpPr txBox="1"/>
              <p:nvPr/>
            </p:nvSpPr>
            <p:spPr>
              <a:xfrm>
                <a:off x="6728460" y="2506980"/>
                <a:ext cx="1329210" cy="338554"/>
              </a:xfrm>
              <a:prstGeom prst="rect">
                <a:avLst/>
              </a:prstGeom>
              <a:noFill/>
            </p:spPr>
            <p:txBody>
              <a:bodyPr wrap="none" rtlCol="0">
                <a:spAutoFit/>
              </a:bodyPr>
              <a:lstStyle/>
              <a:p>
                <a:pPr>
                  <a:buFont typeface="Wingdings" pitchFamily="2" charset="2"/>
                  <a:buChar char="§"/>
                </a:pPr>
                <a:r>
                  <a:rPr lang="en-US" sz="1600" dirty="0" smtClean="0">
                    <a:solidFill>
                      <a:srgbClr val="FF0000"/>
                    </a:solidFill>
                  </a:rPr>
                  <a:t> Core Area</a:t>
                </a:r>
                <a:endParaRPr lang="en-US" dirty="0">
                  <a:solidFill>
                    <a:srgbClr val="FF0000"/>
                  </a:solidFill>
                </a:endParaRPr>
              </a:p>
            </p:txBody>
          </p:sp>
        </p:grpSp>
      </p:grpSp>
      <p:grpSp>
        <p:nvGrpSpPr>
          <p:cNvPr id="23" name="Group 22"/>
          <p:cNvGrpSpPr/>
          <p:nvPr/>
        </p:nvGrpSpPr>
        <p:grpSpPr>
          <a:xfrm>
            <a:off x="748842" y="1169261"/>
            <a:ext cx="7846518" cy="4748105"/>
            <a:chOff x="723900" y="1123292"/>
            <a:chExt cx="7846518" cy="4748105"/>
          </a:xfrm>
        </p:grpSpPr>
        <p:grpSp>
          <p:nvGrpSpPr>
            <p:cNvPr id="19" name="Group 18"/>
            <p:cNvGrpSpPr/>
            <p:nvPr/>
          </p:nvGrpSpPr>
          <p:grpSpPr>
            <a:xfrm>
              <a:off x="723900" y="1123292"/>
              <a:ext cx="7846518" cy="4748105"/>
              <a:chOff x="1432560" y="1999592"/>
              <a:chExt cx="7846518" cy="4748105"/>
            </a:xfrm>
          </p:grpSpPr>
          <p:sp>
            <p:nvSpPr>
              <p:cNvPr id="8" name="Title 1"/>
              <p:cNvSpPr txBox="1">
                <a:spLocks/>
              </p:cNvSpPr>
              <p:nvPr/>
            </p:nvSpPr>
            <p:spPr>
              <a:xfrm>
                <a:off x="1432560" y="1999592"/>
                <a:ext cx="7846518" cy="438808"/>
              </a:xfrm>
              <a:prstGeom prst="rect">
                <a:avLst/>
              </a:prstGeom>
              <a:noFill/>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Arial"/>
                    <a:ea typeface="+mj-ea"/>
                    <a:cs typeface="+mj-cs"/>
                  </a:rPr>
                  <a:t>8 Month Cum </a:t>
                </a:r>
                <a:r>
                  <a:rPr kumimoji="0" lang="en-US" sz="2400" b="1" i="0" u="none" strike="noStrike" kern="1200" cap="none" spc="0" normalizeH="0" baseline="0" noProof="0" dirty="0" err="1" smtClean="0">
                    <a:ln>
                      <a:noFill/>
                    </a:ln>
                    <a:solidFill>
                      <a:srgbClr val="FFFF00"/>
                    </a:solidFill>
                    <a:effectLst/>
                    <a:uLnTx/>
                    <a:uFillTx/>
                    <a:latin typeface="Arial"/>
                    <a:ea typeface="+mj-ea"/>
                    <a:cs typeface="+mj-cs"/>
                  </a:rPr>
                  <a:t>vs</a:t>
                </a:r>
                <a:r>
                  <a:rPr kumimoji="0" lang="en-US" sz="2400" b="1" i="0" u="none" strike="noStrike" kern="1200" cap="none" spc="0" normalizeH="0" baseline="0" noProof="0" dirty="0" smtClean="0">
                    <a:ln>
                      <a:noFill/>
                    </a:ln>
                    <a:solidFill>
                      <a:srgbClr val="FFFF00"/>
                    </a:solidFill>
                    <a:effectLst/>
                    <a:uLnTx/>
                    <a:uFillTx/>
                    <a:latin typeface="Arial"/>
                    <a:ea typeface="+mj-ea"/>
                    <a:cs typeface="+mj-cs"/>
                  </a:rPr>
                  <a:t> # of Stages (Core Area)</a:t>
                </a:r>
                <a:endParaRPr kumimoji="0" lang="en-US" sz="2400" b="1" i="0" u="none" strike="noStrike" kern="1200" cap="none" spc="0" normalizeH="0" baseline="0" noProof="0" dirty="0">
                  <a:ln>
                    <a:noFill/>
                  </a:ln>
                  <a:solidFill>
                    <a:srgbClr val="FFFF00"/>
                  </a:solidFill>
                  <a:effectLst/>
                  <a:uLnTx/>
                  <a:uFillTx/>
                  <a:latin typeface="Arial"/>
                  <a:ea typeface="+mj-ea"/>
                  <a:cs typeface="+mj-cs"/>
                </a:endParaRPr>
              </a:p>
            </p:txBody>
          </p:sp>
          <p:grpSp>
            <p:nvGrpSpPr>
              <p:cNvPr id="18" name="Group 17"/>
              <p:cNvGrpSpPr/>
              <p:nvPr/>
            </p:nvGrpSpPr>
            <p:grpSpPr>
              <a:xfrm>
                <a:off x="1607820" y="2475501"/>
                <a:ext cx="7427626" cy="4272196"/>
                <a:chOff x="1607820" y="2475501"/>
                <a:chExt cx="7427626" cy="4272196"/>
              </a:xfrm>
            </p:grpSpPr>
            <p:pic>
              <p:nvPicPr>
                <p:cNvPr id="9" name="Picture 8" descr="tmp23C.tmp"/>
                <p:cNvPicPr>
                  <a:picLocks/>
                </p:cNvPicPr>
                <p:nvPr/>
              </p:nvPicPr>
              <p:blipFill>
                <a:blip r:embed="rId3" cstate="print"/>
                <a:stretch>
                  <a:fillRect/>
                </a:stretch>
              </p:blipFill>
              <p:spPr>
                <a:xfrm>
                  <a:off x="1607820" y="2475501"/>
                  <a:ext cx="7427626" cy="4272196"/>
                </a:xfrm>
                <a:prstGeom prst="rect">
                  <a:avLst/>
                </a:prstGeom>
              </p:spPr>
            </p:pic>
            <p:sp>
              <p:nvSpPr>
                <p:cNvPr id="17" name="TextBox 16"/>
                <p:cNvSpPr txBox="1"/>
                <p:nvPr/>
              </p:nvSpPr>
              <p:spPr>
                <a:xfrm>
                  <a:off x="7570116" y="3634740"/>
                  <a:ext cx="1329210" cy="338554"/>
                </a:xfrm>
                <a:prstGeom prst="rect">
                  <a:avLst/>
                </a:prstGeom>
                <a:noFill/>
              </p:spPr>
              <p:txBody>
                <a:bodyPr wrap="none" rtlCol="0">
                  <a:spAutoFit/>
                </a:bodyPr>
                <a:lstStyle/>
                <a:p>
                  <a:pPr>
                    <a:buFont typeface="Wingdings" pitchFamily="2" charset="2"/>
                    <a:buChar char="§"/>
                  </a:pPr>
                  <a:r>
                    <a:rPr lang="en-US" sz="1600" dirty="0" smtClean="0">
                      <a:solidFill>
                        <a:srgbClr val="FF0000"/>
                      </a:solidFill>
                    </a:rPr>
                    <a:t> Core Area</a:t>
                  </a:r>
                  <a:endParaRPr lang="en-US" dirty="0">
                    <a:solidFill>
                      <a:srgbClr val="FF0000"/>
                    </a:solidFill>
                  </a:endParaRPr>
                </a:p>
              </p:txBody>
            </p:sp>
          </p:grpSp>
        </p:grpSp>
        <p:sp>
          <p:nvSpPr>
            <p:cNvPr id="22" name="Rectangle 21"/>
            <p:cNvSpPr/>
            <p:nvPr/>
          </p:nvSpPr>
          <p:spPr bwMode="auto">
            <a:xfrm>
              <a:off x="7387236" y="1607820"/>
              <a:ext cx="472440" cy="5638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ヒラギノ角ゴ Pro W3" pitchFamily="8" charset="-128"/>
              </a:endParaRPr>
            </a:p>
          </p:txBody>
        </p:sp>
      </p:grpSp>
      <p:grpSp>
        <p:nvGrpSpPr>
          <p:cNvPr id="25" name="Group 24"/>
          <p:cNvGrpSpPr/>
          <p:nvPr/>
        </p:nvGrpSpPr>
        <p:grpSpPr>
          <a:xfrm>
            <a:off x="928641" y="1168717"/>
            <a:ext cx="8327785" cy="4756646"/>
            <a:chOff x="3212892" y="2022782"/>
            <a:chExt cx="8327785" cy="4756646"/>
          </a:xfrm>
        </p:grpSpPr>
        <p:grpSp>
          <p:nvGrpSpPr>
            <p:cNvPr id="21" name="Group 20"/>
            <p:cNvGrpSpPr/>
            <p:nvPr/>
          </p:nvGrpSpPr>
          <p:grpSpPr>
            <a:xfrm>
              <a:off x="3212892" y="2022782"/>
              <a:ext cx="8327785" cy="4756646"/>
              <a:chOff x="4157772" y="3310562"/>
              <a:chExt cx="8327785" cy="4756646"/>
            </a:xfrm>
          </p:grpSpPr>
          <p:pic>
            <p:nvPicPr>
              <p:cNvPr id="10" name="Picture 9" descr="tmp239.tmp"/>
              <p:cNvPicPr>
                <a:picLocks/>
              </p:cNvPicPr>
              <p:nvPr/>
            </p:nvPicPr>
            <p:blipFill>
              <a:blip r:embed="rId4" cstate="print"/>
              <a:stretch>
                <a:fillRect/>
              </a:stretch>
            </p:blipFill>
            <p:spPr>
              <a:xfrm>
                <a:off x="4157772" y="3839981"/>
                <a:ext cx="7397646" cy="4227227"/>
              </a:xfrm>
              <a:prstGeom prst="rect">
                <a:avLst/>
              </a:prstGeom>
            </p:spPr>
          </p:pic>
          <p:sp>
            <p:nvSpPr>
              <p:cNvPr id="11" name="Title 1"/>
              <p:cNvSpPr txBox="1">
                <a:spLocks/>
              </p:cNvSpPr>
              <p:nvPr/>
            </p:nvSpPr>
            <p:spPr>
              <a:xfrm>
                <a:off x="4255957" y="3310562"/>
                <a:ext cx="8229600" cy="254000"/>
              </a:xfrm>
              <a:prstGeom prst="rect">
                <a:avLst/>
              </a:prstGeom>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1" i="0" u="none" strike="noStrike" kern="1200" cap="none" spc="0" normalizeH="0" baseline="0" noProof="0" dirty="0" smtClean="0">
                    <a:ln>
                      <a:noFill/>
                    </a:ln>
                    <a:solidFill>
                      <a:srgbClr val="FFFF00"/>
                    </a:solidFill>
                    <a:effectLst/>
                    <a:uLnTx/>
                    <a:uFillTx/>
                    <a:latin typeface="Arial"/>
                    <a:ea typeface="+mj-ea"/>
                    <a:cs typeface="+mj-cs"/>
                  </a:rPr>
                  <a:t>8 Month Cum </a:t>
                </a:r>
                <a:r>
                  <a:rPr kumimoji="0" lang="en-US" sz="2400" b="1" i="0" u="none" strike="noStrike" kern="1200" cap="none" spc="0" normalizeH="0" baseline="0" noProof="0" dirty="0" err="1" smtClean="0">
                    <a:ln>
                      <a:noFill/>
                    </a:ln>
                    <a:solidFill>
                      <a:srgbClr val="FFFF00"/>
                    </a:solidFill>
                    <a:effectLst/>
                    <a:uLnTx/>
                    <a:uFillTx/>
                    <a:latin typeface="Arial"/>
                    <a:ea typeface="+mj-ea"/>
                    <a:cs typeface="+mj-cs"/>
                  </a:rPr>
                  <a:t>vs</a:t>
                </a:r>
                <a:r>
                  <a:rPr kumimoji="0" lang="en-US" sz="2400" b="1" i="0" u="none" strike="noStrike" kern="1200" cap="none" spc="0" normalizeH="0" baseline="0" noProof="0" dirty="0" smtClean="0">
                    <a:ln>
                      <a:noFill/>
                    </a:ln>
                    <a:solidFill>
                      <a:srgbClr val="FFFF00"/>
                    </a:solidFill>
                    <a:effectLst/>
                    <a:uLnTx/>
                    <a:uFillTx/>
                    <a:latin typeface="Arial"/>
                    <a:ea typeface="+mj-ea"/>
                    <a:cs typeface="+mj-cs"/>
                  </a:rPr>
                  <a:t> # of Stages (Bull Bayou Field)</a:t>
                </a:r>
                <a:endParaRPr kumimoji="0" lang="en-US" sz="2400" b="1" i="0" u="none" strike="noStrike" kern="1200" cap="none" spc="0" normalizeH="0" baseline="0" noProof="0" dirty="0">
                  <a:ln>
                    <a:noFill/>
                  </a:ln>
                  <a:solidFill>
                    <a:srgbClr val="FFFF00"/>
                  </a:solidFill>
                  <a:effectLst/>
                  <a:uLnTx/>
                  <a:uFillTx/>
                  <a:latin typeface="Arial"/>
                  <a:ea typeface="+mj-ea"/>
                  <a:cs typeface="+mj-cs"/>
                </a:endParaRPr>
              </a:p>
            </p:txBody>
          </p:sp>
          <p:sp>
            <p:nvSpPr>
              <p:cNvPr id="20" name="TextBox 19"/>
              <p:cNvSpPr txBox="1"/>
              <p:nvPr/>
            </p:nvSpPr>
            <p:spPr>
              <a:xfrm>
                <a:off x="10129062" y="5182474"/>
                <a:ext cx="1329210" cy="338554"/>
              </a:xfrm>
              <a:prstGeom prst="rect">
                <a:avLst/>
              </a:prstGeom>
              <a:noFill/>
            </p:spPr>
            <p:txBody>
              <a:bodyPr wrap="none" rtlCol="0">
                <a:spAutoFit/>
              </a:bodyPr>
              <a:lstStyle/>
              <a:p>
                <a:pPr>
                  <a:buFont typeface="Wingdings" pitchFamily="2" charset="2"/>
                  <a:buChar char="§"/>
                </a:pPr>
                <a:r>
                  <a:rPr lang="en-US" sz="1600" dirty="0" smtClean="0">
                    <a:solidFill>
                      <a:srgbClr val="FF0000"/>
                    </a:solidFill>
                  </a:rPr>
                  <a:t> Core Area</a:t>
                </a:r>
                <a:endParaRPr lang="en-US" dirty="0">
                  <a:solidFill>
                    <a:srgbClr val="FF0000"/>
                  </a:solidFill>
                </a:endParaRPr>
              </a:p>
            </p:txBody>
          </p:sp>
        </p:grpSp>
        <p:sp>
          <p:nvSpPr>
            <p:cNvPr id="24" name="Rectangle 23"/>
            <p:cNvSpPr/>
            <p:nvPr/>
          </p:nvSpPr>
          <p:spPr bwMode="auto">
            <a:xfrm>
              <a:off x="9663535" y="2578933"/>
              <a:ext cx="947003" cy="5638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ヒラギノ角ゴ Pro W3" pitchFamily="8" charset="-128"/>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3"/>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772400" cy="1143000"/>
          </a:xfrm>
        </p:spPr>
        <p:txBody>
          <a:bodyPr/>
          <a:lstStyle/>
          <a:p>
            <a:r>
              <a:rPr lang="en-US" b="1" dirty="0" smtClean="0">
                <a:solidFill>
                  <a:srgbClr val="FFFF00"/>
                </a:solidFill>
              </a:rPr>
              <a:t>Advances from 2012/13</a:t>
            </a:r>
            <a:endParaRPr lang="en-US" b="1" dirty="0">
              <a:solidFill>
                <a:srgbClr val="FFFF00"/>
              </a:solidFill>
            </a:endParaRPr>
          </a:p>
        </p:txBody>
      </p:sp>
      <p:sp>
        <p:nvSpPr>
          <p:cNvPr id="4" name="Content Placeholder 3"/>
          <p:cNvSpPr>
            <a:spLocks noGrp="1"/>
          </p:cNvSpPr>
          <p:nvPr>
            <p:ph sz="half" idx="1"/>
          </p:nvPr>
        </p:nvSpPr>
        <p:spPr>
          <a:xfrm>
            <a:off x="576618" y="1326106"/>
            <a:ext cx="3810000" cy="4829033"/>
          </a:xfrm>
        </p:spPr>
        <p:txBody>
          <a:bodyPr/>
          <a:lstStyle/>
          <a:p>
            <a:pPr marL="0" indent="0">
              <a:buNone/>
            </a:pPr>
            <a:r>
              <a:rPr lang="en-US" sz="1600" dirty="0" smtClean="0">
                <a:solidFill>
                  <a:srgbClr val="FFFF00"/>
                </a:solidFill>
              </a:rPr>
              <a:t>“Operators are using more sand per stage and packing more stages closer together in each lateral”</a:t>
            </a:r>
          </a:p>
          <a:p>
            <a:pPr marL="0" indent="0">
              <a:buNone/>
            </a:pPr>
            <a:r>
              <a:rPr lang="en-US" sz="1600" dirty="0">
                <a:solidFill>
                  <a:srgbClr val="FFFF00"/>
                </a:solidFill>
              </a:rPr>
              <a:t>	</a:t>
            </a:r>
            <a:r>
              <a:rPr lang="en-US" sz="1600" dirty="0" smtClean="0">
                <a:solidFill>
                  <a:srgbClr val="FFFF00"/>
                </a:solidFill>
              </a:rPr>
              <a:t>	</a:t>
            </a:r>
            <a:r>
              <a:rPr lang="en-US" sz="1200" b="1" dirty="0" smtClean="0">
                <a:solidFill>
                  <a:srgbClr val="FFFF00"/>
                </a:solidFill>
              </a:rPr>
              <a:t>E&amp;P Magazine July 2014</a:t>
            </a:r>
          </a:p>
          <a:p>
            <a:pPr marL="0" indent="0">
              <a:buNone/>
            </a:pPr>
            <a:endParaRPr lang="en-US" sz="1200" b="1" dirty="0">
              <a:solidFill>
                <a:srgbClr val="FFFF00"/>
              </a:solidFill>
            </a:endParaRPr>
          </a:p>
        </p:txBody>
      </p:sp>
      <p:sp>
        <p:nvSpPr>
          <p:cNvPr id="5" name="Content Placeholder 4"/>
          <p:cNvSpPr>
            <a:spLocks noGrp="1"/>
          </p:cNvSpPr>
          <p:nvPr>
            <p:ph sz="half" idx="2"/>
          </p:nvPr>
        </p:nvSpPr>
        <p:spPr>
          <a:xfrm>
            <a:off x="4620905" y="914219"/>
            <a:ext cx="3810000" cy="1404186"/>
          </a:xfrm>
        </p:spPr>
        <p:txBody>
          <a:bodyPr/>
          <a:lstStyle/>
          <a:p>
            <a:pPr marL="0" indent="0">
              <a:buNone/>
            </a:pPr>
            <a:r>
              <a:rPr lang="en-US" sz="1400" dirty="0">
                <a:solidFill>
                  <a:srgbClr val="FFFF00"/>
                </a:solidFill>
                <a:latin typeface="+mj-lt"/>
              </a:rPr>
              <a:t>“There’s a tendency toward super </a:t>
            </a:r>
            <a:r>
              <a:rPr lang="en-US" sz="1400" dirty="0" err="1">
                <a:solidFill>
                  <a:srgbClr val="FFFF00"/>
                </a:solidFill>
                <a:latin typeface="+mj-lt"/>
              </a:rPr>
              <a:t>fracs</a:t>
            </a:r>
            <a:r>
              <a:rPr lang="en-US" sz="1400" dirty="0">
                <a:solidFill>
                  <a:srgbClr val="FFFF00"/>
                </a:solidFill>
                <a:latin typeface="+mj-lt"/>
              </a:rPr>
              <a:t>. UG in particular has shown that by increasing </a:t>
            </a:r>
            <a:r>
              <a:rPr lang="en-US" sz="1400" dirty="0" err="1">
                <a:solidFill>
                  <a:srgbClr val="FFFF00"/>
                </a:solidFill>
                <a:latin typeface="+mj-lt"/>
              </a:rPr>
              <a:t>proppant</a:t>
            </a:r>
            <a:r>
              <a:rPr lang="en-US" sz="1400" dirty="0">
                <a:solidFill>
                  <a:srgbClr val="FFFF00"/>
                </a:solidFill>
                <a:latin typeface="+mj-lt"/>
              </a:rPr>
              <a:t> loading, well IP rates can be vastly affected positively</a:t>
            </a:r>
            <a:r>
              <a:rPr lang="en-US" sz="1400" dirty="0" smtClean="0">
                <a:solidFill>
                  <a:srgbClr val="FFFF00"/>
                </a:solidFill>
                <a:latin typeface="+mj-lt"/>
              </a:rPr>
              <a:t>.”</a:t>
            </a:r>
          </a:p>
          <a:p>
            <a:pPr marL="0" indent="0" algn="r">
              <a:buNone/>
            </a:pPr>
            <a:r>
              <a:rPr lang="en-US" sz="1100" dirty="0">
                <a:solidFill>
                  <a:srgbClr val="FFFF00"/>
                </a:solidFill>
                <a:latin typeface="+mj-lt"/>
              </a:rPr>
              <a:t>Rob </a:t>
            </a:r>
            <a:r>
              <a:rPr lang="en-US" sz="1100" dirty="0" err="1">
                <a:solidFill>
                  <a:srgbClr val="FFFF00"/>
                </a:solidFill>
                <a:latin typeface="+mj-lt"/>
              </a:rPr>
              <a:t>Fulks</a:t>
            </a:r>
            <a:r>
              <a:rPr lang="en-US" sz="1100" dirty="0">
                <a:solidFill>
                  <a:srgbClr val="FFFF00"/>
                </a:solidFill>
                <a:latin typeface="+mj-lt"/>
              </a:rPr>
              <a:t>, Director of Shale Resource Projects and Pressure Pumping Services, </a:t>
            </a:r>
            <a:r>
              <a:rPr lang="en-US" sz="1100" b="1" dirty="0">
                <a:solidFill>
                  <a:srgbClr val="FFFF00"/>
                </a:solidFill>
                <a:latin typeface="+mj-lt"/>
              </a:rPr>
              <a:t>Weatherford</a:t>
            </a:r>
          </a:p>
          <a:p>
            <a:pPr marL="0" indent="0">
              <a:buNone/>
            </a:pPr>
            <a:endParaRPr lang="en-US" sz="1400" dirty="0">
              <a:solidFill>
                <a:srgbClr val="FFFF00"/>
              </a:solidFill>
              <a:latin typeface="+mj-lt"/>
            </a:endParaRPr>
          </a:p>
        </p:txBody>
      </p:sp>
      <p:sp>
        <p:nvSpPr>
          <p:cNvPr id="2" name="Slide Number Placeholder 1"/>
          <p:cNvSpPr>
            <a:spLocks noGrp="1"/>
          </p:cNvSpPr>
          <p:nvPr>
            <p:ph type="sldNum" sz="quarter" idx="12"/>
          </p:nvPr>
        </p:nvSpPr>
        <p:spPr/>
        <p:txBody>
          <a:bodyPr/>
          <a:lstStyle/>
          <a:p>
            <a:fld id="{28F73A2B-F083-42AA-A2C0-4D133F46A5E7}" type="slidenum">
              <a:rPr lang="en-US" smtClean="0"/>
              <a:pPr/>
              <a:t>30</a:t>
            </a:fld>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23" y="2593074"/>
            <a:ext cx="3299986" cy="2079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85663" y="4690465"/>
            <a:ext cx="3408305" cy="338554"/>
          </a:xfrm>
          <a:prstGeom prst="rect">
            <a:avLst/>
          </a:prstGeom>
        </p:spPr>
        <p:txBody>
          <a:bodyPr wrap="none">
            <a:spAutoFit/>
          </a:bodyPr>
          <a:lstStyle/>
          <a:p>
            <a:r>
              <a:rPr lang="en-US" sz="1600" dirty="0">
                <a:solidFill>
                  <a:srgbClr val="FFFF00"/>
                </a:solidFill>
                <a:latin typeface="+mj-lt"/>
              </a:rPr>
              <a:t>SPE </a:t>
            </a:r>
            <a:r>
              <a:rPr lang="en-US" sz="1600" dirty="0" smtClean="0">
                <a:solidFill>
                  <a:srgbClr val="FFFF00"/>
                </a:solidFill>
                <a:latin typeface="+mj-lt"/>
              </a:rPr>
              <a:t>170764 – Pioneer – EFS 2014</a:t>
            </a:r>
            <a:endParaRPr lang="en-US" sz="1600" dirty="0">
              <a:solidFill>
                <a:srgbClr val="FFFF00"/>
              </a:solidFill>
              <a:latin typeface="+mj-lt"/>
            </a:endParaRPr>
          </a:p>
        </p:txBody>
      </p:sp>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6105" y="2323220"/>
            <a:ext cx="1008857" cy="7739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4749421" y="2318405"/>
            <a:ext cx="3795541" cy="1600438"/>
          </a:xfrm>
          <a:prstGeom prst="rect">
            <a:avLst/>
          </a:prstGeom>
        </p:spPr>
        <p:txBody>
          <a:bodyPr wrap="square">
            <a:spAutoFit/>
          </a:bodyPr>
          <a:lstStyle/>
          <a:p>
            <a:r>
              <a:rPr lang="en-US" sz="1400" dirty="0" smtClean="0">
                <a:solidFill>
                  <a:srgbClr val="FFFF00"/>
                </a:solidFill>
                <a:latin typeface="+mj-lt"/>
              </a:rPr>
              <a:t>But </a:t>
            </a:r>
            <a:r>
              <a:rPr lang="en-US" sz="1400" dirty="0">
                <a:solidFill>
                  <a:srgbClr val="FFFF00"/>
                </a:solidFill>
                <a:latin typeface="+mj-lt"/>
              </a:rPr>
              <a:t>over the past year or so, </a:t>
            </a:r>
            <a:r>
              <a:rPr lang="en-US" sz="1400" dirty="0" smtClean="0">
                <a:solidFill>
                  <a:srgbClr val="FFFF00"/>
                </a:solidFill>
                <a:latin typeface="+mj-lt"/>
              </a:rPr>
              <a:t>    </a:t>
            </a:r>
          </a:p>
          <a:p>
            <a:r>
              <a:rPr lang="en-US" sz="1400" dirty="0" smtClean="0">
                <a:solidFill>
                  <a:srgbClr val="FFFF00"/>
                </a:solidFill>
                <a:latin typeface="+mj-lt"/>
              </a:rPr>
              <a:t>drillers </a:t>
            </a:r>
            <a:r>
              <a:rPr lang="en-US" sz="1400" dirty="0">
                <a:solidFill>
                  <a:srgbClr val="FFFF00"/>
                </a:solidFill>
                <a:latin typeface="+mj-lt"/>
              </a:rPr>
              <a:t>have determined that </a:t>
            </a:r>
            <a:endParaRPr lang="en-US" sz="1400" dirty="0" smtClean="0">
              <a:solidFill>
                <a:srgbClr val="FFFF00"/>
              </a:solidFill>
              <a:latin typeface="+mj-lt"/>
            </a:endParaRPr>
          </a:p>
          <a:p>
            <a:r>
              <a:rPr lang="en-US" sz="1400" dirty="0" smtClean="0">
                <a:solidFill>
                  <a:srgbClr val="FFFF00"/>
                </a:solidFill>
                <a:latin typeface="+mj-lt"/>
              </a:rPr>
              <a:t>using </a:t>
            </a:r>
            <a:r>
              <a:rPr lang="en-US" sz="1400" dirty="0">
                <a:solidFill>
                  <a:srgbClr val="FFFF00"/>
                </a:solidFill>
                <a:latin typeface="+mj-lt"/>
              </a:rPr>
              <a:t>larger amounts of sand in </a:t>
            </a:r>
            <a:endParaRPr lang="en-US" sz="1400" dirty="0" smtClean="0">
              <a:solidFill>
                <a:srgbClr val="FFFF00"/>
              </a:solidFill>
              <a:latin typeface="+mj-lt"/>
            </a:endParaRPr>
          </a:p>
          <a:p>
            <a:r>
              <a:rPr lang="en-US" sz="1400" dirty="0" smtClean="0">
                <a:solidFill>
                  <a:srgbClr val="FFFF00"/>
                </a:solidFill>
                <a:latin typeface="+mj-lt"/>
              </a:rPr>
              <a:t>fracking </a:t>
            </a:r>
            <a:r>
              <a:rPr lang="en-US" sz="1400" dirty="0">
                <a:solidFill>
                  <a:srgbClr val="FFFF00"/>
                </a:solidFill>
                <a:latin typeface="+mj-lt"/>
              </a:rPr>
              <a:t>can lead to much better </a:t>
            </a:r>
            <a:endParaRPr lang="en-US" sz="1400" dirty="0" smtClean="0">
              <a:solidFill>
                <a:srgbClr val="FFFF00"/>
              </a:solidFill>
              <a:latin typeface="+mj-lt"/>
            </a:endParaRPr>
          </a:p>
          <a:p>
            <a:r>
              <a:rPr lang="en-US" sz="1400" dirty="0" smtClean="0">
                <a:solidFill>
                  <a:srgbClr val="FFFF00"/>
                </a:solidFill>
                <a:latin typeface="+mj-lt"/>
              </a:rPr>
              <a:t>energy </a:t>
            </a:r>
            <a:r>
              <a:rPr lang="en-US" sz="1400" dirty="0">
                <a:solidFill>
                  <a:srgbClr val="FFFF00"/>
                </a:solidFill>
                <a:latin typeface="+mj-lt"/>
              </a:rPr>
              <a:t>production. That has led to surging demand for Emerge Energy's sand and soaring shares.</a:t>
            </a:r>
          </a:p>
        </p:txBody>
      </p:sp>
      <p:sp>
        <p:nvSpPr>
          <p:cNvPr id="8" name="TextBox 7"/>
          <p:cNvSpPr txBox="1"/>
          <p:nvPr/>
        </p:nvSpPr>
        <p:spPr>
          <a:xfrm>
            <a:off x="245659" y="5035662"/>
            <a:ext cx="4094329" cy="1600438"/>
          </a:xfrm>
          <a:prstGeom prst="rect">
            <a:avLst/>
          </a:prstGeom>
          <a:noFill/>
        </p:spPr>
        <p:txBody>
          <a:bodyPr wrap="square" rtlCol="0">
            <a:spAutoFit/>
          </a:bodyPr>
          <a:lstStyle/>
          <a:p>
            <a:r>
              <a:rPr lang="en-US" sz="1400" b="1" dirty="0">
                <a:solidFill>
                  <a:srgbClr val="FFFF00"/>
                </a:solidFill>
                <a:latin typeface="+mj-lt"/>
              </a:rPr>
              <a:t>IHS</a:t>
            </a:r>
            <a:r>
              <a:rPr lang="en-US" sz="1400" dirty="0">
                <a:solidFill>
                  <a:srgbClr val="FFFF00"/>
                </a:solidFill>
                <a:latin typeface="+mj-lt"/>
              </a:rPr>
              <a:t> data show that </a:t>
            </a:r>
            <a:r>
              <a:rPr lang="en-US" sz="1400" b="1" dirty="0">
                <a:solidFill>
                  <a:srgbClr val="FFFF00"/>
                </a:solidFill>
                <a:latin typeface="+mj-lt"/>
              </a:rPr>
              <a:t>EOG</a:t>
            </a:r>
            <a:r>
              <a:rPr lang="en-US" sz="1400" dirty="0">
                <a:solidFill>
                  <a:srgbClr val="FFFF00"/>
                </a:solidFill>
                <a:latin typeface="+mj-lt"/>
              </a:rPr>
              <a:t> has about quadrupled the volume of </a:t>
            </a:r>
            <a:r>
              <a:rPr lang="en-US" sz="1400" dirty="0" err="1" smtClean="0">
                <a:solidFill>
                  <a:srgbClr val="FFFF00"/>
                </a:solidFill>
                <a:latin typeface="+mj-lt"/>
              </a:rPr>
              <a:t>proppant</a:t>
            </a:r>
            <a:r>
              <a:rPr lang="en-US" sz="1400" dirty="0" smtClean="0">
                <a:solidFill>
                  <a:srgbClr val="FFFF00"/>
                </a:solidFill>
                <a:latin typeface="+mj-lt"/>
              </a:rPr>
              <a:t> it </a:t>
            </a:r>
            <a:r>
              <a:rPr lang="en-US" sz="1400" dirty="0">
                <a:solidFill>
                  <a:srgbClr val="FFFF00"/>
                </a:solidFill>
                <a:latin typeface="+mj-lt"/>
              </a:rPr>
              <a:t>is pumping from around 0.4 million pounds of </a:t>
            </a:r>
            <a:r>
              <a:rPr lang="en-US" sz="1400" dirty="0" err="1">
                <a:solidFill>
                  <a:srgbClr val="FFFF00"/>
                </a:solidFill>
                <a:latin typeface="+mj-lt"/>
              </a:rPr>
              <a:t>proppant</a:t>
            </a:r>
            <a:r>
              <a:rPr lang="en-US" sz="1400" dirty="0">
                <a:solidFill>
                  <a:srgbClr val="FFFF00"/>
                </a:solidFill>
                <a:latin typeface="+mj-lt"/>
              </a:rPr>
              <a:t> per 1,000 lateral feet in 2012 to 1.5—2.0 million pounds since 4Q 2013. </a:t>
            </a:r>
            <a:r>
              <a:rPr lang="en-US" sz="1400" dirty="0" smtClean="0">
                <a:solidFill>
                  <a:srgbClr val="FFFF00"/>
                </a:solidFill>
                <a:latin typeface="+mj-lt"/>
              </a:rPr>
              <a:t>EOG’s </a:t>
            </a:r>
            <a:r>
              <a:rPr lang="en-US" sz="1400" dirty="0">
                <a:solidFill>
                  <a:srgbClr val="FFFF00"/>
                </a:solidFill>
                <a:latin typeface="+mj-lt"/>
              </a:rPr>
              <a:t>wells showed a positive correlation between larger volumes of </a:t>
            </a:r>
            <a:r>
              <a:rPr lang="en-US" sz="1400" dirty="0" err="1">
                <a:solidFill>
                  <a:srgbClr val="FFFF00"/>
                </a:solidFill>
                <a:latin typeface="+mj-lt"/>
              </a:rPr>
              <a:t>proppant</a:t>
            </a:r>
            <a:r>
              <a:rPr lang="en-US" sz="1400" dirty="0">
                <a:solidFill>
                  <a:srgbClr val="FFFF00"/>
                </a:solidFill>
                <a:latin typeface="+mj-lt"/>
              </a:rPr>
              <a:t> and higher average peak month production rates.</a:t>
            </a:r>
          </a:p>
        </p:txBody>
      </p:sp>
      <p:sp>
        <p:nvSpPr>
          <p:cNvPr id="9" name="Rectangle 8"/>
          <p:cNvSpPr/>
          <p:nvPr/>
        </p:nvSpPr>
        <p:spPr>
          <a:xfrm>
            <a:off x="4572000" y="4127721"/>
            <a:ext cx="4572000" cy="2031325"/>
          </a:xfrm>
          <a:prstGeom prst="rect">
            <a:avLst/>
          </a:prstGeom>
        </p:spPr>
        <p:txBody>
          <a:bodyPr>
            <a:spAutoFit/>
          </a:bodyPr>
          <a:lstStyle/>
          <a:p>
            <a:r>
              <a:rPr lang="en-US" sz="1400" dirty="0" smtClean="0">
                <a:solidFill>
                  <a:srgbClr val="FFFF00"/>
                </a:solidFill>
                <a:latin typeface="+mj-lt"/>
              </a:rPr>
              <a:t>2nd </a:t>
            </a:r>
            <a:r>
              <a:rPr lang="en-US" sz="1400" dirty="0">
                <a:solidFill>
                  <a:srgbClr val="FFFF00"/>
                </a:solidFill>
                <a:latin typeface="+mj-lt"/>
              </a:rPr>
              <a:t>Bone Springs thoughts (E&amp;P $696) – Expecting strong revisions to type curves by YE on enhanced completions. Generally, </a:t>
            </a:r>
            <a:r>
              <a:rPr lang="en-US" sz="1400" dirty="0" err="1">
                <a:solidFill>
                  <a:srgbClr val="FFFF00"/>
                </a:solidFill>
                <a:latin typeface="+mj-lt"/>
              </a:rPr>
              <a:t>proppant</a:t>
            </a:r>
            <a:r>
              <a:rPr lang="en-US" sz="1400" dirty="0">
                <a:solidFill>
                  <a:srgbClr val="FFFF00"/>
                </a:solidFill>
                <a:latin typeface="+mj-lt"/>
              </a:rPr>
              <a:t> volumes have increased from 600-700lbs per foot to 1,100-1,500lbs with leading edge tests at 2,500lbs.  Stage spacing has also moved to 250-300ft down from 400-500ft.  Early results have been extremely encouraging with 30d IPs up 50-70+% y/y</a:t>
            </a:r>
            <a:r>
              <a:rPr lang="en-US" sz="1400" dirty="0" smtClean="0">
                <a:solidFill>
                  <a:srgbClr val="FFFF00"/>
                </a:solidFill>
                <a:latin typeface="+mj-lt"/>
              </a:rPr>
              <a:t>.</a:t>
            </a:r>
          </a:p>
          <a:p>
            <a:r>
              <a:rPr lang="en-US" sz="1400" dirty="0">
                <a:solidFill>
                  <a:srgbClr val="FFFF00"/>
                </a:solidFill>
                <a:latin typeface="+mj-lt"/>
              </a:rPr>
              <a:t>	</a:t>
            </a:r>
            <a:r>
              <a:rPr lang="en-US" sz="1400" dirty="0" smtClean="0">
                <a:solidFill>
                  <a:srgbClr val="FFFF00"/>
                </a:solidFill>
                <a:latin typeface="+mj-lt"/>
              </a:rPr>
              <a:t>	</a:t>
            </a:r>
            <a:endParaRPr lang="en-US" sz="1400" dirty="0">
              <a:solidFill>
                <a:srgbClr val="FFFF00"/>
              </a:solidFill>
              <a:latin typeface="+mj-lt"/>
            </a:endParaRPr>
          </a:p>
        </p:txBody>
      </p:sp>
      <p:pic>
        <p:nvPicPr>
          <p:cNvPr id="12" name="Picture 11"/>
          <p:cNvPicPr>
            <a:picLocks noChangeAspect="1"/>
          </p:cNvPicPr>
          <p:nvPr/>
        </p:nvPicPr>
        <p:blipFill rotWithShape="1">
          <a:blip r:embed="rId5">
            <a:extLst>
              <a:ext uri="{28A0092B-C50C-407E-A947-70E740481C1C}">
                <a14:useLocalDpi xmlns:a14="http://schemas.microsoft.com/office/drawing/2010/main" val="0"/>
              </a:ext>
            </a:extLst>
          </a:blip>
          <a:srcRect r="45731"/>
          <a:stretch/>
        </p:blipFill>
        <p:spPr>
          <a:xfrm>
            <a:off x="6502851" y="5630816"/>
            <a:ext cx="2274123" cy="838095"/>
          </a:xfrm>
          <a:prstGeom prst="rect">
            <a:avLst/>
          </a:prstGeom>
        </p:spPr>
      </p:pic>
    </p:spTree>
    <p:extLst>
      <p:ext uri="{BB962C8B-B14F-4D97-AF65-F5344CB8AC3E}">
        <p14:creationId xmlns:p14="http://schemas.microsoft.com/office/powerpoint/2010/main" val="29360424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03225" y="701675"/>
            <a:ext cx="5892800" cy="4552950"/>
          </a:xfrm>
          <a:prstGeom prst="rect">
            <a:avLst/>
          </a:prstGeom>
          <a:noFill/>
          <a:ln w="9525" algn="ctr">
            <a:solidFill>
              <a:srgbClr val="A50021"/>
            </a:solidFill>
            <a:prstDash val="dash"/>
            <a:miter lim="800000"/>
            <a:headEnd/>
            <a:tailEnd/>
          </a:ln>
        </p:spPr>
        <p:txBody>
          <a:bodyPr wrap="none" anchor="ctr"/>
          <a:lstStyle/>
          <a:p>
            <a:endParaRPr lang="en-US"/>
          </a:p>
        </p:txBody>
      </p:sp>
      <p:sp>
        <p:nvSpPr>
          <p:cNvPr id="52227" name="Rectangle 3"/>
          <p:cNvSpPr>
            <a:spLocks noChangeArrowheads="1"/>
          </p:cNvSpPr>
          <p:nvPr/>
        </p:nvSpPr>
        <p:spPr bwMode="auto">
          <a:xfrm>
            <a:off x="6218266" y="811415"/>
            <a:ext cx="3860800" cy="1008063"/>
          </a:xfrm>
          <a:prstGeom prst="rect">
            <a:avLst/>
          </a:prstGeom>
          <a:noFill/>
          <a:ln w="9525">
            <a:noFill/>
            <a:miter lim="800000"/>
            <a:headEnd/>
            <a:tailEnd/>
          </a:ln>
        </p:spPr>
        <p:txBody>
          <a:bodyPr lIns="91430" tIns="45715" rIns="91430" bIns="45715"/>
          <a:lstStyle/>
          <a:p>
            <a:pPr>
              <a:spcBef>
                <a:spcPct val="20000"/>
              </a:spcBef>
              <a:buClr>
                <a:srgbClr val="CC0000"/>
              </a:buClr>
              <a:buFont typeface="Wingdings" pitchFamily="2" charset="2"/>
              <a:buNone/>
            </a:pPr>
            <a:r>
              <a:rPr lang="en-US" sz="2800" dirty="0">
                <a:solidFill>
                  <a:schemeClr val="bg1"/>
                </a:solidFill>
              </a:rPr>
              <a:t>Thank </a:t>
            </a:r>
            <a:r>
              <a:rPr lang="en-US" sz="2800" dirty="0" smtClean="0">
                <a:solidFill>
                  <a:schemeClr val="bg1"/>
                </a:solidFill>
              </a:rPr>
              <a:t>You</a:t>
            </a:r>
          </a:p>
          <a:p>
            <a:pPr>
              <a:spcBef>
                <a:spcPct val="20000"/>
              </a:spcBef>
              <a:buClr>
                <a:srgbClr val="CC0000"/>
              </a:buClr>
              <a:buFont typeface="Wingdings" pitchFamily="2" charset="2"/>
              <a:buNone/>
            </a:pPr>
            <a:r>
              <a:rPr lang="az-Cyrl-AZ" sz="2800" dirty="0" smtClean="0">
                <a:solidFill>
                  <a:schemeClr val="bg1"/>
                </a:solidFill>
              </a:rPr>
              <a:t>Спасибо</a:t>
            </a:r>
            <a:endParaRPr lang="en-US" sz="2800" dirty="0" smtClean="0">
              <a:solidFill>
                <a:schemeClr val="bg1"/>
              </a:solidFill>
            </a:endParaRPr>
          </a:p>
          <a:p>
            <a:pPr>
              <a:spcBef>
                <a:spcPct val="20000"/>
              </a:spcBef>
              <a:buClr>
                <a:srgbClr val="CC0000"/>
              </a:buClr>
              <a:buFont typeface="Wingdings" pitchFamily="2" charset="2"/>
              <a:buNone/>
            </a:pPr>
            <a:r>
              <a:rPr lang="en-US" sz="2800" dirty="0" smtClean="0">
                <a:solidFill>
                  <a:schemeClr val="bg1"/>
                </a:solidFill>
              </a:rPr>
              <a:t>Gracias</a:t>
            </a:r>
          </a:p>
          <a:p>
            <a:pPr>
              <a:spcBef>
                <a:spcPct val="20000"/>
              </a:spcBef>
              <a:buClr>
                <a:srgbClr val="CC0000"/>
              </a:buClr>
              <a:buFont typeface="Wingdings" pitchFamily="2" charset="2"/>
              <a:buNone/>
            </a:pPr>
            <a:r>
              <a:rPr lang="en-US" sz="2800" dirty="0" smtClean="0">
                <a:solidFill>
                  <a:schemeClr val="bg1"/>
                </a:solidFill>
              </a:rPr>
              <a:t>Merci</a:t>
            </a:r>
          </a:p>
          <a:p>
            <a:pPr>
              <a:spcBef>
                <a:spcPct val="20000"/>
              </a:spcBef>
              <a:buClr>
                <a:srgbClr val="CC0000"/>
              </a:buClr>
              <a:buFont typeface="Wingdings" pitchFamily="2" charset="2"/>
              <a:buNone/>
            </a:pPr>
            <a:r>
              <a:rPr lang="ja-JP" altLang="en-US" sz="2800" smtClean="0">
                <a:solidFill>
                  <a:schemeClr val="bg1"/>
                </a:solidFill>
              </a:rPr>
              <a:t>谢谢你</a:t>
            </a:r>
            <a:endParaRPr lang="en-US" sz="2800" dirty="0" smtClean="0">
              <a:solidFill>
                <a:schemeClr val="bg1"/>
              </a:solidFill>
            </a:endParaRPr>
          </a:p>
          <a:p>
            <a:pPr>
              <a:spcBef>
                <a:spcPct val="20000"/>
              </a:spcBef>
              <a:buClr>
                <a:srgbClr val="CC0000"/>
              </a:buClr>
              <a:buFont typeface="Wingdings" pitchFamily="2" charset="2"/>
              <a:buNone/>
            </a:pPr>
            <a:r>
              <a:rPr lang="en-US" sz="2800" dirty="0" smtClean="0">
                <a:solidFill>
                  <a:schemeClr val="bg1"/>
                </a:solidFill>
              </a:rPr>
              <a:t>Grazie</a:t>
            </a:r>
          </a:p>
          <a:p>
            <a:pPr>
              <a:spcBef>
                <a:spcPct val="20000"/>
              </a:spcBef>
              <a:buClr>
                <a:srgbClr val="CC0000"/>
              </a:buClr>
              <a:buFont typeface="Wingdings" pitchFamily="2" charset="2"/>
              <a:buNone/>
            </a:pPr>
            <a:r>
              <a:rPr lang="en-US" sz="2800" dirty="0" err="1" smtClean="0">
                <a:solidFill>
                  <a:schemeClr val="bg1"/>
                </a:solidFill>
              </a:rPr>
              <a:t>Takk</a:t>
            </a:r>
            <a:endParaRPr lang="en-US" sz="2800" dirty="0" smtClean="0">
              <a:solidFill>
                <a:schemeClr val="bg1"/>
              </a:solidFill>
            </a:endParaRPr>
          </a:p>
          <a:p>
            <a:pPr>
              <a:spcBef>
                <a:spcPct val="20000"/>
              </a:spcBef>
              <a:buClr>
                <a:srgbClr val="CC0000"/>
              </a:buClr>
              <a:buFont typeface="Wingdings" pitchFamily="2" charset="2"/>
              <a:buNone/>
            </a:pPr>
            <a:r>
              <a:rPr lang="ar-AE" sz="2800" b="1" dirty="0" smtClean="0">
                <a:solidFill>
                  <a:schemeClr val="bg1"/>
                </a:solidFill>
              </a:rPr>
              <a:t>شكراً جزيلاً </a:t>
            </a:r>
            <a:endParaRPr lang="en-US" sz="2800" b="1" dirty="0" smtClean="0">
              <a:solidFill>
                <a:schemeClr val="bg1"/>
              </a:solidFill>
            </a:endParaRPr>
          </a:p>
          <a:p>
            <a:pPr>
              <a:spcBef>
                <a:spcPct val="20000"/>
              </a:spcBef>
              <a:buClr>
                <a:srgbClr val="CC0000"/>
              </a:buClr>
              <a:buFont typeface="Wingdings" pitchFamily="2" charset="2"/>
              <a:buNone/>
            </a:pPr>
            <a:r>
              <a:rPr lang="en-US" sz="2800" dirty="0" err="1" smtClean="0">
                <a:solidFill>
                  <a:schemeClr val="bg1"/>
                </a:solidFill>
              </a:rPr>
              <a:t>Sağol</a:t>
            </a:r>
            <a:endParaRPr lang="en-US" sz="2800" dirty="0" smtClean="0">
              <a:solidFill>
                <a:schemeClr val="bg1"/>
              </a:solidFill>
            </a:endParaRPr>
          </a:p>
          <a:p>
            <a:pPr>
              <a:spcBef>
                <a:spcPct val="20000"/>
              </a:spcBef>
              <a:buClr>
                <a:srgbClr val="CC0000"/>
              </a:buClr>
              <a:buFont typeface="Wingdings" pitchFamily="2" charset="2"/>
              <a:buNone/>
            </a:pPr>
            <a:r>
              <a:rPr lang="ja-JP" altLang="en-US" sz="2800" smtClean="0">
                <a:solidFill>
                  <a:schemeClr val="bg1"/>
                </a:solidFill>
              </a:rPr>
              <a:t>ありがとう</a:t>
            </a:r>
            <a:endParaRPr lang="en-US" altLang="ja-JP" sz="2800" dirty="0" smtClean="0">
              <a:solidFill>
                <a:schemeClr val="bg1"/>
              </a:solidFill>
            </a:endParaRPr>
          </a:p>
          <a:p>
            <a:pPr>
              <a:spcBef>
                <a:spcPct val="20000"/>
              </a:spcBef>
              <a:buClr>
                <a:srgbClr val="CC0000"/>
              </a:buClr>
            </a:pPr>
            <a:r>
              <a:rPr lang="en-US" sz="2800" dirty="0" smtClean="0">
                <a:solidFill>
                  <a:schemeClr val="bg1"/>
                </a:solidFill>
              </a:rPr>
              <a:t>Obrigado</a:t>
            </a:r>
            <a:endParaRPr lang="en-US" sz="2800" dirty="0">
              <a:solidFill>
                <a:schemeClr val="bg1"/>
              </a:solidFill>
            </a:endParaRPr>
          </a:p>
        </p:txBody>
      </p:sp>
      <p:sp>
        <p:nvSpPr>
          <p:cNvPr id="52229" name="Rectangle 5"/>
          <p:cNvSpPr>
            <a:spLocks noChangeArrowheads="1"/>
          </p:cNvSpPr>
          <p:nvPr/>
        </p:nvSpPr>
        <p:spPr bwMode="auto">
          <a:xfrm>
            <a:off x="163513" y="5526579"/>
            <a:ext cx="5049932" cy="861774"/>
          </a:xfrm>
          <a:prstGeom prst="rect">
            <a:avLst/>
          </a:prstGeom>
          <a:noFill/>
          <a:ln w="9525">
            <a:noFill/>
            <a:miter lim="800000"/>
            <a:headEnd/>
            <a:tailEnd/>
          </a:ln>
        </p:spPr>
        <p:txBody>
          <a:bodyPr wrap="square" lIns="0" tIns="0" rIns="0" bIns="0">
            <a:spAutoFit/>
          </a:bodyPr>
          <a:lstStyle/>
          <a:p>
            <a:r>
              <a:rPr lang="en-US" sz="1400" i="1" dirty="0">
                <a:solidFill>
                  <a:schemeClr val="bg1"/>
                </a:solidFill>
              </a:rPr>
              <a:t>Jason </a:t>
            </a:r>
            <a:r>
              <a:rPr lang="en-US" sz="1400" i="1" dirty="0" smtClean="0">
                <a:solidFill>
                  <a:schemeClr val="bg1"/>
                </a:solidFill>
              </a:rPr>
              <a:t>Pitcher</a:t>
            </a:r>
          </a:p>
          <a:p>
            <a:r>
              <a:rPr lang="en-US" sz="1400" i="1" dirty="0" smtClean="0"/>
              <a:t>Director - </a:t>
            </a:r>
            <a:r>
              <a:rPr lang="en-US" sz="1400" i="1" dirty="0">
                <a:latin typeface="Arial" charset="0"/>
              </a:rPr>
              <a:t>Business Development </a:t>
            </a:r>
            <a:r>
              <a:rPr lang="en-US" sz="1400" i="1" dirty="0" err="1">
                <a:latin typeface="Arial" charset="0"/>
              </a:rPr>
              <a:t>CamShale</a:t>
            </a:r>
            <a:r>
              <a:rPr lang="en-US" sz="1400" i="1" dirty="0">
                <a:latin typeface="Arial" charset="0"/>
              </a:rPr>
              <a:t> Completions</a:t>
            </a:r>
          </a:p>
          <a:p>
            <a:endParaRPr lang="en-US" sz="1400" i="1" dirty="0" smtClean="0">
              <a:solidFill>
                <a:schemeClr val="bg1"/>
              </a:solidFill>
            </a:endParaRPr>
          </a:p>
          <a:p>
            <a:r>
              <a:rPr lang="en-US" sz="1400" i="1" dirty="0" smtClean="0"/>
              <a:t>Cameron </a:t>
            </a:r>
            <a:r>
              <a:rPr lang="en-US" sz="1400" i="1" dirty="0" smtClean="0">
                <a:solidFill>
                  <a:schemeClr val="bg1"/>
                </a:solidFill>
              </a:rPr>
              <a:t> </a:t>
            </a:r>
            <a:endParaRPr lang="en-US" sz="1400" i="1" dirty="0">
              <a:solidFill>
                <a:schemeClr val="bg1"/>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13" y="701675"/>
            <a:ext cx="6796845" cy="475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4"/>
          <p:cNvPicPr>
            <a:picLocks noChangeAspect="1" noChangeArrowheads="1"/>
          </p:cNvPicPr>
          <p:nvPr/>
        </p:nvPicPr>
        <p:blipFill>
          <a:blip r:embed="rId3" cstate="print"/>
          <a:srcRect l="29225" t="10056" r="28241" b="8296"/>
          <a:stretch>
            <a:fillRect/>
          </a:stretch>
        </p:blipFill>
        <p:spPr bwMode="auto">
          <a:xfrm>
            <a:off x="4799013" y="347663"/>
            <a:ext cx="4344987" cy="5211762"/>
          </a:xfrm>
          <a:prstGeom prst="rect">
            <a:avLst/>
          </a:prstGeom>
          <a:noFill/>
          <a:ln w="9525">
            <a:noFill/>
            <a:miter lim="800000"/>
            <a:headEnd/>
            <a:tailEnd/>
          </a:ln>
        </p:spPr>
      </p:pic>
      <p:sp>
        <p:nvSpPr>
          <p:cNvPr id="1028" name="Title 1"/>
          <p:cNvSpPr>
            <a:spLocks noGrp="1"/>
          </p:cNvSpPr>
          <p:nvPr>
            <p:ph type="title"/>
          </p:nvPr>
        </p:nvSpPr>
        <p:spPr>
          <a:xfrm>
            <a:off x="152400" y="228600"/>
            <a:ext cx="4572000" cy="1143000"/>
          </a:xfrm>
        </p:spPr>
        <p:txBody>
          <a:bodyPr/>
          <a:lstStyle/>
          <a:p>
            <a:pPr algn="l" eaLnBrk="1" hangingPunct="1"/>
            <a:r>
              <a:rPr lang="en-US" b="1" dirty="0" smtClean="0">
                <a:solidFill>
                  <a:srgbClr val="FFFF00"/>
                </a:solidFill>
                <a:latin typeface="Lucida Sans" pitchFamily="34" charset="0"/>
                <a:cs typeface="Lucida Sans" pitchFamily="34" charset="0"/>
              </a:rPr>
              <a:t>Old Problem</a:t>
            </a:r>
            <a:br>
              <a:rPr lang="en-US" b="1" dirty="0" smtClean="0">
                <a:solidFill>
                  <a:srgbClr val="FFFF00"/>
                </a:solidFill>
                <a:latin typeface="Lucida Sans" pitchFamily="34" charset="0"/>
                <a:cs typeface="Lucida Sans" pitchFamily="34" charset="0"/>
              </a:rPr>
            </a:br>
            <a:r>
              <a:rPr lang="en-US" b="1" dirty="0" smtClean="0">
                <a:solidFill>
                  <a:srgbClr val="FFFF00"/>
                </a:solidFill>
                <a:latin typeface="Lucida Sans" pitchFamily="34" charset="0"/>
                <a:cs typeface="Lucida Sans" pitchFamily="34" charset="0"/>
              </a:rPr>
              <a:t>Old Solution</a:t>
            </a:r>
          </a:p>
        </p:txBody>
      </p:sp>
      <p:graphicFrame>
        <p:nvGraphicFramePr>
          <p:cNvPr id="1026" name="Object 6"/>
          <p:cNvGraphicFramePr>
            <a:graphicFrameLocks noChangeAspect="1"/>
          </p:cNvGraphicFramePr>
          <p:nvPr/>
        </p:nvGraphicFramePr>
        <p:xfrm>
          <a:off x="152400" y="1676400"/>
          <a:ext cx="4603750" cy="3154362"/>
        </p:xfrm>
        <a:graphic>
          <a:graphicData uri="http://schemas.openxmlformats.org/presentationml/2006/ole">
            <mc:AlternateContent xmlns:mc="http://schemas.openxmlformats.org/markup-compatibility/2006">
              <mc:Choice xmlns:v="urn:schemas-microsoft-com:vml" Requires="v">
                <p:oleObj spid="_x0000_s2072" name="Document" r:id="rId5" imgW="3115440" imgH="2135520" progId="Word.Document.8">
                  <p:embed/>
                </p:oleObj>
              </mc:Choice>
              <mc:Fallback>
                <p:oleObj name="Document" r:id="rId5" imgW="3115440" imgH="2135520" progId="Word.Document.8">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1676400"/>
                        <a:ext cx="4603750" cy="3154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Box 9"/>
          <p:cNvSpPr txBox="1"/>
          <p:nvPr/>
        </p:nvSpPr>
        <p:spPr>
          <a:xfrm>
            <a:off x="1066800" y="5334000"/>
            <a:ext cx="1614545" cy="769441"/>
          </a:xfrm>
          <a:prstGeom prst="rect">
            <a:avLst/>
          </a:prstGeom>
          <a:noFill/>
        </p:spPr>
        <p:txBody>
          <a:bodyPr wrap="none" rtlCol="0">
            <a:spAutoFit/>
          </a:bodyPr>
          <a:lstStyle/>
          <a:p>
            <a:r>
              <a:rPr lang="en-US" sz="4400" dirty="0" smtClean="0">
                <a:solidFill>
                  <a:srgbClr val="FFFF00"/>
                </a:solidFill>
              </a:rPr>
              <a:t>1998</a:t>
            </a:r>
            <a:endParaRPr lang="en-US" sz="4400" dirty="0">
              <a:solidFill>
                <a:srgbClr val="FFFF00"/>
              </a:solidFill>
            </a:endParaRPr>
          </a:p>
        </p:txBody>
      </p:sp>
      <p:sp>
        <p:nvSpPr>
          <p:cNvPr id="2" name="Slide Number Placeholder 1"/>
          <p:cNvSpPr>
            <a:spLocks noGrp="1"/>
          </p:cNvSpPr>
          <p:nvPr>
            <p:ph type="sldNum" sz="quarter" idx="12"/>
          </p:nvPr>
        </p:nvSpPr>
        <p:spPr/>
        <p:txBody>
          <a:bodyPr/>
          <a:lstStyle/>
          <a:p>
            <a:fld id="{F1677C16-1256-4B1A-B7A7-3ABE89A37D28}"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6" name="Text Box 8"/>
          <p:cNvSpPr txBox="1">
            <a:spLocks noChangeArrowheads="1"/>
          </p:cNvSpPr>
          <p:nvPr/>
        </p:nvSpPr>
        <p:spPr bwMode="auto">
          <a:xfrm>
            <a:off x="1828800" y="304800"/>
            <a:ext cx="5711825" cy="762000"/>
          </a:xfrm>
          <a:prstGeom prst="rect">
            <a:avLst/>
          </a:prstGeom>
          <a:noFill/>
          <a:ln w="9525">
            <a:noFill/>
            <a:miter lim="800000"/>
            <a:headEnd/>
            <a:tailEnd/>
          </a:ln>
          <a:effectLst/>
        </p:spPr>
        <p:txBody>
          <a:bodyPr wrap="none">
            <a:spAutoFit/>
          </a:bodyPr>
          <a:lstStyle/>
          <a:p>
            <a:r>
              <a:rPr lang="en-US" sz="4400" b="1" dirty="0">
                <a:solidFill>
                  <a:srgbClr val="FFFF00"/>
                </a:solidFill>
                <a:latin typeface="+mj-lt"/>
              </a:rPr>
              <a:t>Presentation Outline</a:t>
            </a:r>
          </a:p>
        </p:txBody>
      </p:sp>
      <p:sp>
        <p:nvSpPr>
          <p:cNvPr id="7178" name="Rectangle 10"/>
          <p:cNvSpPr>
            <a:spLocks noChangeArrowheads="1"/>
          </p:cNvSpPr>
          <p:nvPr/>
        </p:nvSpPr>
        <p:spPr bwMode="auto">
          <a:xfrm>
            <a:off x="609600" y="1447800"/>
            <a:ext cx="8305800" cy="4339650"/>
          </a:xfrm>
          <a:prstGeom prst="rect">
            <a:avLst/>
          </a:prstGeom>
          <a:noFill/>
          <a:ln w="9525">
            <a:noFill/>
            <a:miter lim="800000"/>
            <a:headEnd/>
            <a:tailEnd/>
          </a:ln>
          <a:effectLst/>
        </p:spPr>
        <p:txBody>
          <a:bodyPr tIns="91440" bIns="91440">
            <a:spAutoFit/>
          </a:bodyPr>
          <a:lstStyle/>
          <a:p>
            <a:pPr marL="342900" indent="-342900">
              <a:lnSpc>
                <a:spcPct val="75000"/>
              </a:lnSpc>
              <a:spcBef>
                <a:spcPct val="75000"/>
              </a:spcBef>
              <a:buClr>
                <a:srgbClr val="FFFF00"/>
              </a:buClr>
              <a:buSzPct val="125000"/>
              <a:buFontTx/>
              <a:buChar char="•"/>
            </a:pPr>
            <a:r>
              <a:rPr lang="en-US" b="1" dirty="0" smtClean="0">
                <a:solidFill>
                  <a:schemeClr val="bg2"/>
                </a:solidFill>
                <a:latin typeface="+mj-lt"/>
              </a:rPr>
              <a:t>What happens when you assume the “</a:t>
            </a:r>
            <a:r>
              <a:rPr lang="en-US" b="1" dirty="0" err="1" smtClean="0">
                <a:solidFill>
                  <a:schemeClr val="bg2"/>
                </a:solidFill>
                <a:latin typeface="+mj-lt"/>
              </a:rPr>
              <a:t>frac</a:t>
            </a:r>
            <a:r>
              <a:rPr lang="en-US" b="1" dirty="0" smtClean="0">
                <a:solidFill>
                  <a:schemeClr val="bg2"/>
                </a:solidFill>
                <a:latin typeface="+mj-lt"/>
              </a:rPr>
              <a:t> will get it”</a:t>
            </a:r>
            <a:endParaRPr lang="en-US" b="1" dirty="0">
              <a:solidFill>
                <a:schemeClr val="bg2"/>
              </a:solidFill>
              <a:latin typeface="+mj-lt"/>
            </a:endParaRPr>
          </a:p>
          <a:p>
            <a:pPr marL="342900" indent="-342900">
              <a:lnSpc>
                <a:spcPct val="75000"/>
              </a:lnSpc>
              <a:spcBef>
                <a:spcPct val="75000"/>
              </a:spcBef>
              <a:buClr>
                <a:srgbClr val="FFFF00"/>
              </a:buClr>
              <a:buSzPct val="125000"/>
              <a:buFontTx/>
              <a:buChar char="•"/>
            </a:pPr>
            <a:r>
              <a:rPr lang="en-US" b="1" dirty="0" smtClean="0">
                <a:solidFill>
                  <a:srgbClr val="FFFF00"/>
                </a:solidFill>
                <a:latin typeface="+mj-lt"/>
              </a:rPr>
              <a:t>Current Best Practice in North America</a:t>
            </a:r>
          </a:p>
          <a:p>
            <a:pPr marL="342900" indent="-342900">
              <a:lnSpc>
                <a:spcPct val="75000"/>
              </a:lnSpc>
              <a:spcBef>
                <a:spcPct val="75000"/>
              </a:spcBef>
              <a:buClr>
                <a:srgbClr val="FFFF00"/>
              </a:buClr>
              <a:buSzPct val="125000"/>
              <a:buFontTx/>
              <a:buChar char="•"/>
            </a:pPr>
            <a:r>
              <a:rPr lang="en-US" b="1" dirty="0" err="1" smtClean="0">
                <a:latin typeface="+mj-lt"/>
              </a:rPr>
              <a:t>Geomechnical</a:t>
            </a:r>
            <a:r>
              <a:rPr lang="en-US" b="1" dirty="0" smtClean="0">
                <a:latin typeface="+mj-lt"/>
              </a:rPr>
              <a:t> Properties that affect Production</a:t>
            </a:r>
          </a:p>
          <a:p>
            <a:pPr marL="342900" indent="-342900">
              <a:lnSpc>
                <a:spcPct val="75000"/>
              </a:lnSpc>
              <a:spcBef>
                <a:spcPct val="75000"/>
              </a:spcBef>
              <a:buClr>
                <a:srgbClr val="FFFF00"/>
              </a:buClr>
              <a:buSzPct val="125000"/>
              <a:buFontTx/>
              <a:buChar char="•"/>
            </a:pPr>
            <a:r>
              <a:rPr lang="en-US" b="1" dirty="0" smtClean="0">
                <a:latin typeface="+mj-lt"/>
              </a:rPr>
              <a:t>Using Data through the Life Cycle</a:t>
            </a:r>
          </a:p>
          <a:p>
            <a:pPr marL="800100" lvl="1" indent="-342900">
              <a:lnSpc>
                <a:spcPct val="75000"/>
              </a:lnSpc>
              <a:spcBef>
                <a:spcPct val="75000"/>
              </a:spcBef>
              <a:buClr>
                <a:srgbClr val="FFFF00"/>
              </a:buClr>
              <a:buSzPct val="125000"/>
              <a:buFont typeface="Wingdings" pitchFamily="2" charset="2"/>
              <a:buChar char="Ø"/>
            </a:pPr>
            <a:r>
              <a:rPr lang="en-US" sz="1600" b="1" dirty="0" smtClean="0">
                <a:latin typeface="+mj-lt"/>
              </a:rPr>
              <a:t>Drilling</a:t>
            </a:r>
          </a:p>
          <a:p>
            <a:pPr marL="800100" lvl="1" indent="-342900">
              <a:lnSpc>
                <a:spcPct val="75000"/>
              </a:lnSpc>
              <a:spcBef>
                <a:spcPct val="75000"/>
              </a:spcBef>
              <a:buClr>
                <a:srgbClr val="FFFF00"/>
              </a:buClr>
              <a:buSzPct val="125000"/>
              <a:buFont typeface="Wingdings" pitchFamily="2" charset="2"/>
              <a:buChar char="Ø"/>
            </a:pPr>
            <a:r>
              <a:rPr lang="en-US" sz="1600" b="1" dirty="0" smtClean="0">
                <a:latin typeface="+mj-lt"/>
              </a:rPr>
              <a:t>Completion</a:t>
            </a:r>
          </a:p>
          <a:p>
            <a:pPr marL="800100" lvl="1" indent="-342900">
              <a:lnSpc>
                <a:spcPct val="75000"/>
              </a:lnSpc>
              <a:spcBef>
                <a:spcPct val="75000"/>
              </a:spcBef>
              <a:buClr>
                <a:srgbClr val="FFFF00"/>
              </a:buClr>
              <a:buSzPct val="125000"/>
              <a:buFont typeface="Wingdings" pitchFamily="2" charset="2"/>
              <a:buChar char="Ø"/>
            </a:pPr>
            <a:r>
              <a:rPr lang="en-US" sz="1600" b="1" dirty="0" smtClean="0">
                <a:latin typeface="+mj-lt"/>
              </a:rPr>
              <a:t>Stimulation</a:t>
            </a:r>
          </a:p>
          <a:p>
            <a:pPr marL="457200" indent="-457200">
              <a:lnSpc>
                <a:spcPct val="75000"/>
              </a:lnSpc>
              <a:spcBef>
                <a:spcPct val="75000"/>
              </a:spcBef>
              <a:buClr>
                <a:srgbClr val="FFFF00"/>
              </a:buClr>
              <a:buSzPct val="125000"/>
              <a:buFont typeface="Arial" panose="020B0604020202020204" pitchFamily="34" charset="0"/>
              <a:buChar char="•"/>
            </a:pPr>
            <a:r>
              <a:rPr lang="en-US" b="1" dirty="0" smtClean="0">
                <a:latin typeface="+mj-lt"/>
              </a:rPr>
              <a:t>Discussion Points</a:t>
            </a:r>
          </a:p>
          <a:p>
            <a:pPr marL="342900" indent="-342900">
              <a:lnSpc>
                <a:spcPct val="75000"/>
              </a:lnSpc>
              <a:spcBef>
                <a:spcPct val="75000"/>
              </a:spcBef>
              <a:buClr>
                <a:srgbClr val="FFFF00"/>
              </a:buClr>
              <a:buSzPct val="125000"/>
              <a:buFontTx/>
              <a:buChar char="•"/>
            </a:pPr>
            <a:r>
              <a:rPr lang="en-US" b="1" dirty="0" smtClean="0">
                <a:latin typeface="+mj-lt"/>
              </a:rPr>
              <a:t>Advances from 2012 / 2013</a:t>
            </a:r>
            <a:endParaRPr lang="en-US" b="1" dirty="0">
              <a:latin typeface="+mj-lt"/>
            </a:endParaRPr>
          </a:p>
        </p:txBody>
      </p:sp>
      <p:sp>
        <p:nvSpPr>
          <p:cNvPr id="7179" name="AutoShape 11"/>
          <p:cNvSpPr>
            <a:spLocks noChangeArrowheads="1"/>
          </p:cNvSpPr>
          <p:nvPr/>
        </p:nvSpPr>
        <p:spPr bwMode="auto">
          <a:xfrm>
            <a:off x="536574" y="1078694"/>
            <a:ext cx="8226425" cy="5027613"/>
          </a:xfrm>
          <a:prstGeom prst="roundRect">
            <a:avLst>
              <a:gd name="adj" fmla="val 3569"/>
            </a:avLst>
          </a:prstGeom>
          <a:noFill/>
          <a:ln w="19050" algn="ctr">
            <a:solidFill>
              <a:schemeClr val="bg1"/>
            </a:solidFill>
            <a:round/>
            <a:headEnd/>
            <a:tailEnd/>
          </a:ln>
          <a:effectLst/>
        </p:spPr>
        <p:txBody>
          <a:bodyPr wrap="none" anchor="ctr"/>
          <a:lstStyle/>
          <a:p>
            <a:endParaRPr lang="en-US">
              <a:latin typeface="+mj-lt"/>
            </a:endParaRPr>
          </a:p>
        </p:txBody>
      </p:sp>
    </p:spTree>
    <p:extLst>
      <p:ext uri="{BB962C8B-B14F-4D97-AF65-F5344CB8AC3E}">
        <p14:creationId xmlns:p14="http://schemas.microsoft.com/office/powerpoint/2010/main" val="31222967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1" name="Rectangle 47"/>
          <p:cNvSpPr>
            <a:spLocks noChangeArrowheads="1"/>
          </p:cNvSpPr>
          <p:nvPr/>
        </p:nvSpPr>
        <p:spPr bwMode="auto">
          <a:xfrm>
            <a:off x="1223963" y="2541588"/>
            <a:ext cx="7467600" cy="384175"/>
          </a:xfrm>
          <a:prstGeom prst="rect">
            <a:avLst/>
          </a:prstGeom>
          <a:noFill/>
          <a:ln w="9525" algn="ctr">
            <a:noFill/>
            <a:miter lim="800000"/>
            <a:headEnd/>
            <a:tailEnd/>
          </a:ln>
        </p:spPr>
        <p:txBody>
          <a:bodyPr/>
          <a:lstStyle/>
          <a:p>
            <a:pPr>
              <a:spcBef>
                <a:spcPct val="20000"/>
              </a:spcBef>
              <a:buClr>
                <a:srgbClr val="CC0000"/>
              </a:buClr>
              <a:buFont typeface="Wingdings" pitchFamily="2" charset="2"/>
              <a:buNone/>
            </a:pPr>
            <a:endParaRPr lang="en-GB" sz="2000"/>
          </a:p>
        </p:txBody>
      </p:sp>
      <p:sp>
        <p:nvSpPr>
          <p:cNvPr id="2" name="Slide Number Placeholder 1"/>
          <p:cNvSpPr>
            <a:spLocks noGrp="1"/>
          </p:cNvSpPr>
          <p:nvPr>
            <p:ph type="sldNum" sz="quarter" idx="12"/>
          </p:nvPr>
        </p:nvSpPr>
        <p:spPr/>
        <p:txBody>
          <a:bodyPr/>
          <a:lstStyle/>
          <a:p>
            <a:fld id="{F1677C16-1256-4B1A-B7A7-3ABE89A37D28}" type="slidenum">
              <a:rPr lang="en-US" smtClean="0"/>
              <a:pPr/>
              <a:t>6</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60" y="121685"/>
            <a:ext cx="8776039" cy="655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 name="Rectangle 1141"/>
          <p:cNvSpPr/>
          <p:nvPr/>
        </p:nvSpPr>
        <p:spPr bwMode="auto">
          <a:xfrm>
            <a:off x="358514" y="0"/>
            <a:ext cx="228600" cy="4953000"/>
          </a:xfrm>
          <a:prstGeom prst="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bg1"/>
              </a:solidFill>
              <a:effectLst/>
              <a:latin typeface="Arial" charset="0"/>
              <a:ea typeface="ヒラギノ角ゴ Pro W3" pitchFamily="8" charset="-128"/>
            </a:endParaRPr>
          </a:p>
        </p:txBody>
      </p:sp>
      <p:pic>
        <p:nvPicPr>
          <p:cNvPr id="7" name="Picture 6" descr="DrillChart3.jpg"/>
          <p:cNvPicPr>
            <a:picLocks noChangeAspect="1"/>
          </p:cNvPicPr>
          <p:nvPr/>
        </p:nvPicPr>
        <p:blipFill>
          <a:blip r:embed="rId3" cstate="print"/>
          <a:srcRect/>
          <a:stretch>
            <a:fillRect/>
          </a:stretch>
        </p:blipFill>
        <p:spPr bwMode="auto">
          <a:xfrm>
            <a:off x="1944688" y="103188"/>
            <a:ext cx="558800" cy="4818062"/>
          </a:xfrm>
          <a:prstGeom prst="rect">
            <a:avLst/>
          </a:prstGeom>
          <a:noFill/>
          <a:ln w="9525">
            <a:noFill/>
            <a:miter lim="800000"/>
            <a:headEnd/>
            <a:tailEnd/>
          </a:ln>
        </p:spPr>
      </p:pic>
      <p:pic>
        <p:nvPicPr>
          <p:cNvPr id="8" name="Picture 7" descr="DrillChart1.jpg"/>
          <p:cNvPicPr>
            <a:picLocks noChangeAspect="1"/>
          </p:cNvPicPr>
          <p:nvPr/>
        </p:nvPicPr>
        <p:blipFill>
          <a:blip r:embed="rId4" cstate="print"/>
          <a:srcRect/>
          <a:stretch>
            <a:fillRect/>
          </a:stretch>
        </p:blipFill>
        <p:spPr bwMode="auto">
          <a:xfrm>
            <a:off x="822325" y="103188"/>
            <a:ext cx="558800" cy="4818062"/>
          </a:xfrm>
          <a:prstGeom prst="rect">
            <a:avLst/>
          </a:prstGeom>
          <a:noFill/>
          <a:ln w="9525">
            <a:noFill/>
            <a:miter lim="800000"/>
            <a:headEnd/>
            <a:tailEnd/>
          </a:ln>
        </p:spPr>
      </p:pic>
      <p:pic>
        <p:nvPicPr>
          <p:cNvPr id="9" name="Picture 8" descr="DrillChart2.jpg"/>
          <p:cNvPicPr>
            <a:picLocks noChangeAspect="1"/>
          </p:cNvPicPr>
          <p:nvPr/>
        </p:nvPicPr>
        <p:blipFill>
          <a:blip r:embed="rId5" cstate="print"/>
          <a:srcRect/>
          <a:stretch>
            <a:fillRect/>
          </a:stretch>
        </p:blipFill>
        <p:spPr bwMode="auto">
          <a:xfrm>
            <a:off x="1387475" y="103188"/>
            <a:ext cx="558800" cy="4818062"/>
          </a:xfrm>
          <a:prstGeom prst="rect">
            <a:avLst/>
          </a:prstGeom>
          <a:noFill/>
          <a:ln w="9525">
            <a:noFill/>
            <a:miter lim="800000"/>
            <a:headEnd/>
            <a:tailEnd/>
          </a:ln>
        </p:spPr>
      </p:pic>
      <p:sp>
        <p:nvSpPr>
          <p:cNvPr id="13" name="Rectangle 12"/>
          <p:cNvSpPr>
            <a:spLocks noChangeArrowheads="1"/>
          </p:cNvSpPr>
          <p:nvPr/>
        </p:nvSpPr>
        <p:spPr bwMode="auto">
          <a:xfrm>
            <a:off x="3352800" y="990600"/>
            <a:ext cx="5457825" cy="558800"/>
          </a:xfrm>
          <a:prstGeom prst="rect">
            <a:avLst/>
          </a:prstGeom>
          <a:noFill/>
          <a:ln w="9525">
            <a:noFill/>
            <a:miter lim="800000"/>
            <a:headEnd/>
            <a:tailEnd/>
          </a:ln>
        </p:spPr>
        <p:txBody>
          <a:bodyPr lIns="0" rIns="0" anchor="ctr"/>
          <a:lstStyle/>
          <a:p>
            <a:r>
              <a:rPr lang="en-US" altLang="zh-CN" sz="2400" b="1" dirty="0">
                <a:solidFill>
                  <a:srgbClr val="FFFF00"/>
                </a:solidFill>
              </a:rPr>
              <a:t>Drill an Evaluation </a:t>
            </a:r>
            <a:r>
              <a:rPr lang="en-US" altLang="zh-CN" sz="2400" b="1" dirty="0" smtClean="0">
                <a:solidFill>
                  <a:srgbClr val="FFFF00"/>
                </a:solidFill>
              </a:rPr>
              <a:t>Well</a:t>
            </a:r>
            <a:endParaRPr lang="zh-CN" altLang="en-US" sz="2400" b="1" dirty="0">
              <a:solidFill>
                <a:srgbClr val="FFFF00"/>
              </a:solidFill>
            </a:endParaRPr>
          </a:p>
        </p:txBody>
      </p:sp>
      <p:sp>
        <p:nvSpPr>
          <p:cNvPr id="14" name="Rectangle 13"/>
          <p:cNvSpPr>
            <a:spLocks noChangeArrowheads="1"/>
          </p:cNvSpPr>
          <p:nvPr/>
        </p:nvSpPr>
        <p:spPr bwMode="auto">
          <a:xfrm>
            <a:off x="3200400" y="1981200"/>
            <a:ext cx="5403850" cy="2677656"/>
          </a:xfrm>
          <a:prstGeom prst="rect">
            <a:avLst/>
          </a:prstGeom>
          <a:noFill/>
          <a:ln w="9525">
            <a:noFill/>
            <a:miter lim="800000"/>
            <a:headEnd/>
            <a:tailEnd/>
          </a:ln>
        </p:spPr>
        <p:txBody>
          <a:bodyPr>
            <a:spAutoFit/>
          </a:bodyPr>
          <a:lstStyle/>
          <a:p>
            <a:pPr marL="231775" indent="-231775">
              <a:spcBef>
                <a:spcPct val="50000"/>
              </a:spcBef>
              <a:buClr>
                <a:srgbClr val="C00000"/>
              </a:buClr>
              <a:buFont typeface="Wingdings" pitchFamily="2" charset="2"/>
              <a:buChar char="§"/>
            </a:pPr>
            <a:r>
              <a:rPr lang="en-US" altLang="zh-CN" b="1" dirty="0" smtClean="0">
                <a:solidFill>
                  <a:srgbClr val="FFFF00"/>
                </a:solidFill>
              </a:rPr>
              <a:t>Open Hole Logging</a:t>
            </a:r>
          </a:p>
          <a:p>
            <a:pPr marL="231775" indent="-231775">
              <a:spcBef>
                <a:spcPct val="50000"/>
              </a:spcBef>
              <a:buClr>
                <a:srgbClr val="C00000"/>
              </a:buClr>
              <a:buFont typeface="Wingdings" pitchFamily="2" charset="2"/>
              <a:buChar char="§"/>
            </a:pPr>
            <a:r>
              <a:rPr lang="en-US" altLang="zh-CN" b="1" dirty="0" smtClean="0">
                <a:solidFill>
                  <a:srgbClr val="FFFF00"/>
                </a:solidFill>
              </a:rPr>
              <a:t>Coring</a:t>
            </a:r>
          </a:p>
          <a:p>
            <a:pPr marL="688975" lvl="1" indent="-231775">
              <a:spcBef>
                <a:spcPct val="50000"/>
              </a:spcBef>
              <a:buClr>
                <a:srgbClr val="C00000"/>
              </a:buClr>
              <a:buFont typeface="Wingdings" pitchFamily="2" charset="2"/>
              <a:buChar char="§"/>
            </a:pPr>
            <a:r>
              <a:rPr lang="en-US" altLang="zh-CN" b="1" dirty="0" smtClean="0">
                <a:solidFill>
                  <a:srgbClr val="FFFF00"/>
                </a:solidFill>
              </a:rPr>
              <a:t>Characterize </a:t>
            </a:r>
            <a:r>
              <a:rPr lang="en-US" altLang="zh-CN" b="1" dirty="0">
                <a:solidFill>
                  <a:srgbClr val="FFFF00"/>
                </a:solidFill>
              </a:rPr>
              <a:t>the </a:t>
            </a:r>
            <a:r>
              <a:rPr lang="en-US" altLang="zh-CN" b="1" dirty="0" smtClean="0">
                <a:solidFill>
                  <a:srgbClr val="FFFF00"/>
                </a:solidFill>
              </a:rPr>
              <a:t>Reservoir</a:t>
            </a:r>
          </a:p>
          <a:p>
            <a:pPr marL="688975" lvl="1" indent="-231775">
              <a:spcBef>
                <a:spcPct val="50000"/>
              </a:spcBef>
              <a:buClr>
                <a:srgbClr val="C00000"/>
              </a:buClr>
              <a:buFont typeface="Wingdings" pitchFamily="2" charset="2"/>
              <a:buChar char="§"/>
            </a:pPr>
            <a:r>
              <a:rPr lang="en-US" altLang="zh-CN" b="1" dirty="0" smtClean="0">
                <a:solidFill>
                  <a:srgbClr val="FFFF00"/>
                </a:solidFill>
              </a:rPr>
              <a:t>Define </a:t>
            </a:r>
            <a:r>
              <a:rPr lang="en-US" altLang="zh-CN" b="1" dirty="0">
                <a:solidFill>
                  <a:srgbClr val="FFFF00"/>
                </a:solidFill>
              </a:rPr>
              <a:t>the Target </a:t>
            </a:r>
            <a:endParaRPr lang="en-US" altLang="zh-CN" b="1" dirty="0" smtClean="0">
              <a:solidFill>
                <a:srgbClr val="FFFF00"/>
              </a:solidFill>
            </a:endParaRPr>
          </a:p>
          <a:p>
            <a:pPr marL="231775" indent="-231775">
              <a:spcBef>
                <a:spcPct val="50000"/>
              </a:spcBef>
              <a:buClr>
                <a:srgbClr val="C00000"/>
              </a:buClr>
              <a:buFont typeface="Wingdings" pitchFamily="2" charset="2"/>
              <a:buChar char="§"/>
            </a:pPr>
            <a:r>
              <a:rPr lang="en-US" altLang="zh-CN" b="1" dirty="0" err="1" smtClean="0">
                <a:solidFill>
                  <a:srgbClr val="FFFF00"/>
                </a:solidFill>
              </a:rPr>
              <a:t>Dfit</a:t>
            </a:r>
            <a:r>
              <a:rPr lang="en-US" altLang="zh-CN" b="1" dirty="0" smtClean="0">
                <a:solidFill>
                  <a:srgbClr val="FFFF00"/>
                </a:solidFill>
              </a:rPr>
              <a:t> or </a:t>
            </a:r>
            <a:r>
              <a:rPr lang="en-US" altLang="zh-CN" b="1" dirty="0" err="1" smtClean="0">
                <a:solidFill>
                  <a:srgbClr val="FFFF00"/>
                </a:solidFill>
              </a:rPr>
              <a:t>MiniFrac</a:t>
            </a:r>
            <a:endParaRPr lang="zh-CN" altLang="en-US" b="1" dirty="0">
              <a:solidFill>
                <a:srgbClr val="FFFF00"/>
              </a:solidFill>
            </a:endParaRPr>
          </a:p>
        </p:txBody>
      </p:sp>
      <p:grpSp>
        <p:nvGrpSpPr>
          <p:cNvPr id="2" name="Group 16"/>
          <p:cNvGrpSpPr>
            <a:grpSpLocks/>
          </p:cNvGrpSpPr>
          <p:nvPr/>
        </p:nvGrpSpPr>
        <p:grpSpPr bwMode="auto">
          <a:xfrm>
            <a:off x="354013" y="-420688"/>
            <a:ext cx="252412" cy="5491163"/>
            <a:chOff x="354410" y="-421239"/>
            <a:chExt cx="251765" cy="5491535"/>
          </a:xfrm>
        </p:grpSpPr>
        <p:cxnSp>
          <p:nvCxnSpPr>
            <p:cNvPr id="16" name="Straight Connector 15"/>
            <p:cNvCxnSpPr/>
            <p:nvPr/>
          </p:nvCxnSpPr>
          <p:spPr>
            <a:xfrm rot="5400000" flipH="1" flipV="1">
              <a:off x="-1735990" y="1787918"/>
              <a:ext cx="4418312"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3432" name="Picture 10" descr="GEM_ISO_03.png"/>
            <p:cNvPicPr>
              <a:picLocks noChangeAspect="1"/>
            </p:cNvPicPr>
            <p:nvPr/>
          </p:nvPicPr>
          <p:blipFill>
            <a:blip r:embed="rId6" cstate="print"/>
            <a:srcRect/>
            <a:stretch>
              <a:fillRect/>
            </a:stretch>
          </p:blipFill>
          <p:spPr bwMode="auto">
            <a:xfrm>
              <a:off x="354410" y="3904179"/>
              <a:ext cx="251765" cy="1166117"/>
            </a:xfrm>
            <a:prstGeom prst="rect">
              <a:avLst/>
            </a:prstGeom>
            <a:noFill/>
            <a:ln w="9525">
              <a:noFill/>
              <a:miter lim="800000"/>
              <a:headEnd/>
              <a:tailEnd/>
            </a:ln>
          </p:spPr>
        </p:pic>
      </p:grpSp>
      <p:grpSp>
        <p:nvGrpSpPr>
          <p:cNvPr id="3" name="Group 14"/>
          <p:cNvGrpSpPr>
            <a:grpSpLocks/>
          </p:cNvGrpSpPr>
          <p:nvPr/>
        </p:nvGrpSpPr>
        <p:grpSpPr bwMode="auto">
          <a:xfrm>
            <a:off x="355600" y="-347663"/>
            <a:ext cx="217488" cy="5280026"/>
            <a:chOff x="4311410" y="1182773"/>
            <a:chExt cx="217556" cy="5280407"/>
          </a:xfrm>
        </p:grpSpPr>
        <p:pic>
          <p:nvPicPr>
            <p:cNvPr id="12300" name="Picture 17" descr="Telemetry Mod.wmf"/>
            <p:cNvPicPr>
              <a:picLocks noChangeAspect="1"/>
            </p:cNvPicPr>
            <p:nvPr/>
          </p:nvPicPr>
          <p:blipFill>
            <a:blip r:embed="rId7" cstate="print"/>
            <a:srcRect/>
            <a:stretch>
              <a:fillRect/>
            </a:stretch>
          </p:blipFill>
          <p:spPr bwMode="auto">
            <a:xfrm>
              <a:off x="4357657" y="5526425"/>
              <a:ext cx="125063" cy="568590"/>
            </a:xfrm>
            <a:prstGeom prst="rect">
              <a:avLst/>
            </a:prstGeom>
            <a:noFill/>
            <a:ln w="9525">
              <a:noFill/>
              <a:miter lim="800000"/>
              <a:headEnd/>
              <a:tailEnd/>
            </a:ln>
          </p:spPr>
        </p:pic>
        <p:pic>
          <p:nvPicPr>
            <p:cNvPr id="12301" name="Picture 18" descr="HOS.wmf"/>
            <p:cNvPicPr>
              <a:picLocks noChangeAspect="1"/>
            </p:cNvPicPr>
            <p:nvPr/>
          </p:nvPicPr>
          <p:blipFill>
            <a:blip r:embed="rId8" cstate="print"/>
            <a:srcRect/>
            <a:stretch>
              <a:fillRect/>
            </a:stretch>
          </p:blipFill>
          <p:spPr bwMode="auto">
            <a:xfrm>
              <a:off x="4356814" y="6071844"/>
              <a:ext cx="126748" cy="225203"/>
            </a:xfrm>
            <a:prstGeom prst="rect">
              <a:avLst/>
            </a:prstGeom>
            <a:noFill/>
            <a:ln w="9525">
              <a:noFill/>
              <a:miter lim="800000"/>
              <a:headEnd/>
              <a:tailEnd/>
            </a:ln>
          </p:spPr>
        </p:pic>
        <p:pic>
          <p:nvPicPr>
            <p:cNvPr id="12302" name="Picture 19" descr="Density.wmf"/>
            <p:cNvPicPr>
              <a:picLocks noChangeAspect="1"/>
            </p:cNvPicPr>
            <p:nvPr/>
          </p:nvPicPr>
          <p:blipFill>
            <a:blip r:embed="rId9" cstate="print"/>
            <a:srcRect/>
            <a:stretch>
              <a:fillRect/>
            </a:stretch>
          </p:blipFill>
          <p:spPr bwMode="auto">
            <a:xfrm>
              <a:off x="4319052" y="5084730"/>
              <a:ext cx="202273" cy="474402"/>
            </a:xfrm>
            <a:prstGeom prst="rect">
              <a:avLst/>
            </a:prstGeom>
            <a:noFill/>
            <a:ln w="9525">
              <a:noFill/>
              <a:miter lim="800000"/>
              <a:headEnd/>
              <a:tailEnd/>
            </a:ln>
          </p:spPr>
        </p:pic>
        <p:pic>
          <p:nvPicPr>
            <p:cNvPr id="12303" name="Picture 20" descr="Battery Probe.wmf"/>
            <p:cNvPicPr>
              <a:picLocks noChangeAspect="1"/>
            </p:cNvPicPr>
            <p:nvPr/>
          </p:nvPicPr>
          <p:blipFill>
            <a:blip r:embed="rId7" cstate="print"/>
            <a:srcRect/>
            <a:stretch>
              <a:fillRect/>
            </a:stretch>
          </p:blipFill>
          <p:spPr bwMode="auto">
            <a:xfrm>
              <a:off x="4355876" y="4551639"/>
              <a:ext cx="128624" cy="568590"/>
            </a:xfrm>
            <a:prstGeom prst="rect">
              <a:avLst/>
            </a:prstGeom>
            <a:noFill/>
            <a:ln w="9525">
              <a:noFill/>
              <a:miter lim="800000"/>
              <a:headEnd/>
              <a:tailEnd/>
            </a:ln>
          </p:spPr>
        </p:pic>
        <p:pic>
          <p:nvPicPr>
            <p:cNvPr id="12304" name="Picture 21" descr="SPIRALDR.wmf"/>
            <p:cNvPicPr>
              <a:picLocks noChangeAspect="1"/>
            </p:cNvPicPr>
            <p:nvPr/>
          </p:nvPicPr>
          <p:blipFill>
            <a:blip r:embed="rId10" cstate="print"/>
            <a:srcRect/>
            <a:stretch>
              <a:fillRect/>
            </a:stretch>
          </p:blipFill>
          <p:spPr bwMode="auto">
            <a:xfrm>
              <a:off x="4356035" y="3434080"/>
              <a:ext cx="128306" cy="381386"/>
            </a:xfrm>
            <a:prstGeom prst="rect">
              <a:avLst/>
            </a:prstGeom>
            <a:noFill/>
            <a:ln w="9525">
              <a:noFill/>
              <a:miter lim="800000"/>
              <a:headEnd/>
              <a:tailEnd/>
            </a:ln>
          </p:spPr>
        </p:pic>
        <p:pic>
          <p:nvPicPr>
            <p:cNvPr id="12305" name="Picture 22" descr="SPIRALDR.wmf"/>
            <p:cNvPicPr>
              <a:picLocks noChangeAspect="1"/>
            </p:cNvPicPr>
            <p:nvPr/>
          </p:nvPicPr>
          <p:blipFill>
            <a:blip r:embed="rId10" cstate="print"/>
            <a:srcRect/>
            <a:stretch>
              <a:fillRect/>
            </a:stretch>
          </p:blipFill>
          <p:spPr bwMode="auto">
            <a:xfrm>
              <a:off x="4356035" y="2700174"/>
              <a:ext cx="128306" cy="381386"/>
            </a:xfrm>
            <a:prstGeom prst="rect">
              <a:avLst/>
            </a:prstGeom>
            <a:noFill/>
            <a:ln w="9525">
              <a:noFill/>
              <a:miter lim="800000"/>
              <a:headEnd/>
              <a:tailEnd/>
            </a:ln>
          </p:spPr>
        </p:pic>
        <p:pic>
          <p:nvPicPr>
            <p:cNvPr id="12306" name="Picture 23" descr="SPIRALDR.wmf"/>
            <p:cNvPicPr>
              <a:picLocks noChangeAspect="1"/>
            </p:cNvPicPr>
            <p:nvPr/>
          </p:nvPicPr>
          <p:blipFill>
            <a:blip r:embed="rId10" cstate="print"/>
            <a:srcRect/>
            <a:stretch>
              <a:fillRect/>
            </a:stretch>
          </p:blipFill>
          <p:spPr bwMode="auto">
            <a:xfrm>
              <a:off x="4356035" y="3067127"/>
              <a:ext cx="128306" cy="381386"/>
            </a:xfrm>
            <a:prstGeom prst="rect">
              <a:avLst/>
            </a:prstGeom>
            <a:noFill/>
            <a:ln w="9525">
              <a:noFill/>
              <a:miter lim="800000"/>
              <a:headEnd/>
              <a:tailEnd/>
            </a:ln>
          </p:spPr>
        </p:pic>
        <p:pic>
          <p:nvPicPr>
            <p:cNvPr id="12307" name="Picture 24" descr="Battery Probe.wmf"/>
            <p:cNvPicPr>
              <a:picLocks noChangeAspect="1"/>
            </p:cNvPicPr>
            <p:nvPr/>
          </p:nvPicPr>
          <p:blipFill>
            <a:blip r:embed="rId7" cstate="print"/>
            <a:srcRect/>
            <a:stretch>
              <a:fillRect/>
            </a:stretch>
          </p:blipFill>
          <p:spPr bwMode="auto">
            <a:xfrm>
              <a:off x="4356035" y="4175263"/>
              <a:ext cx="128306" cy="394889"/>
            </a:xfrm>
            <a:prstGeom prst="rect">
              <a:avLst/>
            </a:prstGeom>
            <a:noFill/>
            <a:ln w="9525">
              <a:noFill/>
              <a:miter lim="800000"/>
              <a:headEnd/>
              <a:tailEnd/>
            </a:ln>
          </p:spPr>
        </p:pic>
        <p:pic>
          <p:nvPicPr>
            <p:cNvPr id="12308" name="Picture 25" descr="Battery Probe.wmf"/>
            <p:cNvPicPr>
              <a:picLocks noChangeAspect="1"/>
            </p:cNvPicPr>
            <p:nvPr/>
          </p:nvPicPr>
          <p:blipFill>
            <a:blip r:embed="rId7" cstate="print"/>
            <a:srcRect/>
            <a:stretch>
              <a:fillRect/>
            </a:stretch>
          </p:blipFill>
          <p:spPr bwMode="auto">
            <a:xfrm>
              <a:off x="4356035" y="3797165"/>
              <a:ext cx="128306" cy="394889"/>
            </a:xfrm>
            <a:prstGeom prst="rect">
              <a:avLst/>
            </a:prstGeom>
            <a:noFill/>
            <a:ln w="9525">
              <a:noFill/>
              <a:miter lim="800000"/>
              <a:headEnd/>
              <a:tailEnd/>
            </a:ln>
          </p:spPr>
        </p:pic>
        <p:pic>
          <p:nvPicPr>
            <p:cNvPr id="12309" name="Picture 26" descr="Battery Probe.wmf"/>
            <p:cNvPicPr>
              <a:picLocks noChangeAspect="1"/>
            </p:cNvPicPr>
            <p:nvPr/>
          </p:nvPicPr>
          <p:blipFill>
            <a:blip r:embed="rId7" cstate="print"/>
            <a:srcRect/>
            <a:stretch>
              <a:fillRect/>
            </a:stretch>
          </p:blipFill>
          <p:spPr bwMode="auto">
            <a:xfrm>
              <a:off x="4356035" y="1565633"/>
              <a:ext cx="128306" cy="394889"/>
            </a:xfrm>
            <a:prstGeom prst="rect">
              <a:avLst/>
            </a:prstGeom>
            <a:noFill/>
            <a:ln w="9525">
              <a:noFill/>
              <a:miter lim="800000"/>
              <a:headEnd/>
              <a:tailEnd/>
            </a:ln>
          </p:spPr>
        </p:pic>
        <p:pic>
          <p:nvPicPr>
            <p:cNvPr id="12310" name="Picture 27" descr="Battery Probe.wmf"/>
            <p:cNvPicPr>
              <a:picLocks noChangeAspect="1"/>
            </p:cNvPicPr>
            <p:nvPr/>
          </p:nvPicPr>
          <p:blipFill>
            <a:blip r:embed="rId7" cstate="print"/>
            <a:srcRect/>
            <a:stretch>
              <a:fillRect/>
            </a:stretch>
          </p:blipFill>
          <p:spPr bwMode="auto">
            <a:xfrm>
              <a:off x="4356035" y="1182773"/>
              <a:ext cx="128306" cy="394889"/>
            </a:xfrm>
            <a:prstGeom prst="rect">
              <a:avLst/>
            </a:prstGeom>
            <a:noFill/>
            <a:ln w="9525">
              <a:noFill/>
              <a:miter lim="800000"/>
              <a:headEnd/>
              <a:tailEnd/>
            </a:ln>
          </p:spPr>
        </p:pic>
        <p:pic>
          <p:nvPicPr>
            <p:cNvPr id="12311" name="Picture 28" descr="Battery Probe.wmf"/>
            <p:cNvPicPr>
              <a:picLocks noChangeAspect="1"/>
            </p:cNvPicPr>
            <p:nvPr/>
          </p:nvPicPr>
          <p:blipFill>
            <a:blip r:embed="rId7" cstate="print"/>
            <a:srcRect/>
            <a:stretch>
              <a:fillRect/>
            </a:stretch>
          </p:blipFill>
          <p:spPr bwMode="auto">
            <a:xfrm>
              <a:off x="4356035" y="2320107"/>
              <a:ext cx="128306" cy="394889"/>
            </a:xfrm>
            <a:prstGeom prst="rect">
              <a:avLst/>
            </a:prstGeom>
            <a:noFill/>
            <a:ln w="9525">
              <a:noFill/>
              <a:miter lim="800000"/>
              <a:headEnd/>
              <a:tailEnd/>
            </a:ln>
          </p:spPr>
        </p:pic>
        <p:pic>
          <p:nvPicPr>
            <p:cNvPr id="12312" name="Picture 29" descr="Battery Probe.wmf"/>
            <p:cNvPicPr>
              <a:picLocks noChangeAspect="1"/>
            </p:cNvPicPr>
            <p:nvPr/>
          </p:nvPicPr>
          <p:blipFill>
            <a:blip r:embed="rId7" cstate="print"/>
            <a:srcRect/>
            <a:stretch>
              <a:fillRect/>
            </a:stretch>
          </p:blipFill>
          <p:spPr bwMode="auto">
            <a:xfrm>
              <a:off x="4356035" y="1939628"/>
              <a:ext cx="128306" cy="394889"/>
            </a:xfrm>
            <a:prstGeom prst="rect">
              <a:avLst/>
            </a:prstGeom>
            <a:noFill/>
            <a:ln w="9525">
              <a:noFill/>
              <a:miter lim="800000"/>
              <a:headEnd/>
              <a:tailEnd/>
            </a:ln>
          </p:spPr>
        </p:pic>
        <p:grpSp>
          <p:nvGrpSpPr>
            <p:cNvPr id="4" name="Group 4"/>
            <p:cNvGrpSpPr>
              <a:grpSpLocks noChangeAspect="1"/>
            </p:cNvGrpSpPr>
            <p:nvPr/>
          </p:nvGrpSpPr>
          <p:grpSpPr bwMode="auto">
            <a:xfrm>
              <a:off x="4311410" y="6274228"/>
              <a:ext cx="217556" cy="188952"/>
              <a:chOff x="2715" y="3981"/>
              <a:chExt cx="137" cy="119"/>
            </a:xfrm>
          </p:grpSpPr>
          <p:sp>
            <p:nvSpPr>
              <p:cNvPr id="12314" name="AutoShape 3"/>
              <p:cNvSpPr>
                <a:spLocks noChangeAspect="1" noChangeArrowheads="1" noTextEdit="1"/>
              </p:cNvSpPr>
              <p:nvPr/>
            </p:nvSpPr>
            <p:spPr bwMode="auto">
              <a:xfrm>
                <a:off x="2715" y="3981"/>
                <a:ext cx="137" cy="119"/>
              </a:xfrm>
              <a:prstGeom prst="rect">
                <a:avLst/>
              </a:prstGeom>
              <a:noFill/>
              <a:ln w="9525">
                <a:noFill/>
                <a:miter lim="800000"/>
                <a:headEnd/>
                <a:tailEnd/>
              </a:ln>
            </p:spPr>
            <p:txBody>
              <a:bodyPr/>
              <a:lstStyle/>
              <a:p>
                <a:endParaRPr lang="en-US"/>
              </a:p>
            </p:txBody>
          </p:sp>
          <p:grpSp>
            <p:nvGrpSpPr>
              <p:cNvPr id="6" name="Group 205"/>
              <p:cNvGrpSpPr>
                <a:grpSpLocks/>
              </p:cNvGrpSpPr>
              <p:nvPr/>
            </p:nvGrpSpPr>
            <p:grpSpPr bwMode="auto">
              <a:xfrm>
                <a:off x="2726" y="4027"/>
                <a:ext cx="92" cy="68"/>
                <a:chOff x="2727" y="4028"/>
                <a:chExt cx="92" cy="68"/>
              </a:xfrm>
            </p:grpSpPr>
            <p:sp>
              <p:nvSpPr>
                <p:cNvPr id="13231" name="Freeform 5"/>
                <p:cNvSpPr>
                  <a:spLocks/>
                </p:cNvSpPr>
                <p:nvPr/>
              </p:nvSpPr>
              <p:spPr bwMode="auto">
                <a:xfrm>
                  <a:off x="2784" y="4085"/>
                  <a:ext cx="5" cy="1"/>
                </a:xfrm>
                <a:custGeom>
                  <a:avLst/>
                  <a:gdLst>
                    <a:gd name="T0" fmla="*/ 0 w 15"/>
                    <a:gd name="T1" fmla="*/ 0 h 1"/>
                    <a:gd name="T2" fmla="*/ 0 w 15"/>
                    <a:gd name="T3" fmla="*/ 0 h 1"/>
                    <a:gd name="T4" fmla="*/ 0 w 15"/>
                    <a:gd name="T5" fmla="*/ 0 h 1"/>
                    <a:gd name="T6" fmla="*/ 0 w 15"/>
                    <a:gd name="T7" fmla="*/ 0 h 1"/>
                    <a:gd name="T8" fmla="*/ 0 w 15"/>
                    <a:gd name="T9" fmla="*/ 0 h 1"/>
                    <a:gd name="T10" fmla="*/ 0 w 15"/>
                    <a:gd name="T11" fmla="*/ 0 h 1"/>
                    <a:gd name="T12" fmla="*/ 0 w 15"/>
                    <a:gd name="T13" fmla="*/ 0 h 1"/>
                    <a:gd name="T14" fmla="*/ 0 w 15"/>
                    <a:gd name="T15" fmla="*/ 0 h 1"/>
                    <a:gd name="T16" fmla="*/ 0 w 15"/>
                    <a:gd name="T17" fmla="*/ 0 h 1"/>
                    <a:gd name="T18" fmla="*/ 0 w 15"/>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
                    <a:gd name="T32" fmla="*/ 15 w 1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
                      <a:moveTo>
                        <a:pt x="0" y="0"/>
                      </a:moveTo>
                      <a:lnTo>
                        <a:pt x="2" y="0"/>
                      </a:lnTo>
                      <a:lnTo>
                        <a:pt x="3" y="0"/>
                      </a:lnTo>
                      <a:lnTo>
                        <a:pt x="4" y="0"/>
                      </a:lnTo>
                      <a:lnTo>
                        <a:pt x="8" y="0"/>
                      </a:lnTo>
                      <a:lnTo>
                        <a:pt x="11" y="0"/>
                      </a:lnTo>
                      <a:lnTo>
                        <a:pt x="13" y="0"/>
                      </a:lnTo>
                      <a:lnTo>
                        <a:pt x="15" y="0"/>
                      </a:lnTo>
                      <a:lnTo>
                        <a:pt x="0" y="0"/>
                      </a:lnTo>
                      <a:close/>
                    </a:path>
                  </a:pathLst>
                </a:custGeom>
                <a:solidFill>
                  <a:srgbClr val="F5F5F5"/>
                </a:solidFill>
                <a:ln w="9525">
                  <a:noFill/>
                  <a:round/>
                  <a:headEnd/>
                  <a:tailEnd/>
                </a:ln>
              </p:spPr>
              <p:txBody>
                <a:bodyPr/>
                <a:lstStyle/>
                <a:p>
                  <a:endParaRPr lang="en-US"/>
                </a:p>
              </p:txBody>
            </p:sp>
            <p:sp>
              <p:nvSpPr>
                <p:cNvPr id="13232" name="Freeform 6"/>
                <p:cNvSpPr>
                  <a:spLocks/>
                </p:cNvSpPr>
                <p:nvPr/>
              </p:nvSpPr>
              <p:spPr bwMode="auto">
                <a:xfrm>
                  <a:off x="2781" y="4085"/>
                  <a:ext cx="10" cy="1"/>
                </a:xfrm>
                <a:custGeom>
                  <a:avLst/>
                  <a:gdLst>
                    <a:gd name="T0" fmla="*/ 0 w 29"/>
                    <a:gd name="T1" fmla="*/ 1 h 1"/>
                    <a:gd name="T2" fmla="*/ 0 w 29"/>
                    <a:gd name="T3" fmla="*/ 1 h 1"/>
                    <a:gd name="T4" fmla="*/ 0 w 29"/>
                    <a:gd name="T5" fmla="*/ 0 h 1"/>
                    <a:gd name="T6" fmla="*/ 0 w 29"/>
                    <a:gd name="T7" fmla="*/ 0 h 1"/>
                    <a:gd name="T8" fmla="*/ 0 w 29"/>
                    <a:gd name="T9" fmla="*/ 0 h 1"/>
                    <a:gd name="T10" fmla="*/ 0 w 29"/>
                    <a:gd name="T11" fmla="*/ 0 h 1"/>
                    <a:gd name="T12" fmla="*/ 0 w 29"/>
                    <a:gd name="T13" fmla="*/ 0 h 1"/>
                    <a:gd name="T14" fmla="*/ 0 w 29"/>
                    <a:gd name="T15" fmla="*/ 0 h 1"/>
                    <a:gd name="T16" fmla="*/ 0 w 29"/>
                    <a:gd name="T17" fmla="*/ 1 h 1"/>
                    <a:gd name="T18" fmla="*/ 0 w 29"/>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
                    <a:gd name="T31" fmla="*/ 0 h 1"/>
                    <a:gd name="T32" fmla="*/ 29 w 29"/>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 h="1">
                      <a:moveTo>
                        <a:pt x="0" y="1"/>
                      </a:moveTo>
                      <a:lnTo>
                        <a:pt x="3" y="1"/>
                      </a:lnTo>
                      <a:lnTo>
                        <a:pt x="5" y="0"/>
                      </a:lnTo>
                      <a:lnTo>
                        <a:pt x="10" y="0"/>
                      </a:lnTo>
                      <a:lnTo>
                        <a:pt x="12" y="0"/>
                      </a:lnTo>
                      <a:lnTo>
                        <a:pt x="18" y="0"/>
                      </a:lnTo>
                      <a:lnTo>
                        <a:pt x="23" y="0"/>
                      </a:lnTo>
                      <a:lnTo>
                        <a:pt x="26" y="0"/>
                      </a:lnTo>
                      <a:lnTo>
                        <a:pt x="29" y="1"/>
                      </a:lnTo>
                      <a:lnTo>
                        <a:pt x="0" y="1"/>
                      </a:lnTo>
                      <a:close/>
                    </a:path>
                  </a:pathLst>
                </a:custGeom>
                <a:solidFill>
                  <a:srgbClr val="EDEDED"/>
                </a:solidFill>
                <a:ln w="9525">
                  <a:noFill/>
                  <a:round/>
                  <a:headEnd/>
                  <a:tailEnd/>
                </a:ln>
              </p:spPr>
              <p:txBody>
                <a:bodyPr/>
                <a:lstStyle/>
                <a:p>
                  <a:endParaRPr lang="en-US"/>
                </a:p>
              </p:txBody>
            </p:sp>
            <p:sp>
              <p:nvSpPr>
                <p:cNvPr id="13233" name="Freeform 7"/>
                <p:cNvSpPr>
                  <a:spLocks/>
                </p:cNvSpPr>
                <p:nvPr/>
              </p:nvSpPr>
              <p:spPr bwMode="auto">
                <a:xfrm>
                  <a:off x="2780" y="4085"/>
                  <a:ext cx="12" cy="1"/>
                </a:xfrm>
                <a:custGeom>
                  <a:avLst/>
                  <a:gdLst>
                    <a:gd name="T0" fmla="*/ 0 w 36"/>
                    <a:gd name="T1" fmla="*/ 0 h 3"/>
                    <a:gd name="T2" fmla="*/ 0 w 36"/>
                    <a:gd name="T3" fmla="*/ 0 h 3"/>
                    <a:gd name="T4" fmla="*/ 0 w 36"/>
                    <a:gd name="T5" fmla="*/ 0 h 3"/>
                    <a:gd name="T6" fmla="*/ 0 w 36"/>
                    <a:gd name="T7" fmla="*/ 0 h 3"/>
                    <a:gd name="T8" fmla="*/ 0 w 36"/>
                    <a:gd name="T9" fmla="*/ 0 h 3"/>
                    <a:gd name="T10" fmla="*/ 0 w 36"/>
                    <a:gd name="T11" fmla="*/ 0 h 3"/>
                    <a:gd name="T12" fmla="*/ 0 w 36"/>
                    <a:gd name="T13" fmla="*/ 0 h 3"/>
                    <a:gd name="T14" fmla="*/ 0 w 36"/>
                    <a:gd name="T15" fmla="*/ 0 h 3"/>
                    <a:gd name="T16" fmla="*/ 0 w 36"/>
                    <a:gd name="T17" fmla="*/ 0 h 3"/>
                    <a:gd name="T18" fmla="*/ 0 w 36"/>
                    <a:gd name="T19" fmla="*/ 0 h 3"/>
                    <a:gd name="T20" fmla="*/ 0 w 36"/>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
                    <a:gd name="T34" fmla="*/ 0 h 3"/>
                    <a:gd name="T35" fmla="*/ 36 w 36"/>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 h="3">
                      <a:moveTo>
                        <a:pt x="12" y="0"/>
                      </a:moveTo>
                      <a:lnTo>
                        <a:pt x="8" y="0"/>
                      </a:lnTo>
                      <a:lnTo>
                        <a:pt x="5" y="1"/>
                      </a:lnTo>
                      <a:lnTo>
                        <a:pt x="2" y="2"/>
                      </a:lnTo>
                      <a:lnTo>
                        <a:pt x="0" y="3"/>
                      </a:lnTo>
                      <a:lnTo>
                        <a:pt x="36" y="3"/>
                      </a:lnTo>
                      <a:lnTo>
                        <a:pt x="34" y="2"/>
                      </a:lnTo>
                      <a:lnTo>
                        <a:pt x="33" y="1"/>
                      </a:lnTo>
                      <a:lnTo>
                        <a:pt x="30" y="0"/>
                      </a:lnTo>
                      <a:lnTo>
                        <a:pt x="27" y="0"/>
                      </a:lnTo>
                      <a:lnTo>
                        <a:pt x="12" y="0"/>
                      </a:lnTo>
                      <a:close/>
                    </a:path>
                  </a:pathLst>
                </a:custGeom>
                <a:solidFill>
                  <a:srgbClr val="E3E3E3"/>
                </a:solidFill>
                <a:ln w="9525">
                  <a:noFill/>
                  <a:round/>
                  <a:headEnd/>
                  <a:tailEnd/>
                </a:ln>
              </p:spPr>
              <p:txBody>
                <a:bodyPr/>
                <a:lstStyle/>
                <a:p>
                  <a:endParaRPr lang="en-US"/>
                </a:p>
              </p:txBody>
            </p:sp>
            <p:sp>
              <p:nvSpPr>
                <p:cNvPr id="13234" name="Freeform 8"/>
                <p:cNvSpPr>
                  <a:spLocks/>
                </p:cNvSpPr>
                <p:nvPr/>
              </p:nvSpPr>
              <p:spPr bwMode="auto">
                <a:xfrm>
                  <a:off x="2780" y="4085"/>
                  <a:ext cx="12" cy="2"/>
                </a:xfrm>
                <a:custGeom>
                  <a:avLst/>
                  <a:gdLst>
                    <a:gd name="T0" fmla="*/ 0 w 37"/>
                    <a:gd name="T1" fmla="*/ 0 h 5"/>
                    <a:gd name="T2" fmla="*/ 0 w 37"/>
                    <a:gd name="T3" fmla="*/ 0 h 5"/>
                    <a:gd name="T4" fmla="*/ 0 w 37"/>
                    <a:gd name="T5" fmla="*/ 0 h 5"/>
                    <a:gd name="T6" fmla="*/ 0 w 37"/>
                    <a:gd name="T7" fmla="*/ 0 h 5"/>
                    <a:gd name="T8" fmla="*/ 0 w 37"/>
                    <a:gd name="T9" fmla="*/ 0 h 5"/>
                    <a:gd name="T10" fmla="*/ 0 w 37"/>
                    <a:gd name="T11" fmla="*/ 0 h 5"/>
                    <a:gd name="T12" fmla="*/ 0 w 37"/>
                    <a:gd name="T13" fmla="*/ 0 h 5"/>
                    <a:gd name="T14" fmla="*/ 0 w 37"/>
                    <a:gd name="T15" fmla="*/ 0 h 5"/>
                    <a:gd name="T16" fmla="*/ 0 w 37"/>
                    <a:gd name="T17" fmla="*/ 0 h 5"/>
                    <a:gd name="T18" fmla="*/ 0 w 37"/>
                    <a:gd name="T19" fmla="*/ 0 h 5"/>
                    <a:gd name="T20" fmla="*/ 0 w 37"/>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5"/>
                    <a:gd name="T35" fmla="*/ 37 w 37"/>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5">
                      <a:moveTo>
                        <a:pt x="4" y="0"/>
                      </a:moveTo>
                      <a:lnTo>
                        <a:pt x="2" y="1"/>
                      </a:lnTo>
                      <a:lnTo>
                        <a:pt x="0" y="2"/>
                      </a:lnTo>
                      <a:lnTo>
                        <a:pt x="0" y="3"/>
                      </a:lnTo>
                      <a:lnTo>
                        <a:pt x="0" y="5"/>
                      </a:lnTo>
                      <a:lnTo>
                        <a:pt x="37" y="5"/>
                      </a:lnTo>
                      <a:lnTo>
                        <a:pt x="37" y="3"/>
                      </a:lnTo>
                      <a:lnTo>
                        <a:pt x="36" y="2"/>
                      </a:lnTo>
                      <a:lnTo>
                        <a:pt x="34" y="1"/>
                      </a:lnTo>
                      <a:lnTo>
                        <a:pt x="33" y="0"/>
                      </a:lnTo>
                      <a:lnTo>
                        <a:pt x="4" y="0"/>
                      </a:lnTo>
                      <a:close/>
                    </a:path>
                  </a:pathLst>
                </a:custGeom>
                <a:solidFill>
                  <a:srgbClr val="D9D9D9"/>
                </a:solidFill>
                <a:ln w="9525">
                  <a:noFill/>
                  <a:round/>
                  <a:headEnd/>
                  <a:tailEnd/>
                </a:ln>
              </p:spPr>
              <p:txBody>
                <a:bodyPr/>
                <a:lstStyle/>
                <a:p>
                  <a:endParaRPr lang="en-US"/>
                </a:p>
              </p:txBody>
            </p:sp>
            <p:sp>
              <p:nvSpPr>
                <p:cNvPr id="13235" name="Freeform 9"/>
                <p:cNvSpPr>
                  <a:spLocks/>
                </p:cNvSpPr>
                <p:nvPr/>
              </p:nvSpPr>
              <p:spPr bwMode="auto">
                <a:xfrm>
                  <a:off x="2779" y="4086"/>
                  <a:ext cx="13" cy="1"/>
                </a:xfrm>
                <a:custGeom>
                  <a:avLst/>
                  <a:gdLst>
                    <a:gd name="T0" fmla="*/ 0 w 39"/>
                    <a:gd name="T1" fmla="*/ 0 h 5"/>
                    <a:gd name="T2" fmla="*/ 0 w 39"/>
                    <a:gd name="T3" fmla="*/ 0 h 5"/>
                    <a:gd name="T4" fmla="*/ 0 w 39"/>
                    <a:gd name="T5" fmla="*/ 0 h 5"/>
                    <a:gd name="T6" fmla="*/ 0 w 39"/>
                    <a:gd name="T7" fmla="*/ 0 h 5"/>
                    <a:gd name="T8" fmla="*/ 0 w 39"/>
                    <a:gd name="T9" fmla="*/ 0 h 5"/>
                    <a:gd name="T10" fmla="*/ 0 w 39"/>
                    <a:gd name="T11" fmla="*/ 0 h 5"/>
                    <a:gd name="T12" fmla="*/ 0 w 39"/>
                    <a:gd name="T13" fmla="*/ 0 h 5"/>
                    <a:gd name="T14" fmla="*/ 0 w 39"/>
                    <a:gd name="T15" fmla="*/ 0 h 5"/>
                    <a:gd name="T16" fmla="*/ 0 w 39"/>
                    <a:gd name="T17" fmla="*/ 0 h 5"/>
                    <a:gd name="T18" fmla="*/ 0 w 39"/>
                    <a:gd name="T19" fmla="*/ 0 h 5"/>
                    <a:gd name="T20" fmla="*/ 0 w 39"/>
                    <a:gd name="T21" fmla="*/ 0 h 5"/>
                    <a:gd name="T22" fmla="*/ 0 w 39"/>
                    <a:gd name="T23" fmla="*/ 0 h 5"/>
                    <a:gd name="T24" fmla="*/ 0 w 39"/>
                    <a:gd name="T25" fmla="*/ 0 h 5"/>
                    <a:gd name="T26" fmla="*/ 0 w 39"/>
                    <a:gd name="T27" fmla="*/ 0 h 5"/>
                    <a:gd name="T28" fmla="*/ 0 w 39"/>
                    <a:gd name="T29" fmla="*/ 0 h 5"/>
                    <a:gd name="T30" fmla="*/ 0 w 39"/>
                    <a:gd name="T31" fmla="*/ 0 h 5"/>
                    <a:gd name="T32" fmla="*/ 0 w 39"/>
                    <a:gd name="T33" fmla="*/ 0 h 5"/>
                    <a:gd name="T34" fmla="*/ 0 w 39"/>
                    <a:gd name="T35" fmla="*/ 0 h 5"/>
                    <a:gd name="T36" fmla="*/ 0 w 39"/>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5"/>
                    <a:gd name="T59" fmla="*/ 39 w 39"/>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5">
                      <a:moveTo>
                        <a:pt x="39" y="5"/>
                      </a:moveTo>
                      <a:lnTo>
                        <a:pt x="39" y="5"/>
                      </a:lnTo>
                      <a:lnTo>
                        <a:pt x="39" y="4"/>
                      </a:lnTo>
                      <a:lnTo>
                        <a:pt x="39" y="3"/>
                      </a:lnTo>
                      <a:lnTo>
                        <a:pt x="39" y="1"/>
                      </a:lnTo>
                      <a:lnTo>
                        <a:pt x="38" y="0"/>
                      </a:lnTo>
                      <a:lnTo>
                        <a:pt x="2" y="0"/>
                      </a:lnTo>
                      <a:lnTo>
                        <a:pt x="2" y="1"/>
                      </a:lnTo>
                      <a:lnTo>
                        <a:pt x="2" y="3"/>
                      </a:lnTo>
                      <a:lnTo>
                        <a:pt x="0" y="4"/>
                      </a:lnTo>
                      <a:lnTo>
                        <a:pt x="0" y="5"/>
                      </a:lnTo>
                      <a:lnTo>
                        <a:pt x="2" y="5"/>
                      </a:lnTo>
                      <a:lnTo>
                        <a:pt x="39" y="5"/>
                      </a:lnTo>
                      <a:close/>
                    </a:path>
                  </a:pathLst>
                </a:custGeom>
                <a:solidFill>
                  <a:srgbClr val="D1D1D1"/>
                </a:solidFill>
                <a:ln w="9525">
                  <a:noFill/>
                  <a:round/>
                  <a:headEnd/>
                  <a:tailEnd/>
                </a:ln>
              </p:spPr>
              <p:txBody>
                <a:bodyPr/>
                <a:lstStyle/>
                <a:p>
                  <a:endParaRPr lang="en-US"/>
                </a:p>
              </p:txBody>
            </p:sp>
            <p:sp>
              <p:nvSpPr>
                <p:cNvPr id="13236" name="Freeform 10"/>
                <p:cNvSpPr>
                  <a:spLocks/>
                </p:cNvSpPr>
                <p:nvPr/>
              </p:nvSpPr>
              <p:spPr bwMode="auto">
                <a:xfrm>
                  <a:off x="2779" y="4087"/>
                  <a:ext cx="13" cy="1"/>
                </a:xfrm>
                <a:custGeom>
                  <a:avLst/>
                  <a:gdLst>
                    <a:gd name="T0" fmla="*/ 0 w 39"/>
                    <a:gd name="T1" fmla="*/ 0 h 4"/>
                    <a:gd name="T2" fmla="*/ 0 w 39"/>
                    <a:gd name="T3" fmla="*/ 0 h 4"/>
                    <a:gd name="T4" fmla="*/ 0 w 39"/>
                    <a:gd name="T5" fmla="*/ 0 h 4"/>
                    <a:gd name="T6" fmla="*/ 0 w 39"/>
                    <a:gd name="T7" fmla="*/ 0 h 4"/>
                    <a:gd name="T8" fmla="*/ 0 w 39"/>
                    <a:gd name="T9" fmla="*/ 0 h 4"/>
                    <a:gd name="T10" fmla="*/ 0 w 39"/>
                    <a:gd name="T11" fmla="*/ 0 h 4"/>
                    <a:gd name="T12" fmla="*/ 0 w 39"/>
                    <a:gd name="T13" fmla="*/ 0 h 4"/>
                    <a:gd name="T14" fmla="*/ 0 w 39"/>
                    <a:gd name="T15" fmla="*/ 0 h 4"/>
                    <a:gd name="T16" fmla="*/ 0 w 39"/>
                    <a:gd name="T17" fmla="*/ 0 h 4"/>
                    <a:gd name="T18" fmla="*/ 0 w 39"/>
                    <a:gd name="T19" fmla="*/ 0 h 4"/>
                    <a:gd name="T20" fmla="*/ 0 w 39"/>
                    <a:gd name="T21" fmla="*/ 0 h 4"/>
                    <a:gd name="T22" fmla="*/ 0 w 39"/>
                    <a:gd name="T23" fmla="*/ 0 h 4"/>
                    <a:gd name="T24" fmla="*/ 0 w 39"/>
                    <a:gd name="T25" fmla="*/ 0 h 4"/>
                    <a:gd name="T26" fmla="*/ 0 w 39"/>
                    <a:gd name="T27" fmla="*/ 0 h 4"/>
                    <a:gd name="T28" fmla="*/ 0 w 39"/>
                    <a:gd name="T29" fmla="*/ 0 h 4"/>
                    <a:gd name="T30" fmla="*/ 0 w 39"/>
                    <a:gd name="T31" fmla="*/ 0 h 4"/>
                    <a:gd name="T32" fmla="*/ 0 w 39"/>
                    <a:gd name="T33" fmla="*/ 0 h 4"/>
                    <a:gd name="T34" fmla="*/ 0 w 39"/>
                    <a:gd name="T35" fmla="*/ 0 h 4"/>
                    <a:gd name="T36" fmla="*/ 0 w 39"/>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9"/>
                    <a:gd name="T58" fmla="*/ 0 h 4"/>
                    <a:gd name="T59" fmla="*/ 39 w 39"/>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9" h="4">
                      <a:moveTo>
                        <a:pt x="39" y="4"/>
                      </a:moveTo>
                      <a:lnTo>
                        <a:pt x="39" y="3"/>
                      </a:lnTo>
                      <a:lnTo>
                        <a:pt x="39" y="2"/>
                      </a:lnTo>
                      <a:lnTo>
                        <a:pt x="39" y="1"/>
                      </a:lnTo>
                      <a:lnTo>
                        <a:pt x="39" y="0"/>
                      </a:lnTo>
                      <a:lnTo>
                        <a:pt x="2" y="0"/>
                      </a:lnTo>
                      <a:lnTo>
                        <a:pt x="2" y="1"/>
                      </a:lnTo>
                      <a:lnTo>
                        <a:pt x="0" y="1"/>
                      </a:lnTo>
                      <a:lnTo>
                        <a:pt x="0" y="2"/>
                      </a:lnTo>
                      <a:lnTo>
                        <a:pt x="2" y="2"/>
                      </a:lnTo>
                      <a:lnTo>
                        <a:pt x="2" y="3"/>
                      </a:lnTo>
                      <a:lnTo>
                        <a:pt x="2" y="4"/>
                      </a:lnTo>
                      <a:lnTo>
                        <a:pt x="39" y="4"/>
                      </a:lnTo>
                      <a:close/>
                    </a:path>
                  </a:pathLst>
                </a:custGeom>
                <a:solidFill>
                  <a:srgbClr val="C7C7C7"/>
                </a:solidFill>
                <a:ln w="9525">
                  <a:noFill/>
                  <a:round/>
                  <a:headEnd/>
                  <a:tailEnd/>
                </a:ln>
              </p:spPr>
              <p:txBody>
                <a:bodyPr/>
                <a:lstStyle/>
                <a:p>
                  <a:endParaRPr lang="en-US"/>
                </a:p>
              </p:txBody>
            </p:sp>
            <p:sp>
              <p:nvSpPr>
                <p:cNvPr id="13237" name="Freeform 11"/>
                <p:cNvSpPr>
                  <a:spLocks/>
                </p:cNvSpPr>
                <p:nvPr/>
              </p:nvSpPr>
              <p:spPr bwMode="auto">
                <a:xfrm>
                  <a:off x="2780" y="4087"/>
                  <a:ext cx="12" cy="1"/>
                </a:xfrm>
                <a:custGeom>
                  <a:avLst/>
                  <a:gdLst>
                    <a:gd name="T0" fmla="*/ 0 w 37"/>
                    <a:gd name="T1" fmla="*/ 0 h 3"/>
                    <a:gd name="T2" fmla="*/ 0 w 37"/>
                    <a:gd name="T3" fmla="*/ 0 h 3"/>
                    <a:gd name="T4" fmla="*/ 0 w 37"/>
                    <a:gd name="T5" fmla="*/ 0 h 3"/>
                    <a:gd name="T6" fmla="*/ 0 w 37"/>
                    <a:gd name="T7" fmla="*/ 0 h 3"/>
                    <a:gd name="T8" fmla="*/ 0 w 37"/>
                    <a:gd name="T9" fmla="*/ 0 h 3"/>
                    <a:gd name="T10" fmla="*/ 0 w 37"/>
                    <a:gd name="T11" fmla="*/ 0 h 3"/>
                    <a:gd name="T12" fmla="*/ 0 w 37"/>
                    <a:gd name="T13" fmla="*/ 0 h 3"/>
                    <a:gd name="T14" fmla="*/ 0 w 37"/>
                    <a:gd name="T15" fmla="*/ 0 h 3"/>
                    <a:gd name="T16" fmla="*/ 0 w 37"/>
                    <a:gd name="T17" fmla="*/ 0 h 3"/>
                    <a:gd name="T18" fmla="*/ 0 w 37"/>
                    <a:gd name="T19" fmla="*/ 0 h 3"/>
                    <a:gd name="T20" fmla="*/ 0 w 37"/>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
                    <a:gd name="T34" fmla="*/ 0 h 3"/>
                    <a:gd name="T35" fmla="*/ 37 w 37"/>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 h="3">
                      <a:moveTo>
                        <a:pt x="36" y="3"/>
                      </a:moveTo>
                      <a:lnTo>
                        <a:pt x="37" y="3"/>
                      </a:lnTo>
                      <a:lnTo>
                        <a:pt x="37" y="2"/>
                      </a:lnTo>
                      <a:lnTo>
                        <a:pt x="37" y="1"/>
                      </a:lnTo>
                      <a:lnTo>
                        <a:pt x="37" y="0"/>
                      </a:lnTo>
                      <a:lnTo>
                        <a:pt x="0" y="0"/>
                      </a:lnTo>
                      <a:lnTo>
                        <a:pt x="0" y="1"/>
                      </a:lnTo>
                      <a:lnTo>
                        <a:pt x="0" y="2"/>
                      </a:lnTo>
                      <a:lnTo>
                        <a:pt x="0" y="3"/>
                      </a:lnTo>
                      <a:lnTo>
                        <a:pt x="1" y="3"/>
                      </a:lnTo>
                      <a:lnTo>
                        <a:pt x="36" y="3"/>
                      </a:lnTo>
                      <a:close/>
                    </a:path>
                  </a:pathLst>
                </a:custGeom>
                <a:solidFill>
                  <a:srgbClr val="BFBFBF"/>
                </a:solidFill>
                <a:ln w="9525">
                  <a:noFill/>
                  <a:round/>
                  <a:headEnd/>
                  <a:tailEnd/>
                </a:ln>
              </p:spPr>
              <p:txBody>
                <a:bodyPr/>
                <a:lstStyle/>
                <a:p>
                  <a:endParaRPr lang="en-US"/>
                </a:p>
              </p:txBody>
            </p:sp>
            <p:sp>
              <p:nvSpPr>
                <p:cNvPr id="13238" name="Freeform 12"/>
                <p:cNvSpPr>
                  <a:spLocks/>
                </p:cNvSpPr>
                <p:nvPr/>
              </p:nvSpPr>
              <p:spPr bwMode="auto">
                <a:xfrm>
                  <a:off x="2780" y="4088"/>
                  <a:ext cx="12" cy="2"/>
                </a:xfrm>
                <a:custGeom>
                  <a:avLst/>
                  <a:gdLst>
                    <a:gd name="T0" fmla="*/ 0 w 37"/>
                    <a:gd name="T1" fmla="*/ 0 h 5"/>
                    <a:gd name="T2" fmla="*/ 0 w 37"/>
                    <a:gd name="T3" fmla="*/ 0 h 5"/>
                    <a:gd name="T4" fmla="*/ 0 w 37"/>
                    <a:gd name="T5" fmla="*/ 0 h 5"/>
                    <a:gd name="T6" fmla="*/ 0 w 37"/>
                    <a:gd name="T7" fmla="*/ 0 h 5"/>
                    <a:gd name="T8" fmla="*/ 0 w 37"/>
                    <a:gd name="T9" fmla="*/ 0 h 5"/>
                    <a:gd name="T10" fmla="*/ 0 w 37"/>
                    <a:gd name="T11" fmla="*/ 0 h 5"/>
                    <a:gd name="T12" fmla="*/ 0 w 37"/>
                    <a:gd name="T13" fmla="*/ 0 h 5"/>
                    <a:gd name="T14" fmla="*/ 0 w 37"/>
                    <a:gd name="T15" fmla="*/ 0 h 5"/>
                    <a:gd name="T16" fmla="*/ 0 w 37"/>
                    <a:gd name="T17" fmla="*/ 0 h 5"/>
                    <a:gd name="T18" fmla="*/ 0 w 37"/>
                    <a:gd name="T19" fmla="*/ 0 h 5"/>
                    <a:gd name="T20" fmla="*/ 0 w 37"/>
                    <a:gd name="T21" fmla="*/ 0 h 5"/>
                    <a:gd name="T22" fmla="*/ 0 w 37"/>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
                    <a:gd name="T37" fmla="*/ 0 h 5"/>
                    <a:gd name="T38" fmla="*/ 37 w 37"/>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 h="5">
                      <a:moveTo>
                        <a:pt x="33" y="5"/>
                      </a:moveTo>
                      <a:lnTo>
                        <a:pt x="33" y="4"/>
                      </a:lnTo>
                      <a:lnTo>
                        <a:pt x="36" y="4"/>
                      </a:lnTo>
                      <a:lnTo>
                        <a:pt x="36" y="1"/>
                      </a:lnTo>
                      <a:lnTo>
                        <a:pt x="37" y="0"/>
                      </a:lnTo>
                      <a:lnTo>
                        <a:pt x="0" y="0"/>
                      </a:lnTo>
                      <a:lnTo>
                        <a:pt x="0" y="1"/>
                      </a:lnTo>
                      <a:lnTo>
                        <a:pt x="1" y="4"/>
                      </a:lnTo>
                      <a:lnTo>
                        <a:pt x="2" y="4"/>
                      </a:lnTo>
                      <a:lnTo>
                        <a:pt x="34" y="4"/>
                      </a:lnTo>
                      <a:lnTo>
                        <a:pt x="33" y="5"/>
                      </a:lnTo>
                      <a:close/>
                    </a:path>
                  </a:pathLst>
                </a:custGeom>
                <a:solidFill>
                  <a:srgbClr val="B5B5B5"/>
                </a:solidFill>
                <a:ln w="9525">
                  <a:noFill/>
                  <a:round/>
                  <a:headEnd/>
                  <a:tailEnd/>
                </a:ln>
              </p:spPr>
              <p:txBody>
                <a:bodyPr/>
                <a:lstStyle/>
                <a:p>
                  <a:endParaRPr lang="en-US"/>
                </a:p>
              </p:txBody>
            </p:sp>
            <p:sp>
              <p:nvSpPr>
                <p:cNvPr id="13239" name="Freeform 13"/>
                <p:cNvSpPr>
                  <a:spLocks/>
                </p:cNvSpPr>
                <p:nvPr/>
              </p:nvSpPr>
              <p:spPr bwMode="auto">
                <a:xfrm>
                  <a:off x="2780" y="4088"/>
                  <a:ext cx="12" cy="2"/>
                </a:xfrm>
                <a:custGeom>
                  <a:avLst/>
                  <a:gdLst>
                    <a:gd name="T0" fmla="*/ 0 w 35"/>
                    <a:gd name="T1" fmla="*/ 0 h 5"/>
                    <a:gd name="T2" fmla="*/ 0 w 35"/>
                    <a:gd name="T3" fmla="*/ 0 h 5"/>
                    <a:gd name="T4" fmla="*/ 0 w 35"/>
                    <a:gd name="T5" fmla="*/ 0 h 5"/>
                    <a:gd name="T6" fmla="*/ 0 w 35"/>
                    <a:gd name="T7" fmla="*/ 0 h 5"/>
                    <a:gd name="T8" fmla="*/ 0 w 35"/>
                    <a:gd name="T9" fmla="*/ 0 h 5"/>
                    <a:gd name="T10" fmla="*/ 0 w 35"/>
                    <a:gd name="T11" fmla="*/ 0 h 5"/>
                    <a:gd name="T12" fmla="*/ 0 w 35"/>
                    <a:gd name="T13" fmla="*/ 0 h 5"/>
                    <a:gd name="T14" fmla="*/ 0 w 35"/>
                    <a:gd name="T15" fmla="*/ 0 h 5"/>
                    <a:gd name="T16" fmla="*/ 0 w 35"/>
                    <a:gd name="T17" fmla="*/ 0 h 5"/>
                    <a:gd name="T18" fmla="*/ 0 w 35"/>
                    <a:gd name="T19" fmla="*/ 0 h 5"/>
                    <a:gd name="T20" fmla="*/ 0 w 35"/>
                    <a:gd name="T21" fmla="*/ 0 h 5"/>
                    <a:gd name="T22" fmla="*/ 0 w 35"/>
                    <a:gd name="T23" fmla="*/ 0 h 5"/>
                    <a:gd name="T24" fmla="*/ 0 w 35"/>
                    <a:gd name="T25" fmla="*/ 0 h 5"/>
                    <a:gd name="T26" fmla="*/ 0 w 35"/>
                    <a:gd name="T27" fmla="*/ 0 h 5"/>
                    <a:gd name="T28" fmla="*/ 0 w 35"/>
                    <a:gd name="T29" fmla="*/ 0 h 5"/>
                    <a:gd name="T30" fmla="*/ 0 w 35"/>
                    <a:gd name="T31" fmla="*/ 0 h 5"/>
                    <a:gd name="T32" fmla="*/ 0 w 35"/>
                    <a:gd name="T33" fmla="*/ 0 h 5"/>
                    <a:gd name="T34" fmla="*/ 0 w 35"/>
                    <a:gd name="T35" fmla="*/ 0 h 5"/>
                    <a:gd name="T36" fmla="*/ 0 w 35"/>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5"/>
                    <a:gd name="T58" fmla="*/ 0 h 5"/>
                    <a:gd name="T59" fmla="*/ 35 w 35"/>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5" h="5">
                      <a:moveTo>
                        <a:pt x="35" y="0"/>
                      </a:moveTo>
                      <a:lnTo>
                        <a:pt x="35" y="2"/>
                      </a:lnTo>
                      <a:lnTo>
                        <a:pt x="33" y="3"/>
                      </a:lnTo>
                      <a:lnTo>
                        <a:pt x="32" y="4"/>
                      </a:lnTo>
                      <a:lnTo>
                        <a:pt x="30" y="4"/>
                      </a:lnTo>
                      <a:lnTo>
                        <a:pt x="30" y="5"/>
                      </a:lnTo>
                      <a:lnTo>
                        <a:pt x="3" y="5"/>
                      </a:lnTo>
                      <a:lnTo>
                        <a:pt x="3" y="4"/>
                      </a:lnTo>
                      <a:lnTo>
                        <a:pt x="1" y="4"/>
                      </a:lnTo>
                      <a:lnTo>
                        <a:pt x="1" y="3"/>
                      </a:lnTo>
                      <a:lnTo>
                        <a:pt x="1" y="2"/>
                      </a:lnTo>
                      <a:lnTo>
                        <a:pt x="0" y="0"/>
                      </a:lnTo>
                      <a:lnTo>
                        <a:pt x="35" y="0"/>
                      </a:lnTo>
                      <a:close/>
                    </a:path>
                  </a:pathLst>
                </a:custGeom>
                <a:solidFill>
                  <a:srgbClr val="ABABAB"/>
                </a:solidFill>
                <a:ln w="9525">
                  <a:noFill/>
                  <a:round/>
                  <a:headEnd/>
                  <a:tailEnd/>
                </a:ln>
              </p:spPr>
              <p:txBody>
                <a:bodyPr/>
                <a:lstStyle/>
                <a:p>
                  <a:endParaRPr lang="en-US"/>
                </a:p>
              </p:txBody>
            </p:sp>
            <p:sp>
              <p:nvSpPr>
                <p:cNvPr id="13240" name="Freeform 14"/>
                <p:cNvSpPr>
                  <a:spLocks/>
                </p:cNvSpPr>
                <p:nvPr/>
              </p:nvSpPr>
              <p:spPr bwMode="auto">
                <a:xfrm>
                  <a:off x="2781" y="4089"/>
                  <a:ext cx="10" cy="2"/>
                </a:xfrm>
                <a:custGeom>
                  <a:avLst/>
                  <a:gdLst>
                    <a:gd name="T0" fmla="*/ 0 w 32"/>
                    <a:gd name="T1" fmla="*/ 1 h 4"/>
                    <a:gd name="T2" fmla="*/ 0 w 32"/>
                    <a:gd name="T3" fmla="*/ 1 h 4"/>
                    <a:gd name="T4" fmla="*/ 0 w 32"/>
                    <a:gd name="T5" fmla="*/ 1 h 4"/>
                    <a:gd name="T6" fmla="*/ 0 w 32"/>
                    <a:gd name="T7" fmla="*/ 1 h 4"/>
                    <a:gd name="T8" fmla="*/ 0 w 32"/>
                    <a:gd name="T9" fmla="*/ 0 h 4"/>
                    <a:gd name="T10" fmla="*/ 0 w 32"/>
                    <a:gd name="T11" fmla="*/ 1 h 4"/>
                    <a:gd name="T12" fmla="*/ 0 w 32"/>
                    <a:gd name="T13" fmla="*/ 1 h 4"/>
                    <a:gd name="T14" fmla="*/ 0 w 32"/>
                    <a:gd name="T15" fmla="*/ 1 h 4"/>
                    <a:gd name="T16" fmla="*/ 0 w 32"/>
                    <a:gd name="T17" fmla="*/ 1 h 4"/>
                    <a:gd name="T18" fmla="*/ 0 w 32"/>
                    <a:gd name="T19" fmla="*/ 1 h 4"/>
                    <a:gd name="T20" fmla="*/ 0 w 32"/>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4"/>
                    <a:gd name="T35" fmla="*/ 32 w 3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4">
                      <a:moveTo>
                        <a:pt x="27" y="4"/>
                      </a:moveTo>
                      <a:lnTo>
                        <a:pt x="29" y="3"/>
                      </a:lnTo>
                      <a:lnTo>
                        <a:pt x="29" y="2"/>
                      </a:lnTo>
                      <a:lnTo>
                        <a:pt x="31" y="1"/>
                      </a:lnTo>
                      <a:lnTo>
                        <a:pt x="32" y="0"/>
                      </a:lnTo>
                      <a:lnTo>
                        <a:pt x="0" y="1"/>
                      </a:lnTo>
                      <a:lnTo>
                        <a:pt x="2" y="2"/>
                      </a:lnTo>
                      <a:lnTo>
                        <a:pt x="3" y="3"/>
                      </a:lnTo>
                      <a:lnTo>
                        <a:pt x="5" y="4"/>
                      </a:lnTo>
                      <a:lnTo>
                        <a:pt x="27" y="4"/>
                      </a:lnTo>
                      <a:close/>
                    </a:path>
                  </a:pathLst>
                </a:custGeom>
                <a:solidFill>
                  <a:srgbClr val="A1A1A1"/>
                </a:solidFill>
                <a:ln w="9525">
                  <a:noFill/>
                  <a:round/>
                  <a:headEnd/>
                  <a:tailEnd/>
                </a:ln>
              </p:spPr>
              <p:txBody>
                <a:bodyPr/>
                <a:lstStyle/>
                <a:p>
                  <a:endParaRPr lang="en-US"/>
                </a:p>
              </p:txBody>
            </p:sp>
            <p:sp>
              <p:nvSpPr>
                <p:cNvPr id="13241" name="Freeform 15"/>
                <p:cNvSpPr>
                  <a:spLocks/>
                </p:cNvSpPr>
                <p:nvPr/>
              </p:nvSpPr>
              <p:spPr bwMode="auto">
                <a:xfrm>
                  <a:off x="2781" y="4090"/>
                  <a:ext cx="9" cy="2"/>
                </a:xfrm>
                <a:custGeom>
                  <a:avLst/>
                  <a:gdLst>
                    <a:gd name="T0" fmla="*/ 0 w 27"/>
                    <a:gd name="T1" fmla="*/ 0 h 5"/>
                    <a:gd name="T2" fmla="*/ 0 w 27"/>
                    <a:gd name="T3" fmla="*/ 0 h 5"/>
                    <a:gd name="T4" fmla="*/ 0 w 27"/>
                    <a:gd name="T5" fmla="*/ 0 h 5"/>
                    <a:gd name="T6" fmla="*/ 0 w 27"/>
                    <a:gd name="T7" fmla="*/ 0 h 5"/>
                    <a:gd name="T8" fmla="*/ 0 w 27"/>
                    <a:gd name="T9" fmla="*/ 0 h 5"/>
                    <a:gd name="T10" fmla="*/ 0 w 27"/>
                    <a:gd name="T11" fmla="*/ 0 h 5"/>
                    <a:gd name="T12" fmla="*/ 0 w 27"/>
                    <a:gd name="T13" fmla="*/ 0 h 5"/>
                    <a:gd name="T14" fmla="*/ 0 w 27"/>
                    <a:gd name="T15" fmla="*/ 0 h 5"/>
                    <a:gd name="T16" fmla="*/ 0 w 27"/>
                    <a:gd name="T17" fmla="*/ 0 h 5"/>
                    <a:gd name="T18" fmla="*/ 0 w 27"/>
                    <a:gd name="T19" fmla="*/ 0 h 5"/>
                    <a:gd name="T20" fmla="*/ 0 w 27"/>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5"/>
                    <a:gd name="T35" fmla="*/ 27 w 27"/>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5">
                      <a:moveTo>
                        <a:pt x="23" y="5"/>
                      </a:moveTo>
                      <a:lnTo>
                        <a:pt x="25" y="2"/>
                      </a:lnTo>
                      <a:lnTo>
                        <a:pt x="26" y="1"/>
                      </a:lnTo>
                      <a:lnTo>
                        <a:pt x="27" y="0"/>
                      </a:lnTo>
                      <a:lnTo>
                        <a:pt x="0" y="0"/>
                      </a:lnTo>
                      <a:lnTo>
                        <a:pt x="1" y="1"/>
                      </a:lnTo>
                      <a:lnTo>
                        <a:pt x="3" y="2"/>
                      </a:lnTo>
                      <a:lnTo>
                        <a:pt x="4" y="2"/>
                      </a:lnTo>
                      <a:lnTo>
                        <a:pt x="4" y="5"/>
                      </a:lnTo>
                      <a:lnTo>
                        <a:pt x="23" y="5"/>
                      </a:lnTo>
                      <a:close/>
                    </a:path>
                  </a:pathLst>
                </a:custGeom>
                <a:solidFill>
                  <a:srgbClr val="999999"/>
                </a:solidFill>
                <a:ln w="9525">
                  <a:noFill/>
                  <a:round/>
                  <a:headEnd/>
                  <a:tailEnd/>
                </a:ln>
              </p:spPr>
              <p:txBody>
                <a:bodyPr/>
                <a:lstStyle/>
                <a:p>
                  <a:endParaRPr lang="en-US"/>
                </a:p>
              </p:txBody>
            </p:sp>
            <p:sp>
              <p:nvSpPr>
                <p:cNvPr id="13242" name="Freeform 16"/>
                <p:cNvSpPr>
                  <a:spLocks/>
                </p:cNvSpPr>
                <p:nvPr/>
              </p:nvSpPr>
              <p:spPr bwMode="auto">
                <a:xfrm>
                  <a:off x="2782" y="4091"/>
                  <a:ext cx="8" cy="1"/>
                </a:xfrm>
                <a:custGeom>
                  <a:avLst/>
                  <a:gdLst>
                    <a:gd name="T0" fmla="*/ 0 w 22"/>
                    <a:gd name="T1" fmla="*/ 0 h 4"/>
                    <a:gd name="T2" fmla="*/ 0 w 22"/>
                    <a:gd name="T3" fmla="*/ 0 h 4"/>
                    <a:gd name="T4" fmla="*/ 0 w 22"/>
                    <a:gd name="T5" fmla="*/ 0 h 4"/>
                    <a:gd name="T6" fmla="*/ 0 w 22"/>
                    <a:gd name="T7" fmla="*/ 0 h 4"/>
                    <a:gd name="T8" fmla="*/ 0 w 22"/>
                    <a:gd name="T9" fmla="*/ 0 h 4"/>
                    <a:gd name="T10" fmla="*/ 0 w 22"/>
                    <a:gd name="T11" fmla="*/ 0 h 4"/>
                    <a:gd name="T12" fmla="*/ 0 w 22"/>
                    <a:gd name="T13" fmla="*/ 0 h 4"/>
                    <a:gd name="T14" fmla="*/ 0 w 22"/>
                    <a:gd name="T15" fmla="*/ 0 h 4"/>
                    <a:gd name="T16" fmla="*/ 0 w 22"/>
                    <a:gd name="T17" fmla="*/ 0 h 4"/>
                    <a:gd name="T18" fmla="*/ 0 w 22"/>
                    <a:gd name="T19" fmla="*/ 0 h 4"/>
                    <a:gd name="T20" fmla="*/ 0 w 22"/>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
                    <a:gd name="T35" fmla="*/ 22 w 2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
                      <a:moveTo>
                        <a:pt x="19" y="4"/>
                      </a:moveTo>
                      <a:lnTo>
                        <a:pt x="20" y="4"/>
                      </a:lnTo>
                      <a:lnTo>
                        <a:pt x="20" y="3"/>
                      </a:lnTo>
                      <a:lnTo>
                        <a:pt x="22" y="2"/>
                      </a:lnTo>
                      <a:lnTo>
                        <a:pt x="22" y="0"/>
                      </a:lnTo>
                      <a:lnTo>
                        <a:pt x="0" y="0"/>
                      </a:lnTo>
                      <a:lnTo>
                        <a:pt x="0" y="2"/>
                      </a:lnTo>
                      <a:lnTo>
                        <a:pt x="1" y="3"/>
                      </a:lnTo>
                      <a:lnTo>
                        <a:pt x="2" y="4"/>
                      </a:lnTo>
                      <a:lnTo>
                        <a:pt x="4" y="4"/>
                      </a:lnTo>
                      <a:lnTo>
                        <a:pt x="19" y="4"/>
                      </a:lnTo>
                      <a:close/>
                    </a:path>
                  </a:pathLst>
                </a:custGeom>
                <a:solidFill>
                  <a:srgbClr val="8F8F8F"/>
                </a:solidFill>
                <a:ln w="9525">
                  <a:noFill/>
                  <a:round/>
                  <a:headEnd/>
                  <a:tailEnd/>
                </a:ln>
              </p:spPr>
              <p:txBody>
                <a:bodyPr/>
                <a:lstStyle/>
                <a:p>
                  <a:endParaRPr lang="en-US"/>
                </a:p>
              </p:txBody>
            </p:sp>
            <p:sp>
              <p:nvSpPr>
                <p:cNvPr id="13243" name="Freeform 17"/>
                <p:cNvSpPr>
                  <a:spLocks/>
                </p:cNvSpPr>
                <p:nvPr/>
              </p:nvSpPr>
              <p:spPr bwMode="auto">
                <a:xfrm>
                  <a:off x="2783" y="4092"/>
                  <a:ext cx="6" cy="1"/>
                </a:xfrm>
                <a:custGeom>
                  <a:avLst/>
                  <a:gdLst>
                    <a:gd name="T0" fmla="*/ 0 w 19"/>
                    <a:gd name="T1" fmla="*/ 0 h 3"/>
                    <a:gd name="T2" fmla="*/ 0 w 19"/>
                    <a:gd name="T3" fmla="*/ 0 h 3"/>
                    <a:gd name="T4" fmla="*/ 0 w 19"/>
                    <a:gd name="T5" fmla="*/ 0 h 3"/>
                    <a:gd name="T6" fmla="*/ 0 w 19"/>
                    <a:gd name="T7" fmla="*/ 0 h 3"/>
                    <a:gd name="T8" fmla="*/ 0 w 19"/>
                    <a:gd name="T9" fmla="*/ 0 h 3"/>
                    <a:gd name="T10" fmla="*/ 0 w 19"/>
                    <a:gd name="T11" fmla="*/ 0 h 3"/>
                    <a:gd name="T12" fmla="*/ 0 w 19"/>
                    <a:gd name="T13" fmla="*/ 0 h 3"/>
                    <a:gd name="T14" fmla="*/ 0 w 19"/>
                    <a:gd name="T15" fmla="*/ 0 h 3"/>
                    <a:gd name="T16" fmla="*/ 0 w 19"/>
                    <a:gd name="T17" fmla="*/ 0 h 3"/>
                    <a:gd name="T18" fmla="*/ 0 w 19"/>
                    <a:gd name="T19" fmla="*/ 0 h 3"/>
                    <a:gd name="T20" fmla="*/ 0 w 19"/>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3"/>
                    <a:gd name="T35" fmla="*/ 19 w 19"/>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3">
                      <a:moveTo>
                        <a:pt x="15" y="3"/>
                      </a:moveTo>
                      <a:lnTo>
                        <a:pt x="17" y="3"/>
                      </a:lnTo>
                      <a:lnTo>
                        <a:pt x="18" y="2"/>
                      </a:lnTo>
                      <a:lnTo>
                        <a:pt x="19" y="1"/>
                      </a:lnTo>
                      <a:lnTo>
                        <a:pt x="19" y="0"/>
                      </a:lnTo>
                      <a:lnTo>
                        <a:pt x="0" y="0"/>
                      </a:lnTo>
                      <a:lnTo>
                        <a:pt x="1" y="1"/>
                      </a:lnTo>
                      <a:lnTo>
                        <a:pt x="3" y="2"/>
                      </a:lnTo>
                      <a:lnTo>
                        <a:pt x="4" y="3"/>
                      </a:lnTo>
                      <a:lnTo>
                        <a:pt x="15" y="3"/>
                      </a:lnTo>
                      <a:close/>
                    </a:path>
                  </a:pathLst>
                </a:custGeom>
                <a:solidFill>
                  <a:srgbClr val="858585"/>
                </a:solidFill>
                <a:ln w="9525">
                  <a:noFill/>
                  <a:round/>
                  <a:headEnd/>
                  <a:tailEnd/>
                </a:ln>
              </p:spPr>
              <p:txBody>
                <a:bodyPr/>
                <a:lstStyle/>
                <a:p>
                  <a:endParaRPr lang="en-US"/>
                </a:p>
              </p:txBody>
            </p:sp>
            <p:sp>
              <p:nvSpPr>
                <p:cNvPr id="13244" name="Freeform 18"/>
                <p:cNvSpPr>
                  <a:spLocks/>
                </p:cNvSpPr>
                <p:nvPr/>
              </p:nvSpPr>
              <p:spPr bwMode="auto">
                <a:xfrm>
                  <a:off x="2784" y="4092"/>
                  <a:ext cx="5" cy="2"/>
                </a:xfrm>
                <a:custGeom>
                  <a:avLst/>
                  <a:gdLst>
                    <a:gd name="T0" fmla="*/ 0 w 15"/>
                    <a:gd name="T1" fmla="*/ 0 h 5"/>
                    <a:gd name="T2" fmla="*/ 0 w 15"/>
                    <a:gd name="T3" fmla="*/ 0 h 5"/>
                    <a:gd name="T4" fmla="*/ 0 w 15"/>
                    <a:gd name="T5" fmla="*/ 0 h 5"/>
                    <a:gd name="T6" fmla="*/ 0 w 15"/>
                    <a:gd name="T7" fmla="*/ 0 h 5"/>
                    <a:gd name="T8" fmla="*/ 0 w 15"/>
                    <a:gd name="T9" fmla="*/ 0 h 5"/>
                    <a:gd name="T10" fmla="*/ 0 w 15"/>
                    <a:gd name="T11" fmla="*/ 0 h 5"/>
                    <a:gd name="T12" fmla="*/ 0 w 15"/>
                    <a:gd name="T13" fmla="*/ 0 h 5"/>
                    <a:gd name="T14" fmla="*/ 0 w 15"/>
                    <a:gd name="T15" fmla="*/ 0 h 5"/>
                    <a:gd name="T16" fmla="*/ 0 w 15"/>
                    <a:gd name="T17" fmla="*/ 0 h 5"/>
                    <a:gd name="T18" fmla="*/ 0 w 15"/>
                    <a:gd name="T19" fmla="*/ 0 h 5"/>
                    <a:gd name="T20" fmla="*/ 0 w 15"/>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5"/>
                    <a:gd name="T35" fmla="*/ 15 w 15"/>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5">
                      <a:moveTo>
                        <a:pt x="11" y="5"/>
                      </a:moveTo>
                      <a:lnTo>
                        <a:pt x="12" y="4"/>
                      </a:lnTo>
                      <a:lnTo>
                        <a:pt x="14" y="2"/>
                      </a:lnTo>
                      <a:lnTo>
                        <a:pt x="15" y="0"/>
                      </a:lnTo>
                      <a:lnTo>
                        <a:pt x="0" y="0"/>
                      </a:lnTo>
                      <a:lnTo>
                        <a:pt x="1" y="2"/>
                      </a:lnTo>
                      <a:lnTo>
                        <a:pt x="1" y="4"/>
                      </a:lnTo>
                      <a:lnTo>
                        <a:pt x="4" y="4"/>
                      </a:lnTo>
                      <a:lnTo>
                        <a:pt x="4" y="5"/>
                      </a:lnTo>
                      <a:lnTo>
                        <a:pt x="11" y="5"/>
                      </a:lnTo>
                      <a:close/>
                    </a:path>
                  </a:pathLst>
                </a:custGeom>
                <a:solidFill>
                  <a:srgbClr val="7D7D7D"/>
                </a:solidFill>
                <a:ln w="9525">
                  <a:noFill/>
                  <a:round/>
                  <a:headEnd/>
                  <a:tailEnd/>
                </a:ln>
              </p:spPr>
              <p:txBody>
                <a:bodyPr/>
                <a:lstStyle/>
                <a:p>
                  <a:endParaRPr lang="en-US"/>
                </a:p>
              </p:txBody>
            </p:sp>
            <p:sp>
              <p:nvSpPr>
                <p:cNvPr id="13245" name="Freeform 19"/>
                <p:cNvSpPr>
                  <a:spLocks/>
                </p:cNvSpPr>
                <p:nvPr/>
              </p:nvSpPr>
              <p:spPr bwMode="auto">
                <a:xfrm>
                  <a:off x="2784" y="4093"/>
                  <a:ext cx="4" cy="1"/>
                </a:xfrm>
                <a:custGeom>
                  <a:avLst/>
                  <a:gdLst>
                    <a:gd name="T0" fmla="*/ 0 w 11"/>
                    <a:gd name="T1" fmla="*/ 0 h 5"/>
                    <a:gd name="T2" fmla="*/ 0 w 11"/>
                    <a:gd name="T3" fmla="*/ 0 h 5"/>
                    <a:gd name="T4" fmla="*/ 0 w 11"/>
                    <a:gd name="T5" fmla="*/ 0 h 5"/>
                    <a:gd name="T6" fmla="*/ 0 w 11"/>
                    <a:gd name="T7" fmla="*/ 0 h 5"/>
                    <a:gd name="T8" fmla="*/ 0 w 11"/>
                    <a:gd name="T9" fmla="*/ 0 h 5"/>
                    <a:gd name="T10" fmla="*/ 0 w 11"/>
                    <a:gd name="T11" fmla="*/ 0 h 5"/>
                    <a:gd name="T12" fmla="*/ 0 w 11"/>
                    <a:gd name="T13" fmla="*/ 0 h 5"/>
                    <a:gd name="T14" fmla="*/ 0 w 11"/>
                    <a:gd name="T15" fmla="*/ 0 h 5"/>
                    <a:gd name="T16" fmla="*/ 0 w 11"/>
                    <a:gd name="T17" fmla="*/ 0 h 5"/>
                    <a:gd name="T18" fmla="*/ 0 w 11"/>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5"/>
                    <a:gd name="T32" fmla="*/ 11 w 11"/>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5">
                      <a:moveTo>
                        <a:pt x="11" y="0"/>
                      </a:moveTo>
                      <a:lnTo>
                        <a:pt x="11" y="2"/>
                      </a:lnTo>
                      <a:lnTo>
                        <a:pt x="8" y="4"/>
                      </a:lnTo>
                      <a:lnTo>
                        <a:pt x="7" y="5"/>
                      </a:lnTo>
                      <a:lnTo>
                        <a:pt x="4" y="4"/>
                      </a:lnTo>
                      <a:lnTo>
                        <a:pt x="3" y="2"/>
                      </a:lnTo>
                      <a:lnTo>
                        <a:pt x="0" y="0"/>
                      </a:lnTo>
                      <a:lnTo>
                        <a:pt x="11" y="0"/>
                      </a:lnTo>
                      <a:close/>
                    </a:path>
                  </a:pathLst>
                </a:custGeom>
                <a:solidFill>
                  <a:srgbClr val="737373"/>
                </a:solidFill>
                <a:ln w="9525">
                  <a:noFill/>
                  <a:round/>
                  <a:headEnd/>
                  <a:tailEnd/>
                </a:ln>
              </p:spPr>
              <p:txBody>
                <a:bodyPr/>
                <a:lstStyle/>
                <a:p>
                  <a:endParaRPr lang="en-US"/>
                </a:p>
              </p:txBody>
            </p:sp>
            <p:sp>
              <p:nvSpPr>
                <p:cNvPr id="13246" name="Freeform 20"/>
                <p:cNvSpPr>
                  <a:spLocks/>
                </p:cNvSpPr>
                <p:nvPr/>
              </p:nvSpPr>
              <p:spPr bwMode="auto">
                <a:xfrm>
                  <a:off x="2785" y="4094"/>
                  <a:ext cx="2" cy="1"/>
                </a:xfrm>
                <a:custGeom>
                  <a:avLst/>
                  <a:gdLst>
                    <a:gd name="T0" fmla="*/ 0 w 7"/>
                    <a:gd name="T1" fmla="*/ 0 h 2"/>
                    <a:gd name="T2" fmla="*/ 0 w 7"/>
                    <a:gd name="T3" fmla="*/ 1 h 2"/>
                    <a:gd name="T4" fmla="*/ 0 w 7"/>
                    <a:gd name="T5" fmla="*/ 1 h 2"/>
                    <a:gd name="T6" fmla="*/ 0 w 7"/>
                    <a:gd name="T7" fmla="*/ 1 h 2"/>
                    <a:gd name="T8" fmla="*/ 0 w 7"/>
                    <a:gd name="T9" fmla="*/ 1 h 2"/>
                    <a:gd name="T10" fmla="*/ 0 w 7"/>
                    <a:gd name="T11" fmla="*/ 1 h 2"/>
                    <a:gd name="T12" fmla="*/ 0 w 7"/>
                    <a:gd name="T13" fmla="*/ 1 h 2"/>
                    <a:gd name="T14" fmla="*/ 0 w 7"/>
                    <a:gd name="T15" fmla="*/ 1 h 2"/>
                    <a:gd name="T16" fmla="*/ 0 w 7"/>
                    <a:gd name="T17" fmla="*/ 0 h 2"/>
                    <a:gd name="T18" fmla="*/ 0 w 7"/>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2"/>
                    <a:gd name="T32" fmla="*/ 7 w 7"/>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2">
                      <a:moveTo>
                        <a:pt x="7" y="0"/>
                      </a:moveTo>
                      <a:lnTo>
                        <a:pt x="5" y="1"/>
                      </a:lnTo>
                      <a:lnTo>
                        <a:pt x="4" y="2"/>
                      </a:lnTo>
                      <a:lnTo>
                        <a:pt x="3" y="2"/>
                      </a:lnTo>
                      <a:lnTo>
                        <a:pt x="1" y="1"/>
                      </a:lnTo>
                      <a:lnTo>
                        <a:pt x="0" y="0"/>
                      </a:lnTo>
                      <a:lnTo>
                        <a:pt x="7" y="0"/>
                      </a:lnTo>
                      <a:close/>
                    </a:path>
                  </a:pathLst>
                </a:custGeom>
                <a:solidFill>
                  <a:srgbClr val="696969"/>
                </a:solidFill>
                <a:ln w="9525">
                  <a:noFill/>
                  <a:round/>
                  <a:headEnd/>
                  <a:tailEnd/>
                </a:ln>
              </p:spPr>
              <p:txBody>
                <a:bodyPr/>
                <a:lstStyle/>
                <a:p>
                  <a:endParaRPr lang="en-US"/>
                </a:p>
              </p:txBody>
            </p:sp>
            <p:sp>
              <p:nvSpPr>
                <p:cNvPr id="13247" name="Freeform 21"/>
                <p:cNvSpPr>
                  <a:spLocks/>
                </p:cNvSpPr>
                <p:nvPr/>
              </p:nvSpPr>
              <p:spPr bwMode="auto">
                <a:xfrm>
                  <a:off x="2790" y="4087"/>
                  <a:ext cx="4" cy="4"/>
                </a:xfrm>
                <a:custGeom>
                  <a:avLst/>
                  <a:gdLst>
                    <a:gd name="T0" fmla="*/ 0 w 12"/>
                    <a:gd name="T1" fmla="*/ 0 h 12"/>
                    <a:gd name="T2" fmla="*/ 0 w 12"/>
                    <a:gd name="T3" fmla="*/ 0 h 12"/>
                    <a:gd name="T4" fmla="*/ 0 w 12"/>
                    <a:gd name="T5" fmla="*/ 0 h 12"/>
                    <a:gd name="T6" fmla="*/ 0 w 12"/>
                    <a:gd name="T7" fmla="*/ 0 h 12"/>
                    <a:gd name="T8" fmla="*/ 0 w 12"/>
                    <a:gd name="T9" fmla="*/ 0 h 12"/>
                    <a:gd name="T10" fmla="*/ 0 w 12"/>
                    <a:gd name="T11" fmla="*/ 0 h 12"/>
                    <a:gd name="T12" fmla="*/ 0 w 12"/>
                    <a:gd name="T13" fmla="*/ 0 h 12"/>
                    <a:gd name="T14" fmla="*/ 0 w 12"/>
                    <a:gd name="T15" fmla="*/ 0 h 12"/>
                    <a:gd name="T16" fmla="*/ 0 w 12"/>
                    <a:gd name="T17" fmla="*/ 0 h 12"/>
                    <a:gd name="T18" fmla="*/ 0 w 12"/>
                    <a:gd name="T19" fmla="*/ 0 h 12"/>
                    <a:gd name="T20" fmla="*/ 0 w 12"/>
                    <a:gd name="T21" fmla="*/ 0 h 12"/>
                    <a:gd name="T22" fmla="*/ 0 w 12"/>
                    <a:gd name="T23" fmla="*/ 0 h 12"/>
                    <a:gd name="T24" fmla="*/ 0 w 12"/>
                    <a:gd name="T25" fmla="*/ 0 h 12"/>
                    <a:gd name="T26" fmla="*/ 0 w 12"/>
                    <a:gd name="T27" fmla="*/ 0 h 12"/>
                    <a:gd name="T28" fmla="*/ 0 w 12"/>
                    <a:gd name="T29" fmla="*/ 0 h 12"/>
                    <a:gd name="T30" fmla="*/ 0 w 12"/>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8" y="12"/>
                      </a:moveTo>
                      <a:lnTo>
                        <a:pt x="8" y="11"/>
                      </a:lnTo>
                      <a:lnTo>
                        <a:pt x="11" y="10"/>
                      </a:lnTo>
                      <a:lnTo>
                        <a:pt x="12" y="8"/>
                      </a:lnTo>
                      <a:lnTo>
                        <a:pt x="12" y="4"/>
                      </a:lnTo>
                      <a:lnTo>
                        <a:pt x="12" y="0"/>
                      </a:lnTo>
                      <a:lnTo>
                        <a:pt x="2" y="4"/>
                      </a:lnTo>
                      <a:lnTo>
                        <a:pt x="1" y="3"/>
                      </a:lnTo>
                      <a:lnTo>
                        <a:pt x="0" y="4"/>
                      </a:lnTo>
                      <a:lnTo>
                        <a:pt x="0" y="5"/>
                      </a:lnTo>
                      <a:lnTo>
                        <a:pt x="1" y="4"/>
                      </a:lnTo>
                      <a:lnTo>
                        <a:pt x="8" y="12"/>
                      </a:lnTo>
                      <a:lnTo>
                        <a:pt x="8" y="11"/>
                      </a:lnTo>
                      <a:lnTo>
                        <a:pt x="8" y="12"/>
                      </a:lnTo>
                      <a:close/>
                    </a:path>
                  </a:pathLst>
                </a:custGeom>
                <a:solidFill>
                  <a:srgbClr val="000000"/>
                </a:solidFill>
                <a:ln w="9525">
                  <a:noFill/>
                  <a:round/>
                  <a:headEnd/>
                  <a:tailEnd/>
                </a:ln>
              </p:spPr>
              <p:txBody>
                <a:bodyPr/>
                <a:lstStyle/>
                <a:p>
                  <a:endParaRPr lang="en-US"/>
                </a:p>
              </p:txBody>
            </p:sp>
            <p:sp>
              <p:nvSpPr>
                <p:cNvPr id="13248" name="Freeform 22"/>
                <p:cNvSpPr>
                  <a:spLocks/>
                </p:cNvSpPr>
                <p:nvPr/>
              </p:nvSpPr>
              <p:spPr bwMode="auto">
                <a:xfrm>
                  <a:off x="2786" y="4088"/>
                  <a:ext cx="6" cy="8"/>
                </a:xfrm>
                <a:custGeom>
                  <a:avLst/>
                  <a:gdLst>
                    <a:gd name="T0" fmla="*/ 0 w 19"/>
                    <a:gd name="T1" fmla="*/ 0 h 24"/>
                    <a:gd name="T2" fmla="*/ 0 w 19"/>
                    <a:gd name="T3" fmla="*/ 0 h 24"/>
                    <a:gd name="T4" fmla="*/ 0 w 19"/>
                    <a:gd name="T5" fmla="*/ 0 h 24"/>
                    <a:gd name="T6" fmla="*/ 0 w 19"/>
                    <a:gd name="T7" fmla="*/ 0 h 24"/>
                    <a:gd name="T8" fmla="*/ 0 w 19"/>
                    <a:gd name="T9" fmla="*/ 0 h 24"/>
                    <a:gd name="T10" fmla="*/ 0 w 19"/>
                    <a:gd name="T11" fmla="*/ 0 h 24"/>
                    <a:gd name="T12" fmla="*/ 0 w 19"/>
                    <a:gd name="T13" fmla="*/ 0 h 24"/>
                    <a:gd name="T14" fmla="*/ 0 w 19"/>
                    <a:gd name="T15" fmla="*/ 0 h 24"/>
                    <a:gd name="T16" fmla="*/ 0 w 19"/>
                    <a:gd name="T17" fmla="*/ 0 h 24"/>
                    <a:gd name="T18" fmla="*/ 0 w 19"/>
                    <a:gd name="T19" fmla="*/ 0 h 24"/>
                    <a:gd name="T20" fmla="*/ 0 w 19"/>
                    <a:gd name="T21" fmla="*/ 0 h 24"/>
                    <a:gd name="T22" fmla="*/ 0 w 19"/>
                    <a:gd name="T23" fmla="*/ 0 h 24"/>
                    <a:gd name="T24" fmla="*/ 0 w 19"/>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24"/>
                    <a:gd name="T41" fmla="*/ 19 w 19"/>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24">
                      <a:moveTo>
                        <a:pt x="0" y="24"/>
                      </a:moveTo>
                      <a:lnTo>
                        <a:pt x="0" y="24"/>
                      </a:lnTo>
                      <a:lnTo>
                        <a:pt x="8" y="20"/>
                      </a:lnTo>
                      <a:lnTo>
                        <a:pt x="13" y="16"/>
                      </a:lnTo>
                      <a:lnTo>
                        <a:pt x="16" y="11"/>
                      </a:lnTo>
                      <a:lnTo>
                        <a:pt x="19" y="8"/>
                      </a:lnTo>
                      <a:lnTo>
                        <a:pt x="12" y="0"/>
                      </a:lnTo>
                      <a:lnTo>
                        <a:pt x="8" y="5"/>
                      </a:lnTo>
                      <a:lnTo>
                        <a:pt x="2" y="10"/>
                      </a:lnTo>
                      <a:lnTo>
                        <a:pt x="0" y="13"/>
                      </a:lnTo>
                      <a:lnTo>
                        <a:pt x="0" y="14"/>
                      </a:lnTo>
                      <a:lnTo>
                        <a:pt x="0" y="24"/>
                      </a:lnTo>
                      <a:close/>
                    </a:path>
                  </a:pathLst>
                </a:custGeom>
                <a:solidFill>
                  <a:srgbClr val="000000"/>
                </a:solidFill>
                <a:ln w="9525">
                  <a:noFill/>
                  <a:round/>
                  <a:headEnd/>
                  <a:tailEnd/>
                </a:ln>
              </p:spPr>
              <p:txBody>
                <a:bodyPr/>
                <a:lstStyle/>
                <a:p>
                  <a:endParaRPr lang="en-US"/>
                </a:p>
              </p:txBody>
            </p:sp>
            <p:sp>
              <p:nvSpPr>
                <p:cNvPr id="13249" name="Freeform 23"/>
                <p:cNvSpPr>
                  <a:spLocks/>
                </p:cNvSpPr>
                <p:nvPr/>
              </p:nvSpPr>
              <p:spPr bwMode="auto">
                <a:xfrm>
                  <a:off x="2779" y="4088"/>
                  <a:ext cx="7" cy="8"/>
                </a:xfrm>
                <a:custGeom>
                  <a:avLst/>
                  <a:gdLst>
                    <a:gd name="T0" fmla="*/ 0 w 22"/>
                    <a:gd name="T1" fmla="*/ 0 h 24"/>
                    <a:gd name="T2" fmla="*/ 0 w 22"/>
                    <a:gd name="T3" fmla="*/ 0 h 24"/>
                    <a:gd name="T4" fmla="*/ 0 w 22"/>
                    <a:gd name="T5" fmla="*/ 0 h 24"/>
                    <a:gd name="T6" fmla="*/ 0 w 22"/>
                    <a:gd name="T7" fmla="*/ 0 h 24"/>
                    <a:gd name="T8" fmla="*/ 0 w 22"/>
                    <a:gd name="T9" fmla="*/ 0 h 24"/>
                    <a:gd name="T10" fmla="*/ 0 w 22"/>
                    <a:gd name="T11" fmla="*/ 0 h 24"/>
                    <a:gd name="T12" fmla="*/ 0 w 22"/>
                    <a:gd name="T13" fmla="*/ 0 h 24"/>
                    <a:gd name="T14" fmla="*/ 0 w 22"/>
                    <a:gd name="T15" fmla="*/ 0 h 24"/>
                    <a:gd name="T16" fmla="*/ 0 w 22"/>
                    <a:gd name="T17" fmla="*/ 0 h 24"/>
                    <a:gd name="T18" fmla="*/ 0 w 22"/>
                    <a:gd name="T19" fmla="*/ 0 h 24"/>
                    <a:gd name="T20" fmla="*/ 0 w 22"/>
                    <a:gd name="T21" fmla="*/ 0 h 24"/>
                    <a:gd name="T22" fmla="*/ 0 w 22"/>
                    <a:gd name="T23" fmla="*/ 0 h 24"/>
                    <a:gd name="T24" fmla="*/ 0 w 22"/>
                    <a:gd name="T25" fmla="*/ 0 h 24"/>
                    <a:gd name="T26" fmla="*/ 0 w 22"/>
                    <a:gd name="T27" fmla="*/ 0 h 24"/>
                    <a:gd name="T28" fmla="*/ 0 w 22"/>
                    <a:gd name="T29" fmla="*/ 0 h 24"/>
                    <a:gd name="T30" fmla="*/ 0 w 22"/>
                    <a:gd name="T31" fmla="*/ 0 h 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24"/>
                    <a:gd name="T50" fmla="*/ 22 w 22"/>
                    <a:gd name="T51" fmla="*/ 24 h 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24">
                      <a:moveTo>
                        <a:pt x="0" y="7"/>
                      </a:moveTo>
                      <a:lnTo>
                        <a:pt x="2" y="8"/>
                      </a:lnTo>
                      <a:lnTo>
                        <a:pt x="4" y="11"/>
                      </a:lnTo>
                      <a:lnTo>
                        <a:pt x="8" y="16"/>
                      </a:lnTo>
                      <a:lnTo>
                        <a:pt x="15" y="20"/>
                      </a:lnTo>
                      <a:lnTo>
                        <a:pt x="22" y="24"/>
                      </a:lnTo>
                      <a:lnTo>
                        <a:pt x="22" y="14"/>
                      </a:lnTo>
                      <a:lnTo>
                        <a:pt x="20" y="13"/>
                      </a:lnTo>
                      <a:lnTo>
                        <a:pt x="16" y="8"/>
                      </a:lnTo>
                      <a:lnTo>
                        <a:pt x="12" y="5"/>
                      </a:lnTo>
                      <a:lnTo>
                        <a:pt x="8" y="0"/>
                      </a:lnTo>
                      <a:lnTo>
                        <a:pt x="11" y="1"/>
                      </a:lnTo>
                      <a:lnTo>
                        <a:pt x="0" y="7"/>
                      </a:lnTo>
                      <a:lnTo>
                        <a:pt x="1" y="8"/>
                      </a:lnTo>
                      <a:lnTo>
                        <a:pt x="2" y="8"/>
                      </a:lnTo>
                      <a:lnTo>
                        <a:pt x="0" y="7"/>
                      </a:lnTo>
                      <a:close/>
                    </a:path>
                  </a:pathLst>
                </a:custGeom>
                <a:solidFill>
                  <a:srgbClr val="000000"/>
                </a:solidFill>
                <a:ln w="9525">
                  <a:noFill/>
                  <a:round/>
                  <a:headEnd/>
                  <a:tailEnd/>
                </a:ln>
              </p:spPr>
              <p:txBody>
                <a:bodyPr/>
                <a:lstStyle/>
                <a:p>
                  <a:endParaRPr lang="en-US"/>
                </a:p>
              </p:txBody>
            </p:sp>
            <p:sp>
              <p:nvSpPr>
                <p:cNvPr id="13250" name="Freeform 24"/>
                <p:cNvSpPr>
                  <a:spLocks/>
                </p:cNvSpPr>
                <p:nvPr/>
              </p:nvSpPr>
              <p:spPr bwMode="auto">
                <a:xfrm>
                  <a:off x="2778" y="4087"/>
                  <a:ext cx="4"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9"/>
                    <a:gd name="T41" fmla="*/ 14 w 14"/>
                    <a:gd name="T42" fmla="*/ 9 h 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9">
                      <a:moveTo>
                        <a:pt x="0" y="0"/>
                      </a:moveTo>
                      <a:lnTo>
                        <a:pt x="0" y="0"/>
                      </a:lnTo>
                      <a:lnTo>
                        <a:pt x="0" y="3"/>
                      </a:lnTo>
                      <a:lnTo>
                        <a:pt x="3" y="7"/>
                      </a:lnTo>
                      <a:lnTo>
                        <a:pt x="3" y="9"/>
                      </a:lnTo>
                      <a:lnTo>
                        <a:pt x="14" y="3"/>
                      </a:lnTo>
                      <a:lnTo>
                        <a:pt x="14" y="5"/>
                      </a:lnTo>
                      <a:lnTo>
                        <a:pt x="12" y="2"/>
                      </a:lnTo>
                      <a:lnTo>
                        <a:pt x="11" y="1"/>
                      </a:lnTo>
                      <a:lnTo>
                        <a:pt x="11" y="0"/>
                      </a:lnTo>
                      <a:lnTo>
                        <a:pt x="0" y="0"/>
                      </a:lnTo>
                      <a:close/>
                    </a:path>
                  </a:pathLst>
                </a:custGeom>
                <a:solidFill>
                  <a:srgbClr val="000000"/>
                </a:solidFill>
                <a:ln w="9525">
                  <a:noFill/>
                  <a:round/>
                  <a:headEnd/>
                  <a:tailEnd/>
                </a:ln>
              </p:spPr>
              <p:txBody>
                <a:bodyPr/>
                <a:lstStyle/>
                <a:p>
                  <a:endParaRPr lang="en-US"/>
                </a:p>
              </p:txBody>
            </p:sp>
            <p:sp>
              <p:nvSpPr>
                <p:cNvPr id="13251" name="Freeform 25"/>
                <p:cNvSpPr>
                  <a:spLocks/>
                </p:cNvSpPr>
                <p:nvPr/>
              </p:nvSpPr>
              <p:spPr bwMode="auto">
                <a:xfrm>
                  <a:off x="2778" y="4083"/>
                  <a:ext cx="8" cy="4"/>
                </a:xfrm>
                <a:custGeom>
                  <a:avLst/>
                  <a:gdLst>
                    <a:gd name="T0" fmla="*/ 0 w 25"/>
                    <a:gd name="T1" fmla="*/ 0 h 13"/>
                    <a:gd name="T2" fmla="*/ 0 w 25"/>
                    <a:gd name="T3" fmla="*/ 0 h 13"/>
                    <a:gd name="T4" fmla="*/ 0 w 25"/>
                    <a:gd name="T5" fmla="*/ 0 h 13"/>
                    <a:gd name="T6" fmla="*/ 0 w 25"/>
                    <a:gd name="T7" fmla="*/ 0 h 13"/>
                    <a:gd name="T8" fmla="*/ 0 w 25"/>
                    <a:gd name="T9" fmla="*/ 0 h 13"/>
                    <a:gd name="T10" fmla="*/ 0 w 25"/>
                    <a:gd name="T11" fmla="*/ 0 h 13"/>
                    <a:gd name="T12" fmla="*/ 0 w 25"/>
                    <a:gd name="T13" fmla="*/ 0 h 13"/>
                    <a:gd name="T14" fmla="*/ 0 w 25"/>
                    <a:gd name="T15" fmla="*/ 0 h 13"/>
                    <a:gd name="T16" fmla="*/ 0 w 25"/>
                    <a:gd name="T17" fmla="*/ 0 h 13"/>
                    <a:gd name="T18" fmla="*/ 0 w 25"/>
                    <a:gd name="T19" fmla="*/ 0 h 13"/>
                    <a:gd name="T20" fmla="*/ 0 w 25"/>
                    <a:gd name="T21" fmla="*/ 0 h 13"/>
                    <a:gd name="T22" fmla="*/ 0 w 25"/>
                    <a:gd name="T23" fmla="*/ 0 h 13"/>
                    <a:gd name="T24" fmla="*/ 0 w 25"/>
                    <a:gd name="T25" fmla="*/ 0 h 13"/>
                    <a:gd name="T26" fmla="*/ 0 w 25"/>
                    <a:gd name="T27" fmla="*/ 0 h 13"/>
                    <a:gd name="T28" fmla="*/ 0 w 25"/>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13"/>
                    <a:gd name="T47" fmla="*/ 25 w 25"/>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13">
                      <a:moveTo>
                        <a:pt x="23" y="0"/>
                      </a:moveTo>
                      <a:lnTo>
                        <a:pt x="23" y="0"/>
                      </a:lnTo>
                      <a:lnTo>
                        <a:pt x="15" y="1"/>
                      </a:lnTo>
                      <a:lnTo>
                        <a:pt x="8" y="2"/>
                      </a:lnTo>
                      <a:lnTo>
                        <a:pt x="3" y="6"/>
                      </a:lnTo>
                      <a:lnTo>
                        <a:pt x="0" y="13"/>
                      </a:lnTo>
                      <a:lnTo>
                        <a:pt x="11" y="13"/>
                      </a:lnTo>
                      <a:lnTo>
                        <a:pt x="12" y="12"/>
                      </a:lnTo>
                      <a:lnTo>
                        <a:pt x="14" y="12"/>
                      </a:lnTo>
                      <a:lnTo>
                        <a:pt x="18" y="11"/>
                      </a:lnTo>
                      <a:lnTo>
                        <a:pt x="25" y="9"/>
                      </a:lnTo>
                      <a:lnTo>
                        <a:pt x="23" y="9"/>
                      </a:lnTo>
                      <a:lnTo>
                        <a:pt x="23" y="0"/>
                      </a:lnTo>
                      <a:close/>
                    </a:path>
                  </a:pathLst>
                </a:custGeom>
                <a:solidFill>
                  <a:srgbClr val="000000"/>
                </a:solidFill>
                <a:ln w="9525">
                  <a:noFill/>
                  <a:round/>
                  <a:headEnd/>
                  <a:tailEnd/>
                </a:ln>
              </p:spPr>
              <p:txBody>
                <a:bodyPr/>
                <a:lstStyle/>
                <a:p>
                  <a:endParaRPr lang="en-US"/>
                </a:p>
              </p:txBody>
            </p:sp>
            <p:sp>
              <p:nvSpPr>
                <p:cNvPr id="13252" name="Freeform 26"/>
                <p:cNvSpPr>
                  <a:spLocks/>
                </p:cNvSpPr>
                <p:nvPr/>
              </p:nvSpPr>
              <p:spPr bwMode="auto">
                <a:xfrm>
                  <a:off x="2785" y="4083"/>
                  <a:ext cx="9" cy="5"/>
                </a:xfrm>
                <a:custGeom>
                  <a:avLst/>
                  <a:gdLst>
                    <a:gd name="T0" fmla="*/ 0 w 25"/>
                    <a:gd name="T1" fmla="*/ 0 h 15"/>
                    <a:gd name="T2" fmla="*/ 0 w 25"/>
                    <a:gd name="T3" fmla="*/ 0 h 15"/>
                    <a:gd name="T4" fmla="*/ 0 w 25"/>
                    <a:gd name="T5" fmla="*/ 0 h 15"/>
                    <a:gd name="T6" fmla="*/ 0 w 25"/>
                    <a:gd name="T7" fmla="*/ 0 h 15"/>
                    <a:gd name="T8" fmla="*/ 0 w 25"/>
                    <a:gd name="T9" fmla="*/ 0 h 15"/>
                    <a:gd name="T10" fmla="*/ 0 w 25"/>
                    <a:gd name="T11" fmla="*/ 0 h 15"/>
                    <a:gd name="T12" fmla="*/ 0 w 25"/>
                    <a:gd name="T13" fmla="*/ 0 h 15"/>
                    <a:gd name="T14" fmla="*/ 0 w 25"/>
                    <a:gd name="T15" fmla="*/ 0 h 15"/>
                    <a:gd name="T16" fmla="*/ 0 w 25"/>
                    <a:gd name="T17" fmla="*/ 0 h 15"/>
                    <a:gd name="T18" fmla="*/ 0 w 25"/>
                    <a:gd name="T19" fmla="*/ 0 h 15"/>
                    <a:gd name="T20" fmla="*/ 0 w 25"/>
                    <a:gd name="T21" fmla="*/ 0 h 15"/>
                    <a:gd name="T22" fmla="*/ 0 w 25"/>
                    <a:gd name="T23" fmla="*/ 0 h 15"/>
                    <a:gd name="T24" fmla="*/ 0 w 25"/>
                    <a:gd name="T25" fmla="*/ 0 h 15"/>
                    <a:gd name="T26" fmla="*/ 0 w 25"/>
                    <a:gd name="T27" fmla="*/ 0 h 15"/>
                    <a:gd name="T28" fmla="*/ 0 w 25"/>
                    <a:gd name="T29" fmla="*/ 0 h 15"/>
                    <a:gd name="T30" fmla="*/ 0 w 25"/>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15"/>
                    <a:gd name="T50" fmla="*/ 25 w 25"/>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15">
                      <a:moveTo>
                        <a:pt x="25" y="11"/>
                      </a:moveTo>
                      <a:lnTo>
                        <a:pt x="25" y="13"/>
                      </a:lnTo>
                      <a:lnTo>
                        <a:pt x="24" y="6"/>
                      </a:lnTo>
                      <a:lnTo>
                        <a:pt x="17" y="2"/>
                      </a:lnTo>
                      <a:lnTo>
                        <a:pt x="9" y="0"/>
                      </a:lnTo>
                      <a:lnTo>
                        <a:pt x="0" y="0"/>
                      </a:lnTo>
                      <a:lnTo>
                        <a:pt x="0" y="9"/>
                      </a:lnTo>
                      <a:lnTo>
                        <a:pt x="7" y="9"/>
                      </a:lnTo>
                      <a:lnTo>
                        <a:pt x="11" y="11"/>
                      </a:lnTo>
                      <a:lnTo>
                        <a:pt x="13" y="12"/>
                      </a:lnTo>
                      <a:lnTo>
                        <a:pt x="14" y="13"/>
                      </a:lnTo>
                      <a:lnTo>
                        <a:pt x="15" y="15"/>
                      </a:lnTo>
                      <a:lnTo>
                        <a:pt x="14" y="13"/>
                      </a:lnTo>
                      <a:lnTo>
                        <a:pt x="14" y="14"/>
                      </a:lnTo>
                      <a:lnTo>
                        <a:pt x="15" y="15"/>
                      </a:lnTo>
                      <a:lnTo>
                        <a:pt x="25" y="11"/>
                      </a:lnTo>
                      <a:close/>
                    </a:path>
                  </a:pathLst>
                </a:custGeom>
                <a:solidFill>
                  <a:srgbClr val="000000"/>
                </a:solidFill>
                <a:ln w="9525">
                  <a:noFill/>
                  <a:round/>
                  <a:headEnd/>
                  <a:tailEnd/>
                </a:ln>
              </p:spPr>
              <p:txBody>
                <a:bodyPr/>
                <a:lstStyle/>
                <a:p>
                  <a:endParaRPr lang="en-US"/>
                </a:p>
              </p:txBody>
            </p:sp>
            <p:sp>
              <p:nvSpPr>
                <p:cNvPr id="13253" name="Freeform 27"/>
                <p:cNvSpPr>
                  <a:spLocks/>
                </p:cNvSpPr>
                <p:nvPr/>
              </p:nvSpPr>
              <p:spPr bwMode="auto">
                <a:xfrm>
                  <a:off x="2775" y="4082"/>
                  <a:ext cx="6" cy="1"/>
                </a:xfrm>
                <a:custGeom>
                  <a:avLst/>
                  <a:gdLst>
                    <a:gd name="T0" fmla="*/ 0 w 16"/>
                    <a:gd name="T1" fmla="*/ 1 h 1"/>
                    <a:gd name="T2" fmla="*/ 0 w 16"/>
                    <a:gd name="T3" fmla="*/ 1 h 1"/>
                    <a:gd name="T4" fmla="*/ 0 w 16"/>
                    <a:gd name="T5" fmla="*/ 0 h 1"/>
                    <a:gd name="T6" fmla="*/ 0 w 16"/>
                    <a:gd name="T7" fmla="*/ 0 h 1"/>
                    <a:gd name="T8" fmla="*/ 0 w 16"/>
                    <a:gd name="T9" fmla="*/ 1 h 1"/>
                    <a:gd name="T10" fmla="*/ 0 w 16"/>
                    <a:gd name="T11" fmla="*/ 1 h 1"/>
                    <a:gd name="T12" fmla="*/ 0 w 16"/>
                    <a:gd name="T13" fmla="*/ 1 h 1"/>
                    <a:gd name="T14" fmla="*/ 0 w 16"/>
                    <a:gd name="T15" fmla="*/ 1 h 1"/>
                    <a:gd name="T16" fmla="*/ 0 w 16"/>
                    <a:gd name="T17" fmla="*/ 1 h 1"/>
                    <a:gd name="T18" fmla="*/ 0 w 16"/>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
                    <a:gd name="T31" fmla="*/ 0 h 1"/>
                    <a:gd name="T32" fmla="*/ 16 w 1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 h="1">
                      <a:moveTo>
                        <a:pt x="16" y="1"/>
                      </a:moveTo>
                      <a:lnTo>
                        <a:pt x="12" y="1"/>
                      </a:lnTo>
                      <a:lnTo>
                        <a:pt x="10" y="0"/>
                      </a:lnTo>
                      <a:lnTo>
                        <a:pt x="5" y="0"/>
                      </a:lnTo>
                      <a:lnTo>
                        <a:pt x="3" y="1"/>
                      </a:lnTo>
                      <a:lnTo>
                        <a:pt x="1" y="1"/>
                      </a:lnTo>
                      <a:lnTo>
                        <a:pt x="0" y="1"/>
                      </a:lnTo>
                      <a:lnTo>
                        <a:pt x="16" y="1"/>
                      </a:lnTo>
                      <a:close/>
                    </a:path>
                  </a:pathLst>
                </a:custGeom>
                <a:solidFill>
                  <a:srgbClr val="EDEDED"/>
                </a:solidFill>
                <a:ln w="9525">
                  <a:noFill/>
                  <a:round/>
                  <a:headEnd/>
                  <a:tailEnd/>
                </a:ln>
              </p:spPr>
              <p:txBody>
                <a:bodyPr/>
                <a:lstStyle/>
                <a:p>
                  <a:endParaRPr lang="en-US"/>
                </a:p>
              </p:txBody>
            </p:sp>
            <p:sp>
              <p:nvSpPr>
                <p:cNvPr id="13254" name="Freeform 28"/>
                <p:cNvSpPr>
                  <a:spLocks/>
                </p:cNvSpPr>
                <p:nvPr/>
              </p:nvSpPr>
              <p:spPr bwMode="auto">
                <a:xfrm>
                  <a:off x="2775" y="4082"/>
                  <a:ext cx="8" cy="2"/>
                </a:xfrm>
                <a:custGeom>
                  <a:avLst/>
                  <a:gdLst>
                    <a:gd name="T0" fmla="*/ 0 w 23"/>
                    <a:gd name="T1" fmla="*/ 1 h 4"/>
                    <a:gd name="T2" fmla="*/ 0 w 23"/>
                    <a:gd name="T3" fmla="*/ 1 h 4"/>
                    <a:gd name="T4" fmla="*/ 0 w 23"/>
                    <a:gd name="T5" fmla="*/ 1 h 4"/>
                    <a:gd name="T6" fmla="*/ 0 w 23"/>
                    <a:gd name="T7" fmla="*/ 0 h 4"/>
                    <a:gd name="T8" fmla="*/ 0 w 23"/>
                    <a:gd name="T9" fmla="*/ 1 h 4"/>
                    <a:gd name="T10" fmla="*/ 0 w 23"/>
                    <a:gd name="T11" fmla="*/ 1 h 4"/>
                    <a:gd name="T12" fmla="*/ 0 w 23"/>
                    <a:gd name="T13" fmla="*/ 1 h 4"/>
                    <a:gd name="T14" fmla="*/ 0 w 23"/>
                    <a:gd name="T15" fmla="*/ 1 h 4"/>
                    <a:gd name="T16" fmla="*/ 0 w 23"/>
                    <a:gd name="T17" fmla="*/ 1 h 4"/>
                    <a:gd name="T18" fmla="*/ 0 w 23"/>
                    <a:gd name="T19" fmla="*/ 1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4"/>
                    <a:gd name="T32" fmla="*/ 23 w 2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4">
                      <a:moveTo>
                        <a:pt x="23" y="4"/>
                      </a:moveTo>
                      <a:lnTo>
                        <a:pt x="19" y="2"/>
                      </a:lnTo>
                      <a:lnTo>
                        <a:pt x="13" y="1"/>
                      </a:lnTo>
                      <a:lnTo>
                        <a:pt x="9" y="0"/>
                      </a:lnTo>
                      <a:lnTo>
                        <a:pt x="4" y="1"/>
                      </a:lnTo>
                      <a:lnTo>
                        <a:pt x="2" y="1"/>
                      </a:lnTo>
                      <a:lnTo>
                        <a:pt x="1" y="2"/>
                      </a:lnTo>
                      <a:lnTo>
                        <a:pt x="1" y="3"/>
                      </a:lnTo>
                      <a:lnTo>
                        <a:pt x="0" y="4"/>
                      </a:lnTo>
                      <a:lnTo>
                        <a:pt x="23" y="4"/>
                      </a:lnTo>
                      <a:close/>
                    </a:path>
                  </a:pathLst>
                </a:custGeom>
                <a:solidFill>
                  <a:srgbClr val="E3E3E3"/>
                </a:solidFill>
                <a:ln w="9525">
                  <a:noFill/>
                  <a:round/>
                  <a:headEnd/>
                  <a:tailEnd/>
                </a:ln>
              </p:spPr>
              <p:txBody>
                <a:bodyPr/>
                <a:lstStyle/>
                <a:p>
                  <a:endParaRPr lang="en-US"/>
                </a:p>
              </p:txBody>
            </p:sp>
            <p:sp>
              <p:nvSpPr>
                <p:cNvPr id="13255" name="Freeform 29"/>
                <p:cNvSpPr>
                  <a:spLocks/>
                </p:cNvSpPr>
                <p:nvPr/>
              </p:nvSpPr>
              <p:spPr bwMode="auto">
                <a:xfrm>
                  <a:off x="2775" y="4083"/>
                  <a:ext cx="9" cy="2"/>
                </a:xfrm>
                <a:custGeom>
                  <a:avLst/>
                  <a:gdLst>
                    <a:gd name="T0" fmla="*/ 0 w 26"/>
                    <a:gd name="T1" fmla="*/ 0 h 6"/>
                    <a:gd name="T2" fmla="*/ 0 w 26"/>
                    <a:gd name="T3" fmla="*/ 0 h 6"/>
                    <a:gd name="T4" fmla="*/ 0 w 26"/>
                    <a:gd name="T5" fmla="*/ 0 h 6"/>
                    <a:gd name="T6" fmla="*/ 0 w 26"/>
                    <a:gd name="T7" fmla="*/ 0 h 6"/>
                    <a:gd name="T8" fmla="*/ 0 w 26"/>
                    <a:gd name="T9" fmla="*/ 0 h 6"/>
                    <a:gd name="T10" fmla="*/ 0 w 26"/>
                    <a:gd name="T11" fmla="*/ 0 h 6"/>
                    <a:gd name="T12" fmla="*/ 0 w 26"/>
                    <a:gd name="T13" fmla="*/ 0 h 6"/>
                    <a:gd name="T14" fmla="*/ 0 w 26"/>
                    <a:gd name="T15" fmla="*/ 0 h 6"/>
                    <a:gd name="T16" fmla="*/ 0 w 26"/>
                    <a:gd name="T17" fmla="*/ 0 h 6"/>
                    <a:gd name="T18" fmla="*/ 0 w 26"/>
                    <a:gd name="T19" fmla="*/ 0 h 6"/>
                    <a:gd name="T20" fmla="*/ 0 w 26"/>
                    <a:gd name="T21" fmla="*/ 0 h 6"/>
                    <a:gd name="T22" fmla="*/ 0 w 26"/>
                    <a:gd name="T23" fmla="*/ 0 h 6"/>
                    <a:gd name="T24" fmla="*/ 0 w 26"/>
                    <a:gd name="T25" fmla="*/ 0 h 6"/>
                    <a:gd name="T26" fmla="*/ 0 w 26"/>
                    <a:gd name="T27" fmla="*/ 0 h 6"/>
                    <a:gd name="T28" fmla="*/ 0 w 26"/>
                    <a:gd name="T29" fmla="*/ 0 h 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6"/>
                    <a:gd name="T47" fmla="*/ 26 w 26"/>
                    <a:gd name="T48" fmla="*/ 6 h 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6">
                      <a:moveTo>
                        <a:pt x="26" y="6"/>
                      </a:moveTo>
                      <a:lnTo>
                        <a:pt x="26" y="6"/>
                      </a:lnTo>
                      <a:lnTo>
                        <a:pt x="23" y="3"/>
                      </a:lnTo>
                      <a:lnTo>
                        <a:pt x="22" y="2"/>
                      </a:lnTo>
                      <a:lnTo>
                        <a:pt x="19" y="2"/>
                      </a:lnTo>
                      <a:lnTo>
                        <a:pt x="17" y="0"/>
                      </a:lnTo>
                      <a:lnTo>
                        <a:pt x="1" y="0"/>
                      </a:lnTo>
                      <a:lnTo>
                        <a:pt x="1" y="2"/>
                      </a:lnTo>
                      <a:lnTo>
                        <a:pt x="0" y="3"/>
                      </a:lnTo>
                      <a:lnTo>
                        <a:pt x="0" y="5"/>
                      </a:lnTo>
                      <a:lnTo>
                        <a:pt x="0" y="6"/>
                      </a:lnTo>
                      <a:lnTo>
                        <a:pt x="26" y="6"/>
                      </a:lnTo>
                      <a:close/>
                    </a:path>
                  </a:pathLst>
                </a:custGeom>
                <a:solidFill>
                  <a:srgbClr val="D9D9D9"/>
                </a:solidFill>
                <a:ln w="9525">
                  <a:noFill/>
                  <a:round/>
                  <a:headEnd/>
                  <a:tailEnd/>
                </a:ln>
              </p:spPr>
              <p:txBody>
                <a:bodyPr/>
                <a:lstStyle/>
                <a:p>
                  <a:endParaRPr lang="en-US"/>
                </a:p>
              </p:txBody>
            </p:sp>
            <p:sp>
              <p:nvSpPr>
                <p:cNvPr id="13256" name="Freeform 30"/>
                <p:cNvSpPr>
                  <a:spLocks/>
                </p:cNvSpPr>
                <p:nvPr/>
              </p:nvSpPr>
              <p:spPr bwMode="auto">
                <a:xfrm>
                  <a:off x="2774" y="4084"/>
                  <a:ext cx="11" cy="1"/>
                </a:xfrm>
                <a:custGeom>
                  <a:avLst/>
                  <a:gdLst>
                    <a:gd name="T0" fmla="*/ 0 w 31"/>
                    <a:gd name="T1" fmla="*/ 0 h 4"/>
                    <a:gd name="T2" fmla="*/ 0 w 31"/>
                    <a:gd name="T3" fmla="*/ 0 h 4"/>
                    <a:gd name="T4" fmla="*/ 0 w 31"/>
                    <a:gd name="T5" fmla="*/ 0 h 4"/>
                    <a:gd name="T6" fmla="*/ 0 w 31"/>
                    <a:gd name="T7" fmla="*/ 0 h 4"/>
                    <a:gd name="T8" fmla="*/ 0 w 31"/>
                    <a:gd name="T9" fmla="*/ 0 h 4"/>
                    <a:gd name="T10" fmla="*/ 0 w 31"/>
                    <a:gd name="T11" fmla="*/ 0 h 4"/>
                    <a:gd name="T12" fmla="*/ 0 w 31"/>
                    <a:gd name="T13" fmla="*/ 0 h 4"/>
                    <a:gd name="T14" fmla="*/ 0 w 31"/>
                    <a:gd name="T15" fmla="*/ 0 h 4"/>
                    <a:gd name="T16" fmla="*/ 0 w 31"/>
                    <a:gd name="T17" fmla="*/ 0 h 4"/>
                    <a:gd name="T18" fmla="*/ 0 w 31"/>
                    <a:gd name="T19" fmla="*/ 0 h 4"/>
                    <a:gd name="T20" fmla="*/ 0 w 31"/>
                    <a:gd name="T21" fmla="*/ 0 h 4"/>
                    <a:gd name="T22" fmla="*/ 0 w 31"/>
                    <a:gd name="T23" fmla="*/ 0 h 4"/>
                    <a:gd name="T24" fmla="*/ 0 w 31"/>
                    <a:gd name="T25" fmla="*/ 0 h 4"/>
                    <a:gd name="T26" fmla="*/ 0 w 31"/>
                    <a:gd name="T27" fmla="*/ 0 h 4"/>
                    <a:gd name="T28" fmla="*/ 0 w 31"/>
                    <a:gd name="T29" fmla="*/ 0 h 4"/>
                    <a:gd name="T30" fmla="*/ 0 w 31"/>
                    <a:gd name="T31" fmla="*/ 0 h 4"/>
                    <a:gd name="T32" fmla="*/ 0 w 31"/>
                    <a:gd name="T33" fmla="*/ 0 h 4"/>
                    <a:gd name="T34" fmla="*/ 0 w 31"/>
                    <a:gd name="T35" fmla="*/ 0 h 4"/>
                    <a:gd name="T36" fmla="*/ 0 w 31"/>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1"/>
                    <a:gd name="T58" fmla="*/ 0 h 4"/>
                    <a:gd name="T59" fmla="*/ 31 w 31"/>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1" h="4">
                      <a:moveTo>
                        <a:pt x="0" y="4"/>
                      </a:moveTo>
                      <a:lnTo>
                        <a:pt x="0" y="4"/>
                      </a:lnTo>
                      <a:lnTo>
                        <a:pt x="2" y="3"/>
                      </a:lnTo>
                      <a:lnTo>
                        <a:pt x="2" y="2"/>
                      </a:lnTo>
                      <a:lnTo>
                        <a:pt x="2" y="0"/>
                      </a:lnTo>
                      <a:lnTo>
                        <a:pt x="25" y="0"/>
                      </a:lnTo>
                      <a:lnTo>
                        <a:pt x="26" y="0"/>
                      </a:lnTo>
                      <a:lnTo>
                        <a:pt x="28" y="2"/>
                      </a:lnTo>
                      <a:lnTo>
                        <a:pt x="28" y="3"/>
                      </a:lnTo>
                      <a:lnTo>
                        <a:pt x="29" y="3"/>
                      </a:lnTo>
                      <a:lnTo>
                        <a:pt x="29" y="4"/>
                      </a:lnTo>
                      <a:lnTo>
                        <a:pt x="31" y="4"/>
                      </a:lnTo>
                      <a:lnTo>
                        <a:pt x="0" y="4"/>
                      </a:lnTo>
                      <a:close/>
                    </a:path>
                  </a:pathLst>
                </a:custGeom>
                <a:solidFill>
                  <a:srgbClr val="D1D1D1"/>
                </a:solidFill>
                <a:ln w="9525">
                  <a:noFill/>
                  <a:round/>
                  <a:headEnd/>
                  <a:tailEnd/>
                </a:ln>
              </p:spPr>
              <p:txBody>
                <a:bodyPr/>
                <a:lstStyle/>
                <a:p>
                  <a:endParaRPr lang="en-US"/>
                </a:p>
              </p:txBody>
            </p:sp>
            <p:sp>
              <p:nvSpPr>
                <p:cNvPr id="13257" name="Freeform 31"/>
                <p:cNvSpPr>
                  <a:spLocks/>
                </p:cNvSpPr>
                <p:nvPr/>
              </p:nvSpPr>
              <p:spPr bwMode="auto">
                <a:xfrm>
                  <a:off x="2774" y="4085"/>
                  <a:ext cx="11" cy="1"/>
                </a:xfrm>
                <a:custGeom>
                  <a:avLst/>
                  <a:gdLst>
                    <a:gd name="T0" fmla="*/ 0 w 32"/>
                    <a:gd name="T1" fmla="*/ 0 h 3"/>
                    <a:gd name="T2" fmla="*/ 0 w 32"/>
                    <a:gd name="T3" fmla="*/ 0 h 3"/>
                    <a:gd name="T4" fmla="*/ 0 w 32"/>
                    <a:gd name="T5" fmla="*/ 0 h 3"/>
                    <a:gd name="T6" fmla="*/ 0 w 32"/>
                    <a:gd name="T7" fmla="*/ 0 h 3"/>
                    <a:gd name="T8" fmla="*/ 0 w 32"/>
                    <a:gd name="T9" fmla="*/ 0 h 3"/>
                    <a:gd name="T10" fmla="*/ 0 w 32"/>
                    <a:gd name="T11" fmla="*/ 0 h 3"/>
                    <a:gd name="T12" fmla="*/ 0 w 32"/>
                    <a:gd name="T13" fmla="*/ 0 h 3"/>
                    <a:gd name="T14" fmla="*/ 0 w 32"/>
                    <a:gd name="T15" fmla="*/ 0 h 3"/>
                    <a:gd name="T16" fmla="*/ 0 w 32"/>
                    <a:gd name="T17" fmla="*/ 0 h 3"/>
                    <a:gd name="T18" fmla="*/ 0 w 32"/>
                    <a:gd name="T19" fmla="*/ 0 h 3"/>
                    <a:gd name="T20" fmla="*/ 0 w 32"/>
                    <a:gd name="T21" fmla="*/ 0 h 3"/>
                    <a:gd name="T22" fmla="*/ 0 w 32"/>
                    <a:gd name="T23" fmla="*/ 0 h 3"/>
                    <a:gd name="T24" fmla="*/ 0 w 32"/>
                    <a:gd name="T25" fmla="*/ 0 h 3"/>
                    <a:gd name="T26" fmla="*/ 0 w 32"/>
                    <a:gd name="T27" fmla="*/ 0 h 3"/>
                    <a:gd name="T28" fmla="*/ 0 w 32"/>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3"/>
                    <a:gd name="T47" fmla="*/ 32 w 32"/>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3">
                      <a:moveTo>
                        <a:pt x="0" y="3"/>
                      </a:moveTo>
                      <a:lnTo>
                        <a:pt x="0" y="3"/>
                      </a:lnTo>
                      <a:lnTo>
                        <a:pt x="0" y="1"/>
                      </a:lnTo>
                      <a:lnTo>
                        <a:pt x="2" y="0"/>
                      </a:lnTo>
                      <a:lnTo>
                        <a:pt x="28" y="0"/>
                      </a:lnTo>
                      <a:lnTo>
                        <a:pt x="29" y="1"/>
                      </a:lnTo>
                      <a:lnTo>
                        <a:pt x="31" y="2"/>
                      </a:lnTo>
                      <a:lnTo>
                        <a:pt x="32" y="3"/>
                      </a:lnTo>
                      <a:lnTo>
                        <a:pt x="0" y="3"/>
                      </a:lnTo>
                      <a:close/>
                    </a:path>
                  </a:pathLst>
                </a:custGeom>
                <a:solidFill>
                  <a:srgbClr val="C7C7C7"/>
                </a:solidFill>
                <a:ln w="9525">
                  <a:noFill/>
                  <a:round/>
                  <a:headEnd/>
                  <a:tailEnd/>
                </a:ln>
              </p:spPr>
              <p:txBody>
                <a:bodyPr/>
                <a:lstStyle/>
                <a:p>
                  <a:endParaRPr lang="en-US"/>
                </a:p>
              </p:txBody>
            </p:sp>
            <p:sp>
              <p:nvSpPr>
                <p:cNvPr id="13258" name="Freeform 32"/>
                <p:cNvSpPr>
                  <a:spLocks/>
                </p:cNvSpPr>
                <p:nvPr/>
              </p:nvSpPr>
              <p:spPr bwMode="auto">
                <a:xfrm>
                  <a:off x="2774" y="4085"/>
                  <a:ext cx="11" cy="2"/>
                </a:xfrm>
                <a:custGeom>
                  <a:avLst/>
                  <a:gdLst>
                    <a:gd name="T0" fmla="*/ 0 w 32"/>
                    <a:gd name="T1" fmla="*/ 0 h 5"/>
                    <a:gd name="T2" fmla="*/ 0 w 32"/>
                    <a:gd name="T3" fmla="*/ 0 h 5"/>
                    <a:gd name="T4" fmla="*/ 0 w 32"/>
                    <a:gd name="T5" fmla="*/ 0 h 5"/>
                    <a:gd name="T6" fmla="*/ 0 w 32"/>
                    <a:gd name="T7" fmla="*/ 0 h 5"/>
                    <a:gd name="T8" fmla="*/ 0 w 32"/>
                    <a:gd name="T9" fmla="*/ 0 h 5"/>
                    <a:gd name="T10" fmla="*/ 0 w 32"/>
                    <a:gd name="T11" fmla="*/ 0 h 5"/>
                    <a:gd name="T12" fmla="*/ 0 w 32"/>
                    <a:gd name="T13" fmla="*/ 0 h 5"/>
                    <a:gd name="T14" fmla="*/ 0 w 32"/>
                    <a:gd name="T15" fmla="*/ 0 h 5"/>
                    <a:gd name="T16" fmla="*/ 0 w 32"/>
                    <a:gd name="T17" fmla="*/ 0 h 5"/>
                    <a:gd name="T18" fmla="*/ 0 w 32"/>
                    <a:gd name="T19" fmla="*/ 0 h 5"/>
                    <a:gd name="T20" fmla="*/ 0 w 3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5"/>
                    <a:gd name="T35" fmla="*/ 32 w 3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5">
                      <a:moveTo>
                        <a:pt x="0" y="5"/>
                      </a:moveTo>
                      <a:lnTo>
                        <a:pt x="0" y="3"/>
                      </a:lnTo>
                      <a:lnTo>
                        <a:pt x="0" y="2"/>
                      </a:lnTo>
                      <a:lnTo>
                        <a:pt x="0" y="1"/>
                      </a:lnTo>
                      <a:lnTo>
                        <a:pt x="0" y="0"/>
                      </a:lnTo>
                      <a:lnTo>
                        <a:pt x="31" y="0"/>
                      </a:lnTo>
                      <a:lnTo>
                        <a:pt x="32" y="2"/>
                      </a:lnTo>
                      <a:lnTo>
                        <a:pt x="32" y="3"/>
                      </a:lnTo>
                      <a:lnTo>
                        <a:pt x="32" y="5"/>
                      </a:lnTo>
                      <a:lnTo>
                        <a:pt x="0" y="5"/>
                      </a:lnTo>
                      <a:close/>
                    </a:path>
                  </a:pathLst>
                </a:custGeom>
                <a:solidFill>
                  <a:srgbClr val="BFBFBF"/>
                </a:solidFill>
                <a:ln w="9525">
                  <a:noFill/>
                  <a:round/>
                  <a:headEnd/>
                  <a:tailEnd/>
                </a:ln>
              </p:spPr>
              <p:txBody>
                <a:bodyPr/>
                <a:lstStyle/>
                <a:p>
                  <a:endParaRPr lang="en-US"/>
                </a:p>
              </p:txBody>
            </p:sp>
            <p:sp>
              <p:nvSpPr>
                <p:cNvPr id="13259" name="Freeform 33"/>
                <p:cNvSpPr>
                  <a:spLocks/>
                </p:cNvSpPr>
                <p:nvPr/>
              </p:nvSpPr>
              <p:spPr bwMode="auto">
                <a:xfrm>
                  <a:off x="2774" y="4086"/>
                  <a:ext cx="11" cy="1"/>
                </a:xfrm>
                <a:custGeom>
                  <a:avLst/>
                  <a:gdLst>
                    <a:gd name="T0" fmla="*/ 0 w 32"/>
                    <a:gd name="T1" fmla="*/ 0 h 5"/>
                    <a:gd name="T2" fmla="*/ 0 w 32"/>
                    <a:gd name="T3" fmla="*/ 0 h 5"/>
                    <a:gd name="T4" fmla="*/ 0 w 32"/>
                    <a:gd name="T5" fmla="*/ 0 h 5"/>
                    <a:gd name="T6" fmla="*/ 0 w 32"/>
                    <a:gd name="T7" fmla="*/ 0 h 5"/>
                    <a:gd name="T8" fmla="*/ 0 w 32"/>
                    <a:gd name="T9" fmla="*/ 0 h 5"/>
                    <a:gd name="T10" fmla="*/ 0 w 32"/>
                    <a:gd name="T11" fmla="*/ 0 h 5"/>
                    <a:gd name="T12" fmla="*/ 0 w 32"/>
                    <a:gd name="T13" fmla="*/ 0 h 5"/>
                    <a:gd name="T14" fmla="*/ 0 w 32"/>
                    <a:gd name="T15" fmla="*/ 0 h 5"/>
                    <a:gd name="T16" fmla="*/ 0 w 32"/>
                    <a:gd name="T17" fmla="*/ 0 h 5"/>
                    <a:gd name="T18" fmla="*/ 0 w 32"/>
                    <a:gd name="T19" fmla="*/ 0 h 5"/>
                    <a:gd name="T20" fmla="*/ 0 w 3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5"/>
                    <a:gd name="T35" fmla="*/ 32 w 3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5">
                      <a:moveTo>
                        <a:pt x="0" y="5"/>
                      </a:moveTo>
                      <a:lnTo>
                        <a:pt x="0" y="4"/>
                      </a:lnTo>
                      <a:lnTo>
                        <a:pt x="0" y="1"/>
                      </a:lnTo>
                      <a:lnTo>
                        <a:pt x="0" y="0"/>
                      </a:lnTo>
                      <a:lnTo>
                        <a:pt x="32" y="0"/>
                      </a:lnTo>
                      <a:lnTo>
                        <a:pt x="32" y="3"/>
                      </a:lnTo>
                      <a:lnTo>
                        <a:pt x="31" y="5"/>
                      </a:lnTo>
                      <a:lnTo>
                        <a:pt x="29" y="5"/>
                      </a:lnTo>
                      <a:lnTo>
                        <a:pt x="0" y="5"/>
                      </a:lnTo>
                      <a:close/>
                    </a:path>
                  </a:pathLst>
                </a:custGeom>
                <a:solidFill>
                  <a:srgbClr val="B5B5B5"/>
                </a:solidFill>
                <a:ln w="9525">
                  <a:noFill/>
                  <a:round/>
                  <a:headEnd/>
                  <a:tailEnd/>
                </a:ln>
              </p:spPr>
              <p:txBody>
                <a:bodyPr/>
                <a:lstStyle/>
                <a:p>
                  <a:endParaRPr lang="en-US"/>
                </a:p>
              </p:txBody>
            </p:sp>
            <p:sp>
              <p:nvSpPr>
                <p:cNvPr id="13260" name="Freeform 34"/>
                <p:cNvSpPr>
                  <a:spLocks/>
                </p:cNvSpPr>
                <p:nvPr/>
              </p:nvSpPr>
              <p:spPr bwMode="auto">
                <a:xfrm>
                  <a:off x="2774" y="4087"/>
                  <a:ext cx="11" cy="1"/>
                </a:xfrm>
                <a:custGeom>
                  <a:avLst/>
                  <a:gdLst>
                    <a:gd name="T0" fmla="*/ 0 w 32"/>
                    <a:gd name="T1" fmla="*/ 0 h 4"/>
                    <a:gd name="T2" fmla="*/ 0 w 32"/>
                    <a:gd name="T3" fmla="*/ 0 h 4"/>
                    <a:gd name="T4" fmla="*/ 0 w 32"/>
                    <a:gd name="T5" fmla="*/ 0 h 4"/>
                    <a:gd name="T6" fmla="*/ 0 w 32"/>
                    <a:gd name="T7" fmla="*/ 0 h 4"/>
                    <a:gd name="T8" fmla="*/ 0 w 32"/>
                    <a:gd name="T9" fmla="*/ 0 h 4"/>
                    <a:gd name="T10" fmla="*/ 0 w 32"/>
                    <a:gd name="T11" fmla="*/ 0 h 4"/>
                    <a:gd name="T12" fmla="*/ 0 w 32"/>
                    <a:gd name="T13" fmla="*/ 0 h 4"/>
                    <a:gd name="T14" fmla="*/ 0 w 32"/>
                    <a:gd name="T15" fmla="*/ 0 h 4"/>
                    <a:gd name="T16" fmla="*/ 0 w 32"/>
                    <a:gd name="T17" fmla="*/ 0 h 4"/>
                    <a:gd name="T18" fmla="*/ 0 w 32"/>
                    <a:gd name="T19" fmla="*/ 0 h 4"/>
                    <a:gd name="T20" fmla="*/ 0 w 32"/>
                    <a:gd name="T21" fmla="*/ 0 h 4"/>
                    <a:gd name="T22" fmla="*/ 0 w 32"/>
                    <a:gd name="T23" fmla="*/ 0 h 4"/>
                    <a:gd name="T24" fmla="*/ 0 w 32"/>
                    <a:gd name="T25" fmla="*/ 0 h 4"/>
                    <a:gd name="T26" fmla="*/ 0 w 32"/>
                    <a:gd name="T27" fmla="*/ 0 h 4"/>
                    <a:gd name="T28" fmla="*/ 0 w 32"/>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4"/>
                    <a:gd name="T47" fmla="*/ 32 w 32"/>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4">
                      <a:moveTo>
                        <a:pt x="0" y="4"/>
                      </a:moveTo>
                      <a:lnTo>
                        <a:pt x="0" y="3"/>
                      </a:lnTo>
                      <a:lnTo>
                        <a:pt x="0" y="2"/>
                      </a:lnTo>
                      <a:lnTo>
                        <a:pt x="0" y="1"/>
                      </a:lnTo>
                      <a:lnTo>
                        <a:pt x="0" y="0"/>
                      </a:lnTo>
                      <a:lnTo>
                        <a:pt x="32" y="0"/>
                      </a:lnTo>
                      <a:lnTo>
                        <a:pt x="32" y="1"/>
                      </a:lnTo>
                      <a:lnTo>
                        <a:pt x="31" y="2"/>
                      </a:lnTo>
                      <a:lnTo>
                        <a:pt x="29" y="3"/>
                      </a:lnTo>
                      <a:lnTo>
                        <a:pt x="28" y="4"/>
                      </a:lnTo>
                      <a:lnTo>
                        <a:pt x="26" y="4"/>
                      </a:lnTo>
                      <a:lnTo>
                        <a:pt x="0" y="4"/>
                      </a:lnTo>
                      <a:close/>
                    </a:path>
                  </a:pathLst>
                </a:custGeom>
                <a:solidFill>
                  <a:srgbClr val="ABABAB"/>
                </a:solidFill>
                <a:ln w="9525">
                  <a:noFill/>
                  <a:round/>
                  <a:headEnd/>
                  <a:tailEnd/>
                </a:ln>
              </p:spPr>
              <p:txBody>
                <a:bodyPr/>
                <a:lstStyle/>
                <a:p>
                  <a:endParaRPr lang="en-US"/>
                </a:p>
              </p:txBody>
            </p:sp>
            <p:sp>
              <p:nvSpPr>
                <p:cNvPr id="13261" name="Freeform 35"/>
                <p:cNvSpPr>
                  <a:spLocks/>
                </p:cNvSpPr>
                <p:nvPr/>
              </p:nvSpPr>
              <p:spPr bwMode="auto">
                <a:xfrm>
                  <a:off x="2774" y="4087"/>
                  <a:ext cx="10" cy="2"/>
                </a:xfrm>
                <a:custGeom>
                  <a:avLst/>
                  <a:gdLst>
                    <a:gd name="T0" fmla="*/ 0 w 29"/>
                    <a:gd name="T1" fmla="*/ 0 h 5"/>
                    <a:gd name="T2" fmla="*/ 0 w 29"/>
                    <a:gd name="T3" fmla="*/ 0 h 5"/>
                    <a:gd name="T4" fmla="*/ 0 w 29"/>
                    <a:gd name="T5" fmla="*/ 0 h 5"/>
                    <a:gd name="T6" fmla="*/ 0 w 29"/>
                    <a:gd name="T7" fmla="*/ 0 h 5"/>
                    <a:gd name="T8" fmla="*/ 0 w 29"/>
                    <a:gd name="T9" fmla="*/ 0 h 5"/>
                    <a:gd name="T10" fmla="*/ 0 w 29"/>
                    <a:gd name="T11" fmla="*/ 0 h 5"/>
                    <a:gd name="T12" fmla="*/ 0 w 29"/>
                    <a:gd name="T13" fmla="*/ 0 h 5"/>
                    <a:gd name="T14" fmla="*/ 0 w 29"/>
                    <a:gd name="T15" fmla="*/ 0 h 5"/>
                    <a:gd name="T16" fmla="*/ 0 w 29"/>
                    <a:gd name="T17" fmla="*/ 0 h 5"/>
                    <a:gd name="T18" fmla="*/ 0 w 29"/>
                    <a:gd name="T19" fmla="*/ 0 h 5"/>
                    <a:gd name="T20" fmla="*/ 0 w 29"/>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5"/>
                    <a:gd name="T35" fmla="*/ 29 w 29"/>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5">
                      <a:moveTo>
                        <a:pt x="0" y="5"/>
                      </a:moveTo>
                      <a:lnTo>
                        <a:pt x="0" y="3"/>
                      </a:lnTo>
                      <a:lnTo>
                        <a:pt x="0" y="2"/>
                      </a:lnTo>
                      <a:lnTo>
                        <a:pt x="0" y="0"/>
                      </a:lnTo>
                      <a:lnTo>
                        <a:pt x="29" y="1"/>
                      </a:lnTo>
                      <a:lnTo>
                        <a:pt x="28" y="1"/>
                      </a:lnTo>
                      <a:lnTo>
                        <a:pt x="28" y="2"/>
                      </a:lnTo>
                      <a:lnTo>
                        <a:pt x="25" y="3"/>
                      </a:lnTo>
                      <a:lnTo>
                        <a:pt x="24" y="5"/>
                      </a:lnTo>
                      <a:lnTo>
                        <a:pt x="0" y="5"/>
                      </a:lnTo>
                      <a:close/>
                    </a:path>
                  </a:pathLst>
                </a:custGeom>
                <a:solidFill>
                  <a:srgbClr val="A1A1A1"/>
                </a:solidFill>
                <a:ln w="9525">
                  <a:noFill/>
                  <a:round/>
                  <a:headEnd/>
                  <a:tailEnd/>
                </a:ln>
              </p:spPr>
              <p:txBody>
                <a:bodyPr/>
                <a:lstStyle/>
                <a:p>
                  <a:endParaRPr lang="en-US"/>
                </a:p>
              </p:txBody>
            </p:sp>
            <p:sp>
              <p:nvSpPr>
                <p:cNvPr id="13262" name="Freeform 36"/>
                <p:cNvSpPr>
                  <a:spLocks/>
                </p:cNvSpPr>
                <p:nvPr/>
              </p:nvSpPr>
              <p:spPr bwMode="auto">
                <a:xfrm>
                  <a:off x="2774" y="4088"/>
                  <a:ext cx="9" cy="2"/>
                </a:xfrm>
                <a:custGeom>
                  <a:avLst/>
                  <a:gdLst>
                    <a:gd name="T0" fmla="*/ 0 w 26"/>
                    <a:gd name="T1" fmla="*/ 0 h 5"/>
                    <a:gd name="T2" fmla="*/ 0 w 26"/>
                    <a:gd name="T3" fmla="*/ 0 h 5"/>
                    <a:gd name="T4" fmla="*/ 0 w 26"/>
                    <a:gd name="T5" fmla="*/ 0 h 5"/>
                    <a:gd name="T6" fmla="*/ 0 w 26"/>
                    <a:gd name="T7" fmla="*/ 0 h 5"/>
                    <a:gd name="T8" fmla="*/ 0 w 26"/>
                    <a:gd name="T9" fmla="*/ 0 h 5"/>
                    <a:gd name="T10" fmla="*/ 0 w 26"/>
                    <a:gd name="T11" fmla="*/ 0 h 5"/>
                    <a:gd name="T12" fmla="*/ 0 w 26"/>
                    <a:gd name="T13" fmla="*/ 0 h 5"/>
                    <a:gd name="T14" fmla="*/ 0 w 26"/>
                    <a:gd name="T15" fmla="*/ 0 h 5"/>
                    <a:gd name="T16" fmla="*/ 0 w 26"/>
                    <a:gd name="T17" fmla="*/ 0 h 5"/>
                    <a:gd name="T18" fmla="*/ 0 w 26"/>
                    <a:gd name="T19" fmla="*/ 0 h 5"/>
                    <a:gd name="T20" fmla="*/ 0 w 26"/>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5"/>
                    <a:gd name="T35" fmla="*/ 26 w 26"/>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5">
                      <a:moveTo>
                        <a:pt x="0" y="5"/>
                      </a:moveTo>
                      <a:lnTo>
                        <a:pt x="0" y="4"/>
                      </a:lnTo>
                      <a:lnTo>
                        <a:pt x="0" y="1"/>
                      </a:lnTo>
                      <a:lnTo>
                        <a:pt x="0" y="0"/>
                      </a:lnTo>
                      <a:lnTo>
                        <a:pt x="26" y="0"/>
                      </a:lnTo>
                      <a:lnTo>
                        <a:pt x="25" y="1"/>
                      </a:lnTo>
                      <a:lnTo>
                        <a:pt x="24" y="3"/>
                      </a:lnTo>
                      <a:lnTo>
                        <a:pt x="21" y="4"/>
                      </a:lnTo>
                      <a:lnTo>
                        <a:pt x="19" y="5"/>
                      </a:lnTo>
                      <a:lnTo>
                        <a:pt x="0" y="5"/>
                      </a:lnTo>
                      <a:close/>
                    </a:path>
                  </a:pathLst>
                </a:custGeom>
                <a:solidFill>
                  <a:srgbClr val="999999"/>
                </a:solidFill>
                <a:ln w="9525">
                  <a:noFill/>
                  <a:round/>
                  <a:headEnd/>
                  <a:tailEnd/>
                </a:ln>
              </p:spPr>
              <p:txBody>
                <a:bodyPr/>
                <a:lstStyle/>
                <a:p>
                  <a:endParaRPr lang="en-US"/>
                </a:p>
              </p:txBody>
            </p:sp>
            <p:sp>
              <p:nvSpPr>
                <p:cNvPr id="13263" name="Freeform 37"/>
                <p:cNvSpPr>
                  <a:spLocks/>
                </p:cNvSpPr>
                <p:nvPr/>
              </p:nvSpPr>
              <p:spPr bwMode="auto">
                <a:xfrm>
                  <a:off x="2774" y="4089"/>
                  <a:ext cx="8" cy="1"/>
                </a:xfrm>
                <a:custGeom>
                  <a:avLst/>
                  <a:gdLst>
                    <a:gd name="T0" fmla="*/ 0 w 24"/>
                    <a:gd name="T1" fmla="*/ 0 h 4"/>
                    <a:gd name="T2" fmla="*/ 0 w 24"/>
                    <a:gd name="T3" fmla="*/ 0 h 4"/>
                    <a:gd name="T4" fmla="*/ 0 w 24"/>
                    <a:gd name="T5" fmla="*/ 0 h 4"/>
                    <a:gd name="T6" fmla="*/ 0 w 24"/>
                    <a:gd name="T7" fmla="*/ 0 h 4"/>
                    <a:gd name="T8" fmla="*/ 0 w 24"/>
                    <a:gd name="T9" fmla="*/ 0 h 4"/>
                    <a:gd name="T10" fmla="*/ 0 w 24"/>
                    <a:gd name="T11" fmla="*/ 0 h 4"/>
                    <a:gd name="T12" fmla="*/ 0 w 24"/>
                    <a:gd name="T13" fmla="*/ 0 h 4"/>
                    <a:gd name="T14" fmla="*/ 0 w 24"/>
                    <a:gd name="T15" fmla="*/ 0 h 4"/>
                    <a:gd name="T16" fmla="*/ 0 w 24"/>
                    <a:gd name="T17" fmla="*/ 0 h 4"/>
                    <a:gd name="T18" fmla="*/ 0 w 24"/>
                    <a:gd name="T19" fmla="*/ 0 h 4"/>
                    <a:gd name="T20" fmla="*/ 0 w 2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4"/>
                    <a:gd name="T35" fmla="*/ 24 w 2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4">
                      <a:moveTo>
                        <a:pt x="0" y="4"/>
                      </a:moveTo>
                      <a:lnTo>
                        <a:pt x="0" y="3"/>
                      </a:lnTo>
                      <a:lnTo>
                        <a:pt x="0" y="2"/>
                      </a:lnTo>
                      <a:lnTo>
                        <a:pt x="0" y="1"/>
                      </a:lnTo>
                      <a:lnTo>
                        <a:pt x="0" y="0"/>
                      </a:lnTo>
                      <a:lnTo>
                        <a:pt x="24" y="0"/>
                      </a:lnTo>
                      <a:lnTo>
                        <a:pt x="21" y="1"/>
                      </a:lnTo>
                      <a:lnTo>
                        <a:pt x="19" y="2"/>
                      </a:lnTo>
                      <a:lnTo>
                        <a:pt x="17" y="3"/>
                      </a:lnTo>
                      <a:lnTo>
                        <a:pt x="15" y="4"/>
                      </a:lnTo>
                      <a:lnTo>
                        <a:pt x="0" y="4"/>
                      </a:lnTo>
                      <a:close/>
                    </a:path>
                  </a:pathLst>
                </a:custGeom>
                <a:solidFill>
                  <a:srgbClr val="8F8F8F"/>
                </a:solidFill>
                <a:ln w="9525">
                  <a:noFill/>
                  <a:round/>
                  <a:headEnd/>
                  <a:tailEnd/>
                </a:ln>
              </p:spPr>
              <p:txBody>
                <a:bodyPr/>
                <a:lstStyle/>
                <a:p>
                  <a:endParaRPr lang="en-US"/>
                </a:p>
              </p:txBody>
            </p:sp>
            <p:sp>
              <p:nvSpPr>
                <p:cNvPr id="13264" name="Freeform 38"/>
                <p:cNvSpPr>
                  <a:spLocks/>
                </p:cNvSpPr>
                <p:nvPr/>
              </p:nvSpPr>
              <p:spPr bwMode="auto">
                <a:xfrm>
                  <a:off x="2774" y="4090"/>
                  <a:ext cx="7" cy="2"/>
                </a:xfrm>
                <a:custGeom>
                  <a:avLst/>
                  <a:gdLst>
                    <a:gd name="T0" fmla="*/ 0 w 19"/>
                    <a:gd name="T1" fmla="*/ 0 h 6"/>
                    <a:gd name="T2" fmla="*/ 0 w 19"/>
                    <a:gd name="T3" fmla="*/ 0 h 6"/>
                    <a:gd name="T4" fmla="*/ 0 w 19"/>
                    <a:gd name="T5" fmla="*/ 0 h 6"/>
                    <a:gd name="T6" fmla="*/ 0 w 19"/>
                    <a:gd name="T7" fmla="*/ 0 h 6"/>
                    <a:gd name="T8" fmla="*/ 0 w 19"/>
                    <a:gd name="T9" fmla="*/ 0 h 6"/>
                    <a:gd name="T10" fmla="*/ 0 w 19"/>
                    <a:gd name="T11" fmla="*/ 0 h 6"/>
                    <a:gd name="T12" fmla="*/ 0 w 19"/>
                    <a:gd name="T13" fmla="*/ 0 h 6"/>
                    <a:gd name="T14" fmla="*/ 0 w 19"/>
                    <a:gd name="T15" fmla="*/ 0 h 6"/>
                    <a:gd name="T16" fmla="*/ 0 w 19"/>
                    <a:gd name="T17" fmla="*/ 0 h 6"/>
                    <a:gd name="T18" fmla="*/ 0 w 19"/>
                    <a:gd name="T19" fmla="*/ 0 h 6"/>
                    <a:gd name="T20" fmla="*/ 0 w 19"/>
                    <a:gd name="T21" fmla="*/ 0 h 6"/>
                    <a:gd name="T22" fmla="*/ 0 w 19"/>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6"/>
                    <a:gd name="T38" fmla="*/ 19 w 19"/>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6">
                      <a:moveTo>
                        <a:pt x="3" y="6"/>
                      </a:moveTo>
                      <a:lnTo>
                        <a:pt x="2" y="5"/>
                      </a:lnTo>
                      <a:lnTo>
                        <a:pt x="2" y="3"/>
                      </a:lnTo>
                      <a:lnTo>
                        <a:pt x="0" y="2"/>
                      </a:lnTo>
                      <a:lnTo>
                        <a:pt x="0" y="0"/>
                      </a:lnTo>
                      <a:lnTo>
                        <a:pt x="19" y="0"/>
                      </a:lnTo>
                      <a:lnTo>
                        <a:pt x="17" y="1"/>
                      </a:lnTo>
                      <a:lnTo>
                        <a:pt x="13" y="2"/>
                      </a:lnTo>
                      <a:lnTo>
                        <a:pt x="11" y="3"/>
                      </a:lnTo>
                      <a:lnTo>
                        <a:pt x="7" y="5"/>
                      </a:lnTo>
                      <a:lnTo>
                        <a:pt x="3" y="5"/>
                      </a:lnTo>
                      <a:lnTo>
                        <a:pt x="3" y="6"/>
                      </a:lnTo>
                      <a:close/>
                    </a:path>
                  </a:pathLst>
                </a:custGeom>
                <a:solidFill>
                  <a:srgbClr val="858585"/>
                </a:solidFill>
                <a:ln w="9525">
                  <a:noFill/>
                  <a:round/>
                  <a:headEnd/>
                  <a:tailEnd/>
                </a:ln>
              </p:spPr>
              <p:txBody>
                <a:bodyPr/>
                <a:lstStyle/>
                <a:p>
                  <a:endParaRPr lang="en-US"/>
                </a:p>
              </p:txBody>
            </p:sp>
            <p:sp>
              <p:nvSpPr>
                <p:cNvPr id="13265" name="Freeform 39"/>
                <p:cNvSpPr>
                  <a:spLocks/>
                </p:cNvSpPr>
                <p:nvPr/>
              </p:nvSpPr>
              <p:spPr bwMode="auto">
                <a:xfrm>
                  <a:off x="2774" y="4090"/>
                  <a:ext cx="5" cy="2"/>
                </a:xfrm>
                <a:custGeom>
                  <a:avLst/>
                  <a:gdLst>
                    <a:gd name="T0" fmla="*/ 0 w 15"/>
                    <a:gd name="T1" fmla="*/ 0 h 4"/>
                    <a:gd name="T2" fmla="*/ 0 w 15"/>
                    <a:gd name="T3" fmla="*/ 1 h 4"/>
                    <a:gd name="T4" fmla="*/ 0 w 15"/>
                    <a:gd name="T5" fmla="*/ 1 h 4"/>
                    <a:gd name="T6" fmla="*/ 0 w 15"/>
                    <a:gd name="T7" fmla="*/ 1 h 4"/>
                    <a:gd name="T8" fmla="*/ 0 w 15"/>
                    <a:gd name="T9" fmla="*/ 1 h 4"/>
                    <a:gd name="T10" fmla="*/ 0 w 15"/>
                    <a:gd name="T11" fmla="*/ 1 h 4"/>
                    <a:gd name="T12" fmla="*/ 0 w 15"/>
                    <a:gd name="T13" fmla="*/ 1 h 4"/>
                    <a:gd name="T14" fmla="*/ 0 w 15"/>
                    <a:gd name="T15" fmla="*/ 1 h 4"/>
                    <a:gd name="T16" fmla="*/ 0 w 15"/>
                    <a:gd name="T17" fmla="*/ 0 h 4"/>
                    <a:gd name="T18" fmla="*/ 0 w 15"/>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4"/>
                    <a:gd name="T32" fmla="*/ 15 w 15"/>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4">
                      <a:moveTo>
                        <a:pt x="0" y="0"/>
                      </a:moveTo>
                      <a:lnTo>
                        <a:pt x="0" y="1"/>
                      </a:lnTo>
                      <a:lnTo>
                        <a:pt x="2" y="1"/>
                      </a:lnTo>
                      <a:lnTo>
                        <a:pt x="2" y="3"/>
                      </a:lnTo>
                      <a:lnTo>
                        <a:pt x="3" y="4"/>
                      </a:lnTo>
                      <a:lnTo>
                        <a:pt x="4" y="4"/>
                      </a:lnTo>
                      <a:lnTo>
                        <a:pt x="8" y="3"/>
                      </a:lnTo>
                      <a:lnTo>
                        <a:pt x="11" y="1"/>
                      </a:lnTo>
                      <a:lnTo>
                        <a:pt x="15" y="0"/>
                      </a:lnTo>
                      <a:lnTo>
                        <a:pt x="0" y="0"/>
                      </a:lnTo>
                      <a:close/>
                    </a:path>
                  </a:pathLst>
                </a:custGeom>
                <a:solidFill>
                  <a:srgbClr val="7D7D7D"/>
                </a:solidFill>
                <a:ln w="9525">
                  <a:noFill/>
                  <a:round/>
                  <a:headEnd/>
                  <a:tailEnd/>
                </a:ln>
              </p:spPr>
              <p:txBody>
                <a:bodyPr/>
                <a:lstStyle/>
                <a:p>
                  <a:endParaRPr lang="en-US"/>
                </a:p>
              </p:txBody>
            </p:sp>
            <p:sp>
              <p:nvSpPr>
                <p:cNvPr id="13266" name="Freeform 40"/>
                <p:cNvSpPr>
                  <a:spLocks/>
                </p:cNvSpPr>
                <p:nvPr/>
              </p:nvSpPr>
              <p:spPr bwMode="auto">
                <a:xfrm>
                  <a:off x="2775" y="4091"/>
                  <a:ext cx="2" cy="1"/>
                </a:xfrm>
                <a:custGeom>
                  <a:avLst/>
                  <a:gdLst>
                    <a:gd name="T0" fmla="*/ 1 w 4"/>
                    <a:gd name="T1" fmla="*/ 0 h 1"/>
                    <a:gd name="T2" fmla="*/ 1 w 4"/>
                    <a:gd name="T3" fmla="*/ 1 h 1"/>
                    <a:gd name="T4" fmla="*/ 1 w 4"/>
                    <a:gd name="T5" fmla="*/ 1 h 1"/>
                    <a:gd name="T6" fmla="*/ 1 w 4"/>
                    <a:gd name="T7" fmla="*/ 1 h 1"/>
                    <a:gd name="T8" fmla="*/ 0 w 4"/>
                    <a:gd name="T9" fmla="*/ 0 h 1"/>
                    <a:gd name="T10" fmla="*/ 1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4" y="0"/>
                      </a:moveTo>
                      <a:lnTo>
                        <a:pt x="4" y="1"/>
                      </a:lnTo>
                      <a:lnTo>
                        <a:pt x="1" y="1"/>
                      </a:lnTo>
                      <a:lnTo>
                        <a:pt x="0" y="0"/>
                      </a:lnTo>
                      <a:lnTo>
                        <a:pt x="4" y="0"/>
                      </a:lnTo>
                      <a:close/>
                    </a:path>
                  </a:pathLst>
                </a:custGeom>
                <a:solidFill>
                  <a:srgbClr val="737373"/>
                </a:solidFill>
                <a:ln w="9525">
                  <a:noFill/>
                  <a:round/>
                  <a:headEnd/>
                  <a:tailEnd/>
                </a:ln>
              </p:spPr>
              <p:txBody>
                <a:bodyPr/>
                <a:lstStyle/>
                <a:p>
                  <a:endParaRPr lang="en-US"/>
                </a:p>
              </p:txBody>
            </p:sp>
            <p:sp>
              <p:nvSpPr>
                <p:cNvPr id="13267" name="Freeform 41"/>
                <p:cNvSpPr>
                  <a:spLocks/>
                </p:cNvSpPr>
                <p:nvPr/>
              </p:nvSpPr>
              <p:spPr bwMode="auto">
                <a:xfrm>
                  <a:off x="2772" y="4085"/>
                  <a:ext cx="5" cy="8"/>
                </a:xfrm>
                <a:custGeom>
                  <a:avLst/>
                  <a:gdLst>
                    <a:gd name="T0" fmla="*/ 0 w 14"/>
                    <a:gd name="T1" fmla="*/ 0 h 25"/>
                    <a:gd name="T2" fmla="*/ 0 w 14"/>
                    <a:gd name="T3" fmla="*/ 0 h 25"/>
                    <a:gd name="T4" fmla="*/ 0 w 14"/>
                    <a:gd name="T5" fmla="*/ 0 h 25"/>
                    <a:gd name="T6" fmla="*/ 0 w 14"/>
                    <a:gd name="T7" fmla="*/ 0 h 25"/>
                    <a:gd name="T8" fmla="*/ 0 w 14"/>
                    <a:gd name="T9" fmla="*/ 0 h 25"/>
                    <a:gd name="T10" fmla="*/ 0 w 14"/>
                    <a:gd name="T11" fmla="*/ 0 h 25"/>
                    <a:gd name="T12" fmla="*/ 0 w 14"/>
                    <a:gd name="T13" fmla="*/ 0 h 25"/>
                    <a:gd name="T14" fmla="*/ 0 w 14"/>
                    <a:gd name="T15" fmla="*/ 0 h 25"/>
                    <a:gd name="T16" fmla="*/ 0 w 14"/>
                    <a:gd name="T17" fmla="*/ 0 h 25"/>
                    <a:gd name="T18" fmla="*/ 0 w 14"/>
                    <a:gd name="T19" fmla="*/ 0 h 25"/>
                    <a:gd name="T20" fmla="*/ 0 w 14"/>
                    <a:gd name="T21" fmla="*/ 0 h 25"/>
                    <a:gd name="T22" fmla="*/ 0 w 14"/>
                    <a:gd name="T23" fmla="*/ 0 h 25"/>
                    <a:gd name="T24" fmla="*/ 0 w 14"/>
                    <a:gd name="T25" fmla="*/ 0 h 25"/>
                    <a:gd name="T26" fmla="*/ 0 w 14"/>
                    <a:gd name="T27" fmla="*/ 0 h 25"/>
                    <a:gd name="T28" fmla="*/ 0 w 14"/>
                    <a:gd name="T29" fmla="*/ 0 h 25"/>
                    <a:gd name="T30" fmla="*/ 0 w 14"/>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25"/>
                    <a:gd name="T50" fmla="*/ 14 w 14"/>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25">
                      <a:moveTo>
                        <a:pt x="11" y="16"/>
                      </a:moveTo>
                      <a:lnTo>
                        <a:pt x="10" y="15"/>
                      </a:lnTo>
                      <a:lnTo>
                        <a:pt x="11" y="16"/>
                      </a:lnTo>
                      <a:lnTo>
                        <a:pt x="11" y="9"/>
                      </a:lnTo>
                      <a:lnTo>
                        <a:pt x="13" y="3"/>
                      </a:lnTo>
                      <a:lnTo>
                        <a:pt x="14" y="1"/>
                      </a:lnTo>
                      <a:lnTo>
                        <a:pt x="2" y="0"/>
                      </a:lnTo>
                      <a:lnTo>
                        <a:pt x="2" y="2"/>
                      </a:lnTo>
                      <a:lnTo>
                        <a:pt x="0" y="9"/>
                      </a:lnTo>
                      <a:lnTo>
                        <a:pt x="0" y="17"/>
                      </a:lnTo>
                      <a:lnTo>
                        <a:pt x="7" y="25"/>
                      </a:lnTo>
                      <a:lnTo>
                        <a:pt x="6" y="25"/>
                      </a:lnTo>
                      <a:lnTo>
                        <a:pt x="11" y="16"/>
                      </a:lnTo>
                      <a:lnTo>
                        <a:pt x="11" y="15"/>
                      </a:lnTo>
                      <a:lnTo>
                        <a:pt x="10" y="15"/>
                      </a:lnTo>
                      <a:lnTo>
                        <a:pt x="11" y="16"/>
                      </a:lnTo>
                      <a:close/>
                    </a:path>
                  </a:pathLst>
                </a:custGeom>
                <a:solidFill>
                  <a:srgbClr val="000000"/>
                </a:solidFill>
                <a:ln w="9525">
                  <a:noFill/>
                  <a:round/>
                  <a:headEnd/>
                  <a:tailEnd/>
                </a:ln>
              </p:spPr>
              <p:txBody>
                <a:bodyPr/>
                <a:lstStyle/>
                <a:p>
                  <a:endParaRPr lang="en-US"/>
                </a:p>
              </p:txBody>
            </p:sp>
            <p:sp>
              <p:nvSpPr>
                <p:cNvPr id="13268" name="Freeform 42"/>
                <p:cNvSpPr>
                  <a:spLocks/>
                </p:cNvSpPr>
                <p:nvPr/>
              </p:nvSpPr>
              <p:spPr bwMode="auto">
                <a:xfrm>
                  <a:off x="2774" y="4087"/>
                  <a:ext cx="11" cy="6"/>
                </a:xfrm>
                <a:custGeom>
                  <a:avLst/>
                  <a:gdLst>
                    <a:gd name="T0" fmla="*/ 0 w 33"/>
                    <a:gd name="T1" fmla="*/ 0 h 20"/>
                    <a:gd name="T2" fmla="*/ 0 w 33"/>
                    <a:gd name="T3" fmla="*/ 0 h 20"/>
                    <a:gd name="T4" fmla="*/ 0 w 33"/>
                    <a:gd name="T5" fmla="*/ 0 h 20"/>
                    <a:gd name="T6" fmla="*/ 0 w 33"/>
                    <a:gd name="T7" fmla="*/ 0 h 20"/>
                    <a:gd name="T8" fmla="*/ 0 w 33"/>
                    <a:gd name="T9" fmla="*/ 0 h 20"/>
                    <a:gd name="T10" fmla="*/ 0 w 33"/>
                    <a:gd name="T11" fmla="*/ 0 h 20"/>
                    <a:gd name="T12" fmla="*/ 0 w 33"/>
                    <a:gd name="T13" fmla="*/ 0 h 20"/>
                    <a:gd name="T14" fmla="*/ 0 w 33"/>
                    <a:gd name="T15" fmla="*/ 0 h 20"/>
                    <a:gd name="T16" fmla="*/ 0 w 33"/>
                    <a:gd name="T17" fmla="*/ 0 h 20"/>
                    <a:gd name="T18" fmla="*/ 0 w 33"/>
                    <a:gd name="T19" fmla="*/ 0 h 20"/>
                    <a:gd name="T20" fmla="*/ 0 w 33"/>
                    <a:gd name="T21" fmla="*/ 0 h 20"/>
                    <a:gd name="T22" fmla="*/ 0 w 33"/>
                    <a:gd name="T23" fmla="*/ 0 h 20"/>
                    <a:gd name="T24" fmla="*/ 0 w 33"/>
                    <a:gd name="T25" fmla="*/ 0 h 20"/>
                    <a:gd name="T26" fmla="*/ 0 w 33"/>
                    <a:gd name="T27" fmla="*/ 0 h 20"/>
                    <a:gd name="T28" fmla="*/ 0 w 33"/>
                    <a:gd name="T29" fmla="*/ 0 h 20"/>
                    <a:gd name="T30" fmla="*/ 0 w 33"/>
                    <a:gd name="T31" fmla="*/ 0 h 20"/>
                    <a:gd name="T32" fmla="*/ 0 w 33"/>
                    <a:gd name="T33" fmla="*/ 0 h 20"/>
                    <a:gd name="T34" fmla="*/ 0 w 33"/>
                    <a:gd name="T35" fmla="*/ 0 h 20"/>
                    <a:gd name="T36" fmla="*/ 0 w 33"/>
                    <a:gd name="T37" fmla="*/ 0 h 20"/>
                    <a:gd name="T38" fmla="*/ 0 w 33"/>
                    <a:gd name="T39" fmla="*/ 0 h 20"/>
                    <a:gd name="T40" fmla="*/ 0 w 33"/>
                    <a:gd name="T41" fmla="*/ 0 h 20"/>
                    <a:gd name="T42" fmla="*/ 0 w 33"/>
                    <a:gd name="T43" fmla="*/ 0 h 20"/>
                    <a:gd name="T44" fmla="*/ 0 w 33"/>
                    <a:gd name="T45" fmla="*/ 0 h 20"/>
                    <a:gd name="T46" fmla="*/ 0 w 33"/>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20"/>
                    <a:gd name="T74" fmla="*/ 33 w 33"/>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20">
                      <a:moveTo>
                        <a:pt x="26" y="0"/>
                      </a:moveTo>
                      <a:lnTo>
                        <a:pt x="25" y="1"/>
                      </a:lnTo>
                      <a:lnTo>
                        <a:pt x="22" y="2"/>
                      </a:lnTo>
                      <a:lnTo>
                        <a:pt x="19" y="4"/>
                      </a:lnTo>
                      <a:lnTo>
                        <a:pt x="15" y="5"/>
                      </a:lnTo>
                      <a:lnTo>
                        <a:pt x="11" y="9"/>
                      </a:lnTo>
                      <a:lnTo>
                        <a:pt x="8" y="9"/>
                      </a:lnTo>
                      <a:lnTo>
                        <a:pt x="5" y="10"/>
                      </a:lnTo>
                      <a:lnTo>
                        <a:pt x="5" y="11"/>
                      </a:lnTo>
                      <a:lnTo>
                        <a:pt x="0" y="20"/>
                      </a:lnTo>
                      <a:lnTo>
                        <a:pt x="7" y="20"/>
                      </a:lnTo>
                      <a:lnTo>
                        <a:pt x="12" y="20"/>
                      </a:lnTo>
                      <a:lnTo>
                        <a:pt x="18" y="17"/>
                      </a:lnTo>
                      <a:lnTo>
                        <a:pt x="22" y="15"/>
                      </a:lnTo>
                      <a:lnTo>
                        <a:pt x="26" y="12"/>
                      </a:lnTo>
                      <a:lnTo>
                        <a:pt x="29" y="10"/>
                      </a:lnTo>
                      <a:lnTo>
                        <a:pt x="32" y="9"/>
                      </a:lnTo>
                      <a:lnTo>
                        <a:pt x="33" y="8"/>
                      </a:lnTo>
                      <a:lnTo>
                        <a:pt x="32" y="8"/>
                      </a:lnTo>
                      <a:lnTo>
                        <a:pt x="26" y="0"/>
                      </a:lnTo>
                      <a:lnTo>
                        <a:pt x="25" y="1"/>
                      </a:lnTo>
                      <a:lnTo>
                        <a:pt x="26" y="0"/>
                      </a:lnTo>
                      <a:close/>
                    </a:path>
                  </a:pathLst>
                </a:custGeom>
                <a:solidFill>
                  <a:srgbClr val="000000"/>
                </a:solidFill>
                <a:ln w="9525">
                  <a:noFill/>
                  <a:round/>
                  <a:headEnd/>
                  <a:tailEnd/>
                </a:ln>
              </p:spPr>
              <p:txBody>
                <a:bodyPr/>
                <a:lstStyle/>
                <a:p>
                  <a:endParaRPr lang="en-US"/>
                </a:p>
              </p:txBody>
            </p:sp>
            <p:sp>
              <p:nvSpPr>
                <p:cNvPr id="13269" name="Freeform 43"/>
                <p:cNvSpPr>
                  <a:spLocks/>
                </p:cNvSpPr>
                <p:nvPr/>
              </p:nvSpPr>
              <p:spPr bwMode="auto">
                <a:xfrm>
                  <a:off x="2782" y="4083"/>
                  <a:ext cx="4" cy="6"/>
                </a:xfrm>
                <a:custGeom>
                  <a:avLst/>
                  <a:gdLst>
                    <a:gd name="T0" fmla="*/ 0 w 14"/>
                    <a:gd name="T1" fmla="*/ 0 h 19"/>
                    <a:gd name="T2" fmla="*/ 0 w 14"/>
                    <a:gd name="T3" fmla="*/ 0 h 19"/>
                    <a:gd name="T4" fmla="*/ 0 w 14"/>
                    <a:gd name="T5" fmla="*/ 0 h 19"/>
                    <a:gd name="T6" fmla="*/ 0 w 14"/>
                    <a:gd name="T7" fmla="*/ 0 h 19"/>
                    <a:gd name="T8" fmla="*/ 0 w 14"/>
                    <a:gd name="T9" fmla="*/ 0 h 19"/>
                    <a:gd name="T10" fmla="*/ 0 w 14"/>
                    <a:gd name="T11" fmla="*/ 0 h 19"/>
                    <a:gd name="T12" fmla="*/ 0 w 14"/>
                    <a:gd name="T13" fmla="*/ 0 h 19"/>
                    <a:gd name="T14" fmla="*/ 0 w 14"/>
                    <a:gd name="T15" fmla="*/ 0 h 19"/>
                    <a:gd name="T16" fmla="*/ 0 w 14"/>
                    <a:gd name="T17" fmla="*/ 0 h 19"/>
                    <a:gd name="T18" fmla="*/ 0 w 14"/>
                    <a:gd name="T19" fmla="*/ 0 h 19"/>
                    <a:gd name="T20" fmla="*/ 0 w 14"/>
                    <a:gd name="T21" fmla="*/ 0 h 19"/>
                    <a:gd name="T22" fmla="*/ 0 w 14"/>
                    <a:gd name="T23" fmla="*/ 0 h 19"/>
                    <a:gd name="T24" fmla="*/ 0 w 14"/>
                    <a:gd name="T25" fmla="*/ 0 h 19"/>
                    <a:gd name="T26" fmla="*/ 0 w 14"/>
                    <a:gd name="T27" fmla="*/ 0 h 19"/>
                    <a:gd name="T28" fmla="*/ 0 w 14"/>
                    <a:gd name="T29" fmla="*/ 0 h 19"/>
                    <a:gd name="T30" fmla="*/ 0 w 14"/>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9"/>
                    <a:gd name="T50" fmla="*/ 14 w 14"/>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9">
                      <a:moveTo>
                        <a:pt x="2" y="8"/>
                      </a:moveTo>
                      <a:lnTo>
                        <a:pt x="0" y="8"/>
                      </a:lnTo>
                      <a:lnTo>
                        <a:pt x="3" y="12"/>
                      </a:lnTo>
                      <a:lnTo>
                        <a:pt x="3" y="11"/>
                      </a:lnTo>
                      <a:lnTo>
                        <a:pt x="2" y="12"/>
                      </a:lnTo>
                      <a:lnTo>
                        <a:pt x="3" y="11"/>
                      </a:lnTo>
                      <a:lnTo>
                        <a:pt x="9" y="19"/>
                      </a:lnTo>
                      <a:lnTo>
                        <a:pt x="11" y="16"/>
                      </a:lnTo>
                      <a:lnTo>
                        <a:pt x="14" y="13"/>
                      </a:lnTo>
                      <a:lnTo>
                        <a:pt x="14" y="7"/>
                      </a:lnTo>
                      <a:lnTo>
                        <a:pt x="9" y="1"/>
                      </a:lnTo>
                      <a:lnTo>
                        <a:pt x="7" y="0"/>
                      </a:lnTo>
                      <a:lnTo>
                        <a:pt x="9" y="1"/>
                      </a:lnTo>
                      <a:lnTo>
                        <a:pt x="7" y="1"/>
                      </a:lnTo>
                      <a:lnTo>
                        <a:pt x="7" y="0"/>
                      </a:lnTo>
                      <a:lnTo>
                        <a:pt x="2" y="8"/>
                      </a:lnTo>
                      <a:close/>
                    </a:path>
                  </a:pathLst>
                </a:custGeom>
                <a:solidFill>
                  <a:srgbClr val="000000"/>
                </a:solidFill>
                <a:ln w="9525">
                  <a:noFill/>
                  <a:round/>
                  <a:headEnd/>
                  <a:tailEnd/>
                </a:ln>
              </p:spPr>
              <p:txBody>
                <a:bodyPr/>
                <a:lstStyle/>
                <a:p>
                  <a:endParaRPr lang="en-US"/>
                </a:p>
              </p:txBody>
            </p:sp>
            <p:sp>
              <p:nvSpPr>
                <p:cNvPr id="13270" name="Freeform 44"/>
                <p:cNvSpPr>
                  <a:spLocks/>
                </p:cNvSpPr>
                <p:nvPr/>
              </p:nvSpPr>
              <p:spPr bwMode="auto">
                <a:xfrm>
                  <a:off x="2776" y="4081"/>
                  <a:ext cx="8" cy="5"/>
                </a:xfrm>
                <a:custGeom>
                  <a:avLst/>
                  <a:gdLst>
                    <a:gd name="T0" fmla="*/ 0 w 25"/>
                    <a:gd name="T1" fmla="*/ 0 h 14"/>
                    <a:gd name="T2" fmla="*/ 0 w 25"/>
                    <a:gd name="T3" fmla="*/ 0 h 14"/>
                    <a:gd name="T4" fmla="*/ 0 w 25"/>
                    <a:gd name="T5" fmla="*/ 0 h 14"/>
                    <a:gd name="T6" fmla="*/ 0 w 25"/>
                    <a:gd name="T7" fmla="*/ 0 h 14"/>
                    <a:gd name="T8" fmla="*/ 0 w 25"/>
                    <a:gd name="T9" fmla="*/ 0 h 14"/>
                    <a:gd name="T10" fmla="*/ 0 w 25"/>
                    <a:gd name="T11" fmla="*/ 0 h 14"/>
                    <a:gd name="T12" fmla="*/ 0 w 25"/>
                    <a:gd name="T13" fmla="*/ 0 h 14"/>
                    <a:gd name="T14" fmla="*/ 0 w 25"/>
                    <a:gd name="T15" fmla="*/ 0 h 14"/>
                    <a:gd name="T16" fmla="*/ 0 w 25"/>
                    <a:gd name="T17" fmla="*/ 0 h 14"/>
                    <a:gd name="T18" fmla="*/ 0 w 25"/>
                    <a:gd name="T19" fmla="*/ 0 h 14"/>
                    <a:gd name="T20" fmla="*/ 0 w 25"/>
                    <a:gd name="T21" fmla="*/ 0 h 14"/>
                    <a:gd name="T22" fmla="*/ 0 w 25"/>
                    <a:gd name="T23" fmla="*/ 0 h 14"/>
                    <a:gd name="T24" fmla="*/ 0 w 25"/>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
                    <a:gd name="T40" fmla="*/ 0 h 14"/>
                    <a:gd name="T41" fmla="*/ 25 w 25"/>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 h="14">
                      <a:moveTo>
                        <a:pt x="3" y="11"/>
                      </a:moveTo>
                      <a:lnTo>
                        <a:pt x="3" y="11"/>
                      </a:lnTo>
                      <a:lnTo>
                        <a:pt x="6" y="11"/>
                      </a:lnTo>
                      <a:lnTo>
                        <a:pt x="11" y="11"/>
                      </a:lnTo>
                      <a:lnTo>
                        <a:pt x="15" y="12"/>
                      </a:lnTo>
                      <a:lnTo>
                        <a:pt x="20" y="14"/>
                      </a:lnTo>
                      <a:lnTo>
                        <a:pt x="25" y="6"/>
                      </a:lnTo>
                      <a:lnTo>
                        <a:pt x="20" y="4"/>
                      </a:lnTo>
                      <a:lnTo>
                        <a:pt x="14" y="1"/>
                      </a:lnTo>
                      <a:lnTo>
                        <a:pt x="7" y="0"/>
                      </a:lnTo>
                      <a:lnTo>
                        <a:pt x="0" y="0"/>
                      </a:lnTo>
                      <a:lnTo>
                        <a:pt x="3" y="11"/>
                      </a:lnTo>
                      <a:close/>
                    </a:path>
                  </a:pathLst>
                </a:custGeom>
                <a:solidFill>
                  <a:srgbClr val="000000"/>
                </a:solidFill>
                <a:ln w="9525">
                  <a:noFill/>
                  <a:round/>
                  <a:headEnd/>
                  <a:tailEnd/>
                </a:ln>
              </p:spPr>
              <p:txBody>
                <a:bodyPr/>
                <a:lstStyle/>
                <a:p>
                  <a:endParaRPr lang="en-US"/>
                </a:p>
              </p:txBody>
            </p:sp>
            <p:sp>
              <p:nvSpPr>
                <p:cNvPr id="13271" name="Freeform 45"/>
                <p:cNvSpPr>
                  <a:spLocks/>
                </p:cNvSpPr>
                <p:nvPr/>
              </p:nvSpPr>
              <p:spPr bwMode="auto">
                <a:xfrm>
                  <a:off x="2773" y="4081"/>
                  <a:ext cx="4" cy="4"/>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3"/>
                    <a:gd name="T50" fmla="*/ 12 w 12"/>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3">
                      <a:moveTo>
                        <a:pt x="12" y="13"/>
                      </a:moveTo>
                      <a:lnTo>
                        <a:pt x="12" y="12"/>
                      </a:lnTo>
                      <a:lnTo>
                        <a:pt x="12" y="11"/>
                      </a:lnTo>
                      <a:lnTo>
                        <a:pt x="9" y="0"/>
                      </a:lnTo>
                      <a:lnTo>
                        <a:pt x="4" y="4"/>
                      </a:lnTo>
                      <a:lnTo>
                        <a:pt x="0" y="8"/>
                      </a:lnTo>
                      <a:lnTo>
                        <a:pt x="0" y="12"/>
                      </a:lnTo>
                      <a:lnTo>
                        <a:pt x="0" y="13"/>
                      </a:lnTo>
                      <a:lnTo>
                        <a:pt x="0" y="12"/>
                      </a:lnTo>
                      <a:lnTo>
                        <a:pt x="12" y="13"/>
                      </a:lnTo>
                      <a:lnTo>
                        <a:pt x="12" y="12"/>
                      </a:lnTo>
                      <a:lnTo>
                        <a:pt x="12" y="13"/>
                      </a:lnTo>
                      <a:close/>
                    </a:path>
                  </a:pathLst>
                </a:custGeom>
                <a:solidFill>
                  <a:srgbClr val="000000"/>
                </a:solidFill>
                <a:ln w="9525">
                  <a:noFill/>
                  <a:round/>
                  <a:headEnd/>
                  <a:tailEnd/>
                </a:ln>
              </p:spPr>
              <p:txBody>
                <a:bodyPr/>
                <a:lstStyle/>
                <a:p>
                  <a:endParaRPr lang="en-US"/>
                </a:p>
              </p:txBody>
            </p:sp>
            <p:sp>
              <p:nvSpPr>
                <p:cNvPr id="13272" name="Freeform 46"/>
                <p:cNvSpPr>
                  <a:spLocks/>
                </p:cNvSpPr>
                <p:nvPr/>
              </p:nvSpPr>
              <p:spPr bwMode="auto">
                <a:xfrm>
                  <a:off x="2791" y="4082"/>
                  <a:ext cx="4" cy="1"/>
                </a:xfrm>
                <a:custGeom>
                  <a:avLst/>
                  <a:gdLst>
                    <a:gd name="T0" fmla="*/ 0 w 12"/>
                    <a:gd name="T1" fmla="*/ 1 h 2"/>
                    <a:gd name="T2" fmla="*/ 0 w 12"/>
                    <a:gd name="T3" fmla="*/ 0 h 2"/>
                    <a:gd name="T4" fmla="*/ 0 w 12"/>
                    <a:gd name="T5" fmla="*/ 0 h 2"/>
                    <a:gd name="T6" fmla="*/ 0 w 12"/>
                    <a:gd name="T7" fmla="*/ 0 h 2"/>
                    <a:gd name="T8" fmla="*/ 0 w 12"/>
                    <a:gd name="T9" fmla="*/ 1 h 2"/>
                    <a:gd name="T10" fmla="*/ 0 w 12"/>
                    <a:gd name="T11" fmla="*/ 1 h 2"/>
                    <a:gd name="T12" fmla="*/ 0 w 12"/>
                    <a:gd name="T13" fmla="*/ 1 h 2"/>
                    <a:gd name="T14" fmla="*/ 0 w 12"/>
                    <a:gd name="T15" fmla="*/ 1 h 2"/>
                    <a:gd name="T16" fmla="*/ 0 w 12"/>
                    <a:gd name="T17" fmla="*/ 1 h 2"/>
                    <a:gd name="T18" fmla="*/ 0 w 12"/>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2"/>
                    <a:gd name="T32" fmla="*/ 12 w 12"/>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2">
                      <a:moveTo>
                        <a:pt x="0" y="2"/>
                      </a:moveTo>
                      <a:lnTo>
                        <a:pt x="3" y="0"/>
                      </a:lnTo>
                      <a:lnTo>
                        <a:pt x="5" y="0"/>
                      </a:lnTo>
                      <a:lnTo>
                        <a:pt x="8" y="0"/>
                      </a:lnTo>
                      <a:lnTo>
                        <a:pt x="11" y="2"/>
                      </a:lnTo>
                      <a:lnTo>
                        <a:pt x="12" y="2"/>
                      </a:lnTo>
                      <a:lnTo>
                        <a:pt x="0" y="2"/>
                      </a:lnTo>
                      <a:close/>
                    </a:path>
                  </a:pathLst>
                </a:custGeom>
                <a:solidFill>
                  <a:srgbClr val="EDEDED"/>
                </a:solidFill>
                <a:ln w="9525">
                  <a:noFill/>
                  <a:round/>
                  <a:headEnd/>
                  <a:tailEnd/>
                </a:ln>
              </p:spPr>
              <p:txBody>
                <a:bodyPr/>
                <a:lstStyle/>
                <a:p>
                  <a:endParaRPr lang="en-US"/>
                </a:p>
              </p:txBody>
            </p:sp>
            <p:sp>
              <p:nvSpPr>
                <p:cNvPr id="13273" name="Freeform 47"/>
                <p:cNvSpPr>
                  <a:spLocks/>
                </p:cNvSpPr>
                <p:nvPr/>
              </p:nvSpPr>
              <p:spPr bwMode="auto">
                <a:xfrm>
                  <a:off x="2789" y="4082"/>
                  <a:ext cx="7" cy="1"/>
                </a:xfrm>
                <a:custGeom>
                  <a:avLst/>
                  <a:gdLst>
                    <a:gd name="T0" fmla="*/ 0 w 21"/>
                    <a:gd name="T1" fmla="*/ 0 h 3"/>
                    <a:gd name="T2" fmla="*/ 0 w 21"/>
                    <a:gd name="T3" fmla="*/ 0 h 3"/>
                    <a:gd name="T4" fmla="*/ 0 w 21"/>
                    <a:gd name="T5" fmla="*/ 0 h 3"/>
                    <a:gd name="T6" fmla="*/ 0 w 21"/>
                    <a:gd name="T7" fmla="*/ 0 h 3"/>
                    <a:gd name="T8" fmla="*/ 0 w 21"/>
                    <a:gd name="T9" fmla="*/ 0 h 3"/>
                    <a:gd name="T10" fmla="*/ 0 w 21"/>
                    <a:gd name="T11" fmla="*/ 0 h 3"/>
                    <a:gd name="T12" fmla="*/ 0 w 21"/>
                    <a:gd name="T13" fmla="*/ 0 h 3"/>
                    <a:gd name="T14" fmla="*/ 0 w 21"/>
                    <a:gd name="T15" fmla="*/ 0 h 3"/>
                    <a:gd name="T16" fmla="*/ 0 w 21"/>
                    <a:gd name="T17" fmla="*/ 0 h 3"/>
                    <a:gd name="T18" fmla="*/ 0 w 21"/>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3"/>
                    <a:gd name="T32" fmla="*/ 21 w 21"/>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3">
                      <a:moveTo>
                        <a:pt x="0" y="3"/>
                      </a:moveTo>
                      <a:lnTo>
                        <a:pt x="4" y="2"/>
                      </a:lnTo>
                      <a:lnTo>
                        <a:pt x="9" y="2"/>
                      </a:lnTo>
                      <a:lnTo>
                        <a:pt x="13" y="0"/>
                      </a:lnTo>
                      <a:lnTo>
                        <a:pt x="17" y="2"/>
                      </a:lnTo>
                      <a:lnTo>
                        <a:pt x="18" y="2"/>
                      </a:lnTo>
                      <a:lnTo>
                        <a:pt x="20" y="2"/>
                      </a:lnTo>
                      <a:lnTo>
                        <a:pt x="21" y="3"/>
                      </a:lnTo>
                      <a:lnTo>
                        <a:pt x="0" y="3"/>
                      </a:lnTo>
                      <a:close/>
                    </a:path>
                  </a:pathLst>
                </a:custGeom>
                <a:solidFill>
                  <a:srgbClr val="E3E3E3"/>
                </a:solidFill>
                <a:ln w="9525">
                  <a:noFill/>
                  <a:round/>
                  <a:headEnd/>
                  <a:tailEnd/>
                </a:ln>
              </p:spPr>
              <p:txBody>
                <a:bodyPr/>
                <a:lstStyle/>
                <a:p>
                  <a:endParaRPr lang="en-US"/>
                </a:p>
              </p:txBody>
            </p:sp>
            <p:sp>
              <p:nvSpPr>
                <p:cNvPr id="13274" name="Freeform 48"/>
                <p:cNvSpPr>
                  <a:spLocks/>
                </p:cNvSpPr>
                <p:nvPr/>
              </p:nvSpPr>
              <p:spPr bwMode="auto">
                <a:xfrm>
                  <a:off x="2788" y="4082"/>
                  <a:ext cx="8"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
                    <a:gd name="T35" fmla="*/ 25 w 25"/>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
                      <a:moveTo>
                        <a:pt x="10" y="0"/>
                      </a:moveTo>
                      <a:lnTo>
                        <a:pt x="8" y="0"/>
                      </a:lnTo>
                      <a:lnTo>
                        <a:pt x="6" y="1"/>
                      </a:lnTo>
                      <a:lnTo>
                        <a:pt x="3" y="2"/>
                      </a:lnTo>
                      <a:lnTo>
                        <a:pt x="0" y="3"/>
                      </a:lnTo>
                      <a:lnTo>
                        <a:pt x="25" y="3"/>
                      </a:lnTo>
                      <a:lnTo>
                        <a:pt x="25" y="2"/>
                      </a:lnTo>
                      <a:lnTo>
                        <a:pt x="25" y="1"/>
                      </a:lnTo>
                      <a:lnTo>
                        <a:pt x="24" y="0"/>
                      </a:lnTo>
                      <a:lnTo>
                        <a:pt x="22" y="0"/>
                      </a:lnTo>
                      <a:lnTo>
                        <a:pt x="10" y="0"/>
                      </a:lnTo>
                      <a:close/>
                    </a:path>
                  </a:pathLst>
                </a:custGeom>
                <a:solidFill>
                  <a:srgbClr val="D9D9D9"/>
                </a:solidFill>
                <a:ln w="9525">
                  <a:noFill/>
                  <a:round/>
                  <a:headEnd/>
                  <a:tailEnd/>
                </a:ln>
              </p:spPr>
              <p:txBody>
                <a:bodyPr/>
                <a:lstStyle/>
                <a:p>
                  <a:endParaRPr lang="en-US"/>
                </a:p>
              </p:txBody>
            </p:sp>
            <p:sp>
              <p:nvSpPr>
                <p:cNvPr id="13275" name="Freeform 49"/>
                <p:cNvSpPr>
                  <a:spLocks/>
                </p:cNvSpPr>
                <p:nvPr/>
              </p:nvSpPr>
              <p:spPr bwMode="auto">
                <a:xfrm>
                  <a:off x="2787" y="4083"/>
                  <a:ext cx="9" cy="2"/>
                </a:xfrm>
                <a:custGeom>
                  <a:avLst/>
                  <a:gdLst>
                    <a:gd name="T0" fmla="*/ 0 w 29"/>
                    <a:gd name="T1" fmla="*/ 0 h 6"/>
                    <a:gd name="T2" fmla="*/ 0 w 29"/>
                    <a:gd name="T3" fmla="*/ 0 h 6"/>
                    <a:gd name="T4" fmla="*/ 0 w 29"/>
                    <a:gd name="T5" fmla="*/ 0 h 6"/>
                    <a:gd name="T6" fmla="*/ 0 w 29"/>
                    <a:gd name="T7" fmla="*/ 0 h 6"/>
                    <a:gd name="T8" fmla="*/ 0 w 29"/>
                    <a:gd name="T9" fmla="*/ 0 h 6"/>
                    <a:gd name="T10" fmla="*/ 0 w 29"/>
                    <a:gd name="T11" fmla="*/ 0 h 6"/>
                    <a:gd name="T12" fmla="*/ 0 w 29"/>
                    <a:gd name="T13" fmla="*/ 0 h 6"/>
                    <a:gd name="T14" fmla="*/ 0 w 29"/>
                    <a:gd name="T15" fmla="*/ 0 h 6"/>
                    <a:gd name="T16" fmla="*/ 0 w 29"/>
                    <a:gd name="T17" fmla="*/ 0 h 6"/>
                    <a:gd name="T18" fmla="*/ 0 w 29"/>
                    <a:gd name="T19" fmla="*/ 0 h 6"/>
                    <a:gd name="T20" fmla="*/ 0 w 29"/>
                    <a:gd name="T21" fmla="*/ 0 h 6"/>
                    <a:gd name="T22" fmla="*/ 0 w 29"/>
                    <a:gd name="T23" fmla="*/ 0 h 6"/>
                    <a:gd name="T24" fmla="*/ 0 w 29"/>
                    <a:gd name="T25" fmla="*/ 0 h 6"/>
                    <a:gd name="T26" fmla="*/ 0 w 29"/>
                    <a:gd name="T27" fmla="*/ 0 h 6"/>
                    <a:gd name="T28" fmla="*/ 0 w 29"/>
                    <a:gd name="T29" fmla="*/ 0 h 6"/>
                    <a:gd name="T30" fmla="*/ 0 w 29"/>
                    <a:gd name="T31" fmla="*/ 0 h 6"/>
                    <a:gd name="T32" fmla="*/ 0 w 29"/>
                    <a:gd name="T33" fmla="*/ 0 h 6"/>
                    <a:gd name="T34" fmla="*/ 0 w 29"/>
                    <a:gd name="T35" fmla="*/ 0 h 6"/>
                    <a:gd name="T36" fmla="*/ 0 w 29"/>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
                    <a:gd name="T59" fmla="*/ 29 w 29"/>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
                      <a:moveTo>
                        <a:pt x="29" y="6"/>
                      </a:moveTo>
                      <a:lnTo>
                        <a:pt x="29" y="6"/>
                      </a:lnTo>
                      <a:lnTo>
                        <a:pt x="28" y="6"/>
                      </a:lnTo>
                      <a:lnTo>
                        <a:pt x="28" y="5"/>
                      </a:lnTo>
                      <a:lnTo>
                        <a:pt x="28" y="3"/>
                      </a:lnTo>
                      <a:lnTo>
                        <a:pt x="28" y="2"/>
                      </a:lnTo>
                      <a:lnTo>
                        <a:pt x="28" y="0"/>
                      </a:lnTo>
                      <a:lnTo>
                        <a:pt x="7" y="0"/>
                      </a:lnTo>
                      <a:lnTo>
                        <a:pt x="6" y="1"/>
                      </a:lnTo>
                      <a:lnTo>
                        <a:pt x="5" y="2"/>
                      </a:lnTo>
                      <a:lnTo>
                        <a:pt x="3" y="3"/>
                      </a:lnTo>
                      <a:lnTo>
                        <a:pt x="2" y="3"/>
                      </a:lnTo>
                      <a:lnTo>
                        <a:pt x="0" y="5"/>
                      </a:lnTo>
                      <a:lnTo>
                        <a:pt x="0" y="6"/>
                      </a:lnTo>
                      <a:lnTo>
                        <a:pt x="29" y="6"/>
                      </a:lnTo>
                      <a:close/>
                    </a:path>
                  </a:pathLst>
                </a:custGeom>
                <a:solidFill>
                  <a:srgbClr val="D1D1D1"/>
                </a:solidFill>
                <a:ln w="9525">
                  <a:noFill/>
                  <a:round/>
                  <a:headEnd/>
                  <a:tailEnd/>
                </a:ln>
              </p:spPr>
              <p:txBody>
                <a:bodyPr/>
                <a:lstStyle/>
                <a:p>
                  <a:endParaRPr lang="en-US"/>
                </a:p>
              </p:txBody>
            </p:sp>
            <p:sp>
              <p:nvSpPr>
                <p:cNvPr id="13276" name="Freeform 50"/>
                <p:cNvSpPr>
                  <a:spLocks/>
                </p:cNvSpPr>
                <p:nvPr/>
              </p:nvSpPr>
              <p:spPr bwMode="auto">
                <a:xfrm>
                  <a:off x="2786" y="4083"/>
                  <a:ext cx="10" cy="2"/>
                </a:xfrm>
                <a:custGeom>
                  <a:avLst/>
                  <a:gdLst>
                    <a:gd name="T0" fmla="*/ 0 w 30"/>
                    <a:gd name="T1" fmla="*/ 0 h 5"/>
                    <a:gd name="T2" fmla="*/ 0 w 30"/>
                    <a:gd name="T3" fmla="*/ 0 h 5"/>
                    <a:gd name="T4" fmla="*/ 0 w 30"/>
                    <a:gd name="T5" fmla="*/ 0 h 5"/>
                    <a:gd name="T6" fmla="*/ 0 w 30"/>
                    <a:gd name="T7" fmla="*/ 0 h 5"/>
                    <a:gd name="T8" fmla="*/ 0 w 30"/>
                    <a:gd name="T9" fmla="*/ 0 h 5"/>
                    <a:gd name="T10" fmla="*/ 0 w 30"/>
                    <a:gd name="T11" fmla="*/ 0 h 5"/>
                    <a:gd name="T12" fmla="*/ 0 w 30"/>
                    <a:gd name="T13" fmla="*/ 0 h 5"/>
                    <a:gd name="T14" fmla="*/ 0 w 30"/>
                    <a:gd name="T15" fmla="*/ 0 h 5"/>
                    <a:gd name="T16" fmla="*/ 0 w 30"/>
                    <a:gd name="T17" fmla="*/ 0 h 5"/>
                    <a:gd name="T18" fmla="*/ 0 w 30"/>
                    <a:gd name="T19" fmla="*/ 0 h 5"/>
                    <a:gd name="T20" fmla="*/ 0 w 30"/>
                    <a:gd name="T21" fmla="*/ 0 h 5"/>
                    <a:gd name="T22" fmla="*/ 0 w 30"/>
                    <a:gd name="T23" fmla="*/ 0 h 5"/>
                    <a:gd name="T24" fmla="*/ 0 w 30"/>
                    <a:gd name="T25" fmla="*/ 0 h 5"/>
                    <a:gd name="T26" fmla="*/ 0 w 30"/>
                    <a:gd name="T27" fmla="*/ 0 h 5"/>
                    <a:gd name="T28" fmla="*/ 0 w 30"/>
                    <a:gd name="T29" fmla="*/ 0 h 5"/>
                    <a:gd name="T30" fmla="*/ 0 w 30"/>
                    <a:gd name="T31" fmla="*/ 0 h 5"/>
                    <a:gd name="T32" fmla="*/ 0 w 30"/>
                    <a:gd name="T33" fmla="*/ 0 h 5"/>
                    <a:gd name="T34" fmla="*/ 0 w 30"/>
                    <a:gd name="T35" fmla="*/ 0 h 5"/>
                    <a:gd name="T36" fmla="*/ 0 w 30"/>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0"/>
                    <a:gd name="T58" fmla="*/ 0 h 5"/>
                    <a:gd name="T59" fmla="*/ 30 w 30"/>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0" h="5">
                      <a:moveTo>
                        <a:pt x="30" y="5"/>
                      </a:moveTo>
                      <a:lnTo>
                        <a:pt x="30" y="5"/>
                      </a:lnTo>
                      <a:lnTo>
                        <a:pt x="30" y="4"/>
                      </a:lnTo>
                      <a:lnTo>
                        <a:pt x="29" y="4"/>
                      </a:lnTo>
                      <a:lnTo>
                        <a:pt x="29" y="3"/>
                      </a:lnTo>
                      <a:lnTo>
                        <a:pt x="29" y="1"/>
                      </a:lnTo>
                      <a:lnTo>
                        <a:pt x="29" y="0"/>
                      </a:lnTo>
                      <a:lnTo>
                        <a:pt x="4" y="0"/>
                      </a:lnTo>
                      <a:lnTo>
                        <a:pt x="4" y="1"/>
                      </a:lnTo>
                      <a:lnTo>
                        <a:pt x="3" y="1"/>
                      </a:lnTo>
                      <a:lnTo>
                        <a:pt x="1" y="3"/>
                      </a:lnTo>
                      <a:lnTo>
                        <a:pt x="1" y="4"/>
                      </a:lnTo>
                      <a:lnTo>
                        <a:pt x="0" y="5"/>
                      </a:lnTo>
                      <a:lnTo>
                        <a:pt x="30" y="5"/>
                      </a:lnTo>
                      <a:close/>
                    </a:path>
                  </a:pathLst>
                </a:custGeom>
                <a:solidFill>
                  <a:srgbClr val="C7C7C7"/>
                </a:solidFill>
                <a:ln w="9525">
                  <a:noFill/>
                  <a:round/>
                  <a:headEnd/>
                  <a:tailEnd/>
                </a:ln>
              </p:spPr>
              <p:txBody>
                <a:bodyPr/>
                <a:lstStyle/>
                <a:p>
                  <a:endParaRPr lang="en-US"/>
                </a:p>
              </p:txBody>
            </p:sp>
            <p:sp>
              <p:nvSpPr>
                <p:cNvPr id="13277" name="Freeform 51"/>
                <p:cNvSpPr>
                  <a:spLocks/>
                </p:cNvSpPr>
                <p:nvPr/>
              </p:nvSpPr>
              <p:spPr bwMode="auto">
                <a:xfrm>
                  <a:off x="2786" y="4085"/>
                  <a:ext cx="10" cy="1"/>
                </a:xfrm>
                <a:custGeom>
                  <a:avLst/>
                  <a:gdLst>
                    <a:gd name="T0" fmla="*/ 0 w 30"/>
                    <a:gd name="T1" fmla="*/ 0 h 3"/>
                    <a:gd name="T2" fmla="*/ 0 w 30"/>
                    <a:gd name="T3" fmla="*/ 0 h 3"/>
                    <a:gd name="T4" fmla="*/ 0 w 30"/>
                    <a:gd name="T5" fmla="*/ 0 h 3"/>
                    <a:gd name="T6" fmla="*/ 0 w 30"/>
                    <a:gd name="T7" fmla="*/ 0 h 3"/>
                    <a:gd name="T8" fmla="*/ 0 w 30"/>
                    <a:gd name="T9" fmla="*/ 0 h 3"/>
                    <a:gd name="T10" fmla="*/ 0 w 30"/>
                    <a:gd name="T11" fmla="*/ 0 h 3"/>
                    <a:gd name="T12" fmla="*/ 0 w 30"/>
                    <a:gd name="T13" fmla="*/ 0 h 3"/>
                    <a:gd name="T14" fmla="*/ 0 w 30"/>
                    <a:gd name="T15" fmla="*/ 0 h 3"/>
                    <a:gd name="T16" fmla="*/ 0 w 30"/>
                    <a:gd name="T17" fmla="*/ 0 h 3"/>
                    <a:gd name="T18" fmla="*/ 0 w 30"/>
                    <a:gd name="T19" fmla="*/ 0 h 3"/>
                    <a:gd name="T20" fmla="*/ 0 w 30"/>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
                    <a:gd name="T35" fmla="*/ 30 w 30"/>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
                      <a:moveTo>
                        <a:pt x="30" y="3"/>
                      </a:moveTo>
                      <a:lnTo>
                        <a:pt x="30" y="2"/>
                      </a:lnTo>
                      <a:lnTo>
                        <a:pt x="30" y="1"/>
                      </a:lnTo>
                      <a:lnTo>
                        <a:pt x="30" y="0"/>
                      </a:lnTo>
                      <a:lnTo>
                        <a:pt x="1" y="0"/>
                      </a:lnTo>
                      <a:lnTo>
                        <a:pt x="0" y="1"/>
                      </a:lnTo>
                      <a:lnTo>
                        <a:pt x="0" y="2"/>
                      </a:lnTo>
                      <a:lnTo>
                        <a:pt x="0" y="3"/>
                      </a:lnTo>
                      <a:lnTo>
                        <a:pt x="30" y="3"/>
                      </a:lnTo>
                      <a:close/>
                    </a:path>
                  </a:pathLst>
                </a:custGeom>
                <a:solidFill>
                  <a:srgbClr val="BFBFBF"/>
                </a:solidFill>
                <a:ln w="9525">
                  <a:noFill/>
                  <a:round/>
                  <a:headEnd/>
                  <a:tailEnd/>
                </a:ln>
              </p:spPr>
              <p:txBody>
                <a:bodyPr/>
                <a:lstStyle/>
                <a:p>
                  <a:endParaRPr lang="en-US"/>
                </a:p>
              </p:txBody>
            </p:sp>
            <p:sp>
              <p:nvSpPr>
                <p:cNvPr id="13278" name="Freeform 52"/>
                <p:cNvSpPr>
                  <a:spLocks/>
                </p:cNvSpPr>
                <p:nvPr/>
              </p:nvSpPr>
              <p:spPr bwMode="auto">
                <a:xfrm>
                  <a:off x="2786" y="4085"/>
                  <a:ext cx="10" cy="2"/>
                </a:xfrm>
                <a:custGeom>
                  <a:avLst/>
                  <a:gdLst>
                    <a:gd name="T0" fmla="*/ 0 w 30"/>
                    <a:gd name="T1" fmla="*/ 0 h 5"/>
                    <a:gd name="T2" fmla="*/ 0 w 30"/>
                    <a:gd name="T3" fmla="*/ 0 h 5"/>
                    <a:gd name="T4" fmla="*/ 0 w 30"/>
                    <a:gd name="T5" fmla="*/ 0 h 5"/>
                    <a:gd name="T6" fmla="*/ 0 w 30"/>
                    <a:gd name="T7" fmla="*/ 0 h 5"/>
                    <a:gd name="T8" fmla="*/ 0 w 30"/>
                    <a:gd name="T9" fmla="*/ 0 h 5"/>
                    <a:gd name="T10" fmla="*/ 0 w 30"/>
                    <a:gd name="T11" fmla="*/ 0 h 5"/>
                    <a:gd name="T12" fmla="*/ 0 w 30"/>
                    <a:gd name="T13" fmla="*/ 0 h 5"/>
                    <a:gd name="T14" fmla="*/ 0 w 30"/>
                    <a:gd name="T15" fmla="*/ 0 h 5"/>
                    <a:gd name="T16" fmla="*/ 0 w 30"/>
                    <a:gd name="T17" fmla="*/ 0 h 5"/>
                    <a:gd name="T18" fmla="*/ 0 w 30"/>
                    <a:gd name="T19" fmla="*/ 0 h 5"/>
                    <a:gd name="T20" fmla="*/ 0 w 30"/>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5"/>
                    <a:gd name="T35" fmla="*/ 30 w 30"/>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5">
                      <a:moveTo>
                        <a:pt x="30" y="5"/>
                      </a:moveTo>
                      <a:lnTo>
                        <a:pt x="30" y="3"/>
                      </a:lnTo>
                      <a:lnTo>
                        <a:pt x="30" y="2"/>
                      </a:lnTo>
                      <a:lnTo>
                        <a:pt x="30" y="1"/>
                      </a:lnTo>
                      <a:lnTo>
                        <a:pt x="30" y="0"/>
                      </a:lnTo>
                      <a:lnTo>
                        <a:pt x="0" y="0"/>
                      </a:lnTo>
                      <a:lnTo>
                        <a:pt x="0" y="2"/>
                      </a:lnTo>
                      <a:lnTo>
                        <a:pt x="0" y="3"/>
                      </a:lnTo>
                      <a:lnTo>
                        <a:pt x="1" y="5"/>
                      </a:lnTo>
                      <a:lnTo>
                        <a:pt x="30" y="5"/>
                      </a:lnTo>
                      <a:close/>
                    </a:path>
                  </a:pathLst>
                </a:custGeom>
                <a:solidFill>
                  <a:srgbClr val="B5B5B5"/>
                </a:solidFill>
                <a:ln w="9525">
                  <a:noFill/>
                  <a:round/>
                  <a:headEnd/>
                  <a:tailEnd/>
                </a:ln>
              </p:spPr>
              <p:txBody>
                <a:bodyPr/>
                <a:lstStyle/>
                <a:p>
                  <a:endParaRPr lang="en-US"/>
                </a:p>
              </p:txBody>
            </p:sp>
            <p:sp>
              <p:nvSpPr>
                <p:cNvPr id="13279" name="Freeform 53"/>
                <p:cNvSpPr>
                  <a:spLocks/>
                </p:cNvSpPr>
                <p:nvPr/>
              </p:nvSpPr>
              <p:spPr bwMode="auto">
                <a:xfrm>
                  <a:off x="2786" y="4086"/>
                  <a:ext cx="11" cy="1"/>
                </a:xfrm>
                <a:custGeom>
                  <a:avLst/>
                  <a:gdLst>
                    <a:gd name="T0" fmla="*/ 0 w 32"/>
                    <a:gd name="T1" fmla="*/ 0 h 5"/>
                    <a:gd name="T2" fmla="*/ 0 w 32"/>
                    <a:gd name="T3" fmla="*/ 0 h 5"/>
                    <a:gd name="T4" fmla="*/ 0 w 32"/>
                    <a:gd name="T5" fmla="*/ 0 h 5"/>
                    <a:gd name="T6" fmla="*/ 0 w 32"/>
                    <a:gd name="T7" fmla="*/ 0 h 5"/>
                    <a:gd name="T8" fmla="*/ 0 w 32"/>
                    <a:gd name="T9" fmla="*/ 0 h 5"/>
                    <a:gd name="T10" fmla="*/ 0 w 32"/>
                    <a:gd name="T11" fmla="*/ 0 h 5"/>
                    <a:gd name="T12" fmla="*/ 0 w 32"/>
                    <a:gd name="T13" fmla="*/ 0 h 5"/>
                    <a:gd name="T14" fmla="*/ 0 w 32"/>
                    <a:gd name="T15" fmla="*/ 0 h 5"/>
                    <a:gd name="T16" fmla="*/ 0 w 32"/>
                    <a:gd name="T17" fmla="*/ 0 h 5"/>
                    <a:gd name="T18" fmla="*/ 0 w 32"/>
                    <a:gd name="T19" fmla="*/ 0 h 5"/>
                    <a:gd name="T20" fmla="*/ 0 w 32"/>
                    <a:gd name="T21" fmla="*/ 0 h 5"/>
                    <a:gd name="T22" fmla="*/ 0 w 32"/>
                    <a:gd name="T23" fmla="*/ 0 h 5"/>
                    <a:gd name="T24" fmla="*/ 0 w 32"/>
                    <a:gd name="T25" fmla="*/ 0 h 5"/>
                    <a:gd name="T26" fmla="*/ 0 w 32"/>
                    <a:gd name="T27" fmla="*/ 0 h 5"/>
                    <a:gd name="T28" fmla="*/ 0 w 32"/>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5"/>
                    <a:gd name="T47" fmla="*/ 32 w 32"/>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5">
                      <a:moveTo>
                        <a:pt x="32" y="5"/>
                      </a:moveTo>
                      <a:lnTo>
                        <a:pt x="32" y="4"/>
                      </a:lnTo>
                      <a:lnTo>
                        <a:pt x="32" y="3"/>
                      </a:lnTo>
                      <a:lnTo>
                        <a:pt x="30" y="1"/>
                      </a:lnTo>
                      <a:lnTo>
                        <a:pt x="30" y="0"/>
                      </a:lnTo>
                      <a:lnTo>
                        <a:pt x="0" y="0"/>
                      </a:lnTo>
                      <a:lnTo>
                        <a:pt x="0" y="3"/>
                      </a:lnTo>
                      <a:lnTo>
                        <a:pt x="1" y="4"/>
                      </a:lnTo>
                      <a:lnTo>
                        <a:pt x="3" y="5"/>
                      </a:lnTo>
                      <a:lnTo>
                        <a:pt x="4" y="5"/>
                      </a:lnTo>
                      <a:lnTo>
                        <a:pt x="32" y="5"/>
                      </a:lnTo>
                      <a:close/>
                    </a:path>
                  </a:pathLst>
                </a:custGeom>
                <a:solidFill>
                  <a:srgbClr val="ABABAB"/>
                </a:solidFill>
                <a:ln w="9525">
                  <a:noFill/>
                  <a:round/>
                  <a:headEnd/>
                  <a:tailEnd/>
                </a:ln>
              </p:spPr>
              <p:txBody>
                <a:bodyPr/>
                <a:lstStyle/>
                <a:p>
                  <a:endParaRPr lang="en-US"/>
                </a:p>
              </p:txBody>
            </p:sp>
            <p:sp>
              <p:nvSpPr>
                <p:cNvPr id="13280" name="Freeform 54"/>
                <p:cNvSpPr>
                  <a:spLocks/>
                </p:cNvSpPr>
                <p:nvPr/>
              </p:nvSpPr>
              <p:spPr bwMode="auto">
                <a:xfrm>
                  <a:off x="2787" y="4087"/>
                  <a:ext cx="10" cy="1"/>
                </a:xfrm>
                <a:custGeom>
                  <a:avLst/>
                  <a:gdLst>
                    <a:gd name="T0" fmla="*/ 0 w 31"/>
                    <a:gd name="T1" fmla="*/ 0 h 4"/>
                    <a:gd name="T2" fmla="*/ 0 w 31"/>
                    <a:gd name="T3" fmla="*/ 0 h 4"/>
                    <a:gd name="T4" fmla="*/ 0 w 31"/>
                    <a:gd name="T5" fmla="*/ 0 h 4"/>
                    <a:gd name="T6" fmla="*/ 0 w 31"/>
                    <a:gd name="T7" fmla="*/ 0 h 4"/>
                    <a:gd name="T8" fmla="*/ 0 w 31"/>
                    <a:gd name="T9" fmla="*/ 0 h 4"/>
                    <a:gd name="T10" fmla="*/ 0 w 31"/>
                    <a:gd name="T11" fmla="*/ 0 h 4"/>
                    <a:gd name="T12" fmla="*/ 0 w 31"/>
                    <a:gd name="T13" fmla="*/ 0 h 4"/>
                    <a:gd name="T14" fmla="*/ 0 w 31"/>
                    <a:gd name="T15" fmla="*/ 0 h 4"/>
                    <a:gd name="T16" fmla="*/ 0 w 31"/>
                    <a:gd name="T17" fmla="*/ 0 h 4"/>
                    <a:gd name="T18" fmla="*/ 0 w 31"/>
                    <a:gd name="T19" fmla="*/ 0 h 4"/>
                    <a:gd name="T20" fmla="*/ 0 w 31"/>
                    <a:gd name="T21" fmla="*/ 0 h 4"/>
                    <a:gd name="T22" fmla="*/ 0 w 31"/>
                    <a:gd name="T23" fmla="*/ 0 h 4"/>
                    <a:gd name="T24" fmla="*/ 0 w 31"/>
                    <a:gd name="T25" fmla="*/ 0 h 4"/>
                    <a:gd name="T26" fmla="*/ 0 w 31"/>
                    <a:gd name="T27" fmla="*/ 0 h 4"/>
                    <a:gd name="T28" fmla="*/ 0 w 31"/>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4"/>
                    <a:gd name="T47" fmla="*/ 31 w 31"/>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4">
                      <a:moveTo>
                        <a:pt x="31" y="4"/>
                      </a:moveTo>
                      <a:lnTo>
                        <a:pt x="31" y="2"/>
                      </a:lnTo>
                      <a:lnTo>
                        <a:pt x="31" y="1"/>
                      </a:lnTo>
                      <a:lnTo>
                        <a:pt x="29" y="0"/>
                      </a:lnTo>
                      <a:lnTo>
                        <a:pt x="0" y="0"/>
                      </a:lnTo>
                      <a:lnTo>
                        <a:pt x="0" y="1"/>
                      </a:lnTo>
                      <a:lnTo>
                        <a:pt x="2" y="2"/>
                      </a:lnTo>
                      <a:lnTo>
                        <a:pt x="3" y="2"/>
                      </a:lnTo>
                      <a:lnTo>
                        <a:pt x="5" y="3"/>
                      </a:lnTo>
                      <a:lnTo>
                        <a:pt x="7" y="4"/>
                      </a:lnTo>
                      <a:lnTo>
                        <a:pt x="31" y="4"/>
                      </a:lnTo>
                      <a:close/>
                    </a:path>
                  </a:pathLst>
                </a:custGeom>
                <a:solidFill>
                  <a:srgbClr val="A1A1A1"/>
                </a:solidFill>
                <a:ln w="9525">
                  <a:noFill/>
                  <a:round/>
                  <a:headEnd/>
                  <a:tailEnd/>
                </a:ln>
              </p:spPr>
              <p:txBody>
                <a:bodyPr/>
                <a:lstStyle/>
                <a:p>
                  <a:endParaRPr lang="en-US"/>
                </a:p>
              </p:txBody>
            </p:sp>
            <p:sp>
              <p:nvSpPr>
                <p:cNvPr id="13281" name="Freeform 55"/>
                <p:cNvSpPr>
                  <a:spLocks/>
                </p:cNvSpPr>
                <p:nvPr/>
              </p:nvSpPr>
              <p:spPr bwMode="auto">
                <a:xfrm>
                  <a:off x="2788" y="4087"/>
                  <a:ext cx="9" cy="1"/>
                </a:xfrm>
                <a:custGeom>
                  <a:avLst/>
                  <a:gdLst>
                    <a:gd name="T0" fmla="*/ 0 w 28"/>
                    <a:gd name="T1" fmla="*/ 0 h 3"/>
                    <a:gd name="T2" fmla="*/ 0 w 28"/>
                    <a:gd name="T3" fmla="*/ 0 h 3"/>
                    <a:gd name="T4" fmla="*/ 0 w 28"/>
                    <a:gd name="T5" fmla="*/ 0 h 3"/>
                    <a:gd name="T6" fmla="*/ 0 w 28"/>
                    <a:gd name="T7" fmla="*/ 0 h 3"/>
                    <a:gd name="T8" fmla="*/ 0 w 28"/>
                    <a:gd name="T9" fmla="*/ 0 h 3"/>
                    <a:gd name="T10" fmla="*/ 0 w 28"/>
                    <a:gd name="T11" fmla="*/ 0 h 3"/>
                    <a:gd name="T12" fmla="*/ 0 w 28"/>
                    <a:gd name="T13" fmla="*/ 0 h 3"/>
                    <a:gd name="T14" fmla="*/ 0 w 28"/>
                    <a:gd name="T15" fmla="*/ 0 h 3"/>
                    <a:gd name="T16" fmla="*/ 0 w 28"/>
                    <a:gd name="T17" fmla="*/ 0 h 3"/>
                    <a:gd name="T18" fmla="*/ 0 w 28"/>
                    <a:gd name="T19" fmla="*/ 0 h 3"/>
                    <a:gd name="T20" fmla="*/ 0 w 28"/>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3"/>
                    <a:gd name="T35" fmla="*/ 28 w 28"/>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3">
                      <a:moveTo>
                        <a:pt x="28" y="3"/>
                      </a:moveTo>
                      <a:lnTo>
                        <a:pt x="28" y="3"/>
                      </a:lnTo>
                      <a:lnTo>
                        <a:pt x="28" y="2"/>
                      </a:lnTo>
                      <a:lnTo>
                        <a:pt x="28" y="1"/>
                      </a:lnTo>
                      <a:lnTo>
                        <a:pt x="28" y="0"/>
                      </a:lnTo>
                      <a:lnTo>
                        <a:pt x="0" y="0"/>
                      </a:lnTo>
                      <a:lnTo>
                        <a:pt x="2" y="0"/>
                      </a:lnTo>
                      <a:lnTo>
                        <a:pt x="4" y="2"/>
                      </a:lnTo>
                      <a:lnTo>
                        <a:pt x="6" y="2"/>
                      </a:lnTo>
                      <a:lnTo>
                        <a:pt x="8" y="3"/>
                      </a:lnTo>
                      <a:lnTo>
                        <a:pt x="28" y="3"/>
                      </a:lnTo>
                      <a:close/>
                    </a:path>
                  </a:pathLst>
                </a:custGeom>
                <a:solidFill>
                  <a:srgbClr val="999999"/>
                </a:solidFill>
                <a:ln w="9525">
                  <a:noFill/>
                  <a:round/>
                  <a:headEnd/>
                  <a:tailEnd/>
                </a:ln>
              </p:spPr>
              <p:txBody>
                <a:bodyPr/>
                <a:lstStyle/>
                <a:p>
                  <a:endParaRPr lang="en-US"/>
                </a:p>
              </p:txBody>
            </p:sp>
            <p:sp>
              <p:nvSpPr>
                <p:cNvPr id="13282" name="Freeform 56"/>
                <p:cNvSpPr>
                  <a:spLocks/>
                </p:cNvSpPr>
                <p:nvPr/>
              </p:nvSpPr>
              <p:spPr bwMode="auto">
                <a:xfrm>
                  <a:off x="2789" y="4088"/>
                  <a:ext cx="8" cy="2"/>
                </a:xfrm>
                <a:custGeom>
                  <a:avLst/>
                  <a:gdLst>
                    <a:gd name="T0" fmla="*/ 0 w 24"/>
                    <a:gd name="T1" fmla="*/ 0 h 5"/>
                    <a:gd name="T2" fmla="*/ 0 w 24"/>
                    <a:gd name="T3" fmla="*/ 0 h 5"/>
                    <a:gd name="T4" fmla="*/ 0 w 24"/>
                    <a:gd name="T5" fmla="*/ 0 h 5"/>
                    <a:gd name="T6" fmla="*/ 0 w 24"/>
                    <a:gd name="T7" fmla="*/ 0 h 5"/>
                    <a:gd name="T8" fmla="*/ 0 w 24"/>
                    <a:gd name="T9" fmla="*/ 0 h 5"/>
                    <a:gd name="T10" fmla="*/ 0 w 24"/>
                    <a:gd name="T11" fmla="*/ 0 h 5"/>
                    <a:gd name="T12" fmla="*/ 0 w 24"/>
                    <a:gd name="T13" fmla="*/ 0 h 5"/>
                    <a:gd name="T14" fmla="*/ 0 w 24"/>
                    <a:gd name="T15" fmla="*/ 0 h 5"/>
                    <a:gd name="T16" fmla="*/ 0 w 24"/>
                    <a:gd name="T17" fmla="*/ 0 h 5"/>
                    <a:gd name="T18" fmla="*/ 0 w 24"/>
                    <a:gd name="T19" fmla="*/ 0 h 5"/>
                    <a:gd name="T20" fmla="*/ 0 w 24"/>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5"/>
                    <a:gd name="T35" fmla="*/ 24 w 2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5">
                      <a:moveTo>
                        <a:pt x="24" y="5"/>
                      </a:moveTo>
                      <a:lnTo>
                        <a:pt x="24" y="4"/>
                      </a:lnTo>
                      <a:lnTo>
                        <a:pt x="24" y="3"/>
                      </a:lnTo>
                      <a:lnTo>
                        <a:pt x="24" y="1"/>
                      </a:lnTo>
                      <a:lnTo>
                        <a:pt x="24" y="0"/>
                      </a:lnTo>
                      <a:lnTo>
                        <a:pt x="0" y="0"/>
                      </a:lnTo>
                      <a:lnTo>
                        <a:pt x="2" y="1"/>
                      </a:lnTo>
                      <a:lnTo>
                        <a:pt x="4" y="3"/>
                      </a:lnTo>
                      <a:lnTo>
                        <a:pt x="6" y="4"/>
                      </a:lnTo>
                      <a:lnTo>
                        <a:pt x="9" y="5"/>
                      </a:lnTo>
                      <a:lnTo>
                        <a:pt x="24" y="5"/>
                      </a:lnTo>
                      <a:close/>
                    </a:path>
                  </a:pathLst>
                </a:custGeom>
                <a:solidFill>
                  <a:srgbClr val="8F8F8F"/>
                </a:solidFill>
                <a:ln w="9525">
                  <a:noFill/>
                  <a:round/>
                  <a:headEnd/>
                  <a:tailEnd/>
                </a:ln>
              </p:spPr>
              <p:txBody>
                <a:bodyPr/>
                <a:lstStyle/>
                <a:p>
                  <a:endParaRPr lang="en-US"/>
                </a:p>
              </p:txBody>
            </p:sp>
            <p:sp>
              <p:nvSpPr>
                <p:cNvPr id="13283" name="Freeform 57"/>
                <p:cNvSpPr>
                  <a:spLocks/>
                </p:cNvSpPr>
                <p:nvPr/>
              </p:nvSpPr>
              <p:spPr bwMode="auto">
                <a:xfrm>
                  <a:off x="2790" y="4088"/>
                  <a:ext cx="7" cy="2"/>
                </a:xfrm>
                <a:custGeom>
                  <a:avLst/>
                  <a:gdLst>
                    <a:gd name="T0" fmla="*/ 0 w 20"/>
                    <a:gd name="T1" fmla="*/ 0 h 6"/>
                    <a:gd name="T2" fmla="*/ 0 w 20"/>
                    <a:gd name="T3" fmla="*/ 0 h 6"/>
                    <a:gd name="T4" fmla="*/ 0 w 20"/>
                    <a:gd name="T5" fmla="*/ 0 h 6"/>
                    <a:gd name="T6" fmla="*/ 0 w 20"/>
                    <a:gd name="T7" fmla="*/ 0 h 6"/>
                    <a:gd name="T8" fmla="*/ 0 w 20"/>
                    <a:gd name="T9" fmla="*/ 0 h 6"/>
                    <a:gd name="T10" fmla="*/ 0 w 20"/>
                    <a:gd name="T11" fmla="*/ 0 h 6"/>
                    <a:gd name="T12" fmla="*/ 0 w 20"/>
                    <a:gd name="T13" fmla="*/ 0 h 6"/>
                    <a:gd name="T14" fmla="*/ 0 w 20"/>
                    <a:gd name="T15" fmla="*/ 0 h 6"/>
                    <a:gd name="T16" fmla="*/ 0 w 20"/>
                    <a:gd name="T17" fmla="*/ 0 h 6"/>
                    <a:gd name="T18" fmla="*/ 0 w 20"/>
                    <a:gd name="T19" fmla="*/ 0 h 6"/>
                    <a:gd name="T20" fmla="*/ 0 w 20"/>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6"/>
                    <a:gd name="T35" fmla="*/ 20 w 20"/>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6">
                      <a:moveTo>
                        <a:pt x="18" y="6"/>
                      </a:moveTo>
                      <a:lnTo>
                        <a:pt x="20" y="5"/>
                      </a:lnTo>
                      <a:lnTo>
                        <a:pt x="20" y="4"/>
                      </a:lnTo>
                      <a:lnTo>
                        <a:pt x="20" y="3"/>
                      </a:lnTo>
                      <a:lnTo>
                        <a:pt x="20" y="0"/>
                      </a:lnTo>
                      <a:lnTo>
                        <a:pt x="0" y="0"/>
                      </a:lnTo>
                      <a:lnTo>
                        <a:pt x="2" y="3"/>
                      </a:lnTo>
                      <a:lnTo>
                        <a:pt x="5" y="4"/>
                      </a:lnTo>
                      <a:lnTo>
                        <a:pt x="7" y="5"/>
                      </a:lnTo>
                      <a:lnTo>
                        <a:pt x="10" y="6"/>
                      </a:lnTo>
                      <a:lnTo>
                        <a:pt x="18" y="6"/>
                      </a:lnTo>
                      <a:close/>
                    </a:path>
                  </a:pathLst>
                </a:custGeom>
                <a:solidFill>
                  <a:srgbClr val="858585"/>
                </a:solidFill>
                <a:ln w="9525">
                  <a:noFill/>
                  <a:round/>
                  <a:headEnd/>
                  <a:tailEnd/>
                </a:ln>
              </p:spPr>
              <p:txBody>
                <a:bodyPr/>
                <a:lstStyle/>
                <a:p>
                  <a:endParaRPr lang="en-US"/>
                </a:p>
              </p:txBody>
            </p:sp>
            <p:sp>
              <p:nvSpPr>
                <p:cNvPr id="13284" name="Freeform 58"/>
                <p:cNvSpPr>
                  <a:spLocks/>
                </p:cNvSpPr>
                <p:nvPr/>
              </p:nvSpPr>
              <p:spPr bwMode="auto">
                <a:xfrm>
                  <a:off x="2792" y="4090"/>
                  <a:ext cx="5" cy="1"/>
                </a:xfrm>
                <a:custGeom>
                  <a:avLst/>
                  <a:gdLst>
                    <a:gd name="T0" fmla="*/ 0 w 15"/>
                    <a:gd name="T1" fmla="*/ 0 h 3"/>
                    <a:gd name="T2" fmla="*/ 0 w 15"/>
                    <a:gd name="T3" fmla="*/ 0 h 3"/>
                    <a:gd name="T4" fmla="*/ 0 w 15"/>
                    <a:gd name="T5" fmla="*/ 0 h 3"/>
                    <a:gd name="T6" fmla="*/ 0 w 15"/>
                    <a:gd name="T7" fmla="*/ 0 h 3"/>
                    <a:gd name="T8" fmla="*/ 0 w 15"/>
                    <a:gd name="T9" fmla="*/ 0 h 3"/>
                    <a:gd name="T10" fmla="*/ 0 w 15"/>
                    <a:gd name="T11" fmla="*/ 0 h 3"/>
                    <a:gd name="T12" fmla="*/ 0 w 15"/>
                    <a:gd name="T13" fmla="*/ 0 h 3"/>
                    <a:gd name="T14" fmla="*/ 0 w 15"/>
                    <a:gd name="T15" fmla="*/ 0 h 3"/>
                    <a:gd name="T16" fmla="*/ 0 w 15"/>
                    <a:gd name="T17" fmla="*/ 0 h 3"/>
                    <a:gd name="T18" fmla="*/ 0 w 1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
                    <a:gd name="T32" fmla="*/ 15 w 15"/>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
                      <a:moveTo>
                        <a:pt x="15" y="0"/>
                      </a:moveTo>
                      <a:lnTo>
                        <a:pt x="15" y="1"/>
                      </a:lnTo>
                      <a:lnTo>
                        <a:pt x="13" y="2"/>
                      </a:lnTo>
                      <a:lnTo>
                        <a:pt x="13" y="3"/>
                      </a:lnTo>
                      <a:lnTo>
                        <a:pt x="12" y="3"/>
                      </a:lnTo>
                      <a:lnTo>
                        <a:pt x="9" y="3"/>
                      </a:lnTo>
                      <a:lnTo>
                        <a:pt x="8" y="2"/>
                      </a:lnTo>
                      <a:lnTo>
                        <a:pt x="4" y="2"/>
                      </a:lnTo>
                      <a:lnTo>
                        <a:pt x="0" y="0"/>
                      </a:lnTo>
                      <a:lnTo>
                        <a:pt x="15" y="0"/>
                      </a:lnTo>
                      <a:close/>
                    </a:path>
                  </a:pathLst>
                </a:custGeom>
                <a:solidFill>
                  <a:srgbClr val="7D7D7D"/>
                </a:solidFill>
                <a:ln w="9525">
                  <a:noFill/>
                  <a:round/>
                  <a:headEnd/>
                  <a:tailEnd/>
                </a:ln>
              </p:spPr>
              <p:txBody>
                <a:bodyPr/>
                <a:lstStyle/>
                <a:p>
                  <a:endParaRPr lang="en-US"/>
                </a:p>
              </p:txBody>
            </p:sp>
            <p:sp>
              <p:nvSpPr>
                <p:cNvPr id="13285" name="Freeform 59"/>
                <p:cNvSpPr>
                  <a:spLocks/>
                </p:cNvSpPr>
                <p:nvPr/>
              </p:nvSpPr>
              <p:spPr bwMode="auto">
                <a:xfrm>
                  <a:off x="2794" y="4090"/>
                  <a:ext cx="2" cy="1"/>
                </a:xfrm>
                <a:custGeom>
                  <a:avLst/>
                  <a:gdLst>
                    <a:gd name="T0" fmla="*/ 0 w 8"/>
                    <a:gd name="T1" fmla="*/ 0 h 1"/>
                    <a:gd name="T2" fmla="*/ 0 w 8"/>
                    <a:gd name="T3" fmla="*/ 0 h 1"/>
                    <a:gd name="T4" fmla="*/ 0 w 8"/>
                    <a:gd name="T5" fmla="*/ 0 h 1"/>
                    <a:gd name="T6" fmla="*/ 0 w 8"/>
                    <a:gd name="T7" fmla="*/ 1 h 1"/>
                    <a:gd name="T8" fmla="*/ 0 w 8"/>
                    <a:gd name="T9" fmla="*/ 1 h 1"/>
                    <a:gd name="T10" fmla="*/ 0 w 8"/>
                    <a:gd name="T11" fmla="*/ 1 h 1"/>
                    <a:gd name="T12" fmla="*/ 0 w 8"/>
                    <a:gd name="T13" fmla="*/ 1 h 1"/>
                    <a:gd name="T14" fmla="*/ 0 w 8"/>
                    <a:gd name="T15" fmla="*/ 0 h 1"/>
                    <a:gd name="T16" fmla="*/ 0 w 8"/>
                    <a:gd name="T17" fmla="*/ 0 h 1"/>
                    <a:gd name="T18" fmla="*/ 0 w 8"/>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
                    <a:gd name="T32" fmla="*/ 8 w 8"/>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
                      <a:moveTo>
                        <a:pt x="8" y="0"/>
                      </a:moveTo>
                      <a:lnTo>
                        <a:pt x="8" y="0"/>
                      </a:lnTo>
                      <a:lnTo>
                        <a:pt x="8" y="1"/>
                      </a:lnTo>
                      <a:lnTo>
                        <a:pt x="7" y="1"/>
                      </a:lnTo>
                      <a:lnTo>
                        <a:pt x="6" y="1"/>
                      </a:lnTo>
                      <a:lnTo>
                        <a:pt x="4" y="1"/>
                      </a:lnTo>
                      <a:lnTo>
                        <a:pt x="3" y="0"/>
                      </a:lnTo>
                      <a:lnTo>
                        <a:pt x="0" y="0"/>
                      </a:lnTo>
                      <a:lnTo>
                        <a:pt x="8" y="0"/>
                      </a:lnTo>
                      <a:close/>
                    </a:path>
                  </a:pathLst>
                </a:custGeom>
                <a:solidFill>
                  <a:srgbClr val="737373"/>
                </a:solidFill>
                <a:ln w="9525">
                  <a:noFill/>
                  <a:round/>
                  <a:headEnd/>
                  <a:tailEnd/>
                </a:ln>
              </p:spPr>
              <p:txBody>
                <a:bodyPr/>
                <a:lstStyle/>
                <a:p>
                  <a:endParaRPr lang="en-US"/>
                </a:p>
              </p:txBody>
            </p:sp>
            <p:sp>
              <p:nvSpPr>
                <p:cNvPr id="13286" name="Freeform 60"/>
                <p:cNvSpPr>
                  <a:spLocks/>
                </p:cNvSpPr>
                <p:nvPr/>
              </p:nvSpPr>
              <p:spPr bwMode="auto">
                <a:xfrm>
                  <a:off x="2794" y="4084"/>
                  <a:ext cx="5" cy="9"/>
                </a:xfrm>
                <a:custGeom>
                  <a:avLst/>
                  <a:gdLst>
                    <a:gd name="T0" fmla="*/ 0 w 14"/>
                    <a:gd name="T1" fmla="*/ 0 h 27"/>
                    <a:gd name="T2" fmla="*/ 0 w 14"/>
                    <a:gd name="T3" fmla="*/ 0 h 27"/>
                    <a:gd name="T4" fmla="*/ 0 w 14"/>
                    <a:gd name="T5" fmla="*/ 0 h 27"/>
                    <a:gd name="T6" fmla="*/ 0 w 14"/>
                    <a:gd name="T7" fmla="*/ 0 h 27"/>
                    <a:gd name="T8" fmla="*/ 0 w 14"/>
                    <a:gd name="T9" fmla="*/ 0 h 27"/>
                    <a:gd name="T10" fmla="*/ 0 w 14"/>
                    <a:gd name="T11" fmla="*/ 0 h 27"/>
                    <a:gd name="T12" fmla="*/ 0 w 14"/>
                    <a:gd name="T13" fmla="*/ 0 h 27"/>
                    <a:gd name="T14" fmla="*/ 0 w 14"/>
                    <a:gd name="T15" fmla="*/ 0 h 27"/>
                    <a:gd name="T16" fmla="*/ 0 w 14"/>
                    <a:gd name="T17" fmla="*/ 0 h 27"/>
                    <a:gd name="T18" fmla="*/ 0 w 14"/>
                    <a:gd name="T19" fmla="*/ 0 h 27"/>
                    <a:gd name="T20" fmla="*/ 0 w 14"/>
                    <a:gd name="T21" fmla="*/ 0 h 27"/>
                    <a:gd name="T22" fmla="*/ 0 w 14"/>
                    <a:gd name="T23" fmla="*/ 0 h 27"/>
                    <a:gd name="T24" fmla="*/ 0 w 14"/>
                    <a:gd name="T25" fmla="*/ 0 h 27"/>
                    <a:gd name="T26" fmla="*/ 0 w 14"/>
                    <a:gd name="T27" fmla="*/ 0 h 27"/>
                    <a:gd name="T28" fmla="*/ 0 w 14"/>
                    <a:gd name="T29" fmla="*/ 0 h 27"/>
                    <a:gd name="T30" fmla="*/ 0 w 14"/>
                    <a:gd name="T31" fmla="*/ 0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27"/>
                    <a:gd name="T50" fmla="*/ 14 w 14"/>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27">
                      <a:moveTo>
                        <a:pt x="7" y="27"/>
                      </a:moveTo>
                      <a:lnTo>
                        <a:pt x="9" y="26"/>
                      </a:lnTo>
                      <a:lnTo>
                        <a:pt x="14" y="18"/>
                      </a:lnTo>
                      <a:lnTo>
                        <a:pt x="14" y="11"/>
                      </a:lnTo>
                      <a:lnTo>
                        <a:pt x="13" y="4"/>
                      </a:lnTo>
                      <a:lnTo>
                        <a:pt x="11" y="0"/>
                      </a:lnTo>
                      <a:lnTo>
                        <a:pt x="0" y="4"/>
                      </a:lnTo>
                      <a:lnTo>
                        <a:pt x="2" y="6"/>
                      </a:lnTo>
                      <a:lnTo>
                        <a:pt x="2" y="12"/>
                      </a:lnTo>
                      <a:lnTo>
                        <a:pt x="3" y="17"/>
                      </a:lnTo>
                      <a:lnTo>
                        <a:pt x="3" y="18"/>
                      </a:lnTo>
                      <a:lnTo>
                        <a:pt x="5" y="17"/>
                      </a:lnTo>
                      <a:lnTo>
                        <a:pt x="7" y="27"/>
                      </a:lnTo>
                      <a:lnTo>
                        <a:pt x="9" y="26"/>
                      </a:lnTo>
                      <a:lnTo>
                        <a:pt x="7" y="27"/>
                      </a:lnTo>
                      <a:close/>
                    </a:path>
                  </a:pathLst>
                </a:custGeom>
                <a:solidFill>
                  <a:srgbClr val="000000"/>
                </a:solidFill>
                <a:ln w="9525">
                  <a:noFill/>
                  <a:round/>
                  <a:headEnd/>
                  <a:tailEnd/>
                </a:ln>
              </p:spPr>
              <p:txBody>
                <a:bodyPr/>
                <a:lstStyle/>
                <a:p>
                  <a:endParaRPr lang="en-US"/>
                </a:p>
              </p:txBody>
            </p:sp>
            <p:sp>
              <p:nvSpPr>
                <p:cNvPr id="13287" name="Freeform 61"/>
                <p:cNvSpPr>
                  <a:spLocks/>
                </p:cNvSpPr>
                <p:nvPr/>
              </p:nvSpPr>
              <p:spPr bwMode="auto">
                <a:xfrm>
                  <a:off x="2786" y="4086"/>
                  <a:ext cx="10" cy="7"/>
                </a:xfrm>
                <a:custGeom>
                  <a:avLst/>
                  <a:gdLst>
                    <a:gd name="T0" fmla="*/ 0 w 31"/>
                    <a:gd name="T1" fmla="*/ 0 h 21"/>
                    <a:gd name="T2" fmla="*/ 0 w 31"/>
                    <a:gd name="T3" fmla="*/ 0 h 21"/>
                    <a:gd name="T4" fmla="*/ 0 w 31"/>
                    <a:gd name="T5" fmla="*/ 0 h 21"/>
                    <a:gd name="T6" fmla="*/ 0 w 31"/>
                    <a:gd name="T7" fmla="*/ 0 h 21"/>
                    <a:gd name="T8" fmla="*/ 0 w 31"/>
                    <a:gd name="T9" fmla="*/ 0 h 21"/>
                    <a:gd name="T10" fmla="*/ 0 w 31"/>
                    <a:gd name="T11" fmla="*/ 0 h 21"/>
                    <a:gd name="T12" fmla="*/ 0 w 31"/>
                    <a:gd name="T13" fmla="*/ 0 h 21"/>
                    <a:gd name="T14" fmla="*/ 0 w 31"/>
                    <a:gd name="T15" fmla="*/ 0 h 21"/>
                    <a:gd name="T16" fmla="*/ 0 w 31"/>
                    <a:gd name="T17" fmla="*/ 0 h 21"/>
                    <a:gd name="T18" fmla="*/ 0 w 31"/>
                    <a:gd name="T19" fmla="*/ 0 h 21"/>
                    <a:gd name="T20" fmla="*/ 0 w 31"/>
                    <a:gd name="T21" fmla="*/ 0 h 21"/>
                    <a:gd name="T22" fmla="*/ 0 w 31"/>
                    <a:gd name="T23" fmla="*/ 0 h 21"/>
                    <a:gd name="T24" fmla="*/ 0 w 31"/>
                    <a:gd name="T25" fmla="*/ 0 h 21"/>
                    <a:gd name="T26" fmla="*/ 0 w 31"/>
                    <a:gd name="T27" fmla="*/ 0 h 21"/>
                    <a:gd name="T28" fmla="*/ 0 w 31"/>
                    <a:gd name="T29" fmla="*/ 0 h 21"/>
                    <a:gd name="T30" fmla="*/ 0 w 31"/>
                    <a:gd name="T31" fmla="*/ 0 h 21"/>
                    <a:gd name="T32" fmla="*/ 0 w 31"/>
                    <a:gd name="T33" fmla="*/ 0 h 21"/>
                    <a:gd name="T34" fmla="*/ 0 w 31"/>
                    <a:gd name="T35" fmla="*/ 0 h 21"/>
                    <a:gd name="T36" fmla="*/ 0 w 31"/>
                    <a:gd name="T37" fmla="*/ 0 h 21"/>
                    <a:gd name="T38" fmla="*/ 0 w 31"/>
                    <a:gd name="T39" fmla="*/ 0 h 21"/>
                    <a:gd name="T40" fmla="*/ 0 w 31"/>
                    <a:gd name="T41" fmla="*/ 0 h 21"/>
                    <a:gd name="T42" fmla="*/ 0 w 31"/>
                    <a:gd name="T43" fmla="*/ 0 h 21"/>
                    <a:gd name="T44" fmla="*/ 0 w 31"/>
                    <a:gd name="T45" fmla="*/ 0 h 21"/>
                    <a:gd name="T46" fmla="*/ 0 w 31"/>
                    <a:gd name="T47" fmla="*/ 0 h 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21"/>
                    <a:gd name="T74" fmla="*/ 31 w 31"/>
                    <a:gd name="T75" fmla="*/ 21 h 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21">
                      <a:moveTo>
                        <a:pt x="1" y="8"/>
                      </a:moveTo>
                      <a:lnTo>
                        <a:pt x="0" y="8"/>
                      </a:lnTo>
                      <a:lnTo>
                        <a:pt x="1" y="10"/>
                      </a:lnTo>
                      <a:lnTo>
                        <a:pt x="2" y="11"/>
                      </a:lnTo>
                      <a:lnTo>
                        <a:pt x="7" y="13"/>
                      </a:lnTo>
                      <a:lnTo>
                        <a:pt x="12" y="15"/>
                      </a:lnTo>
                      <a:lnTo>
                        <a:pt x="15" y="18"/>
                      </a:lnTo>
                      <a:lnTo>
                        <a:pt x="20" y="20"/>
                      </a:lnTo>
                      <a:lnTo>
                        <a:pt x="26" y="21"/>
                      </a:lnTo>
                      <a:lnTo>
                        <a:pt x="31" y="21"/>
                      </a:lnTo>
                      <a:lnTo>
                        <a:pt x="29" y="11"/>
                      </a:lnTo>
                      <a:lnTo>
                        <a:pt x="27" y="11"/>
                      </a:lnTo>
                      <a:lnTo>
                        <a:pt x="26" y="11"/>
                      </a:lnTo>
                      <a:lnTo>
                        <a:pt x="22" y="8"/>
                      </a:lnTo>
                      <a:lnTo>
                        <a:pt x="18" y="7"/>
                      </a:lnTo>
                      <a:lnTo>
                        <a:pt x="13" y="5"/>
                      </a:lnTo>
                      <a:lnTo>
                        <a:pt x="9" y="3"/>
                      </a:lnTo>
                      <a:lnTo>
                        <a:pt x="7" y="1"/>
                      </a:lnTo>
                      <a:lnTo>
                        <a:pt x="7" y="0"/>
                      </a:lnTo>
                      <a:lnTo>
                        <a:pt x="5" y="0"/>
                      </a:lnTo>
                      <a:lnTo>
                        <a:pt x="7" y="0"/>
                      </a:lnTo>
                      <a:lnTo>
                        <a:pt x="5" y="0"/>
                      </a:lnTo>
                      <a:lnTo>
                        <a:pt x="1" y="8"/>
                      </a:lnTo>
                      <a:close/>
                    </a:path>
                  </a:pathLst>
                </a:custGeom>
                <a:solidFill>
                  <a:srgbClr val="000000"/>
                </a:solidFill>
                <a:ln w="9525">
                  <a:noFill/>
                  <a:round/>
                  <a:headEnd/>
                  <a:tailEnd/>
                </a:ln>
              </p:spPr>
              <p:txBody>
                <a:bodyPr/>
                <a:lstStyle/>
                <a:p>
                  <a:endParaRPr lang="en-US"/>
                </a:p>
              </p:txBody>
            </p:sp>
            <p:sp>
              <p:nvSpPr>
                <p:cNvPr id="13288" name="Freeform 62"/>
                <p:cNvSpPr>
                  <a:spLocks/>
                </p:cNvSpPr>
                <p:nvPr/>
              </p:nvSpPr>
              <p:spPr bwMode="auto">
                <a:xfrm>
                  <a:off x="2784" y="4083"/>
                  <a:ext cx="5" cy="5"/>
                </a:xfrm>
                <a:custGeom>
                  <a:avLst/>
                  <a:gdLst>
                    <a:gd name="T0" fmla="*/ 0 w 14"/>
                    <a:gd name="T1" fmla="*/ 0 h 17"/>
                    <a:gd name="T2" fmla="*/ 0 w 14"/>
                    <a:gd name="T3" fmla="*/ 0 h 17"/>
                    <a:gd name="T4" fmla="*/ 0 w 14"/>
                    <a:gd name="T5" fmla="*/ 0 h 17"/>
                    <a:gd name="T6" fmla="*/ 0 w 14"/>
                    <a:gd name="T7" fmla="*/ 0 h 17"/>
                    <a:gd name="T8" fmla="*/ 0 w 14"/>
                    <a:gd name="T9" fmla="*/ 0 h 17"/>
                    <a:gd name="T10" fmla="*/ 0 w 14"/>
                    <a:gd name="T11" fmla="*/ 0 h 17"/>
                    <a:gd name="T12" fmla="*/ 0 w 14"/>
                    <a:gd name="T13" fmla="*/ 0 h 17"/>
                    <a:gd name="T14" fmla="*/ 0 w 14"/>
                    <a:gd name="T15" fmla="*/ 0 h 17"/>
                    <a:gd name="T16" fmla="*/ 0 w 14"/>
                    <a:gd name="T17" fmla="*/ 0 h 17"/>
                    <a:gd name="T18" fmla="*/ 0 w 14"/>
                    <a:gd name="T19" fmla="*/ 0 h 17"/>
                    <a:gd name="T20" fmla="*/ 0 w 14"/>
                    <a:gd name="T21" fmla="*/ 0 h 17"/>
                    <a:gd name="T22" fmla="*/ 0 w 14"/>
                    <a:gd name="T23" fmla="*/ 0 h 17"/>
                    <a:gd name="T24" fmla="*/ 0 w 14"/>
                    <a:gd name="T25" fmla="*/ 0 h 17"/>
                    <a:gd name="T26" fmla="*/ 0 w 14"/>
                    <a:gd name="T27" fmla="*/ 0 h 17"/>
                    <a:gd name="T28" fmla="*/ 0 w 14"/>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7"/>
                    <a:gd name="T47" fmla="*/ 14 w 14"/>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7">
                      <a:moveTo>
                        <a:pt x="6" y="0"/>
                      </a:moveTo>
                      <a:lnTo>
                        <a:pt x="6" y="0"/>
                      </a:lnTo>
                      <a:lnTo>
                        <a:pt x="0" y="6"/>
                      </a:lnTo>
                      <a:lnTo>
                        <a:pt x="0" y="13"/>
                      </a:lnTo>
                      <a:lnTo>
                        <a:pt x="3" y="16"/>
                      </a:lnTo>
                      <a:lnTo>
                        <a:pt x="7" y="17"/>
                      </a:lnTo>
                      <a:lnTo>
                        <a:pt x="11" y="9"/>
                      </a:lnTo>
                      <a:lnTo>
                        <a:pt x="13" y="10"/>
                      </a:lnTo>
                      <a:lnTo>
                        <a:pt x="13" y="9"/>
                      </a:lnTo>
                      <a:lnTo>
                        <a:pt x="13" y="10"/>
                      </a:lnTo>
                      <a:lnTo>
                        <a:pt x="14" y="7"/>
                      </a:lnTo>
                      <a:lnTo>
                        <a:pt x="6" y="0"/>
                      </a:lnTo>
                      <a:close/>
                    </a:path>
                  </a:pathLst>
                </a:custGeom>
                <a:solidFill>
                  <a:srgbClr val="000000"/>
                </a:solidFill>
                <a:ln w="9525">
                  <a:noFill/>
                  <a:round/>
                  <a:headEnd/>
                  <a:tailEnd/>
                </a:ln>
              </p:spPr>
              <p:txBody>
                <a:bodyPr/>
                <a:lstStyle/>
                <a:p>
                  <a:endParaRPr lang="en-US"/>
                </a:p>
              </p:txBody>
            </p:sp>
            <p:sp>
              <p:nvSpPr>
                <p:cNvPr id="13289" name="Freeform 63"/>
                <p:cNvSpPr>
                  <a:spLocks/>
                </p:cNvSpPr>
                <p:nvPr/>
              </p:nvSpPr>
              <p:spPr bwMode="auto">
                <a:xfrm>
                  <a:off x="2786" y="4080"/>
                  <a:ext cx="9" cy="5"/>
                </a:xfrm>
                <a:custGeom>
                  <a:avLst/>
                  <a:gdLst>
                    <a:gd name="T0" fmla="*/ 0 w 26"/>
                    <a:gd name="T1" fmla="*/ 0 h 14"/>
                    <a:gd name="T2" fmla="*/ 0 w 26"/>
                    <a:gd name="T3" fmla="*/ 0 h 14"/>
                    <a:gd name="T4" fmla="*/ 0 w 26"/>
                    <a:gd name="T5" fmla="*/ 0 h 14"/>
                    <a:gd name="T6" fmla="*/ 0 w 26"/>
                    <a:gd name="T7" fmla="*/ 0 h 14"/>
                    <a:gd name="T8" fmla="*/ 0 w 26"/>
                    <a:gd name="T9" fmla="*/ 0 h 14"/>
                    <a:gd name="T10" fmla="*/ 0 w 26"/>
                    <a:gd name="T11" fmla="*/ 0 h 14"/>
                    <a:gd name="T12" fmla="*/ 0 w 26"/>
                    <a:gd name="T13" fmla="*/ 0 h 14"/>
                    <a:gd name="T14" fmla="*/ 0 w 26"/>
                    <a:gd name="T15" fmla="*/ 0 h 14"/>
                    <a:gd name="T16" fmla="*/ 0 w 26"/>
                    <a:gd name="T17" fmla="*/ 0 h 14"/>
                    <a:gd name="T18" fmla="*/ 0 w 26"/>
                    <a:gd name="T19" fmla="*/ 0 h 14"/>
                    <a:gd name="T20" fmla="*/ 0 w 26"/>
                    <a:gd name="T21" fmla="*/ 0 h 14"/>
                    <a:gd name="T22" fmla="*/ 0 w 26"/>
                    <a:gd name="T23" fmla="*/ 0 h 14"/>
                    <a:gd name="T24" fmla="*/ 0 w 26"/>
                    <a:gd name="T25" fmla="*/ 0 h 14"/>
                    <a:gd name="T26" fmla="*/ 0 w 26"/>
                    <a:gd name="T27" fmla="*/ 0 h 14"/>
                    <a:gd name="T28" fmla="*/ 0 w 26"/>
                    <a:gd name="T29" fmla="*/ 0 h 14"/>
                    <a:gd name="T30" fmla="*/ 0 w 26"/>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14"/>
                    <a:gd name="T50" fmla="*/ 26 w 26"/>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14">
                      <a:moveTo>
                        <a:pt x="26" y="0"/>
                      </a:moveTo>
                      <a:lnTo>
                        <a:pt x="26" y="0"/>
                      </a:lnTo>
                      <a:lnTo>
                        <a:pt x="19" y="0"/>
                      </a:lnTo>
                      <a:lnTo>
                        <a:pt x="13" y="1"/>
                      </a:lnTo>
                      <a:lnTo>
                        <a:pt x="7" y="3"/>
                      </a:lnTo>
                      <a:lnTo>
                        <a:pt x="0" y="7"/>
                      </a:lnTo>
                      <a:lnTo>
                        <a:pt x="8" y="14"/>
                      </a:lnTo>
                      <a:lnTo>
                        <a:pt x="11" y="13"/>
                      </a:lnTo>
                      <a:lnTo>
                        <a:pt x="16" y="10"/>
                      </a:lnTo>
                      <a:lnTo>
                        <a:pt x="20" y="10"/>
                      </a:lnTo>
                      <a:lnTo>
                        <a:pt x="23" y="10"/>
                      </a:lnTo>
                      <a:lnTo>
                        <a:pt x="26" y="0"/>
                      </a:lnTo>
                      <a:close/>
                    </a:path>
                  </a:pathLst>
                </a:custGeom>
                <a:solidFill>
                  <a:srgbClr val="000000"/>
                </a:solidFill>
                <a:ln w="9525">
                  <a:noFill/>
                  <a:round/>
                  <a:headEnd/>
                  <a:tailEnd/>
                </a:ln>
              </p:spPr>
              <p:txBody>
                <a:bodyPr/>
                <a:lstStyle/>
                <a:p>
                  <a:endParaRPr lang="en-US"/>
                </a:p>
              </p:txBody>
            </p:sp>
            <p:sp>
              <p:nvSpPr>
                <p:cNvPr id="13290" name="Freeform 64"/>
                <p:cNvSpPr>
                  <a:spLocks/>
                </p:cNvSpPr>
                <p:nvPr/>
              </p:nvSpPr>
              <p:spPr bwMode="auto">
                <a:xfrm>
                  <a:off x="2794" y="4080"/>
                  <a:ext cx="4" cy="5"/>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4"/>
                    <a:gd name="T50" fmla="*/ 12 w 12"/>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4">
                      <a:moveTo>
                        <a:pt x="12" y="10"/>
                      </a:moveTo>
                      <a:lnTo>
                        <a:pt x="12" y="13"/>
                      </a:lnTo>
                      <a:lnTo>
                        <a:pt x="12" y="10"/>
                      </a:lnTo>
                      <a:lnTo>
                        <a:pt x="11" y="7"/>
                      </a:lnTo>
                      <a:lnTo>
                        <a:pt x="8" y="3"/>
                      </a:lnTo>
                      <a:lnTo>
                        <a:pt x="3" y="0"/>
                      </a:lnTo>
                      <a:lnTo>
                        <a:pt x="0" y="10"/>
                      </a:lnTo>
                      <a:lnTo>
                        <a:pt x="1" y="10"/>
                      </a:lnTo>
                      <a:lnTo>
                        <a:pt x="1" y="13"/>
                      </a:lnTo>
                      <a:lnTo>
                        <a:pt x="1" y="14"/>
                      </a:lnTo>
                      <a:lnTo>
                        <a:pt x="1" y="13"/>
                      </a:lnTo>
                      <a:lnTo>
                        <a:pt x="1" y="14"/>
                      </a:lnTo>
                      <a:lnTo>
                        <a:pt x="12" y="10"/>
                      </a:lnTo>
                      <a:close/>
                    </a:path>
                  </a:pathLst>
                </a:custGeom>
                <a:solidFill>
                  <a:srgbClr val="000000"/>
                </a:solidFill>
                <a:ln w="9525">
                  <a:noFill/>
                  <a:round/>
                  <a:headEnd/>
                  <a:tailEnd/>
                </a:ln>
              </p:spPr>
              <p:txBody>
                <a:bodyPr/>
                <a:lstStyle/>
                <a:p>
                  <a:endParaRPr lang="en-US"/>
                </a:p>
              </p:txBody>
            </p:sp>
            <p:sp>
              <p:nvSpPr>
                <p:cNvPr id="13291" name="Freeform 65"/>
                <p:cNvSpPr>
                  <a:spLocks/>
                </p:cNvSpPr>
                <p:nvPr/>
              </p:nvSpPr>
              <p:spPr bwMode="auto">
                <a:xfrm>
                  <a:off x="2765" y="4045"/>
                  <a:ext cx="41" cy="2"/>
                </a:xfrm>
                <a:custGeom>
                  <a:avLst/>
                  <a:gdLst>
                    <a:gd name="T0" fmla="*/ 0 w 122"/>
                    <a:gd name="T1" fmla="*/ 0 h 6"/>
                    <a:gd name="T2" fmla="*/ 0 w 122"/>
                    <a:gd name="T3" fmla="*/ 0 h 6"/>
                    <a:gd name="T4" fmla="*/ 0 w 122"/>
                    <a:gd name="T5" fmla="*/ 0 h 6"/>
                    <a:gd name="T6" fmla="*/ 0 w 122"/>
                    <a:gd name="T7" fmla="*/ 0 h 6"/>
                    <a:gd name="T8" fmla="*/ 0 w 122"/>
                    <a:gd name="T9" fmla="*/ 0 h 6"/>
                    <a:gd name="T10" fmla="*/ 0 w 122"/>
                    <a:gd name="T11" fmla="*/ 0 h 6"/>
                    <a:gd name="T12" fmla="*/ 1 w 122"/>
                    <a:gd name="T13" fmla="*/ 0 h 6"/>
                    <a:gd name="T14" fmla="*/ 1 w 122"/>
                    <a:gd name="T15" fmla="*/ 0 h 6"/>
                    <a:gd name="T16" fmla="*/ 1 w 122"/>
                    <a:gd name="T17" fmla="*/ 0 h 6"/>
                    <a:gd name="T18" fmla="*/ 1 w 122"/>
                    <a:gd name="T19" fmla="*/ 0 h 6"/>
                    <a:gd name="T20" fmla="*/ 1 w 122"/>
                    <a:gd name="T21" fmla="*/ 0 h 6"/>
                    <a:gd name="T22" fmla="*/ 1 w 122"/>
                    <a:gd name="T23" fmla="*/ 0 h 6"/>
                    <a:gd name="T24" fmla="*/ 1 w 122"/>
                    <a:gd name="T25" fmla="*/ 0 h 6"/>
                    <a:gd name="T26" fmla="*/ 1 w 122"/>
                    <a:gd name="T27" fmla="*/ 0 h 6"/>
                    <a:gd name="T28" fmla="*/ 1 w 122"/>
                    <a:gd name="T29" fmla="*/ 0 h 6"/>
                    <a:gd name="T30" fmla="*/ 1 w 122"/>
                    <a:gd name="T31" fmla="*/ 0 h 6"/>
                    <a:gd name="T32" fmla="*/ 2 w 122"/>
                    <a:gd name="T33" fmla="*/ 0 h 6"/>
                    <a:gd name="T34" fmla="*/ 0 w 122"/>
                    <a:gd name="T35" fmla="*/ 0 h 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6"/>
                    <a:gd name="T56" fmla="*/ 122 w 122"/>
                    <a:gd name="T57" fmla="*/ 6 h 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6">
                      <a:moveTo>
                        <a:pt x="0" y="6"/>
                      </a:moveTo>
                      <a:lnTo>
                        <a:pt x="6" y="5"/>
                      </a:lnTo>
                      <a:lnTo>
                        <a:pt x="13" y="3"/>
                      </a:lnTo>
                      <a:lnTo>
                        <a:pt x="19" y="2"/>
                      </a:lnTo>
                      <a:lnTo>
                        <a:pt x="27" y="1"/>
                      </a:lnTo>
                      <a:lnTo>
                        <a:pt x="34" y="0"/>
                      </a:lnTo>
                      <a:lnTo>
                        <a:pt x="42" y="0"/>
                      </a:lnTo>
                      <a:lnTo>
                        <a:pt x="49" y="0"/>
                      </a:lnTo>
                      <a:lnTo>
                        <a:pt x="58" y="0"/>
                      </a:lnTo>
                      <a:lnTo>
                        <a:pt x="67" y="0"/>
                      </a:lnTo>
                      <a:lnTo>
                        <a:pt x="75" y="0"/>
                      </a:lnTo>
                      <a:lnTo>
                        <a:pt x="85" y="0"/>
                      </a:lnTo>
                      <a:lnTo>
                        <a:pt x="93" y="0"/>
                      </a:lnTo>
                      <a:lnTo>
                        <a:pt x="100" y="1"/>
                      </a:lnTo>
                      <a:lnTo>
                        <a:pt x="109" y="2"/>
                      </a:lnTo>
                      <a:lnTo>
                        <a:pt x="115" y="5"/>
                      </a:lnTo>
                      <a:lnTo>
                        <a:pt x="122" y="6"/>
                      </a:lnTo>
                      <a:lnTo>
                        <a:pt x="0" y="6"/>
                      </a:lnTo>
                      <a:close/>
                    </a:path>
                  </a:pathLst>
                </a:custGeom>
                <a:solidFill>
                  <a:srgbClr val="FFFFFF"/>
                </a:solidFill>
                <a:ln w="9525">
                  <a:noFill/>
                  <a:round/>
                  <a:headEnd/>
                  <a:tailEnd/>
                </a:ln>
              </p:spPr>
              <p:txBody>
                <a:bodyPr/>
                <a:lstStyle/>
                <a:p>
                  <a:endParaRPr lang="en-US"/>
                </a:p>
              </p:txBody>
            </p:sp>
            <p:sp>
              <p:nvSpPr>
                <p:cNvPr id="13292" name="Freeform 66"/>
                <p:cNvSpPr>
                  <a:spLocks/>
                </p:cNvSpPr>
                <p:nvPr/>
              </p:nvSpPr>
              <p:spPr bwMode="auto">
                <a:xfrm>
                  <a:off x="2759" y="4044"/>
                  <a:ext cx="52" cy="5"/>
                </a:xfrm>
                <a:custGeom>
                  <a:avLst/>
                  <a:gdLst>
                    <a:gd name="T0" fmla="*/ 0 w 157"/>
                    <a:gd name="T1" fmla="*/ 0 h 14"/>
                    <a:gd name="T2" fmla="*/ 0 w 157"/>
                    <a:gd name="T3" fmla="*/ 0 h 14"/>
                    <a:gd name="T4" fmla="*/ 0 w 157"/>
                    <a:gd name="T5" fmla="*/ 0 h 14"/>
                    <a:gd name="T6" fmla="*/ 0 w 157"/>
                    <a:gd name="T7" fmla="*/ 0 h 14"/>
                    <a:gd name="T8" fmla="*/ 0 w 157"/>
                    <a:gd name="T9" fmla="*/ 0 h 14"/>
                    <a:gd name="T10" fmla="*/ 1 w 157"/>
                    <a:gd name="T11" fmla="*/ 0 h 14"/>
                    <a:gd name="T12" fmla="*/ 1 w 157"/>
                    <a:gd name="T13" fmla="*/ 0 h 14"/>
                    <a:gd name="T14" fmla="*/ 1 w 157"/>
                    <a:gd name="T15" fmla="*/ 0 h 14"/>
                    <a:gd name="T16" fmla="*/ 1 w 157"/>
                    <a:gd name="T17" fmla="*/ 0 h 14"/>
                    <a:gd name="T18" fmla="*/ 1 w 157"/>
                    <a:gd name="T19" fmla="*/ 0 h 14"/>
                    <a:gd name="T20" fmla="*/ 1 w 157"/>
                    <a:gd name="T21" fmla="*/ 0 h 14"/>
                    <a:gd name="T22" fmla="*/ 1 w 157"/>
                    <a:gd name="T23" fmla="*/ 0 h 14"/>
                    <a:gd name="T24" fmla="*/ 1 w 157"/>
                    <a:gd name="T25" fmla="*/ 0 h 14"/>
                    <a:gd name="T26" fmla="*/ 1 w 157"/>
                    <a:gd name="T27" fmla="*/ 0 h 14"/>
                    <a:gd name="T28" fmla="*/ 1 w 157"/>
                    <a:gd name="T29" fmla="*/ 0 h 14"/>
                    <a:gd name="T30" fmla="*/ 1 w 157"/>
                    <a:gd name="T31" fmla="*/ 0 h 14"/>
                    <a:gd name="T32" fmla="*/ 2 w 157"/>
                    <a:gd name="T33" fmla="*/ 0 h 14"/>
                    <a:gd name="T34" fmla="*/ 2 w 157"/>
                    <a:gd name="T35" fmla="*/ 0 h 14"/>
                    <a:gd name="T36" fmla="*/ 2 w 157"/>
                    <a:gd name="T37" fmla="*/ 0 h 14"/>
                    <a:gd name="T38" fmla="*/ 2 w 157"/>
                    <a:gd name="T39" fmla="*/ 0 h 14"/>
                    <a:gd name="T40" fmla="*/ 2 w 157"/>
                    <a:gd name="T41" fmla="*/ 0 h 14"/>
                    <a:gd name="T42" fmla="*/ 0 w 157"/>
                    <a:gd name="T43" fmla="*/ 0 h 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7"/>
                    <a:gd name="T67" fmla="*/ 0 h 14"/>
                    <a:gd name="T68" fmla="*/ 157 w 157"/>
                    <a:gd name="T69" fmla="*/ 14 h 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7" h="14">
                      <a:moveTo>
                        <a:pt x="0" y="14"/>
                      </a:moveTo>
                      <a:lnTo>
                        <a:pt x="7" y="11"/>
                      </a:lnTo>
                      <a:lnTo>
                        <a:pt x="15" y="8"/>
                      </a:lnTo>
                      <a:lnTo>
                        <a:pt x="24" y="6"/>
                      </a:lnTo>
                      <a:lnTo>
                        <a:pt x="33" y="4"/>
                      </a:lnTo>
                      <a:lnTo>
                        <a:pt x="43" y="2"/>
                      </a:lnTo>
                      <a:lnTo>
                        <a:pt x="54" y="1"/>
                      </a:lnTo>
                      <a:lnTo>
                        <a:pt x="66" y="1"/>
                      </a:lnTo>
                      <a:lnTo>
                        <a:pt x="78" y="1"/>
                      </a:lnTo>
                      <a:lnTo>
                        <a:pt x="79" y="1"/>
                      </a:lnTo>
                      <a:lnTo>
                        <a:pt x="79" y="0"/>
                      </a:lnTo>
                      <a:lnTo>
                        <a:pt x="91" y="0"/>
                      </a:lnTo>
                      <a:lnTo>
                        <a:pt x="102" y="1"/>
                      </a:lnTo>
                      <a:lnTo>
                        <a:pt x="113" y="2"/>
                      </a:lnTo>
                      <a:lnTo>
                        <a:pt x="124" y="3"/>
                      </a:lnTo>
                      <a:lnTo>
                        <a:pt x="134" y="6"/>
                      </a:lnTo>
                      <a:lnTo>
                        <a:pt x="142" y="8"/>
                      </a:lnTo>
                      <a:lnTo>
                        <a:pt x="151" y="11"/>
                      </a:lnTo>
                      <a:lnTo>
                        <a:pt x="157" y="14"/>
                      </a:lnTo>
                      <a:lnTo>
                        <a:pt x="0" y="14"/>
                      </a:lnTo>
                      <a:close/>
                    </a:path>
                  </a:pathLst>
                </a:custGeom>
                <a:solidFill>
                  <a:srgbClr val="F5F5F5"/>
                </a:solidFill>
                <a:ln w="9525">
                  <a:noFill/>
                  <a:round/>
                  <a:headEnd/>
                  <a:tailEnd/>
                </a:ln>
              </p:spPr>
              <p:txBody>
                <a:bodyPr/>
                <a:lstStyle/>
                <a:p>
                  <a:endParaRPr lang="en-US"/>
                </a:p>
              </p:txBody>
            </p:sp>
            <p:sp>
              <p:nvSpPr>
                <p:cNvPr id="13293" name="Freeform 67"/>
                <p:cNvSpPr>
                  <a:spLocks/>
                </p:cNvSpPr>
                <p:nvPr/>
              </p:nvSpPr>
              <p:spPr bwMode="auto">
                <a:xfrm>
                  <a:off x="2755" y="4047"/>
                  <a:ext cx="60" cy="5"/>
                </a:xfrm>
                <a:custGeom>
                  <a:avLst/>
                  <a:gdLst>
                    <a:gd name="T0" fmla="*/ 0 w 181"/>
                    <a:gd name="T1" fmla="*/ 0 h 15"/>
                    <a:gd name="T2" fmla="*/ 0 w 181"/>
                    <a:gd name="T3" fmla="*/ 0 h 15"/>
                    <a:gd name="T4" fmla="*/ 0 w 181"/>
                    <a:gd name="T5" fmla="*/ 0 h 15"/>
                    <a:gd name="T6" fmla="*/ 0 w 181"/>
                    <a:gd name="T7" fmla="*/ 0 h 15"/>
                    <a:gd name="T8" fmla="*/ 0 w 181"/>
                    <a:gd name="T9" fmla="*/ 0 h 15"/>
                    <a:gd name="T10" fmla="*/ 0 w 181"/>
                    <a:gd name="T11" fmla="*/ 0 h 15"/>
                    <a:gd name="T12" fmla="*/ 0 w 181"/>
                    <a:gd name="T13" fmla="*/ 0 h 15"/>
                    <a:gd name="T14" fmla="*/ 0 w 181"/>
                    <a:gd name="T15" fmla="*/ 0 h 15"/>
                    <a:gd name="T16" fmla="*/ 0 w 181"/>
                    <a:gd name="T17" fmla="*/ 0 h 15"/>
                    <a:gd name="T18" fmla="*/ 2 w 181"/>
                    <a:gd name="T19" fmla="*/ 0 h 15"/>
                    <a:gd name="T20" fmla="*/ 2 w 181"/>
                    <a:gd name="T21" fmla="*/ 0 h 15"/>
                    <a:gd name="T22" fmla="*/ 2 w 181"/>
                    <a:gd name="T23" fmla="*/ 0 h 15"/>
                    <a:gd name="T24" fmla="*/ 2 w 181"/>
                    <a:gd name="T25" fmla="*/ 0 h 15"/>
                    <a:gd name="T26" fmla="*/ 2 w 181"/>
                    <a:gd name="T27" fmla="*/ 0 h 15"/>
                    <a:gd name="T28" fmla="*/ 2 w 181"/>
                    <a:gd name="T29" fmla="*/ 0 h 15"/>
                    <a:gd name="T30" fmla="*/ 2 w 181"/>
                    <a:gd name="T31" fmla="*/ 0 h 15"/>
                    <a:gd name="T32" fmla="*/ 2 w 181"/>
                    <a:gd name="T33" fmla="*/ 0 h 15"/>
                    <a:gd name="T34" fmla="*/ 2 w 181"/>
                    <a:gd name="T35" fmla="*/ 0 h 15"/>
                    <a:gd name="T36" fmla="*/ 0 w 181"/>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1"/>
                    <a:gd name="T58" fmla="*/ 0 h 15"/>
                    <a:gd name="T59" fmla="*/ 181 w 181"/>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1" h="15">
                      <a:moveTo>
                        <a:pt x="31" y="0"/>
                      </a:moveTo>
                      <a:lnTo>
                        <a:pt x="25" y="1"/>
                      </a:lnTo>
                      <a:lnTo>
                        <a:pt x="21" y="3"/>
                      </a:lnTo>
                      <a:lnTo>
                        <a:pt x="17" y="4"/>
                      </a:lnTo>
                      <a:lnTo>
                        <a:pt x="13" y="7"/>
                      </a:lnTo>
                      <a:lnTo>
                        <a:pt x="9" y="8"/>
                      </a:lnTo>
                      <a:lnTo>
                        <a:pt x="4" y="10"/>
                      </a:lnTo>
                      <a:lnTo>
                        <a:pt x="3" y="13"/>
                      </a:lnTo>
                      <a:lnTo>
                        <a:pt x="0" y="15"/>
                      </a:lnTo>
                      <a:lnTo>
                        <a:pt x="181" y="15"/>
                      </a:lnTo>
                      <a:lnTo>
                        <a:pt x="178" y="13"/>
                      </a:lnTo>
                      <a:lnTo>
                        <a:pt x="177" y="10"/>
                      </a:lnTo>
                      <a:lnTo>
                        <a:pt x="174" y="8"/>
                      </a:lnTo>
                      <a:lnTo>
                        <a:pt x="170" y="7"/>
                      </a:lnTo>
                      <a:lnTo>
                        <a:pt x="166" y="4"/>
                      </a:lnTo>
                      <a:lnTo>
                        <a:pt x="162" y="3"/>
                      </a:lnTo>
                      <a:lnTo>
                        <a:pt x="157" y="1"/>
                      </a:lnTo>
                      <a:lnTo>
                        <a:pt x="153" y="0"/>
                      </a:lnTo>
                      <a:lnTo>
                        <a:pt x="31" y="0"/>
                      </a:lnTo>
                      <a:close/>
                    </a:path>
                  </a:pathLst>
                </a:custGeom>
                <a:solidFill>
                  <a:srgbClr val="EDEDED"/>
                </a:solidFill>
                <a:ln w="9525">
                  <a:noFill/>
                  <a:round/>
                  <a:headEnd/>
                  <a:tailEnd/>
                </a:ln>
              </p:spPr>
              <p:txBody>
                <a:bodyPr/>
                <a:lstStyle/>
                <a:p>
                  <a:endParaRPr lang="en-US"/>
                </a:p>
              </p:txBody>
            </p:sp>
            <p:sp>
              <p:nvSpPr>
                <p:cNvPr id="13294" name="Freeform 68"/>
                <p:cNvSpPr>
                  <a:spLocks/>
                </p:cNvSpPr>
                <p:nvPr/>
              </p:nvSpPr>
              <p:spPr bwMode="auto">
                <a:xfrm>
                  <a:off x="2753" y="4049"/>
                  <a:ext cx="64" cy="5"/>
                </a:xfrm>
                <a:custGeom>
                  <a:avLst/>
                  <a:gdLst>
                    <a:gd name="T0" fmla="*/ 0 w 190"/>
                    <a:gd name="T1" fmla="*/ 0 h 15"/>
                    <a:gd name="T2" fmla="*/ 0 w 190"/>
                    <a:gd name="T3" fmla="*/ 0 h 15"/>
                    <a:gd name="T4" fmla="*/ 0 w 190"/>
                    <a:gd name="T5" fmla="*/ 0 h 15"/>
                    <a:gd name="T6" fmla="*/ 0 w 190"/>
                    <a:gd name="T7" fmla="*/ 0 h 15"/>
                    <a:gd name="T8" fmla="*/ 0 w 190"/>
                    <a:gd name="T9" fmla="*/ 0 h 15"/>
                    <a:gd name="T10" fmla="*/ 2 w 190"/>
                    <a:gd name="T11" fmla="*/ 0 h 15"/>
                    <a:gd name="T12" fmla="*/ 2 w 190"/>
                    <a:gd name="T13" fmla="*/ 0 h 15"/>
                    <a:gd name="T14" fmla="*/ 2 w 190"/>
                    <a:gd name="T15" fmla="*/ 0 h 15"/>
                    <a:gd name="T16" fmla="*/ 2 w 190"/>
                    <a:gd name="T17" fmla="*/ 0 h 15"/>
                    <a:gd name="T18" fmla="*/ 2 w 190"/>
                    <a:gd name="T19" fmla="*/ 0 h 15"/>
                    <a:gd name="T20" fmla="*/ 0 w 190"/>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15"/>
                    <a:gd name="T35" fmla="*/ 190 w 190"/>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15">
                      <a:moveTo>
                        <a:pt x="16" y="0"/>
                      </a:moveTo>
                      <a:lnTo>
                        <a:pt x="11" y="3"/>
                      </a:lnTo>
                      <a:lnTo>
                        <a:pt x="5" y="7"/>
                      </a:lnTo>
                      <a:lnTo>
                        <a:pt x="1" y="12"/>
                      </a:lnTo>
                      <a:lnTo>
                        <a:pt x="0" y="15"/>
                      </a:lnTo>
                      <a:lnTo>
                        <a:pt x="190" y="15"/>
                      </a:lnTo>
                      <a:lnTo>
                        <a:pt x="189" y="12"/>
                      </a:lnTo>
                      <a:lnTo>
                        <a:pt x="186" y="7"/>
                      </a:lnTo>
                      <a:lnTo>
                        <a:pt x="182" y="3"/>
                      </a:lnTo>
                      <a:lnTo>
                        <a:pt x="176" y="0"/>
                      </a:lnTo>
                      <a:lnTo>
                        <a:pt x="16" y="0"/>
                      </a:lnTo>
                      <a:close/>
                    </a:path>
                  </a:pathLst>
                </a:custGeom>
                <a:solidFill>
                  <a:srgbClr val="E3E3E3"/>
                </a:solidFill>
                <a:ln w="9525">
                  <a:noFill/>
                  <a:round/>
                  <a:headEnd/>
                  <a:tailEnd/>
                </a:ln>
              </p:spPr>
              <p:txBody>
                <a:bodyPr/>
                <a:lstStyle/>
                <a:p>
                  <a:endParaRPr lang="en-US"/>
                </a:p>
              </p:txBody>
            </p:sp>
            <p:sp>
              <p:nvSpPr>
                <p:cNvPr id="13295" name="Freeform 69"/>
                <p:cNvSpPr>
                  <a:spLocks/>
                </p:cNvSpPr>
                <p:nvPr/>
              </p:nvSpPr>
              <p:spPr bwMode="auto">
                <a:xfrm>
                  <a:off x="2753" y="4052"/>
                  <a:ext cx="64" cy="4"/>
                </a:xfrm>
                <a:custGeom>
                  <a:avLst/>
                  <a:gdLst>
                    <a:gd name="T0" fmla="*/ 0 w 190"/>
                    <a:gd name="T1" fmla="*/ 0 h 14"/>
                    <a:gd name="T2" fmla="*/ 0 w 190"/>
                    <a:gd name="T3" fmla="*/ 0 h 14"/>
                    <a:gd name="T4" fmla="*/ 0 w 190"/>
                    <a:gd name="T5" fmla="*/ 0 h 14"/>
                    <a:gd name="T6" fmla="*/ 0 w 190"/>
                    <a:gd name="T7" fmla="*/ 0 h 14"/>
                    <a:gd name="T8" fmla="*/ 0 w 190"/>
                    <a:gd name="T9" fmla="*/ 0 h 14"/>
                    <a:gd name="T10" fmla="*/ 0 w 190"/>
                    <a:gd name="T11" fmla="*/ 0 h 14"/>
                    <a:gd name="T12" fmla="*/ 2 w 190"/>
                    <a:gd name="T13" fmla="*/ 0 h 14"/>
                    <a:gd name="T14" fmla="*/ 2 w 190"/>
                    <a:gd name="T15" fmla="*/ 0 h 14"/>
                    <a:gd name="T16" fmla="*/ 2 w 190"/>
                    <a:gd name="T17" fmla="*/ 0 h 14"/>
                    <a:gd name="T18" fmla="*/ 2 w 190"/>
                    <a:gd name="T19" fmla="*/ 0 h 14"/>
                    <a:gd name="T20" fmla="*/ 2 w 190"/>
                    <a:gd name="T21" fmla="*/ 0 h 14"/>
                    <a:gd name="T22" fmla="*/ 2 w 190"/>
                    <a:gd name="T23" fmla="*/ 0 h 14"/>
                    <a:gd name="T24" fmla="*/ 0 w 19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0"/>
                    <a:gd name="T40" fmla="*/ 0 h 14"/>
                    <a:gd name="T41" fmla="*/ 190 w 19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0" h="14">
                      <a:moveTo>
                        <a:pt x="5" y="0"/>
                      </a:moveTo>
                      <a:lnTo>
                        <a:pt x="2" y="2"/>
                      </a:lnTo>
                      <a:lnTo>
                        <a:pt x="1" y="5"/>
                      </a:lnTo>
                      <a:lnTo>
                        <a:pt x="0" y="8"/>
                      </a:lnTo>
                      <a:lnTo>
                        <a:pt x="0" y="11"/>
                      </a:lnTo>
                      <a:lnTo>
                        <a:pt x="0" y="14"/>
                      </a:lnTo>
                      <a:lnTo>
                        <a:pt x="190" y="14"/>
                      </a:lnTo>
                      <a:lnTo>
                        <a:pt x="190" y="9"/>
                      </a:lnTo>
                      <a:lnTo>
                        <a:pt x="190" y="7"/>
                      </a:lnTo>
                      <a:lnTo>
                        <a:pt x="189" y="5"/>
                      </a:lnTo>
                      <a:lnTo>
                        <a:pt x="189" y="2"/>
                      </a:lnTo>
                      <a:lnTo>
                        <a:pt x="186" y="0"/>
                      </a:lnTo>
                      <a:lnTo>
                        <a:pt x="5" y="0"/>
                      </a:lnTo>
                      <a:close/>
                    </a:path>
                  </a:pathLst>
                </a:custGeom>
                <a:solidFill>
                  <a:srgbClr val="D9D9D9"/>
                </a:solidFill>
                <a:ln w="9525">
                  <a:noFill/>
                  <a:round/>
                  <a:headEnd/>
                  <a:tailEnd/>
                </a:ln>
              </p:spPr>
              <p:txBody>
                <a:bodyPr/>
                <a:lstStyle/>
                <a:p>
                  <a:endParaRPr lang="en-US"/>
                </a:p>
              </p:txBody>
            </p:sp>
            <p:sp>
              <p:nvSpPr>
                <p:cNvPr id="13296" name="Freeform 70"/>
                <p:cNvSpPr>
                  <a:spLocks/>
                </p:cNvSpPr>
                <p:nvPr/>
              </p:nvSpPr>
              <p:spPr bwMode="auto">
                <a:xfrm>
                  <a:off x="2753" y="4054"/>
                  <a:ext cx="64" cy="5"/>
                </a:xfrm>
                <a:custGeom>
                  <a:avLst/>
                  <a:gdLst>
                    <a:gd name="T0" fmla="*/ 0 w 190"/>
                    <a:gd name="T1" fmla="*/ 0 h 14"/>
                    <a:gd name="T2" fmla="*/ 0 w 190"/>
                    <a:gd name="T3" fmla="*/ 0 h 14"/>
                    <a:gd name="T4" fmla="*/ 0 w 190"/>
                    <a:gd name="T5" fmla="*/ 0 h 14"/>
                    <a:gd name="T6" fmla="*/ 0 w 190"/>
                    <a:gd name="T7" fmla="*/ 0 h 14"/>
                    <a:gd name="T8" fmla="*/ 0 w 190"/>
                    <a:gd name="T9" fmla="*/ 0 h 14"/>
                    <a:gd name="T10" fmla="*/ 0 w 190"/>
                    <a:gd name="T11" fmla="*/ 0 h 14"/>
                    <a:gd name="T12" fmla="*/ 2 w 190"/>
                    <a:gd name="T13" fmla="*/ 0 h 14"/>
                    <a:gd name="T14" fmla="*/ 2 w 190"/>
                    <a:gd name="T15" fmla="*/ 0 h 14"/>
                    <a:gd name="T16" fmla="*/ 2 w 190"/>
                    <a:gd name="T17" fmla="*/ 0 h 14"/>
                    <a:gd name="T18" fmla="*/ 2 w 190"/>
                    <a:gd name="T19" fmla="*/ 0 h 14"/>
                    <a:gd name="T20" fmla="*/ 2 w 190"/>
                    <a:gd name="T21" fmla="*/ 0 h 14"/>
                    <a:gd name="T22" fmla="*/ 2 w 190"/>
                    <a:gd name="T23" fmla="*/ 0 h 14"/>
                    <a:gd name="T24" fmla="*/ 0 w 19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0"/>
                    <a:gd name="T40" fmla="*/ 0 h 14"/>
                    <a:gd name="T41" fmla="*/ 190 w 19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0" h="14">
                      <a:moveTo>
                        <a:pt x="0" y="0"/>
                      </a:moveTo>
                      <a:lnTo>
                        <a:pt x="0" y="0"/>
                      </a:lnTo>
                      <a:lnTo>
                        <a:pt x="0" y="1"/>
                      </a:lnTo>
                      <a:lnTo>
                        <a:pt x="0" y="2"/>
                      </a:lnTo>
                      <a:lnTo>
                        <a:pt x="0" y="4"/>
                      </a:lnTo>
                      <a:lnTo>
                        <a:pt x="0" y="14"/>
                      </a:lnTo>
                      <a:lnTo>
                        <a:pt x="190" y="14"/>
                      </a:lnTo>
                      <a:lnTo>
                        <a:pt x="190" y="2"/>
                      </a:lnTo>
                      <a:lnTo>
                        <a:pt x="190" y="1"/>
                      </a:lnTo>
                      <a:lnTo>
                        <a:pt x="190" y="0"/>
                      </a:lnTo>
                      <a:lnTo>
                        <a:pt x="0" y="0"/>
                      </a:lnTo>
                      <a:close/>
                    </a:path>
                  </a:pathLst>
                </a:custGeom>
                <a:solidFill>
                  <a:srgbClr val="D1D1D1"/>
                </a:solidFill>
                <a:ln w="9525">
                  <a:noFill/>
                  <a:round/>
                  <a:headEnd/>
                  <a:tailEnd/>
                </a:ln>
              </p:spPr>
              <p:txBody>
                <a:bodyPr/>
                <a:lstStyle/>
                <a:p>
                  <a:endParaRPr lang="en-US"/>
                </a:p>
              </p:txBody>
            </p:sp>
            <p:sp>
              <p:nvSpPr>
                <p:cNvPr id="13297" name="Rectangle 71"/>
                <p:cNvSpPr>
                  <a:spLocks noChangeArrowheads="1"/>
                </p:cNvSpPr>
                <p:nvPr/>
              </p:nvSpPr>
              <p:spPr bwMode="auto">
                <a:xfrm>
                  <a:off x="2753" y="4056"/>
                  <a:ext cx="64" cy="5"/>
                </a:xfrm>
                <a:prstGeom prst="rect">
                  <a:avLst/>
                </a:prstGeom>
                <a:solidFill>
                  <a:srgbClr val="C7C7C7"/>
                </a:solidFill>
                <a:ln w="9525">
                  <a:noFill/>
                  <a:miter lim="800000"/>
                  <a:headEnd/>
                  <a:tailEnd/>
                </a:ln>
              </p:spPr>
              <p:txBody>
                <a:bodyPr/>
                <a:lstStyle/>
                <a:p>
                  <a:endParaRPr lang="zh-CN" altLang="en-US" b="1"/>
                </a:p>
              </p:txBody>
            </p:sp>
            <p:sp>
              <p:nvSpPr>
                <p:cNvPr id="13298" name="Rectangle 72"/>
                <p:cNvSpPr>
                  <a:spLocks noChangeArrowheads="1"/>
                </p:cNvSpPr>
                <p:nvPr/>
              </p:nvSpPr>
              <p:spPr bwMode="auto">
                <a:xfrm>
                  <a:off x="2753" y="4059"/>
                  <a:ext cx="64" cy="4"/>
                </a:xfrm>
                <a:prstGeom prst="rect">
                  <a:avLst/>
                </a:prstGeom>
                <a:solidFill>
                  <a:srgbClr val="BFBFBF"/>
                </a:solidFill>
                <a:ln w="9525">
                  <a:noFill/>
                  <a:miter lim="800000"/>
                  <a:headEnd/>
                  <a:tailEnd/>
                </a:ln>
              </p:spPr>
              <p:txBody>
                <a:bodyPr/>
                <a:lstStyle/>
                <a:p>
                  <a:endParaRPr lang="zh-CN" altLang="en-US" b="1"/>
                </a:p>
              </p:txBody>
            </p:sp>
            <p:sp>
              <p:nvSpPr>
                <p:cNvPr id="13299" name="Freeform 73"/>
                <p:cNvSpPr>
                  <a:spLocks/>
                </p:cNvSpPr>
                <p:nvPr/>
              </p:nvSpPr>
              <p:spPr bwMode="auto">
                <a:xfrm>
                  <a:off x="2753" y="4061"/>
                  <a:ext cx="64" cy="5"/>
                </a:xfrm>
                <a:custGeom>
                  <a:avLst/>
                  <a:gdLst>
                    <a:gd name="T0" fmla="*/ 2 w 191"/>
                    <a:gd name="T1" fmla="*/ 0 h 14"/>
                    <a:gd name="T2" fmla="*/ 2 w 191"/>
                    <a:gd name="T3" fmla="*/ 0 h 14"/>
                    <a:gd name="T4" fmla="*/ 0 w 191"/>
                    <a:gd name="T5" fmla="*/ 0 h 14"/>
                    <a:gd name="T6" fmla="*/ 0 w 191"/>
                    <a:gd name="T7" fmla="*/ 0 h 14"/>
                    <a:gd name="T8" fmla="*/ 2 w 191"/>
                    <a:gd name="T9" fmla="*/ 0 h 14"/>
                    <a:gd name="T10" fmla="*/ 0 60000 65536"/>
                    <a:gd name="T11" fmla="*/ 0 60000 65536"/>
                    <a:gd name="T12" fmla="*/ 0 60000 65536"/>
                    <a:gd name="T13" fmla="*/ 0 60000 65536"/>
                    <a:gd name="T14" fmla="*/ 0 60000 65536"/>
                    <a:gd name="T15" fmla="*/ 0 w 191"/>
                    <a:gd name="T16" fmla="*/ 0 h 14"/>
                    <a:gd name="T17" fmla="*/ 191 w 191"/>
                    <a:gd name="T18" fmla="*/ 14 h 14"/>
                  </a:gdLst>
                  <a:ahLst/>
                  <a:cxnLst>
                    <a:cxn ang="T10">
                      <a:pos x="T0" y="T1"/>
                    </a:cxn>
                    <a:cxn ang="T11">
                      <a:pos x="T2" y="T3"/>
                    </a:cxn>
                    <a:cxn ang="T12">
                      <a:pos x="T4" y="T5"/>
                    </a:cxn>
                    <a:cxn ang="T13">
                      <a:pos x="T6" y="T7"/>
                    </a:cxn>
                    <a:cxn ang="T14">
                      <a:pos x="T8" y="T9"/>
                    </a:cxn>
                  </a:cxnLst>
                  <a:rect l="T15" t="T16" r="T17" b="T18"/>
                  <a:pathLst>
                    <a:path w="191" h="14">
                      <a:moveTo>
                        <a:pt x="191" y="14"/>
                      </a:moveTo>
                      <a:lnTo>
                        <a:pt x="190" y="0"/>
                      </a:lnTo>
                      <a:lnTo>
                        <a:pt x="0" y="0"/>
                      </a:lnTo>
                      <a:lnTo>
                        <a:pt x="0" y="14"/>
                      </a:lnTo>
                      <a:lnTo>
                        <a:pt x="191" y="14"/>
                      </a:lnTo>
                      <a:close/>
                    </a:path>
                  </a:pathLst>
                </a:custGeom>
                <a:solidFill>
                  <a:srgbClr val="B5B5B5"/>
                </a:solidFill>
                <a:ln w="9525">
                  <a:noFill/>
                  <a:round/>
                  <a:headEnd/>
                  <a:tailEnd/>
                </a:ln>
              </p:spPr>
              <p:txBody>
                <a:bodyPr/>
                <a:lstStyle/>
                <a:p>
                  <a:endParaRPr lang="en-US"/>
                </a:p>
              </p:txBody>
            </p:sp>
            <p:sp>
              <p:nvSpPr>
                <p:cNvPr id="13300" name="Freeform 74"/>
                <p:cNvSpPr>
                  <a:spLocks/>
                </p:cNvSpPr>
                <p:nvPr/>
              </p:nvSpPr>
              <p:spPr bwMode="auto">
                <a:xfrm>
                  <a:off x="2753" y="4063"/>
                  <a:ext cx="64" cy="5"/>
                </a:xfrm>
                <a:custGeom>
                  <a:avLst/>
                  <a:gdLst>
                    <a:gd name="T0" fmla="*/ 2 w 191"/>
                    <a:gd name="T1" fmla="*/ 0 h 14"/>
                    <a:gd name="T2" fmla="*/ 2 w 191"/>
                    <a:gd name="T3" fmla="*/ 0 h 14"/>
                    <a:gd name="T4" fmla="*/ 0 w 191"/>
                    <a:gd name="T5" fmla="*/ 0 h 14"/>
                    <a:gd name="T6" fmla="*/ 0 w 191"/>
                    <a:gd name="T7" fmla="*/ 0 h 14"/>
                    <a:gd name="T8" fmla="*/ 2 w 191"/>
                    <a:gd name="T9" fmla="*/ 0 h 14"/>
                    <a:gd name="T10" fmla="*/ 0 60000 65536"/>
                    <a:gd name="T11" fmla="*/ 0 60000 65536"/>
                    <a:gd name="T12" fmla="*/ 0 60000 65536"/>
                    <a:gd name="T13" fmla="*/ 0 60000 65536"/>
                    <a:gd name="T14" fmla="*/ 0 60000 65536"/>
                    <a:gd name="T15" fmla="*/ 0 w 191"/>
                    <a:gd name="T16" fmla="*/ 0 h 14"/>
                    <a:gd name="T17" fmla="*/ 191 w 191"/>
                    <a:gd name="T18" fmla="*/ 14 h 14"/>
                  </a:gdLst>
                  <a:ahLst/>
                  <a:cxnLst>
                    <a:cxn ang="T10">
                      <a:pos x="T0" y="T1"/>
                    </a:cxn>
                    <a:cxn ang="T11">
                      <a:pos x="T2" y="T3"/>
                    </a:cxn>
                    <a:cxn ang="T12">
                      <a:pos x="T4" y="T5"/>
                    </a:cxn>
                    <a:cxn ang="T13">
                      <a:pos x="T6" y="T7"/>
                    </a:cxn>
                    <a:cxn ang="T14">
                      <a:pos x="T8" y="T9"/>
                    </a:cxn>
                  </a:cxnLst>
                  <a:rect l="T15" t="T16" r="T17" b="T18"/>
                  <a:pathLst>
                    <a:path w="191" h="14">
                      <a:moveTo>
                        <a:pt x="191" y="14"/>
                      </a:moveTo>
                      <a:lnTo>
                        <a:pt x="190" y="0"/>
                      </a:lnTo>
                      <a:lnTo>
                        <a:pt x="0" y="0"/>
                      </a:lnTo>
                      <a:lnTo>
                        <a:pt x="1" y="14"/>
                      </a:lnTo>
                      <a:lnTo>
                        <a:pt x="191" y="14"/>
                      </a:lnTo>
                      <a:close/>
                    </a:path>
                  </a:pathLst>
                </a:custGeom>
                <a:solidFill>
                  <a:srgbClr val="ABABAB"/>
                </a:solidFill>
                <a:ln w="9525">
                  <a:noFill/>
                  <a:round/>
                  <a:headEnd/>
                  <a:tailEnd/>
                </a:ln>
              </p:spPr>
              <p:txBody>
                <a:bodyPr/>
                <a:lstStyle/>
                <a:p>
                  <a:endParaRPr lang="en-US"/>
                </a:p>
              </p:txBody>
            </p:sp>
            <p:sp>
              <p:nvSpPr>
                <p:cNvPr id="13301" name="Freeform 75"/>
                <p:cNvSpPr>
                  <a:spLocks/>
                </p:cNvSpPr>
                <p:nvPr/>
              </p:nvSpPr>
              <p:spPr bwMode="auto">
                <a:xfrm>
                  <a:off x="2753" y="4066"/>
                  <a:ext cx="64" cy="5"/>
                </a:xfrm>
                <a:custGeom>
                  <a:avLst/>
                  <a:gdLst>
                    <a:gd name="T0" fmla="*/ 2 w 191"/>
                    <a:gd name="T1" fmla="*/ 0 h 16"/>
                    <a:gd name="T2" fmla="*/ 2 w 191"/>
                    <a:gd name="T3" fmla="*/ 0 h 16"/>
                    <a:gd name="T4" fmla="*/ 0 w 191"/>
                    <a:gd name="T5" fmla="*/ 0 h 16"/>
                    <a:gd name="T6" fmla="*/ 0 w 191"/>
                    <a:gd name="T7" fmla="*/ 0 h 16"/>
                    <a:gd name="T8" fmla="*/ 2 w 191"/>
                    <a:gd name="T9" fmla="*/ 0 h 16"/>
                    <a:gd name="T10" fmla="*/ 0 60000 65536"/>
                    <a:gd name="T11" fmla="*/ 0 60000 65536"/>
                    <a:gd name="T12" fmla="*/ 0 60000 65536"/>
                    <a:gd name="T13" fmla="*/ 0 60000 65536"/>
                    <a:gd name="T14" fmla="*/ 0 60000 65536"/>
                    <a:gd name="T15" fmla="*/ 0 w 191"/>
                    <a:gd name="T16" fmla="*/ 0 h 16"/>
                    <a:gd name="T17" fmla="*/ 191 w 191"/>
                    <a:gd name="T18" fmla="*/ 16 h 16"/>
                  </a:gdLst>
                  <a:ahLst/>
                  <a:cxnLst>
                    <a:cxn ang="T10">
                      <a:pos x="T0" y="T1"/>
                    </a:cxn>
                    <a:cxn ang="T11">
                      <a:pos x="T2" y="T3"/>
                    </a:cxn>
                    <a:cxn ang="T12">
                      <a:pos x="T4" y="T5"/>
                    </a:cxn>
                    <a:cxn ang="T13">
                      <a:pos x="T6" y="T7"/>
                    </a:cxn>
                    <a:cxn ang="T14">
                      <a:pos x="T8" y="T9"/>
                    </a:cxn>
                  </a:cxnLst>
                  <a:rect l="T15" t="T16" r="T17" b="T18"/>
                  <a:pathLst>
                    <a:path w="191" h="16">
                      <a:moveTo>
                        <a:pt x="191" y="16"/>
                      </a:moveTo>
                      <a:lnTo>
                        <a:pt x="191" y="0"/>
                      </a:lnTo>
                      <a:lnTo>
                        <a:pt x="0" y="0"/>
                      </a:lnTo>
                      <a:lnTo>
                        <a:pt x="1" y="16"/>
                      </a:lnTo>
                      <a:lnTo>
                        <a:pt x="191" y="16"/>
                      </a:lnTo>
                      <a:close/>
                    </a:path>
                  </a:pathLst>
                </a:custGeom>
                <a:solidFill>
                  <a:srgbClr val="A1A1A1"/>
                </a:solidFill>
                <a:ln w="9525">
                  <a:noFill/>
                  <a:round/>
                  <a:headEnd/>
                  <a:tailEnd/>
                </a:ln>
              </p:spPr>
              <p:txBody>
                <a:bodyPr/>
                <a:lstStyle/>
                <a:p>
                  <a:endParaRPr lang="en-US"/>
                </a:p>
              </p:txBody>
            </p:sp>
            <p:sp>
              <p:nvSpPr>
                <p:cNvPr id="13302" name="Rectangle 76"/>
                <p:cNvSpPr>
                  <a:spLocks noChangeArrowheads="1"/>
                </p:cNvSpPr>
                <p:nvPr/>
              </p:nvSpPr>
              <p:spPr bwMode="auto">
                <a:xfrm>
                  <a:off x="2754" y="4068"/>
                  <a:ext cx="63" cy="5"/>
                </a:xfrm>
                <a:prstGeom prst="rect">
                  <a:avLst/>
                </a:prstGeom>
                <a:solidFill>
                  <a:srgbClr val="999999"/>
                </a:solidFill>
                <a:ln w="9525">
                  <a:noFill/>
                  <a:miter lim="800000"/>
                  <a:headEnd/>
                  <a:tailEnd/>
                </a:ln>
              </p:spPr>
              <p:txBody>
                <a:bodyPr/>
                <a:lstStyle/>
                <a:p>
                  <a:endParaRPr lang="zh-CN" altLang="en-US" b="1"/>
                </a:p>
              </p:txBody>
            </p:sp>
            <p:sp>
              <p:nvSpPr>
                <p:cNvPr id="13303" name="Rectangle 77"/>
                <p:cNvSpPr>
                  <a:spLocks noChangeArrowheads="1"/>
                </p:cNvSpPr>
                <p:nvPr/>
              </p:nvSpPr>
              <p:spPr bwMode="auto">
                <a:xfrm>
                  <a:off x="2754" y="4071"/>
                  <a:ext cx="63" cy="5"/>
                </a:xfrm>
                <a:prstGeom prst="rect">
                  <a:avLst/>
                </a:prstGeom>
                <a:solidFill>
                  <a:srgbClr val="8F8F8F"/>
                </a:solidFill>
                <a:ln w="9525">
                  <a:noFill/>
                  <a:miter lim="800000"/>
                  <a:headEnd/>
                  <a:tailEnd/>
                </a:ln>
              </p:spPr>
              <p:txBody>
                <a:bodyPr/>
                <a:lstStyle/>
                <a:p>
                  <a:endParaRPr lang="zh-CN" altLang="en-US" b="1"/>
                </a:p>
              </p:txBody>
            </p:sp>
            <p:sp>
              <p:nvSpPr>
                <p:cNvPr id="13304" name="Freeform 78"/>
                <p:cNvSpPr>
                  <a:spLocks/>
                </p:cNvSpPr>
                <p:nvPr/>
              </p:nvSpPr>
              <p:spPr bwMode="auto">
                <a:xfrm>
                  <a:off x="2754" y="4073"/>
                  <a:ext cx="63" cy="5"/>
                </a:xfrm>
                <a:custGeom>
                  <a:avLst/>
                  <a:gdLst>
                    <a:gd name="T0" fmla="*/ 2 w 190"/>
                    <a:gd name="T1" fmla="*/ 0 h 14"/>
                    <a:gd name="T2" fmla="*/ 2 w 190"/>
                    <a:gd name="T3" fmla="*/ 0 h 14"/>
                    <a:gd name="T4" fmla="*/ 2 w 190"/>
                    <a:gd name="T5" fmla="*/ 0 h 14"/>
                    <a:gd name="T6" fmla="*/ 2 w 190"/>
                    <a:gd name="T7" fmla="*/ 0 h 14"/>
                    <a:gd name="T8" fmla="*/ 2 w 190"/>
                    <a:gd name="T9" fmla="*/ 0 h 14"/>
                    <a:gd name="T10" fmla="*/ 2 w 190"/>
                    <a:gd name="T11" fmla="*/ 0 h 14"/>
                    <a:gd name="T12" fmla="*/ 0 w 190"/>
                    <a:gd name="T13" fmla="*/ 0 h 14"/>
                    <a:gd name="T14" fmla="*/ 0 w 190"/>
                    <a:gd name="T15" fmla="*/ 0 h 14"/>
                    <a:gd name="T16" fmla="*/ 0 w 190"/>
                    <a:gd name="T17" fmla="*/ 0 h 14"/>
                    <a:gd name="T18" fmla="*/ 0 w 190"/>
                    <a:gd name="T19" fmla="*/ 0 h 14"/>
                    <a:gd name="T20" fmla="*/ 0 w 190"/>
                    <a:gd name="T21" fmla="*/ 0 h 14"/>
                    <a:gd name="T22" fmla="*/ 0 w 190"/>
                    <a:gd name="T23" fmla="*/ 0 h 14"/>
                    <a:gd name="T24" fmla="*/ 2 w 19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0"/>
                    <a:gd name="T40" fmla="*/ 0 h 14"/>
                    <a:gd name="T41" fmla="*/ 190 w 19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0" h="14">
                      <a:moveTo>
                        <a:pt x="190" y="0"/>
                      </a:moveTo>
                      <a:lnTo>
                        <a:pt x="190" y="9"/>
                      </a:lnTo>
                      <a:lnTo>
                        <a:pt x="190" y="10"/>
                      </a:lnTo>
                      <a:lnTo>
                        <a:pt x="190" y="11"/>
                      </a:lnTo>
                      <a:lnTo>
                        <a:pt x="190" y="13"/>
                      </a:lnTo>
                      <a:lnTo>
                        <a:pt x="190" y="14"/>
                      </a:lnTo>
                      <a:lnTo>
                        <a:pt x="0" y="14"/>
                      </a:lnTo>
                      <a:lnTo>
                        <a:pt x="0" y="13"/>
                      </a:lnTo>
                      <a:lnTo>
                        <a:pt x="0" y="0"/>
                      </a:lnTo>
                      <a:lnTo>
                        <a:pt x="190" y="0"/>
                      </a:lnTo>
                      <a:close/>
                    </a:path>
                  </a:pathLst>
                </a:custGeom>
                <a:solidFill>
                  <a:srgbClr val="858585"/>
                </a:solidFill>
                <a:ln w="9525">
                  <a:noFill/>
                  <a:round/>
                  <a:headEnd/>
                  <a:tailEnd/>
                </a:ln>
              </p:spPr>
              <p:txBody>
                <a:bodyPr/>
                <a:lstStyle/>
                <a:p>
                  <a:endParaRPr lang="en-US"/>
                </a:p>
              </p:txBody>
            </p:sp>
            <p:sp>
              <p:nvSpPr>
                <p:cNvPr id="13305" name="Freeform 79"/>
                <p:cNvSpPr>
                  <a:spLocks/>
                </p:cNvSpPr>
                <p:nvPr/>
              </p:nvSpPr>
              <p:spPr bwMode="auto">
                <a:xfrm>
                  <a:off x="2754" y="4076"/>
                  <a:ext cx="63" cy="4"/>
                </a:xfrm>
                <a:custGeom>
                  <a:avLst/>
                  <a:gdLst>
                    <a:gd name="T0" fmla="*/ 2 w 190"/>
                    <a:gd name="T1" fmla="*/ 0 h 14"/>
                    <a:gd name="T2" fmla="*/ 2 w 190"/>
                    <a:gd name="T3" fmla="*/ 0 h 14"/>
                    <a:gd name="T4" fmla="*/ 2 w 190"/>
                    <a:gd name="T5" fmla="*/ 0 h 14"/>
                    <a:gd name="T6" fmla="*/ 2 w 190"/>
                    <a:gd name="T7" fmla="*/ 0 h 14"/>
                    <a:gd name="T8" fmla="*/ 2 w 190"/>
                    <a:gd name="T9" fmla="*/ 0 h 14"/>
                    <a:gd name="T10" fmla="*/ 2 w 190"/>
                    <a:gd name="T11" fmla="*/ 0 h 14"/>
                    <a:gd name="T12" fmla="*/ 0 w 190"/>
                    <a:gd name="T13" fmla="*/ 0 h 14"/>
                    <a:gd name="T14" fmla="*/ 0 w 190"/>
                    <a:gd name="T15" fmla="*/ 0 h 14"/>
                    <a:gd name="T16" fmla="*/ 0 w 190"/>
                    <a:gd name="T17" fmla="*/ 0 h 14"/>
                    <a:gd name="T18" fmla="*/ 0 w 190"/>
                    <a:gd name="T19" fmla="*/ 0 h 14"/>
                    <a:gd name="T20" fmla="*/ 0 w 190"/>
                    <a:gd name="T21" fmla="*/ 0 h 14"/>
                    <a:gd name="T22" fmla="*/ 0 w 190"/>
                    <a:gd name="T23" fmla="*/ 0 h 14"/>
                    <a:gd name="T24" fmla="*/ 2 w 190"/>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0"/>
                    <a:gd name="T40" fmla="*/ 0 h 14"/>
                    <a:gd name="T41" fmla="*/ 190 w 190"/>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0" h="14">
                      <a:moveTo>
                        <a:pt x="190" y="0"/>
                      </a:moveTo>
                      <a:lnTo>
                        <a:pt x="190" y="2"/>
                      </a:lnTo>
                      <a:lnTo>
                        <a:pt x="190" y="6"/>
                      </a:lnTo>
                      <a:lnTo>
                        <a:pt x="189" y="9"/>
                      </a:lnTo>
                      <a:lnTo>
                        <a:pt x="188" y="11"/>
                      </a:lnTo>
                      <a:lnTo>
                        <a:pt x="184" y="14"/>
                      </a:lnTo>
                      <a:lnTo>
                        <a:pt x="6" y="14"/>
                      </a:lnTo>
                      <a:lnTo>
                        <a:pt x="3" y="13"/>
                      </a:lnTo>
                      <a:lnTo>
                        <a:pt x="1" y="9"/>
                      </a:lnTo>
                      <a:lnTo>
                        <a:pt x="0" y="7"/>
                      </a:lnTo>
                      <a:lnTo>
                        <a:pt x="0" y="6"/>
                      </a:lnTo>
                      <a:lnTo>
                        <a:pt x="0" y="0"/>
                      </a:lnTo>
                      <a:lnTo>
                        <a:pt x="190" y="0"/>
                      </a:lnTo>
                      <a:close/>
                    </a:path>
                  </a:pathLst>
                </a:custGeom>
                <a:solidFill>
                  <a:srgbClr val="7D7D7D"/>
                </a:solidFill>
                <a:ln w="9525">
                  <a:noFill/>
                  <a:round/>
                  <a:headEnd/>
                  <a:tailEnd/>
                </a:ln>
              </p:spPr>
              <p:txBody>
                <a:bodyPr/>
                <a:lstStyle/>
                <a:p>
                  <a:endParaRPr lang="en-US"/>
                </a:p>
              </p:txBody>
            </p:sp>
            <p:sp>
              <p:nvSpPr>
                <p:cNvPr id="13306" name="Freeform 80"/>
                <p:cNvSpPr>
                  <a:spLocks/>
                </p:cNvSpPr>
                <p:nvPr/>
              </p:nvSpPr>
              <p:spPr bwMode="auto">
                <a:xfrm>
                  <a:off x="2754" y="4078"/>
                  <a:ext cx="63" cy="5"/>
                </a:xfrm>
                <a:custGeom>
                  <a:avLst/>
                  <a:gdLst>
                    <a:gd name="T0" fmla="*/ 2 w 190"/>
                    <a:gd name="T1" fmla="*/ 0 h 14"/>
                    <a:gd name="T2" fmla="*/ 2 w 190"/>
                    <a:gd name="T3" fmla="*/ 0 h 14"/>
                    <a:gd name="T4" fmla="*/ 2 w 190"/>
                    <a:gd name="T5" fmla="*/ 0 h 14"/>
                    <a:gd name="T6" fmla="*/ 2 w 190"/>
                    <a:gd name="T7" fmla="*/ 0 h 14"/>
                    <a:gd name="T8" fmla="*/ 2 w 190"/>
                    <a:gd name="T9" fmla="*/ 0 h 14"/>
                    <a:gd name="T10" fmla="*/ 0 w 190"/>
                    <a:gd name="T11" fmla="*/ 0 h 14"/>
                    <a:gd name="T12" fmla="*/ 0 w 190"/>
                    <a:gd name="T13" fmla="*/ 0 h 14"/>
                    <a:gd name="T14" fmla="*/ 0 w 190"/>
                    <a:gd name="T15" fmla="*/ 0 h 14"/>
                    <a:gd name="T16" fmla="*/ 0 w 190"/>
                    <a:gd name="T17" fmla="*/ 0 h 14"/>
                    <a:gd name="T18" fmla="*/ 0 w 190"/>
                    <a:gd name="T19" fmla="*/ 0 h 14"/>
                    <a:gd name="T20" fmla="*/ 2 w 190"/>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14"/>
                    <a:gd name="T35" fmla="*/ 190 w 190"/>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14">
                      <a:moveTo>
                        <a:pt x="171" y="14"/>
                      </a:moveTo>
                      <a:lnTo>
                        <a:pt x="178" y="10"/>
                      </a:lnTo>
                      <a:lnTo>
                        <a:pt x="184" y="7"/>
                      </a:lnTo>
                      <a:lnTo>
                        <a:pt x="188" y="3"/>
                      </a:lnTo>
                      <a:lnTo>
                        <a:pt x="190" y="0"/>
                      </a:lnTo>
                      <a:lnTo>
                        <a:pt x="0" y="0"/>
                      </a:lnTo>
                      <a:lnTo>
                        <a:pt x="3" y="3"/>
                      </a:lnTo>
                      <a:lnTo>
                        <a:pt x="6" y="7"/>
                      </a:lnTo>
                      <a:lnTo>
                        <a:pt x="11" y="10"/>
                      </a:lnTo>
                      <a:lnTo>
                        <a:pt x="17" y="14"/>
                      </a:lnTo>
                      <a:lnTo>
                        <a:pt x="171" y="14"/>
                      </a:lnTo>
                      <a:close/>
                    </a:path>
                  </a:pathLst>
                </a:custGeom>
                <a:solidFill>
                  <a:srgbClr val="737373"/>
                </a:solidFill>
                <a:ln w="9525">
                  <a:noFill/>
                  <a:round/>
                  <a:headEnd/>
                  <a:tailEnd/>
                </a:ln>
              </p:spPr>
              <p:txBody>
                <a:bodyPr/>
                <a:lstStyle/>
                <a:p>
                  <a:endParaRPr lang="en-US"/>
                </a:p>
              </p:txBody>
            </p:sp>
            <p:sp>
              <p:nvSpPr>
                <p:cNvPr id="13307" name="Freeform 81"/>
                <p:cNvSpPr>
                  <a:spLocks/>
                </p:cNvSpPr>
                <p:nvPr/>
              </p:nvSpPr>
              <p:spPr bwMode="auto">
                <a:xfrm>
                  <a:off x="2756" y="4080"/>
                  <a:ext cx="59" cy="5"/>
                </a:xfrm>
                <a:custGeom>
                  <a:avLst/>
                  <a:gdLst>
                    <a:gd name="T0" fmla="*/ 2 w 178"/>
                    <a:gd name="T1" fmla="*/ 0 h 14"/>
                    <a:gd name="T2" fmla="*/ 2 w 178"/>
                    <a:gd name="T3" fmla="*/ 0 h 14"/>
                    <a:gd name="T4" fmla="*/ 2 w 178"/>
                    <a:gd name="T5" fmla="*/ 0 h 14"/>
                    <a:gd name="T6" fmla="*/ 2 w 178"/>
                    <a:gd name="T7" fmla="*/ 0 h 14"/>
                    <a:gd name="T8" fmla="*/ 2 w 178"/>
                    <a:gd name="T9" fmla="*/ 0 h 14"/>
                    <a:gd name="T10" fmla="*/ 2 w 178"/>
                    <a:gd name="T11" fmla="*/ 0 h 14"/>
                    <a:gd name="T12" fmla="*/ 2 w 178"/>
                    <a:gd name="T13" fmla="*/ 0 h 14"/>
                    <a:gd name="T14" fmla="*/ 2 w 178"/>
                    <a:gd name="T15" fmla="*/ 0 h 14"/>
                    <a:gd name="T16" fmla="*/ 2 w 178"/>
                    <a:gd name="T17" fmla="*/ 0 h 14"/>
                    <a:gd name="T18" fmla="*/ 0 w 178"/>
                    <a:gd name="T19" fmla="*/ 0 h 14"/>
                    <a:gd name="T20" fmla="*/ 0 w 178"/>
                    <a:gd name="T21" fmla="*/ 0 h 14"/>
                    <a:gd name="T22" fmla="*/ 0 w 178"/>
                    <a:gd name="T23" fmla="*/ 0 h 14"/>
                    <a:gd name="T24" fmla="*/ 0 w 178"/>
                    <a:gd name="T25" fmla="*/ 0 h 14"/>
                    <a:gd name="T26" fmla="*/ 0 w 178"/>
                    <a:gd name="T27" fmla="*/ 0 h 14"/>
                    <a:gd name="T28" fmla="*/ 0 w 178"/>
                    <a:gd name="T29" fmla="*/ 0 h 14"/>
                    <a:gd name="T30" fmla="*/ 0 w 178"/>
                    <a:gd name="T31" fmla="*/ 0 h 14"/>
                    <a:gd name="T32" fmla="*/ 0 w 178"/>
                    <a:gd name="T33" fmla="*/ 0 h 14"/>
                    <a:gd name="T34" fmla="*/ 0 w 178"/>
                    <a:gd name="T35" fmla="*/ 0 h 14"/>
                    <a:gd name="T36" fmla="*/ 2 w 178"/>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8"/>
                    <a:gd name="T58" fmla="*/ 0 h 14"/>
                    <a:gd name="T59" fmla="*/ 178 w 178"/>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8" h="14">
                      <a:moveTo>
                        <a:pt x="143" y="14"/>
                      </a:moveTo>
                      <a:lnTo>
                        <a:pt x="149" y="13"/>
                      </a:lnTo>
                      <a:lnTo>
                        <a:pt x="154" y="12"/>
                      </a:lnTo>
                      <a:lnTo>
                        <a:pt x="158" y="10"/>
                      </a:lnTo>
                      <a:lnTo>
                        <a:pt x="164" y="8"/>
                      </a:lnTo>
                      <a:lnTo>
                        <a:pt x="168" y="7"/>
                      </a:lnTo>
                      <a:lnTo>
                        <a:pt x="171" y="4"/>
                      </a:lnTo>
                      <a:lnTo>
                        <a:pt x="175" y="2"/>
                      </a:lnTo>
                      <a:lnTo>
                        <a:pt x="178" y="0"/>
                      </a:lnTo>
                      <a:lnTo>
                        <a:pt x="0" y="0"/>
                      </a:lnTo>
                      <a:lnTo>
                        <a:pt x="2" y="2"/>
                      </a:lnTo>
                      <a:lnTo>
                        <a:pt x="5" y="4"/>
                      </a:lnTo>
                      <a:lnTo>
                        <a:pt x="8" y="7"/>
                      </a:lnTo>
                      <a:lnTo>
                        <a:pt x="12" y="9"/>
                      </a:lnTo>
                      <a:lnTo>
                        <a:pt x="16" y="10"/>
                      </a:lnTo>
                      <a:lnTo>
                        <a:pt x="20" y="12"/>
                      </a:lnTo>
                      <a:lnTo>
                        <a:pt x="26" y="13"/>
                      </a:lnTo>
                      <a:lnTo>
                        <a:pt x="30" y="14"/>
                      </a:lnTo>
                      <a:lnTo>
                        <a:pt x="143" y="14"/>
                      </a:lnTo>
                      <a:close/>
                    </a:path>
                  </a:pathLst>
                </a:custGeom>
                <a:solidFill>
                  <a:srgbClr val="696969"/>
                </a:solidFill>
                <a:ln w="9525">
                  <a:noFill/>
                  <a:round/>
                  <a:headEnd/>
                  <a:tailEnd/>
                </a:ln>
              </p:spPr>
              <p:txBody>
                <a:bodyPr/>
                <a:lstStyle/>
                <a:p>
                  <a:endParaRPr lang="en-US"/>
                </a:p>
              </p:txBody>
            </p:sp>
            <p:sp>
              <p:nvSpPr>
                <p:cNvPr id="13308" name="Freeform 82"/>
                <p:cNvSpPr>
                  <a:spLocks/>
                </p:cNvSpPr>
                <p:nvPr/>
              </p:nvSpPr>
              <p:spPr bwMode="auto">
                <a:xfrm>
                  <a:off x="2759" y="4083"/>
                  <a:ext cx="52" cy="4"/>
                </a:xfrm>
                <a:custGeom>
                  <a:avLst/>
                  <a:gdLst>
                    <a:gd name="T0" fmla="*/ 2 w 154"/>
                    <a:gd name="T1" fmla="*/ 0 h 14"/>
                    <a:gd name="T2" fmla="*/ 2 w 154"/>
                    <a:gd name="T3" fmla="*/ 0 h 14"/>
                    <a:gd name="T4" fmla="*/ 2 w 154"/>
                    <a:gd name="T5" fmla="*/ 0 h 14"/>
                    <a:gd name="T6" fmla="*/ 2 w 154"/>
                    <a:gd name="T7" fmla="*/ 0 h 14"/>
                    <a:gd name="T8" fmla="*/ 2 w 154"/>
                    <a:gd name="T9" fmla="*/ 0 h 14"/>
                    <a:gd name="T10" fmla="*/ 1 w 154"/>
                    <a:gd name="T11" fmla="*/ 0 h 14"/>
                    <a:gd name="T12" fmla="*/ 1 w 154"/>
                    <a:gd name="T13" fmla="*/ 0 h 14"/>
                    <a:gd name="T14" fmla="*/ 1 w 154"/>
                    <a:gd name="T15" fmla="*/ 0 h 14"/>
                    <a:gd name="T16" fmla="*/ 1 w 154"/>
                    <a:gd name="T17" fmla="*/ 0 h 14"/>
                    <a:gd name="T18" fmla="*/ 1 w 154"/>
                    <a:gd name="T19" fmla="*/ 0 h 14"/>
                    <a:gd name="T20" fmla="*/ 1 w 154"/>
                    <a:gd name="T21" fmla="*/ 0 h 14"/>
                    <a:gd name="T22" fmla="*/ 1 w 154"/>
                    <a:gd name="T23" fmla="*/ 0 h 14"/>
                    <a:gd name="T24" fmla="*/ 0 w 154"/>
                    <a:gd name="T25" fmla="*/ 0 h 14"/>
                    <a:gd name="T26" fmla="*/ 0 w 154"/>
                    <a:gd name="T27" fmla="*/ 0 h 14"/>
                    <a:gd name="T28" fmla="*/ 0 w 154"/>
                    <a:gd name="T29" fmla="*/ 0 h 14"/>
                    <a:gd name="T30" fmla="*/ 0 w 154"/>
                    <a:gd name="T31" fmla="*/ 0 h 14"/>
                    <a:gd name="T32" fmla="*/ 0 w 154"/>
                    <a:gd name="T33" fmla="*/ 0 h 14"/>
                    <a:gd name="T34" fmla="*/ 2 w 154"/>
                    <a:gd name="T35" fmla="*/ 0 h 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4"/>
                    <a:gd name="T55" fmla="*/ 0 h 14"/>
                    <a:gd name="T56" fmla="*/ 154 w 154"/>
                    <a:gd name="T57" fmla="*/ 14 h 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4" h="14">
                      <a:moveTo>
                        <a:pt x="154" y="0"/>
                      </a:moveTo>
                      <a:lnTo>
                        <a:pt x="147" y="3"/>
                      </a:lnTo>
                      <a:lnTo>
                        <a:pt x="139" y="6"/>
                      </a:lnTo>
                      <a:lnTo>
                        <a:pt x="131" y="8"/>
                      </a:lnTo>
                      <a:lnTo>
                        <a:pt x="122" y="10"/>
                      </a:lnTo>
                      <a:lnTo>
                        <a:pt x="111" y="12"/>
                      </a:lnTo>
                      <a:lnTo>
                        <a:pt x="102" y="13"/>
                      </a:lnTo>
                      <a:lnTo>
                        <a:pt x="91" y="14"/>
                      </a:lnTo>
                      <a:lnTo>
                        <a:pt x="78" y="14"/>
                      </a:lnTo>
                      <a:lnTo>
                        <a:pt x="66" y="14"/>
                      </a:lnTo>
                      <a:lnTo>
                        <a:pt x="55" y="13"/>
                      </a:lnTo>
                      <a:lnTo>
                        <a:pt x="44" y="13"/>
                      </a:lnTo>
                      <a:lnTo>
                        <a:pt x="33" y="10"/>
                      </a:lnTo>
                      <a:lnTo>
                        <a:pt x="23" y="9"/>
                      </a:lnTo>
                      <a:lnTo>
                        <a:pt x="15" y="6"/>
                      </a:lnTo>
                      <a:lnTo>
                        <a:pt x="7" y="3"/>
                      </a:lnTo>
                      <a:lnTo>
                        <a:pt x="0" y="0"/>
                      </a:lnTo>
                      <a:lnTo>
                        <a:pt x="154" y="0"/>
                      </a:lnTo>
                      <a:close/>
                    </a:path>
                  </a:pathLst>
                </a:custGeom>
                <a:solidFill>
                  <a:srgbClr val="5E5E5E"/>
                </a:solidFill>
                <a:ln w="9525">
                  <a:noFill/>
                  <a:round/>
                  <a:headEnd/>
                  <a:tailEnd/>
                </a:ln>
              </p:spPr>
              <p:txBody>
                <a:bodyPr/>
                <a:lstStyle/>
                <a:p>
                  <a:endParaRPr lang="en-US"/>
                </a:p>
              </p:txBody>
            </p:sp>
            <p:sp>
              <p:nvSpPr>
                <p:cNvPr id="13309" name="Freeform 83"/>
                <p:cNvSpPr>
                  <a:spLocks/>
                </p:cNvSpPr>
                <p:nvPr/>
              </p:nvSpPr>
              <p:spPr bwMode="auto">
                <a:xfrm>
                  <a:off x="2766" y="4085"/>
                  <a:ext cx="37" cy="2"/>
                </a:xfrm>
                <a:custGeom>
                  <a:avLst/>
                  <a:gdLst>
                    <a:gd name="T0" fmla="*/ 1 w 113"/>
                    <a:gd name="T1" fmla="*/ 0 h 7"/>
                    <a:gd name="T2" fmla="*/ 1 w 113"/>
                    <a:gd name="T3" fmla="*/ 0 h 7"/>
                    <a:gd name="T4" fmla="*/ 1 w 113"/>
                    <a:gd name="T5" fmla="*/ 0 h 7"/>
                    <a:gd name="T6" fmla="*/ 1 w 113"/>
                    <a:gd name="T7" fmla="*/ 0 h 7"/>
                    <a:gd name="T8" fmla="*/ 1 w 113"/>
                    <a:gd name="T9" fmla="*/ 0 h 7"/>
                    <a:gd name="T10" fmla="*/ 1 w 113"/>
                    <a:gd name="T11" fmla="*/ 0 h 7"/>
                    <a:gd name="T12" fmla="*/ 1 w 113"/>
                    <a:gd name="T13" fmla="*/ 0 h 7"/>
                    <a:gd name="T14" fmla="*/ 1 w 113"/>
                    <a:gd name="T15" fmla="*/ 0 h 7"/>
                    <a:gd name="T16" fmla="*/ 1 w 113"/>
                    <a:gd name="T17" fmla="*/ 0 h 7"/>
                    <a:gd name="T18" fmla="*/ 1 w 113"/>
                    <a:gd name="T19" fmla="*/ 0 h 7"/>
                    <a:gd name="T20" fmla="*/ 1 w 113"/>
                    <a:gd name="T21" fmla="*/ 0 h 7"/>
                    <a:gd name="T22" fmla="*/ 0 w 113"/>
                    <a:gd name="T23" fmla="*/ 0 h 7"/>
                    <a:gd name="T24" fmla="*/ 0 w 113"/>
                    <a:gd name="T25" fmla="*/ 0 h 7"/>
                    <a:gd name="T26" fmla="*/ 0 w 113"/>
                    <a:gd name="T27" fmla="*/ 0 h 7"/>
                    <a:gd name="T28" fmla="*/ 0 w 113"/>
                    <a:gd name="T29" fmla="*/ 0 h 7"/>
                    <a:gd name="T30" fmla="*/ 0 w 113"/>
                    <a:gd name="T31" fmla="*/ 0 h 7"/>
                    <a:gd name="T32" fmla="*/ 0 w 113"/>
                    <a:gd name="T33" fmla="*/ 0 h 7"/>
                    <a:gd name="T34" fmla="*/ 1 w 113"/>
                    <a:gd name="T35" fmla="*/ 0 h 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13"/>
                    <a:gd name="T55" fmla="*/ 0 h 7"/>
                    <a:gd name="T56" fmla="*/ 113 w 113"/>
                    <a:gd name="T57" fmla="*/ 7 h 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13" h="7">
                      <a:moveTo>
                        <a:pt x="113" y="0"/>
                      </a:moveTo>
                      <a:lnTo>
                        <a:pt x="108" y="2"/>
                      </a:lnTo>
                      <a:lnTo>
                        <a:pt x="101" y="3"/>
                      </a:lnTo>
                      <a:lnTo>
                        <a:pt x="95" y="3"/>
                      </a:lnTo>
                      <a:lnTo>
                        <a:pt x="88" y="5"/>
                      </a:lnTo>
                      <a:lnTo>
                        <a:pt x="81" y="6"/>
                      </a:lnTo>
                      <a:lnTo>
                        <a:pt x="74" y="6"/>
                      </a:lnTo>
                      <a:lnTo>
                        <a:pt x="68" y="7"/>
                      </a:lnTo>
                      <a:lnTo>
                        <a:pt x="59" y="7"/>
                      </a:lnTo>
                      <a:lnTo>
                        <a:pt x="51" y="7"/>
                      </a:lnTo>
                      <a:lnTo>
                        <a:pt x="43" y="6"/>
                      </a:lnTo>
                      <a:lnTo>
                        <a:pt x="36" y="6"/>
                      </a:lnTo>
                      <a:lnTo>
                        <a:pt x="28" y="6"/>
                      </a:lnTo>
                      <a:lnTo>
                        <a:pt x="21" y="3"/>
                      </a:lnTo>
                      <a:lnTo>
                        <a:pt x="14" y="3"/>
                      </a:lnTo>
                      <a:lnTo>
                        <a:pt x="7" y="2"/>
                      </a:lnTo>
                      <a:lnTo>
                        <a:pt x="0" y="0"/>
                      </a:lnTo>
                      <a:lnTo>
                        <a:pt x="113" y="0"/>
                      </a:lnTo>
                      <a:close/>
                    </a:path>
                  </a:pathLst>
                </a:custGeom>
                <a:solidFill>
                  <a:srgbClr val="575757"/>
                </a:solidFill>
                <a:ln w="9525">
                  <a:noFill/>
                  <a:round/>
                  <a:headEnd/>
                  <a:tailEnd/>
                </a:ln>
              </p:spPr>
              <p:txBody>
                <a:bodyPr/>
                <a:lstStyle/>
                <a:p>
                  <a:endParaRPr lang="en-US"/>
                </a:p>
              </p:txBody>
            </p:sp>
            <p:sp>
              <p:nvSpPr>
                <p:cNvPr id="13310" name="Freeform 84"/>
                <p:cNvSpPr>
                  <a:spLocks/>
                </p:cNvSpPr>
                <p:nvPr/>
              </p:nvSpPr>
              <p:spPr bwMode="auto">
                <a:xfrm>
                  <a:off x="2751" y="4043"/>
                  <a:ext cx="34" cy="13"/>
                </a:xfrm>
                <a:custGeom>
                  <a:avLst/>
                  <a:gdLst>
                    <a:gd name="T0" fmla="*/ 1 w 101"/>
                    <a:gd name="T1" fmla="*/ 0 h 39"/>
                    <a:gd name="T2" fmla="*/ 1 w 101"/>
                    <a:gd name="T3" fmla="*/ 0 h 39"/>
                    <a:gd name="T4" fmla="*/ 1 w 101"/>
                    <a:gd name="T5" fmla="*/ 0 h 39"/>
                    <a:gd name="T6" fmla="*/ 1 w 101"/>
                    <a:gd name="T7" fmla="*/ 0 h 39"/>
                    <a:gd name="T8" fmla="*/ 1 w 101"/>
                    <a:gd name="T9" fmla="*/ 0 h 39"/>
                    <a:gd name="T10" fmla="*/ 0 w 101"/>
                    <a:gd name="T11" fmla="*/ 0 h 39"/>
                    <a:gd name="T12" fmla="*/ 0 w 101"/>
                    <a:gd name="T13" fmla="*/ 0 h 39"/>
                    <a:gd name="T14" fmla="*/ 0 w 101"/>
                    <a:gd name="T15" fmla="*/ 0 h 39"/>
                    <a:gd name="T16" fmla="*/ 0 w 101"/>
                    <a:gd name="T17" fmla="*/ 0 h 39"/>
                    <a:gd name="T18" fmla="*/ 0 w 101"/>
                    <a:gd name="T19" fmla="*/ 0 h 39"/>
                    <a:gd name="T20" fmla="*/ 0 w 101"/>
                    <a:gd name="T21" fmla="*/ 0 h 39"/>
                    <a:gd name="T22" fmla="*/ 0 w 101"/>
                    <a:gd name="T23" fmla="*/ 0 h 39"/>
                    <a:gd name="T24" fmla="*/ 0 w 101"/>
                    <a:gd name="T25" fmla="*/ 0 h 39"/>
                    <a:gd name="T26" fmla="*/ 0 w 101"/>
                    <a:gd name="T27" fmla="*/ 0 h 39"/>
                    <a:gd name="T28" fmla="*/ 0 w 101"/>
                    <a:gd name="T29" fmla="*/ 0 h 39"/>
                    <a:gd name="T30" fmla="*/ 1 w 101"/>
                    <a:gd name="T31" fmla="*/ 0 h 39"/>
                    <a:gd name="T32" fmla="*/ 1 w 101"/>
                    <a:gd name="T33" fmla="*/ 0 h 39"/>
                    <a:gd name="T34" fmla="*/ 1 w 101"/>
                    <a:gd name="T35" fmla="*/ 0 h 39"/>
                    <a:gd name="T36" fmla="*/ 1 w 101"/>
                    <a:gd name="T37" fmla="*/ 0 h 39"/>
                    <a:gd name="T38" fmla="*/ 1 w 101"/>
                    <a:gd name="T39" fmla="*/ 0 h 39"/>
                    <a:gd name="T40" fmla="*/ 1 w 101"/>
                    <a:gd name="T41" fmla="*/ 0 h 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1"/>
                    <a:gd name="T64" fmla="*/ 0 h 39"/>
                    <a:gd name="T65" fmla="*/ 101 w 101"/>
                    <a:gd name="T66" fmla="*/ 39 h 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1" h="39">
                      <a:moveTo>
                        <a:pt x="101" y="0"/>
                      </a:moveTo>
                      <a:lnTo>
                        <a:pt x="101" y="0"/>
                      </a:lnTo>
                      <a:lnTo>
                        <a:pt x="81" y="1"/>
                      </a:lnTo>
                      <a:lnTo>
                        <a:pt x="62" y="4"/>
                      </a:lnTo>
                      <a:lnTo>
                        <a:pt x="45" y="7"/>
                      </a:lnTo>
                      <a:lnTo>
                        <a:pt x="32" y="11"/>
                      </a:lnTo>
                      <a:lnTo>
                        <a:pt x="19" y="16"/>
                      </a:lnTo>
                      <a:lnTo>
                        <a:pt x="8" y="22"/>
                      </a:lnTo>
                      <a:lnTo>
                        <a:pt x="1" y="31"/>
                      </a:lnTo>
                      <a:lnTo>
                        <a:pt x="0" y="39"/>
                      </a:lnTo>
                      <a:lnTo>
                        <a:pt x="11" y="39"/>
                      </a:lnTo>
                      <a:lnTo>
                        <a:pt x="12" y="34"/>
                      </a:lnTo>
                      <a:lnTo>
                        <a:pt x="16" y="29"/>
                      </a:lnTo>
                      <a:lnTo>
                        <a:pt x="25" y="25"/>
                      </a:lnTo>
                      <a:lnTo>
                        <a:pt x="36" y="20"/>
                      </a:lnTo>
                      <a:lnTo>
                        <a:pt x="48" y="16"/>
                      </a:lnTo>
                      <a:lnTo>
                        <a:pt x="65" y="13"/>
                      </a:lnTo>
                      <a:lnTo>
                        <a:pt x="83" y="11"/>
                      </a:lnTo>
                      <a:lnTo>
                        <a:pt x="101" y="11"/>
                      </a:lnTo>
                      <a:lnTo>
                        <a:pt x="101" y="0"/>
                      </a:lnTo>
                      <a:close/>
                    </a:path>
                  </a:pathLst>
                </a:custGeom>
                <a:solidFill>
                  <a:srgbClr val="000000"/>
                </a:solidFill>
                <a:ln w="9525">
                  <a:noFill/>
                  <a:round/>
                  <a:headEnd/>
                  <a:tailEnd/>
                </a:ln>
              </p:spPr>
              <p:txBody>
                <a:bodyPr/>
                <a:lstStyle/>
                <a:p>
                  <a:endParaRPr lang="en-US"/>
                </a:p>
              </p:txBody>
            </p:sp>
            <p:sp>
              <p:nvSpPr>
                <p:cNvPr id="13311" name="Freeform 85"/>
                <p:cNvSpPr>
                  <a:spLocks/>
                </p:cNvSpPr>
                <p:nvPr/>
              </p:nvSpPr>
              <p:spPr bwMode="auto">
                <a:xfrm>
                  <a:off x="2785" y="4043"/>
                  <a:ext cx="34" cy="12"/>
                </a:xfrm>
                <a:custGeom>
                  <a:avLst/>
                  <a:gdLst>
                    <a:gd name="T0" fmla="*/ 1 w 102"/>
                    <a:gd name="T1" fmla="*/ 0 h 36"/>
                    <a:gd name="T2" fmla="*/ 1 w 102"/>
                    <a:gd name="T3" fmla="*/ 0 h 36"/>
                    <a:gd name="T4" fmla="*/ 1 w 102"/>
                    <a:gd name="T5" fmla="*/ 0 h 36"/>
                    <a:gd name="T6" fmla="*/ 1 w 102"/>
                    <a:gd name="T7" fmla="*/ 0 h 36"/>
                    <a:gd name="T8" fmla="*/ 1 w 102"/>
                    <a:gd name="T9" fmla="*/ 0 h 36"/>
                    <a:gd name="T10" fmla="*/ 1 w 102"/>
                    <a:gd name="T11" fmla="*/ 0 h 36"/>
                    <a:gd name="T12" fmla="*/ 1 w 102"/>
                    <a:gd name="T13" fmla="*/ 0 h 36"/>
                    <a:gd name="T14" fmla="*/ 0 w 102"/>
                    <a:gd name="T15" fmla="*/ 0 h 36"/>
                    <a:gd name="T16" fmla="*/ 0 w 102"/>
                    <a:gd name="T17" fmla="*/ 0 h 36"/>
                    <a:gd name="T18" fmla="*/ 0 w 102"/>
                    <a:gd name="T19" fmla="*/ 0 h 36"/>
                    <a:gd name="T20" fmla="*/ 0 w 102"/>
                    <a:gd name="T21" fmla="*/ 0 h 36"/>
                    <a:gd name="T22" fmla="*/ 0 w 102"/>
                    <a:gd name="T23" fmla="*/ 0 h 36"/>
                    <a:gd name="T24" fmla="*/ 0 w 102"/>
                    <a:gd name="T25" fmla="*/ 0 h 36"/>
                    <a:gd name="T26" fmla="*/ 1 w 102"/>
                    <a:gd name="T27" fmla="*/ 0 h 36"/>
                    <a:gd name="T28" fmla="*/ 1 w 102"/>
                    <a:gd name="T29" fmla="*/ 0 h 36"/>
                    <a:gd name="T30" fmla="*/ 1 w 102"/>
                    <a:gd name="T31" fmla="*/ 0 h 36"/>
                    <a:gd name="T32" fmla="*/ 1 w 102"/>
                    <a:gd name="T33" fmla="*/ 0 h 36"/>
                    <a:gd name="T34" fmla="*/ 1 w 102"/>
                    <a:gd name="T35" fmla="*/ 0 h 36"/>
                    <a:gd name="T36" fmla="*/ 1 w 102"/>
                    <a:gd name="T37" fmla="*/ 0 h 36"/>
                    <a:gd name="T38" fmla="*/ 1 w 102"/>
                    <a:gd name="T39" fmla="*/ 0 h 36"/>
                    <a:gd name="T40" fmla="*/ 1 w 102"/>
                    <a:gd name="T41" fmla="*/ 0 h 36"/>
                    <a:gd name="T42" fmla="*/ 1 w 102"/>
                    <a:gd name="T43" fmla="*/ 0 h 36"/>
                    <a:gd name="T44" fmla="*/ 1 w 102"/>
                    <a:gd name="T45" fmla="*/ 0 h 36"/>
                    <a:gd name="T46" fmla="*/ 1 w 102"/>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2"/>
                    <a:gd name="T73" fmla="*/ 0 h 36"/>
                    <a:gd name="T74" fmla="*/ 102 w 102"/>
                    <a:gd name="T75" fmla="*/ 36 h 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2" h="36">
                      <a:moveTo>
                        <a:pt x="102" y="36"/>
                      </a:moveTo>
                      <a:lnTo>
                        <a:pt x="102" y="36"/>
                      </a:lnTo>
                      <a:lnTo>
                        <a:pt x="99" y="28"/>
                      </a:lnTo>
                      <a:lnTo>
                        <a:pt x="92" y="20"/>
                      </a:lnTo>
                      <a:lnTo>
                        <a:pt x="81" y="14"/>
                      </a:lnTo>
                      <a:lnTo>
                        <a:pt x="68" y="9"/>
                      </a:lnTo>
                      <a:lnTo>
                        <a:pt x="55" y="6"/>
                      </a:lnTo>
                      <a:lnTo>
                        <a:pt x="38" y="2"/>
                      </a:lnTo>
                      <a:lnTo>
                        <a:pt x="19" y="1"/>
                      </a:lnTo>
                      <a:lnTo>
                        <a:pt x="0" y="0"/>
                      </a:lnTo>
                      <a:lnTo>
                        <a:pt x="0" y="11"/>
                      </a:lnTo>
                      <a:lnTo>
                        <a:pt x="19" y="11"/>
                      </a:lnTo>
                      <a:lnTo>
                        <a:pt x="35" y="13"/>
                      </a:lnTo>
                      <a:lnTo>
                        <a:pt x="51" y="15"/>
                      </a:lnTo>
                      <a:lnTo>
                        <a:pt x="66" y="19"/>
                      </a:lnTo>
                      <a:lnTo>
                        <a:pt x="77" y="24"/>
                      </a:lnTo>
                      <a:lnTo>
                        <a:pt x="84" y="27"/>
                      </a:lnTo>
                      <a:lnTo>
                        <a:pt x="89" y="32"/>
                      </a:lnTo>
                      <a:lnTo>
                        <a:pt x="89" y="36"/>
                      </a:lnTo>
                      <a:lnTo>
                        <a:pt x="102" y="36"/>
                      </a:lnTo>
                      <a:close/>
                    </a:path>
                  </a:pathLst>
                </a:custGeom>
                <a:solidFill>
                  <a:srgbClr val="000000"/>
                </a:solidFill>
                <a:ln w="9525">
                  <a:noFill/>
                  <a:round/>
                  <a:headEnd/>
                  <a:tailEnd/>
                </a:ln>
              </p:spPr>
              <p:txBody>
                <a:bodyPr/>
                <a:lstStyle/>
                <a:p>
                  <a:endParaRPr lang="en-US"/>
                </a:p>
              </p:txBody>
            </p:sp>
            <p:sp>
              <p:nvSpPr>
                <p:cNvPr id="13312" name="Freeform 86"/>
                <p:cNvSpPr>
                  <a:spLocks/>
                </p:cNvSpPr>
                <p:nvPr/>
              </p:nvSpPr>
              <p:spPr bwMode="auto">
                <a:xfrm>
                  <a:off x="2814" y="4055"/>
                  <a:ext cx="5" cy="22"/>
                </a:xfrm>
                <a:custGeom>
                  <a:avLst/>
                  <a:gdLst>
                    <a:gd name="T0" fmla="*/ 0 w 14"/>
                    <a:gd name="T1" fmla="*/ 1 h 66"/>
                    <a:gd name="T2" fmla="*/ 0 w 14"/>
                    <a:gd name="T3" fmla="*/ 1 h 66"/>
                    <a:gd name="T4" fmla="*/ 0 w 14"/>
                    <a:gd name="T5" fmla="*/ 0 h 66"/>
                    <a:gd name="T6" fmla="*/ 0 w 14"/>
                    <a:gd name="T7" fmla="*/ 0 h 66"/>
                    <a:gd name="T8" fmla="*/ 0 w 14"/>
                    <a:gd name="T9" fmla="*/ 1 h 66"/>
                    <a:gd name="T10" fmla="*/ 0 w 14"/>
                    <a:gd name="T11" fmla="*/ 1 h 66"/>
                    <a:gd name="T12" fmla="*/ 0 w 14"/>
                    <a:gd name="T13" fmla="*/ 1 h 66"/>
                    <a:gd name="T14" fmla="*/ 0 w 14"/>
                    <a:gd name="T15" fmla="*/ 1 h 66"/>
                    <a:gd name="T16" fmla="*/ 0 w 14"/>
                    <a:gd name="T17" fmla="*/ 1 h 66"/>
                    <a:gd name="T18" fmla="*/ 0 w 14"/>
                    <a:gd name="T19" fmla="*/ 1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66"/>
                    <a:gd name="T32" fmla="*/ 14 w 14"/>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66">
                      <a:moveTo>
                        <a:pt x="14" y="66"/>
                      </a:moveTo>
                      <a:lnTo>
                        <a:pt x="14" y="66"/>
                      </a:lnTo>
                      <a:lnTo>
                        <a:pt x="13" y="0"/>
                      </a:lnTo>
                      <a:lnTo>
                        <a:pt x="0" y="0"/>
                      </a:lnTo>
                      <a:lnTo>
                        <a:pt x="3" y="66"/>
                      </a:lnTo>
                      <a:lnTo>
                        <a:pt x="14" y="66"/>
                      </a:lnTo>
                      <a:close/>
                    </a:path>
                  </a:pathLst>
                </a:custGeom>
                <a:solidFill>
                  <a:srgbClr val="000000"/>
                </a:solidFill>
                <a:ln w="9525">
                  <a:noFill/>
                  <a:round/>
                  <a:headEnd/>
                  <a:tailEnd/>
                </a:ln>
              </p:spPr>
              <p:txBody>
                <a:bodyPr/>
                <a:lstStyle/>
                <a:p>
                  <a:endParaRPr lang="en-US"/>
                </a:p>
              </p:txBody>
            </p:sp>
            <p:sp>
              <p:nvSpPr>
                <p:cNvPr id="13313" name="Freeform 87"/>
                <p:cNvSpPr>
                  <a:spLocks/>
                </p:cNvSpPr>
                <p:nvPr/>
              </p:nvSpPr>
              <p:spPr bwMode="auto">
                <a:xfrm>
                  <a:off x="2785" y="4077"/>
                  <a:ext cx="34" cy="12"/>
                </a:xfrm>
                <a:custGeom>
                  <a:avLst/>
                  <a:gdLst>
                    <a:gd name="T0" fmla="*/ 0 w 101"/>
                    <a:gd name="T1" fmla="*/ 0 h 38"/>
                    <a:gd name="T2" fmla="*/ 0 w 101"/>
                    <a:gd name="T3" fmla="*/ 0 h 38"/>
                    <a:gd name="T4" fmla="*/ 0 w 101"/>
                    <a:gd name="T5" fmla="*/ 0 h 38"/>
                    <a:gd name="T6" fmla="*/ 0 w 101"/>
                    <a:gd name="T7" fmla="*/ 0 h 38"/>
                    <a:gd name="T8" fmla="*/ 1 w 101"/>
                    <a:gd name="T9" fmla="*/ 0 h 38"/>
                    <a:gd name="T10" fmla="*/ 1 w 101"/>
                    <a:gd name="T11" fmla="*/ 0 h 38"/>
                    <a:gd name="T12" fmla="*/ 1 w 101"/>
                    <a:gd name="T13" fmla="*/ 0 h 38"/>
                    <a:gd name="T14" fmla="*/ 1 w 101"/>
                    <a:gd name="T15" fmla="*/ 0 h 38"/>
                    <a:gd name="T16" fmla="*/ 1 w 101"/>
                    <a:gd name="T17" fmla="*/ 0 h 38"/>
                    <a:gd name="T18" fmla="*/ 1 w 101"/>
                    <a:gd name="T19" fmla="*/ 0 h 38"/>
                    <a:gd name="T20" fmla="*/ 1 w 101"/>
                    <a:gd name="T21" fmla="*/ 0 h 38"/>
                    <a:gd name="T22" fmla="*/ 1 w 101"/>
                    <a:gd name="T23" fmla="*/ 0 h 38"/>
                    <a:gd name="T24" fmla="*/ 1 w 101"/>
                    <a:gd name="T25" fmla="*/ 0 h 38"/>
                    <a:gd name="T26" fmla="*/ 1 w 101"/>
                    <a:gd name="T27" fmla="*/ 0 h 38"/>
                    <a:gd name="T28" fmla="*/ 1 w 101"/>
                    <a:gd name="T29" fmla="*/ 0 h 38"/>
                    <a:gd name="T30" fmla="*/ 1 w 101"/>
                    <a:gd name="T31" fmla="*/ 0 h 38"/>
                    <a:gd name="T32" fmla="*/ 0 w 101"/>
                    <a:gd name="T33" fmla="*/ 0 h 38"/>
                    <a:gd name="T34" fmla="*/ 0 w 101"/>
                    <a:gd name="T35" fmla="*/ 0 h 38"/>
                    <a:gd name="T36" fmla="*/ 0 w 101"/>
                    <a:gd name="T37" fmla="*/ 0 h 38"/>
                    <a:gd name="T38" fmla="*/ 0 w 101"/>
                    <a:gd name="T39" fmla="*/ 0 h 38"/>
                    <a:gd name="T40" fmla="*/ 0 w 101"/>
                    <a:gd name="T41" fmla="*/ 0 h 38"/>
                    <a:gd name="T42" fmla="*/ 0 w 101"/>
                    <a:gd name="T43" fmla="*/ 0 h 38"/>
                    <a:gd name="T44" fmla="*/ 0 w 101"/>
                    <a:gd name="T45" fmla="*/ 0 h 38"/>
                    <a:gd name="T46" fmla="*/ 0 w 101"/>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01"/>
                    <a:gd name="T73" fmla="*/ 0 h 38"/>
                    <a:gd name="T74" fmla="*/ 101 w 101"/>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01" h="38">
                      <a:moveTo>
                        <a:pt x="0" y="38"/>
                      </a:moveTo>
                      <a:lnTo>
                        <a:pt x="0" y="38"/>
                      </a:lnTo>
                      <a:lnTo>
                        <a:pt x="21" y="37"/>
                      </a:lnTo>
                      <a:lnTo>
                        <a:pt x="39" y="34"/>
                      </a:lnTo>
                      <a:lnTo>
                        <a:pt x="55" y="32"/>
                      </a:lnTo>
                      <a:lnTo>
                        <a:pt x="71" y="27"/>
                      </a:lnTo>
                      <a:lnTo>
                        <a:pt x="83" y="21"/>
                      </a:lnTo>
                      <a:lnTo>
                        <a:pt x="93" y="15"/>
                      </a:lnTo>
                      <a:lnTo>
                        <a:pt x="98" y="8"/>
                      </a:lnTo>
                      <a:lnTo>
                        <a:pt x="101" y="0"/>
                      </a:lnTo>
                      <a:lnTo>
                        <a:pt x="90" y="0"/>
                      </a:lnTo>
                      <a:lnTo>
                        <a:pt x="89" y="4"/>
                      </a:lnTo>
                      <a:lnTo>
                        <a:pt x="84" y="8"/>
                      </a:lnTo>
                      <a:lnTo>
                        <a:pt x="76" y="13"/>
                      </a:lnTo>
                      <a:lnTo>
                        <a:pt x="65" y="18"/>
                      </a:lnTo>
                      <a:lnTo>
                        <a:pt x="53" y="21"/>
                      </a:lnTo>
                      <a:lnTo>
                        <a:pt x="37" y="25"/>
                      </a:lnTo>
                      <a:lnTo>
                        <a:pt x="20" y="27"/>
                      </a:lnTo>
                      <a:lnTo>
                        <a:pt x="0" y="27"/>
                      </a:lnTo>
                      <a:lnTo>
                        <a:pt x="0" y="38"/>
                      </a:lnTo>
                      <a:close/>
                    </a:path>
                  </a:pathLst>
                </a:custGeom>
                <a:solidFill>
                  <a:srgbClr val="000000"/>
                </a:solidFill>
                <a:ln w="9525">
                  <a:noFill/>
                  <a:round/>
                  <a:headEnd/>
                  <a:tailEnd/>
                </a:ln>
              </p:spPr>
              <p:txBody>
                <a:bodyPr/>
                <a:lstStyle/>
                <a:p>
                  <a:endParaRPr lang="en-US"/>
                </a:p>
              </p:txBody>
            </p:sp>
            <p:sp>
              <p:nvSpPr>
                <p:cNvPr id="13314" name="Freeform 88"/>
                <p:cNvSpPr>
                  <a:spLocks/>
                </p:cNvSpPr>
                <p:nvPr/>
              </p:nvSpPr>
              <p:spPr bwMode="auto">
                <a:xfrm>
                  <a:off x="2751" y="4078"/>
                  <a:ext cx="34" cy="11"/>
                </a:xfrm>
                <a:custGeom>
                  <a:avLst/>
                  <a:gdLst>
                    <a:gd name="T0" fmla="*/ 0 w 102"/>
                    <a:gd name="T1" fmla="*/ 0 h 35"/>
                    <a:gd name="T2" fmla="*/ 0 w 102"/>
                    <a:gd name="T3" fmla="*/ 0 h 35"/>
                    <a:gd name="T4" fmla="*/ 0 w 102"/>
                    <a:gd name="T5" fmla="*/ 0 h 35"/>
                    <a:gd name="T6" fmla="*/ 0 w 102"/>
                    <a:gd name="T7" fmla="*/ 0 h 35"/>
                    <a:gd name="T8" fmla="*/ 0 w 102"/>
                    <a:gd name="T9" fmla="*/ 0 h 35"/>
                    <a:gd name="T10" fmla="*/ 0 w 102"/>
                    <a:gd name="T11" fmla="*/ 0 h 35"/>
                    <a:gd name="T12" fmla="*/ 1 w 102"/>
                    <a:gd name="T13" fmla="*/ 0 h 35"/>
                    <a:gd name="T14" fmla="*/ 1 w 102"/>
                    <a:gd name="T15" fmla="*/ 0 h 35"/>
                    <a:gd name="T16" fmla="*/ 1 w 102"/>
                    <a:gd name="T17" fmla="*/ 0 h 35"/>
                    <a:gd name="T18" fmla="*/ 1 w 102"/>
                    <a:gd name="T19" fmla="*/ 0 h 35"/>
                    <a:gd name="T20" fmla="*/ 1 w 102"/>
                    <a:gd name="T21" fmla="*/ 0 h 35"/>
                    <a:gd name="T22" fmla="*/ 1 w 102"/>
                    <a:gd name="T23" fmla="*/ 0 h 35"/>
                    <a:gd name="T24" fmla="*/ 1 w 102"/>
                    <a:gd name="T25" fmla="*/ 0 h 35"/>
                    <a:gd name="T26" fmla="*/ 1 w 102"/>
                    <a:gd name="T27" fmla="*/ 0 h 35"/>
                    <a:gd name="T28" fmla="*/ 0 w 102"/>
                    <a:gd name="T29" fmla="*/ 0 h 35"/>
                    <a:gd name="T30" fmla="*/ 0 w 102"/>
                    <a:gd name="T31" fmla="*/ 0 h 35"/>
                    <a:gd name="T32" fmla="*/ 0 w 102"/>
                    <a:gd name="T33" fmla="*/ 0 h 35"/>
                    <a:gd name="T34" fmla="*/ 0 w 102"/>
                    <a:gd name="T35" fmla="*/ 0 h 35"/>
                    <a:gd name="T36" fmla="*/ 0 w 102"/>
                    <a:gd name="T37" fmla="*/ 0 h 35"/>
                    <a:gd name="T38" fmla="*/ 0 w 102"/>
                    <a:gd name="T39" fmla="*/ 0 h 35"/>
                    <a:gd name="T40" fmla="*/ 0 w 102"/>
                    <a:gd name="T41" fmla="*/ 0 h 35"/>
                    <a:gd name="T42" fmla="*/ 0 w 102"/>
                    <a:gd name="T43" fmla="*/ 0 h 35"/>
                    <a:gd name="T44" fmla="*/ 0 w 102"/>
                    <a:gd name="T45" fmla="*/ 0 h 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2"/>
                    <a:gd name="T70" fmla="*/ 0 h 35"/>
                    <a:gd name="T71" fmla="*/ 102 w 102"/>
                    <a:gd name="T72" fmla="*/ 35 h 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2" h="35">
                      <a:moveTo>
                        <a:pt x="0" y="0"/>
                      </a:moveTo>
                      <a:lnTo>
                        <a:pt x="0" y="0"/>
                      </a:lnTo>
                      <a:lnTo>
                        <a:pt x="3" y="8"/>
                      </a:lnTo>
                      <a:lnTo>
                        <a:pt x="10" y="15"/>
                      </a:lnTo>
                      <a:lnTo>
                        <a:pt x="21" y="21"/>
                      </a:lnTo>
                      <a:lnTo>
                        <a:pt x="33" y="25"/>
                      </a:lnTo>
                      <a:lnTo>
                        <a:pt x="47" y="29"/>
                      </a:lnTo>
                      <a:lnTo>
                        <a:pt x="65" y="32"/>
                      </a:lnTo>
                      <a:lnTo>
                        <a:pt x="84" y="34"/>
                      </a:lnTo>
                      <a:lnTo>
                        <a:pt x="102" y="35"/>
                      </a:lnTo>
                      <a:lnTo>
                        <a:pt x="102" y="24"/>
                      </a:lnTo>
                      <a:lnTo>
                        <a:pt x="84" y="24"/>
                      </a:lnTo>
                      <a:lnTo>
                        <a:pt x="66" y="22"/>
                      </a:lnTo>
                      <a:lnTo>
                        <a:pt x="51" y="20"/>
                      </a:lnTo>
                      <a:lnTo>
                        <a:pt x="36" y="16"/>
                      </a:lnTo>
                      <a:lnTo>
                        <a:pt x="26" y="12"/>
                      </a:lnTo>
                      <a:lnTo>
                        <a:pt x="18" y="8"/>
                      </a:lnTo>
                      <a:lnTo>
                        <a:pt x="14" y="3"/>
                      </a:lnTo>
                      <a:lnTo>
                        <a:pt x="11" y="0"/>
                      </a:lnTo>
                      <a:lnTo>
                        <a:pt x="0" y="0"/>
                      </a:lnTo>
                      <a:close/>
                    </a:path>
                  </a:pathLst>
                </a:custGeom>
                <a:solidFill>
                  <a:srgbClr val="000000"/>
                </a:solidFill>
                <a:ln w="9525">
                  <a:noFill/>
                  <a:round/>
                  <a:headEnd/>
                  <a:tailEnd/>
                </a:ln>
              </p:spPr>
              <p:txBody>
                <a:bodyPr/>
                <a:lstStyle/>
                <a:p>
                  <a:endParaRPr lang="en-US"/>
                </a:p>
              </p:txBody>
            </p:sp>
            <p:sp>
              <p:nvSpPr>
                <p:cNvPr id="13315" name="Freeform 89"/>
                <p:cNvSpPr>
                  <a:spLocks/>
                </p:cNvSpPr>
                <p:nvPr/>
              </p:nvSpPr>
              <p:spPr bwMode="auto">
                <a:xfrm>
                  <a:off x="2751" y="4056"/>
                  <a:ext cx="4" cy="22"/>
                </a:xfrm>
                <a:custGeom>
                  <a:avLst/>
                  <a:gdLst>
                    <a:gd name="T0" fmla="*/ 0 w 12"/>
                    <a:gd name="T1" fmla="*/ 0 h 66"/>
                    <a:gd name="T2" fmla="*/ 0 w 12"/>
                    <a:gd name="T3" fmla="*/ 0 h 66"/>
                    <a:gd name="T4" fmla="*/ 0 w 12"/>
                    <a:gd name="T5" fmla="*/ 1 h 66"/>
                    <a:gd name="T6" fmla="*/ 0 w 12"/>
                    <a:gd name="T7" fmla="*/ 1 h 66"/>
                    <a:gd name="T8" fmla="*/ 0 w 12"/>
                    <a:gd name="T9" fmla="*/ 0 h 66"/>
                    <a:gd name="T10" fmla="*/ 0 w 12"/>
                    <a:gd name="T11" fmla="*/ 0 h 66"/>
                    <a:gd name="T12" fmla="*/ 0 w 12"/>
                    <a:gd name="T13" fmla="*/ 0 h 66"/>
                    <a:gd name="T14" fmla="*/ 0 w 12"/>
                    <a:gd name="T15" fmla="*/ 0 h 66"/>
                    <a:gd name="T16" fmla="*/ 0 w 12"/>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66"/>
                    <a:gd name="T29" fmla="*/ 12 w 12"/>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66">
                      <a:moveTo>
                        <a:pt x="0" y="0"/>
                      </a:moveTo>
                      <a:lnTo>
                        <a:pt x="0" y="0"/>
                      </a:lnTo>
                      <a:lnTo>
                        <a:pt x="1" y="66"/>
                      </a:lnTo>
                      <a:lnTo>
                        <a:pt x="12" y="66"/>
                      </a:lnTo>
                      <a:lnTo>
                        <a:pt x="11" y="0"/>
                      </a:lnTo>
                      <a:lnTo>
                        <a:pt x="0" y="0"/>
                      </a:lnTo>
                      <a:close/>
                    </a:path>
                  </a:pathLst>
                </a:custGeom>
                <a:solidFill>
                  <a:srgbClr val="000000"/>
                </a:solidFill>
                <a:ln w="9525">
                  <a:noFill/>
                  <a:round/>
                  <a:headEnd/>
                  <a:tailEnd/>
                </a:ln>
              </p:spPr>
              <p:txBody>
                <a:bodyPr/>
                <a:lstStyle/>
                <a:p>
                  <a:endParaRPr lang="en-US"/>
                </a:p>
              </p:txBody>
            </p:sp>
            <p:sp>
              <p:nvSpPr>
                <p:cNvPr id="13316" name="Freeform 90"/>
                <p:cNvSpPr>
                  <a:spLocks/>
                </p:cNvSpPr>
                <p:nvPr/>
              </p:nvSpPr>
              <p:spPr bwMode="auto">
                <a:xfrm>
                  <a:off x="2765" y="4080"/>
                  <a:ext cx="6" cy="1"/>
                </a:xfrm>
                <a:custGeom>
                  <a:avLst/>
                  <a:gdLst>
                    <a:gd name="T0" fmla="*/ 0 w 18"/>
                    <a:gd name="T1" fmla="*/ 1 h 1"/>
                    <a:gd name="T2" fmla="*/ 0 w 18"/>
                    <a:gd name="T3" fmla="*/ 1 h 1"/>
                    <a:gd name="T4" fmla="*/ 0 w 18"/>
                    <a:gd name="T5" fmla="*/ 0 h 1"/>
                    <a:gd name="T6" fmla="*/ 0 w 18"/>
                    <a:gd name="T7" fmla="*/ 0 h 1"/>
                    <a:gd name="T8" fmla="*/ 0 w 18"/>
                    <a:gd name="T9" fmla="*/ 1 h 1"/>
                    <a:gd name="T10" fmla="*/ 0 w 18"/>
                    <a:gd name="T11" fmla="*/ 1 h 1"/>
                    <a:gd name="T12" fmla="*/ 0 w 18"/>
                    <a:gd name="T13" fmla="*/ 1 h 1"/>
                    <a:gd name="T14" fmla="*/ 0 w 18"/>
                    <a:gd name="T15" fmla="*/ 1 h 1"/>
                    <a:gd name="T16" fmla="*/ 0 w 18"/>
                    <a:gd name="T17" fmla="*/ 1 h 1"/>
                    <a:gd name="T18" fmla="*/ 0 w 18"/>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
                    <a:gd name="T32" fmla="*/ 18 w 18"/>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
                      <a:moveTo>
                        <a:pt x="18" y="1"/>
                      </a:moveTo>
                      <a:lnTo>
                        <a:pt x="13" y="1"/>
                      </a:lnTo>
                      <a:lnTo>
                        <a:pt x="9" y="0"/>
                      </a:lnTo>
                      <a:lnTo>
                        <a:pt x="5" y="0"/>
                      </a:lnTo>
                      <a:lnTo>
                        <a:pt x="1" y="1"/>
                      </a:lnTo>
                      <a:lnTo>
                        <a:pt x="0" y="1"/>
                      </a:lnTo>
                      <a:lnTo>
                        <a:pt x="18" y="1"/>
                      </a:lnTo>
                      <a:close/>
                    </a:path>
                  </a:pathLst>
                </a:custGeom>
                <a:solidFill>
                  <a:srgbClr val="EDEDED"/>
                </a:solidFill>
                <a:ln w="9525">
                  <a:noFill/>
                  <a:round/>
                  <a:headEnd/>
                  <a:tailEnd/>
                </a:ln>
              </p:spPr>
              <p:txBody>
                <a:bodyPr/>
                <a:lstStyle/>
                <a:p>
                  <a:endParaRPr lang="en-US"/>
                </a:p>
              </p:txBody>
            </p:sp>
            <p:sp>
              <p:nvSpPr>
                <p:cNvPr id="13317" name="Freeform 91"/>
                <p:cNvSpPr>
                  <a:spLocks/>
                </p:cNvSpPr>
                <p:nvPr/>
              </p:nvSpPr>
              <p:spPr bwMode="auto">
                <a:xfrm>
                  <a:off x="2765" y="4080"/>
                  <a:ext cx="8" cy="1"/>
                </a:xfrm>
                <a:custGeom>
                  <a:avLst/>
                  <a:gdLst>
                    <a:gd name="T0" fmla="*/ 0 w 24"/>
                    <a:gd name="T1" fmla="*/ 0 h 3"/>
                    <a:gd name="T2" fmla="*/ 0 w 24"/>
                    <a:gd name="T3" fmla="*/ 0 h 3"/>
                    <a:gd name="T4" fmla="*/ 0 w 24"/>
                    <a:gd name="T5" fmla="*/ 0 h 3"/>
                    <a:gd name="T6" fmla="*/ 0 w 24"/>
                    <a:gd name="T7" fmla="*/ 0 h 3"/>
                    <a:gd name="T8" fmla="*/ 0 w 24"/>
                    <a:gd name="T9" fmla="*/ 0 h 3"/>
                    <a:gd name="T10" fmla="*/ 0 w 24"/>
                    <a:gd name="T11" fmla="*/ 0 h 3"/>
                    <a:gd name="T12" fmla="*/ 0 w 24"/>
                    <a:gd name="T13" fmla="*/ 0 h 3"/>
                    <a:gd name="T14" fmla="*/ 0 w 24"/>
                    <a:gd name="T15" fmla="*/ 0 h 3"/>
                    <a:gd name="T16" fmla="*/ 0 w 24"/>
                    <a:gd name="T17" fmla="*/ 0 h 3"/>
                    <a:gd name="T18" fmla="*/ 0 w 24"/>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3"/>
                    <a:gd name="T32" fmla="*/ 24 w 24"/>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3">
                      <a:moveTo>
                        <a:pt x="24" y="3"/>
                      </a:moveTo>
                      <a:lnTo>
                        <a:pt x="20" y="1"/>
                      </a:lnTo>
                      <a:lnTo>
                        <a:pt x="13" y="0"/>
                      </a:lnTo>
                      <a:lnTo>
                        <a:pt x="7" y="0"/>
                      </a:lnTo>
                      <a:lnTo>
                        <a:pt x="3" y="1"/>
                      </a:lnTo>
                      <a:lnTo>
                        <a:pt x="2" y="1"/>
                      </a:lnTo>
                      <a:lnTo>
                        <a:pt x="0" y="3"/>
                      </a:lnTo>
                      <a:lnTo>
                        <a:pt x="24" y="3"/>
                      </a:lnTo>
                      <a:close/>
                    </a:path>
                  </a:pathLst>
                </a:custGeom>
                <a:solidFill>
                  <a:srgbClr val="E3E3E3"/>
                </a:solidFill>
                <a:ln w="9525">
                  <a:noFill/>
                  <a:round/>
                  <a:headEnd/>
                  <a:tailEnd/>
                </a:ln>
              </p:spPr>
              <p:txBody>
                <a:bodyPr/>
                <a:lstStyle/>
                <a:p>
                  <a:endParaRPr lang="en-US"/>
                </a:p>
              </p:txBody>
            </p:sp>
            <p:sp>
              <p:nvSpPr>
                <p:cNvPr id="13318" name="Freeform 92"/>
                <p:cNvSpPr>
                  <a:spLocks/>
                </p:cNvSpPr>
                <p:nvPr/>
              </p:nvSpPr>
              <p:spPr bwMode="auto">
                <a:xfrm>
                  <a:off x="2764" y="4080"/>
                  <a:ext cx="10" cy="2"/>
                </a:xfrm>
                <a:custGeom>
                  <a:avLst/>
                  <a:gdLst>
                    <a:gd name="T0" fmla="*/ 0 w 29"/>
                    <a:gd name="T1" fmla="*/ 1 h 4"/>
                    <a:gd name="T2" fmla="*/ 0 w 29"/>
                    <a:gd name="T3" fmla="*/ 1 h 4"/>
                    <a:gd name="T4" fmla="*/ 0 w 29"/>
                    <a:gd name="T5" fmla="*/ 1 h 4"/>
                    <a:gd name="T6" fmla="*/ 0 w 29"/>
                    <a:gd name="T7" fmla="*/ 1 h 4"/>
                    <a:gd name="T8" fmla="*/ 0 w 29"/>
                    <a:gd name="T9" fmla="*/ 1 h 4"/>
                    <a:gd name="T10" fmla="*/ 0 w 29"/>
                    <a:gd name="T11" fmla="*/ 1 h 4"/>
                    <a:gd name="T12" fmla="*/ 0 w 29"/>
                    <a:gd name="T13" fmla="*/ 1 h 4"/>
                    <a:gd name="T14" fmla="*/ 0 w 29"/>
                    <a:gd name="T15" fmla="*/ 1 h 4"/>
                    <a:gd name="T16" fmla="*/ 0 w 29"/>
                    <a:gd name="T17" fmla="*/ 0 h 4"/>
                    <a:gd name="T18" fmla="*/ 0 w 29"/>
                    <a:gd name="T19" fmla="*/ 0 h 4"/>
                    <a:gd name="T20" fmla="*/ 0 w 29"/>
                    <a:gd name="T21" fmla="*/ 1 h 4"/>
                    <a:gd name="T22" fmla="*/ 0 w 29"/>
                    <a:gd name="T23" fmla="*/ 1 h 4"/>
                    <a:gd name="T24" fmla="*/ 0 w 29"/>
                    <a:gd name="T25" fmla="*/ 1 h 4"/>
                    <a:gd name="T26" fmla="*/ 0 w 29"/>
                    <a:gd name="T27" fmla="*/ 1 h 4"/>
                    <a:gd name="T28" fmla="*/ 0 w 29"/>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
                    <a:gd name="T47" fmla="*/ 29 w 29"/>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
                      <a:moveTo>
                        <a:pt x="29" y="4"/>
                      </a:moveTo>
                      <a:lnTo>
                        <a:pt x="27" y="4"/>
                      </a:lnTo>
                      <a:lnTo>
                        <a:pt x="27" y="3"/>
                      </a:lnTo>
                      <a:lnTo>
                        <a:pt x="26" y="3"/>
                      </a:lnTo>
                      <a:lnTo>
                        <a:pt x="25" y="3"/>
                      </a:lnTo>
                      <a:lnTo>
                        <a:pt x="23" y="2"/>
                      </a:lnTo>
                      <a:lnTo>
                        <a:pt x="22" y="1"/>
                      </a:lnTo>
                      <a:lnTo>
                        <a:pt x="21" y="0"/>
                      </a:lnTo>
                      <a:lnTo>
                        <a:pt x="3" y="0"/>
                      </a:lnTo>
                      <a:lnTo>
                        <a:pt x="1" y="2"/>
                      </a:lnTo>
                      <a:lnTo>
                        <a:pt x="0" y="3"/>
                      </a:lnTo>
                      <a:lnTo>
                        <a:pt x="0" y="4"/>
                      </a:lnTo>
                      <a:lnTo>
                        <a:pt x="29" y="4"/>
                      </a:lnTo>
                      <a:close/>
                    </a:path>
                  </a:pathLst>
                </a:custGeom>
                <a:solidFill>
                  <a:srgbClr val="D9D9D9"/>
                </a:solidFill>
                <a:ln w="9525">
                  <a:noFill/>
                  <a:round/>
                  <a:headEnd/>
                  <a:tailEnd/>
                </a:ln>
              </p:spPr>
              <p:txBody>
                <a:bodyPr/>
                <a:lstStyle/>
                <a:p>
                  <a:endParaRPr lang="en-US"/>
                </a:p>
              </p:txBody>
            </p:sp>
            <p:sp>
              <p:nvSpPr>
                <p:cNvPr id="13319" name="Freeform 93"/>
                <p:cNvSpPr>
                  <a:spLocks/>
                </p:cNvSpPr>
                <p:nvPr/>
              </p:nvSpPr>
              <p:spPr bwMode="auto">
                <a:xfrm>
                  <a:off x="2764" y="4081"/>
                  <a:ext cx="10" cy="2"/>
                </a:xfrm>
                <a:custGeom>
                  <a:avLst/>
                  <a:gdLst>
                    <a:gd name="T0" fmla="*/ 0 w 30"/>
                    <a:gd name="T1" fmla="*/ 0 h 5"/>
                    <a:gd name="T2" fmla="*/ 0 w 30"/>
                    <a:gd name="T3" fmla="*/ 0 h 5"/>
                    <a:gd name="T4" fmla="*/ 0 w 30"/>
                    <a:gd name="T5" fmla="*/ 0 h 5"/>
                    <a:gd name="T6" fmla="*/ 0 w 30"/>
                    <a:gd name="T7" fmla="*/ 0 h 5"/>
                    <a:gd name="T8" fmla="*/ 0 w 30"/>
                    <a:gd name="T9" fmla="*/ 0 h 5"/>
                    <a:gd name="T10" fmla="*/ 0 w 30"/>
                    <a:gd name="T11" fmla="*/ 0 h 5"/>
                    <a:gd name="T12" fmla="*/ 0 w 30"/>
                    <a:gd name="T13" fmla="*/ 0 h 5"/>
                    <a:gd name="T14" fmla="*/ 0 w 30"/>
                    <a:gd name="T15" fmla="*/ 0 h 5"/>
                    <a:gd name="T16" fmla="*/ 0 w 30"/>
                    <a:gd name="T17" fmla="*/ 0 h 5"/>
                    <a:gd name="T18" fmla="*/ 0 w 30"/>
                    <a:gd name="T19" fmla="*/ 0 h 5"/>
                    <a:gd name="T20" fmla="*/ 0 w 30"/>
                    <a:gd name="T21" fmla="*/ 0 h 5"/>
                    <a:gd name="T22" fmla="*/ 0 w 30"/>
                    <a:gd name="T23" fmla="*/ 0 h 5"/>
                    <a:gd name="T24" fmla="*/ 0 w 30"/>
                    <a:gd name="T25" fmla="*/ 0 h 5"/>
                    <a:gd name="T26" fmla="*/ 0 w 30"/>
                    <a:gd name="T27" fmla="*/ 0 h 5"/>
                    <a:gd name="T28" fmla="*/ 0 w 30"/>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5"/>
                    <a:gd name="T47" fmla="*/ 30 w 30"/>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5">
                      <a:moveTo>
                        <a:pt x="30" y="5"/>
                      </a:moveTo>
                      <a:lnTo>
                        <a:pt x="30" y="5"/>
                      </a:lnTo>
                      <a:lnTo>
                        <a:pt x="30" y="4"/>
                      </a:lnTo>
                      <a:lnTo>
                        <a:pt x="29" y="2"/>
                      </a:lnTo>
                      <a:lnTo>
                        <a:pt x="26" y="1"/>
                      </a:lnTo>
                      <a:lnTo>
                        <a:pt x="25" y="0"/>
                      </a:lnTo>
                      <a:lnTo>
                        <a:pt x="1" y="0"/>
                      </a:lnTo>
                      <a:lnTo>
                        <a:pt x="0" y="2"/>
                      </a:lnTo>
                      <a:lnTo>
                        <a:pt x="0" y="4"/>
                      </a:lnTo>
                      <a:lnTo>
                        <a:pt x="0" y="5"/>
                      </a:lnTo>
                      <a:lnTo>
                        <a:pt x="30" y="5"/>
                      </a:lnTo>
                      <a:close/>
                    </a:path>
                  </a:pathLst>
                </a:custGeom>
                <a:solidFill>
                  <a:srgbClr val="D1D1D1"/>
                </a:solidFill>
                <a:ln w="9525">
                  <a:noFill/>
                  <a:round/>
                  <a:headEnd/>
                  <a:tailEnd/>
                </a:ln>
              </p:spPr>
              <p:txBody>
                <a:bodyPr/>
                <a:lstStyle/>
                <a:p>
                  <a:endParaRPr lang="en-US"/>
                </a:p>
              </p:txBody>
            </p:sp>
            <p:sp>
              <p:nvSpPr>
                <p:cNvPr id="13320" name="Freeform 94"/>
                <p:cNvSpPr>
                  <a:spLocks/>
                </p:cNvSpPr>
                <p:nvPr/>
              </p:nvSpPr>
              <p:spPr bwMode="auto">
                <a:xfrm>
                  <a:off x="2764" y="4082"/>
                  <a:ext cx="11" cy="1"/>
                </a:xfrm>
                <a:custGeom>
                  <a:avLst/>
                  <a:gdLst>
                    <a:gd name="T0" fmla="*/ 0 w 32"/>
                    <a:gd name="T1" fmla="*/ 0 h 5"/>
                    <a:gd name="T2" fmla="*/ 0 w 32"/>
                    <a:gd name="T3" fmla="*/ 0 h 5"/>
                    <a:gd name="T4" fmla="*/ 0 w 32"/>
                    <a:gd name="T5" fmla="*/ 0 h 5"/>
                    <a:gd name="T6" fmla="*/ 0 w 32"/>
                    <a:gd name="T7" fmla="*/ 0 h 5"/>
                    <a:gd name="T8" fmla="*/ 0 w 32"/>
                    <a:gd name="T9" fmla="*/ 0 h 5"/>
                    <a:gd name="T10" fmla="*/ 0 w 32"/>
                    <a:gd name="T11" fmla="*/ 0 h 5"/>
                    <a:gd name="T12" fmla="*/ 0 w 32"/>
                    <a:gd name="T13" fmla="*/ 0 h 5"/>
                    <a:gd name="T14" fmla="*/ 0 w 32"/>
                    <a:gd name="T15" fmla="*/ 0 h 5"/>
                    <a:gd name="T16" fmla="*/ 0 w 32"/>
                    <a:gd name="T17" fmla="*/ 0 h 5"/>
                    <a:gd name="T18" fmla="*/ 0 w 32"/>
                    <a:gd name="T19" fmla="*/ 0 h 5"/>
                    <a:gd name="T20" fmla="*/ 0 w 32"/>
                    <a:gd name="T21" fmla="*/ 0 h 5"/>
                    <a:gd name="T22" fmla="*/ 0 w 32"/>
                    <a:gd name="T23" fmla="*/ 0 h 5"/>
                    <a:gd name="T24" fmla="*/ 0 w 32"/>
                    <a:gd name="T25" fmla="*/ 0 h 5"/>
                    <a:gd name="T26" fmla="*/ 0 w 32"/>
                    <a:gd name="T27" fmla="*/ 0 h 5"/>
                    <a:gd name="T28" fmla="*/ 0 w 32"/>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5"/>
                    <a:gd name="T47" fmla="*/ 32 w 32"/>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5">
                      <a:moveTo>
                        <a:pt x="0" y="5"/>
                      </a:moveTo>
                      <a:lnTo>
                        <a:pt x="0" y="5"/>
                      </a:lnTo>
                      <a:lnTo>
                        <a:pt x="0" y="4"/>
                      </a:lnTo>
                      <a:lnTo>
                        <a:pt x="0" y="3"/>
                      </a:lnTo>
                      <a:lnTo>
                        <a:pt x="0" y="2"/>
                      </a:lnTo>
                      <a:lnTo>
                        <a:pt x="0" y="0"/>
                      </a:lnTo>
                      <a:lnTo>
                        <a:pt x="29" y="0"/>
                      </a:lnTo>
                      <a:lnTo>
                        <a:pt x="30" y="2"/>
                      </a:lnTo>
                      <a:lnTo>
                        <a:pt x="30" y="3"/>
                      </a:lnTo>
                      <a:lnTo>
                        <a:pt x="32" y="5"/>
                      </a:lnTo>
                      <a:lnTo>
                        <a:pt x="0" y="5"/>
                      </a:lnTo>
                      <a:close/>
                    </a:path>
                  </a:pathLst>
                </a:custGeom>
                <a:solidFill>
                  <a:srgbClr val="C7C7C7"/>
                </a:solidFill>
                <a:ln w="9525">
                  <a:noFill/>
                  <a:round/>
                  <a:headEnd/>
                  <a:tailEnd/>
                </a:ln>
              </p:spPr>
              <p:txBody>
                <a:bodyPr/>
                <a:lstStyle/>
                <a:p>
                  <a:endParaRPr lang="en-US"/>
                </a:p>
              </p:txBody>
            </p:sp>
            <p:sp>
              <p:nvSpPr>
                <p:cNvPr id="13321" name="Freeform 95"/>
                <p:cNvSpPr>
                  <a:spLocks/>
                </p:cNvSpPr>
                <p:nvPr/>
              </p:nvSpPr>
              <p:spPr bwMode="auto">
                <a:xfrm>
                  <a:off x="2764" y="4083"/>
                  <a:ext cx="11" cy="1"/>
                </a:xfrm>
                <a:custGeom>
                  <a:avLst/>
                  <a:gdLst>
                    <a:gd name="T0" fmla="*/ 0 w 32"/>
                    <a:gd name="T1" fmla="*/ 0 h 5"/>
                    <a:gd name="T2" fmla="*/ 0 w 32"/>
                    <a:gd name="T3" fmla="*/ 0 h 5"/>
                    <a:gd name="T4" fmla="*/ 0 w 32"/>
                    <a:gd name="T5" fmla="*/ 0 h 5"/>
                    <a:gd name="T6" fmla="*/ 0 w 32"/>
                    <a:gd name="T7" fmla="*/ 0 h 5"/>
                    <a:gd name="T8" fmla="*/ 0 w 32"/>
                    <a:gd name="T9" fmla="*/ 0 h 5"/>
                    <a:gd name="T10" fmla="*/ 0 w 32"/>
                    <a:gd name="T11" fmla="*/ 0 h 5"/>
                    <a:gd name="T12" fmla="*/ 0 w 32"/>
                    <a:gd name="T13" fmla="*/ 0 h 5"/>
                    <a:gd name="T14" fmla="*/ 0 w 32"/>
                    <a:gd name="T15" fmla="*/ 0 h 5"/>
                    <a:gd name="T16" fmla="*/ 0 w 32"/>
                    <a:gd name="T17" fmla="*/ 0 h 5"/>
                    <a:gd name="T18" fmla="*/ 0 w 32"/>
                    <a:gd name="T19" fmla="*/ 0 h 5"/>
                    <a:gd name="T20" fmla="*/ 0 w 3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5"/>
                    <a:gd name="T35" fmla="*/ 32 w 3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5">
                      <a:moveTo>
                        <a:pt x="0" y="5"/>
                      </a:moveTo>
                      <a:lnTo>
                        <a:pt x="0" y="3"/>
                      </a:lnTo>
                      <a:lnTo>
                        <a:pt x="0" y="2"/>
                      </a:lnTo>
                      <a:lnTo>
                        <a:pt x="0" y="1"/>
                      </a:lnTo>
                      <a:lnTo>
                        <a:pt x="0" y="0"/>
                      </a:lnTo>
                      <a:lnTo>
                        <a:pt x="30" y="0"/>
                      </a:lnTo>
                      <a:lnTo>
                        <a:pt x="32" y="2"/>
                      </a:lnTo>
                      <a:lnTo>
                        <a:pt x="32" y="3"/>
                      </a:lnTo>
                      <a:lnTo>
                        <a:pt x="30" y="5"/>
                      </a:lnTo>
                      <a:lnTo>
                        <a:pt x="0" y="5"/>
                      </a:lnTo>
                      <a:close/>
                    </a:path>
                  </a:pathLst>
                </a:custGeom>
                <a:solidFill>
                  <a:srgbClr val="BFBFBF"/>
                </a:solidFill>
                <a:ln w="9525">
                  <a:noFill/>
                  <a:round/>
                  <a:headEnd/>
                  <a:tailEnd/>
                </a:ln>
              </p:spPr>
              <p:txBody>
                <a:bodyPr/>
                <a:lstStyle/>
                <a:p>
                  <a:endParaRPr lang="en-US"/>
                </a:p>
              </p:txBody>
            </p:sp>
            <p:sp>
              <p:nvSpPr>
                <p:cNvPr id="13322" name="Freeform 96"/>
                <p:cNvSpPr>
                  <a:spLocks/>
                </p:cNvSpPr>
                <p:nvPr/>
              </p:nvSpPr>
              <p:spPr bwMode="auto">
                <a:xfrm>
                  <a:off x="2764" y="4083"/>
                  <a:ext cx="11" cy="2"/>
                </a:xfrm>
                <a:custGeom>
                  <a:avLst/>
                  <a:gdLst>
                    <a:gd name="T0" fmla="*/ 0 w 32"/>
                    <a:gd name="T1" fmla="*/ 0 h 5"/>
                    <a:gd name="T2" fmla="*/ 0 w 32"/>
                    <a:gd name="T3" fmla="*/ 0 h 5"/>
                    <a:gd name="T4" fmla="*/ 0 w 32"/>
                    <a:gd name="T5" fmla="*/ 0 h 5"/>
                    <a:gd name="T6" fmla="*/ 0 w 32"/>
                    <a:gd name="T7" fmla="*/ 0 h 5"/>
                    <a:gd name="T8" fmla="*/ 0 w 32"/>
                    <a:gd name="T9" fmla="*/ 0 h 5"/>
                    <a:gd name="T10" fmla="*/ 0 w 32"/>
                    <a:gd name="T11" fmla="*/ 0 h 5"/>
                    <a:gd name="T12" fmla="*/ 0 w 32"/>
                    <a:gd name="T13" fmla="*/ 0 h 5"/>
                    <a:gd name="T14" fmla="*/ 0 w 32"/>
                    <a:gd name="T15" fmla="*/ 0 h 5"/>
                    <a:gd name="T16" fmla="*/ 0 w 32"/>
                    <a:gd name="T17" fmla="*/ 0 h 5"/>
                    <a:gd name="T18" fmla="*/ 0 w 32"/>
                    <a:gd name="T19" fmla="*/ 0 h 5"/>
                    <a:gd name="T20" fmla="*/ 0 w 32"/>
                    <a:gd name="T21" fmla="*/ 0 h 5"/>
                    <a:gd name="T22" fmla="*/ 0 w 32"/>
                    <a:gd name="T23" fmla="*/ 0 h 5"/>
                    <a:gd name="T24" fmla="*/ 0 w 32"/>
                    <a:gd name="T25" fmla="*/ 0 h 5"/>
                    <a:gd name="T26" fmla="*/ 0 w 32"/>
                    <a:gd name="T27" fmla="*/ 0 h 5"/>
                    <a:gd name="T28" fmla="*/ 0 w 32"/>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5"/>
                    <a:gd name="T47" fmla="*/ 32 w 32"/>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5">
                      <a:moveTo>
                        <a:pt x="0" y="5"/>
                      </a:moveTo>
                      <a:lnTo>
                        <a:pt x="0" y="4"/>
                      </a:lnTo>
                      <a:lnTo>
                        <a:pt x="0" y="3"/>
                      </a:lnTo>
                      <a:lnTo>
                        <a:pt x="0" y="1"/>
                      </a:lnTo>
                      <a:lnTo>
                        <a:pt x="0" y="0"/>
                      </a:lnTo>
                      <a:lnTo>
                        <a:pt x="32" y="0"/>
                      </a:lnTo>
                      <a:lnTo>
                        <a:pt x="32" y="3"/>
                      </a:lnTo>
                      <a:lnTo>
                        <a:pt x="30" y="4"/>
                      </a:lnTo>
                      <a:lnTo>
                        <a:pt x="29" y="5"/>
                      </a:lnTo>
                      <a:lnTo>
                        <a:pt x="0" y="5"/>
                      </a:lnTo>
                      <a:close/>
                    </a:path>
                  </a:pathLst>
                </a:custGeom>
                <a:solidFill>
                  <a:srgbClr val="B5B5B5"/>
                </a:solidFill>
                <a:ln w="9525">
                  <a:noFill/>
                  <a:round/>
                  <a:headEnd/>
                  <a:tailEnd/>
                </a:ln>
              </p:spPr>
              <p:txBody>
                <a:bodyPr/>
                <a:lstStyle/>
                <a:p>
                  <a:endParaRPr lang="en-US"/>
                </a:p>
              </p:txBody>
            </p:sp>
            <p:sp>
              <p:nvSpPr>
                <p:cNvPr id="13323" name="Freeform 97"/>
                <p:cNvSpPr>
                  <a:spLocks/>
                </p:cNvSpPr>
                <p:nvPr/>
              </p:nvSpPr>
              <p:spPr bwMode="auto">
                <a:xfrm>
                  <a:off x="2764" y="4084"/>
                  <a:ext cx="10" cy="2"/>
                </a:xfrm>
                <a:custGeom>
                  <a:avLst/>
                  <a:gdLst>
                    <a:gd name="T0" fmla="*/ 0 w 30"/>
                    <a:gd name="T1" fmla="*/ 1 h 4"/>
                    <a:gd name="T2" fmla="*/ 0 w 30"/>
                    <a:gd name="T3" fmla="*/ 1 h 4"/>
                    <a:gd name="T4" fmla="*/ 0 w 30"/>
                    <a:gd name="T5" fmla="*/ 1 h 4"/>
                    <a:gd name="T6" fmla="*/ 0 w 30"/>
                    <a:gd name="T7" fmla="*/ 1 h 4"/>
                    <a:gd name="T8" fmla="*/ 0 w 30"/>
                    <a:gd name="T9" fmla="*/ 0 h 4"/>
                    <a:gd name="T10" fmla="*/ 0 w 30"/>
                    <a:gd name="T11" fmla="*/ 0 h 4"/>
                    <a:gd name="T12" fmla="*/ 0 w 30"/>
                    <a:gd name="T13" fmla="*/ 1 h 4"/>
                    <a:gd name="T14" fmla="*/ 0 w 30"/>
                    <a:gd name="T15" fmla="*/ 1 h 4"/>
                    <a:gd name="T16" fmla="*/ 0 w 30"/>
                    <a:gd name="T17" fmla="*/ 1 h 4"/>
                    <a:gd name="T18" fmla="*/ 0 w 30"/>
                    <a:gd name="T19" fmla="*/ 1 h 4"/>
                    <a:gd name="T20" fmla="*/ 0 w 30"/>
                    <a:gd name="T21" fmla="*/ 1 h 4"/>
                    <a:gd name="T22" fmla="*/ 0 w 30"/>
                    <a:gd name="T23" fmla="*/ 1 h 4"/>
                    <a:gd name="T24" fmla="*/ 0 w 30"/>
                    <a:gd name="T25" fmla="*/ 1 h 4"/>
                    <a:gd name="T26" fmla="*/ 0 w 30"/>
                    <a:gd name="T27" fmla="*/ 1 h 4"/>
                    <a:gd name="T28" fmla="*/ 0 w 30"/>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4"/>
                    <a:gd name="T47" fmla="*/ 30 w 30"/>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4">
                      <a:moveTo>
                        <a:pt x="0" y="4"/>
                      </a:moveTo>
                      <a:lnTo>
                        <a:pt x="0" y="2"/>
                      </a:lnTo>
                      <a:lnTo>
                        <a:pt x="0" y="1"/>
                      </a:lnTo>
                      <a:lnTo>
                        <a:pt x="0" y="0"/>
                      </a:lnTo>
                      <a:lnTo>
                        <a:pt x="30" y="0"/>
                      </a:lnTo>
                      <a:lnTo>
                        <a:pt x="30" y="1"/>
                      </a:lnTo>
                      <a:lnTo>
                        <a:pt x="29" y="2"/>
                      </a:lnTo>
                      <a:lnTo>
                        <a:pt x="27" y="3"/>
                      </a:lnTo>
                      <a:lnTo>
                        <a:pt x="26" y="4"/>
                      </a:lnTo>
                      <a:lnTo>
                        <a:pt x="0" y="4"/>
                      </a:lnTo>
                      <a:close/>
                    </a:path>
                  </a:pathLst>
                </a:custGeom>
                <a:solidFill>
                  <a:srgbClr val="ABABAB"/>
                </a:solidFill>
                <a:ln w="9525">
                  <a:noFill/>
                  <a:round/>
                  <a:headEnd/>
                  <a:tailEnd/>
                </a:ln>
              </p:spPr>
              <p:txBody>
                <a:bodyPr/>
                <a:lstStyle/>
                <a:p>
                  <a:endParaRPr lang="en-US"/>
                </a:p>
              </p:txBody>
            </p:sp>
            <p:sp>
              <p:nvSpPr>
                <p:cNvPr id="13324" name="Freeform 98"/>
                <p:cNvSpPr>
                  <a:spLocks/>
                </p:cNvSpPr>
                <p:nvPr/>
              </p:nvSpPr>
              <p:spPr bwMode="auto">
                <a:xfrm>
                  <a:off x="2764" y="4085"/>
                  <a:ext cx="10" cy="1"/>
                </a:xfrm>
                <a:custGeom>
                  <a:avLst/>
                  <a:gdLst>
                    <a:gd name="T0" fmla="*/ 0 w 29"/>
                    <a:gd name="T1" fmla="*/ 0 h 3"/>
                    <a:gd name="T2" fmla="*/ 0 w 29"/>
                    <a:gd name="T3" fmla="*/ 0 h 3"/>
                    <a:gd name="T4" fmla="*/ 0 w 29"/>
                    <a:gd name="T5" fmla="*/ 0 h 3"/>
                    <a:gd name="T6" fmla="*/ 0 w 29"/>
                    <a:gd name="T7" fmla="*/ 0 h 3"/>
                    <a:gd name="T8" fmla="*/ 0 w 29"/>
                    <a:gd name="T9" fmla="*/ 0 h 3"/>
                    <a:gd name="T10" fmla="*/ 0 w 29"/>
                    <a:gd name="T11" fmla="*/ 0 h 3"/>
                    <a:gd name="T12" fmla="*/ 0 w 29"/>
                    <a:gd name="T13" fmla="*/ 0 h 3"/>
                    <a:gd name="T14" fmla="*/ 0 w 29"/>
                    <a:gd name="T15" fmla="*/ 0 h 3"/>
                    <a:gd name="T16" fmla="*/ 0 w 29"/>
                    <a:gd name="T17" fmla="*/ 0 h 3"/>
                    <a:gd name="T18" fmla="*/ 0 w 29"/>
                    <a:gd name="T19" fmla="*/ 0 h 3"/>
                    <a:gd name="T20" fmla="*/ 0 w 29"/>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
                    <a:gd name="T35" fmla="*/ 29 w 29"/>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
                      <a:moveTo>
                        <a:pt x="0" y="3"/>
                      </a:moveTo>
                      <a:lnTo>
                        <a:pt x="0" y="2"/>
                      </a:lnTo>
                      <a:lnTo>
                        <a:pt x="0" y="0"/>
                      </a:lnTo>
                      <a:lnTo>
                        <a:pt x="29" y="0"/>
                      </a:lnTo>
                      <a:lnTo>
                        <a:pt x="27" y="0"/>
                      </a:lnTo>
                      <a:lnTo>
                        <a:pt x="26" y="2"/>
                      </a:lnTo>
                      <a:lnTo>
                        <a:pt x="25" y="2"/>
                      </a:lnTo>
                      <a:lnTo>
                        <a:pt x="23" y="3"/>
                      </a:lnTo>
                      <a:lnTo>
                        <a:pt x="0" y="3"/>
                      </a:lnTo>
                      <a:close/>
                    </a:path>
                  </a:pathLst>
                </a:custGeom>
                <a:solidFill>
                  <a:srgbClr val="A1A1A1"/>
                </a:solidFill>
                <a:ln w="9525">
                  <a:noFill/>
                  <a:round/>
                  <a:headEnd/>
                  <a:tailEnd/>
                </a:ln>
              </p:spPr>
              <p:txBody>
                <a:bodyPr/>
                <a:lstStyle/>
                <a:p>
                  <a:endParaRPr lang="en-US"/>
                </a:p>
              </p:txBody>
            </p:sp>
            <p:sp>
              <p:nvSpPr>
                <p:cNvPr id="13325" name="Freeform 99"/>
                <p:cNvSpPr>
                  <a:spLocks/>
                </p:cNvSpPr>
                <p:nvPr/>
              </p:nvSpPr>
              <p:spPr bwMode="auto">
                <a:xfrm>
                  <a:off x="2764" y="4086"/>
                  <a:ext cx="9" cy="1"/>
                </a:xfrm>
                <a:custGeom>
                  <a:avLst/>
                  <a:gdLst>
                    <a:gd name="T0" fmla="*/ 0 w 26"/>
                    <a:gd name="T1" fmla="*/ 0 h 4"/>
                    <a:gd name="T2" fmla="*/ 0 w 26"/>
                    <a:gd name="T3" fmla="*/ 0 h 4"/>
                    <a:gd name="T4" fmla="*/ 0 w 26"/>
                    <a:gd name="T5" fmla="*/ 0 h 4"/>
                    <a:gd name="T6" fmla="*/ 0 w 26"/>
                    <a:gd name="T7" fmla="*/ 0 h 4"/>
                    <a:gd name="T8" fmla="*/ 0 w 26"/>
                    <a:gd name="T9" fmla="*/ 0 h 4"/>
                    <a:gd name="T10" fmla="*/ 0 w 26"/>
                    <a:gd name="T11" fmla="*/ 0 h 4"/>
                    <a:gd name="T12" fmla="*/ 0 w 26"/>
                    <a:gd name="T13" fmla="*/ 0 h 4"/>
                    <a:gd name="T14" fmla="*/ 0 w 26"/>
                    <a:gd name="T15" fmla="*/ 0 h 4"/>
                    <a:gd name="T16" fmla="*/ 0 w 26"/>
                    <a:gd name="T17" fmla="*/ 0 h 4"/>
                    <a:gd name="T18" fmla="*/ 0 w 26"/>
                    <a:gd name="T19" fmla="*/ 0 h 4"/>
                    <a:gd name="T20" fmla="*/ 0 w 2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4"/>
                    <a:gd name="T35" fmla="*/ 26 w 2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4">
                      <a:moveTo>
                        <a:pt x="0" y="4"/>
                      </a:moveTo>
                      <a:lnTo>
                        <a:pt x="0" y="4"/>
                      </a:lnTo>
                      <a:lnTo>
                        <a:pt x="0" y="3"/>
                      </a:lnTo>
                      <a:lnTo>
                        <a:pt x="0" y="1"/>
                      </a:lnTo>
                      <a:lnTo>
                        <a:pt x="0" y="0"/>
                      </a:lnTo>
                      <a:lnTo>
                        <a:pt x="26" y="0"/>
                      </a:lnTo>
                      <a:lnTo>
                        <a:pt x="25" y="0"/>
                      </a:lnTo>
                      <a:lnTo>
                        <a:pt x="23" y="1"/>
                      </a:lnTo>
                      <a:lnTo>
                        <a:pt x="22" y="3"/>
                      </a:lnTo>
                      <a:lnTo>
                        <a:pt x="21" y="4"/>
                      </a:lnTo>
                      <a:lnTo>
                        <a:pt x="0" y="4"/>
                      </a:lnTo>
                      <a:close/>
                    </a:path>
                  </a:pathLst>
                </a:custGeom>
                <a:solidFill>
                  <a:srgbClr val="999999"/>
                </a:solidFill>
                <a:ln w="9525">
                  <a:noFill/>
                  <a:round/>
                  <a:headEnd/>
                  <a:tailEnd/>
                </a:ln>
              </p:spPr>
              <p:txBody>
                <a:bodyPr/>
                <a:lstStyle/>
                <a:p>
                  <a:endParaRPr lang="en-US"/>
                </a:p>
              </p:txBody>
            </p:sp>
            <p:sp>
              <p:nvSpPr>
                <p:cNvPr id="13326" name="Freeform 100"/>
                <p:cNvSpPr>
                  <a:spLocks/>
                </p:cNvSpPr>
                <p:nvPr/>
              </p:nvSpPr>
              <p:spPr bwMode="auto">
                <a:xfrm>
                  <a:off x="2764" y="4086"/>
                  <a:ext cx="8" cy="2"/>
                </a:xfrm>
                <a:custGeom>
                  <a:avLst/>
                  <a:gdLst>
                    <a:gd name="T0" fmla="*/ 0 w 23"/>
                    <a:gd name="T1" fmla="*/ 0 h 6"/>
                    <a:gd name="T2" fmla="*/ 0 w 23"/>
                    <a:gd name="T3" fmla="*/ 0 h 6"/>
                    <a:gd name="T4" fmla="*/ 0 w 23"/>
                    <a:gd name="T5" fmla="*/ 0 h 6"/>
                    <a:gd name="T6" fmla="*/ 0 w 23"/>
                    <a:gd name="T7" fmla="*/ 0 h 6"/>
                    <a:gd name="T8" fmla="*/ 0 w 23"/>
                    <a:gd name="T9" fmla="*/ 0 h 6"/>
                    <a:gd name="T10" fmla="*/ 0 w 23"/>
                    <a:gd name="T11" fmla="*/ 0 h 6"/>
                    <a:gd name="T12" fmla="*/ 0 w 23"/>
                    <a:gd name="T13" fmla="*/ 0 h 6"/>
                    <a:gd name="T14" fmla="*/ 0 w 23"/>
                    <a:gd name="T15" fmla="*/ 0 h 6"/>
                    <a:gd name="T16" fmla="*/ 0 w 23"/>
                    <a:gd name="T17" fmla="*/ 0 h 6"/>
                    <a:gd name="T18" fmla="*/ 0 w 23"/>
                    <a:gd name="T19" fmla="*/ 0 h 6"/>
                    <a:gd name="T20" fmla="*/ 0 w 23"/>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6"/>
                    <a:gd name="T35" fmla="*/ 23 w 23"/>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6">
                      <a:moveTo>
                        <a:pt x="1" y="6"/>
                      </a:moveTo>
                      <a:lnTo>
                        <a:pt x="0" y="5"/>
                      </a:lnTo>
                      <a:lnTo>
                        <a:pt x="0" y="4"/>
                      </a:lnTo>
                      <a:lnTo>
                        <a:pt x="0" y="3"/>
                      </a:lnTo>
                      <a:lnTo>
                        <a:pt x="0" y="0"/>
                      </a:lnTo>
                      <a:lnTo>
                        <a:pt x="23" y="0"/>
                      </a:lnTo>
                      <a:lnTo>
                        <a:pt x="22" y="3"/>
                      </a:lnTo>
                      <a:lnTo>
                        <a:pt x="19" y="4"/>
                      </a:lnTo>
                      <a:lnTo>
                        <a:pt x="18" y="4"/>
                      </a:lnTo>
                      <a:lnTo>
                        <a:pt x="15" y="6"/>
                      </a:lnTo>
                      <a:lnTo>
                        <a:pt x="1" y="6"/>
                      </a:lnTo>
                      <a:close/>
                    </a:path>
                  </a:pathLst>
                </a:custGeom>
                <a:solidFill>
                  <a:srgbClr val="8F8F8F"/>
                </a:solidFill>
                <a:ln w="9525">
                  <a:noFill/>
                  <a:round/>
                  <a:headEnd/>
                  <a:tailEnd/>
                </a:ln>
              </p:spPr>
              <p:txBody>
                <a:bodyPr/>
                <a:lstStyle/>
                <a:p>
                  <a:endParaRPr lang="en-US"/>
                </a:p>
              </p:txBody>
            </p:sp>
            <p:sp>
              <p:nvSpPr>
                <p:cNvPr id="13327" name="Freeform 101"/>
                <p:cNvSpPr>
                  <a:spLocks/>
                </p:cNvSpPr>
                <p:nvPr/>
              </p:nvSpPr>
              <p:spPr bwMode="auto">
                <a:xfrm>
                  <a:off x="2764" y="4087"/>
                  <a:ext cx="7" cy="1"/>
                </a:xfrm>
                <a:custGeom>
                  <a:avLst/>
                  <a:gdLst>
                    <a:gd name="T0" fmla="*/ 0 w 21"/>
                    <a:gd name="T1" fmla="*/ 0 h 4"/>
                    <a:gd name="T2" fmla="*/ 0 w 21"/>
                    <a:gd name="T3" fmla="*/ 0 h 4"/>
                    <a:gd name="T4" fmla="*/ 0 w 21"/>
                    <a:gd name="T5" fmla="*/ 0 h 4"/>
                    <a:gd name="T6" fmla="*/ 0 w 21"/>
                    <a:gd name="T7" fmla="*/ 0 h 4"/>
                    <a:gd name="T8" fmla="*/ 0 w 21"/>
                    <a:gd name="T9" fmla="*/ 0 h 4"/>
                    <a:gd name="T10" fmla="*/ 0 w 21"/>
                    <a:gd name="T11" fmla="*/ 0 h 4"/>
                    <a:gd name="T12" fmla="*/ 0 w 21"/>
                    <a:gd name="T13" fmla="*/ 0 h 4"/>
                    <a:gd name="T14" fmla="*/ 0 w 21"/>
                    <a:gd name="T15" fmla="*/ 0 h 4"/>
                    <a:gd name="T16" fmla="*/ 0 w 21"/>
                    <a:gd name="T17" fmla="*/ 0 h 4"/>
                    <a:gd name="T18" fmla="*/ 0 w 21"/>
                    <a:gd name="T19" fmla="*/ 0 h 4"/>
                    <a:gd name="T20" fmla="*/ 0 w 21"/>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
                    <a:gd name="T35" fmla="*/ 21 w 21"/>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
                      <a:moveTo>
                        <a:pt x="1" y="4"/>
                      </a:moveTo>
                      <a:lnTo>
                        <a:pt x="1" y="4"/>
                      </a:lnTo>
                      <a:lnTo>
                        <a:pt x="1" y="3"/>
                      </a:lnTo>
                      <a:lnTo>
                        <a:pt x="0" y="1"/>
                      </a:lnTo>
                      <a:lnTo>
                        <a:pt x="0" y="0"/>
                      </a:lnTo>
                      <a:lnTo>
                        <a:pt x="21" y="0"/>
                      </a:lnTo>
                      <a:lnTo>
                        <a:pt x="18" y="1"/>
                      </a:lnTo>
                      <a:lnTo>
                        <a:pt x="15" y="3"/>
                      </a:lnTo>
                      <a:lnTo>
                        <a:pt x="12" y="4"/>
                      </a:lnTo>
                      <a:lnTo>
                        <a:pt x="9" y="4"/>
                      </a:lnTo>
                      <a:lnTo>
                        <a:pt x="1" y="4"/>
                      </a:lnTo>
                      <a:close/>
                    </a:path>
                  </a:pathLst>
                </a:custGeom>
                <a:solidFill>
                  <a:srgbClr val="858585"/>
                </a:solidFill>
                <a:ln w="9525">
                  <a:noFill/>
                  <a:round/>
                  <a:headEnd/>
                  <a:tailEnd/>
                </a:ln>
              </p:spPr>
              <p:txBody>
                <a:bodyPr/>
                <a:lstStyle/>
                <a:p>
                  <a:endParaRPr lang="en-US"/>
                </a:p>
              </p:txBody>
            </p:sp>
            <p:sp>
              <p:nvSpPr>
                <p:cNvPr id="13328" name="Freeform 102"/>
                <p:cNvSpPr>
                  <a:spLocks/>
                </p:cNvSpPr>
                <p:nvPr/>
              </p:nvSpPr>
              <p:spPr bwMode="auto">
                <a:xfrm>
                  <a:off x="2765" y="4088"/>
                  <a:ext cx="4" cy="1"/>
                </a:xfrm>
                <a:custGeom>
                  <a:avLst/>
                  <a:gdLst>
                    <a:gd name="T0" fmla="*/ 0 w 14"/>
                    <a:gd name="T1" fmla="*/ 0 h 4"/>
                    <a:gd name="T2" fmla="*/ 0 w 14"/>
                    <a:gd name="T3" fmla="*/ 0 h 4"/>
                    <a:gd name="T4" fmla="*/ 0 w 14"/>
                    <a:gd name="T5" fmla="*/ 0 h 4"/>
                    <a:gd name="T6" fmla="*/ 0 w 14"/>
                    <a:gd name="T7" fmla="*/ 0 h 4"/>
                    <a:gd name="T8" fmla="*/ 0 w 14"/>
                    <a:gd name="T9" fmla="*/ 0 h 4"/>
                    <a:gd name="T10" fmla="*/ 0 w 14"/>
                    <a:gd name="T11" fmla="*/ 0 h 4"/>
                    <a:gd name="T12" fmla="*/ 0 w 14"/>
                    <a:gd name="T13" fmla="*/ 0 h 4"/>
                    <a:gd name="T14" fmla="*/ 0 w 14"/>
                    <a:gd name="T15" fmla="*/ 0 h 4"/>
                    <a:gd name="T16" fmla="*/ 0 w 14"/>
                    <a:gd name="T17" fmla="*/ 0 h 4"/>
                    <a:gd name="T18" fmla="*/ 0 w 14"/>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4"/>
                    <a:gd name="T32" fmla="*/ 14 w 14"/>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4">
                      <a:moveTo>
                        <a:pt x="0" y="0"/>
                      </a:moveTo>
                      <a:lnTo>
                        <a:pt x="0" y="1"/>
                      </a:lnTo>
                      <a:lnTo>
                        <a:pt x="0" y="3"/>
                      </a:lnTo>
                      <a:lnTo>
                        <a:pt x="2" y="4"/>
                      </a:lnTo>
                      <a:lnTo>
                        <a:pt x="4" y="4"/>
                      </a:lnTo>
                      <a:lnTo>
                        <a:pt x="7" y="3"/>
                      </a:lnTo>
                      <a:lnTo>
                        <a:pt x="11" y="1"/>
                      </a:lnTo>
                      <a:lnTo>
                        <a:pt x="14" y="0"/>
                      </a:lnTo>
                      <a:lnTo>
                        <a:pt x="0" y="0"/>
                      </a:lnTo>
                      <a:close/>
                    </a:path>
                  </a:pathLst>
                </a:custGeom>
                <a:solidFill>
                  <a:srgbClr val="7D7D7D"/>
                </a:solidFill>
                <a:ln w="9525">
                  <a:noFill/>
                  <a:round/>
                  <a:headEnd/>
                  <a:tailEnd/>
                </a:ln>
              </p:spPr>
              <p:txBody>
                <a:bodyPr/>
                <a:lstStyle/>
                <a:p>
                  <a:endParaRPr lang="en-US"/>
                </a:p>
              </p:txBody>
            </p:sp>
            <p:sp>
              <p:nvSpPr>
                <p:cNvPr id="13329" name="Freeform 103"/>
                <p:cNvSpPr>
                  <a:spLocks/>
                </p:cNvSpPr>
                <p:nvPr/>
              </p:nvSpPr>
              <p:spPr bwMode="auto">
                <a:xfrm>
                  <a:off x="2765" y="4088"/>
                  <a:ext cx="2" cy="1"/>
                </a:xfrm>
                <a:custGeom>
                  <a:avLst/>
                  <a:gdLst>
                    <a:gd name="T0" fmla="*/ 0 w 8"/>
                    <a:gd name="T1" fmla="*/ 0 h 3"/>
                    <a:gd name="T2" fmla="*/ 0 w 8"/>
                    <a:gd name="T3" fmla="*/ 0 h 3"/>
                    <a:gd name="T4" fmla="*/ 0 w 8"/>
                    <a:gd name="T5" fmla="*/ 0 h 3"/>
                    <a:gd name="T6" fmla="*/ 0 w 8"/>
                    <a:gd name="T7" fmla="*/ 0 h 3"/>
                    <a:gd name="T8" fmla="*/ 0 w 8"/>
                    <a:gd name="T9" fmla="*/ 0 h 3"/>
                    <a:gd name="T10" fmla="*/ 0 w 8"/>
                    <a:gd name="T11" fmla="*/ 0 h 3"/>
                    <a:gd name="T12" fmla="*/ 0 w 8"/>
                    <a:gd name="T13" fmla="*/ 0 h 3"/>
                    <a:gd name="T14" fmla="*/ 0 w 8"/>
                    <a:gd name="T15" fmla="*/ 0 h 3"/>
                    <a:gd name="T16" fmla="*/ 0 w 8"/>
                    <a:gd name="T17" fmla="*/ 0 h 3"/>
                    <a:gd name="T18" fmla="*/ 0 w 8"/>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3"/>
                    <a:gd name="T32" fmla="*/ 8 w 8"/>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3">
                      <a:moveTo>
                        <a:pt x="0" y="0"/>
                      </a:moveTo>
                      <a:lnTo>
                        <a:pt x="2" y="2"/>
                      </a:lnTo>
                      <a:lnTo>
                        <a:pt x="2" y="3"/>
                      </a:lnTo>
                      <a:lnTo>
                        <a:pt x="3" y="3"/>
                      </a:lnTo>
                      <a:lnTo>
                        <a:pt x="6" y="3"/>
                      </a:lnTo>
                      <a:lnTo>
                        <a:pt x="7" y="2"/>
                      </a:lnTo>
                      <a:lnTo>
                        <a:pt x="8" y="0"/>
                      </a:lnTo>
                      <a:lnTo>
                        <a:pt x="0" y="0"/>
                      </a:lnTo>
                      <a:close/>
                    </a:path>
                  </a:pathLst>
                </a:custGeom>
                <a:solidFill>
                  <a:srgbClr val="737373"/>
                </a:solidFill>
                <a:ln w="9525">
                  <a:noFill/>
                  <a:round/>
                  <a:headEnd/>
                  <a:tailEnd/>
                </a:ln>
              </p:spPr>
              <p:txBody>
                <a:bodyPr/>
                <a:lstStyle/>
                <a:p>
                  <a:endParaRPr lang="en-US"/>
                </a:p>
              </p:txBody>
            </p:sp>
            <p:sp>
              <p:nvSpPr>
                <p:cNvPr id="13330" name="Freeform 104"/>
                <p:cNvSpPr>
                  <a:spLocks/>
                </p:cNvSpPr>
                <p:nvPr/>
              </p:nvSpPr>
              <p:spPr bwMode="auto">
                <a:xfrm>
                  <a:off x="2762" y="4083"/>
                  <a:ext cx="4" cy="8"/>
                </a:xfrm>
                <a:custGeom>
                  <a:avLst/>
                  <a:gdLst>
                    <a:gd name="T0" fmla="*/ 0 w 12"/>
                    <a:gd name="T1" fmla="*/ 0 h 24"/>
                    <a:gd name="T2" fmla="*/ 0 w 12"/>
                    <a:gd name="T3" fmla="*/ 0 h 24"/>
                    <a:gd name="T4" fmla="*/ 0 w 12"/>
                    <a:gd name="T5" fmla="*/ 0 h 24"/>
                    <a:gd name="T6" fmla="*/ 0 w 12"/>
                    <a:gd name="T7" fmla="*/ 0 h 24"/>
                    <a:gd name="T8" fmla="*/ 0 w 12"/>
                    <a:gd name="T9" fmla="*/ 0 h 24"/>
                    <a:gd name="T10" fmla="*/ 0 w 12"/>
                    <a:gd name="T11" fmla="*/ 0 h 24"/>
                    <a:gd name="T12" fmla="*/ 0 w 12"/>
                    <a:gd name="T13" fmla="*/ 0 h 24"/>
                    <a:gd name="T14" fmla="*/ 0 w 12"/>
                    <a:gd name="T15" fmla="*/ 0 h 24"/>
                    <a:gd name="T16" fmla="*/ 0 w 12"/>
                    <a:gd name="T17" fmla="*/ 0 h 24"/>
                    <a:gd name="T18" fmla="*/ 0 w 12"/>
                    <a:gd name="T19" fmla="*/ 0 h 24"/>
                    <a:gd name="T20" fmla="*/ 0 w 12"/>
                    <a:gd name="T21" fmla="*/ 0 h 24"/>
                    <a:gd name="T22" fmla="*/ 0 w 12"/>
                    <a:gd name="T23" fmla="*/ 0 h 24"/>
                    <a:gd name="T24" fmla="*/ 0 w 12"/>
                    <a:gd name="T25" fmla="*/ 0 h 24"/>
                    <a:gd name="T26" fmla="*/ 0 w 12"/>
                    <a:gd name="T27" fmla="*/ 0 h 24"/>
                    <a:gd name="T28" fmla="*/ 0 w 12"/>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24"/>
                    <a:gd name="T47" fmla="*/ 12 w 12"/>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24">
                      <a:moveTo>
                        <a:pt x="11" y="15"/>
                      </a:moveTo>
                      <a:lnTo>
                        <a:pt x="11" y="15"/>
                      </a:lnTo>
                      <a:lnTo>
                        <a:pt x="12" y="15"/>
                      </a:lnTo>
                      <a:lnTo>
                        <a:pt x="11" y="10"/>
                      </a:lnTo>
                      <a:lnTo>
                        <a:pt x="12" y="5"/>
                      </a:lnTo>
                      <a:lnTo>
                        <a:pt x="12" y="2"/>
                      </a:lnTo>
                      <a:lnTo>
                        <a:pt x="0" y="0"/>
                      </a:lnTo>
                      <a:lnTo>
                        <a:pt x="0" y="3"/>
                      </a:lnTo>
                      <a:lnTo>
                        <a:pt x="0" y="10"/>
                      </a:lnTo>
                      <a:lnTo>
                        <a:pt x="0" y="17"/>
                      </a:lnTo>
                      <a:lnTo>
                        <a:pt x="8" y="24"/>
                      </a:lnTo>
                      <a:lnTo>
                        <a:pt x="11" y="15"/>
                      </a:lnTo>
                      <a:close/>
                    </a:path>
                  </a:pathLst>
                </a:custGeom>
                <a:solidFill>
                  <a:srgbClr val="000000"/>
                </a:solidFill>
                <a:ln w="9525">
                  <a:noFill/>
                  <a:round/>
                  <a:headEnd/>
                  <a:tailEnd/>
                </a:ln>
              </p:spPr>
              <p:txBody>
                <a:bodyPr/>
                <a:lstStyle/>
                <a:p>
                  <a:endParaRPr lang="en-US"/>
                </a:p>
              </p:txBody>
            </p:sp>
            <p:sp>
              <p:nvSpPr>
                <p:cNvPr id="13331" name="Freeform 105"/>
                <p:cNvSpPr>
                  <a:spLocks/>
                </p:cNvSpPr>
                <p:nvPr/>
              </p:nvSpPr>
              <p:spPr bwMode="auto">
                <a:xfrm>
                  <a:off x="2765" y="4084"/>
                  <a:ext cx="10" cy="7"/>
                </a:xfrm>
                <a:custGeom>
                  <a:avLst/>
                  <a:gdLst>
                    <a:gd name="T0" fmla="*/ 0 w 32"/>
                    <a:gd name="T1" fmla="*/ 0 h 21"/>
                    <a:gd name="T2" fmla="*/ 0 w 32"/>
                    <a:gd name="T3" fmla="*/ 0 h 21"/>
                    <a:gd name="T4" fmla="*/ 0 w 32"/>
                    <a:gd name="T5" fmla="*/ 0 h 21"/>
                    <a:gd name="T6" fmla="*/ 0 w 32"/>
                    <a:gd name="T7" fmla="*/ 0 h 21"/>
                    <a:gd name="T8" fmla="*/ 0 w 32"/>
                    <a:gd name="T9" fmla="*/ 0 h 21"/>
                    <a:gd name="T10" fmla="*/ 0 w 32"/>
                    <a:gd name="T11" fmla="*/ 0 h 21"/>
                    <a:gd name="T12" fmla="*/ 0 w 32"/>
                    <a:gd name="T13" fmla="*/ 0 h 21"/>
                    <a:gd name="T14" fmla="*/ 0 w 32"/>
                    <a:gd name="T15" fmla="*/ 0 h 21"/>
                    <a:gd name="T16" fmla="*/ 0 w 32"/>
                    <a:gd name="T17" fmla="*/ 0 h 21"/>
                    <a:gd name="T18" fmla="*/ 0 w 32"/>
                    <a:gd name="T19" fmla="*/ 0 h 21"/>
                    <a:gd name="T20" fmla="*/ 0 w 32"/>
                    <a:gd name="T21" fmla="*/ 0 h 21"/>
                    <a:gd name="T22" fmla="*/ 0 w 32"/>
                    <a:gd name="T23" fmla="*/ 0 h 21"/>
                    <a:gd name="T24" fmla="*/ 0 w 32"/>
                    <a:gd name="T25" fmla="*/ 0 h 21"/>
                    <a:gd name="T26" fmla="*/ 0 w 32"/>
                    <a:gd name="T27" fmla="*/ 0 h 21"/>
                    <a:gd name="T28" fmla="*/ 0 w 32"/>
                    <a:gd name="T29" fmla="*/ 0 h 21"/>
                    <a:gd name="T30" fmla="*/ 0 w 32"/>
                    <a:gd name="T31" fmla="*/ 0 h 21"/>
                    <a:gd name="T32" fmla="*/ 0 w 32"/>
                    <a:gd name="T33" fmla="*/ 0 h 21"/>
                    <a:gd name="T34" fmla="*/ 0 w 32"/>
                    <a:gd name="T35" fmla="*/ 0 h 21"/>
                    <a:gd name="T36" fmla="*/ 0 w 32"/>
                    <a:gd name="T37" fmla="*/ 0 h 21"/>
                    <a:gd name="T38" fmla="*/ 0 w 32"/>
                    <a:gd name="T39" fmla="*/ 0 h 21"/>
                    <a:gd name="T40" fmla="*/ 0 w 32"/>
                    <a:gd name="T41" fmla="*/ 0 h 21"/>
                    <a:gd name="T42" fmla="*/ 0 w 32"/>
                    <a:gd name="T43" fmla="*/ 0 h 21"/>
                    <a:gd name="T44" fmla="*/ 0 w 32"/>
                    <a:gd name="T45" fmla="*/ 0 h 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21"/>
                    <a:gd name="T71" fmla="*/ 32 w 32"/>
                    <a:gd name="T72" fmla="*/ 21 h 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21">
                      <a:moveTo>
                        <a:pt x="24" y="0"/>
                      </a:moveTo>
                      <a:lnTo>
                        <a:pt x="24" y="0"/>
                      </a:lnTo>
                      <a:lnTo>
                        <a:pt x="21" y="3"/>
                      </a:lnTo>
                      <a:lnTo>
                        <a:pt x="17" y="5"/>
                      </a:lnTo>
                      <a:lnTo>
                        <a:pt x="14" y="7"/>
                      </a:lnTo>
                      <a:lnTo>
                        <a:pt x="10" y="10"/>
                      </a:lnTo>
                      <a:lnTo>
                        <a:pt x="7" y="11"/>
                      </a:lnTo>
                      <a:lnTo>
                        <a:pt x="3" y="12"/>
                      </a:lnTo>
                      <a:lnTo>
                        <a:pt x="0" y="21"/>
                      </a:lnTo>
                      <a:lnTo>
                        <a:pt x="7" y="21"/>
                      </a:lnTo>
                      <a:lnTo>
                        <a:pt x="11" y="20"/>
                      </a:lnTo>
                      <a:lnTo>
                        <a:pt x="17" y="18"/>
                      </a:lnTo>
                      <a:lnTo>
                        <a:pt x="21" y="14"/>
                      </a:lnTo>
                      <a:lnTo>
                        <a:pt x="25" y="12"/>
                      </a:lnTo>
                      <a:lnTo>
                        <a:pt x="28" y="10"/>
                      </a:lnTo>
                      <a:lnTo>
                        <a:pt x="29" y="10"/>
                      </a:lnTo>
                      <a:lnTo>
                        <a:pt x="32" y="7"/>
                      </a:lnTo>
                      <a:lnTo>
                        <a:pt x="31" y="9"/>
                      </a:lnTo>
                      <a:lnTo>
                        <a:pt x="24" y="0"/>
                      </a:lnTo>
                      <a:close/>
                    </a:path>
                  </a:pathLst>
                </a:custGeom>
                <a:solidFill>
                  <a:srgbClr val="000000"/>
                </a:solidFill>
                <a:ln w="9525">
                  <a:noFill/>
                  <a:round/>
                  <a:headEnd/>
                  <a:tailEnd/>
                </a:ln>
              </p:spPr>
              <p:txBody>
                <a:bodyPr/>
                <a:lstStyle/>
                <a:p>
                  <a:endParaRPr lang="en-US"/>
                </a:p>
              </p:txBody>
            </p:sp>
            <p:sp>
              <p:nvSpPr>
                <p:cNvPr id="13332" name="Freeform 106"/>
                <p:cNvSpPr>
                  <a:spLocks/>
                </p:cNvSpPr>
                <p:nvPr/>
              </p:nvSpPr>
              <p:spPr bwMode="auto">
                <a:xfrm>
                  <a:off x="2772" y="4080"/>
                  <a:ext cx="5" cy="7"/>
                </a:xfrm>
                <a:custGeom>
                  <a:avLst/>
                  <a:gdLst>
                    <a:gd name="T0" fmla="*/ 0 w 15"/>
                    <a:gd name="T1" fmla="*/ 0 h 19"/>
                    <a:gd name="T2" fmla="*/ 0 w 15"/>
                    <a:gd name="T3" fmla="*/ 0 h 19"/>
                    <a:gd name="T4" fmla="*/ 0 w 15"/>
                    <a:gd name="T5" fmla="*/ 0 h 19"/>
                    <a:gd name="T6" fmla="*/ 0 w 15"/>
                    <a:gd name="T7" fmla="*/ 0 h 19"/>
                    <a:gd name="T8" fmla="*/ 0 w 15"/>
                    <a:gd name="T9" fmla="*/ 0 h 19"/>
                    <a:gd name="T10" fmla="*/ 0 w 15"/>
                    <a:gd name="T11" fmla="*/ 0 h 19"/>
                    <a:gd name="T12" fmla="*/ 0 w 15"/>
                    <a:gd name="T13" fmla="*/ 0 h 19"/>
                    <a:gd name="T14" fmla="*/ 0 w 15"/>
                    <a:gd name="T15" fmla="*/ 0 h 19"/>
                    <a:gd name="T16" fmla="*/ 0 w 15"/>
                    <a:gd name="T17" fmla="*/ 0 h 19"/>
                    <a:gd name="T18" fmla="*/ 0 w 15"/>
                    <a:gd name="T19" fmla="*/ 0 h 19"/>
                    <a:gd name="T20" fmla="*/ 0 w 15"/>
                    <a:gd name="T21" fmla="*/ 0 h 19"/>
                    <a:gd name="T22" fmla="*/ 0 w 15"/>
                    <a:gd name="T23" fmla="*/ 0 h 19"/>
                    <a:gd name="T24" fmla="*/ 0 w 15"/>
                    <a:gd name="T25" fmla="*/ 0 h 19"/>
                    <a:gd name="T26" fmla="*/ 0 w 15"/>
                    <a:gd name="T27" fmla="*/ 0 h 19"/>
                    <a:gd name="T28" fmla="*/ 0 w 15"/>
                    <a:gd name="T29" fmla="*/ 0 h 19"/>
                    <a:gd name="T30" fmla="*/ 0 w 15"/>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9"/>
                    <a:gd name="T50" fmla="*/ 15 w 15"/>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9">
                      <a:moveTo>
                        <a:pt x="0" y="8"/>
                      </a:moveTo>
                      <a:lnTo>
                        <a:pt x="0" y="8"/>
                      </a:lnTo>
                      <a:lnTo>
                        <a:pt x="3" y="10"/>
                      </a:lnTo>
                      <a:lnTo>
                        <a:pt x="10" y="19"/>
                      </a:lnTo>
                      <a:lnTo>
                        <a:pt x="12" y="16"/>
                      </a:lnTo>
                      <a:lnTo>
                        <a:pt x="15" y="13"/>
                      </a:lnTo>
                      <a:lnTo>
                        <a:pt x="12" y="6"/>
                      </a:lnTo>
                      <a:lnTo>
                        <a:pt x="7" y="0"/>
                      </a:lnTo>
                      <a:lnTo>
                        <a:pt x="0" y="8"/>
                      </a:lnTo>
                      <a:close/>
                    </a:path>
                  </a:pathLst>
                </a:custGeom>
                <a:solidFill>
                  <a:srgbClr val="000000"/>
                </a:solidFill>
                <a:ln w="9525">
                  <a:noFill/>
                  <a:round/>
                  <a:headEnd/>
                  <a:tailEnd/>
                </a:ln>
              </p:spPr>
              <p:txBody>
                <a:bodyPr/>
                <a:lstStyle/>
                <a:p>
                  <a:endParaRPr lang="en-US"/>
                </a:p>
              </p:txBody>
            </p:sp>
            <p:sp>
              <p:nvSpPr>
                <p:cNvPr id="13333" name="Freeform 107"/>
                <p:cNvSpPr>
                  <a:spLocks/>
                </p:cNvSpPr>
                <p:nvPr/>
              </p:nvSpPr>
              <p:spPr bwMode="auto">
                <a:xfrm>
                  <a:off x="2765" y="4079"/>
                  <a:ext cx="9" cy="4"/>
                </a:xfrm>
                <a:custGeom>
                  <a:avLst/>
                  <a:gdLst>
                    <a:gd name="T0" fmla="*/ 0 w 28"/>
                    <a:gd name="T1" fmla="*/ 0 h 13"/>
                    <a:gd name="T2" fmla="*/ 0 w 28"/>
                    <a:gd name="T3" fmla="*/ 0 h 13"/>
                    <a:gd name="T4" fmla="*/ 0 w 28"/>
                    <a:gd name="T5" fmla="*/ 0 h 13"/>
                    <a:gd name="T6" fmla="*/ 0 w 28"/>
                    <a:gd name="T7" fmla="*/ 0 h 13"/>
                    <a:gd name="T8" fmla="*/ 0 w 28"/>
                    <a:gd name="T9" fmla="*/ 0 h 13"/>
                    <a:gd name="T10" fmla="*/ 0 w 28"/>
                    <a:gd name="T11" fmla="*/ 0 h 13"/>
                    <a:gd name="T12" fmla="*/ 0 w 28"/>
                    <a:gd name="T13" fmla="*/ 0 h 13"/>
                    <a:gd name="T14" fmla="*/ 0 w 28"/>
                    <a:gd name="T15" fmla="*/ 0 h 13"/>
                    <a:gd name="T16" fmla="*/ 0 w 28"/>
                    <a:gd name="T17" fmla="*/ 0 h 13"/>
                    <a:gd name="T18" fmla="*/ 0 w 28"/>
                    <a:gd name="T19" fmla="*/ 0 h 13"/>
                    <a:gd name="T20" fmla="*/ 0 w 28"/>
                    <a:gd name="T21" fmla="*/ 0 h 13"/>
                    <a:gd name="T22" fmla="*/ 0 w 28"/>
                    <a:gd name="T23" fmla="*/ 0 h 13"/>
                    <a:gd name="T24" fmla="*/ 0 w 28"/>
                    <a:gd name="T25" fmla="*/ 0 h 13"/>
                    <a:gd name="T26" fmla="*/ 0 w 28"/>
                    <a:gd name="T27" fmla="*/ 0 h 13"/>
                    <a:gd name="T28" fmla="*/ 0 w 28"/>
                    <a:gd name="T29" fmla="*/ 0 h 13"/>
                    <a:gd name="T30" fmla="*/ 0 w 28"/>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3"/>
                    <a:gd name="T50" fmla="*/ 28 w 28"/>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3">
                      <a:moveTo>
                        <a:pt x="4" y="11"/>
                      </a:moveTo>
                      <a:lnTo>
                        <a:pt x="4" y="11"/>
                      </a:lnTo>
                      <a:lnTo>
                        <a:pt x="7" y="9"/>
                      </a:lnTo>
                      <a:lnTo>
                        <a:pt x="13" y="11"/>
                      </a:lnTo>
                      <a:lnTo>
                        <a:pt x="17" y="12"/>
                      </a:lnTo>
                      <a:lnTo>
                        <a:pt x="21" y="13"/>
                      </a:lnTo>
                      <a:lnTo>
                        <a:pt x="28" y="5"/>
                      </a:lnTo>
                      <a:lnTo>
                        <a:pt x="21" y="1"/>
                      </a:lnTo>
                      <a:lnTo>
                        <a:pt x="14" y="0"/>
                      </a:lnTo>
                      <a:lnTo>
                        <a:pt x="7" y="0"/>
                      </a:lnTo>
                      <a:lnTo>
                        <a:pt x="0" y="0"/>
                      </a:lnTo>
                      <a:lnTo>
                        <a:pt x="4" y="11"/>
                      </a:lnTo>
                      <a:close/>
                    </a:path>
                  </a:pathLst>
                </a:custGeom>
                <a:solidFill>
                  <a:srgbClr val="000000"/>
                </a:solidFill>
                <a:ln w="9525">
                  <a:noFill/>
                  <a:round/>
                  <a:headEnd/>
                  <a:tailEnd/>
                </a:ln>
              </p:spPr>
              <p:txBody>
                <a:bodyPr/>
                <a:lstStyle/>
                <a:p>
                  <a:endParaRPr lang="en-US"/>
                </a:p>
              </p:txBody>
            </p:sp>
            <p:sp>
              <p:nvSpPr>
                <p:cNvPr id="13334" name="Freeform 108"/>
                <p:cNvSpPr>
                  <a:spLocks/>
                </p:cNvSpPr>
                <p:nvPr/>
              </p:nvSpPr>
              <p:spPr bwMode="auto">
                <a:xfrm>
                  <a:off x="2762" y="4079"/>
                  <a:ext cx="4" cy="4"/>
                </a:xfrm>
                <a:custGeom>
                  <a:avLst/>
                  <a:gdLst>
                    <a:gd name="T0" fmla="*/ 0 w 12"/>
                    <a:gd name="T1" fmla="*/ 0 h 14"/>
                    <a:gd name="T2" fmla="*/ 0 w 12"/>
                    <a:gd name="T3" fmla="*/ 0 h 14"/>
                    <a:gd name="T4" fmla="*/ 0 w 12"/>
                    <a:gd name="T5" fmla="*/ 0 h 14"/>
                    <a:gd name="T6" fmla="*/ 0 w 12"/>
                    <a:gd name="T7" fmla="*/ 0 h 14"/>
                    <a:gd name="T8" fmla="*/ 0 w 12"/>
                    <a:gd name="T9" fmla="*/ 0 h 14"/>
                    <a:gd name="T10" fmla="*/ 0 w 12"/>
                    <a:gd name="T11" fmla="*/ 0 h 14"/>
                    <a:gd name="T12" fmla="*/ 0 w 12"/>
                    <a:gd name="T13" fmla="*/ 0 h 14"/>
                    <a:gd name="T14" fmla="*/ 0 w 12"/>
                    <a:gd name="T15" fmla="*/ 0 h 14"/>
                    <a:gd name="T16" fmla="*/ 0 w 12"/>
                    <a:gd name="T17" fmla="*/ 0 h 14"/>
                    <a:gd name="T18" fmla="*/ 0 w 12"/>
                    <a:gd name="T19" fmla="*/ 0 h 14"/>
                    <a:gd name="T20" fmla="*/ 0 w 12"/>
                    <a:gd name="T21" fmla="*/ 0 h 14"/>
                    <a:gd name="T22" fmla="*/ 0 w 12"/>
                    <a:gd name="T23" fmla="*/ 0 h 14"/>
                    <a:gd name="T24" fmla="*/ 0 w 12"/>
                    <a:gd name="T25" fmla="*/ 0 h 14"/>
                    <a:gd name="T26" fmla="*/ 0 w 12"/>
                    <a:gd name="T27" fmla="*/ 0 h 14"/>
                    <a:gd name="T28" fmla="*/ 0 w 12"/>
                    <a:gd name="T29" fmla="*/ 0 h 14"/>
                    <a:gd name="T30" fmla="*/ 0 w 12"/>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4"/>
                    <a:gd name="T50" fmla="*/ 12 w 12"/>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4">
                      <a:moveTo>
                        <a:pt x="12" y="14"/>
                      </a:moveTo>
                      <a:lnTo>
                        <a:pt x="12" y="12"/>
                      </a:lnTo>
                      <a:lnTo>
                        <a:pt x="12" y="11"/>
                      </a:lnTo>
                      <a:lnTo>
                        <a:pt x="8" y="0"/>
                      </a:lnTo>
                      <a:lnTo>
                        <a:pt x="4" y="5"/>
                      </a:lnTo>
                      <a:lnTo>
                        <a:pt x="0" y="8"/>
                      </a:lnTo>
                      <a:lnTo>
                        <a:pt x="0" y="12"/>
                      </a:lnTo>
                      <a:lnTo>
                        <a:pt x="0" y="14"/>
                      </a:lnTo>
                      <a:lnTo>
                        <a:pt x="0" y="12"/>
                      </a:lnTo>
                      <a:lnTo>
                        <a:pt x="12" y="14"/>
                      </a:lnTo>
                      <a:lnTo>
                        <a:pt x="12" y="13"/>
                      </a:lnTo>
                      <a:lnTo>
                        <a:pt x="12" y="12"/>
                      </a:lnTo>
                      <a:lnTo>
                        <a:pt x="12" y="14"/>
                      </a:lnTo>
                      <a:close/>
                    </a:path>
                  </a:pathLst>
                </a:custGeom>
                <a:solidFill>
                  <a:srgbClr val="000000"/>
                </a:solidFill>
                <a:ln w="9525">
                  <a:noFill/>
                  <a:round/>
                  <a:headEnd/>
                  <a:tailEnd/>
                </a:ln>
              </p:spPr>
              <p:txBody>
                <a:bodyPr/>
                <a:lstStyle/>
                <a:p>
                  <a:endParaRPr lang="en-US"/>
                </a:p>
              </p:txBody>
            </p:sp>
            <p:sp>
              <p:nvSpPr>
                <p:cNvPr id="13335" name="Freeform 109"/>
                <p:cNvSpPr>
                  <a:spLocks/>
                </p:cNvSpPr>
                <p:nvPr/>
              </p:nvSpPr>
              <p:spPr bwMode="auto">
                <a:xfrm>
                  <a:off x="2802" y="4079"/>
                  <a:ext cx="6" cy="1"/>
                </a:xfrm>
                <a:custGeom>
                  <a:avLst/>
                  <a:gdLst>
                    <a:gd name="T0" fmla="*/ 0 w 18"/>
                    <a:gd name="T1" fmla="*/ 0 h 3"/>
                    <a:gd name="T2" fmla="*/ 0 w 18"/>
                    <a:gd name="T3" fmla="*/ 0 h 3"/>
                    <a:gd name="T4" fmla="*/ 0 w 18"/>
                    <a:gd name="T5" fmla="*/ 0 h 3"/>
                    <a:gd name="T6" fmla="*/ 0 w 18"/>
                    <a:gd name="T7" fmla="*/ 0 h 3"/>
                    <a:gd name="T8" fmla="*/ 0 w 18"/>
                    <a:gd name="T9" fmla="*/ 0 h 3"/>
                    <a:gd name="T10" fmla="*/ 0 w 18"/>
                    <a:gd name="T11" fmla="*/ 0 h 3"/>
                    <a:gd name="T12" fmla="*/ 0 w 18"/>
                    <a:gd name="T13" fmla="*/ 0 h 3"/>
                    <a:gd name="T14" fmla="*/ 0 w 18"/>
                    <a:gd name="T15" fmla="*/ 0 h 3"/>
                    <a:gd name="T16" fmla="*/ 0 w 18"/>
                    <a:gd name="T17" fmla="*/ 0 h 3"/>
                    <a:gd name="T18" fmla="*/ 0 w 18"/>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
                    <a:gd name="T32" fmla="*/ 18 w 18"/>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
                      <a:moveTo>
                        <a:pt x="0" y="3"/>
                      </a:moveTo>
                      <a:lnTo>
                        <a:pt x="4" y="1"/>
                      </a:lnTo>
                      <a:lnTo>
                        <a:pt x="8" y="0"/>
                      </a:lnTo>
                      <a:lnTo>
                        <a:pt x="11" y="0"/>
                      </a:lnTo>
                      <a:lnTo>
                        <a:pt x="14" y="0"/>
                      </a:lnTo>
                      <a:lnTo>
                        <a:pt x="15" y="0"/>
                      </a:lnTo>
                      <a:lnTo>
                        <a:pt x="16" y="1"/>
                      </a:lnTo>
                      <a:lnTo>
                        <a:pt x="18" y="3"/>
                      </a:lnTo>
                      <a:lnTo>
                        <a:pt x="0" y="3"/>
                      </a:lnTo>
                      <a:close/>
                    </a:path>
                  </a:pathLst>
                </a:custGeom>
                <a:solidFill>
                  <a:srgbClr val="EDEDED"/>
                </a:solidFill>
                <a:ln w="9525">
                  <a:noFill/>
                  <a:round/>
                  <a:headEnd/>
                  <a:tailEnd/>
                </a:ln>
              </p:spPr>
              <p:txBody>
                <a:bodyPr/>
                <a:lstStyle/>
                <a:p>
                  <a:endParaRPr lang="en-US"/>
                </a:p>
              </p:txBody>
            </p:sp>
            <p:sp>
              <p:nvSpPr>
                <p:cNvPr id="13336" name="Freeform 110"/>
                <p:cNvSpPr>
                  <a:spLocks/>
                </p:cNvSpPr>
                <p:nvPr/>
              </p:nvSpPr>
              <p:spPr bwMode="auto">
                <a:xfrm>
                  <a:off x="2801" y="4079"/>
                  <a:ext cx="7" cy="1"/>
                </a:xfrm>
                <a:custGeom>
                  <a:avLst/>
                  <a:gdLst>
                    <a:gd name="T0" fmla="*/ 0 w 23"/>
                    <a:gd name="T1" fmla="*/ 0 h 4"/>
                    <a:gd name="T2" fmla="*/ 0 w 23"/>
                    <a:gd name="T3" fmla="*/ 0 h 4"/>
                    <a:gd name="T4" fmla="*/ 0 w 23"/>
                    <a:gd name="T5" fmla="*/ 0 h 4"/>
                    <a:gd name="T6" fmla="*/ 0 w 23"/>
                    <a:gd name="T7" fmla="*/ 0 h 4"/>
                    <a:gd name="T8" fmla="*/ 0 w 23"/>
                    <a:gd name="T9" fmla="*/ 0 h 4"/>
                    <a:gd name="T10" fmla="*/ 0 w 23"/>
                    <a:gd name="T11" fmla="*/ 0 h 4"/>
                    <a:gd name="T12" fmla="*/ 0 w 23"/>
                    <a:gd name="T13" fmla="*/ 0 h 4"/>
                    <a:gd name="T14" fmla="*/ 0 w 23"/>
                    <a:gd name="T15" fmla="*/ 0 h 4"/>
                    <a:gd name="T16" fmla="*/ 0 w 23"/>
                    <a:gd name="T17" fmla="*/ 0 h 4"/>
                    <a:gd name="T18" fmla="*/ 0 w 23"/>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4"/>
                    <a:gd name="T32" fmla="*/ 23 w 2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4">
                      <a:moveTo>
                        <a:pt x="0" y="4"/>
                      </a:moveTo>
                      <a:lnTo>
                        <a:pt x="4" y="3"/>
                      </a:lnTo>
                      <a:lnTo>
                        <a:pt x="9" y="1"/>
                      </a:lnTo>
                      <a:lnTo>
                        <a:pt x="14" y="0"/>
                      </a:lnTo>
                      <a:lnTo>
                        <a:pt x="18" y="0"/>
                      </a:lnTo>
                      <a:lnTo>
                        <a:pt x="20" y="0"/>
                      </a:lnTo>
                      <a:lnTo>
                        <a:pt x="22" y="3"/>
                      </a:lnTo>
                      <a:lnTo>
                        <a:pt x="23" y="3"/>
                      </a:lnTo>
                      <a:lnTo>
                        <a:pt x="23" y="4"/>
                      </a:lnTo>
                      <a:lnTo>
                        <a:pt x="0" y="4"/>
                      </a:lnTo>
                      <a:close/>
                    </a:path>
                  </a:pathLst>
                </a:custGeom>
                <a:solidFill>
                  <a:srgbClr val="E3E3E3"/>
                </a:solidFill>
                <a:ln w="9525">
                  <a:noFill/>
                  <a:round/>
                  <a:headEnd/>
                  <a:tailEnd/>
                </a:ln>
              </p:spPr>
              <p:txBody>
                <a:bodyPr/>
                <a:lstStyle/>
                <a:p>
                  <a:endParaRPr lang="en-US"/>
                </a:p>
              </p:txBody>
            </p:sp>
            <p:sp>
              <p:nvSpPr>
                <p:cNvPr id="13337" name="Freeform 111"/>
                <p:cNvSpPr>
                  <a:spLocks/>
                </p:cNvSpPr>
                <p:nvPr/>
              </p:nvSpPr>
              <p:spPr bwMode="auto">
                <a:xfrm>
                  <a:off x="2799" y="4080"/>
                  <a:ext cx="9" cy="1"/>
                </a:xfrm>
                <a:custGeom>
                  <a:avLst/>
                  <a:gdLst>
                    <a:gd name="T0" fmla="*/ 0 w 27"/>
                    <a:gd name="T1" fmla="*/ 0 h 3"/>
                    <a:gd name="T2" fmla="*/ 0 w 27"/>
                    <a:gd name="T3" fmla="*/ 0 h 3"/>
                    <a:gd name="T4" fmla="*/ 0 w 27"/>
                    <a:gd name="T5" fmla="*/ 0 h 3"/>
                    <a:gd name="T6" fmla="*/ 0 w 27"/>
                    <a:gd name="T7" fmla="*/ 0 h 3"/>
                    <a:gd name="T8" fmla="*/ 0 w 27"/>
                    <a:gd name="T9" fmla="*/ 0 h 3"/>
                    <a:gd name="T10" fmla="*/ 0 w 27"/>
                    <a:gd name="T11" fmla="*/ 0 h 3"/>
                    <a:gd name="T12" fmla="*/ 0 w 27"/>
                    <a:gd name="T13" fmla="*/ 0 h 3"/>
                    <a:gd name="T14" fmla="*/ 0 w 27"/>
                    <a:gd name="T15" fmla="*/ 0 h 3"/>
                    <a:gd name="T16" fmla="*/ 0 w 27"/>
                    <a:gd name="T17" fmla="*/ 0 h 3"/>
                    <a:gd name="T18" fmla="*/ 0 w 27"/>
                    <a:gd name="T19" fmla="*/ 0 h 3"/>
                    <a:gd name="T20" fmla="*/ 0 w 27"/>
                    <a:gd name="T21" fmla="*/ 0 h 3"/>
                    <a:gd name="T22" fmla="*/ 0 w 27"/>
                    <a:gd name="T23" fmla="*/ 0 h 3"/>
                    <a:gd name="T24" fmla="*/ 0 w 27"/>
                    <a:gd name="T25" fmla="*/ 0 h 3"/>
                    <a:gd name="T26" fmla="*/ 0 w 27"/>
                    <a:gd name="T27" fmla="*/ 0 h 3"/>
                    <a:gd name="T28" fmla="*/ 0 w 27"/>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
                    <a:gd name="T47" fmla="*/ 27 w 27"/>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
                      <a:moveTo>
                        <a:pt x="0" y="3"/>
                      </a:moveTo>
                      <a:lnTo>
                        <a:pt x="0" y="3"/>
                      </a:lnTo>
                      <a:lnTo>
                        <a:pt x="2" y="2"/>
                      </a:lnTo>
                      <a:lnTo>
                        <a:pt x="4" y="1"/>
                      </a:lnTo>
                      <a:lnTo>
                        <a:pt x="7" y="0"/>
                      </a:lnTo>
                      <a:lnTo>
                        <a:pt x="8" y="0"/>
                      </a:lnTo>
                      <a:lnTo>
                        <a:pt x="26" y="0"/>
                      </a:lnTo>
                      <a:lnTo>
                        <a:pt x="27" y="1"/>
                      </a:lnTo>
                      <a:lnTo>
                        <a:pt x="27" y="3"/>
                      </a:lnTo>
                      <a:lnTo>
                        <a:pt x="0" y="3"/>
                      </a:lnTo>
                      <a:close/>
                    </a:path>
                  </a:pathLst>
                </a:custGeom>
                <a:solidFill>
                  <a:srgbClr val="D9D9D9"/>
                </a:solidFill>
                <a:ln w="9525">
                  <a:noFill/>
                  <a:round/>
                  <a:headEnd/>
                  <a:tailEnd/>
                </a:ln>
              </p:spPr>
              <p:txBody>
                <a:bodyPr/>
                <a:lstStyle/>
                <a:p>
                  <a:endParaRPr lang="en-US"/>
                </a:p>
              </p:txBody>
            </p:sp>
            <p:sp>
              <p:nvSpPr>
                <p:cNvPr id="13338" name="Freeform 112"/>
                <p:cNvSpPr>
                  <a:spLocks/>
                </p:cNvSpPr>
                <p:nvPr/>
              </p:nvSpPr>
              <p:spPr bwMode="auto">
                <a:xfrm>
                  <a:off x="2799" y="4080"/>
                  <a:ext cx="9" cy="2"/>
                </a:xfrm>
                <a:custGeom>
                  <a:avLst/>
                  <a:gdLst>
                    <a:gd name="T0" fmla="*/ 0 w 29"/>
                    <a:gd name="T1" fmla="*/ 0 h 6"/>
                    <a:gd name="T2" fmla="*/ 0 w 29"/>
                    <a:gd name="T3" fmla="*/ 0 h 6"/>
                    <a:gd name="T4" fmla="*/ 0 w 29"/>
                    <a:gd name="T5" fmla="*/ 0 h 6"/>
                    <a:gd name="T6" fmla="*/ 0 w 29"/>
                    <a:gd name="T7" fmla="*/ 0 h 6"/>
                    <a:gd name="T8" fmla="*/ 0 w 29"/>
                    <a:gd name="T9" fmla="*/ 0 h 6"/>
                    <a:gd name="T10" fmla="*/ 0 w 29"/>
                    <a:gd name="T11" fmla="*/ 0 h 6"/>
                    <a:gd name="T12" fmla="*/ 0 w 29"/>
                    <a:gd name="T13" fmla="*/ 0 h 6"/>
                    <a:gd name="T14" fmla="*/ 0 w 29"/>
                    <a:gd name="T15" fmla="*/ 0 h 6"/>
                    <a:gd name="T16" fmla="*/ 0 w 29"/>
                    <a:gd name="T17" fmla="*/ 0 h 6"/>
                    <a:gd name="T18" fmla="*/ 0 w 29"/>
                    <a:gd name="T19" fmla="*/ 0 h 6"/>
                    <a:gd name="T20" fmla="*/ 0 w 29"/>
                    <a:gd name="T21" fmla="*/ 0 h 6"/>
                    <a:gd name="T22" fmla="*/ 0 w 29"/>
                    <a:gd name="T23" fmla="*/ 0 h 6"/>
                    <a:gd name="T24" fmla="*/ 0 w 29"/>
                    <a:gd name="T25" fmla="*/ 0 h 6"/>
                    <a:gd name="T26" fmla="*/ 0 w 29"/>
                    <a:gd name="T27" fmla="*/ 0 h 6"/>
                    <a:gd name="T28" fmla="*/ 0 w 29"/>
                    <a:gd name="T29" fmla="*/ 0 h 6"/>
                    <a:gd name="T30" fmla="*/ 0 w 29"/>
                    <a:gd name="T31" fmla="*/ 0 h 6"/>
                    <a:gd name="T32" fmla="*/ 0 w 29"/>
                    <a:gd name="T33" fmla="*/ 0 h 6"/>
                    <a:gd name="T34" fmla="*/ 0 w 29"/>
                    <a:gd name="T35" fmla="*/ 0 h 6"/>
                    <a:gd name="T36" fmla="*/ 0 w 29"/>
                    <a:gd name="T37" fmla="*/ 0 h 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6"/>
                    <a:gd name="T59" fmla="*/ 29 w 29"/>
                    <a:gd name="T60" fmla="*/ 6 h 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6">
                      <a:moveTo>
                        <a:pt x="29" y="6"/>
                      </a:moveTo>
                      <a:lnTo>
                        <a:pt x="29" y="6"/>
                      </a:lnTo>
                      <a:lnTo>
                        <a:pt x="29" y="4"/>
                      </a:lnTo>
                      <a:lnTo>
                        <a:pt x="29" y="3"/>
                      </a:lnTo>
                      <a:lnTo>
                        <a:pt x="29" y="2"/>
                      </a:lnTo>
                      <a:lnTo>
                        <a:pt x="29" y="0"/>
                      </a:lnTo>
                      <a:lnTo>
                        <a:pt x="6" y="0"/>
                      </a:lnTo>
                      <a:lnTo>
                        <a:pt x="4" y="1"/>
                      </a:lnTo>
                      <a:lnTo>
                        <a:pt x="3" y="2"/>
                      </a:lnTo>
                      <a:lnTo>
                        <a:pt x="2" y="2"/>
                      </a:lnTo>
                      <a:lnTo>
                        <a:pt x="2" y="3"/>
                      </a:lnTo>
                      <a:lnTo>
                        <a:pt x="0" y="3"/>
                      </a:lnTo>
                      <a:lnTo>
                        <a:pt x="0" y="4"/>
                      </a:lnTo>
                      <a:lnTo>
                        <a:pt x="0" y="6"/>
                      </a:lnTo>
                      <a:lnTo>
                        <a:pt x="29" y="6"/>
                      </a:lnTo>
                      <a:close/>
                    </a:path>
                  </a:pathLst>
                </a:custGeom>
                <a:solidFill>
                  <a:srgbClr val="D1D1D1"/>
                </a:solidFill>
                <a:ln w="9525">
                  <a:noFill/>
                  <a:round/>
                  <a:headEnd/>
                  <a:tailEnd/>
                </a:ln>
              </p:spPr>
              <p:txBody>
                <a:bodyPr/>
                <a:lstStyle/>
                <a:p>
                  <a:endParaRPr lang="en-US"/>
                </a:p>
              </p:txBody>
            </p:sp>
            <p:sp>
              <p:nvSpPr>
                <p:cNvPr id="13339" name="Freeform 113"/>
                <p:cNvSpPr>
                  <a:spLocks/>
                </p:cNvSpPr>
                <p:nvPr/>
              </p:nvSpPr>
              <p:spPr bwMode="auto">
                <a:xfrm>
                  <a:off x="2798" y="4081"/>
                  <a:ext cx="10" cy="2"/>
                </a:xfrm>
                <a:custGeom>
                  <a:avLst/>
                  <a:gdLst>
                    <a:gd name="T0" fmla="*/ 0 w 30"/>
                    <a:gd name="T1" fmla="*/ 0 h 5"/>
                    <a:gd name="T2" fmla="*/ 0 w 30"/>
                    <a:gd name="T3" fmla="*/ 0 h 5"/>
                    <a:gd name="T4" fmla="*/ 0 w 30"/>
                    <a:gd name="T5" fmla="*/ 0 h 5"/>
                    <a:gd name="T6" fmla="*/ 0 w 30"/>
                    <a:gd name="T7" fmla="*/ 0 h 5"/>
                    <a:gd name="T8" fmla="*/ 0 w 30"/>
                    <a:gd name="T9" fmla="*/ 0 h 5"/>
                    <a:gd name="T10" fmla="*/ 0 w 30"/>
                    <a:gd name="T11" fmla="*/ 0 h 5"/>
                    <a:gd name="T12" fmla="*/ 0 w 30"/>
                    <a:gd name="T13" fmla="*/ 0 h 5"/>
                    <a:gd name="T14" fmla="*/ 0 w 30"/>
                    <a:gd name="T15" fmla="*/ 0 h 5"/>
                    <a:gd name="T16" fmla="*/ 0 w 30"/>
                    <a:gd name="T17" fmla="*/ 0 h 5"/>
                    <a:gd name="T18" fmla="*/ 0 w 30"/>
                    <a:gd name="T19" fmla="*/ 0 h 5"/>
                    <a:gd name="T20" fmla="*/ 0 w 30"/>
                    <a:gd name="T21" fmla="*/ 0 h 5"/>
                    <a:gd name="T22" fmla="*/ 0 w 30"/>
                    <a:gd name="T23" fmla="*/ 0 h 5"/>
                    <a:gd name="T24" fmla="*/ 0 w 30"/>
                    <a:gd name="T25" fmla="*/ 0 h 5"/>
                    <a:gd name="T26" fmla="*/ 0 w 30"/>
                    <a:gd name="T27" fmla="*/ 0 h 5"/>
                    <a:gd name="T28" fmla="*/ 0 w 30"/>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5"/>
                    <a:gd name="T47" fmla="*/ 30 w 30"/>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5">
                      <a:moveTo>
                        <a:pt x="30" y="5"/>
                      </a:moveTo>
                      <a:lnTo>
                        <a:pt x="30" y="5"/>
                      </a:lnTo>
                      <a:lnTo>
                        <a:pt x="30" y="4"/>
                      </a:lnTo>
                      <a:lnTo>
                        <a:pt x="30" y="2"/>
                      </a:lnTo>
                      <a:lnTo>
                        <a:pt x="30" y="1"/>
                      </a:lnTo>
                      <a:lnTo>
                        <a:pt x="30" y="0"/>
                      </a:lnTo>
                      <a:lnTo>
                        <a:pt x="3" y="0"/>
                      </a:lnTo>
                      <a:lnTo>
                        <a:pt x="1" y="1"/>
                      </a:lnTo>
                      <a:lnTo>
                        <a:pt x="1" y="4"/>
                      </a:lnTo>
                      <a:lnTo>
                        <a:pt x="0" y="5"/>
                      </a:lnTo>
                      <a:lnTo>
                        <a:pt x="30" y="5"/>
                      </a:lnTo>
                      <a:close/>
                    </a:path>
                  </a:pathLst>
                </a:custGeom>
                <a:solidFill>
                  <a:srgbClr val="C7C7C7"/>
                </a:solidFill>
                <a:ln w="9525">
                  <a:noFill/>
                  <a:round/>
                  <a:headEnd/>
                  <a:tailEnd/>
                </a:ln>
              </p:spPr>
              <p:txBody>
                <a:bodyPr/>
                <a:lstStyle/>
                <a:p>
                  <a:endParaRPr lang="en-US"/>
                </a:p>
              </p:txBody>
            </p:sp>
            <p:sp>
              <p:nvSpPr>
                <p:cNvPr id="13340" name="Freeform 114"/>
                <p:cNvSpPr>
                  <a:spLocks/>
                </p:cNvSpPr>
                <p:nvPr/>
              </p:nvSpPr>
              <p:spPr bwMode="auto">
                <a:xfrm>
                  <a:off x="2798" y="4082"/>
                  <a:ext cx="11" cy="1"/>
                </a:xfrm>
                <a:custGeom>
                  <a:avLst/>
                  <a:gdLst>
                    <a:gd name="T0" fmla="*/ 0 w 32"/>
                    <a:gd name="T1" fmla="*/ 0 h 3"/>
                    <a:gd name="T2" fmla="*/ 0 w 32"/>
                    <a:gd name="T3" fmla="*/ 0 h 3"/>
                    <a:gd name="T4" fmla="*/ 0 w 32"/>
                    <a:gd name="T5" fmla="*/ 0 h 3"/>
                    <a:gd name="T6" fmla="*/ 0 w 32"/>
                    <a:gd name="T7" fmla="*/ 0 h 3"/>
                    <a:gd name="T8" fmla="*/ 0 w 32"/>
                    <a:gd name="T9" fmla="*/ 0 h 3"/>
                    <a:gd name="T10" fmla="*/ 0 w 32"/>
                    <a:gd name="T11" fmla="*/ 0 h 3"/>
                    <a:gd name="T12" fmla="*/ 0 w 32"/>
                    <a:gd name="T13" fmla="*/ 0 h 3"/>
                    <a:gd name="T14" fmla="*/ 0 w 32"/>
                    <a:gd name="T15" fmla="*/ 0 h 3"/>
                    <a:gd name="T16" fmla="*/ 0 w 32"/>
                    <a:gd name="T17" fmla="*/ 0 h 3"/>
                    <a:gd name="T18" fmla="*/ 0 w 32"/>
                    <a:gd name="T19" fmla="*/ 0 h 3"/>
                    <a:gd name="T20" fmla="*/ 0 w 32"/>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3"/>
                    <a:gd name="T35" fmla="*/ 32 w 32"/>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3">
                      <a:moveTo>
                        <a:pt x="32" y="3"/>
                      </a:moveTo>
                      <a:lnTo>
                        <a:pt x="30" y="2"/>
                      </a:lnTo>
                      <a:lnTo>
                        <a:pt x="30" y="1"/>
                      </a:lnTo>
                      <a:lnTo>
                        <a:pt x="30" y="0"/>
                      </a:lnTo>
                      <a:lnTo>
                        <a:pt x="1" y="0"/>
                      </a:lnTo>
                      <a:lnTo>
                        <a:pt x="0" y="1"/>
                      </a:lnTo>
                      <a:lnTo>
                        <a:pt x="0" y="2"/>
                      </a:lnTo>
                      <a:lnTo>
                        <a:pt x="0" y="3"/>
                      </a:lnTo>
                      <a:lnTo>
                        <a:pt x="1" y="3"/>
                      </a:lnTo>
                      <a:lnTo>
                        <a:pt x="32" y="3"/>
                      </a:lnTo>
                      <a:close/>
                    </a:path>
                  </a:pathLst>
                </a:custGeom>
                <a:solidFill>
                  <a:srgbClr val="BFBFBF"/>
                </a:solidFill>
                <a:ln w="9525">
                  <a:noFill/>
                  <a:round/>
                  <a:headEnd/>
                  <a:tailEnd/>
                </a:ln>
              </p:spPr>
              <p:txBody>
                <a:bodyPr/>
                <a:lstStyle/>
                <a:p>
                  <a:endParaRPr lang="en-US"/>
                </a:p>
              </p:txBody>
            </p:sp>
            <p:sp>
              <p:nvSpPr>
                <p:cNvPr id="13341" name="Freeform 115"/>
                <p:cNvSpPr>
                  <a:spLocks/>
                </p:cNvSpPr>
                <p:nvPr/>
              </p:nvSpPr>
              <p:spPr bwMode="auto">
                <a:xfrm>
                  <a:off x="2798" y="4083"/>
                  <a:ext cx="11" cy="1"/>
                </a:xfrm>
                <a:custGeom>
                  <a:avLst/>
                  <a:gdLst>
                    <a:gd name="T0" fmla="*/ 0 w 32"/>
                    <a:gd name="T1" fmla="*/ 0 h 5"/>
                    <a:gd name="T2" fmla="*/ 0 w 32"/>
                    <a:gd name="T3" fmla="*/ 0 h 5"/>
                    <a:gd name="T4" fmla="*/ 0 w 32"/>
                    <a:gd name="T5" fmla="*/ 0 h 5"/>
                    <a:gd name="T6" fmla="*/ 0 w 32"/>
                    <a:gd name="T7" fmla="*/ 0 h 5"/>
                    <a:gd name="T8" fmla="*/ 0 w 32"/>
                    <a:gd name="T9" fmla="*/ 0 h 5"/>
                    <a:gd name="T10" fmla="*/ 0 w 32"/>
                    <a:gd name="T11" fmla="*/ 0 h 5"/>
                    <a:gd name="T12" fmla="*/ 0 w 32"/>
                    <a:gd name="T13" fmla="*/ 0 h 5"/>
                    <a:gd name="T14" fmla="*/ 0 w 32"/>
                    <a:gd name="T15" fmla="*/ 0 h 5"/>
                    <a:gd name="T16" fmla="*/ 0 w 32"/>
                    <a:gd name="T17" fmla="*/ 0 h 5"/>
                    <a:gd name="T18" fmla="*/ 0 w 32"/>
                    <a:gd name="T19" fmla="*/ 0 h 5"/>
                    <a:gd name="T20" fmla="*/ 0 w 3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5"/>
                    <a:gd name="T35" fmla="*/ 32 w 3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5">
                      <a:moveTo>
                        <a:pt x="32" y="5"/>
                      </a:moveTo>
                      <a:lnTo>
                        <a:pt x="32" y="3"/>
                      </a:lnTo>
                      <a:lnTo>
                        <a:pt x="32" y="2"/>
                      </a:lnTo>
                      <a:lnTo>
                        <a:pt x="32" y="1"/>
                      </a:lnTo>
                      <a:lnTo>
                        <a:pt x="30" y="0"/>
                      </a:lnTo>
                      <a:lnTo>
                        <a:pt x="0" y="0"/>
                      </a:lnTo>
                      <a:lnTo>
                        <a:pt x="1" y="2"/>
                      </a:lnTo>
                      <a:lnTo>
                        <a:pt x="1" y="3"/>
                      </a:lnTo>
                      <a:lnTo>
                        <a:pt x="3" y="5"/>
                      </a:lnTo>
                      <a:lnTo>
                        <a:pt x="32" y="5"/>
                      </a:lnTo>
                      <a:close/>
                    </a:path>
                  </a:pathLst>
                </a:custGeom>
                <a:solidFill>
                  <a:srgbClr val="B5B5B5"/>
                </a:solidFill>
                <a:ln w="9525">
                  <a:noFill/>
                  <a:round/>
                  <a:headEnd/>
                  <a:tailEnd/>
                </a:ln>
              </p:spPr>
              <p:txBody>
                <a:bodyPr/>
                <a:lstStyle/>
                <a:p>
                  <a:endParaRPr lang="en-US"/>
                </a:p>
              </p:txBody>
            </p:sp>
            <p:sp>
              <p:nvSpPr>
                <p:cNvPr id="13342" name="Freeform 116"/>
                <p:cNvSpPr>
                  <a:spLocks/>
                </p:cNvSpPr>
                <p:nvPr/>
              </p:nvSpPr>
              <p:spPr bwMode="auto">
                <a:xfrm>
                  <a:off x="2799" y="4083"/>
                  <a:ext cx="10" cy="2"/>
                </a:xfrm>
                <a:custGeom>
                  <a:avLst/>
                  <a:gdLst>
                    <a:gd name="T0" fmla="*/ 0 w 31"/>
                    <a:gd name="T1" fmla="*/ 0 h 5"/>
                    <a:gd name="T2" fmla="*/ 0 w 31"/>
                    <a:gd name="T3" fmla="*/ 0 h 5"/>
                    <a:gd name="T4" fmla="*/ 0 w 31"/>
                    <a:gd name="T5" fmla="*/ 0 h 5"/>
                    <a:gd name="T6" fmla="*/ 0 w 31"/>
                    <a:gd name="T7" fmla="*/ 0 h 5"/>
                    <a:gd name="T8" fmla="*/ 0 w 31"/>
                    <a:gd name="T9" fmla="*/ 0 h 5"/>
                    <a:gd name="T10" fmla="*/ 0 w 31"/>
                    <a:gd name="T11" fmla="*/ 0 h 5"/>
                    <a:gd name="T12" fmla="*/ 0 w 31"/>
                    <a:gd name="T13" fmla="*/ 0 h 5"/>
                    <a:gd name="T14" fmla="*/ 0 w 31"/>
                    <a:gd name="T15" fmla="*/ 0 h 5"/>
                    <a:gd name="T16" fmla="*/ 0 w 31"/>
                    <a:gd name="T17" fmla="*/ 0 h 5"/>
                    <a:gd name="T18" fmla="*/ 0 w 31"/>
                    <a:gd name="T19" fmla="*/ 0 h 5"/>
                    <a:gd name="T20" fmla="*/ 0 w 31"/>
                    <a:gd name="T21" fmla="*/ 0 h 5"/>
                    <a:gd name="T22" fmla="*/ 0 w 31"/>
                    <a:gd name="T23" fmla="*/ 0 h 5"/>
                    <a:gd name="T24" fmla="*/ 0 w 31"/>
                    <a:gd name="T25" fmla="*/ 0 h 5"/>
                    <a:gd name="T26" fmla="*/ 0 w 31"/>
                    <a:gd name="T27" fmla="*/ 0 h 5"/>
                    <a:gd name="T28" fmla="*/ 0 w 31"/>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5"/>
                    <a:gd name="T47" fmla="*/ 31 w 31"/>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5">
                      <a:moveTo>
                        <a:pt x="31" y="5"/>
                      </a:moveTo>
                      <a:lnTo>
                        <a:pt x="31" y="4"/>
                      </a:lnTo>
                      <a:lnTo>
                        <a:pt x="31" y="3"/>
                      </a:lnTo>
                      <a:lnTo>
                        <a:pt x="31" y="1"/>
                      </a:lnTo>
                      <a:lnTo>
                        <a:pt x="31" y="0"/>
                      </a:lnTo>
                      <a:lnTo>
                        <a:pt x="0" y="0"/>
                      </a:lnTo>
                      <a:lnTo>
                        <a:pt x="0" y="1"/>
                      </a:lnTo>
                      <a:lnTo>
                        <a:pt x="2" y="3"/>
                      </a:lnTo>
                      <a:lnTo>
                        <a:pt x="2" y="4"/>
                      </a:lnTo>
                      <a:lnTo>
                        <a:pt x="3" y="4"/>
                      </a:lnTo>
                      <a:lnTo>
                        <a:pt x="4" y="4"/>
                      </a:lnTo>
                      <a:lnTo>
                        <a:pt x="6" y="5"/>
                      </a:lnTo>
                      <a:lnTo>
                        <a:pt x="31" y="5"/>
                      </a:lnTo>
                      <a:close/>
                    </a:path>
                  </a:pathLst>
                </a:custGeom>
                <a:solidFill>
                  <a:srgbClr val="ABABAB"/>
                </a:solidFill>
                <a:ln w="9525">
                  <a:noFill/>
                  <a:round/>
                  <a:headEnd/>
                  <a:tailEnd/>
                </a:ln>
              </p:spPr>
              <p:txBody>
                <a:bodyPr/>
                <a:lstStyle/>
                <a:p>
                  <a:endParaRPr lang="en-US"/>
                </a:p>
              </p:txBody>
            </p:sp>
            <p:sp>
              <p:nvSpPr>
                <p:cNvPr id="13343" name="Freeform 117"/>
                <p:cNvSpPr>
                  <a:spLocks/>
                </p:cNvSpPr>
                <p:nvPr/>
              </p:nvSpPr>
              <p:spPr bwMode="auto">
                <a:xfrm>
                  <a:off x="2799" y="4084"/>
                  <a:ext cx="10" cy="2"/>
                </a:xfrm>
                <a:custGeom>
                  <a:avLst/>
                  <a:gdLst>
                    <a:gd name="T0" fmla="*/ 0 w 29"/>
                    <a:gd name="T1" fmla="*/ 1 h 4"/>
                    <a:gd name="T2" fmla="*/ 0 w 29"/>
                    <a:gd name="T3" fmla="*/ 1 h 4"/>
                    <a:gd name="T4" fmla="*/ 0 w 29"/>
                    <a:gd name="T5" fmla="*/ 1 h 4"/>
                    <a:gd name="T6" fmla="*/ 0 w 29"/>
                    <a:gd name="T7" fmla="*/ 1 h 4"/>
                    <a:gd name="T8" fmla="*/ 0 w 29"/>
                    <a:gd name="T9" fmla="*/ 0 h 4"/>
                    <a:gd name="T10" fmla="*/ 0 w 29"/>
                    <a:gd name="T11" fmla="*/ 1 h 4"/>
                    <a:gd name="T12" fmla="*/ 0 w 29"/>
                    <a:gd name="T13" fmla="*/ 1 h 4"/>
                    <a:gd name="T14" fmla="*/ 0 w 29"/>
                    <a:gd name="T15" fmla="*/ 1 h 4"/>
                    <a:gd name="T16" fmla="*/ 0 w 29"/>
                    <a:gd name="T17" fmla="*/ 1 h 4"/>
                    <a:gd name="T18" fmla="*/ 0 w 29"/>
                    <a:gd name="T19" fmla="*/ 1 h 4"/>
                    <a:gd name="T20" fmla="*/ 0 w 29"/>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4"/>
                    <a:gd name="T35" fmla="*/ 29 w 29"/>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4">
                      <a:moveTo>
                        <a:pt x="29" y="4"/>
                      </a:moveTo>
                      <a:lnTo>
                        <a:pt x="29" y="3"/>
                      </a:lnTo>
                      <a:lnTo>
                        <a:pt x="29" y="2"/>
                      </a:lnTo>
                      <a:lnTo>
                        <a:pt x="29" y="1"/>
                      </a:lnTo>
                      <a:lnTo>
                        <a:pt x="29" y="0"/>
                      </a:lnTo>
                      <a:lnTo>
                        <a:pt x="0" y="1"/>
                      </a:lnTo>
                      <a:lnTo>
                        <a:pt x="1" y="1"/>
                      </a:lnTo>
                      <a:lnTo>
                        <a:pt x="2" y="1"/>
                      </a:lnTo>
                      <a:lnTo>
                        <a:pt x="4" y="2"/>
                      </a:lnTo>
                      <a:lnTo>
                        <a:pt x="7" y="4"/>
                      </a:lnTo>
                      <a:lnTo>
                        <a:pt x="29" y="4"/>
                      </a:lnTo>
                      <a:close/>
                    </a:path>
                  </a:pathLst>
                </a:custGeom>
                <a:solidFill>
                  <a:srgbClr val="A1A1A1"/>
                </a:solidFill>
                <a:ln w="9525">
                  <a:noFill/>
                  <a:round/>
                  <a:headEnd/>
                  <a:tailEnd/>
                </a:ln>
              </p:spPr>
              <p:txBody>
                <a:bodyPr/>
                <a:lstStyle/>
                <a:p>
                  <a:endParaRPr lang="en-US"/>
                </a:p>
              </p:txBody>
            </p:sp>
            <p:sp>
              <p:nvSpPr>
                <p:cNvPr id="13344" name="Freeform 118"/>
                <p:cNvSpPr>
                  <a:spLocks/>
                </p:cNvSpPr>
                <p:nvPr/>
              </p:nvSpPr>
              <p:spPr bwMode="auto">
                <a:xfrm>
                  <a:off x="2801" y="4085"/>
                  <a:ext cx="8"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
                    <a:gd name="T35" fmla="*/ 25 w 25"/>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
                      <a:moveTo>
                        <a:pt x="25" y="3"/>
                      </a:moveTo>
                      <a:lnTo>
                        <a:pt x="25" y="3"/>
                      </a:lnTo>
                      <a:lnTo>
                        <a:pt x="25" y="2"/>
                      </a:lnTo>
                      <a:lnTo>
                        <a:pt x="25" y="1"/>
                      </a:lnTo>
                      <a:lnTo>
                        <a:pt x="25" y="0"/>
                      </a:lnTo>
                      <a:lnTo>
                        <a:pt x="0" y="0"/>
                      </a:lnTo>
                      <a:lnTo>
                        <a:pt x="1" y="0"/>
                      </a:lnTo>
                      <a:lnTo>
                        <a:pt x="3" y="2"/>
                      </a:lnTo>
                      <a:lnTo>
                        <a:pt x="4" y="2"/>
                      </a:lnTo>
                      <a:lnTo>
                        <a:pt x="7" y="3"/>
                      </a:lnTo>
                      <a:lnTo>
                        <a:pt x="25" y="3"/>
                      </a:lnTo>
                      <a:close/>
                    </a:path>
                  </a:pathLst>
                </a:custGeom>
                <a:solidFill>
                  <a:srgbClr val="999999"/>
                </a:solidFill>
                <a:ln w="9525">
                  <a:noFill/>
                  <a:round/>
                  <a:headEnd/>
                  <a:tailEnd/>
                </a:ln>
              </p:spPr>
              <p:txBody>
                <a:bodyPr/>
                <a:lstStyle/>
                <a:p>
                  <a:endParaRPr lang="en-US"/>
                </a:p>
              </p:txBody>
            </p:sp>
            <p:sp>
              <p:nvSpPr>
                <p:cNvPr id="13345" name="Freeform 119"/>
                <p:cNvSpPr>
                  <a:spLocks/>
                </p:cNvSpPr>
                <p:nvPr/>
              </p:nvSpPr>
              <p:spPr bwMode="auto">
                <a:xfrm>
                  <a:off x="2802" y="4086"/>
                  <a:ext cx="7" cy="1"/>
                </a:xfrm>
                <a:custGeom>
                  <a:avLst/>
                  <a:gdLst>
                    <a:gd name="T0" fmla="*/ 0 w 22"/>
                    <a:gd name="T1" fmla="*/ 0 h 5"/>
                    <a:gd name="T2" fmla="*/ 0 w 22"/>
                    <a:gd name="T3" fmla="*/ 0 h 5"/>
                    <a:gd name="T4" fmla="*/ 0 w 22"/>
                    <a:gd name="T5" fmla="*/ 0 h 5"/>
                    <a:gd name="T6" fmla="*/ 0 w 22"/>
                    <a:gd name="T7" fmla="*/ 0 h 5"/>
                    <a:gd name="T8" fmla="*/ 0 w 22"/>
                    <a:gd name="T9" fmla="*/ 0 h 5"/>
                    <a:gd name="T10" fmla="*/ 0 w 22"/>
                    <a:gd name="T11" fmla="*/ 0 h 5"/>
                    <a:gd name="T12" fmla="*/ 0 w 22"/>
                    <a:gd name="T13" fmla="*/ 0 h 5"/>
                    <a:gd name="T14" fmla="*/ 0 w 22"/>
                    <a:gd name="T15" fmla="*/ 0 h 5"/>
                    <a:gd name="T16" fmla="*/ 0 w 22"/>
                    <a:gd name="T17" fmla="*/ 0 h 5"/>
                    <a:gd name="T18" fmla="*/ 0 w 22"/>
                    <a:gd name="T19" fmla="*/ 0 h 5"/>
                    <a:gd name="T20" fmla="*/ 0 w 2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
                    <a:gd name="T35" fmla="*/ 22 w 2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
                      <a:moveTo>
                        <a:pt x="22" y="5"/>
                      </a:moveTo>
                      <a:lnTo>
                        <a:pt x="22" y="4"/>
                      </a:lnTo>
                      <a:lnTo>
                        <a:pt x="22" y="3"/>
                      </a:lnTo>
                      <a:lnTo>
                        <a:pt x="22" y="1"/>
                      </a:lnTo>
                      <a:lnTo>
                        <a:pt x="22" y="0"/>
                      </a:lnTo>
                      <a:lnTo>
                        <a:pt x="0" y="0"/>
                      </a:lnTo>
                      <a:lnTo>
                        <a:pt x="2" y="1"/>
                      </a:lnTo>
                      <a:lnTo>
                        <a:pt x="5" y="3"/>
                      </a:lnTo>
                      <a:lnTo>
                        <a:pt x="8" y="4"/>
                      </a:lnTo>
                      <a:lnTo>
                        <a:pt x="9" y="5"/>
                      </a:lnTo>
                      <a:lnTo>
                        <a:pt x="22" y="5"/>
                      </a:lnTo>
                      <a:close/>
                    </a:path>
                  </a:pathLst>
                </a:custGeom>
                <a:solidFill>
                  <a:srgbClr val="8F8F8F"/>
                </a:solidFill>
                <a:ln w="9525">
                  <a:noFill/>
                  <a:round/>
                  <a:headEnd/>
                  <a:tailEnd/>
                </a:ln>
              </p:spPr>
              <p:txBody>
                <a:bodyPr/>
                <a:lstStyle/>
                <a:p>
                  <a:endParaRPr lang="en-US"/>
                </a:p>
              </p:txBody>
            </p:sp>
            <p:sp>
              <p:nvSpPr>
                <p:cNvPr id="13346" name="Freeform 120"/>
                <p:cNvSpPr>
                  <a:spLocks/>
                </p:cNvSpPr>
                <p:nvPr/>
              </p:nvSpPr>
              <p:spPr bwMode="auto">
                <a:xfrm>
                  <a:off x="2803" y="4086"/>
                  <a:ext cx="6" cy="2"/>
                </a:xfrm>
                <a:custGeom>
                  <a:avLst/>
                  <a:gdLst>
                    <a:gd name="T0" fmla="*/ 0 w 18"/>
                    <a:gd name="T1" fmla="*/ 0 h 6"/>
                    <a:gd name="T2" fmla="*/ 0 w 18"/>
                    <a:gd name="T3" fmla="*/ 0 h 6"/>
                    <a:gd name="T4" fmla="*/ 0 w 18"/>
                    <a:gd name="T5" fmla="*/ 0 h 6"/>
                    <a:gd name="T6" fmla="*/ 0 w 18"/>
                    <a:gd name="T7" fmla="*/ 0 h 6"/>
                    <a:gd name="T8" fmla="*/ 0 w 18"/>
                    <a:gd name="T9" fmla="*/ 0 h 6"/>
                    <a:gd name="T10" fmla="*/ 0 w 18"/>
                    <a:gd name="T11" fmla="*/ 0 h 6"/>
                    <a:gd name="T12" fmla="*/ 0 w 18"/>
                    <a:gd name="T13" fmla="*/ 0 h 6"/>
                    <a:gd name="T14" fmla="*/ 0 w 18"/>
                    <a:gd name="T15" fmla="*/ 0 h 6"/>
                    <a:gd name="T16" fmla="*/ 0 w 18"/>
                    <a:gd name="T17" fmla="*/ 0 h 6"/>
                    <a:gd name="T18" fmla="*/ 0 w 18"/>
                    <a:gd name="T19" fmla="*/ 0 h 6"/>
                    <a:gd name="T20" fmla="*/ 0 w 18"/>
                    <a:gd name="T21" fmla="*/ 0 h 6"/>
                    <a:gd name="T22" fmla="*/ 0 w 18"/>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
                    <a:gd name="T37" fmla="*/ 0 h 6"/>
                    <a:gd name="T38" fmla="*/ 18 w 18"/>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 h="6">
                      <a:moveTo>
                        <a:pt x="16" y="6"/>
                      </a:moveTo>
                      <a:lnTo>
                        <a:pt x="16" y="6"/>
                      </a:lnTo>
                      <a:lnTo>
                        <a:pt x="18" y="4"/>
                      </a:lnTo>
                      <a:lnTo>
                        <a:pt x="18" y="3"/>
                      </a:lnTo>
                      <a:lnTo>
                        <a:pt x="18" y="0"/>
                      </a:lnTo>
                      <a:lnTo>
                        <a:pt x="0" y="0"/>
                      </a:lnTo>
                      <a:lnTo>
                        <a:pt x="2" y="3"/>
                      </a:lnTo>
                      <a:lnTo>
                        <a:pt x="5" y="4"/>
                      </a:lnTo>
                      <a:lnTo>
                        <a:pt x="8" y="5"/>
                      </a:lnTo>
                      <a:lnTo>
                        <a:pt x="12" y="6"/>
                      </a:lnTo>
                      <a:lnTo>
                        <a:pt x="16" y="6"/>
                      </a:lnTo>
                      <a:close/>
                    </a:path>
                  </a:pathLst>
                </a:custGeom>
                <a:solidFill>
                  <a:srgbClr val="858585"/>
                </a:solidFill>
                <a:ln w="9525">
                  <a:noFill/>
                  <a:round/>
                  <a:headEnd/>
                  <a:tailEnd/>
                </a:ln>
              </p:spPr>
              <p:txBody>
                <a:bodyPr/>
                <a:lstStyle/>
                <a:p>
                  <a:endParaRPr lang="en-US"/>
                </a:p>
              </p:txBody>
            </p:sp>
            <p:sp>
              <p:nvSpPr>
                <p:cNvPr id="13347" name="Freeform 121"/>
                <p:cNvSpPr>
                  <a:spLocks/>
                </p:cNvSpPr>
                <p:nvPr/>
              </p:nvSpPr>
              <p:spPr bwMode="auto">
                <a:xfrm>
                  <a:off x="2805" y="4087"/>
                  <a:ext cx="4" cy="1"/>
                </a:xfrm>
                <a:custGeom>
                  <a:avLst/>
                  <a:gdLst>
                    <a:gd name="T0" fmla="*/ 0 w 13"/>
                    <a:gd name="T1" fmla="*/ 0 h 2"/>
                    <a:gd name="T2" fmla="*/ 0 w 13"/>
                    <a:gd name="T3" fmla="*/ 0 h 2"/>
                    <a:gd name="T4" fmla="*/ 0 w 13"/>
                    <a:gd name="T5" fmla="*/ 1 h 2"/>
                    <a:gd name="T6" fmla="*/ 0 w 13"/>
                    <a:gd name="T7" fmla="*/ 1 h 2"/>
                    <a:gd name="T8" fmla="*/ 0 w 13"/>
                    <a:gd name="T9" fmla="*/ 1 h 2"/>
                    <a:gd name="T10" fmla="*/ 0 w 13"/>
                    <a:gd name="T11" fmla="*/ 1 h 2"/>
                    <a:gd name="T12" fmla="*/ 0 w 13"/>
                    <a:gd name="T13" fmla="*/ 1 h 2"/>
                    <a:gd name="T14" fmla="*/ 0 w 13"/>
                    <a:gd name="T15" fmla="*/ 1 h 2"/>
                    <a:gd name="T16" fmla="*/ 0 w 13"/>
                    <a:gd name="T17" fmla="*/ 0 h 2"/>
                    <a:gd name="T18" fmla="*/ 0 w 13"/>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
                    <a:gd name="T32" fmla="*/ 13 w 13"/>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
                      <a:moveTo>
                        <a:pt x="13" y="0"/>
                      </a:moveTo>
                      <a:lnTo>
                        <a:pt x="13" y="0"/>
                      </a:lnTo>
                      <a:lnTo>
                        <a:pt x="13" y="1"/>
                      </a:lnTo>
                      <a:lnTo>
                        <a:pt x="11" y="2"/>
                      </a:lnTo>
                      <a:lnTo>
                        <a:pt x="8" y="2"/>
                      </a:lnTo>
                      <a:lnTo>
                        <a:pt x="7" y="2"/>
                      </a:lnTo>
                      <a:lnTo>
                        <a:pt x="3" y="1"/>
                      </a:lnTo>
                      <a:lnTo>
                        <a:pt x="0" y="0"/>
                      </a:lnTo>
                      <a:lnTo>
                        <a:pt x="13" y="0"/>
                      </a:lnTo>
                      <a:close/>
                    </a:path>
                  </a:pathLst>
                </a:custGeom>
                <a:solidFill>
                  <a:srgbClr val="7D7D7D"/>
                </a:solidFill>
                <a:ln w="9525">
                  <a:noFill/>
                  <a:round/>
                  <a:headEnd/>
                  <a:tailEnd/>
                </a:ln>
              </p:spPr>
              <p:txBody>
                <a:bodyPr/>
                <a:lstStyle/>
                <a:p>
                  <a:endParaRPr lang="en-US"/>
                </a:p>
              </p:txBody>
            </p:sp>
            <p:sp>
              <p:nvSpPr>
                <p:cNvPr id="13348" name="Freeform 122"/>
                <p:cNvSpPr>
                  <a:spLocks/>
                </p:cNvSpPr>
                <p:nvPr/>
              </p:nvSpPr>
              <p:spPr bwMode="auto">
                <a:xfrm>
                  <a:off x="2807" y="4088"/>
                  <a:ext cx="1" cy="1"/>
                </a:xfrm>
                <a:custGeom>
                  <a:avLst/>
                  <a:gdLst>
                    <a:gd name="T0" fmla="*/ 0 w 4"/>
                    <a:gd name="T1" fmla="*/ 0 h 1"/>
                    <a:gd name="T2" fmla="*/ 0 w 4"/>
                    <a:gd name="T3" fmla="*/ 0 h 1"/>
                    <a:gd name="T4" fmla="*/ 0 w 4"/>
                    <a:gd name="T5" fmla="*/ 0 h 1"/>
                    <a:gd name="T6" fmla="*/ 0 w 4"/>
                    <a:gd name="T7" fmla="*/ 0 h 1"/>
                    <a:gd name="T8" fmla="*/ 0 w 4"/>
                    <a:gd name="T9" fmla="*/ 0 h 1"/>
                    <a:gd name="T10" fmla="*/ 0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0" y="0"/>
                      </a:moveTo>
                      <a:lnTo>
                        <a:pt x="1" y="0"/>
                      </a:lnTo>
                      <a:lnTo>
                        <a:pt x="4" y="0"/>
                      </a:lnTo>
                      <a:lnTo>
                        <a:pt x="0" y="0"/>
                      </a:lnTo>
                      <a:close/>
                    </a:path>
                  </a:pathLst>
                </a:custGeom>
                <a:solidFill>
                  <a:srgbClr val="737373"/>
                </a:solidFill>
                <a:ln w="9525">
                  <a:noFill/>
                  <a:round/>
                  <a:headEnd/>
                  <a:tailEnd/>
                </a:ln>
              </p:spPr>
              <p:txBody>
                <a:bodyPr/>
                <a:lstStyle/>
                <a:p>
                  <a:endParaRPr lang="en-US"/>
                </a:p>
              </p:txBody>
            </p:sp>
            <p:sp>
              <p:nvSpPr>
                <p:cNvPr id="13349" name="Freeform 123"/>
                <p:cNvSpPr>
                  <a:spLocks/>
                </p:cNvSpPr>
                <p:nvPr/>
              </p:nvSpPr>
              <p:spPr bwMode="auto">
                <a:xfrm>
                  <a:off x="2806" y="4081"/>
                  <a:ext cx="5" cy="9"/>
                </a:xfrm>
                <a:custGeom>
                  <a:avLst/>
                  <a:gdLst>
                    <a:gd name="T0" fmla="*/ 0 w 14"/>
                    <a:gd name="T1" fmla="*/ 0 h 26"/>
                    <a:gd name="T2" fmla="*/ 0 w 14"/>
                    <a:gd name="T3" fmla="*/ 0 h 26"/>
                    <a:gd name="T4" fmla="*/ 0 w 14"/>
                    <a:gd name="T5" fmla="*/ 0 h 26"/>
                    <a:gd name="T6" fmla="*/ 0 w 14"/>
                    <a:gd name="T7" fmla="*/ 0 h 26"/>
                    <a:gd name="T8" fmla="*/ 0 w 14"/>
                    <a:gd name="T9" fmla="*/ 0 h 26"/>
                    <a:gd name="T10" fmla="*/ 0 w 14"/>
                    <a:gd name="T11" fmla="*/ 0 h 26"/>
                    <a:gd name="T12" fmla="*/ 0 w 14"/>
                    <a:gd name="T13" fmla="*/ 0 h 26"/>
                    <a:gd name="T14" fmla="*/ 0 w 14"/>
                    <a:gd name="T15" fmla="*/ 0 h 26"/>
                    <a:gd name="T16" fmla="*/ 0 w 14"/>
                    <a:gd name="T17" fmla="*/ 0 h 26"/>
                    <a:gd name="T18" fmla="*/ 0 w 14"/>
                    <a:gd name="T19" fmla="*/ 0 h 26"/>
                    <a:gd name="T20" fmla="*/ 0 w 14"/>
                    <a:gd name="T21" fmla="*/ 0 h 26"/>
                    <a:gd name="T22" fmla="*/ 0 w 14"/>
                    <a:gd name="T23" fmla="*/ 0 h 26"/>
                    <a:gd name="T24" fmla="*/ 0 w 14"/>
                    <a:gd name="T25" fmla="*/ 0 h 26"/>
                    <a:gd name="T26" fmla="*/ 0 w 14"/>
                    <a:gd name="T27" fmla="*/ 0 h 26"/>
                    <a:gd name="T28" fmla="*/ 0 w 14"/>
                    <a:gd name="T29" fmla="*/ 0 h 26"/>
                    <a:gd name="T30" fmla="*/ 0 w 14"/>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26"/>
                    <a:gd name="T50" fmla="*/ 14 w 14"/>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26">
                      <a:moveTo>
                        <a:pt x="9" y="25"/>
                      </a:moveTo>
                      <a:lnTo>
                        <a:pt x="7" y="26"/>
                      </a:lnTo>
                      <a:lnTo>
                        <a:pt x="14" y="18"/>
                      </a:lnTo>
                      <a:lnTo>
                        <a:pt x="14" y="11"/>
                      </a:lnTo>
                      <a:lnTo>
                        <a:pt x="13" y="4"/>
                      </a:lnTo>
                      <a:lnTo>
                        <a:pt x="13" y="0"/>
                      </a:lnTo>
                      <a:lnTo>
                        <a:pt x="0" y="4"/>
                      </a:lnTo>
                      <a:lnTo>
                        <a:pt x="2" y="6"/>
                      </a:lnTo>
                      <a:lnTo>
                        <a:pt x="3" y="11"/>
                      </a:lnTo>
                      <a:lnTo>
                        <a:pt x="3" y="17"/>
                      </a:lnTo>
                      <a:lnTo>
                        <a:pt x="4" y="17"/>
                      </a:lnTo>
                      <a:lnTo>
                        <a:pt x="3" y="17"/>
                      </a:lnTo>
                      <a:lnTo>
                        <a:pt x="4" y="17"/>
                      </a:lnTo>
                      <a:lnTo>
                        <a:pt x="3" y="17"/>
                      </a:lnTo>
                      <a:lnTo>
                        <a:pt x="9" y="25"/>
                      </a:lnTo>
                      <a:close/>
                    </a:path>
                  </a:pathLst>
                </a:custGeom>
                <a:solidFill>
                  <a:srgbClr val="000000"/>
                </a:solidFill>
                <a:ln w="9525">
                  <a:noFill/>
                  <a:round/>
                  <a:headEnd/>
                  <a:tailEnd/>
                </a:ln>
              </p:spPr>
              <p:txBody>
                <a:bodyPr/>
                <a:lstStyle/>
                <a:p>
                  <a:endParaRPr lang="en-US"/>
                </a:p>
              </p:txBody>
            </p:sp>
            <p:sp>
              <p:nvSpPr>
                <p:cNvPr id="13350" name="Freeform 124"/>
                <p:cNvSpPr>
                  <a:spLocks/>
                </p:cNvSpPr>
                <p:nvPr/>
              </p:nvSpPr>
              <p:spPr bwMode="auto">
                <a:xfrm>
                  <a:off x="2798" y="4083"/>
                  <a:ext cx="11" cy="7"/>
                </a:xfrm>
                <a:custGeom>
                  <a:avLst/>
                  <a:gdLst>
                    <a:gd name="T0" fmla="*/ 0 w 34"/>
                    <a:gd name="T1" fmla="*/ 0 h 20"/>
                    <a:gd name="T2" fmla="*/ 0 w 34"/>
                    <a:gd name="T3" fmla="*/ 0 h 20"/>
                    <a:gd name="T4" fmla="*/ 0 w 34"/>
                    <a:gd name="T5" fmla="*/ 0 h 20"/>
                    <a:gd name="T6" fmla="*/ 0 w 34"/>
                    <a:gd name="T7" fmla="*/ 0 h 20"/>
                    <a:gd name="T8" fmla="*/ 0 w 34"/>
                    <a:gd name="T9" fmla="*/ 0 h 20"/>
                    <a:gd name="T10" fmla="*/ 0 w 34"/>
                    <a:gd name="T11" fmla="*/ 0 h 20"/>
                    <a:gd name="T12" fmla="*/ 0 w 34"/>
                    <a:gd name="T13" fmla="*/ 0 h 20"/>
                    <a:gd name="T14" fmla="*/ 0 w 34"/>
                    <a:gd name="T15" fmla="*/ 0 h 20"/>
                    <a:gd name="T16" fmla="*/ 0 w 34"/>
                    <a:gd name="T17" fmla="*/ 0 h 20"/>
                    <a:gd name="T18" fmla="*/ 0 w 34"/>
                    <a:gd name="T19" fmla="*/ 0 h 20"/>
                    <a:gd name="T20" fmla="*/ 0 w 34"/>
                    <a:gd name="T21" fmla="*/ 0 h 20"/>
                    <a:gd name="T22" fmla="*/ 0 w 34"/>
                    <a:gd name="T23" fmla="*/ 0 h 20"/>
                    <a:gd name="T24" fmla="*/ 0 w 34"/>
                    <a:gd name="T25" fmla="*/ 0 h 20"/>
                    <a:gd name="T26" fmla="*/ 0 w 34"/>
                    <a:gd name="T27" fmla="*/ 0 h 20"/>
                    <a:gd name="T28" fmla="*/ 0 w 34"/>
                    <a:gd name="T29" fmla="*/ 0 h 20"/>
                    <a:gd name="T30" fmla="*/ 0 w 34"/>
                    <a:gd name="T31" fmla="*/ 0 h 20"/>
                    <a:gd name="T32" fmla="*/ 0 w 34"/>
                    <a:gd name="T33" fmla="*/ 0 h 20"/>
                    <a:gd name="T34" fmla="*/ 0 w 34"/>
                    <a:gd name="T35" fmla="*/ 0 h 20"/>
                    <a:gd name="T36" fmla="*/ 0 w 34"/>
                    <a:gd name="T37" fmla="*/ 0 h 20"/>
                    <a:gd name="T38" fmla="*/ 0 w 34"/>
                    <a:gd name="T39" fmla="*/ 0 h 20"/>
                    <a:gd name="T40" fmla="*/ 0 w 34"/>
                    <a:gd name="T41" fmla="*/ 0 h 20"/>
                    <a:gd name="T42" fmla="*/ 0 w 34"/>
                    <a:gd name="T43" fmla="*/ 0 h 20"/>
                    <a:gd name="T44" fmla="*/ 0 w 34"/>
                    <a:gd name="T45" fmla="*/ 0 h 20"/>
                    <a:gd name="T46" fmla="*/ 0 w 34"/>
                    <a:gd name="T47" fmla="*/ 0 h 2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20"/>
                    <a:gd name="T74" fmla="*/ 34 w 34"/>
                    <a:gd name="T75" fmla="*/ 20 h 2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20">
                      <a:moveTo>
                        <a:pt x="2" y="8"/>
                      </a:moveTo>
                      <a:lnTo>
                        <a:pt x="0" y="7"/>
                      </a:lnTo>
                      <a:lnTo>
                        <a:pt x="2" y="8"/>
                      </a:lnTo>
                      <a:lnTo>
                        <a:pt x="5" y="11"/>
                      </a:lnTo>
                      <a:lnTo>
                        <a:pt x="7" y="12"/>
                      </a:lnTo>
                      <a:lnTo>
                        <a:pt x="12" y="14"/>
                      </a:lnTo>
                      <a:lnTo>
                        <a:pt x="17" y="18"/>
                      </a:lnTo>
                      <a:lnTo>
                        <a:pt x="23" y="19"/>
                      </a:lnTo>
                      <a:lnTo>
                        <a:pt x="27" y="20"/>
                      </a:lnTo>
                      <a:lnTo>
                        <a:pt x="34" y="19"/>
                      </a:lnTo>
                      <a:lnTo>
                        <a:pt x="28" y="11"/>
                      </a:lnTo>
                      <a:lnTo>
                        <a:pt x="25" y="10"/>
                      </a:lnTo>
                      <a:lnTo>
                        <a:pt x="21" y="8"/>
                      </a:lnTo>
                      <a:lnTo>
                        <a:pt x="18" y="6"/>
                      </a:lnTo>
                      <a:lnTo>
                        <a:pt x="14" y="4"/>
                      </a:lnTo>
                      <a:lnTo>
                        <a:pt x="12" y="1"/>
                      </a:lnTo>
                      <a:lnTo>
                        <a:pt x="9" y="0"/>
                      </a:lnTo>
                      <a:lnTo>
                        <a:pt x="7" y="0"/>
                      </a:lnTo>
                      <a:lnTo>
                        <a:pt x="2" y="8"/>
                      </a:lnTo>
                      <a:close/>
                    </a:path>
                  </a:pathLst>
                </a:custGeom>
                <a:solidFill>
                  <a:srgbClr val="000000"/>
                </a:solidFill>
                <a:ln w="9525">
                  <a:noFill/>
                  <a:round/>
                  <a:headEnd/>
                  <a:tailEnd/>
                </a:ln>
              </p:spPr>
              <p:txBody>
                <a:bodyPr/>
                <a:lstStyle/>
                <a:p>
                  <a:endParaRPr lang="en-US"/>
                </a:p>
              </p:txBody>
            </p:sp>
            <p:sp>
              <p:nvSpPr>
                <p:cNvPr id="13351" name="Freeform 125"/>
                <p:cNvSpPr>
                  <a:spLocks/>
                </p:cNvSpPr>
                <p:nvPr/>
              </p:nvSpPr>
              <p:spPr bwMode="auto">
                <a:xfrm>
                  <a:off x="2796" y="4080"/>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w 13"/>
                    <a:gd name="T15" fmla="*/ 0 h 18"/>
                    <a:gd name="T16" fmla="*/ 0 w 13"/>
                    <a:gd name="T17" fmla="*/ 0 h 18"/>
                    <a:gd name="T18" fmla="*/ 0 w 13"/>
                    <a:gd name="T19" fmla="*/ 0 h 18"/>
                    <a:gd name="T20" fmla="*/ 0 w 13"/>
                    <a:gd name="T21" fmla="*/ 0 h 18"/>
                    <a:gd name="T22" fmla="*/ 0 w 13"/>
                    <a:gd name="T23" fmla="*/ 0 h 18"/>
                    <a:gd name="T24" fmla="*/ 0 w 13"/>
                    <a:gd name="T25" fmla="*/ 0 h 18"/>
                    <a:gd name="T26" fmla="*/ 0 w 13"/>
                    <a:gd name="T27" fmla="*/ 0 h 18"/>
                    <a:gd name="T28" fmla="*/ 0 w 13"/>
                    <a:gd name="T29" fmla="*/ 0 h 18"/>
                    <a:gd name="T30" fmla="*/ 0 w 13"/>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8"/>
                    <a:gd name="T50" fmla="*/ 13 w 13"/>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8">
                      <a:moveTo>
                        <a:pt x="6" y="0"/>
                      </a:moveTo>
                      <a:lnTo>
                        <a:pt x="4" y="0"/>
                      </a:lnTo>
                      <a:lnTo>
                        <a:pt x="0" y="7"/>
                      </a:lnTo>
                      <a:lnTo>
                        <a:pt x="0" y="13"/>
                      </a:lnTo>
                      <a:lnTo>
                        <a:pt x="3" y="16"/>
                      </a:lnTo>
                      <a:lnTo>
                        <a:pt x="6" y="18"/>
                      </a:lnTo>
                      <a:lnTo>
                        <a:pt x="11" y="10"/>
                      </a:lnTo>
                      <a:lnTo>
                        <a:pt x="13" y="10"/>
                      </a:lnTo>
                      <a:lnTo>
                        <a:pt x="11" y="10"/>
                      </a:lnTo>
                      <a:lnTo>
                        <a:pt x="13" y="7"/>
                      </a:lnTo>
                      <a:lnTo>
                        <a:pt x="13" y="8"/>
                      </a:lnTo>
                      <a:lnTo>
                        <a:pt x="6" y="0"/>
                      </a:lnTo>
                      <a:lnTo>
                        <a:pt x="4" y="0"/>
                      </a:lnTo>
                      <a:lnTo>
                        <a:pt x="6" y="0"/>
                      </a:lnTo>
                      <a:close/>
                    </a:path>
                  </a:pathLst>
                </a:custGeom>
                <a:solidFill>
                  <a:srgbClr val="000000"/>
                </a:solidFill>
                <a:ln w="9525">
                  <a:noFill/>
                  <a:round/>
                  <a:headEnd/>
                  <a:tailEnd/>
                </a:ln>
              </p:spPr>
              <p:txBody>
                <a:bodyPr/>
                <a:lstStyle/>
                <a:p>
                  <a:endParaRPr lang="en-US"/>
                </a:p>
              </p:txBody>
            </p:sp>
            <p:sp>
              <p:nvSpPr>
                <p:cNvPr id="13352" name="Freeform 126"/>
                <p:cNvSpPr>
                  <a:spLocks/>
                </p:cNvSpPr>
                <p:nvPr/>
              </p:nvSpPr>
              <p:spPr bwMode="auto">
                <a:xfrm>
                  <a:off x="2798" y="4078"/>
                  <a:ext cx="9" cy="5"/>
                </a:xfrm>
                <a:custGeom>
                  <a:avLst/>
                  <a:gdLst>
                    <a:gd name="T0" fmla="*/ 0 w 26"/>
                    <a:gd name="T1" fmla="*/ 0 h 14"/>
                    <a:gd name="T2" fmla="*/ 0 w 26"/>
                    <a:gd name="T3" fmla="*/ 0 h 14"/>
                    <a:gd name="T4" fmla="*/ 0 w 26"/>
                    <a:gd name="T5" fmla="*/ 0 h 14"/>
                    <a:gd name="T6" fmla="*/ 0 w 26"/>
                    <a:gd name="T7" fmla="*/ 0 h 14"/>
                    <a:gd name="T8" fmla="*/ 0 w 26"/>
                    <a:gd name="T9" fmla="*/ 0 h 14"/>
                    <a:gd name="T10" fmla="*/ 0 w 26"/>
                    <a:gd name="T11" fmla="*/ 0 h 14"/>
                    <a:gd name="T12" fmla="*/ 0 w 26"/>
                    <a:gd name="T13" fmla="*/ 0 h 14"/>
                    <a:gd name="T14" fmla="*/ 0 w 26"/>
                    <a:gd name="T15" fmla="*/ 0 h 14"/>
                    <a:gd name="T16" fmla="*/ 0 w 26"/>
                    <a:gd name="T17" fmla="*/ 0 h 14"/>
                    <a:gd name="T18" fmla="*/ 0 w 26"/>
                    <a:gd name="T19" fmla="*/ 0 h 14"/>
                    <a:gd name="T20" fmla="*/ 0 w 26"/>
                    <a:gd name="T21" fmla="*/ 0 h 14"/>
                    <a:gd name="T22" fmla="*/ 0 w 26"/>
                    <a:gd name="T23" fmla="*/ 0 h 14"/>
                    <a:gd name="T24" fmla="*/ 0 w 26"/>
                    <a:gd name="T25" fmla="*/ 0 h 14"/>
                    <a:gd name="T26" fmla="*/ 0 w 26"/>
                    <a:gd name="T27" fmla="*/ 0 h 14"/>
                    <a:gd name="T28" fmla="*/ 0 w 26"/>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14"/>
                    <a:gd name="T47" fmla="*/ 26 w 26"/>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14">
                      <a:moveTo>
                        <a:pt x="26" y="0"/>
                      </a:moveTo>
                      <a:lnTo>
                        <a:pt x="26" y="0"/>
                      </a:lnTo>
                      <a:lnTo>
                        <a:pt x="19" y="0"/>
                      </a:lnTo>
                      <a:lnTo>
                        <a:pt x="12" y="0"/>
                      </a:lnTo>
                      <a:lnTo>
                        <a:pt x="5" y="3"/>
                      </a:lnTo>
                      <a:lnTo>
                        <a:pt x="0" y="6"/>
                      </a:lnTo>
                      <a:lnTo>
                        <a:pt x="7" y="14"/>
                      </a:lnTo>
                      <a:lnTo>
                        <a:pt x="11" y="11"/>
                      </a:lnTo>
                      <a:lnTo>
                        <a:pt x="15" y="10"/>
                      </a:lnTo>
                      <a:lnTo>
                        <a:pt x="21" y="9"/>
                      </a:lnTo>
                      <a:lnTo>
                        <a:pt x="23" y="9"/>
                      </a:lnTo>
                      <a:lnTo>
                        <a:pt x="26" y="0"/>
                      </a:lnTo>
                      <a:close/>
                    </a:path>
                  </a:pathLst>
                </a:custGeom>
                <a:solidFill>
                  <a:srgbClr val="000000"/>
                </a:solidFill>
                <a:ln w="9525">
                  <a:noFill/>
                  <a:round/>
                  <a:headEnd/>
                  <a:tailEnd/>
                </a:ln>
              </p:spPr>
              <p:txBody>
                <a:bodyPr/>
                <a:lstStyle/>
                <a:p>
                  <a:endParaRPr lang="en-US"/>
                </a:p>
              </p:txBody>
            </p:sp>
            <p:sp>
              <p:nvSpPr>
                <p:cNvPr id="13353" name="Freeform 127"/>
                <p:cNvSpPr>
                  <a:spLocks/>
                </p:cNvSpPr>
                <p:nvPr/>
              </p:nvSpPr>
              <p:spPr bwMode="auto">
                <a:xfrm>
                  <a:off x="2806" y="4078"/>
                  <a:ext cx="4" cy="5"/>
                </a:xfrm>
                <a:custGeom>
                  <a:avLst/>
                  <a:gdLst>
                    <a:gd name="T0" fmla="*/ 0 w 13"/>
                    <a:gd name="T1" fmla="*/ 0 h 14"/>
                    <a:gd name="T2" fmla="*/ 0 w 13"/>
                    <a:gd name="T3" fmla="*/ 0 h 14"/>
                    <a:gd name="T4" fmla="*/ 0 w 13"/>
                    <a:gd name="T5" fmla="*/ 0 h 14"/>
                    <a:gd name="T6" fmla="*/ 0 w 13"/>
                    <a:gd name="T7" fmla="*/ 0 h 14"/>
                    <a:gd name="T8" fmla="*/ 0 w 13"/>
                    <a:gd name="T9" fmla="*/ 0 h 14"/>
                    <a:gd name="T10" fmla="*/ 0 w 13"/>
                    <a:gd name="T11" fmla="*/ 0 h 14"/>
                    <a:gd name="T12" fmla="*/ 0 w 13"/>
                    <a:gd name="T13" fmla="*/ 0 h 14"/>
                    <a:gd name="T14" fmla="*/ 0 w 13"/>
                    <a:gd name="T15" fmla="*/ 0 h 14"/>
                    <a:gd name="T16" fmla="*/ 0 w 13"/>
                    <a:gd name="T17" fmla="*/ 0 h 14"/>
                    <a:gd name="T18" fmla="*/ 0 w 13"/>
                    <a:gd name="T19" fmla="*/ 0 h 14"/>
                    <a:gd name="T20" fmla="*/ 0 w 13"/>
                    <a:gd name="T21" fmla="*/ 0 h 14"/>
                    <a:gd name="T22" fmla="*/ 0 w 13"/>
                    <a:gd name="T23" fmla="*/ 0 h 14"/>
                    <a:gd name="T24" fmla="*/ 0 w 13"/>
                    <a:gd name="T25" fmla="*/ 0 h 14"/>
                    <a:gd name="T26" fmla="*/ 0 w 13"/>
                    <a:gd name="T27" fmla="*/ 0 h 14"/>
                    <a:gd name="T28" fmla="*/ 0 w 13"/>
                    <a:gd name="T29" fmla="*/ 0 h 14"/>
                    <a:gd name="T30" fmla="*/ 0 w 13"/>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4"/>
                    <a:gd name="T50" fmla="*/ 13 w 13"/>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4">
                      <a:moveTo>
                        <a:pt x="13" y="10"/>
                      </a:moveTo>
                      <a:lnTo>
                        <a:pt x="13" y="13"/>
                      </a:lnTo>
                      <a:lnTo>
                        <a:pt x="13" y="11"/>
                      </a:lnTo>
                      <a:lnTo>
                        <a:pt x="13" y="7"/>
                      </a:lnTo>
                      <a:lnTo>
                        <a:pt x="9" y="3"/>
                      </a:lnTo>
                      <a:lnTo>
                        <a:pt x="3" y="0"/>
                      </a:lnTo>
                      <a:lnTo>
                        <a:pt x="0" y="9"/>
                      </a:lnTo>
                      <a:lnTo>
                        <a:pt x="0" y="10"/>
                      </a:lnTo>
                      <a:lnTo>
                        <a:pt x="0" y="11"/>
                      </a:lnTo>
                      <a:lnTo>
                        <a:pt x="0" y="14"/>
                      </a:lnTo>
                      <a:lnTo>
                        <a:pt x="0" y="11"/>
                      </a:lnTo>
                      <a:lnTo>
                        <a:pt x="0" y="13"/>
                      </a:lnTo>
                      <a:lnTo>
                        <a:pt x="0" y="14"/>
                      </a:lnTo>
                      <a:lnTo>
                        <a:pt x="13" y="10"/>
                      </a:lnTo>
                      <a:close/>
                    </a:path>
                  </a:pathLst>
                </a:custGeom>
                <a:solidFill>
                  <a:srgbClr val="000000"/>
                </a:solidFill>
                <a:ln w="9525">
                  <a:noFill/>
                  <a:round/>
                  <a:headEnd/>
                  <a:tailEnd/>
                </a:ln>
              </p:spPr>
              <p:txBody>
                <a:bodyPr/>
                <a:lstStyle/>
                <a:p>
                  <a:endParaRPr lang="en-US"/>
                </a:p>
              </p:txBody>
            </p:sp>
            <p:sp>
              <p:nvSpPr>
                <p:cNvPr id="13354" name="Freeform 128"/>
                <p:cNvSpPr>
                  <a:spLocks/>
                </p:cNvSpPr>
                <p:nvPr/>
              </p:nvSpPr>
              <p:spPr bwMode="auto">
                <a:xfrm>
                  <a:off x="2810" y="4076"/>
                  <a:ext cx="4" cy="1"/>
                </a:xfrm>
                <a:custGeom>
                  <a:avLst/>
                  <a:gdLst>
                    <a:gd name="T0" fmla="*/ 0 w 14"/>
                    <a:gd name="T1" fmla="*/ 0 h 1"/>
                    <a:gd name="T2" fmla="*/ 0 w 14"/>
                    <a:gd name="T3" fmla="*/ 0 h 1"/>
                    <a:gd name="T4" fmla="*/ 0 w 14"/>
                    <a:gd name="T5" fmla="*/ 0 h 1"/>
                    <a:gd name="T6" fmla="*/ 0 w 14"/>
                    <a:gd name="T7" fmla="*/ 0 h 1"/>
                    <a:gd name="T8" fmla="*/ 0 w 14"/>
                    <a:gd name="T9" fmla="*/ 0 h 1"/>
                    <a:gd name="T10" fmla="*/ 0 w 14"/>
                    <a:gd name="T11" fmla="*/ 0 h 1"/>
                    <a:gd name="T12" fmla="*/ 0 w 14"/>
                    <a:gd name="T13" fmla="*/ 0 h 1"/>
                    <a:gd name="T14" fmla="*/ 0 w 14"/>
                    <a:gd name="T15" fmla="*/ 0 h 1"/>
                    <a:gd name="T16" fmla="*/ 0 w 14"/>
                    <a:gd name="T17" fmla="*/ 0 h 1"/>
                    <a:gd name="T18" fmla="*/ 0 w 14"/>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
                    <a:gd name="T32" fmla="*/ 14 w 14"/>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
                      <a:moveTo>
                        <a:pt x="0" y="0"/>
                      </a:moveTo>
                      <a:lnTo>
                        <a:pt x="2" y="0"/>
                      </a:lnTo>
                      <a:lnTo>
                        <a:pt x="4" y="0"/>
                      </a:lnTo>
                      <a:lnTo>
                        <a:pt x="7" y="0"/>
                      </a:lnTo>
                      <a:lnTo>
                        <a:pt x="9" y="0"/>
                      </a:lnTo>
                      <a:lnTo>
                        <a:pt x="10" y="0"/>
                      </a:lnTo>
                      <a:lnTo>
                        <a:pt x="13" y="0"/>
                      </a:lnTo>
                      <a:lnTo>
                        <a:pt x="14" y="0"/>
                      </a:lnTo>
                      <a:lnTo>
                        <a:pt x="0" y="0"/>
                      </a:lnTo>
                      <a:close/>
                    </a:path>
                  </a:pathLst>
                </a:custGeom>
                <a:solidFill>
                  <a:srgbClr val="EDEDED"/>
                </a:solidFill>
                <a:ln w="9525">
                  <a:noFill/>
                  <a:round/>
                  <a:headEnd/>
                  <a:tailEnd/>
                </a:ln>
              </p:spPr>
              <p:txBody>
                <a:bodyPr/>
                <a:lstStyle/>
                <a:p>
                  <a:endParaRPr lang="en-US"/>
                </a:p>
              </p:txBody>
            </p:sp>
            <p:sp>
              <p:nvSpPr>
                <p:cNvPr id="13355" name="Freeform 129"/>
                <p:cNvSpPr>
                  <a:spLocks/>
                </p:cNvSpPr>
                <p:nvPr/>
              </p:nvSpPr>
              <p:spPr bwMode="auto">
                <a:xfrm>
                  <a:off x="2808" y="4075"/>
                  <a:ext cx="7" cy="1"/>
                </a:xfrm>
                <a:custGeom>
                  <a:avLst/>
                  <a:gdLst>
                    <a:gd name="T0" fmla="*/ 0 w 21"/>
                    <a:gd name="T1" fmla="*/ 0 h 4"/>
                    <a:gd name="T2" fmla="*/ 0 w 21"/>
                    <a:gd name="T3" fmla="*/ 0 h 4"/>
                    <a:gd name="T4" fmla="*/ 0 w 21"/>
                    <a:gd name="T5" fmla="*/ 0 h 4"/>
                    <a:gd name="T6" fmla="*/ 0 w 21"/>
                    <a:gd name="T7" fmla="*/ 0 h 4"/>
                    <a:gd name="T8" fmla="*/ 0 w 21"/>
                    <a:gd name="T9" fmla="*/ 0 h 4"/>
                    <a:gd name="T10" fmla="*/ 0 w 21"/>
                    <a:gd name="T11" fmla="*/ 0 h 4"/>
                    <a:gd name="T12" fmla="*/ 0 w 21"/>
                    <a:gd name="T13" fmla="*/ 0 h 4"/>
                    <a:gd name="T14" fmla="*/ 0 w 21"/>
                    <a:gd name="T15" fmla="*/ 0 h 4"/>
                    <a:gd name="T16" fmla="*/ 0 w 21"/>
                    <a:gd name="T17" fmla="*/ 0 h 4"/>
                    <a:gd name="T18" fmla="*/ 0 w 21"/>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4"/>
                    <a:gd name="T32" fmla="*/ 21 w 21"/>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4">
                      <a:moveTo>
                        <a:pt x="0" y="4"/>
                      </a:moveTo>
                      <a:lnTo>
                        <a:pt x="3" y="3"/>
                      </a:lnTo>
                      <a:lnTo>
                        <a:pt x="6" y="2"/>
                      </a:lnTo>
                      <a:lnTo>
                        <a:pt x="10" y="0"/>
                      </a:lnTo>
                      <a:lnTo>
                        <a:pt x="13" y="2"/>
                      </a:lnTo>
                      <a:lnTo>
                        <a:pt x="15" y="2"/>
                      </a:lnTo>
                      <a:lnTo>
                        <a:pt x="18" y="2"/>
                      </a:lnTo>
                      <a:lnTo>
                        <a:pt x="20" y="4"/>
                      </a:lnTo>
                      <a:lnTo>
                        <a:pt x="21" y="4"/>
                      </a:lnTo>
                      <a:lnTo>
                        <a:pt x="0" y="4"/>
                      </a:lnTo>
                      <a:close/>
                    </a:path>
                  </a:pathLst>
                </a:custGeom>
                <a:solidFill>
                  <a:srgbClr val="E3E3E3"/>
                </a:solidFill>
                <a:ln w="9525">
                  <a:noFill/>
                  <a:round/>
                  <a:headEnd/>
                  <a:tailEnd/>
                </a:ln>
              </p:spPr>
              <p:txBody>
                <a:bodyPr/>
                <a:lstStyle/>
                <a:p>
                  <a:endParaRPr lang="en-US"/>
                </a:p>
              </p:txBody>
            </p:sp>
            <p:sp>
              <p:nvSpPr>
                <p:cNvPr id="13356" name="Freeform 130"/>
                <p:cNvSpPr>
                  <a:spLocks/>
                </p:cNvSpPr>
                <p:nvPr/>
              </p:nvSpPr>
              <p:spPr bwMode="auto">
                <a:xfrm>
                  <a:off x="2807" y="4076"/>
                  <a:ext cx="8" cy="2"/>
                </a:xfrm>
                <a:custGeom>
                  <a:avLst/>
                  <a:gdLst>
                    <a:gd name="T0" fmla="*/ 0 w 25"/>
                    <a:gd name="T1" fmla="*/ 0 h 6"/>
                    <a:gd name="T2" fmla="*/ 0 w 25"/>
                    <a:gd name="T3" fmla="*/ 0 h 6"/>
                    <a:gd name="T4" fmla="*/ 0 w 25"/>
                    <a:gd name="T5" fmla="*/ 0 h 6"/>
                    <a:gd name="T6" fmla="*/ 0 w 25"/>
                    <a:gd name="T7" fmla="*/ 0 h 6"/>
                    <a:gd name="T8" fmla="*/ 0 w 25"/>
                    <a:gd name="T9" fmla="*/ 0 h 6"/>
                    <a:gd name="T10" fmla="*/ 0 w 25"/>
                    <a:gd name="T11" fmla="*/ 0 h 6"/>
                    <a:gd name="T12" fmla="*/ 0 w 25"/>
                    <a:gd name="T13" fmla="*/ 0 h 6"/>
                    <a:gd name="T14" fmla="*/ 0 w 25"/>
                    <a:gd name="T15" fmla="*/ 0 h 6"/>
                    <a:gd name="T16" fmla="*/ 0 w 25"/>
                    <a:gd name="T17" fmla="*/ 0 h 6"/>
                    <a:gd name="T18" fmla="*/ 0 w 25"/>
                    <a:gd name="T19" fmla="*/ 0 h 6"/>
                    <a:gd name="T20" fmla="*/ 0 w 25"/>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6"/>
                    <a:gd name="T35" fmla="*/ 25 w 2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6">
                      <a:moveTo>
                        <a:pt x="8" y="0"/>
                      </a:moveTo>
                      <a:lnTo>
                        <a:pt x="6" y="1"/>
                      </a:lnTo>
                      <a:lnTo>
                        <a:pt x="4" y="2"/>
                      </a:lnTo>
                      <a:lnTo>
                        <a:pt x="1" y="3"/>
                      </a:lnTo>
                      <a:lnTo>
                        <a:pt x="0" y="4"/>
                      </a:lnTo>
                      <a:lnTo>
                        <a:pt x="25" y="6"/>
                      </a:lnTo>
                      <a:lnTo>
                        <a:pt x="25" y="4"/>
                      </a:lnTo>
                      <a:lnTo>
                        <a:pt x="25" y="3"/>
                      </a:lnTo>
                      <a:lnTo>
                        <a:pt x="25" y="2"/>
                      </a:lnTo>
                      <a:lnTo>
                        <a:pt x="22" y="0"/>
                      </a:lnTo>
                      <a:lnTo>
                        <a:pt x="8" y="0"/>
                      </a:lnTo>
                      <a:close/>
                    </a:path>
                  </a:pathLst>
                </a:custGeom>
                <a:solidFill>
                  <a:srgbClr val="D9D9D9"/>
                </a:solidFill>
                <a:ln w="9525">
                  <a:noFill/>
                  <a:round/>
                  <a:headEnd/>
                  <a:tailEnd/>
                </a:ln>
              </p:spPr>
              <p:txBody>
                <a:bodyPr/>
                <a:lstStyle/>
                <a:p>
                  <a:endParaRPr lang="en-US"/>
                </a:p>
              </p:txBody>
            </p:sp>
            <p:sp>
              <p:nvSpPr>
                <p:cNvPr id="13357" name="Freeform 131"/>
                <p:cNvSpPr>
                  <a:spLocks/>
                </p:cNvSpPr>
                <p:nvPr/>
              </p:nvSpPr>
              <p:spPr bwMode="auto">
                <a:xfrm>
                  <a:off x="2807" y="4076"/>
                  <a:ext cx="9" cy="2"/>
                </a:xfrm>
                <a:custGeom>
                  <a:avLst/>
                  <a:gdLst>
                    <a:gd name="T0" fmla="*/ 0 w 29"/>
                    <a:gd name="T1" fmla="*/ 0 h 5"/>
                    <a:gd name="T2" fmla="*/ 0 w 29"/>
                    <a:gd name="T3" fmla="*/ 0 h 5"/>
                    <a:gd name="T4" fmla="*/ 0 w 29"/>
                    <a:gd name="T5" fmla="*/ 0 h 5"/>
                    <a:gd name="T6" fmla="*/ 0 w 29"/>
                    <a:gd name="T7" fmla="*/ 0 h 5"/>
                    <a:gd name="T8" fmla="*/ 0 w 29"/>
                    <a:gd name="T9" fmla="*/ 0 h 5"/>
                    <a:gd name="T10" fmla="*/ 0 w 29"/>
                    <a:gd name="T11" fmla="*/ 0 h 5"/>
                    <a:gd name="T12" fmla="*/ 0 w 29"/>
                    <a:gd name="T13" fmla="*/ 0 h 5"/>
                    <a:gd name="T14" fmla="*/ 0 w 29"/>
                    <a:gd name="T15" fmla="*/ 0 h 5"/>
                    <a:gd name="T16" fmla="*/ 0 w 29"/>
                    <a:gd name="T17" fmla="*/ 0 h 5"/>
                    <a:gd name="T18" fmla="*/ 0 w 29"/>
                    <a:gd name="T19" fmla="*/ 0 h 5"/>
                    <a:gd name="T20" fmla="*/ 0 w 29"/>
                    <a:gd name="T21" fmla="*/ 0 h 5"/>
                    <a:gd name="T22" fmla="*/ 0 w 29"/>
                    <a:gd name="T23" fmla="*/ 0 h 5"/>
                    <a:gd name="T24" fmla="*/ 0 w 29"/>
                    <a:gd name="T25" fmla="*/ 0 h 5"/>
                    <a:gd name="T26" fmla="*/ 0 w 29"/>
                    <a:gd name="T27" fmla="*/ 0 h 5"/>
                    <a:gd name="T28" fmla="*/ 0 w 29"/>
                    <a:gd name="T29" fmla="*/ 0 h 5"/>
                    <a:gd name="T30" fmla="*/ 0 w 29"/>
                    <a:gd name="T31" fmla="*/ 0 h 5"/>
                    <a:gd name="T32" fmla="*/ 0 w 29"/>
                    <a:gd name="T33" fmla="*/ 0 h 5"/>
                    <a:gd name="T34" fmla="*/ 0 w 29"/>
                    <a:gd name="T35" fmla="*/ 0 h 5"/>
                    <a:gd name="T36" fmla="*/ 0 w 29"/>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5"/>
                    <a:gd name="T59" fmla="*/ 29 w 29"/>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5">
                      <a:moveTo>
                        <a:pt x="29" y="5"/>
                      </a:moveTo>
                      <a:lnTo>
                        <a:pt x="27" y="4"/>
                      </a:lnTo>
                      <a:lnTo>
                        <a:pt x="26" y="4"/>
                      </a:lnTo>
                      <a:lnTo>
                        <a:pt x="26" y="2"/>
                      </a:lnTo>
                      <a:lnTo>
                        <a:pt x="26" y="1"/>
                      </a:lnTo>
                      <a:lnTo>
                        <a:pt x="26" y="0"/>
                      </a:lnTo>
                      <a:lnTo>
                        <a:pt x="5" y="0"/>
                      </a:lnTo>
                      <a:lnTo>
                        <a:pt x="2" y="1"/>
                      </a:lnTo>
                      <a:lnTo>
                        <a:pt x="2" y="2"/>
                      </a:lnTo>
                      <a:lnTo>
                        <a:pt x="1" y="4"/>
                      </a:lnTo>
                      <a:lnTo>
                        <a:pt x="0" y="5"/>
                      </a:lnTo>
                      <a:lnTo>
                        <a:pt x="29" y="5"/>
                      </a:lnTo>
                      <a:close/>
                    </a:path>
                  </a:pathLst>
                </a:custGeom>
                <a:solidFill>
                  <a:srgbClr val="D1D1D1"/>
                </a:solidFill>
                <a:ln w="9525">
                  <a:noFill/>
                  <a:round/>
                  <a:headEnd/>
                  <a:tailEnd/>
                </a:ln>
              </p:spPr>
              <p:txBody>
                <a:bodyPr/>
                <a:lstStyle/>
                <a:p>
                  <a:endParaRPr lang="en-US"/>
                </a:p>
              </p:txBody>
            </p:sp>
            <p:sp>
              <p:nvSpPr>
                <p:cNvPr id="13358" name="Freeform 132"/>
                <p:cNvSpPr>
                  <a:spLocks/>
                </p:cNvSpPr>
                <p:nvPr/>
              </p:nvSpPr>
              <p:spPr bwMode="auto">
                <a:xfrm>
                  <a:off x="2806" y="4077"/>
                  <a:ext cx="10" cy="2"/>
                </a:xfrm>
                <a:custGeom>
                  <a:avLst/>
                  <a:gdLst>
                    <a:gd name="T0" fmla="*/ 0 w 31"/>
                    <a:gd name="T1" fmla="*/ 0 h 5"/>
                    <a:gd name="T2" fmla="*/ 0 w 31"/>
                    <a:gd name="T3" fmla="*/ 0 h 5"/>
                    <a:gd name="T4" fmla="*/ 0 w 31"/>
                    <a:gd name="T5" fmla="*/ 0 h 5"/>
                    <a:gd name="T6" fmla="*/ 0 w 31"/>
                    <a:gd name="T7" fmla="*/ 0 h 5"/>
                    <a:gd name="T8" fmla="*/ 0 w 31"/>
                    <a:gd name="T9" fmla="*/ 0 h 5"/>
                    <a:gd name="T10" fmla="*/ 0 w 31"/>
                    <a:gd name="T11" fmla="*/ 0 h 5"/>
                    <a:gd name="T12" fmla="*/ 0 w 31"/>
                    <a:gd name="T13" fmla="*/ 0 h 5"/>
                    <a:gd name="T14" fmla="*/ 0 w 31"/>
                    <a:gd name="T15" fmla="*/ 0 h 5"/>
                    <a:gd name="T16" fmla="*/ 0 w 31"/>
                    <a:gd name="T17" fmla="*/ 0 h 5"/>
                    <a:gd name="T18" fmla="*/ 0 w 31"/>
                    <a:gd name="T19" fmla="*/ 0 h 5"/>
                    <a:gd name="T20" fmla="*/ 0 w 31"/>
                    <a:gd name="T21" fmla="*/ 0 h 5"/>
                    <a:gd name="T22" fmla="*/ 0 w 31"/>
                    <a:gd name="T23" fmla="*/ 0 h 5"/>
                    <a:gd name="T24" fmla="*/ 0 w 31"/>
                    <a:gd name="T25" fmla="*/ 0 h 5"/>
                    <a:gd name="T26" fmla="*/ 0 w 31"/>
                    <a:gd name="T27" fmla="*/ 0 h 5"/>
                    <a:gd name="T28" fmla="*/ 0 w 31"/>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5"/>
                    <a:gd name="T47" fmla="*/ 31 w 31"/>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5">
                      <a:moveTo>
                        <a:pt x="31" y="5"/>
                      </a:moveTo>
                      <a:lnTo>
                        <a:pt x="31" y="3"/>
                      </a:lnTo>
                      <a:lnTo>
                        <a:pt x="29" y="2"/>
                      </a:lnTo>
                      <a:lnTo>
                        <a:pt x="28" y="2"/>
                      </a:lnTo>
                      <a:lnTo>
                        <a:pt x="28" y="0"/>
                      </a:lnTo>
                      <a:lnTo>
                        <a:pt x="3" y="0"/>
                      </a:lnTo>
                      <a:lnTo>
                        <a:pt x="3" y="2"/>
                      </a:lnTo>
                      <a:lnTo>
                        <a:pt x="2" y="3"/>
                      </a:lnTo>
                      <a:lnTo>
                        <a:pt x="0" y="3"/>
                      </a:lnTo>
                      <a:lnTo>
                        <a:pt x="0" y="4"/>
                      </a:lnTo>
                      <a:lnTo>
                        <a:pt x="0" y="5"/>
                      </a:lnTo>
                      <a:lnTo>
                        <a:pt x="31" y="5"/>
                      </a:lnTo>
                      <a:close/>
                    </a:path>
                  </a:pathLst>
                </a:custGeom>
                <a:solidFill>
                  <a:srgbClr val="C7C7C7"/>
                </a:solidFill>
                <a:ln w="9525">
                  <a:noFill/>
                  <a:round/>
                  <a:headEnd/>
                  <a:tailEnd/>
                </a:ln>
              </p:spPr>
              <p:txBody>
                <a:bodyPr/>
                <a:lstStyle/>
                <a:p>
                  <a:endParaRPr lang="en-US"/>
                </a:p>
              </p:txBody>
            </p:sp>
            <p:sp>
              <p:nvSpPr>
                <p:cNvPr id="13359" name="Freeform 133"/>
                <p:cNvSpPr>
                  <a:spLocks/>
                </p:cNvSpPr>
                <p:nvPr/>
              </p:nvSpPr>
              <p:spPr bwMode="auto">
                <a:xfrm>
                  <a:off x="2806" y="4078"/>
                  <a:ext cx="11" cy="1"/>
                </a:xfrm>
                <a:custGeom>
                  <a:avLst/>
                  <a:gdLst>
                    <a:gd name="T0" fmla="*/ 0 w 32"/>
                    <a:gd name="T1" fmla="*/ 0 h 3"/>
                    <a:gd name="T2" fmla="*/ 0 w 32"/>
                    <a:gd name="T3" fmla="*/ 0 h 3"/>
                    <a:gd name="T4" fmla="*/ 0 w 32"/>
                    <a:gd name="T5" fmla="*/ 0 h 3"/>
                    <a:gd name="T6" fmla="*/ 0 w 32"/>
                    <a:gd name="T7" fmla="*/ 0 h 3"/>
                    <a:gd name="T8" fmla="*/ 0 w 32"/>
                    <a:gd name="T9" fmla="*/ 0 h 3"/>
                    <a:gd name="T10" fmla="*/ 0 w 32"/>
                    <a:gd name="T11" fmla="*/ 0 h 3"/>
                    <a:gd name="T12" fmla="*/ 0 w 32"/>
                    <a:gd name="T13" fmla="*/ 0 h 3"/>
                    <a:gd name="T14" fmla="*/ 0 w 32"/>
                    <a:gd name="T15" fmla="*/ 0 h 3"/>
                    <a:gd name="T16" fmla="*/ 0 w 32"/>
                    <a:gd name="T17" fmla="*/ 0 h 3"/>
                    <a:gd name="T18" fmla="*/ 0 w 32"/>
                    <a:gd name="T19" fmla="*/ 0 h 3"/>
                    <a:gd name="T20" fmla="*/ 0 w 32"/>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3"/>
                    <a:gd name="T35" fmla="*/ 32 w 32"/>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3">
                      <a:moveTo>
                        <a:pt x="32" y="3"/>
                      </a:moveTo>
                      <a:lnTo>
                        <a:pt x="32" y="2"/>
                      </a:lnTo>
                      <a:lnTo>
                        <a:pt x="31" y="2"/>
                      </a:lnTo>
                      <a:lnTo>
                        <a:pt x="31" y="0"/>
                      </a:lnTo>
                      <a:lnTo>
                        <a:pt x="2" y="0"/>
                      </a:lnTo>
                      <a:lnTo>
                        <a:pt x="0" y="1"/>
                      </a:lnTo>
                      <a:lnTo>
                        <a:pt x="0" y="2"/>
                      </a:lnTo>
                      <a:lnTo>
                        <a:pt x="0" y="3"/>
                      </a:lnTo>
                      <a:lnTo>
                        <a:pt x="32" y="3"/>
                      </a:lnTo>
                      <a:close/>
                    </a:path>
                  </a:pathLst>
                </a:custGeom>
                <a:solidFill>
                  <a:srgbClr val="BFBFBF"/>
                </a:solidFill>
                <a:ln w="9525">
                  <a:noFill/>
                  <a:round/>
                  <a:headEnd/>
                  <a:tailEnd/>
                </a:ln>
              </p:spPr>
              <p:txBody>
                <a:bodyPr/>
                <a:lstStyle/>
                <a:p>
                  <a:endParaRPr lang="en-US"/>
                </a:p>
              </p:txBody>
            </p:sp>
            <p:sp>
              <p:nvSpPr>
                <p:cNvPr id="13360" name="Freeform 134"/>
                <p:cNvSpPr>
                  <a:spLocks/>
                </p:cNvSpPr>
                <p:nvPr/>
              </p:nvSpPr>
              <p:spPr bwMode="auto">
                <a:xfrm>
                  <a:off x="2806" y="4079"/>
                  <a:ext cx="11" cy="1"/>
                </a:xfrm>
                <a:custGeom>
                  <a:avLst/>
                  <a:gdLst>
                    <a:gd name="T0" fmla="*/ 0 w 34"/>
                    <a:gd name="T1" fmla="*/ 0 h 5"/>
                    <a:gd name="T2" fmla="*/ 0 w 34"/>
                    <a:gd name="T3" fmla="*/ 0 h 5"/>
                    <a:gd name="T4" fmla="*/ 0 w 34"/>
                    <a:gd name="T5" fmla="*/ 0 h 5"/>
                    <a:gd name="T6" fmla="*/ 0 w 34"/>
                    <a:gd name="T7" fmla="*/ 0 h 5"/>
                    <a:gd name="T8" fmla="*/ 0 w 34"/>
                    <a:gd name="T9" fmla="*/ 0 h 5"/>
                    <a:gd name="T10" fmla="*/ 0 w 34"/>
                    <a:gd name="T11" fmla="*/ 0 h 5"/>
                    <a:gd name="T12" fmla="*/ 0 w 34"/>
                    <a:gd name="T13" fmla="*/ 0 h 5"/>
                    <a:gd name="T14" fmla="*/ 0 w 34"/>
                    <a:gd name="T15" fmla="*/ 0 h 5"/>
                    <a:gd name="T16" fmla="*/ 0 w 34"/>
                    <a:gd name="T17" fmla="*/ 0 h 5"/>
                    <a:gd name="T18" fmla="*/ 0 w 34"/>
                    <a:gd name="T19" fmla="*/ 0 h 5"/>
                    <a:gd name="T20" fmla="*/ 0 w 34"/>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5"/>
                    <a:gd name="T35" fmla="*/ 34 w 3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5">
                      <a:moveTo>
                        <a:pt x="34" y="5"/>
                      </a:moveTo>
                      <a:lnTo>
                        <a:pt x="33" y="4"/>
                      </a:lnTo>
                      <a:lnTo>
                        <a:pt x="33" y="2"/>
                      </a:lnTo>
                      <a:lnTo>
                        <a:pt x="33" y="1"/>
                      </a:lnTo>
                      <a:lnTo>
                        <a:pt x="32" y="0"/>
                      </a:lnTo>
                      <a:lnTo>
                        <a:pt x="1" y="0"/>
                      </a:lnTo>
                      <a:lnTo>
                        <a:pt x="0" y="1"/>
                      </a:lnTo>
                      <a:lnTo>
                        <a:pt x="0" y="2"/>
                      </a:lnTo>
                      <a:lnTo>
                        <a:pt x="0" y="4"/>
                      </a:lnTo>
                      <a:lnTo>
                        <a:pt x="1" y="5"/>
                      </a:lnTo>
                      <a:lnTo>
                        <a:pt x="34" y="5"/>
                      </a:lnTo>
                      <a:close/>
                    </a:path>
                  </a:pathLst>
                </a:custGeom>
                <a:solidFill>
                  <a:srgbClr val="B5B5B5"/>
                </a:solidFill>
                <a:ln w="9525">
                  <a:noFill/>
                  <a:round/>
                  <a:headEnd/>
                  <a:tailEnd/>
                </a:ln>
              </p:spPr>
              <p:txBody>
                <a:bodyPr/>
                <a:lstStyle/>
                <a:p>
                  <a:endParaRPr lang="en-US"/>
                </a:p>
              </p:txBody>
            </p:sp>
            <p:sp>
              <p:nvSpPr>
                <p:cNvPr id="13361" name="Freeform 135"/>
                <p:cNvSpPr>
                  <a:spLocks/>
                </p:cNvSpPr>
                <p:nvPr/>
              </p:nvSpPr>
              <p:spPr bwMode="auto">
                <a:xfrm>
                  <a:off x="2806" y="4079"/>
                  <a:ext cx="12" cy="2"/>
                </a:xfrm>
                <a:custGeom>
                  <a:avLst/>
                  <a:gdLst>
                    <a:gd name="T0" fmla="*/ 0 w 35"/>
                    <a:gd name="T1" fmla="*/ 0 h 6"/>
                    <a:gd name="T2" fmla="*/ 0 w 35"/>
                    <a:gd name="T3" fmla="*/ 0 h 6"/>
                    <a:gd name="T4" fmla="*/ 0 w 35"/>
                    <a:gd name="T5" fmla="*/ 0 h 6"/>
                    <a:gd name="T6" fmla="*/ 0 w 35"/>
                    <a:gd name="T7" fmla="*/ 0 h 6"/>
                    <a:gd name="T8" fmla="*/ 0 w 35"/>
                    <a:gd name="T9" fmla="*/ 0 h 6"/>
                    <a:gd name="T10" fmla="*/ 0 w 35"/>
                    <a:gd name="T11" fmla="*/ 0 h 6"/>
                    <a:gd name="T12" fmla="*/ 0 w 35"/>
                    <a:gd name="T13" fmla="*/ 0 h 6"/>
                    <a:gd name="T14" fmla="*/ 0 w 35"/>
                    <a:gd name="T15" fmla="*/ 0 h 6"/>
                    <a:gd name="T16" fmla="*/ 0 w 35"/>
                    <a:gd name="T17" fmla="*/ 0 h 6"/>
                    <a:gd name="T18" fmla="*/ 0 w 35"/>
                    <a:gd name="T19" fmla="*/ 0 h 6"/>
                    <a:gd name="T20" fmla="*/ 0 w 35"/>
                    <a:gd name="T21" fmla="*/ 0 h 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6"/>
                    <a:gd name="T35" fmla="*/ 35 w 35"/>
                    <a:gd name="T36" fmla="*/ 6 h 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6">
                      <a:moveTo>
                        <a:pt x="35" y="6"/>
                      </a:moveTo>
                      <a:lnTo>
                        <a:pt x="33" y="4"/>
                      </a:lnTo>
                      <a:lnTo>
                        <a:pt x="32" y="3"/>
                      </a:lnTo>
                      <a:lnTo>
                        <a:pt x="32" y="0"/>
                      </a:lnTo>
                      <a:lnTo>
                        <a:pt x="0" y="0"/>
                      </a:lnTo>
                      <a:lnTo>
                        <a:pt x="0" y="3"/>
                      </a:lnTo>
                      <a:lnTo>
                        <a:pt x="0" y="4"/>
                      </a:lnTo>
                      <a:lnTo>
                        <a:pt x="0" y="5"/>
                      </a:lnTo>
                      <a:lnTo>
                        <a:pt x="2" y="6"/>
                      </a:lnTo>
                      <a:lnTo>
                        <a:pt x="35" y="6"/>
                      </a:lnTo>
                      <a:close/>
                    </a:path>
                  </a:pathLst>
                </a:custGeom>
                <a:solidFill>
                  <a:srgbClr val="ABABAB"/>
                </a:solidFill>
                <a:ln w="9525">
                  <a:noFill/>
                  <a:round/>
                  <a:headEnd/>
                  <a:tailEnd/>
                </a:ln>
              </p:spPr>
              <p:txBody>
                <a:bodyPr/>
                <a:lstStyle/>
                <a:p>
                  <a:endParaRPr lang="en-US"/>
                </a:p>
              </p:txBody>
            </p:sp>
            <p:sp>
              <p:nvSpPr>
                <p:cNvPr id="13362" name="Freeform 136"/>
                <p:cNvSpPr>
                  <a:spLocks/>
                </p:cNvSpPr>
                <p:nvPr/>
              </p:nvSpPr>
              <p:spPr bwMode="auto">
                <a:xfrm>
                  <a:off x="2806" y="4080"/>
                  <a:ext cx="12" cy="1"/>
                </a:xfrm>
                <a:custGeom>
                  <a:avLst/>
                  <a:gdLst>
                    <a:gd name="T0" fmla="*/ 0 w 35"/>
                    <a:gd name="T1" fmla="*/ 0 h 3"/>
                    <a:gd name="T2" fmla="*/ 0 w 35"/>
                    <a:gd name="T3" fmla="*/ 0 h 3"/>
                    <a:gd name="T4" fmla="*/ 0 w 35"/>
                    <a:gd name="T5" fmla="*/ 0 h 3"/>
                    <a:gd name="T6" fmla="*/ 0 w 35"/>
                    <a:gd name="T7" fmla="*/ 0 h 3"/>
                    <a:gd name="T8" fmla="*/ 0 w 35"/>
                    <a:gd name="T9" fmla="*/ 0 h 3"/>
                    <a:gd name="T10" fmla="*/ 0 w 35"/>
                    <a:gd name="T11" fmla="*/ 0 h 3"/>
                    <a:gd name="T12" fmla="*/ 0 w 35"/>
                    <a:gd name="T13" fmla="*/ 0 h 3"/>
                    <a:gd name="T14" fmla="*/ 0 w 35"/>
                    <a:gd name="T15" fmla="*/ 0 h 3"/>
                    <a:gd name="T16" fmla="*/ 0 w 35"/>
                    <a:gd name="T17" fmla="*/ 0 h 3"/>
                    <a:gd name="T18" fmla="*/ 0 w 35"/>
                    <a:gd name="T19" fmla="*/ 0 h 3"/>
                    <a:gd name="T20" fmla="*/ 0 w 35"/>
                    <a:gd name="T21" fmla="*/ 0 h 3"/>
                    <a:gd name="T22" fmla="*/ 0 w 35"/>
                    <a:gd name="T23" fmla="*/ 0 h 3"/>
                    <a:gd name="T24" fmla="*/ 0 w 35"/>
                    <a:gd name="T25" fmla="*/ 0 h 3"/>
                    <a:gd name="T26" fmla="*/ 0 w 35"/>
                    <a:gd name="T27" fmla="*/ 0 h 3"/>
                    <a:gd name="T28" fmla="*/ 0 w 35"/>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
                    <a:gd name="T46" fmla="*/ 0 h 3"/>
                    <a:gd name="T47" fmla="*/ 35 w 35"/>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 h="3">
                      <a:moveTo>
                        <a:pt x="35" y="3"/>
                      </a:moveTo>
                      <a:lnTo>
                        <a:pt x="35" y="3"/>
                      </a:lnTo>
                      <a:lnTo>
                        <a:pt x="35" y="2"/>
                      </a:lnTo>
                      <a:lnTo>
                        <a:pt x="35" y="1"/>
                      </a:lnTo>
                      <a:lnTo>
                        <a:pt x="33" y="0"/>
                      </a:lnTo>
                      <a:lnTo>
                        <a:pt x="0" y="0"/>
                      </a:lnTo>
                      <a:lnTo>
                        <a:pt x="0" y="2"/>
                      </a:lnTo>
                      <a:lnTo>
                        <a:pt x="2" y="2"/>
                      </a:lnTo>
                      <a:lnTo>
                        <a:pt x="3" y="3"/>
                      </a:lnTo>
                      <a:lnTo>
                        <a:pt x="4" y="3"/>
                      </a:lnTo>
                      <a:lnTo>
                        <a:pt x="6" y="3"/>
                      </a:lnTo>
                      <a:lnTo>
                        <a:pt x="35" y="3"/>
                      </a:lnTo>
                      <a:close/>
                    </a:path>
                  </a:pathLst>
                </a:custGeom>
                <a:solidFill>
                  <a:srgbClr val="A1A1A1"/>
                </a:solidFill>
                <a:ln w="9525">
                  <a:noFill/>
                  <a:round/>
                  <a:headEnd/>
                  <a:tailEnd/>
                </a:ln>
              </p:spPr>
              <p:txBody>
                <a:bodyPr/>
                <a:lstStyle/>
                <a:p>
                  <a:endParaRPr lang="en-US"/>
                </a:p>
              </p:txBody>
            </p:sp>
            <p:sp>
              <p:nvSpPr>
                <p:cNvPr id="13363" name="Freeform 137"/>
                <p:cNvSpPr>
                  <a:spLocks/>
                </p:cNvSpPr>
                <p:nvPr/>
              </p:nvSpPr>
              <p:spPr bwMode="auto">
                <a:xfrm>
                  <a:off x="2807" y="4081"/>
                  <a:ext cx="11" cy="1"/>
                </a:xfrm>
                <a:custGeom>
                  <a:avLst/>
                  <a:gdLst>
                    <a:gd name="T0" fmla="*/ 0 w 33"/>
                    <a:gd name="T1" fmla="*/ 0 h 4"/>
                    <a:gd name="T2" fmla="*/ 0 w 33"/>
                    <a:gd name="T3" fmla="*/ 0 h 4"/>
                    <a:gd name="T4" fmla="*/ 0 w 33"/>
                    <a:gd name="T5" fmla="*/ 0 h 4"/>
                    <a:gd name="T6" fmla="*/ 0 w 33"/>
                    <a:gd name="T7" fmla="*/ 0 h 4"/>
                    <a:gd name="T8" fmla="*/ 0 w 33"/>
                    <a:gd name="T9" fmla="*/ 0 h 4"/>
                    <a:gd name="T10" fmla="*/ 0 w 33"/>
                    <a:gd name="T11" fmla="*/ 0 h 4"/>
                    <a:gd name="T12" fmla="*/ 0 w 33"/>
                    <a:gd name="T13" fmla="*/ 0 h 4"/>
                    <a:gd name="T14" fmla="*/ 0 w 33"/>
                    <a:gd name="T15" fmla="*/ 0 h 4"/>
                    <a:gd name="T16" fmla="*/ 0 w 33"/>
                    <a:gd name="T17" fmla="*/ 0 h 4"/>
                    <a:gd name="T18" fmla="*/ 0 w 33"/>
                    <a:gd name="T19" fmla="*/ 0 h 4"/>
                    <a:gd name="T20" fmla="*/ 0 w 33"/>
                    <a:gd name="T21" fmla="*/ 0 h 4"/>
                    <a:gd name="T22" fmla="*/ 0 w 33"/>
                    <a:gd name="T23" fmla="*/ 0 h 4"/>
                    <a:gd name="T24" fmla="*/ 0 w 33"/>
                    <a:gd name="T25" fmla="*/ 0 h 4"/>
                    <a:gd name="T26" fmla="*/ 0 w 33"/>
                    <a:gd name="T27" fmla="*/ 0 h 4"/>
                    <a:gd name="T28" fmla="*/ 0 w 33"/>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4"/>
                    <a:gd name="T47" fmla="*/ 33 w 33"/>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4">
                      <a:moveTo>
                        <a:pt x="33" y="4"/>
                      </a:moveTo>
                      <a:lnTo>
                        <a:pt x="33" y="4"/>
                      </a:lnTo>
                      <a:lnTo>
                        <a:pt x="33" y="2"/>
                      </a:lnTo>
                      <a:lnTo>
                        <a:pt x="33" y="1"/>
                      </a:lnTo>
                      <a:lnTo>
                        <a:pt x="33" y="0"/>
                      </a:lnTo>
                      <a:lnTo>
                        <a:pt x="0" y="0"/>
                      </a:lnTo>
                      <a:lnTo>
                        <a:pt x="1" y="0"/>
                      </a:lnTo>
                      <a:lnTo>
                        <a:pt x="1" y="1"/>
                      </a:lnTo>
                      <a:lnTo>
                        <a:pt x="2" y="1"/>
                      </a:lnTo>
                      <a:lnTo>
                        <a:pt x="4" y="2"/>
                      </a:lnTo>
                      <a:lnTo>
                        <a:pt x="5" y="4"/>
                      </a:lnTo>
                      <a:lnTo>
                        <a:pt x="9" y="4"/>
                      </a:lnTo>
                      <a:lnTo>
                        <a:pt x="33" y="4"/>
                      </a:lnTo>
                      <a:close/>
                    </a:path>
                  </a:pathLst>
                </a:custGeom>
                <a:solidFill>
                  <a:srgbClr val="999999"/>
                </a:solidFill>
                <a:ln w="9525">
                  <a:noFill/>
                  <a:round/>
                  <a:headEnd/>
                  <a:tailEnd/>
                </a:ln>
              </p:spPr>
              <p:txBody>
                <a:bodyPr/>
                <a:lstStyle/>
                <a:p>
                  <a:endParaRPr lang="en-US"/>
                </a:p>
              </p:txBody>
            </p:sp>
            <p:sp>
              <p:nvSpPr>
                <p:cNvPr id="13364" name="Freeform 138"/>
                <p:cNvSpPr>
                  <a:spLocks/>
                </p:cNvSpPr>
                <p:nvPr/>
              </p:nvSpPr>
              <p:spPr bwMode="auto">
                <a:xfrm>
                  <a:off x="2808" y="4081"/>
                  <a:ext cx="10" cy="2"/>
                </a:xfrm>
                <a:custGeom>
                  <a:avLst/>
                  <a:gdLst>
                    <a:gd name="T0" fmla="*/ 0 w 29"/>
                    <a:gd name="T1" fmla="*/ 0 h 5"/>
                    <a:gd name="T2" fmla="*/ 0 w 29"/>
                    <a:gd name="T3" fmla="*/ 0 h 5"/>
                    <a:gd name="T4" fmla="*/ 0 w 29"/>
                    <a:gd name="T5" fmla="*/ 0 h 5"/>
                    <a:gd name="T6" fmla="*/ 0 w 29"/>
                    <a:gd name="T7" fmla="*/ 0 h 5"/>
                    <a:gd name="T8" fmla="*/ 0 w 29"/>
                    <a:gd name="T9" fmla="*/ 0 h 5"/>
                    <a:gd name="T10" fmla="*/ 0 w 29"/>
                    <a:gd name="T11" fmla="*/ 0 h 5"/>
                    <a:gd name="T12" fmla="*/ 0 w 29"/>
                    <a:gd name="T13" fmla="*/ 0 h 5"/>
                    <a:gd name="T14" fmla="*/ 0 w 29"/>
                    <a:gd name="T15" fmla="*/ 0 h 5"/>
                    <a:gd name="T16" fmla="*/ 0 w 29"/>
                    <a:gd name="T17" fmla="*/ 0 h 5"/>
                    <a:gd name="T18" fmla="*/ 0 w 29"/>
                    <a:gd name="T19" fmla="*/ 0 h 5"/>
                    <a:gd name="T20" fmla="*/ 0 w 29"/>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5"/>
                    <a:gd name="T35" fmla="*/ 29 w 29"/>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5">
                      <a:moveTo>
                        <a:pt x="29" y="5"/>
                      </a:moveTo>
                      <a:lnTo>
                        <a:pt x="29" y="4"/>
                      </a:lnTo>
                      <a:lnTo>
                        <a:pt x="29" y="3"/>
                      </a:lnTo>
                      <a:lnTo>
                        <a:pt x="29" y="0"/>
                      </a:lnTo>
                      <a:lnTo>
                        <a:pt x="0" y="0"/>
                      </a:lnTo>
                      <a:lnTo>
                        <a:pt x="1" y="1"/>
                      </a:lnTo>
                      <a:lnTo>
                        <a:pt x="5" y="3"/>
                      </a:lnTo>
                      <a:lnTo>
                        <a:pt x="8" y="4"/>
                      </a:lnTo>
                      <a:lnTo>
                        <a:pt x="11" y="5"/>
                      </a:lnTo>
                      <a:lnTo>
                        <a:pt x="29" y="5"/>
                      </a:lnTo>
                      <a:close/>
                    </a:path>
                  </a:pathLst>
                </a:custGeom>
                <a:solidFill>
                  <a:srgbClr val="8F8F8F"/>
                </a:solidFill>
                <a:ln w="9525">
                  <a:noFill/>
                  <a:round/>
                  <a:headEnd/>
                  <a:tailEnd/>
                </a:ln>
              </p:spPr>
              <p:txBody>
                <a:bodyPr/>
                <a:lstStyle/>
                <a:p>
                  <a:endParaRPr lang="en-US"/>
                </a:p>
              </p:txBody>
            </p:sp>
            <p:sp>
              <p:nvSpPr>
                <p:cNvPr id="13365" name="Freeform 139"/>
                <p:cNvSpPr>
                  <a:spLocks/>
                </p:cNvSpPr>
                <p:nvPr/>
              </p:nvSpPr>
              <p:spPr bwMode="auto">
                <a:xfrm>
                  <a:off x="2810" y="4082"/>
                  <a:ext cx="8" cy="2"/>
                </a:xfrm>
                <a:custGeom>
                  <a:avLst/>
                  <a:gdLst>
                    <a:gd name="T0" fmla="*/ 0 w 24"/>
                    <a:gd name="T1" fmla="*/ 1 h 4"/>
                    <a:gd name="T2" fmla="*/ 0 w 24"/>
                    <a:gd name="T3" fmla="*/ 1 h 4"/>
                    <a:gd name="T4" fmla="*/ 0 w 24"/>
                    <a:gd name="T5" fmla="*/ 1 h 4"/>
                    <a:gd name="T6" fmla="*/ 0 w 24"/>
                    <a:gd name="T7" fmla="*/ 1 h 4"/>
                    <a:gd name="T8" fmla="*/ 0 w 24"/>
                    <a:gd name="T9" fmla="*/ 0 h 4"/>
                    <a:gd name="T10" fmla="*/ 0 w 24"/>
                    <a:gd name="T11" fmla="*/ 0 h 4"/>
                    <a:gd name="T12" fmla="*/ 0 w 24"/>
                    <a:gd name="T13" fmla="*/ 1 h 4"/>
                    <a:gd name="T14" fmla="*/ 0 w 24"/>
                    <a:gd name="T15" fmla="*/ 1 h 4"/>
                    <a:gd name="T16" fmla="*/ 0 w 24"/>
                    <a:gd name="T17" fmla="*/ 1 h 4"/>
                    <a:gd name="T18" fmla="*/ 0 w 24"/>
                    <a:gd name="T19" fmla="*/ 1 h 4"/>
                    <a:gd name="T20" fmla="*/ 0 w 24"/>
                    <a:gd name="T21" fmla="*/ 1 h 4"/>
                    <a:gd name="T22" fmla="*/ 0 w 24"/>
                    <a:gd name="T23" fmla="*/ 1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4"/>
                    <a:gd name="T37" fmla="*/ 0 h 4"/>
                    <a:gd name="T38" fmla="*/ 24 w 24"/>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4" h="4">
                      <a:moveTo>
                        <a:pt x="22" y="4"/>
                      </a:moveTo>
                      <a:lnTo>
                        <a:pt x="24" y="4"/>
                      </a:lnTo>
                      <a:lnTo>
                        <a:pt x="24" y="3"/>
                      </a:lnTo>
                      <a:lnTo>
                        <a:pt x="24" y="1"/>
                      </a:lnTo>
                      <a:lnTo>
                        <a:pt x="24" y="0"/>
                      </a:lnTo>
                      <a:lnTo>
                        <a:pt x="0" y="0"/>
                      </a:lnTo>
                      <a:lnTo>
                        <a:pt x="4" y="1"/>
                      </a:lnTo>
                      <a:lnTo>
                        <a:pt x="7" y="3"/>
                      </a:lnTo>
                      <a:lnTo>
                        <a:pt x="11" y="3"/>
                      </a:lnTo>
                      <a:lnTo>
                        <a:pt x="14" y="4"/>
                      </a:lnTo>
                      <a:lnTo>
                        <a:pt x="24" y="4"/>
                      </a:lnTo>
                      <a:lnTo>
                        <a:pt x="22" y="4"/>
                      </a:lnTo>
                      <a:close/>
                    </a:path>
                  </a:pathLst>
                </a:custGeom>
                <a:solidFill>
                  <a:srgbClr val="858585"/>
                </a:solidFill>
                <a:ln w="9525">
                  <a:noFill/>
                  <a:round/>
                  <a:headEnd/>
                  <a:tailEnd/>
                </a:ln>
              </p:spPr>
              <p:txBody>
                <a:bodyPr/>
                <a:lstStyle/>
                <a:p>
                  <a:endParaRPr lang="en-US"/>
                </a:p>
              </p:txBody>
            </p:sp>
            <p:sp>
              <p:nvSpPr>
                <p:cNvPr id="13366" name="Freeform 140"/>
                <p:cNvSpPr>
                  <a:spLocks/>
                </p:cNvSpPr>
                <p:nvPr/>
              </p:nvSpPr>
              <p:spPr bwMode="auto">
                <a:xfrm>
                  <a:off x="2812" y="4083"/>
                  <a:ext cx="6" cy="1"/>
                </a:xfrm>
                <a:custGeom>
                  <a:avLst/>
                  <a:gdLst>
                    <a:gd name="T0" fmla="*/ 0 w 18"/>
                    <a:gd name="T1" fmla="*/ 0 h 2"/>
                    <a:gd name="T2" fmla="*/ 0 w 18"/>
                    <a:gd name="T3" fmla="*/ 1 h 2"/>
                    <a:gd name="T4" fmla="*/ 0 w 18"/>
                    <a:gd name="T5" fmla="*/ 1 h 2"/>
                    <a:gd name="T6" fmla="*/ 0 w 18"/>
                    <a:gd name="T7" fmla="*/ 1 h 2"/>
                    <a:gd name="T8" fmla="*/ 0 w 18"/>
                    <a:gd name="T9" fmla="*/ 1 h 2"/>
                    <a:gd name="T10" fmla="*/ 0 w 18"/>
                    <a:gd name="T11" fmla="*/ 1 h 2"/>
                    <a:gd name="T12" fmla="*/ 0 w 18"/>
                    <a:gd name="T13" fmla="*/ 1 h 2"/>
                    <a:gd name="T14" fmla="*/ 0 w 18"/>
                    <a:gd name="T15" fmla="*/ 1 h 2"/>
                    <a:gd name="T16" fmla="*/ 0 w 18"/>
                    <a:gd name="T17" fmla="*/ 0 h 2"/>
                    <a:gd name="T18" fmla="*/ 0 w 18"/>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
                    <a:gd name="T32" fmla="*/ 18 w 1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
                      <a:moveTo>
                        <a:pt x="18" y="0"/>
                      </a:moveTo>
                      <a:lnTo>
                        <a:pt x="18" y="1"/>
                      </a:lnTo>
                      <a:lnTo>
                        <a:pt x="18" y="2"/>
                      </a:lnTo>
                      <a:lnTo>
                        <a:pt x="16" y="2"/>
                      </a:lnTo>
                      <a:lnTo>
                        <a:pt x="14" y="2"/>
                      </a:lnTo>
                      <a:lnTo>
                        <a:pt x="10" y="2"/>
                      </a:lnTo>
                      <a:lnTo>
                        <a:pt x="5" y="1"/>
                      </a:lnTo>
                      <a:lnTo>
                        <a:pt x="0" y="0"/>
                      </a:lnTo>
                      <a:lnTo>
                        <a:pt x="18" y="0"/>
                      </a:lnTo>
                      <a:close/>
                    </a:path>
                  </a:pathLst>
                </a:custGeom>
                <a:solidFill>
                  <a:srgbClr val="7D7D7D"/>
                </a:solidFill>
                <a:ln w="9525">
                  <a:noFill/>
                  <a:round/>
                  <a:headEnd/>
                  <a:tailEnd/>
                </a:ln>
              </p:spPr>
              <p:txBody>
                <a:bodyPr/>
                <a:lstStyle/>
                <a:p>
                  <a:endParaRPr lang="en-US"/>
                </a:p>
              </p:txBody>
            </p:sp>
            <p:sp>
              <p:nvSpPr>
                <p:cNvPr id="13367" name="Freeform 141"/>
                <p:cNvSpPr>
                  <a:spLocks/>
                </p:cNvSpPr>
                <p:nvPr/>
              </p:nvSpPr>
              <p:spPr bwMode="auto">
                <a:xfrm>
                  <a:off x="2814" y="4084"/>
                  <a:ext cx="4" cy="1"/>
                </a:xfrm>
                <a:custGeom>
                  <a:avLst/>
                  <a:gdLst>
                    <a:gd name="T0" fmla="*/ 0 w 10"/>
                    <a:gd name="T1" fmla="*/ 0 h 1"/>
                    <a:gd name="T2" fmla="*/ 0 w 10"/>
                    <a:gd name="T3" fmla="*/ 0 h 1"/>
                    <a:gd name="T4" fmla="*/ 0 w 10"/>
                    <a:gd name="T5" fmla="*/ 0 h 1"/>
                    <a:gd name="T6" fmla="*/ 0 w 10"/>
                    <a:gd name="T7" fmla="*/ 0 h 1"/>
                    <a:gd name="T8" fmla="*/ 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0" y="0"/>
                      </a:moveTo>
                      <a:lnTo>
                        <a:pt x="3" y="0"/>
                      </a:lnTo>
                      <a:lnTo>
                        <a:pt x="6" y="0"/>
                      </a:lnTo>
                      <a:lnTo>
                        <a:pt x="7" y="0"/>
                      </a:lnTo>
                      <a:lnTo>
                        <a:pt x="10" y="0"/>
                      </a:lnTo>
                      <a:lnTo>
                        <a:pt x="0" y="0"/>
                      </a:lnTo>
                      <a:close/>
                    </a:path>
                  </a:pathLst>
                </a:custGeom>
                <a:solidFill>
                  <a:srgbClr val="737373"/>
                </a:solidFill>
                <a:ln w="9525">
                  <a:noFill/>
                  <a:round/>
                  <a:headEnd/>
                  <a:tailEnd/>
                </a:ln>
              </p:spPr>
              <p:txBody>
                <a:bodyPr/>
                <a:lstStyle/>
                <a:p>
                  <a:endParaRPr lang="en-US"/>
                </a:p>
              </p:txBody>
            </p:sp>
            <p:sp>
              <p:nvSpPr>
                <p:cNvPr id="13368" name="Freeform 142"/>
                <p:cNvSpPr>
                  <a:spLocks/>
                </p:cNvSpPr>
                <p:nvPr/>
              </p:nvSpPr>
              <p:spPr bwMode="auto">
                <a:xfrm>
                  <a:off x="2813" y="4077"/>
                  <a:ext cx="6" cy="8"/>
                </a:xfrm>
                <a:custGeom>
                  <a:avLst/>
                  <a:gdLst>
                    <a:gd name="T0" fmla="*/ 0 w 18"/>
                    <a:gd name="T1" fmla="*/ 0 h 26"/>
                    <a:gd name="T2" fmla="*/ 0 w 18"/>
                    <a:gd name="T3" fmla="*/ 0 h 26"/>
                    <a:gd name="T4" fmla="*/ 0 w 18"/>
                    <a:gd name="T5" fmla="*/ 0 h 26"/>
                    <a:gd name="T6" fmla="*/ 0 w 18"/>
                    <a:gd name="T7" fmla="*/ 0 h 26"/>
                    <a:gd name="T8" fmla="*/ 0 w 18"/>
                    <a:gd name="T9" fmla="*/ 0 h 26"/>
                    <a:gd name="T10" fmla="*/ 0 w 18"/>
                    <a:gd name="T11" fmla="*/ 0 h 26"/>
                    <a:gd name="T12" fmla="*/ 0 w 18"/>
                    <a:gd name="T13" fmla="*/ 0 h 26"/>
                    <a:gd name="T14" fmla="*/ 0 w 18"/>
                    <a:gd name="T15" fmla="*/ 0 h 26"/>
                    <a:gd name="T16" fmla="*/ 0 w 18"/>
                    <a:gd name="T17" fmla="*/ 0 h 26"/>
                    <a:gd name="T18" fmla="*/ 0 w 18"/>
                    <a:gd name="T19" fmla="*/ 0 h 26"/>
                    <a:gd name="T20" fmla="*/ 0 w 18"/>
                    <a:gd name="T21" fmla="*/ 0 h 26"/>
                    <a:gd name="T22" fmla="*/ 0 w 18"/>
                    <a:gd name="T23" fmla="*/ 0 h 26"/>
                    <a:gd name="T24" fmla="*/ 0 w 18"/>
                    <a:gd name="T25" fmla="*/ 0 h 26"/>
                    <a:gd name="T26" fmla="*/ 0 w 18"/>
                    <a:gd name="T27" fmla="*/ 0 h 26"/>
                    <a:gd name="T28" fmla="*/ 0 w 18"/>
                    <a:gd name="T29" fmla="*/ 0 h 26"/>
                    <a:gd name="T30" fmla="*/ 0 w 18"/>
                    <a:gd name="T31" fmla="*/ 0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6"/>
                    <a:gd name="T50" fmla="*/ 18 w 18"/>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6">
                      <a:moveTo>
                        <a:pt x="14" y="26"/>
                      </a:moveTo>
                      <a:lnTo>
                        <a:pt x="14" y="26"/>
                      </a:lnTo>
                      <a:lnTo>
                        <a:pt x="18" y="18"/>
                      </a:lnTo>
                      <a:lnTo>
                        <a:pt x="16" y="10"/>
                      </a:lnTo>
                      <a:lnTo>
                        <a:pt x="13" y="4"/>
                      </a:lnTo>
                      <a:lnTo>
                        <a:pt x="10" y="0"/>
                      </a:lnTo>
                      <a:lnTo>
                        <a:pt x="0" y="5"/>
                      </a:lnTo>
                      <a:lnTo>
                        <a:pt x="2" y="7"/>
                      </a:lnTo>
                      <a:lnTo>
                        <a:pt x="3" y="13"/>
                      </a:lnTo>
                      <a:lnTo>
                        <a:pt x="6" y="18"/>
                      </a:lnTo>
                      <a:lnTo>
                        <a:pt x="7" y="18"/>
                      </a:lnTo>
                      <a:lnTo>
                        <a:pt x="14" y="26"/>
                      </a:lnTo>
                      <a:close/>
                    </a:path>
                  </a:pathLst>
                </a:custGeom>
                <a:solidFill>
                  <a:srgbClr val="000000"/>
                </a:solidFill>
                <a:ln w="9525">
                  <a:noFill/>
                  <a:round/>
                  <a:headEnd/>
                  <a:tailEnd/>
                </a:ln>
              </p:spPr>
              <p:txBody>
                <a:bodyPr/>
                <a:lstStyle/>
                <a:p>
                  <a:endParaRPr lang="en-US"/>
                </a:p>
              </p:txBody>
            </p:sp>
            <p:sp>
              <p:nvSpPr>
                <p:cNvPr id="13369" name="Freeform 143"/>
                <p:cNvSpPr>
                  <a:spLocks/>
                </p:cNvSpPr>
                <p:nvPr/>
              </p:nvSpPr>
              <p:spPr bwMode="auto">
                <a:xfrm>
                  <a:off x="2806" y="4080"/>
                  <a:ext cx="12" cy="6"/>
                </a:xfrm>
                <a:custGeom>
                  <a:avLst/>
                  <a:gdLst>
                    <a:gd name="T0" fmla="*/ 0 w 36"/>
                    <a:gd name="T1" fmla="*/ 0 h 17"/>
                    <a:gd name="T2" fmla="*/ 0 w 36"/>
                    <a:gd name="T3" fmla="*/ 0 h 17"/>
                    <a:gd name="T4" fmla="*/ 0 w 36"/>
                    <a:gd name="T5" fmla="*/ 0 h 17"/>
                    <a:gd name="T6" fmla="*/ 0 w 36"/>
                    <a:gd name="T7" fmla="*/ 0 h 17"/>
                    <a:gd name="T8" fmla="*/ 0 w 36"/>
                    <a:gd name="T9" fmla="*/ 0 h 17"/>
                    <a:gd name="T10" fmla="*/ 0 w 36"/>
                    <a:gd name="T11" fmla="*/ 0 h 17"/>
                    <a:gd name="T12" fmla="*/ 0 w 36"/>
                    <a:gd name="T13" fmla="*/ 0 h 17"/>
                    <a:gd name="T14" fmla="*/ 0 w 36"/>
                    <a:gd name="T15" fmla="*/ 0 h 17"/>
                    <a:gd name="T16" fmla="*/ 0 w 36"/>
                    <a:gd name="T17" fmla="*/ 0 h 17"/>
                    <a:gd name="T18" fmla="*/ 0 w 36"/>
                    <a:gd name="T19" fmla="*/ 0 h 17"/>
                    <a:gd name="T20" fmla="*/ 0 w 36"/>
                    <a:gd name="T21" fmla="*/ 0 h 17"/>
                    <a:gd name="T22" fmla="*/ 0 w 36"/>
                    <a:gd name="T23" fmla="*/ 0 h 17"/>
                    <a:gd name="T24" fmla="*/ 0 w 36"/>
                    <a:gd name="T25" fmla="*/ 0 h 17"/>
                    <a:gd name="T26" fmla="*/ 0 w 36"/>
                    <a:gd name="T27" fmla="*/ 0 h 17"/>
                    <a:gd name="T28" fmla="*/ 0 w 36"/>
                    <a:gd name="T29" fmla="*/ 0 h 17"/>
                    <a:gd name="T30" fmla="*/ 0 w 36"/>
                    <a:gd name="T31" fmla="*/ 0 h 17"/>
                    <a:gd name="T32" fmla="*/ 0 w 36"/>
                    <a:gd name="T33" fmla="*/ 0 h 17"/>
                    <a:gd name="T34" fmla="*/ 0 w 36"/>
                    <a:gd name="T35" fmla="*/ 0 h 17"/>
                    <a:gd name="T36" fmla="*/ 0 w 36"/>
                    <a:gd name="T37" fmla="*/ 0 h 17"/>
                    <a:gd name="T38" fmla="*/ 0 w 36"/>
                    <a:gd name="T39" fmla="*/ 0 h 17"/>
                    <a:gd name="T40" fmla="*/ 0 w 36"/>
                    <a:gd name="T41" fmla="*/ 0 h 17"/>
                    <a:gd name="T42" fmla="*/ 0 w 36"/>
                    <a:gd name="T43" fmla="*/ 0 h 17"/>
                    <a:gd name="T44" fmla="*/ 0 w 36"/>
                    <a:gd name="T45" fmla="*/ 0 h 17"/>
                    <a:gd name="T46" fmla="*/ 0 w 36"/>
                    <a:gd name="T47" fmla="*/ 0 h 1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6"/>
                    <a:gd name="T73" fmla="*/ 0 h 17"/>
                    <a:gd name="T74" fmla="*/ 36 w 36"/>
                    <a:gd name="T75" fmla="*/ 17 h 1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6" h="17">
                      <a:moveTo>
                        <a:pt x="0" y="10"/>
                      </a:moveTo>
                      <a:lnTo>
                        <a:pt x="0" y="9"/>
                      </a:lnTo>
                      <a:lnTo>
                        <a:pt x="0" y="10"/>
                      </a:lnTo>
                      <a:lnTo>
                        <a:pt x="4" y="11"/>
                      </a:lnTo>
                      <a:lnTo>
                        <a:pt x="9" y="11"/>
                      </a:lnTo>
                      <a:lnTo>
                        <a:pt x="13" y="14"/>
                      </a:lnTo>
                      <a:lnTo>
                        <a:pt x="20" y="16"/>
                      </a:lnTo>
                      <a:lnTo>
                        <a:pt x="24" y="17"/>
                      </a:lnTo>
                      <a:lnTo>
                        <a:pt x="31" y="17"/>
                      </a:lnTo>
                      <a:lnTo>
                        <a:pt x="36" y="16"/>
                      </a:lnTo>
                      <a:lnTo>
                        <a:pt x="29" y="8"/>
                      </a:lnTo>
                      <a:lnTo>
                        <a:pt x="28" y="8"/>
                      </a:lnTo>
                      <a:lnTo>
                        <a:pt x="25" y="8"/>
                      </a:lnTo>
                      <a:lnTo>
                        <a:pt x="22" y="7"/>
                      </a:lnTo>
                      <a:lnTo>
                        <a:pt x="17" y="5"/>
                      </a:lnTo>
                      <a:lnTo>
                        <a:pt x="13" y="3"/>
                      </a:lnTo>
                      <a:lnTo>
                        <a:pt x="9" y="1"/>
                      </a:lnTo>
                      <a:lnTo>
                        <a:pt x="6" y="1"/>
                      </a:lnTo>
                      <a:lnTo>
                        <a:pt x="4" y="1"/>
                      </a:lnTo>
                      <a:lnTo>
                        <a:pt x="4" y="0"/>
                      </a:lnTo>
                      <a:lnTo>
                        <a:pt x="4" y="1"/>
                      </a:lnTo>
                      <a:lnTo>
                        <a:pt x="4" y="0"/>
                      </a:lnTo>
                      <a:lnTo>
                        <a:pt x="0" y="10"/>
                      </a:lnTo>
                      <a:close/>
                    </a:path>
                  </a:pathLst>
                </a:custGeom>
                <a:solidFill>
                  <a:srgbClr val="000000"/>
                </a:solidFill>
                <a:ln w="9525">
                  <a:noFill/>
                  <a:round/>
                  <a:headEnd/>
                  <a:tailEnd/>
                </a:ln>
              </p:spPr>
              <p:txBody>
                <a:bodyPr/>
                <a:lstStyle/>
                <a:p>
                  <a:endParaRPr lang="en-US"/>
                </a:p>
              </p:txBody>
            </p:sp>
            <p:sp>
              <p:nvSpPr>
                <p:cNvPr id="13370" name="Freeform 144"/>
                <p:cNvSpPr>
                  <a:spLocks/>
                </p:cNvSpPr>
                <p:nvPr/>
              </p:nvSpPr>
              <p:spPr bwMode="auto">
                <a:xfrm>
                  <a:off x="2803" y="4077"/>
                  <a:ext cx="5" cy="6"/>
                </a:xfrm>
                <a:custGeom>
                  <a:avLst/>
                  <a:gdLst>
                    <a:gd name="T0" fmla="*/ 0 w 14"/>
                    <a:gd name="T1" fmla="*/ 0 h 19"/>
                    <a:gd name="T2" fmla="*/ 0 w 14"/>
                    <a:gd name="T3" fmla="*/ 0 h 19"/>
                    <a:gd name="T4" fmla="*/ 0 w 14"/>
                    <a:gd name="T5" fmla="*/ 0 h 19"/>
                    <a:gd name="T6" fmla="*/ 0 w 14"/>
                    <a:gd name="T7" fmla="*/ 0 h 19"/>
                    <a:gd name="T8" fmla="*/ 0 w 14"/>
                    <a:gd name="T9" fmla="*/ 0 h 19"/>
                    <a:gd name="T10" fmla="*/ 0 w 14"/>
                    <a:gd name="T11" fmla="*/ 0 h 19"/>
                    <a:gd name="T12" fmla="*/ 0 w 14"/>
                    <a:gd name="T13" fmla="*/ 0 h 19"/>
                    <a:gd name="T14" fmla="*/ 0 w 14"/>
                    <a:gd name="T15" fmla="*/ 0 h 19"/>
                    <a:gd name="T16" fmla="*/ 0 w 14"/>
                    <a:gd name="T17" fmla="*/ 0 h 19"/>
                    <a:gd name="T18" fmla="*/ 0 w 14"/>
                    <a:gd name="T19" fmla="*/ 0 h 19"/>
                    <a:gd name="T20" fmla="*/ 0 w 14"/>
                    <a:gd name="T21" fmla="*/ 0 h 19"/>
                    <a:gd name="T22" fmla="*/ 0 w 14"/>
                    <a:gd name="T23" fmla="*/ 0 h 19"/>
                    <a:gd name="T24" fmla="*/ 0 w 14"/>
                    <a:gd name="T25" fmla="*/ 0 h 19"/>
                    <a:gd name="T26" fmla="*/ 0 w 14"/>
                    <a:gd name="T27" fmla="*/ 0 h 19"/>
                    <a:gd name="T28" fmla="*/ 0 w 14"/>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9"/>
                    <a:gd name="T47" fmla="*/ 14 w 14"/>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9">
                      <a:moveTo>
                        <a:pt x="4" y="0"/>
                      </a:moveTo>
                      <a:lnTo>
                        <a:pt x="4" y="0"/>
                      </a:lnTo>
                      <a:lnTo>
                        <a:pt x="0" y="7"/>
                      </a:lnTo>
                      <a:lnTo>
                        <a:pt x="3" y="13"/>
                      </a:lnTo>
                      <a:lnTo>
                        <a:pt x="7" y="17"/>
                      </a:lnTo>
                      <a:lnTo>
                        <a:pt x="8" y="19"/>
                      </a:lnTo>
                      <a:lnTo>
                        <a:pt x="12" y="9"/>
                      </a:lnTo>
                      <a:lnTo>
                        <a:pt x="12" y="10"/>
                      </a:lnTo>
                      <a:lnTo>
                        <a:pt x="12" y="9"/>
                      </a:lnTo>
                      <a:lnTo>
                        <a:pt x="14" y="6"/>
                      </a:lnTo>
                      <a:lnTo>
                        <a:pt x="12" y="6"/>
                      </a:lnTo>
                      <a:lnTo>
                        <a:pt x="4" y="0"/>
                      </a:lnTo>
                      <a:close/>
                    </a:path>
                  </a:pathLst>
                </a:custGeom>
                <a:solidFill>
                  <a:srgbClr val="000000"/>
                </a:solidFill>
                <a:ln w="9525">
                  <a:noFill/>
                  <a:round/>
                  <a:headEnd/>
                  <a:tailEnd/>
                </a:ln>
              </p:spPr>
              <p:txBody>
                <a:bodyPr/>
                <a:lstStyle/>
                <a:p>
                  <a:endParaRPr lang="en-US"/>
                </a:p>
              </p:txBody>
            </p:sp>
            <p:sp>
              <p:nvSpPr>
                <p:cNvPr id="13371" name="Freeform 145"/>
                <p:cNvSpPr>
                  <a:spLocks/>
                </p:cNvSpPr>
                <p:nvPr/>
              </p:nvSpPr>
              <p:spPr bwMode="auto">
                <a:xfrm>
                  <a:off x="2805" y="4074"/>
                  <a:ext cx="8" cy="5"/>
                </a:xfrm>
                <a:custGeom>
                  <a:avLst/>
                  <a:gdLst>
                    <a:gd name="T0" fmla="*/ 0 w 25"/>
                    <a:gd name="T1" fmla="*/ 0 h 15"/>
                    <a:gd name="T2" fmla="*/ 0 w 25"/>
                    <a:gd name="T3" fmla="*/ 0 h 15"/>
                    <a:gd name="T4" fmla="*/ 0 w 25"/>
                    <a:gd name="T5" fmla="*/ 0 h 15"/>
                    <a:gd name="T6" fmla="*/ 0 w 25"/>
                    <a:gd name="T7" fmla="*/ 0 h 15"/>
                    <a:gd name="T8" fmla="*/ 0 w 25"/>
                    <a:gd name="T9" fmla="*/ 0 h 15"/>
                    <a:gd name="T10" fmla="*/ 0 w 25"/>
                    <a:gd name="T11" fmla="*/ 0 h 15"/>
                    <a:gd name="T12" fmla="*/ 0 w 25"/>
                    <a:gd name="T13" fmla="*/ 0 h 15"/>
                    <a:gd name="T14" fmla="*/ 0 w 25"/>
                    <a:gd name="T15" fmla="*/ 0 h 15"/>
                    <a:gd name="T16" fmla="*/ 0 w 25"/>
                    <a:gd name="T17" fmla="*/ 0 h 15"/>
                    <a:gd name="T18" fmla="*/ 0 w 25"/>
                    <a:gd name="T19" fmla="*/ 0 h 15"/>
                    <a:gd name="T20" fmla="*/ 0 w 25"/>
                    <a:gd name="T21" fmla="*/ 0 h 15"/>
                    <a:gd name="T22" fmla="*/ 0 w 25"/>
                    <a:gd name="T23" fmla="*/ 0 h 15"/>
                    <a:gd name="T24" fmla="*/ 0 w 25"/>
                    <a:gd name="T25" fmla="*/ 0 h 15"/>
                    <a:gd name="T26" fmla="*/ 0 w 25"/>
                    <a:gd name="T27" fmla="*/ 0 h 15"/>
                    <a:gd name="T28" fmla="*/ 0 w 25"/>
                    <a:gd name="T29" fmla="*/ 0 h 15"/>
                    <a:gd name="T30" fmla="*/ 0 w 25"/>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15"/>
                    <a:gd name="T50" fmla="*/ 25 w 25"/>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15">
                      <a:moveTo>
                        <a:pt x="24" y="0"/>
                      </a:moveTo>
                      <a:lnTo>
                        <a:pt x="25" y="0"/>
                      </a:lnTo>
                      <a:lnTo>
                        <a:pt x="17" y="0"/>
                      </a:lnTo>
                      <a:lnTo>
                        <a:pt x="11" y="2"/>
                      </a:lnTo>
                      <a:lnTo>
                        <a:pt x="6" y="5"/>
                      </a:lnTo>
                      <a:lnTo>
                        <a:pt x="0" y="9"/>
                      </a:lnTo>
                      <a:lnTo>
                        <a:pt x="8" y="15"/>
                      </a:lnTo>
                      <a:lnTo>
                        <a:pt x="13" y="14"/>
                      </a:lnTo>
                      <a:lnTo>
                        <a:pt x="17" y="11"/>
                      </a:lnTo>
                      <a:lnTo>
                        <a:pt x="21" y="9"/>
                      </a:lnTo>
                      <a:lnTo>
                        <a:pt x="24" y="9"/>
                      </a:lnTo>
                      <a:lnTo>
                        <a:pt x="24" y="0"/>
                      </a:lnTo>
                      <a:close/>
                    </a:path>
                  </a:pathLst>
                </a:custGeom>
                <a:solidFill>
                  <a:srgbClr val="000000"/>
                </a:solidFill>
                <a:ln w="9525">
                  <a:noFill/>
                  <a:round/>
                  <a:headEnd/>
                  <a:tailEnd/>
                </a:ln>
              </p:spPr>
              <p:txBody>
                <a:bodyPr/>
                <a:lstStyle/>
                <a:p>
                  <a:endParaRPr lang="en-US"/>
                </a:p>
              </p:txBody>
            </p:sp>
            <p:sp>
              <p:nvSpPr>
                <p:cNvPr id="13372" name="Freeform 146"/>
                <p:cNvSpPr>
                  <a:spLocks/>
                </p:cNvSpPr>
                <p:nvPr/>
              </p:nvSpPr>
              <p:spPr bwMode="auto">
                <a:xfrm>
                  <a:off x="2813" y="4074"/>
                  <a:ext cx="4" cy="4"/>
                </a:xfrm>
                <a:custGeom>
                  <a:avLst/>
                  <a:gdLst>
                    <a:gd name="T0" fmla="*/ 0 w 13"/>
                    <a:gd name="T1" fmla="*/ 0 h 13"/>
                    <a:gd name="T2" fmla="*/ 0 w 13"/>
                    <a:gd name="T3" fmla="*/ 0 h 13"/>
                    <a:gd name="T4" fmla="*/ 0 w 13"/>
                    <a:gd name="T5" fmla="*/ 0 h 13"/>
                    <a:gd name="T6" fmla="*/ 0 w 13"/>
                    <a:gd name="T7" fmla="*/ 0 h 13"/>
                    <a:gd name="T8" fmla="*/ 0 w 13"/>
                    <a:gd name="T9" fmla="*/ 0 h 13"/>
                    <a:gd name="T10" fmla="*/ 0 w 13"/>
                    <a:gd name="T11" fmla="*/ 0 h 13"/>
                    <a:gd name="T12" fmla="*/ 0 w 13"/>
                    <a:gd name="T13" fmla="*/ 0 h 13"/>
                    <a:gd name="T14" fmla="*/ 0 w 13"/>
                    <a:gd name="T15" fmla="*/ 0 h 13"/>
                    <a:gd name="T16" fmla="*/ 0 w 13"/>
                    <a:gd name="T17" fmla="*/ 0 h 13"/>
                    <a:gd name="T18" fmla="*/ 0 w 13"/>
                    <a:gd name="T19" fmla="*/ 0 h 13"/>
                    <a:gd name="T20" fmla="*/ 0 w 13"/>
                    <a:gd name="T21" fmla="*/ 0 h 13"/>
                    <a:gd name="T22" fmla="*/ 0 w 13"/>
                    <a:gd name="T23" fmla="*/ 0 h 13"/>
                    <a:gd name="T24" fmla="*/ 0 w 13"/>
                    <a:gd name="T25" fmla="*/ 0 h 13"/>
                    <a:gd name="T26" fmla="*/ 0 w 13"/>
                    <a:gd name="T27" fmla="*/ 0 h 13"/>
                    <a:gd name="T28" fmla="*/ 0 w 13"/>
                    <a:gd name="T29" fmla="*/ 0 h 13"/>
                    <a:gd name="T30" fmla="*/ 0 w 13"/>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3"/>
                    <a:gd name="T50" fmla="*/ 13 w 13"/>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3">
                      <a:moveTo>
                        <a:pt x="12" y="8"/>
                      </a:moveTo>
                      <a:lnTo>
                        <a:pt x="13" y="9"/>
                      </a:lnTo>
                      <a:lnTo>
                        <a:pt x="13" y="8"/>
                      </a:lnTo>
                      <a:lnTo>
                        <a:pt x="11" y="5"/>
                      </a:lnTo>
                      <a:lnTo>
                        <a:pt x="5" y="1"/>
                      </a:lnTo>
                      <a:lnTo>
                        <a:pt x="0" y="0"/>
                      </a:lnTo>
                      <a:lnTo>
                        <a:pt x="0" y="9"/>
                      </a:lnTo>
                      <a:lnTo>
                        <a:pt x="1" y="9"/>
                      </a:lnTo>
                      <a:lnTo>
                        <a:pt x="1" y="11"/>
                      </a:lnTo>
                      <a:lnTo>
                        <a:pt x="1" y="12"/>
                      </a:lnTo>
                      <a:lnTo>
                        <a:pt x="2" y="13"/>
                      </a:lnTo>
                      <a:lnTo>
                        <a:pt x="1" y="12"/>
                      </a:lnTo>
                      <a:lnTo>
                        <a:pt x="2" y="13"/>
                      </a:lnTo>
                      <a:lnTo>
                        <a:pt x="12" y="8"/>
                      </a:lnTo>
                      <a:close/>
                    </a:path>
                  </a:pathLst>
                </a:custGeom>
                <a:solidFill>
                  <a:srgbClr val="000000"/>
                </a:solidFill>
                <a:ln w="9525">
                  <a:noFill/>
                  <a:round/>
                  <a:headEnd/>
                  <a:tailEnd/>
                </a:ln>
              </p:spPr>
              <p:txBody>
                <a:bodyPr/>
                <a:lstStyle/>
                <a:p>
                  <a:endParaRPr lang="en-US"/>
                </a:p>
              </p:txBody>
            </p:sp>
            <p:sp>
              <p:nvSpPr>
                <p:cNvPr id="13373" name="Freeform 147"/>
                <p:cNvSpPr>
                  <a:spLocks/>
                </p:cNvSpPr>
                <p:nvPr/>
              </p:nvSpPr>
              <p:spPr bwMode="auto">
                <a:xfrm>
                  <a:off x="2756" y="4076"/>
                  <a:ext cx="5" cy="1"/>
                </a:xfrm>
                <a:custGeom>
                  <a:avLst/>
                  <a:gdLst>
                    <a:gd name="T0" fmla="*/ 0 w 15"/>
                    <a:gd name="T1" fmla="*/ 1 h 1"/>
                    <a:gd name="T2" fmla="*/ 0 w 15"/>
                    <a:gd name="T3" fmla="*/ 0 h 1"/>
                    <a:gd name="T4" fmla="*/ 0 w 15"/>
                    <a:gd name="T5" fmla="*/ 0 h 1"/>
                    <a:gd name="T6" fmla="*/ 0 w 15"/>
                    <a:gd name="T7" fmla="*/ 0 h 1"/>
                    <a:gd name="T8" fmla="*/ 0 w 15"/>
                    <a:gd name="T9" fmla="*/ 0 h 1"/>
                    <a:gd name="T10" fmla="*/ 0 w 15"/>
                    <a:gd name="T11" fmla="*/ 0 h 1"/>
                    <a:gd name="T12" fmla="*/ 0 w 15"/>
                    <a:gd name="T13" fmla="*/ 0 h 1"/>
                    <a:gd name="T14" fmla="*/ 0 w 15"/>
                    <a:gd name="T15" fmla="*/ 0 h 1"/>
                    <a:gd name="T16" fmla="*/ 0 w 15"/>
                    <a:gd name="T17" fmla="*/ 1 h 1"/>
                    <a:gd name="T18" fmla="*/ 0 w 15"/>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
                    <a:gd name="T32" fmla="*/ 15 w 1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
                      <a:moveTo>
                        <a:pt x="15" y="1"/>
                      </a:moveTo>
                      <a:lnTo>
                        <a:pt x="12" y="0"/>
                      </a:lnTo>
                      <a:lnTo>
                        <a:pt x="10" y="0"/>
                      </a:lnTo>
                      <a:lnTo>
                        <a:pt x="7" y="0"/>
                      </a:lnTo>
                      <a:lnTo>
                        <a:pt x="4" y="0"/>
                      </a:lnTo>
                      <a:lnTo>
                        <a:pt x="1" y="0"/>
                      </a:lnTo>
                      <a:lnTo>
                        <a:pt x="0" y="1"/>
                      </a:lnTo>
                      <a:lnTo>
                        <a:pt x="15" y="1"/>
                      </a:lnTo>
                      <a:close/>
                    </a:path>
                  </a:pathLst>
                </a:custGeom>
                <a:solidFill>
                  <a:srgbClr val="EDEDED"/>
                </a:solidFill>
                <a:ln w="9525">
                  <a:noFill/>
                  <a:round/>
                  <a:headEnd/>
                  <a:tailEnd/>
                </a:ln>
              </p:spPr>
              <p:txBody>
                <a:bodyPr/>
                <a:lstStyle/>
                <a:p>
                  <a:endParaRPr lang="en-US"/>
                </a:p>
              </p:txBody>
            </p:sp>
            <p:sp>
              <p:nvSpPr>
                <p:cNvPr id="13374" name="Freeform 148"/>
                <p:cNvSpPr>
                  <a:spLocks/>
                </p:cNvSpPr>
                <p:nvPr/>
              </p:nvSpPr>
              <p:spPr bwMode="auto">
                <a:xfrm>
                  <a:off x="2756" y="4076"/>
                  <a:ext cx="6" cy="1"/>
                </a:xfrm>
                <a:custGeom>
                  <a:avLst/>
                  <a:gdLst>
                    <a:gd name="T0" fmla="*/ 0 w 20"/>
                    <a:gd name="T1" fmla="*/ 0 h 3"/>
                    <a:gd name="T2" fmla="*/ 0 w 20"/>
                    <a:gd name="T3" fmla="*/ 0 h 3"/>
                    <a:gd name="T4" fmla="*/ 0 w 20"/>
                    <a:gd name="T5" fmla="*/ 0 h 3"/>
                    <a:gd name="T6" fmla="*/ 0 w 20"/>
                    <a:gd name="T7" fmla="*/ 0 h 3"/>
                    <a:gd name="T8" fmla="*/ 0 w 20"/>
                    <a:gd name="T9" fmla="*/ 0 h 3"/>
                    <a:gd name="T10" fmla="*/ 0 w 20"/>
                    <a:gd name="T11" fmla="*/ 0 h 3"/>
                    <a:gd name="T12" fmla="*/ 0 w 20"/>
                    <a:gd name="T13" fmla="*/ 0 h 3"/>
                    <a:gd name="T14" fmla="*/ 0 w 20"/>
                    <a:gd name="T15" fmla="*/ 0 h 3"/>
                    <a:gd name="T16" fmla="*/ 0 w 20"/>
                    <a:gd name="T17" fmla="*/ 0 h 3"/>
                    <a:gd name="T18" fmla="*/ 0 w 20"/>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3"/>
                    <a:gd name="T32" fmla="*/ 20 w 20"/>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3">
                      <a:moveTo>
                        <a:pt x="20" y="3"/>
                      </a:moveTo>
                      <a:lnTo>
                        <a:pt x="18" y="2"/>
                      </a:lnTo>
                      <a:lnTo>
                        <a:pt x="13" y="0"/>
                      </a:lnTo>
                      <a:lnTo>
                        <a:pt x="9" y="0"/>
                      </a:lnTo>
                      <a:lnTo>
                        <a:pt x="5" y="0"/>
                      </a:lnTo>
                      <a:lnTo>
                        <a:pt x="2" y="0"/>
                      </a:lnTo>
                      <a:lnTo>
                        <a:pt x="1" y="1"/>
                      </a:lnTo>
                      <a:lnTo>
                        <a:pt x="1" y="2"/>
                      </a:lnTo>
                      <a:lnTo>
                        <a:pt x="0" y="3"/>
                      </a:lnTo>
                      <a:lnTo>
                        <a:pt x="20" y="3"/>
                      </a:lnTo>
                      <a:close/>
                    </a:path>
                  </a:pathLst>
                </a:custGeom>
                <a:solidFill>
                  <a:srgbClr val="E3E3E3"/>
                </a:solidFill>
                <a:ln w="9525">
                  <a:noFill/>
                  <a:round/>
                  <a:headEnd/>
                  <a:tailEnd/>
                </a:ln>
              </p:spPr>
              <p:txBody>
                <a:bodyPr/>
                <a:lstStyle/>
                <a:p>
                  <a:endParaRPr lang="en-US"/>
                </a:p>
              </p:txBody>
            </p:sp>
            <p:sp>
              <p:nvSpPr>
                <p:cNvPr id="13375" name="Freeform 149"/>
                <p:cNvSpPr>
                  <a:spLocks/>
                </p:cNvSpPr>
                <p:nvPr/>
              </p:nvSpPr>
              <p:spPr bwMode="auto">
                <a:xfrm>
                  <a:off x="2755" y="4076"/>
                  <a:ext cx="8"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w 25"/>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5"/>
                    <a:gd name="T47" fmla="*/ 25 w 25"/>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5">
                      <a:moveTo>
                        <a:pt x="0" y="5"/>
                      </a:moveTo>
                      <a:lnTo>
                        <a:pt x="0" y="5"/>
                      </a:lnTo>
                      <a:lnTo>
                        <a:pt x="0" y="3"/>
                      </a:lnTo>
                      <a:lnTo>
                        <a:pt x="2" y="2"/>
                      </a:lnTo>
                      <a:lnTo>
                        <a:pt x="3" y="1"/>
                      </a:lnTo>
                      <a:lnTo>
                        <a:pt x="3" y="0"/>
                      </a:lnTo>
                      <a:lnTo>
                        <a:pt x="18" y="0"/>
                      </a:lnTo>
                      <a:lnTo>
                        <a:pt x="20" y="1"/>
                      </a:lnTo>
                      <a:lnTo>
                        <a:pt x="22" y="2"/>
                      </a:lnTo>
                      <a:lnTo>
                        <a:pt x="24" y="2"/>
                      </a:lnTo>
                      <a:lnTo>
                        <a:pt x="25" y="5"/>
                      </a:lnTo>
                      <a:lnTo>
                        <a:pt x="0" y="5"/>
                      </a:lnTo>
                      <a:close/>
                    </a:path>
                  </a:pathLst>
                </a:custGeom>
                <a:solidFill>
                  <a:srgbClr val="D9D9D9"/>
                </a:solidFill>
                <a:ln w="9525">
                  <a:noFill/>
                  <a:round/>
                  <a:headEnd/>
                  <a:tailEnd/>
                </a:ln>
              </p:spPr>
              <p:txBody>
                <a:bodyPr/>
                <a:lstStyle/>
                <a:p>
                  <a:endParaRPr lang="en-US"/>
                </a:p>
              </p:txBody>
            </p:sp>
            <p:sp>
              <p:nvSpPr>
                <p:cNvPr id="13376" name="Freeform 150"/>
                <p:cNvSpPr>
                  <a:spLocks/>
                </p:cNvSpPr>
                <p:nvPr/>
              </p:nvSpPr>
              <p:spPr bwMode="auto">
                <a:xfrm>
                  <a:off x="2755" y="4077"/>
                  <a:ext cx="9" cy="1"/>
                </a:xfrm>
                <a:custGeom>
                  <a:avLst/>
                  <a:gdLst>
                    <a:gd name="T0" fmla="*/ 0 w 28"/>
                    <a:gd name="T1" fmla="*/ 0 h 4"/>
                    <a:gd name="T2" fmla="*/ 0 w 28"/>
                    <a:gd name="T3" fmla="*/ 0 h 4"/>
                    <a:gd name="T4" fmla="*/ 0 w 28"/>
                    <a:gd name="T5" fmla="*/ 0 h 4"/>
                    <a:gd name="T6" fmla="*/ 0 w 28"/>
                    <a:gd name="T7" fmla="*/ 0 h 4"/>
                    <a:gd name="T8" fmla="*/ 0 w 28"/>
                    <a:gd name="T9" fmla="*/ 0 h 4"/>
                    <a:gd name="T10" fmla="*/ 0 w 28"/>
                    <a:gd name="T11" fmla="*/ 0 h 4"/>
                    <a:gd name="T12" fmla="*/ 0 w 28"/>
                    <a:gd name="T13" fmla="*/ 0 h 4"/>
                    <a:gd name="T14" fmla="*/ 0 w 28"/>
                    <a:gd name="T15" fmla="*/ 0 h 4"/>
                    <a:gd name="T16" fmla="*/ 0 w 28"/>
                    <a:gd name="T17" fmla="*/ 0 h 4"/>
                    <a:gd name="T18" fmla="*/ 0 w 28"/>
                    <a:gd name="T19" fmla="*/ 0 h 4"/>
                    <a:gd name="T20" fmla="*/ 0 w 28"/>
                    <a:gd name="T21" fmla="*/ 0 h 4"/>
                    <a:gd name="T22" fmla="*/ 0 w 28"/>
                    <a:gd name="T23" fmla="*/ 0 h 4"/>
                    <a:gd name="T24" fmla="*/ 0 w 28"/>
                    <a:gd name="T25" fmla="*/ 0 h 4"/>
                    <a:gd name="T26" fmla="*/ 0 w 28"/>
                    <a:gd name="T27" fmla="*/ 0 h 4"/>
                    <a:gd name="T28" fmla="*/ 0 w 28"/>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4"/>
                    <a:gd name="T47" fmla="*/ 28 w 28"/>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4">
                      <a:moveTo>
                        <a:pt x="0" y="4"/>
                      </a:moveTo>
                      <a:lnTo>
                        <a:pt x="0" y="4"/>
                      </a:lnTo>
                      <a:lnTo>
                        <a:pt x="0" y="3"/>
                      </a:lnTo>
                      <a:lnTo>
                        <a:pt x="2" y="1"/>
                      </a:lnTo>
                      <a:lnTo>
                        <a:pt x="2" y="0"/>
                      </a:lnTo>
                      <a:lnTo>
                        <a:pt x="22" y="0"/>
                      </a:lnTo>
                      <a:lnTo>
                        <a:pt x="24" y="0"/>
                      </a:lnTo>
                      <a:lnTo>
                        <a:pt x="25" y="3"/>
                      </a:lnTo>
                      <a:lnTo>
                        <a:pt x="26" y="3"/>
                      </a:lnTo>
                      <a:lnTo>
                        <a:pt x="28" y="4"/>
                      </a:lnTo>
                      <a:lnTo>
                        <a:pt x="0" y="4"/>
                      </a:lnTo>
                      <a:close/>
                    </a:path>
                  </a:pathLst>
                </a:custGeom>
                <a:solidFill>
                  <a:srgbClr val="D1D1D1"/>
                </a:solidFill>
                <a:ln w="9525">
                  <a:noFill/>
                  <a:round/>
                  <a:headEnd/>
                  <a:tailEnd/>
                </a:ln>
              </p:spPr>
              <p:txBody>
                <a:bodyPr/>
                <a:lstStyle/>
                <a:p>
                  <a:endParaRPr lang="en-US"/>
                </a:p>
              </p:txBody>
            </p:sp>
            <p:sp>
              <p:nvSpPr>
                <p:cNvPr id="13377" name="Freeform 151"/>
                <p:cNvSpPr>
                  <a:spLocks/>
                </p:cNvSpPr>
                <p:nvPr/>
              </p:nvSpPr>
              <p:spPr bwMode="auto">
                <a:xfrm>
                  <a:off x="2755" y="4078"/>
                  <a:ext cx="10" cy="1"/>
                </a:xfrm>
                <a:custGeom>
                  <a:avLst/>
                  <a:gdLst>
                    <a:gd name="T0" fmla="*/ 0 w 30"/>
                    <a:gd name="T1" fmla="*/ 0 h 3"/>
                    <a:gd name="T2" fmla="*/ 0 w 30"/>
                    <a:gd name="T3" fmla="*/ 0 h 3"/>
                    <a:gd name="T4" fmla="*/ 0 w 30"/>
                    <a:gd name="T5" fmla="*/ 0 h 3"/>
                    <a:gd name="T6" fmla="*/ 0 w 30"/>
                    <a:gd name="T7" fmla="*/ 0 h 3"/>
                    <a:gd name="T8" fmla="*/ 0 w 30"/>
                    <a:gd name="T9" fmla="*/ 0 h 3"/>
                    <a:gd name="T10" fmla="*/ 0 w 30"/>
                    <a:gd name="T11" fmla="*/ 0 h 3"/>
                    <a:gd name="T12" fmla="*/ 0 w 30"/>
                    <a:gd name="T13" fmla="*/ 0 h 3"/>
                    <a:gd name="T14" fmla="*/ 0 w 30"/>
                    <a:gd name="T15" fmla="*/ 0 h 3"/>
                    <a:gd name="T16" fmla="*/ 0 w 30"/>
                    <a:gd name="T17" fmla="*/ 0 h 3"/>
                    <a:gd name="T18" fmla="*/ 0 w 30"/>
                    <a:gd name="T19" fmla="*/ 0 h 3"/>
                    <a:gd name="T20" fmla="*/ 0 w 30"/>
                    <a:gd name="T21" fmla="*/ 0 h 3"/>
                    <a:gd name="T22" fmla="*/ 0 w 30"/>
                    <a:gd name="T23" fmla="*/ 0 h 3"/>
                    <a:gd name="T24" fmla="*/ 0 w 30"/>
                    <a:gd name="T25" fmla="*/ 0 h 3"/>
                    <a:gd name="T26" fmla="*/ 0 w 30"/>
                    <a:gd name="T27" fmla="*/ 0 h 3"/>
                    <a:gd name="T28" fmla="*/ 0 w 30"/>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
                    <a:gd name="T47" fmla="*/ 30 w 30"/>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
                      <a:moveTo>
                        <a:pt x="0" y="3"/>
                      </a:moveTo>
                      <a:lnTo>
                        <a:pt x="0" y="2"/>
                      </a:lnTo>
                      <a:lnTo>
                        <a:pt x="1" y="1"/>
                      </a:lnTo>
                      <a:lnTo>
                        <a:pt x="1" y="0"/>
                      </a:lnTo>
                      <a:lnTo>
                        <a:pt x="26" y="0"/>
                      </a:lnTo>
                      <a:lnTo>
                        <a:pt x="27" y="0"/>
                      </a:lnTo>
                      <a:lnTo>
                        <a:pt x="27" y="1"/>
                      </a:lnTo>
                      <a:lnTo>
                        <a:pt x="29" y="1"/>
                      </a:lnTo>
                      <a:lnTo>
                        <a:pt x="29" y="2"/>
                      </a:lnTo>
                      <a:lnTo>
                        <a:pt x="29" y="3"/>
                      </a:lnTo>
                      <a:lnTo>
                        <a:pt x="30" y="3"/>
                      </a:lnTo>
                      <a:lnTo>
                        <a:pt x="0" y="3"/>
                      </a:lnTo>
                      <a:close/>
                    </a:path>
                  </a:pathLst>
                </a:custGeom>
                <a:solidFill>
                  <a:srgbClr val="C7C7C7"/>
                </a:solidFill>
                <a:ln w="9525">
                  <a:noFill/>
                  <a:round/>
                  <a:headEnd/>
                  <a:tailEnd/>
                </a:ln>
              </p:spPr>
              <p:txBody>
                <a:bodyPr/>
                <a:lstStyle/>
                <a:p>
                  <a:endParaRPr lang="en-US"/>
                </a:p>
              </p:txBody>
            </p:sp>
            <p:sp>
              <p:nvSpPr>
                <p:cNvPr id="13378" name="Freeform 152"/>
                <p:cNvSpPr>
                  <a:spLocks/>
                </p:cNvSpPr>
                <p:nvPr/>
              </p:nvSpPr>
              <p:spPr bwMode="auto">
                <a:xfrm>
                  <a:off x="2754" y="4078"/>
                  <a:ext cx="11" cy="1"/>
                </a:xfrm>
                <a:custGeom>
                  <a:avLst/>
                  <a:gdLst>
                    <a:gd name="T0" fmla="*/ 0 w 34"/>
                    <a:gd name="T1" fmla="*/ 0 h 4"/>
                    <a:gd name="T2" fmla="*/ 0 w 34"/>
                    <a:gd name="T3" fmla="*/ 0 h 4"/>
                    <a:gd name="T4" fmla="*/ 0 w 34"/>
                    <a:gd name="T5" fmla="*/ 0 h 4"/>
                    <a:gd name="T6" fmla="*/ 0 w 34"/>
                    <a:gd name="T7" fmla="*/ 0 h 4"/>
                    <a:gd name="T8" fmla="*/ 0 w 34"/>
                    <a:gd name="T9" fmla="*/ 0 h 4"/>
                    <a:gd name="T10" fmla="*/ 0 w 34"/>
                    <a:gd name="T11" fmla="*/ 0 h 4"/>
                    <a:gd name="T12" fmla="*/ 0 w 34"/>
                    <a:gd name="T13" fmla="*/ 0 h 4"/>
                    <a:gd name="T14" fmla="*/ 0 w 34"/>
                    <a:gd name="T15" fmla="*/ 0 h 4"/>
                    <a:gd name="T16" fmla="*/ 0 w 34"/>
                    <a:gd name="T17" fmla="*/ 0 h 4"/>
                    <a:gd name="T18" fmla="*/ 0 w 34"/>
                    <a:gd name="T19" fmla="*/ 0 h 4"/>
                    <a:gd name="T20" fmla="*/ 0 w 3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4"/>
                    <a:gd name="T35" fmla="*/ 34 w 3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4">
                      <a:moveTo>
                        <a:pt x="0" y="4"/>
                      </a:moveTo>
                      <a:lnTo>
                        <a:pt x="2" y="3"/>
                      </a:lnTo>
                      <a:lnTo>
                        <a:pt x="2" y="2"/>
                      </a:lnTo>
                      <a:lnTo>
                        <a:pt x="2" y="1"/>
                      </a:lnTo>
                      <a:lnTo>
                        <a:pt x="3" y="0"/>
                      </a:lnTo>
                      <a:lnTo>
                        <a:pt x="31" y="1"/>
                      </a:lnTo>
                      <a:lnTo>
                        <a:pt x="31" y="2"/>
                      </a:lnTo>
                      <a:lnTo>
                        <a:pt x="32" y="3"/>
                      </a:lnTo>
                      <a:lnTo>
                        <a:pt x="34" y="4"/>
                      </a:lnTo>
                      <a:lnTo>
                        <a:pt x="0" y="4"/>
                      </a:lnTo>
                      <a:close/>
                    </a:path>
                  </a:pathLst>
                </a:custGeom>
                <a:solidFill>
                  <a:srgbClr val="BFBFBF"/>
                </a:solidFill>
                <a:ln w="9525">
                  <a:noFill/>
                  <a:round/>
                  <a:headEnd/>
                  <a:tailEnd/>
                </a:ln>
              </p:spPr>
              <p:txBody>
                <a:bodyPr/>
                <a:lstStyle/>
                <a:p>
                  <a:endParaRPr lang="en-US"/>
                </a:p>
              </p:txBody>
            </p:sp>
            <p:sp>
              <p:nvSpPr>
                <p:cNvPr id="13379" name="Freeform 153"/>
                <p:cNvSpPr>
                  <a:spLocks/>
                </p:cNvSpPr>
                <p:nvPr/>
              </p:nvSpPr>
              <p:spPr bwMode="auto">
                <a:xfrm>
                  <a:off x="2754" y="4079"/>
                  <a:ext cx="11" cy="1"/>
                </a:xfrm>
                <a:custGeom>
                  <a:avLst/>
                  <a:gdLst>
                    <a:gd name="T0" fmla="*/ 0 w 35"/>
                    <a:gd name="T1" fmla="*/ 0 h 5"/>
                    <a:gd name="T2" fmla="*/ 0 w 35"/>
                    <a:gd name="T3" fmla="*/ 0 h 5"/>
                    <a:gd name="T4" fmla="*/ 0 w 35"/>
                    <a:gd name="T5" fmla="*/ 0 h 5"/>
                    <a:gd name="T6" fmla="*/ 0 w 35"/>
                    <a:gd name="T7" fmla="*/ 0 h 5"/>
                    <a:gd name="T8" fmla="*/ 0 w 35"/>
                    <a:gd name="T9" fmla="*/ 0 h 5"/>
                    <a:gd name="T10" fmla="*/ 0 w 35"/>
                    <a:gd name="T11" fmla="*/ 0 h 5"/>
                    <a:gd name="T12" fmla="*/ 0 w 35"/>
                    <a:gd name="T13" fmla="*/ 0 h 5"/>
                    <a:gd name="T14" fmla="*/ 0 w 35"/>
                    <a:gd name="T15" fmla="*/ 0 h 5"/>
                    <a:gd name="T16" fmla="*/ 0 w 35"/>
                    <a:gd name="T17" fmla="*/ 0 h 5"/>
                    <a:gd name="T18" fmla="*/ 0 w 35"/>
                    <a:gd name="T19" fmla="*/ 0 h 5"/>
                    <a:gd name="T20" fmla="*/ 0 w 35"/>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5"/>
                    <a:gd name="T35" fmla="*/ 35 w 35"/>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5">
                      <a:moveTo>
                        <a:pt x="0" y="5"/>
                      </a:moveTo>
                      <a:lnTo>
                        <a:pt x="1" y="4"/>
                      </a:lnTo>
                      <a:lnTo>
                        <a:pt x="1" y="2"/>
                      </a:lnTo>
                      <a:lnTo>
                        <a:pt x="3" y="1"/>
                      </a:lnTo>
                      <a:lnTo>
                        <a:pt x="3" y="0"/>
                      </a:lnTo>
                      <a:lnTo>
                        <a:pt x="33" y="0"/>
                      </a:lnTo>
                      <a:lnTo>
                        <a:pt x="33" y="1"/>
                      </a:lnTo>
                      <a:lnTo>
                        <a:pt x="35" y="4"/>
                      </a:lnTo>
                      <a:lnTo>
                        <a:pt x="33" y="5"/>
                      </a:lnTo>
                      <a:lnTo>
                        <a:pt x="0" y="5"/>
                      </a:lnTo>
                      <a:close/>
                    </a:path>
                  </a:pathLst>
                </a:custGeom>
                <a:solidFill>
                  <a:srgbClr val="B5B5B5"/>
                </a:solidFill>
                <a:ln w="9525">
                  <a:noFill/>
                  <a:round/>
                  <a:headEnd/>
                  <a:tailEnd/>
                </a:ln>
              </p:spPr>
              <p:txBody>
                <a:bodyPr/>
                <a:lstStyle/>
                <a:p>
                  <a:endParaRPr lang="en-US"/>
                </a:p>
              </p:txBody>
            </p:sp>
            <p:sp>
              <p:nvSpPr>
                <p:cNvPr id="13380" name="Freeform 154"/>
                <p:cNvSpPr>
                  <a:spLocks/>
                </p:cNvSpPr>
                <p:nvPr/>
              </p:nvSpPr>
              <p:spPr bwMode="auto">
                <a:xfrm>
                  <a:off x="2754" y="4079"/>
                  <a:ext cx="11" cy="2"/>
                </a:xfrm>
                <a:custGeom>
                  <a:avLst/>
                  <a:gdLst>
                    <a:gd name="T0" fmla="*/ 0 w 35"/>
                    <a:gd name="T1" fmla="*/ 0 h 5"/>
                    <a:gd name="T2" fmla="*/ 0 w 35"/>
                    <a:gd name="T3" fmla="*/ 0 h 5"/>
                    <a:gd name="T4" fmla="*/ 0 w 35"/>
                    <a:gd name="T5" fmla="*/ 0 h 5"/>
                    <a:gd name="T6" fmla="*/ 0 w 35"/>
                    <a:gd name="T7" fmla="*/ 0 h 5"/>
                    <a:gd name="T8" fmla="*/ 0 w 35"/>
                    <a:gd name="T9" fmla="*/ 0 h 5"/>
                    <a:gd name="T10" fmla="*/ 0 w 35"/>
                    <a:gd name="T11" fmla="*/ 0 h 5"/>
                    <a:gd name="T12" fmla="*/ 0 w 35"/>
                    <a:gd name="T13" fmla="*/ 0 h 5"/>
                    <a:gd name="T14" fmla="*/ 0 w 35"/>
                    <a:gd name="T15" fmla="*/ 0 h 5"/>
                    <a:gd name="T16" fmla="*/ 0 w 35"/>
                    <a:gd name="T17" fmla="*/ 0 h 5"/>
                    <a:gd name="T18" fmla="*/ 0 w 35"/>
                    <a:gd name="T19" fmla="*/ 0 h 5"/>
                    <a:gd name="T20" fmla="*/ 0 w 35"/>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5"/>
                    <a:gd name="T35" fmla="*/ 35 w 35"/>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5">
                      <a:moveTo>
                        <a:pt x="0" y="5"/>
                      </a:moveTo>
                      <a:lnTo>
                        <a:pt x="0" y="3"/>
                      </a:lnTo>
                      <a:lnTo>
                        <a:pt x="0" y="2"/>
                      </a:lnTo>
                      <a:lnTo>
                        <a:pt x="1" y="0"/>
                      </a:lnTo>
                      <a:lnTo>
                        <a:pt x="35" y="0"/>
                      </a:lnTo>
                      <a:lnTo>
                        <a:pt x="35" y="2"/>
                      </a:lnTo>
                      <a:lnTo>
                        <a:pt x="33" y="3"/>
                      </a:lnTo>
                      <a:lnTo>
                        <a:pt x="33" y="4"/>
                      </a:lnTo>
                      <a:lnTo>
                        <a:pt x="32" y="5"/>
                      </a:lnTo>
                      <a:lnTo>
                        <a:pt x="0" y="5"/>
                      </a:lnTo>
                      <a:close/>
                    </a:path>
                  </a:pathLst>
                </a:custGeom>
                <a:solidFill>
                  <a:srgbClr val="ABABAB"/>
                </a:solidFill>
                <a:ln w="9525">
                  <a:noFill/>
                  <a:round/>
                  <a:headEnd/>
                  <a:tailEnd/>
                </a:ln>
              </p:spPr>
              <p:txBody>
                <a:bodyPr/>
                <a:lstStyle/>
                <a:p>
                  <a:endParaRPr lang="en-US"/>
                </a:p>
              </p:txBody>
            </p:sp>
            <p:sp>
              <p:nvSpPr>
                <p:cNvPr id="13381" name="Freeform 155"/>
                <p:cNvSpPr>
                  <a:spLocks/>
                </p:cNvSpPr>
                <p:nvPr/>
              </p:nvSpPr>
              <p:spPr bwMode="auto">
                <a:xfrm>
                  <a:off x="2753" y="4080"/>
                  <a:ext cx="12" cy="1"/>
                </a:xfrm>
                <a:custGeom>
                  <a:avLst/>
                  <a:gdLst>
                    <a:gd name="T0" fmla="*/ 0 w 34"/>
                    <a:gd name="T1" fmla="*/ 0 h 3"/>
                    <a:gd name="T2" fmla="*/ 0 w 34"/>
                    <a:gd name="T3" fmla="*/ 0 h 3"/>
                    <a:gd name="T4" fmla="*/ 0 w 34"/>
                    <a:gd name="T5" fmla="*/ 0 h 3"/>
                    <a:gd name="T6" fmla="*/ 0 w 34"/>
                    <a:gd name="T7" fmla="*/ 0 h 3"/>
                    <a:gd name="T8" fmla="*/ 0 w 34"/>
                    <a:gd name="T9" fmla="*/ 0 h 3"/>
                    <a:gd name="T10" fmla="*/ 0 w 34"/>
                    <a:gd name="T11" fmla="*/ 0 h 3"/>
                    <a:gd name="T12" fmla="*/ 0 w 34"/>
                    <a:gd name="T13" fmla="*/ 0 h 3"/>
                    <a:gd name="T14" fmla="*/ 0 w 34"/>
                    <a:gd name="T15" fmla="*/ 0 h 3"/>
                    <a:gd name="T16" fmla="*/ 0 w 34"/>
                    <a:gd name="T17" fmla="*/ 0 h 3"/>
                    <a:gd name="T18" fmla="*/ 0 w 34"/>
                    <a:gd name="T19" fmla="*/ 0 h 3"/>
                    <a:gd name="T20" fmla="*/ 0 w 34"/>
                    <a:gd name="T21" fmla="*/ 0 h 3"/>
                    <a:gd name="T22" fmla="*/ 0 w 34"/>
                    <a:gd name="T23" fmla="*/ 0 h 3"/>
                    <a:gd name="T24" fmla="*/ 0 w 34"/>
                    <a:gd name="T25" fmla="*/ 0 h 3"/>
                    <a:gd name="T26" fmla="*/ 0 w 34"/>
                    <a:gd name="T27" fmla="*/ 0 h 3"/>
                    <a:gd name="T28" fmla="*/ 0 w 34"/>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4"/>
                    <a:gd name="T46" fmla="*/ 0 h 3"/>
                    <a:gd name="T47" fmla="*/ 34 w 34"/>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4" h="3">
                      <a:moveTo>
                        <a:pt x="0" y="3"/>
                      </a:moveTo>
                      <a:lnTo>
                        <a:pt x="1" y="3"/>
                      </a:lnTo>
                      <a:lnTo>
                        <a:pt x="1" y="2"/>
                      </a:lnTo>
                      <a:lnTo>
                        <a:pt x="1" y="1"/>
                      </a:lnTo>
                      <a:lnTo>
                        <a:pt x="1" y="0"/>
                      </a:lnTo>
                      <a:lnTo>
                        <a:pt x="34" y="0"/>
                      </a:lnTo>
                      <a:lnTo>
                        <a:pt x="34" y="2"/>
                      </a:lnTo>
                      <a:lnTo>
                        <a:pt x="33" y="2"/>
                      </a:lnTo>
                      <a:lnTo>
                        <a:pt x="31" y="3"/>
                      </a:lnTo>
                      <a:lnTo>
                        <a:pt x="30" y="3"/>
                      </a:lnTo>
                      <a:lnTo>
                        <a:pt x="29" y="3"/>
                      </a:lnTo>
                      <a:lnTo>
                        <a:pt x="0" y="3"/>
                      </a:lnTo>
                      <a:close/>
                    </a:path>
                  </a:pathLst>
                </a:custGeom>
                <a:solidFill>
                  <a:srgbClr val="A1A1A1"/>
                </a:solidFill>
                <a:ln w="9525">
                  <a:noFill/>
                  <a:round/>
                  <a:headEnd/>
                  <a:tailEnd/>
                </a:ln>
              </p:spPr>
              <p:txBody>
                <a:bodyPr/>
                <a:lstStyle/>
                <a:p>
                  <a:endParaRPr lang="en-US"/>
                </a:p>
              </p:txBody>
            </p:sp>
            <p:sp>
              <p:nvSpPr>
                <p:cNvPr id="13382" name="Freeform 156"/>
                <p:cNvSpPr>
                  <a:spLocks/>
                </p:cNvSpPr>
                <p:nvPr/>
              </p:nvSpPr>
              <p:spPr bwMode="auto">
                <a:xfrm>
                  <a:off x="2753" y="4081"/>
                  <a:ext cx="11" cy="1"/>
                </a:xfrm>
                <a:custGeom>
                  <a:avLst/>
                  <a:gdLst>
                    <a:gd name="T0" fmla="*/ 0 w 33"/>
                    <a:gd name="T1" fmla="*/ 0 h 4"/>
                    <a:gd name="T2" fmla="*/ 0 w 33"/>
                    <a:gd name="T3" fmla="*/ 0 h 4"/>
                    <a:gd name="T4" fmla="*/ 0 w 33"/>
                    <a:gd name="T5" fmla="*/ 0 h 4"/>
                    <a:gd name="T6" fmla="*/ 0 w 33"/>
                    <a:gd name="T7" fmla="*/ 0 h 4"/>
                    <a:gd name="T8" fmla="*/ 0 w 33"/>
                    <a:gd name="T9" fmla="*/ 0 h 4"/>
                    <a:gd name="T10" fmla="*/ 0 w 33"/>
                    <a:gd name="T11" fmla="*/ 0 h 4"/>
                    <a:gd name="T12" fmla="*/ 0 w 33"/>
                    <a:gd name="T13" fmla="*/ 0 h 4"/>
                    <a:gd name="T14" fmla="*/ 0 w 33"/>
                    <a:gd name="T15" fmla="*/ 0 h 4"/>
                    <a:gd name="T16" fmla="*/ 0 w 33"/>
                    <a:gd name="T17" fmla="*/ 0 h 4"/>
                    <a:gd name="T18" fmla="*/ 0 w 33"/>
                    <a:gd name="T19" fmla="*/ 0 h 4"/>
                    <a:gd name="T20" fmla="*/ 0 w 33"/>
                    <a:gd name="T21" fmla="*/ 0 h 4"/>
                    <a:gd name="T22" fmla="*/ 0 w 33"/>
                    <a:gd name="T23" fmla="*/ 0 h 4"/>
                    <a:gd name="T24" fmla="*/ 0 w 33"/>
                    <a:gd name="T25" fmla="*/ 0 h 4"/>
                    <a:gd name="T26" fmla="*/ 0 w 33"/>
                    <a:gd name="T27" fmla="*/ 0 h 4"/>
                    <a:gd name="T28" fmla="*/ 0 w 33"/>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
                    <a:gd name="T46" fmla="*/ 0 h 4"/>
                    <a:gd name="T47" fmla="*/ 33 w 33"/>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 h="4">
                      <a:moveTo>
                        <a:pt x="0" y="4"/>
                      </a:moveTo>
                      <a:lnTo>
                        <a:pt x="0" y="4"/>
                      </a:lnTo>
                      <a:lnTo>
                        <a:pt x="1" y="2"/>
                      </a:lnTo>
                      <a:lnTo>
                        <a:pt x="1" y="1"/>
                      </a:lnTo>
                      <a:lnTo>
                        <a:pt x="1" y="0"/>
                      </a:lnTo>
                      <a:lnTo>
                        <a:pt x="33" y="0"/>
                      </a:lnTo>
                      <a:lnTo>
                        <a:pt x="31" y="1"/>
                      </a:lnTo>
                      <a:lnTo>
                        <a:pt x="30" y="1"/>
                      </a:lnTo>
                      <a:lnTo>
                        <a:pt x="29" y="2"/>
                      </a:lnTo>
                      <a:lnTo>
                        <a:pt x="26" y="4"/>
                      </a:lnTo>
                      <a:lnTo>
                        <a:pt x="25" y="4"/>
                      </a:lnTo>
                      <a:lnTo>
                        <a:pt x="0" y="4"/>
                      </a:lnTo>
                      <a:close/>
                    </a:path>
                  </a:pathLst>
                </a:custGeom>
                <a:solidFill>
                  <a:srgbClr val="999999"/>
                </a:solidFill>
                <a:ln w="9525">
                  <a:noFill/>
                  <a:round/>
                  <a:headEnd/>
                  <a:tailEnd/>
                </a:ln>
              </p:spPr>
              <p:txBody>
                <a:bodyPr/>
                <a:lstStyle/>
                <a:p>
                  <a:endParaRPr lang="en-US"/>
                </a:p>
              </p:txBody>
            </p:sp>
            <p:sp>
              <p:nvSpPr>
                <p:cNvPr id="13383" name="Freeform 157"/>
                <p:cNvSpPr>
                  <a:spLocks/>
                </p:cNvSpPr>
                <p:nvPr/>
              </p:nvSpPr>
              <p:spPr bwMode="auto">
                <a:xfrm>
                  <a:off x="2753" y="4081"/>
                  <a:ext cx="10" cy="2"/>
                </a:xfrm>
                <a:custGeom>
                  <a:avLst/>
                  <a:gdLst>
                    <a:gd name="T0" fmla="*/ 0 w 29"/>
                    <a:gd name="T1" fmla="*/ 0 h 5"/>
                    <a:gd name="T2" fmla="*/ 0 w 29"/>
                    <a:gd name="T3" fmla="*/ 0 h 5"/>
                    <a:gd name="T4" fmla="*/ 0 w 29"/>
                    <a:gd name="T5" fmla="*/ 0 h 5"/>
                    <a:gd name="T6" fmla="*/ 0 w 29"/>
                    <a:gd name="T7" fmla="*/ 0 h 5"/>
                    <a:gd name="T8" fmla="*/ 0 w 29"/>
                    <a:gd name="T9" fmla="*/ 0 h 5"/>
                    <a:gd name="T10" fmla="*/ 0 w 29"/>
                    <a:gd name="T11" fmla="*/ 0 h 5"/>
                    <a:gd name="T12" fmla="*/ 0 w 29"/>
                    <a:gd name="T13" fmla="*/ 0 h 5"/>
                    <a:gd name="T14" fmla="*/ 0 w 29"/>
                    <a:gd name="T15" fmla="*/ 0 h 5"/>
                    <a:gd name="T16" fmla="*/ 0 w 29"/>
                    <a:gd name="T17" fmla="*/ 0 h 5"/>
                    <a:gd name="T18" fmla="*/ 0 w 29"/>
                    <a:gd name="T19" fmla="*/ 0 h 5"/>
                    <a:gd name="T20" fmla="*/ 0 w 29"/>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5"/>
                    <a:gd name="T35" fmla="*/ 29 w 29"/>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5">
                      <a:moveTo>
                        <a:pt x="0" y="5"/>
                      </a:moveTo>
                      <a:lnTo>
                        <a:pt x="0" y="4"/>
                      </a:lnTo>
                      <a:lnTo>
                        <a:pt x="0" y="3"/>
                      </a:lnTo>
                      <a:lnTo>
                        <a:pt x="0" y="0"/>
                      </a:lnTo>
                      <a:lnTo>
                        <a:pt x="29" y="0"/>
                      </a:lnTo>
                      <a:lnTo>
                        <a:pt x="27" y="1"/>
                      </a:lnTo>
                      <a:lnTo>
                        <a:pt x="25" y="3"/>
                      </a:lnTo>
                      <a:lnTo>
                        <a:pt x="20" y="4"/>
                      </a:lnTo>
                      <a:lnTo>
                        <a:pt x="18" y="5"/>
                      </a:lnTo>
                      <a:lnTo>
                        <a:pt x="0" y="5"/>
                      </a:lnTo>
                      <a:close/>
                    </a:path>
                  </a:pathLst>
                </a:custGeom>
                <a:solidFill>
                  <a:srgbClr val="8F8F8F"/>
                </a:solidFill>
                <a:ln w="9525">
                  <a:noFill/>
                  <a:round/>
                  <a:headEnd/>
                  <a:tailEnd/>
                </a:ln>
              </p:spPr>
              <p:txBody>
                <a:bodyPr/>
                <a:lstStyle/>
                <a:p>
                  <a:endParaRPr lang="en-US"/>
                </a:p>
              </p:txBody>
            </p:sp>
            <p:sp>
              <p:nvSpPr>
                <p:cNvPr id="13384" name="Freeform 158"/>
                <p:cNvSpPr>
                  <a:spLocks/>
                </p:cNvSpPr>
                <p:nvPr/>
              </p:nvSpPr>
              <p:spPr bwMode="auto">
                <a:xfrm>
                  <a:off x="2753" y="4082"/>
                  <a:ext cx="9" cy="2"/>
                </a:xfrm>
                <a:custGeom>
                  <a:avLst/>
                  <a:gdLst>
                    <a:gd name="T0" fmla="*/ 0 w 25"/>
                    <a:gd name="T1" fmla="*/ 1 h 4"/>
                    <a:gd name="T2" fmla="*/ 0 w 25"/>
                    <a:gd name="T3" fmla="*/ 1 h 4"/>
                    <a:gd name="T4" fmla="*/ 0 w 25"/>
                    <a:gd name="T5" fmla="*/ 1 h 4"/>
                    <a:gd name="T6" fmla="*/ 0 w 25"/>
                    <a:gd name="T7" fmla="*/ 1 h 4"/>
                    <a:gd name="T8" fmla="*/ 0 w 25"/>
                    <a:gd name="T9" fmla="*/ 0 h 4"/>
                    <a:gd name="T10" fmla="*/ 0 w 25"/>
                    <a:gd name="T11" fmla="*/ 0 h 4"/>
                    <a:gd name="T12" fmla="*/ 0 w 25"/>
                    <a:gd name="T13" fmla="*/ 1 h 4"/>
                    <a:gd name="T14" fmla="*/ 0 w 25"/>
                    <a:gd name="T15" fmla="*/ 1 h 4"/>
                    <a:gd name="T16" fmla="*/ 0 w 25"/>
                    <a:gd name="T17" fmla="*/ 1 h 4"/>
                    <a:gd name="T18" fmla="*/ 0 w 25"/>
                    <a:gd name="T19" fmla="*/ 1 h 4"/>
                    <a:gd name="T20" fmla="*/ 0 w 25"/>
                    <a:gd name="T21" fmla="*/ 1 h 4"/>
                    <a:gd name="T22" fmla="*/ 0 w 25"/>
                    <a:gd name="T23" fmla="*/ 1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4"/>
                    <a:gd name="T38" fmla="*/ 25 w 25"/>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4">
                      <a:moveTo>
                        <a:pt x="1" y="4"/>
                      </a:moveTo>
                      <a:lnTo>
                        <a:pt x="0" y="4"/>
                      </a:lnTo>
                      <a:lnTo>
                        <a:pt x="0" y="3"/>
                      </a:lnTo>
                      <a:lnTo>
                        <a:pt x="0" y="1"/>
                      </a:lnTo>
                      <a:lnTo>
                        <a:pt x="0" y="0"/>
                      </a:lnTo>
                      <a:lnTo>
                        <a:pt x="25" y="0"/>
                      </a:lnTo>
                      <a:lnTo>
                        <a:pt x="20" y="1"/>
                      </a:lnTo>
                      <a:lnTo>
                        <a:pt x="16" y="3"/>
                      </a:lnTo>
                      <a:lnTo>
                        <a:pt x="14" y="3"/>
                      </a:lnTo>
                      <a:lnTo>
                        <a:pt x="9" y="4"/>
                      </a:lnTo>
                      <a:lnTo>
                        <a:pt x="1" y="4"/>
                      </a:lnTo>
                      <a:close/>
                    </a:path>
                  </a:pathLst>
                </a:custGeom>
                <a:solidFill>
                  <a:srgbClr val="858585"/>
                </a:solidFill>
                <a:ln w="9525">
                  <a:noFill/>
                  <a:round/>
                  <a:headEnd/>
                  <a:tailEnd/>
                </a:ln>
              </p:spPr>
              <p:txBody>
                <a:bodyPr/>
                <a:lstStyle/>
                <a:p>
                  <a:endParaRPr lang="en-US"/>
                </a:p>
              </p:txBody>
            </p:sp>
            <p:sp>
              <p:nvSpPr>
                <p:cNvPr id="13385" name="Freeform 159"/>
                <p:cNvSpPr>
                  <a:spLocks/>
                </p:cNvSpPr>
                <p:nvPr/>
              </p:nvSpPr>
              <p:spPr bwMode="auto">
                <a:xfrm>
                  <a:off x="2753" y="4083"/>
                  <a:ext cx="6" cy="1"/>
                </a:xfrm>
                <a:custGeom>
                  <a:avLst/>
                  <a:gdLst>
                    <a:gd name="T0" fmla="*/ 0 w 18"/>
                    <a:gd name="T1" fmla="*/ 0 h 2"/>
                    <a:gd name="T2" fmla="*/ 0 w 18"/>
                    <a:gd name="T3" fmla="*/ 1 h 2"/>
                    <a:gd name="T4" fmla="*/ 0 w 18"/>
                    <a:gd name="T5" fmla="*/ 1 h 2"/>
                    <a:gd name="T6" fmla="*/ 0 w 18"/>
                    <a:gd name="T7" fmla="*/ 1 h 2"/>
                    <a:gd name="T8" fmla="*/ 0 w 18"/>
                    <a:gd name="T9" fmla="*/ 1 h 2"/>
                    <a:gd name="T10" fmla="*/ 0 w 18"/>
                    <a:gd name="T11" fmla="*/ 1 h 2"/>
                    <a:gd name="T12" fmla="*/ 0 w 18"/>
                    <a:gd name="T13" fmla="*/ 1 h 2"/>
                    <a:gd name="T14" fmla="*/ 0 w 18"/>
                    <a:gd name="T15" fmla="*/ 1 h 2"/>
                    <a:gd name="T16" fmla="*/ 0 w 18"/>
                    <a:gd name="T17" fmla="*/ 0 h 2"/>
                    <a:gd name="T18" fmla="*/ 0 w 18"/>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
                    <a:gd name="T32" fmla="*/ 18 w 1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
                      <a:moveTo>
                        <a:pt x="0" y="0"/>
                      </a:moveTo>
                      <a:lnTo>
                        <a:pt x="0" y="1"/>
                      </a:lnTo>
                      <a:lnTo>
                        <a:pt x="1" y="1"/>
                      </a:lnTo>
                      <a:lnTo>
                        <a:pt x="1" y="2"/>
                      </a:lnTo>
                      <a:lnTo>
                        <a:pt x="4" y="2"/>
                      </a:lnTo>
                      <a:lnTo>
                        <a:pt x="8" y="2"/>
                      </a:lnTo>
                      <a:lnTo>
                        <a:pt x="12" y="1"/>
                      </a:lnTo>
                      <a:lnTo>
                        <a:pt x="18" y="0"/>
                      </a:lnTo>
                      <a:lnTo>
                        <a:pt x="0" y="0"/>
                      </a:lnTo>
                      <a:close/>
                    </a:path>
                  </a:pathLst>
                </a:custGeom>
                <a:solidFill>
                  <a:srgbClr val="7D7D7D"/>
                </a:solidFill>
                <a:ln w="9525">
                  <a:noFill/>
                  <a:round/>
                  <a:headEnd/>
                  <a:tailEnd/>
                </a:ln>
              </p:spPr>
              <p:txBody>
                <a:bodyPr/>
                <a:lstStyle/>
                <a:p>
                  <a:endParaRPr lang="en-US"/>
                </a:p>
              </p:txBody>
            </p:sp>
            <p:sp>
              <p:nvSpPr>
                <p:cNvPr id="13386" name="Freeform 160"/>
                <p:cNvSpPr>
                  <a:spLocks/>
                </p:cNvSpPr>
                <p:nvPr/>
              </p:nvSpPr>
              <p:spPr bwMode="auto">
                <a:xfrm>
                  <a:off x="2754" y="4084"/>
                  <a:ext cx="2" cy="1"/>
                </a:xfrm>
                <a:custGeom>
                  <a:avLst/>
                  <a:gdLst>
                    <a:gd name="T0" fmla="*/ 0 w 8"/>
                    <a:gd name="T1" fmla="*/ 0 h 1"/>
                    <a:gd name="T2" fmla="*/ 0 w 8"/>
                    <a:gd name="T3" fmla="*/ 0 h 1"/>
                    <a:gd name="T4" fmla="*/ 0 w 8"/>
                    <a:gd name="T5" fmla="*/ 0 h 1"/>
                    <a:gd name="T6" fmla="*/ 0 w 8"/>
                    <a:gd name="T7" fmla="*/ 0 h 1"/>
                    <a:gd name="T8" fmla="*/ 0 w 8"/>
                    <a:gd name="T9" fmla="*/ 0 h 1"/>
                    <a:gd name="T10" fmla="*/ 0 w 8"/>
                    <a:gd name="T11" fmla="*/ 0 h 1"/>
                    <a:gd name="T12" fmla="*/ 0 60000 65536"/>
                    <a:gd name="T13" fmla="*/ 0 60000 65536"/>
                    <a:gd name="T14" fmla="*/ 0 60000 65536"/>
                    <a:gd name="T15" fmla="*/ 0 60000 65536"/>
                    <a:gd name="T16" fmla="*/ 0 60000 65536"/>
                    <a:gd name="T17" fmla="*/ 0 60000 65536"/>
                    <a:gd name="T18" fmla="*/ 0 w 8"/>
                    <a:gd name="T19" fmla="*/ 0 h 1"/>
                    <a:gd name="T20" fmla="*/ 8 w 8"/>
                    <a:gd name="T21" fmla="*/ 1 h 1"/>
                  </a:gdLst>
                  <a:ahLst/>
                  <a:cxnLst>
                    <a:cxn ang="T12">
                      <a:pos x="T0" y="T1"/>
                    </a:cxn>
                    <a:cxn ang="T13">
                      <a:pos x="T2" y="T3"/>
                    </a:cxn>
                    <a:cxn ang="T14">
                      <a:pos x="T4" y="T5"/>
                    </a:cxn>
                    <a:cxn ang="T15">
                      <a:pos x="T6" y="T7"/>
                    </a:cxn>
                    <a:cxn ang="T16">
                      <a:pos x="T8" y="T9"/>
                    </a:cxn>
                    <a:cxn ang="T17">
                      <a:pos x="T10" y="T11"/>
                    </a:cxn>
                  </a:cxnLst>
                  <a:rect l="T18" t="T19" r="T20" b="T21"/>
                  <a:pathLst>
                    <a:path w="8" h="1">
                      <a:moveTo>
                        <a:pt x="8" y="0"/>
                      </a:moveTo>
                      <a:lnTo>
                        <a:pt x="6" y="0"/>
                      </a:lnTo>
                      <a:lnTo>
                        <a:pt x="4" y="0"/>
                      </a:lnTo>
                      <a:lnTo>
                        <a:pt x="1" y="0"/>
                      </a:lnTo>
                      <a:lnTo>
                        <a:pt x="0" y="0"/>
                      </a:lnTo>
                      <a:lnTo>
                        <a:pt x="8" y="0"/>
                      </a:lnTo>
                      <a:close/>
                    </a:path>
                  </a:pathLst>
                </a:custGeom>
                <a:solidFill>
                  <a:srgbClr val="737373"/>
                </a:solidFill>
                <a:ln w="9525">
                  <a:noFill/>
                  <a:round/>
                  <a:headEnd/>
                  <a:tailEnd/>
                </a:ln>
              </p:spPr>
              <p:txBody>
                <a:bodyPr/>
                <a:lstStyle/>
                <a:p>
                  <a:endParaRPr lang="en-US"/>
                </a:p>
              </p:txBody>
            </p:sp>
            <p:sp>
              <p:nvSpPr>
                <p:cNvPr id="13387" name="Freeform 161"/>
                <p:cNvSpPr>
                  <a:spLocks/>
                </p:cNvSpPr>
                <p:nvPr/>
              </p:nvSpPr>
              <p:spPr bwMode="auto">
                <a:xfrm>
                  <a:off x="2751" y="4077"/>
                  <a:ext cx="5" cy="9"/>
                </a:xfrm>
                <a:custGeom>
                  <a:avLst/>
                  <a:gdLst>
                    <a:gd name="T0" fmla="*/ 0 w 16"/>
                    <a:gd name="T1" fmla="*/ 0 h 27"/>
                    <a:gd name="T2" fmla="*/ 0 w 16"/>
                    <a:gd name="T3" fmla="*/ 0 h 27"/>
                    <a:gd name="T4" fmla="*/ 0 w 16"/>
                    <a:gd name="T5" fmla="*/ 0 h 27"/>
                    <a:gd name="T6" fmla="*/ 0 w 16"/>
                    <a:gd name="T7" fmla="*/ 0 h 27"/>
                    <a:gd name="T8" fmla="*/ 0 w 16"/>
                    <a:gd name="T9" fmla="*/ 0 h 27"/>
                    <a:gd name="T10" fmla="*/ 0 w 16"/>
                    <a:gd name="T11" fmla="*/ 0 h 27"/>
                    <a:gd name="T12" fmla="*/ 0 w 16"/>
                    <a:gd name="T13" fmla="*/ 0 h 27"/>
                    <a:gd name="T14" fmla="*/ 0 w 16"/>
                    <a:gd name="T15" fmla="*/ 0 h 27"/>
                    <a:gd name="T16" fmla="*/ 0 w 16"/>
                    <a:gd name="T17" fmla="*/ 0 h 27"/>
                    <a:gd name="T18" fmla="*/ 0 w 16"/>
                    <a:gd name="T19" fmla="*/ 0 h 27"/>
                    <a:gd name="T20" fmla="*/ 0 w 16"/>
                    <a:gd name="T21" fmla="*/ 0 h 27"/>
                    <a:gd name="T22" fmla="*/ 0 w 16"/>
                    <a:gd name="T23" fmla="*/ 0 h 27"/>
                    <a:gd name="T24" fmla="*/ 0 w 16"/>
                    <a:gd name="T25" fmla="*/ 0 h 27"/>
                    <a:gd name="T26" fmla="*/ 0 w 16"/>
                    <a:gd name="T27" fmla="*/ 0 h 27"/>
                    <a:gd name="T28" fmla="*/ 0 w 16"/>
                    <a:gd name="T29" fmla="*/ 0 h 27"/>
                    <a:gd name="T30" fmla="*/ 0 w 16"/>
                    <a:gd name="T31" fmla="*/ 0 h 2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27"/>
                    <a:gd name="T50" fmla="*/ 16 w 16"/>
                    <a:gd name="T51" fmla="*/ 27 h 2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27">
                      <a:moveTo>
                        <a:pt x="11" y="18"/>
                      </a:moveTo>
                      <a:lnTo>
                        <a:pt x="11" y="18"/>
                      </a:lnTo>
                      <a:lnTo>
                        <a:pt x="12" y="18"/>
                      </a:lnTo>
                      <a:lnTo>
                        <a:pt x="14" y="13"/>
                      </a:lnTo>
                      <a:lnTo>
                        <a:pt x="15" y="7"/>
                      </a:lnTo>
                      <a:lnTo>
                        <a:pt x="16" y="5"/>
                      </a:lnTo>
                      <a:lnTo>
                        <a:pt x="7" y="0"/>
                      </a:lnTo>
                      <a:lnTo>
                        <a:pt x="5" y="4"/>
                      </a:lnTo>
                      <a:lnTo>
                        <a:pt x="1" y="10"/>
                      </a:lnTo>
                      <a:lnTo>
                        <a:pt x="0" y="18"/>
                      </a:lnTo>
                      <a:lnTo>
                        <a:pt x="4" y="27"/>
                      </a:lnTo>
                      <a:lnTo>
                        <a:pt x="5" y="27"/>
                      </a:lnTo>
                      <a:lnTo>
                        <a:pt x="4" y="27"/>
                      </a:lnTo>
                      <a:lnTo>
                        <a:pt x="5" y="27"/>
                      </a:lnTo>
                      <a:lnTo>
                        <a:pt x="11" y="18"/>
                      </a:lnTo>
                      <a:close/>
                    </a:path>
                  </a:pathLst>
                </a:custGeom>
                <a:solidFill>
                  <a:srgbClr val="000000"/>
                </a:solidFill>
                <a:ln w="9525">
                  <a:noFill/>
                  <a:round/>
                  <a:headEnd/>
                  <a:tailEnd/>
                </a:ln>
              </p:spPr>
              <p:txBody>
                <a:bodyPr/>
                <a:lstStyle/>
                <a:p>
                  <a:endParaRPr lang="en-US"/>
                </a:p>
              </p:txBody>
            </p:sp>
            <p:sp>
              <p:nvSpPr>
                <p:cNvPr id="13388" name="Freeform 162"/>
                <p:cNvSpPr>
                  <a:spLocks/>
                </p:cNvSpPr>
                <p:nvPr/>
              </p:nvSpPr>
              <p:spPr bwMode="auto">
                <a:xfrm>
                  <a:off x="2753" y="4080"/>
                  <a:ext cx="11" cy="6"/>
                </a:xfrm>
                <a:custGeom>
                  <a:avLst/>
                  <a:gdLst>
                    <a:gd name="T0" fmla="*/ 0 w 35"/>
                    <a:gd name="T1" fmla="*/ 0 h 18"/>
                    <a:gd name="T2" fmla="*/ 0 w 35"/>
                    <a:gd name="T3" fmla="*/ 0 h 18"/>
                    <a:gd name="T4" fmla="*/ 0 w 35"/>
                    <a:gd name="T5" fmla="*/ 0 h 18"/>
                    <a:gd name="T6" fmla="*/ 0 w 35"/>
                    <a:gd name="T7" fmla="*/ 0 h 18"/>
                    <a:gd name="T8" fmla="*/ 0 w 35"/>
                    <a:gd name="T9" fmla="*/ 0 h 18"/>
                    <a:gd name="T10" fmla="*/ 0 w 35"/>
                    <a:gd name="T11" fmla="*/ 0 h 18"/>
                    <a:gd name="T12" fmla="*/ 0 w 35"/>
                    <a:gd name="T13" fmla="*/ 0 h 18"/>
                    <a:gd name="T14" fmla="*/ 0 w 35"/>
                    <a:gd name="T15" fmla="*/ 0 h 18"/>
                    <a:gd name="T16" fmla="*/ 0 w 35"/>
                    <a:gd name="T17" fmla="*/ 0 h 18"/>
                    <a:gd name="T18" fmla="*/ 0 w 35"/>
                    <a:gd name="T19" fmla="*/ 0 h 18"/>
                    <a:gd name="T20" fmla="*/ 0 w 35"/>
                    <a:gd name="T21" fmla="*/ 0 h 18"/>
                    <a:gd name="T22" fmla="*/ 0 w 35"/>
                    <a:gd name="T23" fmla="*/ 0 h 18"/>
                    <a:gd name="T24" fmla="*/ 0 w 35"/>
                    <a:gd name="T25" fmla="*/ 0 h 18"/>
                    <a:gd name="T26" fmla="*/ 0 w 35"/>
                    <a:gd name="T27" fmla="*/ 0 h 18"/>
                    <a:gd name="T28" fmla="*/ 0 w 35"/>
                    <a:gd name="T29" fmla="*/ 0 h 18"/>
                    <a:gd name="T30" fmla="*/ 0 w 35"/>
                    <a:gd name="T31" fmla="*/ 0 h 18"/>
                    <a:gd name="T32" fmla="*/ 0 w 35"/>
                    <a:gd name="T33" fmla="*/ 0 h 18"/>
                    <a:gd name="T34" fmla="*/ 0 w 35"/>
                    <a:gd name="T35" fmla="*/ 0 h 18"/>
                    <a:gd name="T36" fmla="*/ 0 w 35"/>
                    <a:gd name="T37" fmla="*/ 0 h 18"/>
                    <a:gd name="T38" fmla="*/ 0 w 35"/>
                    <a:gd name="T39" fmla="*/ 0 h 18"/>
                    <a:gd name="T40" fmla="*/ 0 w 35"/>
                    <a:gd name="T41" fmla="*/ 0 h 18"/>
                    <a:gd name="T42" fmla="*/ 0 w 35"/>
                    <a:gd name="T43" fmla="*/ 0 h 18"/>
                    <a:gd name="T44" fmla="*/ 0 w 35"/>
                    <a:gd name="T45" fmla="*/ 0 h 1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18"/>
                    <a:gd name="T71" fmla="*/ 35 w 35"/>
                    <a:gd name="T72" fmla="*/ 18 h 1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18">
                      <a:moveTo>
                        <a:pt x="29" y="1"/>
                      </a:moveTo>
                      <a:lnTo>
                        <a:pt x="29" y="1"/>
                      </a:lnTo>
                      <a:lnTo>
                        <a:pt x="28" y="1"/>
                      </a:lnTo>
                      <a:lnTo>
                        <a:pt x="27" y="2"/>
                      </a:lnTo>
                      <a:lnTo>
                        <a:pt x="22" y="4"/>
                      </a:lnTo>
                      <a:lnTo>
                        <a:pt x="18" y="4"/>
                      </a:lnTo>
                      <a:lnTo>
                        <a:pt x="13" y="7"/>
                      </a:lnTo>
                      <a:lnTo>
                        <a:pt x="7" y="8"/>
                      </a:lnTo>
                      <a:lnTo>
                        <a:pt x="6" y="8"/>
                      </a:lnTo>
                      <a:lnTo>
                        <a:pt x="0" y="17"/>
                      </a:lnTo>
                      <a:lnTo>
                        <a:pt x="6" y="18"/>
                      </a:lnTo>
                      <a:lnTo>
                        <a:pt x="11" y="17"/>
                      </a:lnTo>
                      <a:lnTo>
                        <a:pt x="16" y="16"/>
                      </a:lnTo>
                      <a:lnTo>
                        <a:pt x="21" y="15"/>
                      </a:lnTo>
                      <a:lnTo>
                        <a:pt x="27" y="13"/>
                      </a:lnTo>
                      <a:lnTo>
                        <a:pt x="31" y="10"/>
                      </a:lnTo>
                      <a:lnTo>
                        <a:pt x="33" y="10"/>
                      </a:lnTo>
                      <a:lnTo>
                        <a:pt x="35" y="9"/>
                      </a:lnTo>
                      <a:lnTo>
                        <a:pt x="29" y="0"/>
                      </a:lnTo>
                      <a:lnTo>
                        <a:pt x="29" y="1"/>
                      </a:lnTo>
                      <a:close/>
                    </a:path>
                  </a:pathLst>
                </a:custGeom>
                <a:solidFill>
                  <a:srgbClr val="000000"/>
                </a:solidFill>
                <a:ln w="9525">
                  <a:noFill/>
                  <a:round/>
                  <a:headEnd/>
                  <a:tailEnd/>
                </a:ln>
              </p:spPr>
              <p:txBody>
                <a:bodyPr/>
                <a:lstStyle/>
                <a:p>
                  <a:endParaRPr lang="en-US"/>
                </a:p>
              </p:txBody>
            </p:sp>
            <p:sp>
              <p:nvSpPr>
                <p:cNvPr id="13389" name="Freeform 163"/>
                <p:cNvSpPr>
                  <a:spLocks/>
                </p:cNvSpPr>
                <p:nvPr/>
              </p:nvSpPr>
              <p:spPr bwMode="auto">
                <a:xfrm>
                  <a:off x="2762" y="4077"/>
                  <a:ext cx="5"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w 13"/>
                    <a:gd name="T15" fmla="*/ 0 h 18"/>
                    <a:gd name="T16" fmla="*/ 0 w 13"/>
                    <a:gd name="T17" fmla="*/ 0 h 18"/>
                    <a:gd name="T18" fmla="*/ 0 w 13"/>
                    <a:gd name="T19" fmla="*/ 0 h 18"/>
                    <a:gd name="T20" fmla="*/ 0 w 13"/>
                    <a:gd name="T21" fmla="*/ 0 h 18"/>
                    <a:gd name="T22" fmla="*/ 0 w 13"/>
                    <a:gd name="T23" fmla="*/ 0 h 18"/>
                    <a:gd name="T24" fmla="*/ 0 w 13"/>
                    <a:gd name="T25" fmla="*/ 0 h 18"/>
                    <a:gd name="T26" fmla="*/ 0 w 13"/>
                    <a:gd name="T27" fmla="*/ 0 h 18"/>
                    <a:gd name="T28" fmla="*/ 0 w 13"/>
                    <a:gd name="T29" fmla="*/ 0 h 18"/>
                    <a:gd name="T30" fmla="*/ 0 w 13"/>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8"/>
                    <a:gd name="T50" fmla="*/ 13 w 13"/>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8">
                      <a:moveTo>
                        <a:pt x="0" y="7"/>
                      </a:moveTo>
                      <a:lnTo>
                        <a:pt x="0" y="6"/>
                      </a:lnTo>
                      <a:lnTo>
                        <a:pt x="2" y="9"/>
                      </a:lnTo>
                      <a:lnTo>
                        <a:pt x="2" y="10"/>
                      </a:lnTo>
                      <a:lnTo>
                        <a:pt x="0" y="9"/>
                      </a:lnTo>
                      <a:lnTo>
                        <a:pt x="0" y="10"/>
                      </a:lnTo>
                      <a:lnTo>
                        <a:pt x="6" y="18"/>
                      </a:lnTo>
                      <a:lnTo>
                        <a:pt x="7" y="17"/>
                      </a:lnTo>
                      <a:lnTo>
                        <a:pt x="11" y="13"/>
                      </a:lnTo>
                      <a:lnTo>
                        <a:pt x="13" y="7"/>
                      </a:lnTo>
                      <a:lnTo>
                        <a:pt x="9" y="2"/>
                      </a:lnTo>
                      <a:lnTo>
                        <a:pt x="9" y="0"/>
                      </a:lnTo>
                      <a:lnTo>
                        <a:pt x="9" y="2"/>
                      </a:lnTo>
                      <a:lnTo>
                        <a:pt x="9" y="0"/>
                      </a:lnTo>
                      <a:lnTo>
                        <a:pt x="0" y="7"/>
                      </a:lnTo>
                      <a:close/>
                    </a:path>
                  </a:pathLst>
                </a:custGeom>
                <a:solidFill>
                  <a:srgbClr val="000000"/>
                </a:solidFill>
                <a:ln w="9525">
                  <a:noFill/>
                  <a:round/>
                  <a:headEnd/>
                  <a:tailEnd/>
                </a:ln>
              </p:spPr>
              <p:txBody>
                <a:bodyPr/>
                <a:lstStyle/>
                <a:p>
                  <a:endParaRPr lang="en-US"/>
                </a:p>
              </p:txBody>
            </p:sp>
            <p:sp>
              <p:nvSpPr>
                <p:cNvPr id="13390" name="Freeform 164"/>
                <p:cNvSpPr>
                  <a:spLocks/>
                </p:cNvSpPr>
                <p:nvPr/>
              </p:nvSpPr>
              <p:spPr bwMode="auto">
                <a:xfrm>
                  <a:off x="2757" y="4074"/>
                  <a:ext cx="8" cy="5"/>
                </a:xfrm>
                <a:custGeom>
                  <a:avLst/>
                  <a:gdLst>
                    <a:gd name="T0" fmla="*/ 0 w 24"/>
                    <a:gd name="T1" fmla="*/ 0 h 16"/>
                    <a:gd name="T2" fmla="*/ 0 w 24"/>
                    <a:gd name="T3" fmla="*/ 0 h 16"/>
                    <a:gd name="T4" fmla="*/ 0 w 24"/>
                    <a:gd name="T5" fmla="*/ 0 h 16"/>
                    <a:gd name="T6" fmla="*/ 0 w 24"/>
                    <a:gd name="T7" fmla="*/ 0 h 16"/>
                    <a:gd name="T8" fmla="*/ 0 w 24"/>
                    <a:gd name="T9" fmla="*/ 0 h 16"/>
                    <a:gd name="T10" fmla="*/ 0 w 24"/>
                    <a:gd name="T11" fmla="*/ 0 h 16"/>
                    <a:gd name="T12" fmla="*/ 0 w 24"/>
                    <a:gd name="T13" fmla="*/ 0 h 16"/>
                    <a:gd name="T14" fmla="*/ 0 w 24"/>
                    <a:gd name="T15" fmla="*/ 0 h 16"/>
                    <a:gd name="T16" fmla="*/ 0 w 24"/>
                    <a:gd name="T17" fmla="*/ 0 h 16"/>
                    <a:gd name="T18" fmla="*/ 0 w 24"/>
                    <a:gd name="T19" fmla="*/ 0 h 16"/>
                    <a:gd name="T20" fmla="*/ 0 w 24"/>
                    <a:gd name="T21" fmla="*/ 0 h 16"/>
                    <a:gd name="T22" fmla="*/ 0 w 24"/>
                    <a:gd name="T23" fmla="*/ 0 h 16"/>
                    <a:gd name="T24" fmla="*/ 0 w 24"/>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6"/>
                    <a:gd name="T41" fmla="*/ 24 w 24"/>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6">
                      <a:moveTo>
                        <a:pt x="0" y="9"/>
                      </a:moveTo>
                      <a:lnTo>
                        <a:pt x="0" y="9"/>
                      </a:lnTo>
                      <a:lnTo>
                        <a:pt x="4" y="11"/>
                      </a:lnTo>
                      <a:lnTo>
                        <a:pt x="8" y="11"/>
                      </a:lnTo>
                      <a:lnTo>
                        <a:pt x="13" y="13"/>
                      </a:lnTo>
                      <a:lnTo>
                        <a:pt x="15" y="16"/>
                      </a:lnTo>
                      <a:lnTo>
                        <a:pt x="24" y="9"/>
                      </a:lnTo>
                      <a:lnTo>
                        <a:pt x="18" y="6"/>
                      </a:lnTo>
                      <a:lnTo>
                        <a:pt x="13" y="2"/>
                      </a:lnTo>
                      <a:lnTo>
                        <a:pt x="7" y="0"/>
                      </a:lnTo>
                      <a:lnTo>
                        <a:pt x="0" y="0"/>
                      </a:lnTo>
                      <a:lnTo>
                        <a:pt x="0" y="9"/>
                      </a:lnTo>
                      <a:close/>
                    </a:path>
                  </a:pathLst>
                </a:custGeom>
                <a:solidFill>
                  <a:srgbClr val="000000"/>
                </a:solidFill>
                <a:ln w="9525">
                  <a:noFill/>
                  <a:round/>
                  <a:headEnd/>
                  <a:tailEnd/>
                </a:ln>
              </p:spPr>
              <p:txBody>
                <a:bodyPr/>
                <a:lstStyle/>
                <a:p>
                  <a:endParaRPr lang="en-US"/>
                </a:p>
              </p:txBody>
            </p:sp>
            <p:sp>
              <p:nvSpPr>
                <p:cNvPr id="13391" name="Freeform 165"/>
                <p:cNvSpPr>
                  <a:spLocks/>
                </p:cNvSpPr>
                <p:nvPr/>
              </p:nvSpPr>
              <p:spPr bwMode="auto">
                <a:xfrm>
                  <a:off x="2753" y="4074"/>
                  <a:ext cx="4" cy="4"/>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3"/>
                    <a:gd name="T50" fmla="*/ 12 w 12"/>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3">
                      <a:moveTo>
                        <a:pt x="9" y="13"/>
                      </a:moveTo>
                      <a:lnTo>
                        <a:pt x="11" y="12"/>
                      </a:lnTo>
                      <a:lnTo>
                        <a:pt x="12" y="11"/>
                      </a:lnTo>
                      <a:lnTo>
                        <a:pt x="12" y="9"/>
                      </a:lnTo>
                      <a:lnTo>
                        <a:pt x="12" y="0"/>
                      </a:lnTo>
                      <a:lnTo>
                        <a:pt x="7" y="1"/>
                      </a:lnTo>
                      <a:lnTo>
                        <a:pt x="1" y="5"/>
                      </a:lnTo>
                      <a:lnTo>
                        <a:pt x="0" y="8"/>
                      </a:lnTo>
                      <a:lnTo>
                        <a:pt x="0" y="9"/>
                      </a:lnTo>
                      <a:lnTo>
                        <a:pt x="0" y="8"/>
                      </a:lnTo>
                      <a:lnTo>
                        <a:pt x="9" y="13"/>
                      </a:lnTo>
                      <a:lnTo>
                        <a:pt x="11" y="12"/>
                      </a:lnTo>
                      <a:lnTo>
                        <a:pt x="9" y="13"/>
                      </a:lnTo>
                      <a:close/>
                    </a:path>
                  </a:pathLst>
                </a:custGeom>
                <a:solidFill>
                  <a:srgbClr val="000000"/>
                </a:solidFill>
                <a:ln w="9525">
                  <a:noFill/>
                  <a:round/>
                  <a:headEnd/>
                  <a:tailEnd/>
                </a:ln>
              </p:spPr>
              <p:txBody>
                <a:bodyPr/>
                <a:lstStyle/>
                <a:p>
                  <a:endParaRPr lang="en-US"/>
                </a:p>
              </p:txBody>
            </p:sp>
            <p:sp>
              <p:nvSpPr>
                <p:cNvPr id="13392" name="Freeform 166"/>
                <p:cNvSpPr>
                  <a:spLocks/>
                </p:cNvSpPr>
                <p:nvPr/>
              </p:nvSpPr>
              <p:spPr bwMode="auto">
                <a:xfrm>
                  <a:off x="2761" y="4029"/>
                  <a:ext cx="47" cy="1"/>
                </a:xfrm>
                <a:custGeom>
                  <a:avLst/>
                  <a:gdLst>
                    <a:gd name="T0" fmla="*/ 0 w 143"/>
                    <a:gd name="T1" fmla="*/ 0 h 1"/>
                    <a:gd name="T2" fmla="*/ 2 w 143"/>
                    <a:gd name="T3" fmla="*/ 1 h 1"/>
                    <a:gd name="T4" fmla="*/ 2 w 143"/>
                    <a:gd name="T5" fmla="*/ 1 h 1"/>
                    <a:gd name="T6" fmla="*/ 0 w 143"/>
                    <a:gd name="T7" fmla="*/ 1 h 1"/>
                    <a:gd name="T8" fmla="*/ 0 w 143"/>
                    <a:gd name="T9" fmla="*/ 0 h 1"/>
                    <a:gd name="T10" fmla="*/ 0 60000 65536"/>
                    <a:gd name="T11" fmla="*/ 0 60000 65536"/>
                    <a:gd name="T12" fmla="*/ 0 60000 65536"/>
                    <a:gd name="T13" fmla="*/ 0 60000 65536"/>
                    <a:gd name="T14" fmla="*/ 0 60000 65536"/>
                    <a:gd name="T15" fmla="*/ 0 w 143"/>
                    <a:gd name="T16" fmla="*/ 0 h 1"/>
                    <a:gd name="T17" fmla="*/ 143 w 143"/>
                    <a:gd name="T18" fmla="*/ 1 h 1"/>
                  </a:gdLst>
                  <a:ahLst/>
                  <a:cxnLst>
                    <a:cxn ang="T10">
                      <a:pos x="T0" y="T1"/>
                    </a:cxn>
                    <a:cxn ang="T11">
                      <a:pos x="T2" y="T3"/>
                    </a:cxn>
                    <a:cxn ang="T12">
                      <a:pos x="T4" y="T5"/>
                    </a:cxn>
                    <a:cxn ang="T13">
                      <a:pos x="T6" y="T7"/>
                    </a:cxn>
                    <a:cxn ang="T14">
                      <a:pos x="T8" y="T9"/>
                    </a:cxn>
                  </a:cxnLst>
                  <a:rect l="T15" t="T16" r="T17" b="T18"/>
                  <a:pathLst>
                    <a:path w="143" h="1">
                      <a:moveTo>
                        <a:pt x="0" y="0"/>
                      </a:moveTo>
                      <a:lnTo>
                        <a:pt x="143" y="1"/>
                      </a:lnTo>
                      <a:lnTo>
                        <a:pt x="0" y="1"/>
                      </a:lnTo>
                      <a:lnTo>
                        <a:pt x="0" y="0"/>
                      </a:lnTo>
                      <a:close/>
                    </a:path>
                  </a:pathLst>
                </a:custGeom>
                <a:solidFill>
                  <a:srgbClr val="FFFFFF"/>
                </a:solidFill>
                <a:ln w="9525">
                  <a:noFill/>
                  <a:round/>
                  <a:headEnd/>
                  <a:tailEnd/>
                </a:ln>
              </p:spPr>
              <p:txBody>
                <a:bodyPr/>
                <a:lstStyle/>
                <a:p>
                  <a:endParaRPr lang="en-US"/>
                </a:p>
              </p:txBody>
            </p:sp>
            <p:sp>
              <p:nvSpPr>
                <p:cNvPr id="13393" name="Freeform 167"/>
                <p:cNvSpPr>
                  <a:spLocks/>
                </p:cNvSpPr>
                <p:nvPr/>
              </p:nvSpPr>
              <p:spPr bwMode="auto">
                <a:xfrm>
                  <a:off x="2761" y="4029"/>
                  <a:ext cx="47" cy="2"/>
                </a:xfrm>
                <a:custGeom>
                  <a:avLst/>
                  <a:gdLst>
                    <a:gd name="T0" fmla="*/ 0 w 143"/>
                    <a:gd name="T1" fmla="*/ 0 h 6"/>
                    <a:gd name="T2" fmla="*/ 2 w 143"/>
                    <a:gd name="T3" fmla="*/ 0 h 6"/>
                    <a:gd name="T4" fmla="*/ 2 w 143"/>
                    <a:gd name="T5" fmla="*/ 0 h 6"/>
                    <a:gd name="T6" fmla="*/ 0 w 143"/>
                    <a:gd name="T7" fmla="*/ 0 h 6"/>
                    <a:gd name="T8" fmla="*/ 0 w 143"/>
                    <a:gd name="T9" fmla="*/ 0 h 6"/>
                    <a:gd name="T10" fmla="*/ 0 60000 65536"/>
                    <a:gd name="T11" fmla="*/ 0 60000 65536"/>
                    <a:gd name="T12" fmla="*/ 0 60000 65536"/>
                    <a:gd name="T13" fmla="*/ 0 60000 65536"/>
                    <a:gd name="T14" fmla="*/ 0 60000 65536"/>
                    <a:gd name="T15" fmla="*/ 0 w 143"/>
                    <a:gd name="T16" fmla="*/ 0 h 6"/>
                    <a:gd name="T17" fmla="*/ 143 w 143"/>
                    <a:gd name="T18" fmla="*/ 6 h 6"/>
                  </a:gdLst>
                  <a:ahLst/>
                  <a:cxnLst>
                    <a:cxn ang="T10">
                      <a:pos x="T0" y="T1"/>
                    </a:cxn>
                    <a:cxn ang="T11">
                      <a:pos x="T2" y="T3"/>
                    </a:cxn>
                    <a:cxn ang="T12">
                      <a:pos x="T4" y="T5"/>
                    </a:cxn>
                    <a:cxn ang="T13">
                      <a:pos x="T6" y="T7"/>
                    </a:cxn>
                    <a:cxn ang="T14">
                      <a:pos x="T8" y="T9"/>
                    </a:cxn>
                  </a:cxnLst>
                  <a:rect l="T15" t="T16" r="T17" b="T18"/>
                  <a:pathLst>
                    <a:path w="143" h="6">
                      <a:moveTo>
                        <a:pt x="0" y="0"/>
                      </a:moveTo>
                      <a:lnTo>
                        <a:pt x="143" y="1"/>
                      </a:lnTo>
                      <a:lnTo>
                        <a:pt x="143" y="6"/>
                      </a:lnTo>
                      <a:lnTo>
                        <a:pt x="0" y="6"/>
                      </a:lnTo>
                      <a:lnTo>
                        <a:pt x="0" y="0"/>
                      </a:lnTo>
                      <a:close/>
                    </a:path>
                  </a:pathLst>
                </a:custGeom>
                <a:solidFill>
                  <a:srgbClr val="F5F5F5"/>
                </a:solidFill>
                <a:ln w="9525">
                  <a:noFill/>
                  <a:round/>
                  <a:headEnd/>
                  <a:tailEnd/>
                </a:ln>
              </p:spPr>
              <p:txBody>
                <a:bodyPr/>
                <a:lstStyle/>
                <a:p>
                  <a:endParaRPr lang="en-US"/>
                </a:p>
              </p:txBody>
            </p:sp>
            <p:sp>
              <p:nvSpPr>
                <p:cNvPr id="13394" name="Rectangle 168"/>
                <p:cNvSpPr>
                  <a:spLocks noChangeArrowheads="1"/>
                </p:cNvSpPr>
                <p:nvPr/>
              </p:nvSpPr>
              <p:spPr bwMode="auto">
                <a:xfrm>
                  <a:off x="2761" y="4030"/>
                  <a:ext cx="47" cy="3"/>
                </a:xfrm>
                <a:prstGeom prst="rect">
                  <a:avLst/>
                </a:prstGeom>
                <a:solidFill>
                  <a:srgbClr val="EDEDED"/>
                </a:solidFill>
                <a:ln w="9525">
                  <a:noFill/>
                  <a:miter lim="800000"/>
                  <a:headEnd/>
                  <a:tailEnd/>
                </a:ln>
              </p:spPr>
              <p:txBody>
                <a:bodyPr/>
                <a:lstStyle/>
                <a:p>
                  <a:endParaRPr lang="zh-CN" altLang="en-US" b="1"/>
                </a:p>
              </p:txBody>
            </p:sp>
            <p:sp>
              <p:nvSpPr>
                <p:cNvPr id="13395" name="Rectangle 169"/>
                <p:cNvSpPr>
                  <a:spLocks noChangeArrowheads="1"/>
                </p:cNvSpPr>
                <p:nvPr/>
              </p:nvSpPr>
              <p:spPr bwMode="auto">
                <a:xfrm>
                  <a:off x="2761" y="4031"/>
                  <a:ext cx="47" cy="3"/>
                </a:xfrm>
                <a:prstGeom prst="rect">
                  <a:avLst/>
                </a:prstGeom>
                <a:solidFill>
                  <a:srgbClr val="E3E3E3"/>
                </a:solidFill>
                <a:ln w="9525">
                  <a:noFill/>
                  <a:miter lim="800000"/>
                  <a:headEnd/>
                  <a:tailEnd/>
                </a:ln>
              </p:spPr>
              <p:txBody>
                <a:bodyPr/>
                <a:lstStyle/>
                <a:p>
                  <a:endParaRPr lang="zh-CN" altLang="en-US" b="1"/>
                </a:p>
              </p:txBody>
            </p:sp>
            <p:sp>
              <p:nvSpPr>
                <p:cNvPr id="13396" name="Rectangle 170"/>
                <p:cNvSpPr>
                  <a:spLocks noChangeArrowheads="1"/>
                </p:cNvSpPr>
                <p:nvPr/>
              </p:nvSpPr>
              <p:spPr bwMode="auto">
                <a:xfrm>
                  <a:off x="2761" y="4033"/>
                  <a:ext cx="47" cy="3"/>
                </a:xfrm>
                <a:prstGeom prst="rect">
                  <a:avLst/>
                </a:prstGeom>
                <a:solidFill>
                  <a:srgbClr val="D9D9D9"/>
                </a:solidFill>
                <a:ln w="9525">
                  <a:noFill/>
                  <a:miter lim="800000"/>
                  <a:headEnd/>
                  <a:tailEnd/>
                </a:ln>
              </p:spPr>
              <p:txBody>
                <a:bodyPr/>
                <a:lstStyle/>
                <a:p>
                  <a:endParaRPr lang="zh-CN" altLang="en-US" b="1"/>
                </a:p>
              </p:txBody>
            </p:sp>
            <p:sp>
              <p:nvSpPr>
                <p:cNvPr id="13397" name="Rectangle 171"/>
                <p:cNvSpPr>
                  <a:spLocks noChangeArrowheads="1"/>
                </p:cNvSpPr>
                <p:nvPr/>
              </p:nvSpPr>
              <p:spPr bwMode="auto">
                <a:xfrm>
                  <a:off x="2761" y="4034"/>
                  <a:ext cx="47" cy="3"/>
                </a:xfrm>
                <a:prstGeom prst="rect">
                  <a:avLst/>
                </a:prstGeom>
                <a:solidFill>
                  <a:srgbClr val="D1D1D1"/>
                </a:solidFill>
                <a:ln w="9525">
                  <a:noFill/>
                  <a:miter lim="800000"/>
                  <a:headEnd/>
                  <a:tailEnd/>
                </a:ln>
              </p:spPr>
              <p:txBody>
                <a:bodyPr/>
                <a:lstStyle/>
                <a:p>
                  <a:endParaRPr lang="zh-CN" altLang="en-US" b="1"/>
                </a:p>
              </p:txBody>
            </p:sp>
            <p:sp>
              <p:nvSpPr>
                <p:cNvPr id="13398" name="Rectangle 172"/>
                <p:cNvSpPr>
                  <a:spLocks noChangeArrowheads="1"/>
                </p:cNvSpPr>
                <p:nvPr/>
              </p:nvSpPr>
              <p:spPr bwMode="auto">
                <a:xfrm>
                  <a:off x="2761" y="4036"/>
                  <a:ext cx="47" cy="2"/>
                </a:xfrm>
                <a:prstGeom prst="rect">
                  <a:avLst/>
                </a:prstGeom>
                <a:solidFill>
                  <a:srgbClr val="C7C7C7"/>
                </a:solidFill>
                <a:ln w="9525">
                  <a:noFill/>
                  <a:miter lim="800000"/>
                  <a:headEnd/>
                  <a:tailEnd/>
                </a:ln>
              </p:spPr>
              <p:txBody>
                <a:bodyPr/>
                <a:lstStyle/>
                <a:p>
                  <a:endParaRPr lang="zh-CN" altLang="en-US" b="1"/>
                </a:p>
              </p:txBody>
            </p:sp>
            <p:sp>
              <p:nvSpPr>
                <p:cNvPr id="13399" name="Rectangle 173"/>
                <p:cNvSpPr>
                  <a:spLocks noChangeArrowheads="1"/>
                </p:cNvSpPr>
                <p:nvPr/>
              </p:nvSpPr>
              <p:spPr bwMode="auto">
                <a:xfrm>
                  <a:off x="2761" y="4037"/>
                  <a:ext cx="47" cy="3"/>
                </a:xfrm>
                <a:prstGeom prst="rect">
                  <a:avLst/>
                </a:prstGeom>
                <a:solidFill>
                  <a:srgbClr val="BFBFBF"/>
                </a:solidFill>
                <a:ln w="9525">
                  <a:noFill/>
                  <a:miter lim="800000"/>
                  <a:headEnd/>
                  <a:tailEnd/>
                </a:ln>
              </p:spPr>
              <p:txBody>
                <a:bodyPr/>
                <a:lstStyle/>
                <a:p>
                  <a:endParaRPr lang="zh-CN" altLang="en-US" b="1"/>
                </a:p>
              </p:txBody>
            </p:sp>
            <p:sp>
              <p:nvSpPr>
                <p:cNvPr id="13400" name="Freeform 174"/>
                <p:cNvSpPr>
                  <a:spLocks/>
                </p:cNvSpPr>
                <p:nvPr/>
              </p:nvSpPr>
              <p:spPr bwMode="auto">
                <a:xfrm>
                  <a:off x="2761" y="4038"/>
                  <a:ext cx="47" cy="3"/>
                </a:xfrm>
                <a:custGeom>
                  <a:avLst/>
                  <a:gdLst>
                    <a:gd name="T0" fmla="*/ 2 w 143"/>
                    <a:gd name="T1" fmla="*/ 0 h 8"/>
                    <a:gd name="T2" fmla="*/ 2 w 143"/>
                    <a:gd name="T3" fmla="*/ 0 h 8"/>
                    <a:gd name="T4" fmla="*/ 0 w 143"/>
                    <a:gd name="T5" fmla="*/ 0 h 8"/>
                    <a:gd name="T6" fmla="*/ 0 w 143"/>
                    <a:gd name="T7" fmla="*/ 0 h 8"/>
                    <a:gd name="T8" fmla="*/ 2 w 143"/>
                    <a:gd name="T9" fmla="*/ 0 h 8"/>
                    <a:gd name="T10" fmla="*/ 0 60000 65536"/>
                    <a:gd name="T11" fmla="*/ 0 60000 65536"/>
                    <a:gd name="T12" fmla="*/ 0 60000 65536"/>
                    <a:gd name="T13" fmla="*/ 0 60000 65536"/>
                    <a:gd name="T14" fmla="*/ 0 60000 65536"/>
                    <a:gd name="T15" fmla="*/ 0 w 143"/>
                    <a:gd name="T16" fmla="*/ 0 h 8"/>
                    <a:gd name="T17" fmla="*/ 143 w 143"/>
                    <a:gd name="T18" fmla="*/ 8 h 8"/>
                  </a:gdLst>
                  <a:ahLst/>
                  <a:cxnLst>
                    <a:cxn ang="T10">
                      <a:pos x="T0" y="T1"/>
                    </a:cxn>
                    <a:cxn ang="T11">
                      <a:pos x="T2" y="T3"/>
                    </a:cxn>
                    <a:cxn ang="T12">
                      <a:pos x="T4" y="T5"/>
                    </a:cxn>
                    <a:cxn ang="T13">
                      <a:pos x="T6" y="T7"/>
                    </a:cxn>
                    <a:cxn ang="T14">
                      <a:pos x="T8" y="T9"/>
                    </a:cxn>
                  </a:cxnLst>
                  <a:rect l="T15" t="T16" r="T17" b="T18"/>
                  <a:pathLst>
                    <a:path w="143" h="8">
                      <a:moveTo>
                        <a:pt x="142" y="8"/>
                      </a:moveTo>
                      <a:lnTo>
                        <a:pt x="143" y="0"/>
                      </a:lnTo>
                      <a:lnTo>
                        <a:pt x="0" y="0"/>
                      </a:lnTo>
                      <a:lnTo>
                        <a:pt x="0" y="8"/>
                      </a:lnTo>
                      <a:lnTo>
                        <a:pt x="142" y="8"/>
                      </a:lnTo>
                      <a:close/>
                    </a:path>
                  </a:pathLst>
                </a:custGeom>
                <a:solidFill>
                  <a:srgbClr val="B5B5B5"/>
                </a:solidFill>
                <a:ln w="9525">
                  <a:noFill/>
                  <a:round/>
                  <a:headEnd/>
                  <a:tailEnd/>
                </a:ln>
              </p:spPr>
              <p:txBody>
                <a:bodyPr/>
                <a:lstStyle/>
                <a:p>
                  <a:endParaRPr lang="en-US"/>
                </a:p>
              </p:txBody>
            </p:sp>
            <p:sp>
              <p:nvSpPr>
                <p:cNvPr id="13401" name="Freeform 175"/>
                <p:cNvSpPr>
                  <a:spLocks/>
                </p:cNvSpPr>
                <p:nvPr/>
              </p:nvSpPr>
              <p:spPr bwMode="auto">
                <a:xfrm>
                  <a:off x="2761" y="4040"/>
                  <a:ext cx="47" cy="2"/>
                </a:xfrm>
                <a:custGeom>
                  <a:avLst/>
                  <a:gdLst>
                    <a:gd name="T0" fmla="*/ 2 w 143"/>
                    <a:gd name="T1" fmla="*/ 0 h 7"/>
                    <a:gd name="T2" fmla="*/ 2 w 143"/>
                    <a:gd name="T3" fmla="*/ 0 h 7"/>
                    <a:gd name="T4" fmla="*/ 0 w 143"/>
                    <a:gd name="T5" fmla="*/ 0 h 7"/>
                    <a:gd name="T6" fmla="*/ 0 w 143"/>
                    <a:gd name="T7" fmla="*/ 0 h 7"/>
                    <a:gd name="T8" fmla="*/ 2 w 143"/>
                    <a:gd name="T9" fmla="*/ 0 h 7"/>
                    <a:gd name="T10" fmla="*/ 0 60000 65536"/>
                    <a:gd name="T11" fmla="*/ 0 60000 65536"/>
                    <a:gd name="T12" fmla="*/ 0 60000 65536"/>
                    <a:gd name="T13" fmla="*/ 0 60000 65536"/>
                    <a:gd name="T14" fmla="*/ 0 60000 65536"/>
                    <a:gd name="T15" fmla="*/ 0 w 143"/>
                    <a:gd name="T16" fmla="*/ 0 h 7"/>
                    <a:gd name="T17" fmla="*/ 143 w 143"/>
                    <a:gd name="T18" fmla="*/ 7 h 7"/>
                  </a:gdLst>
                  <a:ahLst/>
                  <a:cxnLst>
                    <a:cxn ang="T10">
                      <a:pos x="T0" y="T1"/>
                    </a:cxn>
                    <a:cxn ang="T11">
                      <a:pos x="T2" y="T3"/>
                    </a:cxn>
                    <a:cxn ang="T12">
                      <a:pos x="T4" y="T5"/>
                    </a:cxn>
                    <a:cxn ang="T13">
                      <a:pos x="T6" y="T7"/>
                    </a:cxn>
                    <a:cxn ang="T14">
                      <a:pos x="T8" y="T9"/>
                    </a:cxn>
                  </a:cxnLst>
                  <a:rect l="T15" t="T16" r="T17" b="T18"/>
                  <a:pathLst>
                    <a:path w="143" h="7">
                      <a:moveTo>
                        <a:pt x="142" y="7"/>
                      </a:moveTo>
                      <a:lnTo>
                        <a:pt x="143" y="0"/>
                      </a:lnTo>
                      <a:lnTo>
                        <a:pt x="0" y="0"/>
                      </a:lnTo>
                      <a:lnTo>
                        <a:pt x="0" y="7"/>
                      </a:lnTo>
                      <a:lnTo>
                        <a:pt x="142" y="7"/>
                      </a:lnTo>
                      <a:close/>
                    </a:path>
                  </a:pathLst>
                </a:custGeom>
                <a:solidFill>
                  <a:srgbClr val="ABABAB"/>
                </a:solidFill>
                <a:ln w="9525">
                  <a:noFill/>
                  <a:round/>
                  <a:headEnd/>
                  <a:tailEnd/>
                </a:ln>
              </p:spPr>
              <p:txBody>
                <a:bodyPr/>
                <a:lstStyle/>
                <a:p>
                  <a:endParaRPr lang="en-US"/>
                </a:p>
              </p:txBody>
            </p:sp>
            <p:sp>
              <p:nvSpPr>
                <p:cNvPr id="13402" name="Rectangle 176"/>
                <p:cNvSpPr>
                  <a:spLocks noChangeArrowheads="1"/>
                </p:cNvSpPr>
                <p:nvPr/>
              </p:nvSpPr>
              <p:spPr bwMode="auto">
                <a:xfrm>
                  <a:off x="2761" y="4041"/>
                  <a:ext cx="47" cy="3"/>
                </a:xfrm>
                <a:prstGeom prst="rect">
                  <a:avLst/>
                </a:prstGeom>
                <a:solidFill>
                  <a:srgbClr val="A1A1A1"/>
                </a:solidFill>
                <a:ln w="9525">
                  <a:noFill/>
                  <a:miter lim="800000"/>
                  <a:headEnd/>
                  <a:tailEnd/>
                </a:ln>
              </p:spPr>
              <p:txBody>
                <a:bodyPr/>
                <a:lstStyle/>
                <a:p>
                  <a:endParaRPr lang="zh-CN" altLang="en-US" b="1"/>
                </a:p>
              </p:txBody>
            </p:sp>
            <p:sp>
              <p:nvSpPr>
                <p:cNvPr id="13403" name="Rectangle 177"/>
                <p:cNvSpPr>
                  <a:spLocks noChangeArrowheads="1"/>
                </p:cNvSpPr>
                <p:nvPr/>
              </p:nvSpPr>
              <p:spPr bwMode="auto">
                <a:xfrm>
                  <a:off x="2761" y="4042"/>
                  <a:ext cx="47" cy="3"/>
                </a:xfrm>
                <a:prstGeom prst="rect">
                  <a:avLst/>
                </a:prstGeom>
                <a:solidFill>
                  <a:srgbClr val="999999"/>
                </a:solidFill>
                <a:ln w="9525">
                  <a:noFill/>
                  <a:miter lim="800000"/>
                  <a:headEnd/>
                  <a:tailEnd/>
                </a:ln>
              </p:spPr>
              <p:txBody>
                <a:bodyPr/>
                <a:lstStyle/>
                <a:p>
                  <a:endParaRPr lang="zh-CN" altLang="en-US" b="1"/>
                </a:p>
              </p:txBody>
            </p:sp>
            <p:sp>
              <p:nvSpPr>
                <p:cNvPr id="13404" name="Rectangle 178"/>
                <p:cNvSpPr>
                  <a:spLocks noChangeArrowheads="1"/>
                </p:cNvSpPr>
                <p:nvPr/>
              </p:nvSpPr>
              <p:spPr bwMode="auto">
                <a:xfrm>
                  <a:off x="2761" y="4044"/>
                  <a:ext cx="47" cy="3"/>
                </a:xfrm>
                <a:prstGeom prst="rect">
                  <a:avLst/>
                </a:prstGeom>
                <a:solidFill>
                  <a:srgbClr val="8F8F8F"/>
                </a:solidFill>
                <a:ln w="9525">
                  <a:noFill/>
                  <a:miter lim="800000"/>
                  <a:headEnd/>
                  <a:tailEnd/>
                </a:ln>
              </p:spPr>
              <p:txBody>
                <a:bodyPr/>
                <a:lstStyle/>
                <a:p>
                  <a:endParaRPr lang="zh-CN" altLang="en-US" b="1"/>
                </a:p>
              </p:txBody>
            </p:sp>
            <p:sp>
              <p:nvSpPr>
                <p:cNvPr id="13405" name="Rectangle 179"/>
                <p:cNvSpPr>
                  <a:spLocks noChangeArrowheads="1"/>
                </p:cNvSpPr>
                <p:nvPr/>
              </p:nvSpPr>
              <p:spPr bwMode="auto">
                <a:xfrm>
                  <a:off x="2761" y="4045"/>
                  <a:ext cx="47" cy="3"/>
                </a:xfrm>
                <a:prstGeom prst="rect">
                  <a:avLst/>
                </a:prstGeom>
                <a:solidFill>
                  <a:srgbClr val="858585"/>
                </a:solidFill>
                <a:ln w="9525">
                  <a:noFill/>
                  <a:miter lim="800000"/>
                  <a:headEnd/>
                  <a:tailEnd/>
                </a:ln>
              </p:spPr>
              <p:txBody>
                <a:bodyPr/>
                <a:lstStyle/>
                <a:p>
                  <a:endParaRPr lang="zh-CN" altLang="en-US" b="1"/>
                </a:p>
              </p:txBody>
            </p:sp>
            <p:sp>
              <p:nvSpPr>
                <p:cNvPr id="13406" name="Rectangle 180"/>
                <p:cNvSpPr>
                  <a:spLocks noChangeArrowheads="1"/>
                </p:cNvSpPr>
                <p:nvPr/>
              </p:nvSpPr>
              <p:spPr bwMode="auto">
                <a:xfrm>
                  <a:off x="2761" y="4047"/>
                  <a:ext cx="47" cy="2"/>
                </a:xfrm>
                <a:prstGeom prst="rect">
                  <a:avLst/>
                </a:prstGeom>
                <a:solidFill>
                  <a:srgbClr val="7D7D7D"/>
                </a:solidFill>
                <a:ln w="9525">
                  <a:noFill/>
                  <a:miter lim="800000"/>
                  <a:headEnd/>
                  <a:tailEnd/>
                </a:ln>
              </p:spPr>
              <p:txBody>
                <a:bodyPr/>
                <a:lstStyle/>
                <a:p>
                  <a:endParaRPr lang="zh-CN" altLang="en-US" b="1"/>
                </a:p>
              </p:txBody>
            </p:sp>
            <p:sp>
              <p:nvSpPr>
                <p:cNvPr id="13407" name="Rectangle 181"/>
                <p:cNvSpPr>
                  <a:spLocks noChangeArrowheads="1"/>
                </p:cNvSpPr>
                <p:nvPr/>
              </p:nvSpPr>
              <p:spPr bwMode="auto">
                <a:xfrm>
                  <a:off x="2761" y="4048"/>
                  <a:ext cx="47" cy="3"/>
                </a:xfrm>
                <a:prstGeom prst="rect">
                  <a:avLst/>
                </a:prstGeom>
                <a:solidFill>
                  <a:srgbClr val="737373"/>
                </a:solidFill>
                <a:ln w="9525">
                  <a:noFill/>
                  <a:miter lim="800000"/>
                  <a:headEnd/>
                  <a:tailEnd/>
                </a:ln>
              </p:spPr>
              <p:txBody>
                <a:bodyPr/>
                <a:lstStyle/>
                <a:p>
                  <a:endParaRPr lang="zh-CN" altLang="en-US" b="1"/>
                </a:p>
              </p:txBody>
            </p:sp>
            <p:sp>
              <p:nvSpPr>
                <p:cNvPr id="13408" name="Freeform 182"/>
                <p:cNvSpPr>
                  <a:spLocks noEditPoints="1"/>
                </p:cNvSpPr>
                <p:nvPr/>
              </p:nvSpPr>
              <p:spPr bwMode="auto">
                <a:xfrm>
                  <a:off x="2761" y="4049"/>
                  <a:ext cx="47" cy="3"/>
                </a:xfrm>
                <a:custGeom>
                  <a:avLst/>
                  <a:gdLst>
                    <a:gd name="T0" fmla="*/ 2 w 142"/>
                    <a:gd name="T1" fmla="*/ 0 h 9"/>
                    <a:gd name="T2" fmla="*/ 2 w 142"/>
                    <a:gd name="T3" fmla="*/ 0 h 9"/>
                    <a:gd name="T4" fmla="*/ 2 w 142"/>
                    <a:gd name="T5" fmla="*/ 0 h 9"/>
                    <a:gd name="T6" fmla="*/ 0 w 142"/>
                    <a:gd name="T7" fmla="*/ 0 h 9"/>
                    <a:gd name="T8" fmla="*/ 0 w 142"/>
                    <a:gd name="T9" fmla="*/ 0 h 9"/>
                    <a:gd name="T10" fmla="*/ 2 w 142"/>
                    <a:gd name="T11" fmla="*/ 0 h 9"/>
                    <a:gd name="T12" fmla="*/ 2 w 142"/>
                    <a:gd name="T13" fmla="*/ 0 h 9"/>
                    <a:gd name="T14" fmla="*/ 2 w 142"/>
                    <a:gd name="T15" fmla="*/ 0 h 9"/>
                    <a:gd name="T16" fmla="*/ 2 w 142"/>
                    <a:gd name="T17" fmla="*/ 0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2"/>
                    <a:gd name="T28" fmla="*/ 0 h 9"/>
                    <a:gd name="T29" fmla="*/ 142 w 142"/>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2" h="9">
                      <a:moveTo>
                        <a:pt x="142" y="0"/>
                      </a:moveTo>
                      <a:lnTo>
                        <a:pt x="142" y="8"/>
                      </a:lnTo>
                      <a:lnTo>
                        <a:pt x="140" y="8"/>
                      </a:lnTo>
                      <a:lnTo>
                        <a:pt x="0" y="8"/>
                      </a:lnTo>
                      <a:lnTo>
                        <a:pt x="0" y="0"/>
                      </a:lnTo>
                      <a:lnTo>
                        <a:pt x="142" y="0"/>
                      </a:lnTo>
                      <a:close/>
                      <a:moveTo>
                        <a:pt x="140" y="9"/>
                      </a:moveTo>
                      <a:lnTo>
                        <a:pt x="140" y="8"/>
                      </a:lnTo>
                      <a:lnTo>
                        <a:pt x="140" y="9"/>
                      </a:lnTo>
                      <a:close/>
                    </a:path>
                  </a:pathLst>
                </a:custGeom>
                <a:solidFill>
                  <a:srgbClr val="696969"/>
                </a:solidFill>
                <a:ln w="9525">
                  <a:noFill/>
                  <a:round/>
                  <a:headEnd/>
                  <a:tailEnd/>
                </a:ln>
              </p:spPr>
              <p:txBody>
                <a:bodyPr/>
                <a:lstStyle/>
                <a:p>
                  <a:endParaRPr lang="en-US"/>
                </a:p>
              </p:txBody>
            </p:sp>
            <p:sp>
              <p:nvSpPr>
                <p:cNvPr id="13409" name="Freeform 183"/>
                <p:cNvSpPr>
                  <a:spLocks/>
                </p:cNvSpPr>
                <p:nvPr/>
              </p:nvSpPr>
              <p:spPr bwMode="auto">
                <a:xfrm>
                  <a:off x="2761" y="4051"/>
                  <a:ext cx="47" cy="1"/>
                </a:xfrm>
                <a:custGeom>
                  <a:avLst/>
                  <a:gdLst>
                    <a:gd name="T0" fmla="*/ 2 w 142"/>
                    <a:gd name="T1" fmla="*/ 0 h 4"/>
                    <a:gd name="T2" fmla="*/ 2 w 142"/>
                    <a:gd name="T3" fmla="*/ 0 h 4"/>
                    <a:gd name="T4" fmla="*/ 0 w 142"/>
                    <a:gd name="T5" fmla="*/ 0 h 4"/>
                    <a:gd name="T6" fmla="*/ 0 w 142"/>
                    <a:gd name="T7" fmla="*/ 0 h 4"/>
                    <a:gd name="T8" fmla="*/ 2 w 142"/>
                    <a:gd name="T9" fmla="*/ 0 h 4"/>
                    <a:gd name="T10" fmla="*/ 0 60000 65536"/>
                    <a:gd name="T11" fmla="*/ 0 60000 65536"/>
                    <a:gd name="T12" fmla="*/ 0 60000 65536"/>
                    <a:gd name="T13" fmla="*/ 0 60000 65536"/>
                    <a:gd name="T14" fmla="*/ 0 60000 65536"/>
                    <a:gd name="T15" fmla="*/ 0 w 142"/>
                    <a:gd name="T16" fmla="*/ 0 h 4"/>
                    <a:gd name="T17" fmla="*/ 142 w 142"/>
                    <a:gd name="T18" fmla="*/ 4 h 4"/>
                  </a:gdLst>
                  <a:ahLst/>
                  <a:cxnLst>
                    <a:cxn ang="T10">
                      <a:pos x="T0" y="T1"/>
                    </a:cxn>
                    <a:cxn ang="T11">
                      <a:pos x="T2" y="T3"/>
                    </a:cxn>
                    <a:cxn ang="T12">
                      <a:pos x="T4" y="T5"/>
                    </a:cxn>
                    <a:cxn ang="T13">
                      <a:pos x="T6" y="T7"/>
                    </a:cxn>
                    <a:cxn ang="T14">
                      <a:pos x="T8" y="T9"/>
                    </a:cxn>
                  </a:cxnLst>
                  <a:rect l="T15" t="T16" r="T17" b="T18"/>
                  <a:pathLst>
                    <a:path w="142" h="4">
                      <a:moveTo>
                        <a:pt x="142" y="0"/>
                      </a:moveTo>
                      <a:lnTo>
                        <a:pt x="140" y="4"/>
                      </a:lnTo>
                      <a:lnTo>
                        <a:pt x="0" y="3"/>
                      </a:lnTo>
                      <a:lnTo>
                        <a:pt x="0" y="0"/>
                      </a:lnTo>
                      <a:lnTo>
                        <a:pt x="142" y="0"/>
                      </a:lnTo>
                      <a:close/>
                    </a:path>
                  </a:pathLst>
                </a:custGeom>
                <a:solidFill>
                  <a:srgbClr val="5E5E5E"/>
                </a:solidFill>
                <a:ln w="9525">
                  <a:noFill/>
                  <a:round/>
                  <a:headEnd/>
                  <a:tailEnd/>
                </a:ln>
              </p:spPr>
              <p:txBody>
                <a:bodyPr/>
                <a:lstStyle/>
                <a:p>
                  <a:endParaRPr lang="en-US"/>
                </a:p>
              </p:txBody>
            </p:sp>
            <p:sp>
              <p:nvSpPr>
                <p:cNvPr id="13410" name="Freeform 184"/>
                <p:cNvSpPr>
                  <a:spLocks/>
                </p:cNvSpPr>
                <p:nvPr/>
              </p:nvSpPr>
              <p:spPr bwMode="auto">
                <a:xfrm>
                  <a:off x="2807" y="4052"/>
                  <a:ext cx="1" cy="1"/>
                </a:xfrm>
                <a:custGeom>
                  <a:avLst/>
                  <a:gdLst>
                    <a:gd name="T0" fmla="*/ 0 w 2"/>
                    <a:gd name="T1" fmla="*/ 0 h 1"/>
                    <a:gd name="T2" fmla="*/ 1 w 2"/>
                    <a:gd name="T3" fmla="*/ 0 h 1"/>
                    <a:gd name="T4" fmla="*/ 0 w 2"/>
                    <a:gd name="T5" fmla="*/ 0 h 1"/>
                    <a:gd name="T6" fmla="*/ 0 60000 65536"/>
                    <a:gd name="T7" fmla="*/ 0 60000 65536"/>
                    <a:gd name="T8" fmla="*/ 0 60000 65536"/>
                    <a:gd name="T9" fmla="*/ 0 w 2"/>
                    <a:gd name="T10" fmla="*/ 0 h 1"/>
                    <a:gd name="T11" fmla="*/ 2 w 2"/>
                    <a:gd name="T12" fmla="*/ 1 h 1"/>
                  </a:gdLst>
                  <a:ahLst/>
                  <a:cxnLst>
                    <a:cxn ang="T6">
                      <a:pos x="T0" y="T1"/>
                    </a:cxn>
                    <a:cxn ang="T7">
                      <a:pos x="T2" y="T3"/>
                    </a:cxn>
                    <a:cxn ang="T8">
                      <a:pos x="T4" y="T5"/>
                    </a:cxn>
                  </a:cxnLst>
                  <a:rect l="T9" t="T10" r="T11" b="T12"/>
                  <a:pathLst>
                    <a:path w="2" h="1">
                      <a:moveTo>
                        <a:pt x="0" y="0"/>
                      </a:moveTo>
                      <a:lnTo>
                        <a:pt x="2" y="0"/>
                      </a:lnTo>
                      <a:lnTo>
                        <a:pt x="0" y="0"/>
                      </a:lnTo>
                      <a:close/>
                    </a:path>
                  </a:pathLst>
                </a:custGeom>
                <a:solidFill>
                  <a:srgbClr val="575757"/>
                </a:solidFill>
                <a:ln w="9525">
                  <a:noFill/>
                  <a:round/>
                  <a:headEnd/>
                  <a:tailEnd/>
                </a:ln>
              </p:spPr>
              <p:txBody>
                <a:bodyPr/>
                <a:lstStyle/>
                <a:p>
                  <a:endParaRPr lang="en-US"/>
                </a:p>
              </p:txBody>
            </p:sp>
            <p:sp>
              <p:nvSpPr>
                <p:cNvPr id="13411" name="Freeform 185"/>
                <p:cNvSpPr>
                  <a:spLocks/>
                </p:cNvSpPr>
                <p:nvPr/>
              </p:nvSpPr>
              <p:spPr bwMode="auto">
                <a:xfrm>
                  <a:off x="2761" y="4028"/>
                  <a:ext cx="49" cy="4"/>
                </a:xfrm>
                <a:custGeom>
                  <a:avLst/>
                  <a:gdLst>
                    <a:gd name="T0" fmla="*/ 2 w 147"/>
                    <a:gd name="T1" fmla="*/ 0 h 10"/>
                    <a:gd name="T2" fmla="*/ 2 w 147"/>
                    <a:gd name="T3" fmla="*/ 0 h 10"/>
                    <a:gd name="T4" fmla="*/ 0 w 147"/>
                    <a:gd name="T5" fmla="*/ 0 h 10"/>
                    <a:gd name="T6" fmla="*/ 0 w 147"/>
                    <a:gd name="T7" fmla="*/ 0 h 10"/>
                    <a:gd name="T8" fmla="*/ 2 w 147"/>
                    <a:gd name="T9" fmla="*/ 0 h 10"/>
                    <a:gd name="T10" fmla="*/ 2 w 147"/>
                    <a:gd name="T11" fmla="*/ 0 h 10"/>
                    <a:gd name="T12" fmla="*/ 2 w 147"/>
                    <a:gd name="T13" fmla="*/ 0 h 10"/>
                    <a:gd name="T14" fmla="*/ 2 w 147"/>
                    <a:gd name="T15" fmla="*/ 0 h 10"/>
                    <a:gd name="T16" fmla="*/ 2 w 147"/>
                    <a:gd name="T17" fmla="*/ 0 h 10"/>
                    <a:gd name="T18" fmla="*/ 2 w 147"/>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7"/>
                    <a:gd name="T31" fmla="*/ 0 h 10"/>
                    <a:gd name="T32" fmla="*/ 147 w 147"/>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7" h="10">
                      <a:moveTo>
                        <a:pt x="147" y="5"/>
                      </a:moveTo>
                      <a:lnTo>
                        <a:pt x="142" y="1"/>
                      </a:lnTo>
                      <a:lnTo>
                        <a:pt x="0" y="0"/>
                      </a:lnTo>
                      <a:lnTo>
                        <a:pt x="0" y="9"/>
                      </a:lnTo>
                      <a:lnTo>
                        <a:pt x="142" y="10"/>
                      </a:lnTo>
                      <a:lnTo>
                        <a:pt x="136" y="5"/>
                      </a:lnTo>
                      <a:lnTo>
                        <a:pt x="147" y="5"/>
                      </a:lnTo>
                      <a:lnTo>
                        <a:pt x="147" y="1"/>
                      </a:lnTo>
                      <a:lnTo>
                        <a:pt x="142" y="1"/>
                      </a:lnTo>
                      <a:lnTo>
                        <a:pt x="147" y="5"/>
                      </a:lnTo>
                      <a:close/>
                    </a:path>
                  </a:pathLst>
                </a:custGeom>
                <a:solidFill>
                  <a:srgbClr val="000000"/>
                </a:solidFill>
                <a:ln w="9525">
                  <a:noFill/>
                  <a:round/>
                  <a:headEnd/>
                  <a:tailEnd/>
                </a:ln>
              </p:spPr>
              <p:txBody>
                <a:bodyPr/>
                <a:lstStyle/>
                <a:p>
                  <a:endParaRPr lang="en-US"/>
                </a:p>
              </p:txBody>
            </p:sp>
            <p:sp>
              <p:nvSpPr>
                <p:cNvPr id="13412" name="Freeform 186"/>
                <p:cNvSpPr>
                  <a:spLocks/>
                </p:cNvSpPr>
                <p:nvPr/>
              </p:nvSpPr>
              <p:spPr bwMode="auto">
                <a:xfrm>
                  <a:off x="2806" y="4030"/>
                  <a:ext cx="4" cy="24"/>
                </a:xfrm>
                <a:custGeom>
                  <a:avLst/>
                  <a:gdLst>
                    <a:gd name="T0" fmla="*/ 0 w 12"/>
                    <a:gd name="T1" fmla="*/ 1 h 73"/>
                    <a:gd name="T2" fmla="*/ 0 w 12"/>
                    <a:gd name="T3" fmla="*/ 1 h 73"/>
                    <a:gd name="T4" fmla="*/ 0 w 12"/>
                    <a:gd name="T5" fmla="*/ 0 h 73"/>
                    <a:gd name="T6" fmla="*/ 0 w 12"/>
                    <a:gd name="T7" fmla="*/ 0 h 73"/>
                    <a:gd name="T8" fmla="*/ 0 w 12"/>
                    <a:gd name="T9" fmla="*/ 1 h 73"/>
                    <a:gd name="T10" fmla="*/ 0 w 12"/>
                    <a:gd name="T11" fmla="*/ 1 h 73"/>
                    <a:gd name="T12" fmla="*/ 0 w 12"/>
                    <a:gd name="T13" fmla="*/ 1 h 73"/>
                    <a:gd name="T14" fmla="*/ 0 w 12"/>
                    <a:gd name="T15" fmla="*/ 1 h 73"/>
                    <a:gd name="T16" fmla="*/ 0 w 12"/>
                    <a:gd name="T17" fmla="*/ 1 h 73"/>
                    <a:gd name="T18" fmla="*/ 0 w 12"/>
                    <a:gd name="T19" fmla="*/ 1 h 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73"/>
                    <a:gd name="T32" fmla="*/ 12 w 12"/>
                    <a:gd name="T33" fmla="*/ 73 h 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73">
                      <a:moveTo>
                        <a:pt x="5" y="73"/>
                      </a:moveTo>
                      <a:lnTo>
                        <a:pt x="12" y="69"/>
                      </a:lnTo>
                      <a:lnTo>
                        <a:pt x="12" y="0"/>
                      </a:lnTo>
                      <a:lnTo>
                        <a:pt x="1" y="0"/>
                      </a:lnTo>
                      <a:lnTo>
                        <a:pt x="0" y="69"/>
                      </a:lnTo>
                      <a:lnTo>
                        <a:pt x="5" y="63"/>
                      </a:lnTo>
                      <a:lnTo>
                        <a:pt x="5" y="73"/>
                      </a:lnTo>
                      <a:lnTo>
                        <a:pt x="12" y="73"/>
                      </a:lnTo>
                      <a:lnTo>
                        <a:pt x="12" y="69"/>
                      </a:lnTo>
                      <a:lnTo>
                        <a:pt x="5" y="73"/>
                      </a:lnTo>
                      <a:close/>
                    </a:path>
                  </a:pathLst>
                </a:custGeom>
                <a:solidFill>
                  <a:srgbClr val="000000"/>
                </a:solidFill>
                <a:ln w="9525">
                  <a:noFill/>
                  <a:round/>
                  <a:headEnd/>
                  <a:tailEnd/>
                </a:ln>
              </p:spPr>
              <p:txBody>
                <a:bodyPr/>
                <a:lstStyle/>
                <a:p>
                  <a:endParaRPr lang="en-US"/>
                </a:p>
              </p:txBody>
            </p:sp>
            <p:sp>
              <p:nvSpPr>
                <p:cNvPr id="13413" name="Freeform 187"/>
                <p:cNvSpPr>
                  <a:spLocks/>
                </p:cNvSpPr>
                <p:nvPr/>
              </p:nvSpPr>
              <p:spPr bwMode="auto">
                <a:xfrm>
                  <a:off x="2759" y="4051"/>
                  <a:ext cx="48" cy="3"/>
                </a:xfrm>
                <a:custGeom>
                  <a:avLst/>
                  <a:gdLst>
                    <a:gd name="T0" fmla="*/ 0 w 146"/>
                    <a:gd name="T1" fmla="*/ 0 h 11"/>
                    <a:gd name="T2" fmla="*/ 0 w 146"/>
                    <a:gd name="T3" fmla="*/ 0 h 11"/>
                    <a:gd name="T4" fmla="*/ 2 w 146"/>
                    <a:gd name="T5" fmla="*/ 0 h 11"/>
                    <a:gd name="T6" fmla="*/ 2 w 146"/>
                    <a:gd name="T7" fmla="*/ 0 h 11"/>
                    <a:gd name="T8" fmla="*/ 0 w 146"/>
                    <a:gd name="T9" fmla="*/ 0 h 11"/>
                    <a:gd name="T10" fmla="*/ 0 w 146"/>
                    <a:gd name="T11" fmla="*/ 0 h 11"/>
                    <a:gd name="T12" fmla="*/ 0 w 146"/>
                    <a:gd name="T13" fmla="*/ 0 h 11"/>
                    <a:gd name="T14" fmla="*/ 0 w 146"/>
                    <a:gd name="T15" fmla="*/ 0 h 11"/>
                    <a:gd name="T16" fmla="*/ 0 w 146"/>
                    <a:gd name="T17" fmla="*/ 0 h 11"/>
                    <a:gd name="T18" fmla="*/ 0 w 146"/>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6"/>
                    <a:gd name="T31" fmla="*/ 0 h 11"/>
                    <a:gd name="T32" fmla="*/ 146 w 146"/>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6" h="11">
                      <a:moveTo>
                        <a:pt x="0" y="4"/>
                      </a:moveTo>
                      <a:lnTo>
                        <a:pt x="6" y="10"/>
                      </a:lnTo>
                      <a:lnTo>
                        <a:pt x="146" y="11"/>
                      </a:lnTo>
                      <a:lnTo>
                        <a:pt x="146" y="1"/>
                      </a:lnTo>
                      <a:lnTo>
                        <a:pt x="6" y="0"/>
                      </a:lnTo>
                      <a:lnTo>
                        <a:pt x="11" y="4"/>
                      </a:lnTo>
                      <a:lnTo>
                        <a:pt x="0" y="4"/>
                      </a:lnTo>
                      <a:lnTo>
                        <a:pt x="0" y="10"/>
                      </a:lnTo>
                      <a:lnTo>
                        <a:pt x="6" y="10"/>
                      </a:lnTo>
                      <a:lnTo>
                        <a:pt x="0" y="4"/>
                      </a:lnTo>
                      <a:close/>
                    </a:path>
                  </a:pathLst>
                </a:custGeom>
                <a:solidFill>
                  <a:srgbClr val="000000"/>
                </a:solidFill>
                <a:ln w="9525">
                  <a:noFill/>
                  <a:round/>
                  <a:headEnd/>
                  <a:tailEnd/>
                </a:ln>
              </p:spPr>
              <p:txBody>
                <a:bodyPr/>
                <a:lstStyle/>
                <a:p>
                  <a:endParaRPr lang="en-US"/>
                </a:p>
              </p:txBody>
            </p:sp>
            <p:sp>
              <p:nvSpPr>
                <p:cNvPr id="13414" name="Freeform 188"/>
                <p:cNvSpPr>
                  <a:spLocks/>
                </p:cNvSpPr>
                <p:nvPr/>
              </p:nvSpPr>
              <p:spPr bwMode="auto">
                <a:xfrm>
                  <a:off x="2759" y="4028"/>
                  <a:ext cx="4" cy="24"/>
                </a:xfrm>
                <a:custGeom>
                  <a:avLst/>
                  <a:gdLst>
                    <a:gd name="T0" fmla="*/ 0 w 13"/>
                    <a:gd name="T1" fmla="*/ 0 h 71"/>
                    <a:gd name="T2" fmla="*/ 0 w 13"/>
                    <a:gd name="T3" fmla="*/ 0 h 71"/>
                    <a:gd name="T4" fmla="*/ 0 w 13"/>
                    <a:gd name="T5" fmla="*/ 1 h 71"/>
                    <a:gd name="T6" fmla="*/ 0 w 13"/>
                    <a:gd name="T7" fmla="*/ 1 h 71"/>
                    <a:gd name="T8" fmla="*/ 0 w 13"/>
                    <a:gd name="T9" fmla="*/ 0 h 71"/>
                    <a:gd name="T10" fmla="*/ 0 w 13"/>
                    <a:gd name="T11" fmla="*/ 0 h 71"/>
                    <a:gd name="T12" fmla="*/ 0 w 13"/>
                    <a:gd name="T13" fmla="*/ 0 h 71"/>
                    <a:gd name="T14" fmla="*/ 0 w 13"/>
                    <a:gd name="T15" fmla="*/ 0 h 71"/>
                    <a:gd name="T16" fmla="*/ 0 w 13"/>
                    <a:gd name="T17" fmla="*/ 0 h 71"/>
                    <a:gd name="T18" fmla="*/ 0 w 13"/>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71"/>
                    <a:gd name="T32" fmla="*/ 13 w 13"/>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71">
                      <a:moveTo>
                        <a:pt x="6" y="0"/>
                      </a:moveTo>
                      <a:lnTo>
                        <a:pt x="0" y="4"/>
                      </a:lnTo>
                      <a:lnTo>
                        <a:pt x="0" y="71"/>
                      </a:lnTo>
                      <a:lnTo>
                        <a:pt x="11" y="71"/>
                      </a:lnTo>
                      <a:lnTo>
                        <a:pt x="13" y="4"/>
                      </a:lnTo>
                      <a:lnTo>
                        <a:pt x="6" y="9"/>
                      </a:lnTo>
                      <a:lnTo>
                        <a:pt x="6" y="0"/>
                      </a:lnTo>
                      <a:lnTo>
                        <a:pt x="0" y="0"/>
                      </a:lnTo>
                      <a:lnTo>
                        <a:pt x="0" y="4"/>
                      </a:lnTo>
                      <a:lnTo>
                        <a:pt x="6" y="0"/>
                      </a:lnTo>
                      <a:close/>
                    </a:path>
                  </a:pathLst>
                </a:custGeom>
                <a:solidFill>
                  <a:srgbClr val="000000"/>
                </a:solidFill>
                <a:ln w="9525">
                  <a:noFill/>
                  <a:round/>
                  <a:headEnd/>
                  <a:tailEnd/>
                </a:ln>
              </p:spPr>
              <p:txBody>
                <a:bodyPr/>
                <a:lstStyle/>
                <a:p>
                  <a:endParaRPr lang="en-US"/>
                </a:p>
              </p:txBody>
            </p:sp>
            <p:sp>
              <p:nvSpPr>
                <p:cNvPr id="13415" name="Freeform 189"/>
                <p:cNvSpPr>
                  <a:spLocks/>
                </p:cNvSpPr>
                <p:nvPr/>
              </p:nvSpPr>
              <p:spPr bwMode="auto">
                <a:xfrm>
                  <a:off x="2729" y="4077"/>
                  <a:ext cx="1" cy="1"/>
                </a:xfrm>
                <a:custGeom>
                  <a:avLst/>
                  <a:gdLst>
                    <a:gd name="T0" fmla="*/ 0 w 3"/>
                    <a:gd name="T1" fmla="*/ 1 h 2"/>
                    <a:gd name="T2" fmla="*/ 0 w 3"/>
                    <a:gd name="T3" fmla="*/ 0 h 2"/>
                    <a:gd name="T4" fmla="*/ 0 w 3"/>
                    <a:gd name="T5" fmla="*/ 0 h 2"/>
                    <a:gd name="T6" fmla="*/ 0 w 3"/>
                    <a:gd name="T7" fmla="*/ 0 h 2"/>
                    <a:gd name="T8" fmla="*/ 0 w 3"/>
                    <a:gd name="T9" fmla="*/ 0 h 2"/>
                    <a:gd name="T10" fmla="*/ 0 w 3"/>
                    <a:gd name="T11" fmla="*/ 0 h 2"/>
                    <a:gd name="T12" fmla="*/ 0 w 3"/>
                    <a:gd name="T13" fmla="*/ 1 h 2"/>
                    <a:gd name="T14" fmla="*/ 0 60000 65536"/>
                    <a:gd name="T15" fmla="*/ 0 60000 65536"/>
                    <a:gd name="T16" fmla="*/ 0 60000 65536"/>
                    <a:gd name="T17" fmla="*/ 0 60000 65536"/>
                    <a:gd name="T18" fmla="*/ 0 60000 65536"/>
                    <a:gd name="T19" fmla="*/ 0 60000 65536"/>
                    <a:gd name="T20" fmla="*/ 0 60000 65536"/>
                    <a:gd name="T21" fmla="*/ 0 w 3"/>
                    <a:gd name="T22" fmla="*/ 0 h 2"/>
                    <a:gd name="T23" fmla="*/ 3 w 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2">
                      <a:moveTo>
                        <a:pt x="0" y="2"/>
                      </a:moveTo>
                      <a:lnTo>
                        <a:pt x="0" y="0"/>
                      </a:lnTo>
                      <a:lnTo>
                        <a:pt x="3" y="0"/>
                      </a:lnTo>
                      <a:lnTo>
                        <a:pt x="0" y="0"/>
                      </a:lnTo>
                      <a:lnTo>
                        <a:pt x="0" y="2"/>
                      </a:lnTo>
                      <a:close/>
                    </a:path>
                  </a:pathLst>
                </a:custGeom>
                <a:solidFill>
                  <a:srgbClr val="EDEDED"/>
                </a:solidFill>
                <a:ln w="9525">
                  <a:noFill/>
                  <a:round/>
                  <a:headEnd/>
                  <a:tailEnd/>
                </a:ln>
              </p:spPr>
              <p:txBody>
                <a:bodyPr/>
                <a:lstStyle/>
                <a:p>
                  <a:endParaRPr lang="en-US"/>
                </a:p>
              </p:txBody>
            </p:sp>
            <p:sp>
              <p:nvSpPr>
                <p:cNvPr id="13416" name="Freeform 190"/>
                <p:cNvSpPr>
                  <a:spLocks/>
                </p:cNvSpPr>
                <p:nvPr/>
              </p:nvSpPr>
              <p:spPr bwMode="auto">
                <a:xfrm>
                  <a:off x="2729" y="4077"/>
                  <a:ext cx="3" cy="1"/>
                </a:xfrm>
                <a:custGeom>
                  <a:avLst/>
                  <a:gdLst>
                    <a:gd name="T0" fmla="*/ 0 w 8"/>
                    <a:gd name="T1" fmla="*/ 0 h 3"/>
                    <a:gd name="T2" fmla="*/ 0 w 8"/>
                    <a:gd name="T3" fmla="*/ 0 h 3"/>
                    <a:gd name="T4" fmla="*/ 0 w 8"/>
                    <a:gd name="T5" fmla="*/ 0 h 3"/>
                    <a:gd name="T6" fmla="*/ 0 w 8"/>
                    <a:gd name="T7" fmla="*/ 0 h 3"/>
                    <a:gd name="T8" fmla="*/ 0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8" y="3"/>
                      </a:moveTo>
                      <a:lnTo>
                        <a:pt x="6" y="2"/>
                      </a:lnTo>
                      <a:lnTo>
                        <a:pt x="3" y="0"/>
                      </a:lnTo>
                      <a:lnTo>
                        <a:pt x="0" y="0"/>
                      </a:lnTo>
                      <a:lnTo>
                        <a:pt x="0" y="2"/>
                      </a:lnTo>
                      <a:lnTo>
                        <a:pt x="0" y="3"/>
                      </a:lnTo>
                      <a:lnTo>
                        <a:pt x="8" y="3"/>
                      </a:lnTo>
                      <a:close/>
                    </a:path>
                  </a:pathLst>
                </a:custGeom>
                <a:solidFill>
                  <a:srgbClr val="E3E3E3"/>
                </a:solidFill>
                <a:ln w="9525">
                  <a:noFill/>
                  <a:round/>
                  <a:headEnd/>
                  <a:tailEnd/>
                </a:ln>
              </p:spPr>
              <p:txBody>
                <a:bodyPr/>
                <a:lstStyle/>
                <a:p>
                  <a:endParaRPr lang="en-US"/>
                </a:p>
              </p:txBody>
            </p:sp>
            <p:sp>
              <p:nvSpPr>
                <p:cNvPr id="13417" name="Freeform 191"/>
                <p:cNvSpPr>
                  <a:spLocks/>
                </p:cNvSpPr>
                <p:nvPr/>
              </p:nvSpPr>
              <p:spPr bwMode="auto">
                <a:xfrm>
                  <a:off x="2729" y="4077"/>
                  <a:ext cx="5" cy="2"/>
                </a:xfrm>
                <a:custGeom>
                  <a:avLst/>
                  <a:gdLst>
                    <a:gd name="T0" fmla="*/ 0 w 15"/>
                    <a:gd name="T1" fmla="*/ 0 h 5"/>
                    <a:gd name="T2" fmla="*/ 0 w 15"/>
                    <a:gd name="T3" fmla="*/ 0 h 5"/>
                    <a:gd name="T4" fmla="*/ 0 w 15"/>
                    <a:gd name="T5" fmla="*/ 0 h 5"/>
                    <a:gd name="T6" fmla="*/ 0 w 15"/>
                    <a:gd name="T7" fmla="*/ 0 h 5"/>
                    <a:gd name="T8" fmla="*/ 0 w 15"/>
                    <a:gd name="T9" fmla="*/ 0 h 5"/>
                    <a:gd name="T10" fmla="*/ 0 w 15"/>
                    <a:gd name="T11" fmla="*/ 0 h 5"/>
                    <a:gd name="T12" fmla="*/ 0 w 15"/>
                    <a:gd name="T13" fmla="*/ 0 h 5"/>
                    <a:gd name="T14" fmla="*/ 0 w 15"/>
                    <a:gd name="T15" fmla="*/ 0 h 5"/>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5"/>
                    <a:gd name="T26" fmla="*/ 15 w 1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5">
                      <a:moveTo>
                        <a:pt x="3" y="0"/>
                      </a:moveTo>
                      <a:lnTo>
                        <a:pt x="6" y="2"/>
                      </a:lnTo>
                      <a:lnTo>
                        <a:pt x="8" y="3"/>
                      </a:lnTo>
                      <a:lnTo>
                        <a:pt x="11" y="3"/>
                      </a:lnTo>
                      <a:lnTo>
                        <a:pt x="15" y="5"/>
                      </a:lnTo>
                      <a:lnTo>
                        <a:pt x="0" y="5"/>
                      </a:lnTo>
                      <a:lnTo>
                        <a:pt x="0" y="0"/>
                      </a:lnTo>
                      <a:lnTo>
                        <a:pt x="3" y="0"/>
                      </a:lnTo>
                      <a:close/>
                    </a:path>
                  </a:pathLst>
                </a:custGeom>
                <a:solidFill>
                  <a:srgbClr val="D9D9D9"/>
                </a:solidFill>
                <a:ln w="9525">
                  <a:noFill/>
                  <a:round/>
                  <a:headEnd/>
                  <a:tailEnd/>
                </a:ln>
              </p:spPr>
              <p:txBody>
                <a:bodyPr/>
                <a:lstStyle/>
                <a:p>
                  <a:endParaRPr lang="en-US"/>
                </a:p>
              </p:txBody>
            </p:sp>
            <p:sp>
              <p:nvSpPr>
                <p:cNvPr id="13418" name="Freeform 192"/>
                <p:cNvSpPr>
                  <a:spLocks/>
                </p:cNvSpPr>
                <p:nvPr/>
              </p:nvSpPr>
              <p:spPr bwMode="auto">
                <a:xfrm>
                  <a:off x="2729" y="4078"/>
                  <a:ext cx="6" cy="1"/>
                </a:xfrm>
                <a:custGeom>
                  <a:avLst/>
                  <a:gdLst>
                    <a:gd name="T0" fmla="*/ 0 w 17"/>
                    <a:gd name="T1" fmla="*/ 0 h 3"/>
                    <a:gd name="T2" fmla="*/ 0 w 17"/>
                    <a:gd name="T3" fmla="*/ 0 h 3"/>
                    <a:gd name="T4" fmla="*/ 0 w 17"/>
                    <a:gd name="T5" fmla="*/ 0 h 3"/>
                    <a:gd name="T6" fmla="*/ 0 w 17"/>
                    <a:gd name="T7" fmla="*/ 0 h 3"/>
                    <a:gd name="T8" fmla="*/ 0 w 17"/>
                    <a:gd name="T9" fmla="*/ 0 h 3"/>
                    <a:gd name="T10" fmla="*/ 0 w 17"/>
                    <a:gd name="T11" fmla="*/ 0 h 3"/>
                    <a:gd name="T12" fmla="*/ 0 w 17"/>
                    <a:gd name="T13" fmla="*/ 0 h 3"/>
                    <a:gd name="T14" fmla="*/ 0 w 17"/>
                    <a:gd name="T15" fmla="*/ 0 h 3"/>
                    <a:gd name="T16" fmla="*/ 0 w 17"/>
                    <a:gd name="T17" fmla="*/ 0 h 3"/>
                    <a:gd name="T18" fmla="*/ 0 w 17"/>
                    <a:gd name="T19" fmla="*/ 0 h 3"/>
                    <a:gd name="T20" fmla="*/ 0 w 17"/>
                    <a:gd name="T21" fmla="*/ 0 h 3"/>
                    <a:gd name="T22" fmla="*/ 0 w 17"/>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3"/>
                    <a:gd name="T38" fmla="*/ 17 w 17"/>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3">
                      <a:moveTo>
                        <a:pt x="17" y="3"/>
                      </a:moveTo>
                      <a:lnTo>
                        <a:pt x="17" y="3"/>
                      </a:lnTo>
                      <a:lnTo>
                        <a:pt x="17" y="2"/>
                      </a:lnTo>
                      <a:lnTo>
                        <a:pt x="15" y="2"/>
                      </a:lnTo>
                      <a:lnTo>
                        <a:pt x="12" y="2"/>
                      </a:lnTo>
                      <a:lnTo>
                        <a:pt x="12" y="1"/>
                      </a:lnTo>
                      <a:lnTo>
                        <a:pt x="11" y="0"/>
                      </a:lnTo>
                      <a:lnTo>
                        <a:pt x="8" y="0"/>
                      </a:lnTo>
                      <a:lnTo>
                        <a:pt x="0" y="0"/>
                      </a:lnTo>
                      <a:lnTo>
                        <a:pt x="0" y="3"/>
                      </a:lnTo>
                      <a:lnTo>
                        <a:pt x="17" y="3"/>
                      </a:lnTo>
                      <a:close/>
                    </a:path>
                  </a:pathLst>
                </a:custGeom>
                <a:solidFill>
                  <a:srgbClr val="D1D1D1"/>
                </a:solidFill>
                <a:ln w="9525">
                  <a:noFill/>
                  <a:round/>
                  <a:headEnd/>
                  <a:tailEnd/>
                </a:ln>
              </p:spPr>
              <p:txBody>
                <a:bodyPr/>
                <a:lstStyle/>
                <a:p>
                  <a:endParaRPr lang="en-US"/>
                </a:p>
              </p:txBody>
            </p:sp>
            <p:sp>
              <p:nvSpPr>
                <p:cNvPr id="13419" name="Freeform 193"/>
                <p:cNvSpPr>
                  <a:spLocks/>
                </p:cNvSpPr>
                <p:nvPr/>
              </p:nvSpPr>
              <p:spPr bwMode="auto">
                <a:xfrm>
                  <a:off x="2729" y="4079"/>
                  <a:ext cx="7" cy="1"/>
                </a:xfrm>
                <a:custGeom>
                  <a:avLst/>
                  <a:gdLst>
                    <a:gd name="T0" fmla="*/ 0 w 21"/>
                    <a:gd name="T1" fmla="*/ 0 h 4"/>
                    <a:gd name="T2" fmla="*/ 0 w 21"/>
                    <a:gd name="T3" fmla="*/ 0 h 4"/>
                    <a:gd name="T4" fmla="*/ 0 w 21"/>
                    <a:gd name="T5" fmla="*/ 0 h 4"/>
                    <a:gd name="T6" fmla="*/ 0 w 21"/>
                    <a:gd name="T7" fmla="*/ 0 h 4"/>
                    <a:gd name="T8" fmla="*/ 0 w 21"/>
                    <a:gd name="T9" fmla="*/ 0 h 4"/>
                    <a:gd name="T10" fmla="*/ 0 w 21"/>
                    <a:gd name="T11" fmla="*/ 0 h 4"/>
                    <a:gd name="T12" fmla="*/ 0 w 21"/>
                    <a:gd name="T13" fmla="*/ 0 h 4"/>
                    <a:gd name="T14" fmla="*/ 0 w 21"/>
                    <a:gd name="T15" fmla="*/ 0 h 4"/>
                    <a:gd name="T16" fmla="*/ 0 w 21"/>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
                    <a:gd name="T28" fmla="*/ 0 h 4"/>
                    <a:gd name="T29" fmla="*/ 21 w 21"/>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 h="4">
                      <a:moveTo>
                        <a:pt x="15" y="0"/>
                      </a:moveTo>
                      <a:lnTo>
                        <a:pt x="17" y="1"/>
                      </a:lnTo>
                      <a:lnTo>
                        <a:pt x="18" y="1"/>
                      </a:lnTo>
                      <a:lnTo>
                        <a:pt x="19" y="2"/>
                      </a:lnTo>
                      <a:lnTo>
                        <a:pt x="21" y="4"/>
                      </a:lnTo>
                      <a:lnTo>
                        <a:pt x="0" y="4"/>
                      </a:lnTo>
                      <a:lnTo>
                        <a:pt x="0" y="0"/>
                      </a:lnTo>
                      <a:lnTo>
                        <a:pt x="15" y="0"/>
                      </a:lnTo>
                      <a:close/>
                    </a:path>
                  </a:pathLst>
                </a:custGeom>
                <a:solidFill>
                  <a:srgbClr val="C7C7C7"/>
                </a:solidFill>
                <a:ln w="9525">
                  <a:noFill/>
                  <a:round/>
                  <a:headEnd/>
                  <a:tailEnd/>
                </a:ln>
              </p:spPr>
              <p:txBody>
                <a:bodyPr/>
                <a:lstStyle/>
                <a:p>
                  <a:endParaRPr lang="en-US"/>
                </a:p>
              </p:txBody>
            </p:sp>
            <p:sp>
              <p:nvSpPr>
                <p:cNvPr id="13420" name="Freeform 194"/>
                <p:cNvSpPr>
                  <a:spLocks/>
                </p:cNvSpPr>
                <p:nvPr/>
              </p:nvSpPr>
              <p:spPr bwMode="auto">
                <a:xfrm>
                  <a:off x="2729" y="4079"/>
                  <a:ext cx="9" cy="1"/>
                </a:xfrm>
                <a:custGeom>
                  <a:avLst/>
                  <a:gdLst>
                    <a:gd name="T0" fmla="*/ 0 w 26"/>
                    <a:gd name="T1" fmla="*/ 0 h 4"/>
                    <a:gd name="T2" fmla="*/ 0 w 26"/>
                    <a:gd name="T3" fmla="*/ 0 h 4"/>
                    <a:gd name="T4" fmla="*/ 0 w 26"/>
                    <a:gd name="T5" fmla="*/ 0 h 4"/>
                    <a:gd name="T6" fmla="*/ 0 w 26"/>
                    <a:gd name="T7" fmla="*/ 0 h 4"/>
                    <a:gd name="T8" fmla="*/ 0 w 26"/>
                    <a:gd name="T9" fmla="*/ 0 h 4"/>
                    <a:gd name="T10" fmla="*/ 0 w 26"/>
                    <a:gd name="T11" fmla="*/ 0 h 4"/>
                    <a:gd name="T12" fmla="*/ 0 w 26"/>
                    <a:gd name="T13" fmla="*/ 0 h 4"/>
                    <a:gd name="T14" fmla="*/ 0 w 26"/>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4"/>
                    <a:gd name="T26" fmla="*/ 26 w 2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4">
                      <a:moveTo>
                        <a:pt x="18" y="0"/>
                      </a:moveTo>
                      <a:lnTo>
                        <a:pt x="20" y="1"/>
                      </a:lnTo>
                      <a:lnTo>
                        <a:pt x="22" y="3"/>
                      </a:lnTo>
                      <a:lnTo>
                        <a:pt x="24" y="4"/>
                      </a:lnTo>
                      <a:lnTo>
                        <a:pt x="26" y="4"/>
                      </a:lnTo>
                      <a:lnTo>
                        <a:pt x="0" y="4"/>
                      </a:lnTo>
                      <a:lnTo>
                        <a:pt x="1" y="0"/>
                      </a:lnTo>
                      <a:lnTo>
                        <a:pt x="18" y="0"/>
                      </a:lnTo>
                      <a:close/>
                    </a:path>
                  </a:pathLst>
                </a:custGeom>
                <a:solidFill>
                  <a:srgbClr val="BFBFBF"/>
                </a:solidFill>
                <a:ln w="9525">
                  <a:noFill/>
                  <a:round/>
                  <a:headEnd/>
                  <a:tailEnd/>
                </a:ln>
              </p:spPr>
              <p:txBody>
                <a:bodyPr/>
                <a:lstStyle/>
                <a:p>
                  <a:endParaRPr lang="en-US"/>
                </a:p>
              </p:txBody>
            </p:sp>
            <p:sp>
              <p:nvSpPr>
                <p:cNvPr id="13421" name="Freeform 195"/>
                <p:cNvSpPr>
                  <a:spLocks/>
                </p:cNvSpPr>
                <p:nvPr/>
              </p:nvSpPr>
              <p:spPr bwMode="auto">
                <a:xfrm>
                  <a:off x="2729" y="4080"/>
                  <a:ext cx="9" cy="1"/>
                </a:xfrm>
                <a:custGeom>
                  <a:avLst/>
                  <a:gdLst>
                    <a:gd name="T0" fmla="*/ 0 w 27"/>
                    <a:gd name="T1" fmla="*/ 0 h 3"/>
                    <a:gd name="T2" fmla="*/ 0 w 27"/>
                    <a:gd name="T3" fmla="*/ 0 h 3"/>
                    <a:gd name="T4" fmla="*/ 0 w 27"/>
                    <a:gd name="T5" fmla="*/ 0 h 3"/>
                    <a:gd name="T6" fmla="*/ 0 w 27"/>
                    <a:gd name="T7" fmla="*/ 0 h 3"/>
                    <a:gd name="T8" fmla="*/ 0 w 27"/>
                    <a:gd name="T9" fmla="*/ 0 h 3"/>
                    <a:gd name="T10" fmla="*/ 0 w 27"/>
                    <a:gd name="T11" fmla="*/ 0 h 3"/>
                    <a:gd name="T12" fmla="*/ 0 w 27"/>
                    <a:gd name="T13" fmla="*/ 0 h 3"/>
                    <a:gd name="T14" fmla="*/ 0 w 27"/>
                    <a:gd name="T15" fmla="*/ 0 h 3"/>
                    <a:gd name="T16" fmla="*/ 0 w 27"/>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
                    <a:gd name="T29" fmla="*/ 27 w 27"/>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
                      <a:moveTo>
                        <a:pt x="22" y="0"/>
                      </a:moveTo>
                      <a:lnTo>
                        <a:pt x="24" y="1"/>
                      </a:lnTo>
                      <a:lnTo>
                        <a:pt x="26" y="2"/>
                      </a:lnTo>
                      <a:lnTo>
                        <a:pt x="27" y="3"/>
                      </a:lnTo>
                      <a:lnTo>
                        <a:pt x="26" y="3"/>
                      </a:lnTo>
                      <a:lnTo>
                        <a:pt x="0" y="3"/>
                      </a:lnTo>
                      <a:lnTo>
                        <a:pt x="1" y="0"/>
                      </a:lnTo>
                      <a:lnTo>
                        <a:pt x="22" y="0"/>
                      </a:lnTo>
                      <a:close/>
                    </a:path>
                  </a:pathLst>
                </a:custGeom>
                <a:solidFill>
                  <a:srgbClr val="B5B5B5"/>
                </a:solidFill>
                <a:ln w="9525">
                  <a:noFill/>
                  <a:round/>
                  <a:headEnd/>
                  <a:tailEnd/>
                </a:ln>
              </p:spPr>
              <p:txBody>
                <a:bodyPr/>
                <a:lstStyle/>
                <a:p>
                  <a:endParaRPr lang="en-US"/>
                </a:p>
              </p:txBody>
            </p:sp>
            <p:sp>
              <p:nvSpPr>
                <p:cNvPr id="13422" name="Freeform 196"/>
                <p:cNvSpPr>
                  <a:spLocks/>
                </p:cNvSpPr>
                <p:nvPr/>
              </p:nvSpPr>
              <p:spPr bwMode="auto">
                <a:xfrm>
                  <a:off x="2729" y="4080"/>
                  <a:ext cx="9" cy="1"/>
                </a:xfrm>
                <a:custGeom>
                  <a:avLst/>
                  <a:gdLst>
                    <a:gd name="T0" fmla="*/ 0 w 27"/>
                    <a:gd name="T1" fmla="*/ 0 h 3"/>
                    <a:gd name="T2" fmla="*/ 0 w 27"/>
                    <a:gd name="T3" fmla="*/ 0 h 3"/>
                    <a:gd name="T4" fmla="*/ 0 w 27"/>
                    <a:gd name="T5" fmla="*/ 0 h 3"/>
                    <a:gd name="T6" fmla="*/ 0 w 27"/>
                    <a:gd name="T7" fmla="*/ 0 h 3"/>
                    <a:gd name="T8" fmla="*/ 0 w 27"/>
                    <a:gd name="T9" fmla="*/ 0 h 3"/>
                    <a:gd name="T10" fmla="*/ 0 w 27"/>
                    <a:gd name="T11" fmla="*/ 0 h 3"/>
                    <a:gd name="T12" fmla="*/ 0 w 27"/>
                    <a:gd name="T13" fmla="*/ 0 h 3"/>
                    <a:gd name="T14" fmla="*/ 0 w 27"/>
                    <a:gd name="T15" fmla="*/ 0 h 3"/>
                    <a:gd name="T16" fmla="*/ 0 w 27"/>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
                    <a:gd name="T29" fmla="*/ 27 w 27"/>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
                      <a:moveTo>
                        <a:pt x="26" y="0"/>
                      </a:moveTo>
                      <a:lnTo>
                        <a:pt x="26" y="1"/>
                      </a:lnTo>
                      <a:lnTo>
                        <a:pt x="26" y="2"/>
                      </a:lnTo>
                      <a:lnTo>
                        <a:pt x="27" y="2"/>
                      </a:lnTo>
                      <a:lnTo>
                        <a:pt x="24" y="3"/>
                      </a:lnTo>
                      <a:lnTo>
                        <a:pt x="0" y="3"/>
                      </a:lnTo>
                      <a:lnTo>
                        <a:pt x="0" y="0"/>
                      </a:lnTo>
                      <a:lnTo>
                        <a:pt x="26" y="0"/>
                      </a:lnTo>
                      <a:close/>
                    </a:path>
                  </a:pathLst>
                </a:custGeom>
                <a:solidFill>
                  <a:srgbClr val="ABABAB"/>
                </a:solidFill>
                <a:ln w="9525">
                  <a:noFill/>
                  <a:round/>
                  <a:headEnd/>
                  <a:tailEnd/>
                </a:ln>
              </p:spPr>
              <p:txBody>
                <a:bodyPr/>
                <a:lstStyle/>
                <a:p>
                  <a:endParaRPr lang="en-US"/>
                </a:p>
              </p:txBody>
            </p:sp>
            <p:sp>
              <p:nvSpPr>
                <p:cNvPr id="13423" name="Freeform 197"/>
                <p:cNvSpPr>
                  <a:spLocks/>
                </p:cNvSpPr>
                <p:nvPr/>
              </p:nvSpPr>
              <p:spPr bwMode="auto">
                <a:xfrm>
                  <a:off x="2729" y="4081"/>
                  <a:ext cx="9" cy="1"/>
                </a:xfrm>
                <a:custGeom>
                  <a:avLst/>
                  <a:gdLst>
                    <a:gd name="T0" fmla="*/ 0 w 26"/>
                    <a:gd name="T1" fmla="*/ 0 h 4"/>
                    <a:gd name="T2" fmla="*/ 0 w 26"/>
                    <a:gd name="T3" fmla="*/ 0 h 4"/>
                    <a:gd name="T4" fmla="*/ 0 w 26"/>
                    <a:gd name="T5" fmla="*/ 0 h 4"/>
                    <a:gd name="T6" fmla="*/ 0 w 26"/>
                    <a:gd name="T7" fmla="*/ 0 h 4"/>
                    <a:gd name="T8" fmla="*/ 0 w 26"/>
                    <a:gd name="T9" fmla="*/ 0 h 4"/>
                    <a:gd name="T10" fmla="*/ 0 60000 65536"/>
                    <a:gd name="T11" fmla="*/ 0 60000 65536"/>
                    <a:gd name="T12" fmla="*/ 0 60000 65536"/>
                    <a:gd name="T13" fmla="*/ 0 60000 65536"/>
                    <a:gd name="T14" fmla="*/ 0 60000 65536"/>
                    <a:gd name="T15" fmla="*/ 0 w 26"/>
                    <a:gd name="T16" fmla="*/ 0 h 4"/>
                    <a:gd name="T17" fmla="*/ 26 w 26"/>
                    <a:gd name="T18" fmla="*/ 4 h 4"/>
                  </a:gdLst>
                  <a:ahLst/>
                  <a:cxnLst>
                    <a:cxn ang="T10">
                      <a:pos x="T0" y="T1"/>
                    </a:cxn>
                    <a:cxn ang="T11">
                      <a:pos x="T2" y="T3"/>
                    </a:cxn>
                    <a:cxn ang="T12">
                      <a:pos x="T4" y="T5"/>
                    </a:cxn>
                    <a:cxn ang="T13">
                      <a:pos x="T6" y="T7"/>
                    </a:cxn>
                    <a:cxn ang="T14">
                      <a:pos x="T8" y="T9"/>
                    </a:cxn>
                  </a:cxnLst>
                  <a:rect l="T15" t="T16" r="T17" b="T18"/>
                  <a:pathLst>
                    <a:path w="26" h="4">
                      <a:moveTo>
                        <a:pt x="0" y="4"/>
                      </a:moveTo>
                      <a:lnTo>
                        <a:pt x="0" y="0"/>
                      </a:lnTo>
                      <a:lnTo>
                        <a:pt x="26" y="0"/>
                      </a:lnTo>
                      <a:lnTo>
                        <a:pt x="20" y="4"/>
                      </a:lnTo>
                      <a:lnTo>
                        <a:pt x="0" y="4"/>
                      </a:lnTo>
                      <a:close/>
                    </a:path>
                  </a:pathLst>
                </a:custGeom>
                <a:solidFill>
                  <a:srgbClr val="A1A1A1"/>
                </a:solidFill>
                <a:ln w="9525">
                  <a:noFill/>
                  <a:round/>
                  <a:headEnd/>
                  <a:tailEnd/>
                </a:ln>
              </p:spPr>
              <p:txBody>
                <a:bodyPr/>
                <a:lstStyle/>
                <a:p>
                  <a:endParaRPr lang="en-US"/>
                </a:p>
              </p:txBody>
            </p:sp>
            <p:sp>
              <p:nvSpPr>
                <p:cNvPr id="13424" name="Freeform 198"/>
                <p:cNvSpPr>
                  <a:spLocks/>
                </p:cNvSpPr>
                <p:nvPr/>
              </p:nvSpPr>
              <p:spPr bwMode="auto">
                <a:xfrm>
                  <a:off x="2729" y="4081"/>
                  <a:ext cx="8" cy="2"/>
                </a:xfrm>
                <a:custGeom>
                  <a:avLst/>
                  <a:gdLst>
                    <a:gd name="T0" fmla="*/ 0 w 24"/>
                    <a:gd name="T1" fmla="*/ 0 h 5"/>
                    <a:gd name="T2" fmla="*/ 0 w 24"/>
                    <a:gd name="T3" fmla="*/ 0 h 5"/>
                    <a:gd name="T4" fmla="*/ 0 w 24"/>
                    <a:gd name="T5" fmla="*/ 0 h 5"/>
                    <a:gd name="T6" fmla="*/ 0 w 24"/>
                    <a:gd name="T7" fmla="*/ 0 h 5"/>
                    <a:gd name="T8" fmla="*/ 0 w 24"/>
                    <a:gd name="T9" fmla="*/ 0 h 5"/>
                    <a:gd name="T10" fmla="*/ 0 w 24"/>
                    <a:gd name="T11" fmla="*/ 0 h 5"/>
                    <a:gd name="T12" fmla="*/ 0 w 24"/>
                    <a:gd name="T13" fmla="*/ 0 h 5"/>
                    <a:gd name="T14" fmla="*/ 0 w 24"/>
                    <a:gd name="T15" fmla="*/ 0 h 5"/>
                    <a:gd name="T16" fmla="*/ 0 w 24"/>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5"/>
                    <a:gd name="T29" fmla="*/ 24 w 24"/>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5">
                      <a:moveTo>
                        <a:pt x="0" y="0"/>
                      </a:moveTo>
                      <a:lnTo>
                        <a:pt x="0" y="5"/>
                      </a:lnTo>
                      <a:lnTo>
                        <a:pt x="16" y="5"/>
                      </a:lnTo>
                      <a:lnTo>
                        <a:pt x="24" y="0"/>
                      </a:lnTo>
                      <a:lnTo>
                        <a:pt x="0" y="0"/>
                      </a:lnTo>
                      <a:close/>
                    </a:path>
                  </a:pathLst>
                </a:custGeom>
                <a:solidFill>
                  <a:srgbClr val="999999"/>
                </a:solidFill>
                <a:ln w="9525">
                  <a:noFill/>
                  <a:round/>
                  <a:headEnd/>
                  <a:tailEnd/>
                </a:ln>
              </p:spPr>
              <p:txBody>
                <a:bodyPr/>
                <a:lstStyle/>
                <a:p>
                  <a:endParaRPr lang="en-US"/>
                </a:p>
              </p:txBody>
            </p:sp>
            <p:sp>
              <p:nvSpPr>
                <p:cNvPr id="13425" name="Freeform 199"/>
                <p:cNvSpPr>
                  <a:spLocks/>
                </p:cNvSpPr>
                <p:nvPr/>
              </p:nvSpPr>
              <p:spPr bwMode="auto">
                <a:xfrm>
                  <a:off x="2729" y="4082"/>
                  <a:ext cx="7" cy="1"/>
                </a:xfrm>
                <a:custGeom>
                  <a:avLst/>
                  <a:gdLst>
                    <a:gd name="T0" fmla="*/ 0 w 20"/>
                    <a:gd name="T1" fmla="*/ 0 h 3"/>
                    <a:gd name="T2" fmla="*/ 0 w 20"/>
                    <a:gd name="T3" fmla="*/ 0 h 3"/>
                    <a:gd name="T4" fmla="*/ 0 w 20"/>
                    <a:gd name="T5" fmla="*/ 0 h 3"/>
                    <a:gd name="T6" fmla="*/ 0 w 20"/>
                    <a:gd name="T7" fmla="*/ 0 h 3"/>
                    <a:gd name="T8" fmla="*/ 0 w 20"/>
                    <a:gd name="T9" fmla="*/ 0 h 3"/>
                    <a:gd name="T10" fmla="*/ 0 w 20"/>
                    <a:gd name="T11" fmla="*/ 0 h 3"/>
                    <a:gd name="T12" fmla="*/ 0 w 20"/>
                    <a:gd name="T13" fmla="*/ 0 h 3"/>
                    <a:gd name="T14" fmla="*/ 0 w 20"/>
                    <a:gd name="T15" fmla="*/ 0 h 3"/>
                    <a:gd name="T16" fmla="*/ 0 w 20"/>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3"/>
                    <a:gd name="T29" fmla="*/ 20 w 20"/>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3">
                      <a:moveTo>
                        <a:pt x="0" y="0"/>
                      </a:moveTo>
                      <a:lnTo>
                        <a:pt x="0" y="2"/>
                      </a:lnTo>
                      <a:lnTo>
                        <a:pt x="0" y="3"/>
                      </a:lnTo>
                      <a:lnTo>
                        <a:pt x="13" y="3"/>
                      </a:lnTo>
                      <a:lnTo>
                        <a:pt x="20" y="0"/>
                      </a:lnTo>
                      <a:lnTo>
                        <a:pt x="0" y="0"/>
                      </a:lnTo>
                      <a:close/>
                    </a:path>
                  </a:pathLst>
                </a:custGeom>
                <a:solidFill>
                  <a:srgbClr val="8F8F8F"/>
                </a:solidFill>
                <a:ln w="9525">
                  <a:noFill/>
                  <a:round/>
                  <a:headEnd/>
                  <a:tailEnd/>
                </a:ln>
              </p:spPr>
              <p:txBody>
                <a:bodyPr/>
                <a:lstStyle/>
                <a:p>
                  <a:endParaRPr lang="en-US"/>
                </a:p>
              </p:txBody>
            </p:sp>
            <p:sp>
              <p:nvSpPr>
                <p:cNvPr id="13426" name="Freeform 200"/>
                <p:cNvSpPr>
                  <a:spLocks/>
                </p:cNvSpPr>
                <p:nvPr/>
              </p:nvSpPr>
              <p:spPr bwMode="auto">
                <a:xfrm>
                  <a:off x="2729" y="4083"/>
                  <a:ext cx="5" cy="1"/>
                </a:xfrm>
                <a:custGeom>
                  <a:avLst/>
                  <a:gdLst>
                    <a:gd name="T0" fmla="*/ 0 w 16"/>
                    <a:gd name="T1" fmla="*/ 0 h 4"/>
                    <a:gd name="T2" fmla="*/ 0 w 16"/>
                    <a:gd name="T3" fmla="*/ 0 h 4"/>
                    <a:gd name="T4" fmla="*/ 0 w 16"/>
                    <a:gd name="T5" fmla="*/ 0 h 4"/>
                    <a:gd name="T6" fmla="*/ 0 w 16"/>
                    <a:gd name="T7" fmla="*/ 0 h 4"/>
                    <a:gd name="T8" fmla="*/ 0 w 16"/>
                    <a:gd name="T9" fmla="*/ 0 h 4"/>
                    <a:gd name="T10" fmla="*/ 0 w 16"/>
                    <a:gd name="T11" fmla="*/ 0 h 4"/>
                    <a:gd name="T12" fmla="*/ 0 w 16"/>
                    <a:gd name="T13" fmla="*/ 0 h 4"/>
                    <a:gd name="T14" fmla="*/ 0 w 16"/>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0" y="4"/>
                      </a:moveTo>
                      <a:lnTo>
                        <a:pt x="0" y="2"/>
                      </a:lnTo>
                      <a:lnTo>
                        <a:pt x="0" y="1"/>
                      </a:lnTo>
                      <a:lnTo>
                        <a:pt x="0" y="0"/>
                      </a:lnTo>
                      <a:lnTo>
                        <a:pt x="16" y="0"/>
                      </a:lnTo>
                      <a:lnTo>
                        <a:pt x="9" y="4"/>
                      </a:lnTo>
                      <a:lnTo>
                        <a:pt x="0" y="4"/>
                      </a:lnTo>
                      <a:close/>
                    </a:path>
                  </a:pathLst>
                </a:custGeom>
                <a:solidFill>
                  <a:srgbClr val="858585"/>
                </a:solidFill>
                <a:ln w="9525">
                  <a:noFill/>
                  <a:round/>
                  <a:headEnd/>
                  <a:tailEnd/>
                </a:ln>
              </p:spPr>
              <p:txBody>
                <a:bodyPr/>
                <a:lstStyle/>
                <a:p>
                  <a:endParaRPr lang="en-US"/>
                </a:p>
              </p:txBody>
            </p:sp>
            <p:sp>
              <p:nvSpPr>
                <p:cNvPr id="13427" name="Freeform 201"/>
                <p:cNvSpPr>
                  <a:spLocks/>
                </p:cNvSpPr>
                <p:nvPr/>
              </p:nvSpPr>
              <p:spPr bwMode="auto">
                <a:xfrm>
                  <a:off x="2729" y="4083"/>
                  <a:ext cx="4" cy="2"/>
                </a:xfrm>
                <a:custGeom>
                  <a:avLst/>
                  <a:gdLst>
                    <a:gd name="T0" fmla="*/ 0 w 13"/>
                    <a:gd name="T1" fmla="*/ 0 h 5"/>
                    <a:gd name="T2" fmla="*/ 0 w 13"/>
                    <a:gd name="T3" fmla="*/ 0 h 5"/>
                    <a:gd name="T4" fmla="*/ 0 w 13"/>
                    <a:gd name="T5" fmla="*/ 0 h 5"/>
                    <a:gd name="T6" fmla="*/ 0 w 13"/>
                    <a:gd name="T7" fmla="*/ 0 h 5"/>
                    <a:gd name="T8" fmla="*/ 0 w 13"/>
                    <a:gd name="T9" fmla="*/ 0 h 5"/>
                    <a:gd name="T10" fmla="*/ 0 w 13"/>
                    <a:gd name="T11" fmla="*/ 0 h 5"/>
                    <a:gd name="T12" fmla="*/ 0 w 13"/>
                    <a:gd name="T13" fmla="*/ 0 h 5"/>
                    <a:gd name="T14" fmla="*/ 0 w 13"/>
                    <a:gd name="T15" fmla="*/ 0 h 5"/>
                    <a:gd name="T16" fmla="*/ 0 w 13"/>
                    <a:gd name="T17" fmla="*/ 0 h 5"/>
                    <a:gd name="T18" fmla="*/ 0 w 13"/>
                    <a:gd name="T19" fmla="*/ 0 h 5"/>
                    <a:gd name="T20" fmla="*/ 0 w 13"/>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5"/>
                    <a:gd name="T35" fmla="*/ 13 w 1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5">
                      <a:moveTo>
                        <a:pt x="0" y="0"/>
                      </a:moveTo>
                      <a:lnTo>
                        <a:pt x="0" y="1"/>
                      </a:lnTo>
                      <a:lnTo>
                        <a:pt x="0" y="3"/>
                      </a:lnTo>
                      <a:lnTo>
                        <a:pt x="0" y="4"/>
                      </a:lnTo>
                      <a:lnTo>
                        <a:pt x="1" y="5"/>
                      </a:lnTo>
                      <a:lnTo>
                        <a:pt x="4" y="5"/>
                      </a:lnTo>
                      <a:lnTo>
                        <a:pt x="5" y="5"/>
                      </a:lnTo>
                      <a:lnTo>
                        <a:pt x="7" y="4"/>
                      </a:lnTo>
                      <a:lnTo>
                        <a:pt x="9" y="4"/>
                      </a:lnTo>
                      <a:lnTo>
                        <a:pt x="13" y="0"/>
                      </a:lnTo>
                      <a:lnTo>
                        <a:pt x="0" y="0"/>
                      </a:lnTo>
                      <a:close/>
                    </a:path>
                  </a:pathLst>
                </a:custGeom>
                <a:solidFill>
                  <a:srgbClr val="7D7D7D"/>
                </a:solidFill>
                <a:ln w="9525">
                  <a:noFill/>
                  <a:round/>
                  <a:headEnd/>
                  <a:tailEnd/>
                </a:ln>
              </p:spPr>
              <p:txBody>
                <a:bodyPr/>
                <a:lstStyle/>
                <a:p>
                  <a:endParaRPr lang="en-US"/>
                </a:p>
              </p:txBody>
            </p:sp>
            <p:sp>
              <p:nvSpPr>
                <p:cNvPr id="13428" name="Freeform 202"/>
                <p:cNvSpPr>
                  <a:spLocks/>
                </p:cNvSpPr>
                <p:nvPr/>
              </p:nvSpPr>
              <p:spPr bwMode="auto">
                <a:xfrm>
                  <a:off x="2729" y="4084"/>
                  <a:ext cx="3" cy="1"/>
                </a:xfrm>
                <a:custGeom>
                  <a:avLst/>
                  <a:gdLst>
                    <a:gd name="T0" fmla="*/ 0 w 9"/>
                    <a:gd name="T1" fmla="*/ 0 h 2"/>
                    <a:gd name="T2" fmla="*/ 0 w 9"/>
                    <a:gd name="T3" fmla="*/ 1 h 2"/>
                    <a:gd name="T4" fmla="*/ 0 w 9"/>
                    <a:gd name="T5" fmla="*/ 1 h 2"/>
                    <a:gd name="T6" fmla="*/ 0 w 9"/>
                    <a:gd name="T7" fmla="*/ 1 h 2"/>
                    <a:gd name="T8" fmla="*/ 0 w 9"/>
                    <a:gd name="T9" fmla="*/ 1 h 2"/>
                    <a:gd name="T10" fmla="*/ 0 w 9"/>
                    <a:gd name="T11" fmla="*/ 1 h 2"/>
                    <a:gd name="T12" fmla="*/ 0 w 9"/>
                    <a:gd name="T13" fmla="*/ 1 h 2"/>
                    <a:gd name="T14" fmla="*/ 0 w 9"/>
                    <a:gd name="T15" fmla="*/ 1 h 2"/>
                    <a:gd name="T16" fmla="*/ 0 w 9"/>
                    <a:gd name="T17" fmla="*/ 0 h 2"/>
                    <a:gd name="T18" fmla="*/ 0 w 9"/>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2"/>
                    <a:gd name="T32" fmla="*/ 9 w 9"/>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2">
                      <a:moveTo>
                        <a:pt x="0" y="0"/>
                      </a:moveTo>
                      <a:lnTo>
                        <a:pt x="0" y="1"/>
                      </a:lnTo>
                      <a:lnTo>
                        <a:pt x="1" y="1"/>
                      </a:lnTo>
                      <a:lnTo>
                        <a:pt x="1" y="2"/>
                      </a:lnTo>
                      <a:lnTo>
                        <a:pt x="4" y="2"/>
                      </a:lnTo>
                      <a:lnTo>
                        <a:pt x="5" y="2"/>
                      </a:lnTo>
                      <a:lnTo>
                        <a:pt x="8" y="1"/>
                      </a:lnTo>
                      <a:lnTo>
                        <a:pt x="9" y="0"/>
                      </a:lnTo>
                      <a:lnTo>
                        <a:pt x="0" y="0"/>
                      </a:lnTo>
                      <a:close/>
                    </a:path>
                  </a:pathLst>
                </a:custGeom>
                <a:solidFill>
                  <a:srgbClr val="737373"/>
                </a:solidFill>
                <a:ln w="9525">
                  <a:noFill/>
                  <a:round/>
                  <a:headEnd/>
                  <a:tailEnd/>
                </a:ln>
              </p:spPr>
              <p:txBody>
                <a:bodyPr/>
                <a:lstStyle/>
                <a:p>
                  <a:endParaRPr lang="en-US"/>
                </a:p>
              </p:txBody>
            </p:sp>
            <p:sp>
              <p:nvSpPr>
                <p:cNvPr id="13429" name="Freeform 203"/>
                <p:cNvSpPr>
                  <a:spLocks/>
                </p:cNvSpPr>
                <p:nvPr/>
              </p:nvSpPr>
              <p:spPr bwMode="auto">
                <a:xfrm>
                  <a:off x="2733" y="4078"/>
                  <a:ext cx="6" cy="5"/>
                </a:xfrm>
                <a:custGeom>
                  <a:avLst/>
                  <a:gdLst>
                    <a:gd name="T0" fmla="*/ 0 w 18"/>
                    <a:gd name="T1" fmla="*/ 0 h 15"/>
                    <a:gd name="T2" fmla="*/ 0 w 18"/>
                    <a:gd name="T3" fmla="*/ 0 h 15"/>
                    <a:gd name="T4" fmla="*/ 0 w 18"/>
                    <a:gd name="T5" fmla="*/ 0 h 15"/>
                    <a:gd name="T6" fmla="*/ 0 w 18"/>
                    <a:gd name="T7" fmla="*/ 0 h 15"/>
                    <a:gd name="T8" fmla="*/ 0 w 18"/>
                    <a:gd name="T9" fmla="*/ 0 h 15"/>
                    <a:gd name="T10" fmla="*/ 0 w 18"/>
                    <a:gd name="T11" fmla="*/ 0 h 15"/>
                    <a:gd name="T12" fmla="*/ 0 w 18"/>
                    <a:gd name="T13" fmla="*/ 0 h 15"/>
                    <a:gd name="T14" fmla="*/ 0 w 18"/>
                    <a:gd name="T15" fmla="*/ 0 h 15"/>
                    <a:gd name="T16" fmla="*/ 0 w 18"/>
                    <a:gd name="T17" fmla="*/ 0 h 15"/>
                    <a:gd name="T18" fmla="*/ 0 w 18"/>
                    <a:gd name="T19" fmla="*/ 0 h 15"/>
                    <a:gd name="T20" fmla="*/ 0 w 18"/>
                    <a:gd name="T21" fmla="*/ 0 h 15"/>
                    <a:gd name="T22" fmla="*/ 0 w 18"/>
                    <a:gd name="T23" fmla="*/ 0 h 15"/>
                    <a:gd name="T24" fmla="*/ 0 w 18"/>
                    <a:gd name="T25" fmla="*/ 0 h 15"/>
                    <a:gd name="T26" fmla="*/ 0 w 18"/>
                    <a:gd name="T27" fmla="*/ 0 h 15"/>
                    <a:gd name="T28" fmla="*/ 0 w 18"/>
                    <a:gd name="T29" fmla="*/ 0 h 15"/>
                    <a:gd name="T30" fmla="*/ 0 w 18"/>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5"/>
                    <a:gd name="T50" fmla="*/ 18 w 18"/>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5">
                      <a:moveTo>
                        <a:pt x="0" y="8"/>
                      </a:moveTo>
                      <a:lnTo>
                        <a:pt x="0" y="8"/>
                      </a:lnTo>
                      <a:lnTo>
                        <a:pt x="4" y="11"/>
                      </a:lnTo>
                      <a:lnTo>
                        <a:pt x="8" y="14"/>
                      </a:lnTo>
                      <a:lnTo>
                        <a:pt x="11" y="15"/>
                      </a:lnTo>
                      <a:lnTo>
                        <a:pt x="12" y="15"/>
                      </a:lnTo>
                      <a:lnTo>
                        <a:pt x="18" y="8"/>
                      </a:lnTo>
                      <a:lnTo>
                        <a:pt x="18" y="7"/>
                      </a:lnTo>
                      <a:lnTo>
                        <a:pt x="15" y="4"/>
                      </a:lnTo>
                      <a:lnTo>
                        <a:pt x="11" y="3"/>
                      </a:lnTo>
                      <a:lnTo>
                        <a:pt x="6" y="0"/>
                      </a:lnTo>
                      <a:lnTo>
                        <a:pt x="0" y="8"/>
                      </a:lnTo>
                      <a:close/>
                    </a:path>
                  </a:pathLst>
                </a:custGeom>
                <a:solidFill>
                  <a:srgbClr val="000000"/>
                </a:solidFill>
                <a:ln w="9525">
                  <a:noFill/>
                  <a:round/>
                  <a:headEnd/>
                  <a:tailEnd/>
                </a:ln>
              </p:spPr>
              <p:txBody>
                <a:bodyPr/>
                <a:lstStyle/>
                <a:p>
                  <a:endParaRPr lang="en-US"/>
                </a:p>
              </p:txBody>
            </p:sp>
            <p:sp>
              <p:nvSpPr>
                <p:cNvPr id="13430" name="Freeform 204"/>
                <p:cNvSpPr>
                  <a:spLocks/>
                </p:cNvSpPr>
                <p:nvPr/>
              </p:nvSpPr>
              <p:spPr bwMode="auto">
                <a:xfrm>
                  <a:off x="2727" y="4076"/>
                  <a:ext cx="8" cy="4"/>
                </a:xfrm>
                <a:custGeom>
                  <a:avLst/>
                  <a:gdLst>
                    <a:gd name="T0" fmla="*/ 0 w 23"/>
                    <a:gd name="T1" fmla="*/ 0 h 14"/>
                    <a:gd name="T2" fmla="*/ 0 w 23"/>
                    <a:gd name="T3" fmla="*/ 0 h 14"/>
                    <a:gd name="T4" fmla="*/ 0 w 23"/>
                    <a:gd name="T5" fmla="*/ 0 h 14"/>
                    <a:gd name="T6" fmla="*/ 0 w 23"/>
                    <a:gd name="T7" fmla="*/ 0 h 14"/>
                    <a:gd name="T8" fmla="*/ 0 w 23"/>
                    <a:gd name="T9" fmla="*/ 0 h 14"/>
                    <a:gd name="T10" fmla="*/ 0 w 23"/>
                    <a:gd name="T11" fmla="*/ 0 h 14"/>
                    <a:gd name="T12" fmla="*/ 0 w 23"/>
                    <a:gd name="T13" fmla="*/ 0 h 14"/>
                    <a:gd name="T14" fmla="*/ 0 w 23"/>
                    <a:gd name="T15" fmla="*/ 0 h 14"/>
                    <a:gd name="T16" fmla="*/ 0 w 23"/>
                    <a:gd name="T17" fmla="*/ 0 h 14"/>
                    <a:gd name="T18" fmla="*/ 0 w 23"/>
                    <a:gd name="T19" fmla="*/ 0 h 14"/>
                    <a:gd name="T20" fmla="*/ 0 w 23"/>
                    <a:gd name="T21" fmla="*/ 0 h 14"/>
                    <a:gd name="T22" fmla="*/ 0 w 23"/>
                    <a:gd name="T23" fmla="*/ 0 h 14"/>
                    <a:gd name="T24" fmla="*/ 0 w 23"/>
                    <a:gd name="T25" fmla="*/ 0 h 14"/>
                    <a:gd name="T26" fmla="*/ 0 w 23"/>
                    <a:gd name="T27" fmla="*/ 0 h 14"/>
                    <a:gd name="T28" fmla="*/ 0 w 23"/>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14"/>
                    <a:gd name="T47" fmla="*/ 23 w 23"/>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14">
                      <a:moveTo>
                        <a:pt x="12" y="6"/>
                      </a:moveTo>
                      <a:lnTo>
                        <a:pt x="12" y="6"/>
                      </a:lnTo>
                      <a:lnTo>
                        <a:pt x="5" y="10"/>
                      </a:lnTo>
                      <a:lnTo>
                        <a:pt x="7" y="11"/>
                      </a:lnTo>
                      <a:lnTo>
                        <a:pt x="13" y="13"/>
                      </a:lnTo>
                      <a:lnTo>
                        <a:pt x="17" y="14"/>
                      </a:lnTo>
                      <a:lnTo>
                        <a:pt x="23" y="6"/>
                      </a:lnTo>
                      <a:lnTo>
                        <a:pt x="17" y="3"/>
                      </a:lnTo>
                      <a:lnTo>
                        <a:pt x="13" y="2"/>
                      </a:lnTo>
                      <a:lnTo>
                        <a:pt x="9" y="0"/>
                      </a:lnTo>
                      <a:lnTo>
                        <a:pt x="0" y="6"/>
                      </a:lnTo>
                      <a:lnTo>
                        <a:pt x="0" y="4"/>
                      </a:lnTo>
                      <a:lnTo>
                        <a:pt x="12" y="6"/>
                      </a:lnTo>
                      <a:close/>
                    </a:path>
                  </a:pathLst>
                </a:custGeom>
                <a:solidFill>
                  <a:srgbClr val="000000"/>
                </a:solidFill>
                <a:ln w="9525">
                  <a:noFill/>
                  <a:round/>
                  <a:headEnd/>
                  <a:tailEnd/>
                </a:ln>
              </p:spPr>
              <p:txBody>
                <a:bodyPr/>
                <a:lstStyle/>
                <a:p>
                  <a:endParaRPr lang="en-US"/>
                </a:p>
              </p:txBody>
            </p:sp>
          </p:grpSp>
          <p:grpSp>
            <p:nvGrpSpPr>
              <p:cNvPr id="10" name="Group 406"/>
              <p:cNvGrpSpPr>
                <a:grpSpLocks/>
              </p:cNvGrpSpPr>
              <p:nvPr/>
            </p:nvGrpSpPr>
            <p:grpSpPr bwMode="auto">
              <a:xfrm>
                <a:off x="2721" y="4035"/>
                <a:ext cx="63" cy="51"/>
                <a:chOff x="2722" y="4036"/>
                <a:chExt cx="63" cy="51"/>
              </a:xfrm>
            </p:grpSpPr>
            <p:sp>
              <p:nvSpPr>
                <p:cNvPr id="13031" name="Freeform 206"/>
                <p:cNvSpPr>
                  <a:spLocks/>
                </p:cNvSpPr>
                <p:nvPr/>
              </p:nvSpPr>
              <p:spPr bwMode="auto">
                <a:xfrm>
                  <a:off x="2727" y="4077"/>
                  <a:ext cx="4" cy="7"/>
                </a:xfrm>
                <a:custGeom>
                  <a:avLst/>
                  <a:gdLst>
                    <a:gd name="T0" fmla="*/ 0 w 14"/>
                    <a:gd name="T1" fmla="*/ 0 h 20"/>
                    <a:gd name="T2" fmla="*/ 0 w 14"/>
                    <a:gd name="T3" fmla="*/ 0 h 20"/>
                    <a:gd name="T4" fmla="*/ 0 w 14"/>
                    <a:gd name="T5" fmla="*/ 0 h 20"/>
                    <a:gd name="T6" fmla="*/ 0 w 14"/>
                    <a:gd name="T7" fmla="*/ 0 h 20"/>
                    <a:gd name="T8" fmla="*/ 0 w 14"/>
                    <a:gd name="T9" fmla="*/ 0 h 20"/>
                    <a:gd name="T10" fmla="*/ 0 w 14"/>
                    <a:gd name="T11" fmla="*/ 0 h 20"/>
                    <a:gd name="T12" fmla="*/ 0 w 14"/>
                    <a:gd name="T13" fmla="*/ 0 h 20"/>
                    <a:gd name="T14" fmla="*/ 0 w 14"/>
                    <a:gd name="T15" fmla="*/ 0 h 20"/>
                    <a:gd name="T16" fmla="*/ 0 w 14"/>
                    <a:gd name="T17" fmla="*/ 0 h 20"/>
                    <a:gd name="T18" fmla="*/ 0 w 14"/>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0"/>
                    <a:gd name="T32" fmla="*/ 14 w 14"/>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0">
                      <a:moveTo>
                        <a:pt x="12" y="20"/>
                      </a:moveTo>
                      <a:lnTo>
                        <a:pt x="12" y="19"/>
                      </a:lnTo>
                      <a:lnTo>
                        <a:pt x="14" y="2"/>
                      </a:lnTo>
                      <a:lnTo>
                        <a:pt x="2" y="0"/>
                      </a:lnTo>
                      <a:lnTo>
                        <a:pt x="0" y="18"/>
                      </a:lnTo>
                      <a:lnTo>
                        <a:pt x="0" y="17"/>
                      </a:lnTo>
                      <a:lnTo>
                        <a:pt x="12" y="20"/>
                      </a:lnTo>
                      <a:lnTo>
                        <a:pt x="12" y="19"/>
                      </a:lnTo>
                      <a:lnTo>
                        <a:pt x="12" y="20"/>
                      </a:lnTo>
                      <a:close/>
                    </a:path>
                  </a:pathLst>
                </a:custGeom>
                <a:solidFill>
                  <a:srgbClr val="000000"/>
                </a:solidFill>
                <a:ln w="9525">
                  <a:noFill/>
                  <a:round/>
                  <a:headEnd/>
                  <a:tailEnd/>
                </a:ln>
              </p:spPr>
              <p:txBody>
                <a:bodyPr/>
                <a:lstStyle/>
                <a:p>
                  <a:endParaRPr lang="en-US"/>
                </a:p>
              </p:txBody>
            </p:sp>
            <p:sp>
              <p:nvSpPr>
                <p:cNvPr id="13032" name="Freeform 207"/>
                <p:cNvSpPr>
                  <a:spLocks/>
                </p:cNvSpPr>
                <p:nvPr/>
              </p:nvSpPr>
              <p:spPr bwMode="auto">
                <a:xfrm>
                  <a:off x="2727" y="4083"/>
                  <a:ext cx="4" cy="4"/>
                </a:xfrm>
                <a:custGeom>
                  <a:avLst/>
                  <a:gdLst>
                    <a:gd name="T0" fmla="*/ 0 w 12"/>
                    <a:gd name="T1" fmla="*/ 0 h 12"/>
                    <a:gd name="T2" fmla="*/ 0 w 12"/>
                    <a:gd name="T3" fmla="*/ 0 h 12"/>
                    <a:gd name="T4" fmla="*/ 0 w 12"/>
                    <a:gd name="T5" fmla="*/ 0 h 12"/>
                    <a:gd name="T6" fmla="*/ 0 w 12"/>
                    <a:gd name="T7" fmla="*/ 0 h 12"/>
                    <a:gd name="T8" fmla="*/ 0 w 12"/>
                    <a:gd name="T9" fmla="*/ 0 h 12"/>
                    <a:gd name="T10" fmla="*/ 0 w 12"/>
                    <a:gd name="T11" fmla="*/ 0 h 12"/>
                    <a:gd name="T12" fmla="*/ 0 w 12"/>
                    <a:gd name="T13" fmla="*/ 0 h 12"/>
                    <a:gd name="T14" fmla="*/ 0 w 12"/>
                    <a:gd name="T15" fmla="*/ 0 h 12"/>
                    <a:gd name="T16" fmla="*/ 0 w 12"/>
                    <a:gd name="T17" fmla="*/ 0 h 12"/>
                    <a:gd name="T18" fmla="*/ 0 w 12"/>
                    <a:gd name="T19" fmla="*/ 0 h 12"/>
                    <a:gd name="T20" fmla="*/ 0 w 12"/>
                    <a:gd name="T21" fmla="*/ 0 h 12"/>
                    <a:gd name="T22" fmla="*/ 0 w 12"/>
                    <a:gd name="T23" fmla="*/ 0 h 12"/>
                    <a:gd name="T24" fmla="*/ 0 w 12"/>
                    <a:gd name="T25" fmla="*/ 0 h 12"/>
                    <a:gd name="T26" fmla="*/ 0 w 12"/>
                    <a:gd name="T27" fmla="*/ 0 h 12"/>
                    <a:gd name="T28" fmla="*/ 0 w 12"/>
                    <a:gd name="T29" fmla="*/ 0 h 12"/>
                    <a:gd name="T30" fmla="*/ 0 w 12"/>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9" y="2"/>
                      </a:moveTo>
                      <a:lnTo>
                        <a:pt x="11" y="2"/>
                      </a:lnTo>
                      <a:lnTo>
                        <a:pt x="12" y="3"/>
                      </a:lnTo>
                      <a:lnTo>
                        <a:pt x="0" y="0"/>
                      </a:lnTo>
                      <a:lnTo>
                        <a:pt x="0" y="3"/>
                      </a:lnTo>
                      <a:lnTo>
                        <a:pt x="0" y="6"/>
                      </a:lnTo>
                      <a:lnTo>
                        <a:pt x="2" y="9"/>
                      </a:lnTo>
                      <a:lnTo>
                        <a:pt x="5" y="10"/>
                      </a:lnTo>
                      <a:lnTo>
                        <a:pt x="7" y="12"/>
                      </a:lnTo>
                      <a:lnTo>
                        <a:pt x="5" y="10"/>
                      </a:lnTo>
                      <a:lnTo>
                        <a:pt x="7" y="12"/>
                      </a:lnTo>
                      <a:lnTo>
                        <a:pt x="9" y="2"/>
                      </a:lnTo>
                      <a:close/>
                    </a:path>
                  </a:pathLst>
                </a:custGeom>
                <a:solidFill>
                  <a:srgbClr val="000000"/>
                </a:solidFill>
                <a:ln w="9525">
                  <a:noFill/>
                  <a:round/>
                  <a:headEnd/>
                  <a:tailEnd/>
                </a:ln>
              </p:spPr>
              <p:txBody>
                <a:bodyPr/>
                <a:lstStyle/>
                <a:p>
                  <a:endParaRPr lang="en-US"/>
                </a:p>
              </p:txBody>
            </p:sp>
            <p:sp>
              <p:nvSpPr>
                <p:cNvPr id="13033" name="Freeform 208"/>
                <p:cNvSpPr>
                  <a:spLocks/>
                </p:cNvSpPr>
                <p:nvPr/>
              </p:nvSpPr>
              <p:spPr bwMode="auto">
                <a:xfrm>
                  <a:off x="2729" y="4083"/>
                  <a:ext cx="4" cy="4"/>
                </a:xfrm>
                <a:custGeom>
                  <a:avLst/>
                  <a:gdLst>
                    <a:gd name="T0" fmla="*/ 0 w 12"/>
                    <a:gd name="T1" fmla="*/ 0 h 11"/>
                    <a:gd name="T2" fmla="*/ 0 w 12"/>
                    <a:gd name="T3" fmla="*/ 0 h 11"/>
                    <a:gd name="T4" fmla="*/ 0 w 12"/>
                    <a:gd name="T5" fmla="*/ 0 h 11"/>
                    <a:gd name="T6" fmla="*/ 0 w 12"/>
                    <a:gd name="T7" fmla="*/ 0 h 11"/>
                    <a:gd name="T8" fmla="*/ 0 w 12"/>
                    <a:gd name="T9" fmla="*/ 0 h 11"/>
                    <a:gd name="T10" fmla="*/ 0 w 12"/>
                    <a:gd name="T11" fmla="*/ 0 h 11"/>
                    <a:gd name="T12" fmla="*/ 0 w 12"/>
                    <a:gd name="T13" fmla="*/ 0 h 11"/>
                    <a:gd name="T14" fmla="*/ 0 w 12"/>
                    <a:gd name="T15" fmla="*/ 0 h 11"/>
                    <a:gd name="T16" fmla="*/ 0 w 12"/>
                    <a:gd name="T17" fmla="*/ 0 h 11"/>
                    <a:gd name="T18" fmla="*/ 0 w 12"/>
                    <a:gd name="T19" fmla="*/ 0 h 11"/>
                    <a:gd name="T20" fmla="*/ 0 w 12"/>
                    <a:gd name="T21" fmla="*/ 0 h 11"/>
                    <a:gd name="T22" fmla="*/ 0 w 12"/>
                    <a:gd name="T23" fmla="*/ 0 h 11"/>
                    <a:gd name="T24" fmla="*/ 0 w 12"/>
                    <a:gd name="T25" fmla="*/ 0 h 11"/>
                    <a:gd name="T26" fmla="*/ 0 w 12"/>
                    <a:gd name="T27" fmla="*/ 0 h 11"/>
                    <a:gd name="T28" fmla="*/ 0 w 12"/>
                    <a:gd name="T29" fmla="*/ 0 h 11"/>
                    <a:gd name="T30" fmla="*/ 0 w 12"/>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1"/>
                    <a:gd name="T50" fmla="*/ 12 w 12"/>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1">
                      <a:moveTo>
                        <a:pt x="5" y="0"/>
                      </a:moveTo>
                      <a:lnTo>
                        <a:pt x="5" y="0"/>
                      </a:lnTo>
                      <a:lnTo>
                        <a:pt x="4" y="0"/>
                      </a:lnTo>
                      <a:lnTo>
                        <a:pt x="2" y="0"/>
                      </a:lnTo>
                      <a:lnTo>
                        <a:pt x="4" y="0"/>
                      </a:lnTo>
                      <a:lnTo>
                        <a:pt x="2" y="0"/>
                      </a:lnTo>
                      <a:lnTo>
                        <a:pt x="0" y="10"/>
                      </a:lnTo>
                      <a:lnTo>
                        <a:pt x="1" y="11"/>
                      </a:lnTo>
                      <a:lnTo>
                        <a:pt x="5" y="11"/>
                      </a:lnTo>
                      <a:lnTo>
                        <a:pt x="8" y="10"/>
                      </a:lnTo>
                      <a:lnTo>
                        <a:pt x="11" y="8"/>
                      </a:lnTo>
                      <a:lnTo>
                        <a:pt x="12" y="8"/>
                      </a:lnTo>
                      <a:lnTo>
                        <a:pt x="11" y="8"/>
                      </a:lnTo>
                      <a:lnTo>
                        <a:pt x="12" y="8"/>
                      </a:lnTo>
                      <a:lnTo>
                        <a:pt x="5" y="0"/>
                      </a:lnTo>
                      <a:close/>
                    </a:path>
                  </a:pathLst>
                </a:custGeom>
                <a:solidFill>
                  <a:srgbClr val="000000"/>
                </a:solidFill>
                <a:ln w="9525">
                  <a:noFill/>
                  <a:round/>
                  <a:headEnd/>
                  <a:tailEnd/>
                </a:ln>
              </p:spPr>
              <p:txBody>
                <a:bodyPr/>
                <a:lstStyle/>
                <a:p>
                  <a:endParaRPr lang="en-US"/>
                </a:p>
              </p:txBody>
            </p:sp>
            <p:sp>
              <p:nvSpPr>
                <p:cNvPr id="13034" name="Freeform 209"/>
                <p:cNvSpPr>
                  <a:spLocks/>
                </p:cNvSpPr>
                <p:nvPr/>
              </p:nvSpPr>
              <p:spPr bwMode="auto">
                <a:xfrm>
                  <a:off x="2731" y="4080"/>
                  <a:ext cx="10" cy="6"/>
                </a:xfrm>
                <a:custGeom>
                  <a:avLst/>
                  <a:gdLst>
                    <a:gd name="T0" fmla="*/ 0 w 32"/>
                    <a:gd name="T1" fmla="*/ 0 h 18"/>
                    <a:gd name="T2" fmla="*/ 0 w 32"/>
                    <a:gd name="T3" fmla="*/ 0 h 18"/>
                    <a:gd name="T4" fmla="*/ 0 w 32"/>
                    <a:gd name="T5" fmla="*/ 0 h 18"/>
                    <a:gd name="T6" fmla="*/ 0 w 32"/>
                    <a:gd name="T7" fmla="*/ 0 h 18"/>
                    <a:gd name="T8" fmla="*/ 0 w 32"/>
                    <a:gd name="T9" fmla="*/ 0 h 18"/>
                    <a:gd name="T10" fmla="*/ 0 w 32"/>
                    <a:gd name="T11" fmla="*/ 0 h 18"/>
                    <a:gd name="T12" fmla="*/ 0 w 32"/>
                    <a:gd name="T13" fmla="*/ 0 h 18"/>
                    <a:gd name="T14" fmla="*/ 0 w 32"/>
                    <a:gd name="T15" fmla="*/ 0 h 18"/>
                    <a:gd name="T16" fmla="*/ 0 w 32"/>
                    <a:gd name="T17" fmla="*/ 0 h 18"/>
                    <a:gd name="T18" fmla="*/ 0 w 32"/>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18"/>
                    <a:gd name="T32" fmla="*/ 32 w 32"/>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18">
                      <a:moveTo>
                        <a:pt x="19" y="8"/>
                      </a:moveTo>
                      <a:lnTo>
                        <a:pt x="19" y="0"/>
                      </a:lnTo>
                      <a:lnTo>
                        <a:pt x="0" y="10"/>
                      </a:lnTo>
                      <a:lnTo>
                        <a:pt x="7" y="18"/>
                      </a:lnTo>
                      <a:lnTo>
                        <a:pt x="25" y="8"/>
                      </a:lnTo>
                      <a:lnTo>
                        <a:pt x="25" y="1"/>
                      </a:lnTo>
                      <a:lnTo>
                        <a:pt x="25" y="8"/>
                      </a:lnTo>
                      <a:lnTo>
                        <a:pt x="32" y="4"/>
                      </a:lnTo>
                      <a:lnTo>
                        <a:pt x="25" y="1"/>
                      </a:lnTo>
                      <a:lnTo>
                        <a:pt x="19" y="8"/>
                      </a:lnTo>
                      <a:close/>
                    </a:path>
                  </a:pathLst>
                </a:custGeom>
                <a:solidFill>
                  <a:srgbClr val="000000"/>
                </a:solidFill>
                <a:ln w="9525">
                  <a:noFill/>
                  <a:round/>
                  <a:headEnd/>
                  <a:tailEnd/>
                </a:ln>
              </p:spPr>
              <p:txBody>
                <a:bodyPr/>
                <a:lstStyle/>
                <a:p>
                  <a:endParaRPr lang="en-US"/>
                </a:p>
              </p:txBody>
            </p:sp>
            <p:sp>
              <p:nvSpPr>
                <p:cNvPr id="13035" name="Freeform 210"/>
                <p:cNvSpPr>
                  <a:spLocks/>
                </p:cNvSpPr>
                <p:nvPr/>
              </p:nvSpPr>
              <p:spPr bwMode="auto">
                <a:xfrm>
                  <a:off x="2727" y="4071"/>
                  <a:ext cx="3" cy="1"/>
                </a:xfrm>
                <a:custGeom>
                  <a:avLst/>
                  <a:gdLst>
                    <a:gd name="T0" fmla="*/ 0 w 9"/>
                    <a:gd name="T1" fmla="*/ 1 h 1"/>
                    <a:gd name="T2" fmla="*/ 0 w 9"/>
                    <a:gd name="T3" fmla="*/ 0 h 1"/>
                    <a:gd name="T4" fmla="*/ 0 w 9"/>
                    <a:gd name="T5" fmla="*/ 0 h 1"/>
                    <a:gd name="T6" fmla="*/ 0 w 9"/>
                    <a:gd name="T7" fmla="*/ 0 h 1"/>
                    <a:gd name="T8" fmla="*/ 0 w 9"/>
                    <a:gd name="T9" fmla="*/ 1 h 1"/>
                    <a:gd name="T10" fmla="*/ 0 w 9"/>
                    <a:gd name="T11" fmla="*/ 1 h 1"/>
                    <a:gd name="T12" fmla="*/ 0 w 9"/>
                    <a:gd name="T13" fmla="*/ 1 h 1"/>
                    <a:gd name="T14" fmla="*/ 0 60000 65536"/>
                    <a:gd name="T15" fmla="*/ 0 60000 65536"/>
                    <a:gd name="T16" fmla="*/ 0 60000 65536"/>
                    <a:gd name="T17" fmla="*/ 0 60000 65536"/>
                    <a:gd name="T18" fmla="*/ 0 60000 65536"/>
                    <a:gd name="T19" fmla="*/ 0 60000 65536"/>
                    <a:gd name="T20" fmla="*/ 0 60000 65536"/>
                    <a:gd name="T21" fmla="*/ 0 w 9"/>
                    <a:gd name="T22" fmla="*/ 0 h 1"/>
                    <a:gd name="T23" fmla="*/ 9 w 9"/>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 h="1">
                      <a:moveTo>
                        <a:pt x="9" y="1"/>
                      </a:moveTo>
                      <a:lnTo>
                        <a:pt x="7" y="0"/>
                      </a:lnTo>
                      <a:lnTo>
                        <a:pt x="4" y="0"/>
                      </a:lnTo>
                      <a:lnTo>
                        <a:pt x="1" y="0"/>
                      </a:lnTo>
                      <a:lnTo>
                        <a:pt x="0" y="1"/>
                      </a:lnTo>
                      <a:lnTo>
                        <a:pt x="9" y="1"/>
                      </a:lnTo>
                      <a:close/>
                    </a:path>
                  </a:pathLst>
                </a:custGeom>
                <a:solidFill>
                  <a:srgbClr val="E3E3E3"/>
                </a:solidFill>
                <a:ln w="9525">
                  <a:noFill/>
                  <a:round/>
                  <a:headEnd/>
                  <a:tailEnd/>
                </a:ln>
              </p:spPr>
              <p:txBody>
                <a:bodyPr/>
                <a:lstStyle/>
                <a:p>
                  <a:endParaRPr lang="en-US"/>
                </a:p>
              </p:txBody>
            </p:sp>
            <p:sp>
              <p:nvSpPr>
                <p:cNvPr id="13036" name="Freeform 211"/>
                <p:cNvSpPr>
                  <a:spLocks/>
                </p:cNvSpPr>
                <p:nvPr/>
              </p:nvSpPr>
              <p:spPr bwMode="auto">
                <a:xfrm>
                  <a:off x="2726" y="4071"/>
                  <a:ext cx="5" cy="1"/>
                </a:xfrm>
                <a:custGeom>
                  <a:avLst/>
                  <a:gdLst>
                    <a:gd name="T0" fmla="*/ 0 w 14"/>
                    <a:gd name="T1" fmla="*/ 1 h 2"/>
                    <a:gd name="T2" fmla="*/ 0 w 14"/>
                    <a:gd name="T3" fmla="*/ 1 h 2"/>
                    <a:gd name="T4" fmla="*/ 0 w 14"/>
                    <a:gd name="T5" fmla="*/ 1 h 2"/>
                    <a:gd name="T6" fmla="*/ 0 w 14"/>
                    <a:gd name="T7" fmla="*/ 0 h 2"/>
                    <a:gd name="T8" fmla="*/ 0 w 14"/>
                    <a:gd name="T9" fmla="*/ 1 h 2"/>
                    <a:gd name="T10" fmla="*/ 0 w 14"/>
                    <a:gd name="T11" fmla="*/ 1 h 2"/>
                    <a:gd name="T12" fmla="*/ 0 w 14"/>
                    <a:gd name="T13" fmla="*/ 1 h 2"/>
                    <a:gd name="T14" fmla="*/ 0 w 14"/>
                    <a:gd name="T15" fmla="*/ 1 h 2"/>
                    <a:gd name="T16" fmla="*/ 0 w 14"/>
                    <a:gd name="T17" fmla="*/ 1 h 2"/>
                    <a:gd name="T18" fmla="*/ 0 w 14"/>
                    <a:gd name="T19" fmla="*/ 1 h 2"/>
                    <a:gd name="T20" fmla="*/ 0 w 14"/>
                    <a:gd name="T21" fmla="*/ 1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2"/>
                    <a:gd name="T35" fmla="*/ 14 w 14"/>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2">
                      <a:moveTo>
                        <a:pt x="0" y="2"/>
                      </a:moveTo>
                      <a:lnTo>
                        <a:pt x="0" y="2"/>
                      </a:lnTo>
                      <a:lnTo>
                        <a:pt x="2" y="1"/>
                      </a:lnTo>
                      <a:lnTo>
                        <a:pt x="6" y="0"/>
                      </a:lnTo>
                      <a:lnTo>
                        <a:pt x="11" y="1"/>
                      </a:lnTo>
                      <a:lnTo>
                        <a:pt x="13" y="1"/>
                      </a:lnTo>
                      <a:lnTo>
                        <a:pt x="14" y="2"/>
                      </a:lnTo>
                      <a:lnTo>
                        <a:pt x="0" y="2"/>
                      </a:lnTo>
                      <a:close/>
                    </a:path>
                  </a:pathLst>
                </a:custGeom>
                <a:solidFill>
                  <a:srgbClr val="D9D9D9"/>
                </a:solidFill>
                <a:ln w="9525">
                  <a:noFill/>
                  <a:round/>
                  <a:headEnd/>
                  <a:tailEnd/>
                </a:ln>
              </p:spPr>
              <p:txBody>
                <a:bodyPr/>
                <a:lstStyle/>
                <a:p>
                  <a:endParaRPr lang="en-US"/>
                </a:p>
              </p:txBody>
            </p:sp>
            <p:sp>
              <p:nvSpPr>
                <p:cNvPr id="13037" name="Freeform 212"/>
                <p:cNvSpPr>
                  <a:spLocks/>
                </p:cNvSpPr>
                <p:nvPr/>
              </p:nvSpPr>
              <p:spPr bwMode="auto">
                <a:xfrm>
                  <a:off x="2726" y="4072"/>
                  <a:ext cx="6" cy="1"/>
                </a:xfrm>
                <a:custGeom>
                  <a:avLst/>
                  <a:gdLst>
                    <a:gd name="T0" fmla="*/ 0 w 19"/>
                    <a:gd name="T1" fmla="*/ 0 h 3"/>
                    <a:gd name="T2" fmla="*/ 0 w 19"/>
                    <a:gd name="T3" fmla="*/ 0 h 3"/>
                    <a:gd name="T4" fmla="*/ 0 w 19"/>
                    <a:gd name="T5" fmla="*/ 0 h 3"/>
                    <a:gd name="T6" fmla="*/ 0 w 19"/>
                    <a:gd name="T7" fmla="*/ 0 h 3"/>
                    <a:gd name="T8" fmla="*/ 0 w 19"/>
                    <a:gd name="T9" fmla="*/ 0 h 3"/>
                    <a:gd name="T10" fmla="*/ 0 w 19"/>
                    <a:gd name="T11" fmla="*/ 0 h 3"/>
                    <a:gd name="T12" fmla="*/ 0 w 19"/>
                    <a:gd name="T13" fmla="*/ 0 h 3"/>
                    <a:gd name="T14" fmla="*/ 0 w 19"/>
                    <a:gd name="T15" fmla="*/ 0 h 3"/>
                    <a:gd name="T16" fmla="*/ 0 w 19"/>
                    <a:gd name="T17" fmla="*/ 0 h 3"/>
                    <a:gd name="T18" fmla="*/ 0 w 19"/>
                    <a:gd name="T19" fmla="*/ 0 h 3"/>
                    <a:gd name="T20" fmla="*/ 0 w 19"/>
                    <a:gd name="T21" fmla="*/ 0 h 3"/>
                    <a:gd name="T22" fmla="*/ 0 w 19"/>
                    <a:gd name="T23" fmla="*/ 0 h 3"/>
                    <a:gd name="T24" fmla="*/ 0 w 19"/>
                    <a:gd name="T25" fmla="*/ 0 h 3"/>
                    <a:gd name="T26" fmla="*/ 0 w 19"/>
                    <a:gd name="T27" fmla="*/ 0 h 3"/>
                    <a:gd name="T28" fmla="*/ 0 w 19"/>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3"/>
                    <a:gd name="T47" fmla="*/ 19 w 19"/>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3">
                      <a:moveTo>
                        <a:pt x="0" y="3"/>
                      </a:moveTo>
                      <a:lnTo>
                        <a:pt x="1" y="2"/>
                      </a:lnTo>
                      <a:lnTo>
                        <a:pt x="1" y="1"/>
                      </a:lnTo>
                      <a:lnTo>
                        <a:pt x="1" y="0"/>
                      </a:lnTo>
                      <a:lnTo>
                        <a:pt x="3" y="0"/>
                      </a:lnTo>
                      <a:lnTo>
                        <a:pt x="12" y="0"/>
                      </a:lnTo>
                      <a:lnTo>
                        <a:pt x="14" y="0"/>
                      </a:lnTo>
                      <a:lnTo>
                        <a:pt x="15" y="1"/>
                      </a:lnTo>
                      <a:lnTo>
                        <a:pt x="18" y="2"/>
                      </a:lnTo>
                      <a:lnTo>
                        <a:pt x="19" y="3"/>
                      </a:lnTo>
                      <a:lnTo>
                        <a:pt x="0" y="3"/>
                      </a:lnTo>
                      <a:close/>
                    </a:path>
                  </a:pathLst>
                </a:custGeom>
                <a:solidFill>
                  <a:srgbClr val="D1D1D1"/>
                </a:solidFill>
                <a:ln w="9525">
                  <a:noFill/>
                  <a:round/>
                  <a:headEnd/>
                  <a:tailEnd/>
                </a:ln>
              </p:spPr>
              <p:txBody>
                <a:bodyPr/>
                <a:lstStyle/>
                <a:p>
                  <a:endParaRPr lang="en-US"/>
                </a:p>
              </p:txBody>
            </p:sp>
            <p:sp>
              <p:nvSpPr>
                <p:cNvPr id="13038" name="Freeform 213"/>
                <p:cNvSpPr>
                  <a:spLocks/>
                </p:cNvSpPr>
                <p:nvPr/>
              </p:nvSpPr>
              <p:spPr bwMode="auto">
                <a:xfrm>
                  <a:off x="2725" y="4072"/>
                  <a:ext cx="8" cy="1"/>
                </a:xfrm>
                <a:custGeom>
                  <a:avLst/>
                  <a:gdLst>
                    <a:gd name="T0" fmla="*/ 0 w 22"/>
                    <a:gd name="T1" fmla="*/ 0 h 4"/>
                    <a:gd name="T2" fmla="*/ 0 w 22"/>
                    <a:gd name="T3" fmla="*/ 0 h 4"/>
                    <a:gd name="T4" fmla="*/ 0 w 22"/>
                    <a:gd name="T5" fmla="*/ 0 h 4"/>
                    <a:gd name="T6" fmla="*/ 0 w 22"/>
                    <a:gd name="T7" fmla="*/ 0 h 4"/>
                    <a:gd name="T8" fmla="*/ 0 w 22"/>
                    <a:gd name="T9" fmla="*/ 0 h 4"/>
                    <a:gd name="T10" fmla="*/ 0 w 22"/>
                    <a:gd name="T11" fmla="*/ 0 h 4"/>
                    <a:gd name="T12" fmla="*/ 0 w 22"/>
                    <a:gd name="T13" fmla="*/ 0 h 4"/>
                    <a:gd name="T14" fmla="*/ 0 w 22"/>
                    <a:gd name="T15" fmla="*/ 0 h 4"/>
                    <a:gd name="T16" fmla="*/ 0 w 22"/>
                    <a:gd name="T17" fmla="*/ 0 h 4"/>
                    <a:gd name="T18" fmla="*/ 0 w 22"/>
                    <a:gd name="T19" fmla="*/ 0 h 4"/>
                    <a:gd name="T20" fmla="*/ 0 w 22"/>
                    <a:gd name="T21" fmla="*/ 0 h 4"/>
                    <a:gd name="T22" fmla="*/ 0 w 22"/>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4"/>
                    <a:gd name="T38" fmla="*/ 22 w 22"/>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4">
                      <a:moveTo>
                        <a:pt x="2" y="0"/>
                      </a:moveTo>
                      <a:lnTo>
                        <a:pt x="2" y="0"/>
                      </a:lnTo>
                      <a:lnTo>
                        <a:pt x="1" y="1"/>
                      </a:lnTo>
                      <a:lnTo>
                        <a:pt x="0" y="2"/>
                      </a:lnTo>
                      <a:lnTo>
                        <a:pt x="0" y="4"/>
                      </a:lnTo>
                      <a:lnTo>
                        <a:pt x="22" y="4"/>
                      </a:lnTo>
                      <a:lnTo>
                        <a:pt x="20" y="2"/>
                      </a:lnTo>
                      <a:lnTo>
                        <a:pt x="19" y="0"/>
                      </a:lnTo>
                      <a:lnTo>
                        <a:pt x="16" y="0"/>
                      </a:lnTo>
                      <a:lnTo>
                        <a:pt x="2" y="0"/>
                      </a:lnTo>
                      <a:close/>
                    </a:path>
                  </a:pathLst>
                </a:custGeom>
                <a:solidFill>
                  <a:srgbClr val="C7C7C7"/>
                </a:solidFill>
                <a:ln w="9525">
                  <a:noFill/>
                  <a:round/>
                  <a:headEnd/>
                  <a:tailEnd/>
                </a:ln>
              </p:spPr>
              <p:txBody>
                <a:bodyPr/>
                <a:lstStyle/>
                <a:p>
                  <a:endParaRPr lang="en-US"/>
                </a:p>
              </p:txBody>
            </p:sp>
            <p:sp>
              <p:nvSpPr>
                <p:cNvPr id="13039" name="Freeform 214"/>
                <p:cNvSpPr>
                  <a:spLocks/>
                </p:cNvSpPr>
                <p:nvPr/>
              </p:nvSpPr>
              <p:spPr bwMode="auto">
                <a:xfrm>
                  <a:off x="2725" y="4073"/>
                  <a:ext cx="8" cy="1"/>
                </a:xfrm>
                <a:custGeom>
                  <a:avLst/>
                  <a:gdLst>
                    <a:gd name="T0" fmla="*/ 0 w 25"/>
                    <a:gd name="T1" fmla="*/ 0 h 4"/>
                    <a:gd name="T2" fmla="*/ 0 w 25"/>
                    <a:gd name="T3" fmla="*/ 0 h 4"/>
                    <a:gd name="T4" fmla="*/ 0 w 25"/>
                    <a:gd name="T5" fmla="*/ 0 h 4"/>
                    <a:gd name="T6" fmla="*/ 0 w 25"/>
                    <a:gd name="T7" fmla="*/ 0 h 4"/>
                    <a:gd name="T8" fmla="*/ 0 w 25"/>
                    <a:gd name="T9" fmla="*/ 0 h 4"/>
                    <a:gd name="T10" fmla="*/ 0 w 25"/>
                    <a:gd name="T11" fmla="*/ 0 h 4"/>
                    <a:gd name="T12" fmla="*/ 0 w 25"/>
                    <a:gd name="T13" fmla="*/ 0 h 4"/>
                    <a:gd name="T14" fmla="*/ 0 w 25"/>
                    <a:gd name="T15" fmla="*/ 0 h 4"/>
                    <a:gd name="T16" fmla="*/ 0 w 25"/>
                    <a:gd name="T17" fmla="*/ 0 h 4"/>
                    <a:gd name="T18" fmla="*/ 0 w 25"/>
                    <a:gd name="T19" fmla="*/ 0 h 4"/>
                    <a:gd name="T20" fmla="*/ 0 w 25"/>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
                    <a:gd name="T35" fmla="*/ 25 w 25"/>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
                      <a:moveTo>
                        <a:pt x="3" y="0"/>
                      </a:moveTo>
                      <a:lnTo>
                        <a:pt x="2" y="0"/>
                      </a:lnTo>
                      <a:lnTo>
                        <a:pt x="2" y="2"/>
                      </a:lnTo>
                      <a:lnTo>
                        <a:pt x="2" y="3"/>
                      </a:lnTo>
                      <a:lnTo>
                        <a:pt x="0" y="4"/>
                      </a:lnTo>
                      <a:lnTo>
                        <a:pt x="25" y="4"/>
                      </a:lnTo>
                      <a:lnTo>
                        <a:pt x="24" y="2"/>
                      </a:lnTo>
                      <a:lnTo>
                        <a:pt x="22" y="2"/>
                      </a:lnTo>
                      <a:lnTo>
                        <a:pt x="22" y="0"/>
                      </a:lnTo>
                      <a:lnTo>
                        <a:pt x="3" y="0"/>
                      </a:lnTo>
                      <a:close/>
                    </a:path>
                  </a:pathLst>
                </a:custGeom>
                <a:solidFill>
                  <a:srgbClr val="BFBFBF"/>
                </a:solidFill>
                <a:ln w="9525">
                  <a:noFill/>
                  <a:round/>
                  <a:headEnd/>
                  <a:tailEnd/>
                </a:ln>
              </p:spPr>
              <p:txBody>
                <a:bodyPr/>
                <a:lstStyle/>
                <a:p>
                  <a:endParaRPr lang="en-US"/>
                </a:p>
              </p:txBody>
            </p:sp>
            <p:sp>
              <p:nvSpPr>
                <p:cNvPr id="13040" name="Freeform 215"/>
                <p:cNvSpPr>
                  <a:spLocks/>
                </p:cNvSpPr>
                <p:nvPr/>
              </p:nvSpPr>
              <p:spPr bwMode="auto">
                <a:xfrm>
                  <a:off x="2724" y="4073"/>
                  <a:ext cx="9" cy="2"/>
                </a:xfrm>
                <a:custGeom>
                  <a:avLst/>
                  <a:gdLst>
                    <a:gd name="T0" fmla="*/ 0 w 26"/>
                    <a:gd name="T1" fmla="*/ 0 h 5"/>
                    <a:gd name="T2" fmla="*/ 0 w 26"/>
                    <a:gd name="T3" fmla="*/ 0 h 5"/>
                    <a:gd name="T4" fmla="*/ 0 w 26"/>
                    <a:gd name="T5" fmla="*/ 0 h 5"/>
                    <a:gd name="T6" fmla="*/ 0 w 26"/>
                    <a:gd name="T7" fmla="*/ 0 h 5"/>
                    <a:gd name="T8" fmla="*/ 0 w 26"/>
                    <a:gd name="T9" fmla="*/ 0 h 5"/>
                    <a:gd name="T10" fmla="*/ 0 w 26"/>
                    <a:gd name="T11" fmla="*/ 0 h 5"/>
                    <a:gd name="T12" fmla="*/ 0 w 26"/>
                    <a:gd name="T13" fmla="*/ 0 h 5"/>
                    <a:gd name="T14" fmla="*/ 0 w 26"/>
                    <a:gd name="T15" fmla="*/ 0 h 5"/>
                    <a:gd name="T16" fmla="*/ 0 w 26"/>
                    <a:gd name="T17" fmla="*/ 0 h 5"/>
                    <a:gd name="T18" fmla="*/ 0 w 26"/>
                    <a:gd name="T19" fmla="*/ 0 h 5"/>
                    <a:gd name="T20" fmla="*/ 0 w 26"/>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5"/>
                    <a:gd name="T35" fmla="*/ 26 w 26"/>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5">
                      <a:moveTo>
                        <a:pt x="3" y="0"/>
                      </a:moveTo>
                      <a:lnTo>
                        <a:pt x="1" y="1"/>
                      </a:lnTo>
                      <a:lnTo>
                        <a:pt x="1" y="2"/>
                      </a:lnTo>
                      <a:lnTo>
                        <a:pt x="1" y="3"/>
                      </a:lnTo>
                      <a:lnTo>
                        <a:pt x="0" y="4"/>
                      </a:lnTo>
                      <a:lnTo>
                        <a:pt x="26" y="5"/>
                      </a:lnTo>
                      <a:lnTo>
                        <a:pt x="26" y="3"/>
                      </a:lnTo>
                      <a:lnTo>
                        <a:pt x="26" y="2"/>
                      </a:lnTo>
                      <a:lnTo>
                        <a:pt x="25" y="0"/>
                      </a:lnTo>
                      <a:lnTo>
                        <a:pt x="3" y="0"/>
                      </a:lnTo>
                      <a:close/>
                    </a:path>
                  </a:pathLst>
                </a:custGeom>
                <a:solidFill>
                  <a:srgbClr val="B5B5B5"/>
                </a:solidFill>
                <a:ln w="9525">
                  <a:noFill/>
                  <a:round/>
                  <a:headEnd/>
                  <a:tailEnd/>
                </a:ln>
              </p:spPr>
              <p:txBody>
                <a:bodyPr/>
                <a:lstStyle/>
                <a:p>
                  <a:endParaRPr lang="en-US"/>
                </a:p>
              </p:txBody>
            </p:sp>
            <p:sp>
              <p:nvSpPr>
                <p:cNvPr id="13041" name="Freeform 216"/>
                <p:cNvSpPr>
                  <a:spLocks/>
                </p:cNvSpPr>
                <p:nvPr/>
              </p:nvSpPr>
              <p:spPr bwMode="auto">
                <a:xfrm>
                  <a:off x="2724" y="4074"/>
                  <a:ext cx="9" cy="1"/>
                </a:xfrm>
                <a:custGeom>
                  <a:avLst/>
                  <a:gdLst>
                    <a:gd name="T0" fmla="*/ 0 w 26"/>
                    <a:gd name="T1" fmla="*/ 0 h 3"/>
                    <a:gd name="T2" fmla="*/ 0 w 26"/>
                    <a:gd name="T3" fmla="*/ 0 h 3"/>
                    <a:gd name="T4" fmla="*/ 0 w 26"/>
                    <a:gd name="T5" fmla="*/ 0 h 3"/>
                    <a:gd name="T6" fmla="*/ 0 w 26"/>
                    <a:gd name="T7" fmla="*/ 0 h 3"/>
                    <a:gd name="T8" fmla="*/ 0 w 26"/>
                    <a:gd name="T9" fmla="*/ 0 h 3"/>
                    <a:gd name="T10" fmla="*/ 0 w 26"/>
                    <a:gd name="T11" fmla="*/ 0 h 3"/>
                    <a:gd name="T12" fmla="*/ 0 w 26"/>
                    <a:gd name="T13" fmla="*/ 0 h 3"/>
                    <a:gd name="T14" fmla="*/ 0 w 26"/>
                    <a:gd name="T15" fmla="*/ 0 h 3"/>
                    <a:gd name="T16" fmla="*/ 0 w 26"/>
                    <a:gd name="T17" fmla="*/ 0 h 3"/>
                    <a:gd name="T18" fmla="*/ 0 w 26"/>
                    <a:gd name="T19" fmla="*/ 0 h 3"/>
                    <a:gd name="T20" fmla="*/ 0 w 26"/>
                    <a:gd name="T21" fmla="*/ 0 h 3"/>
                    <a:gd name="T22" fmla="*/ 0 w 26"/>
                    <a:gd name="T23" fmla="*/ 0 h 3"/>
                    <a:gd name="T24" fmla="*/ 0 w 26"/>
                    <a:gd name="T25" fmla="*/ 0 h 3"/>
                    <a:gd name="T26" fmla="*/ 0 w 26"/>
                    <a:gd name="T27" fmla="*/ 0 h 3"/>
                    <a:gd name="T28" fmla="*/ 0 w 26"/>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
                    <a:gd name="T47" fmla="*/ 26 w 26"/>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
                      <a:moveTo>
                        <a:pt x="1" y="0"/>
                      </a:moveTo>
                      <a:lnTo>
                        <a:pt x="1" y="1"/>
                      </a:lnTo>
                      <a:lnTo>
                        <a:pt x="1" y="2"/>
                      </a:lnTo>
                      <a:lnTo>
                        <a:pt x="0" y="3"/>
                      </a:lnTo>
                      <a:lnTo>
                        <a:pt x="26" y="3"/>
                      </a:lnTo>
                      <a:lnTo>
                        <a:pt x="26" y="2"/>
                      </a:lnTo>
                      <a:lnTo>
                        <a:pt x="26" y="1"/>
                      </a:lnTo>
                      <a:lnTo>
                        <a:pt x="26" y="0"/>
                      </a:lnTo>
                      <a:lnTo>
                        <a:pt x="1" y="0"/>
                      </a:lnTo>
                      <a:close/>
                    </a:path>
                  </a:pathLst>
                </a:custGeom>
                <a:solidFill>
                  <a:srgbClr val="ABABAB"/>
                </a:solidFill>
                <a:ln w="9525">
                  <a:noFill/>
                  <a:round/>
                  <a:headEnd/>
                  <a:tailEnd/>
                </a:ln>
              </p:spPr>
              <p:txBody>
                <a:bodyPr/>
                <a:lstStyle/>
                <a:p>
                  <a:endParaRPr lang="en-US"/>
                </a:p>
              </p:txBody>
            </p:sp>
            <p:sp>
              <p:nvSpPr>
                <p:cNvPr id="13042" name="Freeform 217"/>
                <p:cNvSpPr>
                  <a:spLocks/>
                </p:cNvSpPr>
                <p:nvPr/>
              </p:nvSpPr>
              <p:spPr bwMode="auto">
                <a:xfrm>
                  <a:off x="2724" y="4075"/>
                  <a:ext cx="9" cy="1"/>
                </a:xfrm>
                <a:custGeom>
                  <a:avLst/>
                  <a:gdLst>
                    <a:gd name="T0" fmla="*/ 0 w 28"/>
                    <a:gd name="T1" fmla="*/ 0 h 4"/>
                    <a:gd name="T2" fmla="*/ 0 w 28"/>
                    <a:gd name="T3" fmla="*/ 0 h 4"/>
                    <a:gd name="T4" fmla="*/ 0 w 28"/>
                    <a:gd name="T5" fmla="*/ 0 h 4"/>
                    <a:gd name="T6" fmla="*/ 0 w 28"/>
                    <a:gd name="T7" fmla="*/ 0 h 4"/>
                    <a:gd name="T8" fmla="*/ 0 w 28"/>
                    <a:gd name="T9" fmla="*/ 0 h 4"/>
                    <a:gd name="T10" fmla="*/ 0 w 28"/>
                    <a:gd name="T11" fmla="*/ 0 h 4"/>
                    <a:gd name="T12" fmla="*/ 0 w 28"/>
                    <a:gd name="T13" fmla="*/ 0 h 4"/>
                    <a:gd name="T14" fmla="*/ 0 w 28"/>
                    <a:gd name="T15" fmla="*/ 0 h 4"/>
                    <a:gd name="T16" fmla="*/ 0 w 28"/>
                    <a:gd name="T17" fmla="*/ 0 h 4"/>
                    <a:gd name="T18" fmla="*/ 0 w 28"/>
                    <a:gd name="T19" fmla="*/ 0 h 4"/>
                    <a:gd name="T20" fmla="*/ 0 w 28"/>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4"/>
                    <a:gd name="T35" fmla="*/ 28 w 28"/>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4">
                      <a:moveTo>
                        <a:pt x="2" y="0"/>
                      </a:moveTo>
                      <a:lnTo>
                        <a:pt x="2" y="1"/>
                      </a:lnTo>
                      <a:lnTo>
                        <a:pt x="0" y="3"/>
                      </a:lnTo>
                      <a:lnTo>
                        <a:pt x="0" y="4"/>
                      </a:lnTo>
                      <a:lnTo>
                        <a:pt x="27" y="4"/>
                      </a:lnTo>
                      <a:lnTo>
                        <a:pt x="28" y="3"/>
                      </a:lnTo>
                      <a:lnTo>
                        <a:pt x="28" y="1"/>
                      </a:lnTo>
                      <a:lnTo>
                        <a:pt x="28" y="0"/>
                      </a:lnTo>
                      <a:lnTo>
                        <a:pt x="2" y="0"/>
                      </a:lnTo>
                      <a:close/>
                    </a:path>
                  </a:pathLst>
                </a:custGeom>
                <a:solidFill>
                  <a:srgbClr val="A1A1A1"/>
                </a:solidFill>
                <a:ln w="9525">
                  <a:noFill/>
                  <a:round/>
                  <a:headEnd/>
                  <a:tailEnd/>
                </a:ln>
              </p:spPr>
              <p:txBody>
                <a:bodyPr/>
                <a:lstStyle/>
                <a:p>
                  <a:endParaRPr lang="en-US"/>
                </a:p>
              </p:txBody>
            </p:sp>
            <p:sp>
              <p:nvSpPr>
                <p:cNvPr id="13043" name="Freeform 218"/>
                <p:cNvSpPr>
                  <a:spLocks/>
                </p:cNvSpPr>
                <p:nvPr/>
              </p:nvSpPr>
              <p:spPr bwMode="auto">
                <a:xfrm>
                  <a:off x="2724" y="4075"/>
                  <a:ext cx="9" cy="2"/>
                </a:xfrm>
                <a:custGeom>
                  <a:avLst/>
                  <a:gdLst>
                    <a:gd name="T0" fmla="*/ 0 w 28"/>
                    <a:gd name="T1" fmla="*/ 0 h 5"/>
                    <a:gd name="T2" fmla="*/ 0 w 28"/>
                    <a:gd name="T3" fmla="*/ 0 h 5"/>
                    <a:gd name="T4" fmla="*/ 0 w 28"/>
                    <a:gd name="T5" fmla="*/ 0 h 5"/>
                    <a:gd name="T6" fmla="*/ 0 w 28"/>
                    <a:gd name="T7" fmla="*/ 0 h 5"/>
                    <a:gd name="T8" fmla="*/ 0 w 28"/>
                    <a:gd name="T9" fmla="*/ 0 h 5"/>
                    <a:gd name="T10" fmla="*/ 0 w 28"/>
                    <a:gd name="T11" fmla="*/ 0 h 5"/>
                    <a:gd name="T12" fmla="*/ 0 w 28"/>
                    <a:gd name="T13" fmla="*/ 0 h 5"/>
                    <a:gd name="T14" fmla="*/ 0 w 28"/>
                    <a:gd name="T15" fmla="*/ 0 h 5"/>
                    <a:gd name="T16" fmla="*/ 0 w 28"/>
                    <a:gd name="T17" fmla="*/ 0 h 5"/>
                    <a:gd name="T18" fmla="*/ 0 w 28"/>
                    <a:gd name="T19" fmla="*/ 0 h 5"/>
                    <a:gd name="T20" fmla="*/ 0 w 28"/>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5"/>
                    <a:gd name="T35" fmla="*/ 28 w 2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5">
                      <a:moveTo>
                        <a:pt x="2" y="0"/>
                      </a:moveTo>
                      <a:lnTo>
                        <a:pt x="0" y="2"/>
                      </a:lnTo>
                      <a:lnTo>
                        <a:pt x="0" y="4"/>
                      </a:lnTo>
                      <a:lnTo>
                        <a:pt x="0" y="5"/>
                      </a:lnTo>
                      <a:lnTo>
                        <a:pt x="21" y="5"/>
                      </a:lnTo>
                      <a:lnTo>
                        <a:pt x="23" y="5"/>
                      </a:lnTo>
                      <a:lnTo>
                        <a:pt x="25" y="4"/>
                      </a:lnTo>
                      <a:lnTo>
                        <a:pt x="27" y="3"/>
                      </a:lnTo>
                      <a:lnTo>
                        <a:pt x="28" y="0"/>
                      </a:lnTo>
                      <a:lnTo>
                        <a:pt x="2" y="0"/>
                      </a:lnTo>
                      <a:close/>
                    </a:path>
                  </a:pathLst>
                </a:custGeom>
                <a:solidFill>
                  <a:srgbClr val="999999"/>
                </a:solidFill>
                <a:ln w="9525">
                  <a:noFill/>
                  <a:round/>
                  <a:headEnd/>
                  <a:tailEnd/>
                </a:ln>
              </p:spPr>
              <p:txBody>
                <a:bodyPr/>
                <a:lstStyle/>
                <a:p>
                  <a:endParaRPr lang="en-US"/>
                </a:p>
              </p:txBody>
            </p:sp>
            <p:sp>
              <p:nvSpPr>
                <p:cNvPr id="13044" name="Freeform 219"/>
                <p:cNvSpPr>
                  <a:spLocks/>
                </p:cNvSpPr>
                <p:nvPr/>
              </p:nvSpPr>
              <p:spPr bwMode="auto">
                <a:xfrm>
                  <a:off x="2724" y="4076"/>
                  <a:ext cx="9" cy="2"/>
                </a:xfrm>
                <a:custGeom>
                  <a:avLst/>
                  <a:gdLst>
                    <a:gd name="T0" fmla="*/ 0 w 27"/>
                    <a:gd name="T1" fmla="*/ 0 h 5"/>
                    <a:gd name="T2" fmla="*/ 0 w 27"/>
                    <a:gd name="T3" fmla="*/ 0 h 5"/>
                    <a:gd name="T4" fmla="*/ 0 w 27"/>
                    <a:gd name="T5" fmla="*/ 0 h 5"/>
                    <a:gd name="T6" fmla="*/ 0 w 27"/>
                    <a:gd name="T7" fmla="*/ 0 h 5"/>
                    <a:gd name="T8" fmla="*/ 0 w 27"/>
                    <a:gd name="T9" fmla="*/ 0 h 5"/>
                    <a:gd name="T10" fmla="*/ 0 w 27"/>
                    <a:gd name="T11" fmla="*/ 0 h 5"/>
                    <a:gd name="T12" fmla="*/ 0 w 27"/>
                    <a:gd name="T13" fmla="*/ 0 h 5"/>
                    <a:gd name="T14" fmla="*/ 0 w 27"/>
                    <a:gd name="T15" fmla="*/ 0 h 5"/>
                    <a:gd name="T16" fmla="*/ 0 w 27"/>
                    <a:gd name="T17" fmla="*/ 0 h 5"/>
                    <a:gd name="T18" fmla="*/ 0 w 27"/>
                    <a:gd name="T19" fmla="*/ 0 h 5"/>
                    <a:gd name="T20" fmla="*/ 0 w 27"/>
                    <a:gd name="T21" fmla="*/ 0 h 5"/>
                    <a:gd name="T22" fmla="*/ 0 w 27"/>
                    <a:gd name="T23" fmla="*/ 0 h 5"/>
                    <a:gd name="T24" fmla="*/ 0 w 27"/>
                    <a:gd name="T25" fmla="*/ 0 h 5"/>
                    <a:gd name="T26" fmla="*/ 0 w 27"/>
                    <a:gd name="T27" fmla="*/ 0 h 5"/>
                    <a:gd name="T28" fmla="*/ 0 w 27"/>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5"/>
                    <a:gd name="T47" fmla="*/ 27 w 27"/>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5">
                      <a:moveTo>
                        <a:pt x="14" y="5"/>
                      </a:moveTo>
                      <a:lnTo>
                        <a:pt x="17" y="3"/>
                      </a:lnTo>
                      <a:lnTo>
                        <a:pt x="20" y="3"/>
                      </a:lnTo>
                      <a:lnTo>
                        <a:pt x="21" y="2"/>
                      </a:lnTo>
                      <a:lnTo>
                        <a:pt x="23" y="2"/>
                      </a:lnTo>
                      <a:lnTo>
                        <a:pt x="24" y="2"/>
                      </a:lnTo>
                      <a:lnTo>
                        <a:pt x="25" y="1"/>
                      </a:lnTo>
                      <a:lnTo>
                        <a:pt x="27" y="0"/>
                      </a:lnTo>
                      <a:lnTo>
                        <a:pt x="0" y="0"/>
                      </a:lnTo>
                      <a:lnTo>
                        <a:pt x="0" y="1"/>
                      </a:lnTo>
                      <a:lnTo>
                        <a:pt x="0" y="2"/>
                      </a:lnTo>
                      <a:lnTo>
                        <a:pt x="0" y="3"/>
                      </a:lnTo>
                      <a:lnTo>
                        <a:pt x="0" y="5"/>
                      </a:lnTo>
                      <a:lnTo>
                        <a:pt x="14" y="5"/>
                      </a:lnTo>
                      <a:close/>
                    </a:path>
                  </a:pathLst>
                </a:custGeom>
                <a:solidFill>
                  <a:srgbClr val="8F8F8F"/>
                </a:solidFill>
                <a:ln w="9525">
                  <a:noFill/>
                  <a:round/>
                  <a:headEnd/>
                  <a:tailEnd/>
                </a:ln>
              </p:spPr>
              <p:txBody>
                <a:bodyPr/>
                <a:lstStyle/>
                <a:p>
                  <a:endParaRPr lang="en-US"/>
                </a:p>
              </p:txBody>
            </p:sp>
            <p:sp>
              <p:nvSpPr>
                <p:cNvPr id="13045" name="Freeform 220"/>
                <p:cNvSpPr>
                  <a:spLocks/>
                </p:cNvSpPr>
                <p:nvPr/>
              </p:nvSpPr>
              <p:spPr bwMode="auto">
                <a:xfrm>
                  <a:off x="2724" y="4077"/>
                  <a:ext cx="7" cy="1"/>
                </a:xfrm>
                <a:custGeom>
                  <a:avLst/>
                  <a:gdLst>
                    <a:gd name="T0" fmla="*/ 0 w 23"/>
                    <a:gd name="T1" fmla="*/ 0 h 4"/>
                    <a:gd name="T2" fmla="*/ 0 w 23"/>
                    <a:gd name="T3" fmla="*/ 0 h 4"/>
                    <a:gd name="T4" fmla="*/ 0 w 23"/>
                    <a:gd name="T5" fmla="*/ 0 h 4"/>
                    <a:gd name="T6" fmla="*/ 0 w 23"/>
                    <a:gd name="T7" fmla="*/ 0 h 4"/>
                    <a:gd name="T8" fmla="*/ 0 w 23"/>
                    <a:gd name="T9" fmla="*/ 0 h 4"/>
                    <a:gd name="T10" fmla="*/ 0 w 23"/>
                    <a:gd name="T11" fmla="*/ 0 h 4"/>
                    <a:gd name="T12" fmla="*/ 0 w 23"/>
                    <a:gd name="T13" fmla="*/ 0 h 4"/>
                    <a:gd name="T14" fmla="*/ 0 w 23"/>
                    <a:gd name="T15" fmla="*/ 0 h 4"/>
                    <a:gd name="T16" fmla="*/ 0 w 23"/>
                    <a:gd name="T17" fmla="*/ 0 h 4"/>
                    <a:gd name="T18" fmla="*/ 0 w 23"/>
                    <a:gd name="T19" fmla="*/ 0 h 4"/>
                    <a:gd name="T20" fmla="*/ 0 w 2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4"/>
                    <a:gd name="T35" fmla="*/ 23 w 2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4">
                      <a:moveTo>
                        <a:pt x="21" y="0"/>
                      </a:moveTo>
                      <a:lnTo>
                        <a:pt x="20" y="1"/>
                      </a:lnTo>
                      <a:lnTo>
                        <a:pt x="13" y="3"/>
                      </a:lnTo>
                      <a:lnTo>
                        <a:pt x="5" y="4"/>
                      </a:lnTo>
                      <a:lnTo>
                        <a:pt x="0" y="4"/>
                      </a:lnTo>
                      <a:lnTo>
                        <a:pt x="0" y="3"/>
                      </a:lnTo>
                      <a:lnTo>
                        <a:pt x="0" y="0"/>
                      </a:lnTo>
                      <a:lnTo>
                        <a:pt x="23" y="0"/>
                      </a:lnTo>
                      <a:lnTo>
                        <a:pt x="21" y="0"/>
                      </a:lnTo>
                      <a:close/>
                    </a:path>
                  </a:pathLst>
                </a:custGeom>
                <a:solidFill>
                  <a:srgbClr val="858585"/>
                </a:solidFill>
                <a:ln w="9525">
                  <a:noFill/>
                  <a:round/>
                  <a:headEnd/>
                  <a:tailEnd/>
                </a:ln>
              </p:spPr>
              <p:txBody>
                <a:bodyPr/>
                <a:lstStyle/>
                <a:p>
                  <a:endParaRPr lang="en-US"/>
                </a:p>
              </p:txBody>
            </p:sp>
            <p:sp>
              <p:nvSpPr>
                <p:cNvPr id="13046" name="Freeform 221"/>
                <p:cNvSpPr>
                  <a:spLocks/>
                </p:cNvSpPr>
                <p:nvPr/>
              </p:nvSpPr>
              <p:spPr bwMode="auto">
                <a:xfrm>
                  <a:off x="2724" y="4078"/>
                  <a:ext cx="4" cy="1"/>
                </a:xfrm>
                <a:custGeom>
                  <a:avLst/>
                  <a:gdLst>
                    <a:gd name="T0" fmla="*/ 0 w 14"/>
                    <a:gd name="T1" fmla="*/ 0 h 1"/>
                    <a:gd name="T2" fmla="*/ 0 w 14"/>
                    <a:gd name="T3" fmla="*/ 0 h 1"/>
                    <a:gd name="T4" fmla="*/ 0 w 14"/>
                    <a:gd name="T5" fmla="*/ 1 h 1"/>
                    <a:gd name="T6" fmla="*/ 0 w 14"/>
                    <a:gd name="T7" fmla="*/ 1 h 1"/>
                    <a:gd name="T8" fmla="*/ 0 w 14"/>
                    <a:gd name="T9" fmla="*/ 1 h 1"/>
                    <a:gd name="T10" fmla="*/ 0 w 14"/>
                    <a:gd name="T11" fmla="*/ 0 h 1"/>
                    <a:gd name="T12" fmla="*/ 0 w 14"/>
                    <a:gd name="T13" fmla="*/ 0 h 1"/>
                    <a:gd name="T14" fmla="*/ 0 w 14"/>
                    <a:gd name="T15" fmla="*/ 0 h 1"/>
                    <a:gd name="T16" fmla="*/ 0 w 14"/>
                    <a:gd name="T17" fmla="*/ 0 h 1"/>
                    <a:gd name="T18" fmla="*/ 0 w 14"/>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
                    <a:gd name="T32" fmla="*/ 14 w 14"/>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
                      <a:moveTo>
                        <a:pt x="14" y="0"/>
                      </a:moveTo>
                      <a:lnTo>
                        <a:pt x="10" y="0"/>
                      </a:lnTo>
                      <a:lnTo>
                        <a:pt x="6" y="1"/>
                      </a:lnTo>
                      <a:lnTo>
                        <a:pt x="3" y="1"/>
                      </a:lnTo>
                      <a:lnTo>
                        <a:pt x="0" y="1"/>
                      </a:lnTo>
                      <a:lnTo>
                        <a:pt x="0" y="0"/>
                      </a:lnTo>
                      <a:lnTo>
                        <a:pt x="14" y="0"/>
                      </a:lnTo>
                      <a:close/>
                    </a:path>
                  </a:pathLst>
                </a:custGeom>
                <a:solidFill>
                  <a:srgbClr val="7D7D7D"/>
                </a:solidFill>
                <a:ln w="9525">
                  <a:noFill/>
                  <a:round/>
                  <a:headEnd/>
                  <a:tailEnd/>
                </a:ln>
              </p:spPr>
              <p:txBody>
                <a:bodyPr/>
                <a:lstStyle/>
                <a:p>
                  <a:endParaRPr lang="en-US"/>
                </a:p>
              </p:txBody>
            </p:sp>
            <p:sp>
              <p:nvSpPr>
                <p:cNvPr id="13047" name="Freeform 222"/>
                <p:cNvSpPr>
                  <a:spLocks/>
                </p:cNvSpPr>
                <p:nvPr/>
              </p:nvSpPr>
              <p:spPr bwMode="auto">
                <a:xfrm>
                  <a:off x="2722" y="4076"/>
                  <a:ext cx="10" cy="4"/>
                </a:xfrm>
                <a:custGeom>
                  <a:avLst/>
                  <a:gdLst>
                    <a:gd name="T0" fmla="*/ 0 w 28"/>
                    <a:gd name="T1" fmla="*/ 0 h 13"/>
                    <a:gd name="T2" fmla="*/ 0 w 28"/>
                    <a:gd name="T3" fmla="*/ 0 h 13"/>
                    <a:gd name="T4" fmla="*/ 0 w 28"/>
                    <a:gd name="T5" fmla="*/ 0 h 13"/>
                    <a:gd name="T6" fmla="*/ 0 w 28"/>
                    <a:gd name="T7" fmla="*/ 0 h 13"/>
                    <a:gd name="T8" fmla="*/ 0 w 28"/>
                    <a:gd name="T9" fmla="*/ 0 h 13"/>
                    <a:gd name="T10" fmla="*/ 0 w 28"/>
                    <a:gd name="T11" fmla="*/ 0 h 13"/>
                    <a:gd name="T12" fmla="*/ 0 w 28"/>
                    <a:gd name="T13" fmla="*/ 0 h 13"/>
                    <a:gd name="T14" fmla="*/ 0 w 28"/>
                    <a:gd name="T15" fmla="*/ 0 h 13"/>
                    <a:gd name="T16" fmla="*/ 0 w 28"/>
                    <a:gd name="T17" fmla="*/ 0 h 13"/>
                    <a:gd name="T18" fmla="*/ 0 w 28"/>
                    <a:gd name="T19" fmla="*/ 0 h 13"/>
                    <a:gd name="T20" fmla="*/ 0 w 28"/>
                    <a:gd name="T21" fmla="*/ 0 h 13"/>
                    <a:gd name="T22" fmla="*/ 0 w 28"/>
                    <a:gd name="T23" fmla="*/ 0 h 13"/>
                    <a:gd name="T24" fmla="*/ 0 w 28"/>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3"/>
                    <a:gd name="T41" fmla="*/ 28 w 28"/>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3">
                      <a:moveTo>
                        <a:pt x="0" y="10"/>
                      </a:moveTo>
                      <a:lnTo>
                        <a:pt x="0" y="10"/>
                      </a:lnTo>
                      <a:lnTo>
                        <a:pt x="9" y="13"/>
                      </a:lnTo>
                      <a:lnTo>
                        <a:pt x="17" y="11"/>
                      </a:lnTo>
                      <a:lnTo>
                        <a:pt x="24" y="9"/>
                      </a:lnTo>
                      <a:lnTo>
                        <a:pt x="28" y="8"/>
                      </a:lnTo>
                      <a:lnTo>
                        <a:pt x="22" y="0"/>
                      </a:lnTo>
                      <a:lnTo>
                        <a:pt x="21" y="0"/>
                      </a:lnTo>
                      <a:lnTo>
                        <a:pt x="14" y="2"/>
                      </a:lnTo>
                      <a:lnTo>
                        <a:pt x="9" y="3"/>
                      </a:lnTo>
                      <a:lnTo>
                        <a:pt x="0" y="10"/>
                      </a:lnTo>
                      <a:close/>
                    </a:path>
                  </a:pathLst>
                </a:custGeom>
                <a:solidFill>
                  <a:srgbClr val="000000"/>
                </a:solidFill>
                <a:ln w="9525">
                  <a:noFill/>
                  <a:round/>
                  <a:headEnd/>
                  <a:tailEnd/>
                </a:ln>
              </p:spPr>
              <p:txBody>
                <a:bodyPr/>
                <a:lstStyle/>
                <a:p>
                  <a:endParaRPr lang="en-US"/>
                </a:p>
              </p:txBody>
            </p:sp>
            <p:sp>
              <p:nvSpPr>
                <p:cNvPr id="13048" name="Freeform 223"/>
                <p:cNvSpPr>
                  <a:spLocks/>
                </p:cNvSpPr>
                <p:nvPr/>
              </p:nvSpPr>
              <p:spPr bwMode="auto">
                <a:xfrm>
                  <a:off x="2722" y="4071"/>
                  <a:ext cx="5" cy="8"/>
                </a:xfrm>
                <a:custGeom>
                  <a:avLst/>
                  <a:gdLst>
                    <a:gd name="T0" fmla="*/ 0 w 17"/>
                    <a:gd name="T1" fmla="*/ 0 h 23"/>
                    <a:gd name="T2" fmla="*/ 0 w 17"/>
                    <a:gd name="T3" fmla="*/ 0 h 23"/>
                    <a:gd name="T4" fmla="*/ 0 w 17"/>
                    <a:gd name="T5" fmla="*/ 0 h 23"/>
                    <a:gd name="T6" fmla="*/ 0 w 17"/>
                    <a:gd name="T7" fmla="*/ 0 h 23"/>
                    <a:gd name="T8" fmla="*/ 0 w 17"/>
                    <a:gd name="T9" fmla="*/ 0 h 23"/>
                    <a:gd name="T10" fmla="*/ 0 w 17"/>
                    <a:gd name="T11" fmla="*/ 0 h 23"/>
                    <a:gd name="T12" fmla="*/ 0 w 17"/>
                    <a:gd name="T13" fmla="*/ 0 h 23"/>
                    <a:gd name="T14" fmla="*/ 0 w 17"/>
                    <a:gd name="T15" fmla="*/ 0 h 23"/>
                    <a:gd name="T16" fmla="*/ 0 w 17"/>
                    <a:gd name="T17" fmla="*/ 0 h 23"/>
                    <a:gd name="T18" fmla="*/ 0 w 17"/>
                    <a:gd name="T19" fmla="*/ 0 h 23"/>
                    <a:gd name="T20" fmla="*/ 0 w 17"/>
                    <a:gd name="T21" fmla="*/ 0 h 23"/>
                    <a:gd name="T22" fmla="*/ 0 w 17"/>
                    <a:gd name="T23" fmla="*/ 0 h 23"/>
                    <a:gd name="T24" fmla="*/ 0 w 17"/>
                    <a:gd name="T25" fmla="*/ 0 h 23"/>
                    <a:gd name="T26" fmla="*/ 0 w 17"/>
                    <a:gd name="T27" fmla="*/ 0 h 23"/>
                    <a:gd name="T28" fmla="*/ 0 w 17"/>
                    <a:gd name="T29" fmla="*/ 0 h 23"/>
                    <a:gd name="T30" fmla="*/ 0 w 17"/>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23"/>
                    <a:gd name="T50" fmla="*/ 17 w 17"/>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23">
                      <a:moveTo>
                        <a:pt x="8" y="1"/>
                      </a:moveTo>
                      <a:lnTo>
                        <a:pt x="8" y="0"/>
                      </a:lnTo>
                      <a:lnTo>
                        <a:pt x="6" y="2"/>
                      </a:lnTo>
                      <a:lnTo>
                        <a:pt x="2" y="8"/>
                      </a:lnTo>
                      <a:lnTo>
                        <a:pt x="0" y="15"/>
                      </a:lnTo>
                      <a:lnTo>
                        <a:pt x="2" y="23"/>
                      </a:lnTo>
                      <a:lnTo>
                        <a:pt x="11" y="16"/>
                      </a:lnTo>
                      <a:lnTo>
                        <a:pt x="13" y="13"/>
                      </a:lnTo>
                      <a:lnTo>
                        <a:pt x="16" y="7"/>
                      </a:lnTo>
                      <a:lnTo>
                        <a:pt x="17" y="6"/>
                      </a:lnTo>
                      <a:lnTo>
                        <a:pt x="17" y="4"/>
                      </a:lnTo>
                      <a:lnTo>
                        <a:pt x="17" y="6"/>
                      </a:lnTo>
                      <a:lnTo>
                        <a:pt x="17" y="4"/>
                      </a:lnTo>
                      <a:lnTo>
                        <a:pt x="8" y="1"/>
                      </a:lnTo>
                      <a:close/>
                    </a:path>
                  </a:pathLst>
                </a:custGeom>
                <a:solidFill>
                  <a:srgbClr val="000000"/>
                </a:solidFill>
                <a:ln w="9525">
                  <a:noFill/>
                  <a:round/>
                  <a:headEnd/>
                  <a:tailEnd/>
                </a:ln>
              </p:spPr>
              <p:txBody>
                <a:bodyPr/>
                <a:lstStyle/>
                <a:p>
                  <a:endParaRPr lang="en-US"/>
                </a:p>
              </p:txBody>
            </p:sp>
            <p:sp>
              <p:nvSpPr>
                <p:cNvPr id="13049" name="Freeform 224"/>
                <p:cNvSpPr>
                  <a:spLocks/>
                </p:cNvSpPr>
                <p:nvPr/>
              </p:nvSpPr>
              <p:spPr bwMode="auto">
                <a:xfrm>
                  <a:off x="2724" y="4070"/>
                  <a:ext cx="6" cy="3"/>
                </a:xfrm>
                <a:custGeom>
                  <a:avLst/>
                  <a:gdLst>
                    <a:gd name="T0" fmla="*/ 0 w 18"/>
                    <a:gd name="T1" fmla="*/ 0 h 11"/>
                    <a:gd name="T2" fmla="*/ 0 w 18"/>
                    <a:gd name="T3" fmla="*/ 0 h 11"/>
                    <a:gd name="T4" fmla="*/ 0 w 18"/>
                    <a:gd name="T5" fmla="*/ 0 h 11"/>
                    <a:gd name="T6" fmla="*/ 0 w 18"/>
                    <a:gd name="T7" fmla="*/ 0 h 11"/>
                    <a:gd name="T8" fmla="*/ 0 w 18"/>
                    <a:gd name="T9" fmla="*/ 0 h 11"/>
                    <a:gd name="T10" fmla="*/ 0 w 18"/>
                    <a:gd name="T11" fmla="*/ 0 h 11"/>
                    <a:gd name="T12" fmla="*/ 0 w 18"/>
                    <a:gd name="T13" fmla="*/ 0 h 11"/>
                    <a:gd name="T14" fmla="*/ 0 w 18"/>
                    <a:gd name="T15" fmla="*/ 0 h 11"/>
                    <a:gd name="T16" fmla="*/ 0 w 18"/>
                    <a:gd name="T17" fmla="*/ 0 h 11"/>
                    <a:gd name="T18" fmla="*/ 0 w 18"/>
                    <a:gd name="T19" fmla="*/ 0 h 11"/>
                    <a:gd name="T20" fmla="*/ 0 w 18"/>
                    <a:gd name="T21" fmla="*/ 0 h 11"/>
                    <a:gd name="T22" fmla="*/ 0 w 18"/>
                    <a:gd name="T23" fmla="*/ 0 h 11"/>
                    <a:gd name="T24" fmla="*/ 0 w 18"/>
                    <a:gd name="T25" fmla="*/ 0 h 11"/>
                    <a:gd name="T26" fmla="*/ 0 w 18"/>
                    <a:gd name="T27" fmla="*/ 0 h 11"/>
                    <a:gd name="T28" fmla="*/ 0 w 18"/>
                    <a:gd name="T29" fmla="*/ 0 h 11"/>
                    <a:gd name="T30" fmla="*/ 0 w 18"/>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1"/>
                    <a:gd name="T50" fmla="*/ 18 w 18"/>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1">
                      <a:moveTo>
                        <a:pt x="18" y="2"/>
                      </a:moveTo>
                      <a:lnTo>
                        <a:pt x="18" y="2"/>
                      </a:lnTo>
                      <a:lnTo>
                        <a:pt x="11" y="0"/>
                      </a:lnTo>
                      <a:lnTo>
                        <a:pt x="5" y="1"/>
                      </a:lnTo>
                      <a:lnTo>
                        <a:pt x="1" y="4"/>
                      </a:lnTo>
                      <a:lnTo>
                        <a:pt x="0" y="6"/>
                      </a:lnTo>
                      <a:lnTo>
                        <a:pt x="9" y="9"/>
                      </a:lnTo>
                      <a:lnTo>
                        <a:pt x="9" y="11"/>
                      </a:lnTo>
                      <a:lnTo>
                        <a:pt x="9" y="9"/>
                      </a:lnTo>
                      <a:lnTo>
                        <a:pt x="14" y="11"/>
                      </a:lnTo>
                      <a:lnTo>
                        <a:pt x="18" y="2"/>
                      </a:lnTo>
                      <a:close/>
                    </a:path>
                  </a:pathLst>
                </a:custGeom>
                <a:solidFill>
                  <a:srgbClr val="000000"/>
                </a:solidFill>
                <a:ln w="9525">
                  <a:noFill/>
                  <a:round/>
                  <a:headEnd/>
                  <a:tailEnd/>
                </a:ln>
              </p:spPr>
              <p:txBody>
                <a:bodyPr/>
                <a:lstStyle/>
                <a:p>
                  <a:endParaRPr lang="en-US"/>
                </a:p>
              </p:txBody>
            </p:sp>
            <p:sp>
              <p:nvSpPr>
                <p:cNvPr id="13050" name="Freeform 225"/>
                <p:cNvSpPr>
                  <a:spLocks/>
                </p:cNvSpPr>
                <p:nvPr/>
              </p:nvSpPr>
              <p:spPr bwMode="auto">
                <a:xfrm>
                  <a:off x="2729" y="4070"/>
                  <a:ext cx="6" cy="5"/>
                </a:xfrm>
                <a:custGeom>
                  <a:avLst/>
                  <a:gdLst>
                    <a:gd name="T0" fmla="*/ 0 w 18"/>
                    <a:gd name="T1" fmla="*/ 0 h 14"/>
                    <a:gd name="T2" fmla="*/ 0 w 18"/>
                    <a:gd name="T3" fmla="*/ 0 h 14"/>
                    <a:gd name="T4" fmla="*/ 0 w 18"/>
                    <a:gd name="T5" fmla="*/ 0 h 14"/>
                    <a:gd name="T6" fmla="*/ 0 w 18"/>
                    <a:gd name="T7" fmla="*/ 0 h 14"/>
                    <a:gd name="T8" fmla="*/ 0 w 18"/>
                    <a:gd name="T9" fmla="*/ 0 h 14"/>
                    <a:gd name="T10" fmla="*/ 0 w 18"/>
                    <a:gd name="T11" fmla="*/ 0 h 14"/>
                    <a:gd name="T12" fmla="*/ 0 w 18"/>
                    <a:gd name="T13" fmla="*/ 0 h 14"/>
                    <a:gd name="T14" fmla="*/ 0 w 18"/>
                    <a:gd name="T15" fmla="*/ 0 h 14"/>
                    <a:gd name="T16" fmla="*/ 0 w 18"/>
                    <a:gd name="T17" fmla="*/ 0 h 14"/>
                    <a:gd name="T18" fmla="*/ 0 w 18"/>
                    <a:gd name="T19" fmla="*/ 0 h 14"/>
                    <a:gd name="T20" fmla="*/ 0 w 18"/>
                    <a:gd name="T21" fmla="*/ 0 h 14"/>
                    <a:gd name="T22" fmla="*/ 0 w 18"/>
                    <a:gd name="T23" fmla="*/ 0 h 14"/>
                    <a:gd name="T24" fmla="*/ 0 w 18"/>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4"/>
                    <a:gd name="T41" fmla="*/ 18 w 18"/>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4">
                      <a:moveTo>
                        <a:pt x="18" y="14"/>
                      </a:moveTo>
                      <a:lnTo>
                        <a:pt x="18" y="14"/>
                      </a:lnTo>
                      <a:lnTo>
                        <a:pt x="16" y="11"/>
                      </a:lnTo>
                      <a:lnTo>
                        <a:pt x="13" y="6"/>
                      </a:lnTo>
                      <a:lnTo>
                        <a:pt x="9" y="2"/>
                      </a:lnTo>
                      <a:lnTo>
                        <a:pt x="4" y="0"/>
                      </a:lnTo>
                      <a:lnTo>
                        <a:pt x="0" y="9"/>
                      </a:lnTo>
                      <a:lnTo>
                        <a:pt x="2" y="11"/>
                      </a:lnTo>
                      <a:lnTo>
                        <a:pt x="4" y="12"/>
                      </a:lnTo>
                      <a:lnTo>
                        <a:pt x="5" y="13"/>
                      </a:lnTo>
                      <a:lnTo>
                        <a:pt x="5" y="14"/>
                      </a:lnTo>
                      <a:lnTo>
                        <a:pt x="18" y="14"/>
                      </a:lnTo>
                      <a:close/>
                    </a:path>
                  </a:pathLst>
                </a:custGeom>
                <a:solidFill>
                  <a:srgbClr val="000000"/>
                </a:solidFill>
                <a:ln w="9525">
                  <a:noFill/>
                  <a:round/>
                  <a:headEnd/>
                  <a:tailEnd/>
                </a:ln>
              </p:spPr>
              <p:txBody>
                <a:bodyPr/>
                <a:lstStyle/>
                <a:p>
                  <a:endParaRPr lang="en-US"/>
                </a:p>
              </p:txBody>
            </p:sp>
            <p:sp>
              <p:nvSpPr>
                <p:cNvPr id="13051" name="Freeform 226"/>
                <p:cNvSpPr>
                  <a:spLocks/>
                </p:cNvSpPr>
                <p:nvPr/>
              </p:nvSpPr>
              <p:spPr bwMode="auto">
                <a:xfrm>
                  <a:off x="2730" y="4075"/>
                  <a:ext cx="5" cy="4"/>
                </a:xfrm>
                <a:custGeom>
                  <a:avLst/>
                  <a:gdLst>
                    <a:gd name="T0" fmla="*/ 0 w 16"/>
                    <a:gd name="T1" fmla="*/ 0 h 11"/>
                    <a:gd name="T2" fmla="*/ 0 w 16"/>
                    <a:gd name="T3" fmla="*/ 0 h 11"/>
                    <a:gd name="T4" fmla="*/ 0 w 16"/>
                    <a:gd name="T5" fmla="*/ 0 h 11"/>
                    <a:gd name="T6" fmla="*/ 0 w 16"/>
                    <a:gd name="T7" fmla="*/ 0 h 11"/>
                    <a:gd name="T8" fmla="*/ 0 w 16"/>
                    <a:gd name="T9" fmla="*/ 0 h 11"/>
                    <a:gd name="T10" fmla="*/ 0 w 16"/>
                    <a:gd name="T11" fmla="*/ 0 h 11"/>
                    <a:gd name="T12" fmla="*/ 0 w 16"/>
                    <a:gd name="T13" fmla="*/ 0 h 11"/>
                    <a:gd name="T14" fmla="*/ 0 w 16"/>
                    <a:gd name="T15" fmla="*/ 0 h 11"/>
                    <a:gd name="T16" fmla="*/ 0 w 16"/>
                    <a:gd name="T17" fmla="*/ 0 h 11"/>
                    <a:gd name="T18" fmla="*/ 0 w 16"/>
                    <a:gd name="T19" fmla="*/ 0 h 11"/>
                    <a:gd name="T20" fmla="*/ 0 w 16"/>
                    <a:gd name="T21" fmla="*/ 0 h 11"/>
                    <a:gd name="T22" fmla="*/ 0 w 16"/>
                    <a:gd name="T23" fmla="*/ 0 h 11"/>
                    <a:gd name="T24" fmla="*/ 0 w 16"/>
                    <a:gd name="T25" fmla="*/ 0 h 11"/>
                    <a:gd name="T26" fmla="*/ 0 w 16"/>
                    <a:gd name="T27" fmla="*/ 0 h 11"/>
                    <a:gd name="T28" fmla="*/ 0 w 16"/>
                    <a:gd name="T29" fmla="*/ 0 h 11"/>
                    <a:gd name="T30" fmla="*/ 0 w 16"/>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1"/>
                    <a:gd name="T50" fmla="*/ 16 w 16"/>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1">
                      <a:moveTo>
                        <a:pt x="6" y="10"/>
                      </a:moveTo>
                      <a:lnTo>
                        <a:pt x="5" y="11"/>
                      </a:lnTo>
                      <a:lnTo>
                        <a:pt x="6" y="10"/>
                      </a:lnTo>
                      <a:lnTo>
                        <a:pt x="10" y="9"/>
                      </a:lnTo>
                      <a:lnTo>
                        <a:pt x="13" y="5"/>
                      </a:lnTo>
                      <a:lnTo>
                        <a:pt x="16" y="0"/>
                      </a:lnTo>
                      <a:lnTo>
                        <a:pt x="3" y="0"/>
                      </a:lnTo>
                      <a:lnTo>
                        <a:pt x="5" y="0"/>
                      </a:lnTo>
                      <a:lnTo>
                        <a:pt x="3" y="0"/>
                      </a:lnTo>
                      <a:lnTo>
                        <a:pt x="2" y="2"/>
                      </a:lnTo>
                      <a:lnTo>
                        <a:pt x="2" y="0"/>
                      </a:lnTo>
                      <a:lnTo>
                        <a:pt x="0" y="2"/>
                      </a:lnTo>
                      <a:lnTo>
                        <a:pt x="2" y="0"/>
                      </a:lnTo>
                      <a:lnTo>
                        <a:pt x="0" y="2"/>
                      </a:lnTo>
                      <a:lnTo>
                        <a:pt x="6" y="10"/>
                      </a:lnTo>
                      <a:close/>
                    </a:path>
                  </a:pathLst>
                </a:custGeom>
                <a:solidFill>
                  <a:srgbClr val="000000"/>
                </a:solidFill>
                <a:ln w="9525">
                  <a:noFill/>
                  <a:round/>
                  <a:headEnd/>
                  <a:tailEnd/>
                </a:ln>
              </p:spPr>
              <p:txBody>
                <a:bodyPr/>
                <a:lstStyle/>
                <a:p>
                  <a:endParaRPr lang="en-US"/>
                </a:p>
              </p:txBody>
            </p:sp>
            <p:sp>
              <p:nvSpPr>
                <p:cNvPr id="13052" name="Freeform 227"/>
                <p:cNvSpPr>
                  <a:spLocks/>
                </p:cNvSpPr>
                <p:nvPr/>
              </p:nvSpPr>
              <p:spPr bwMode="auto">
                <a:xfrm>
                  <a:off x="2774" y="4067"/>
                  <a:ext cx="3" cy="1"/>
                </a:xfrm>
                <a:custGeom>
                  <a:avLst/>
                  <a:gdLst>
                    <a:gd name="T0" fmla="*/ 0 w 9"/>
                    <a:gd name="T1" fmla="*/ 1 h 1"/>
                    <a:gd name="T2" fmla="*/ 0 w 9"/>
                    <a:gd name="T3" fmla="*/ 1 h 1"/>
                    <a:gd name="T4" fmla="*/ 0 w 9"/>
                    <a:gd name="T5" fmla="*/ 1 h 1"/>
                    <a:gd name="T6" fmla="*/ 0 w 9"/>
                    <a:gd name="T7" fmla="*/ 1 h 1"/>
                    <a:gd name="T8" fmla="*/ 0 w 9"/>
                    <a:gd name="T9" fmla="*/ 1 h 1"/>
                    <a:gd name="T10" fmla="*/ 0 w 9"/>
                    <a:gd name="T11" fmla="*/ 0 h 1"/>
                    <a:gd name="T12" fmla="*/ 0 w 9"/>
                    <a:gd name="T13" fmla="*/ 0 h 1"/>
                    <a:gd name="T14" fmla="*/ 0 w 9"/>
                    <a:gd name="T15" fmla="*/ 1 h 1"/>
                    <a:gd name="T16" fmla="*/ 0 w 9"/>
                    <a:gd name="T17" fmla="*/ 1 h 1"/>
                    <a:gd name="T18" fmla="*/ 0 w 9"/>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
                    <a:gd name="T32" fmla="*/ 9 w 9"/>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
                      <a:moveTo>
                        <a:pt x="9" y="1"/>
                      </a:moveTo>
                      <a:lnTo>
                        <a:pt x="9" y="1"/>
                      </a:lnTo>
                      <a:lnTo>
                        <a:pt x="8" y="1"/>
                      </a:lnTo>
                      <a:lnTo>
                        <a:pt x="5" y="0"/>
                      </a:lnTo>
                      <a:lnTo>
                        <a:pt x="4" y="0"/>
                      </a:lnTo>
                      <a:lnTo>
                        <a:pt x="1" y="1"/>
                      </a:lnTo>
                      <a:lnTo>
                        <a:pt x="0" y="1"/>
                      </a:lnTo>
                      <a:lnTo>
                        <a:pt x="9" y="1"/>
                      </a:lnTo>
                      <a:close/>
                    </a:path>
                  </a:pathLst>
                </a:custGeom>
                <a:solidFill>
                  <a:srgbClr val="E3E3E3"/>
                </a:solidFill>
                <a:ln w="9525">
                  <a:noFill/>
                  <a:round/>
                  <a:headEnd/>
                  <a:tailEnd/>
                </a:ln>
              </p:spPr>
              <p:txBody>
                <a:bodyPr/>
                <a:lstStyle/>
                <a:p>
                  <a:endParaRPr lang="en-US"/>
                </a:p>
              </p:txBody>
            </p:sp>
            <p:sp>
              <p:nvSpPr>
                <p:cNvPr id="13053" name="Freeform 228"/>
                <p:cNvSpPr>
                  <a:spLocks/>
                </p:cNvSpPr>
                <p:nvPr/>
              </p:nvSpPr>
              <p:spPr bwMode="auto">
                <a:xfrm>
                  <a:off x="2773" y="4067"/>
                  <a:ext cx="5" cy="1"/>
                </a:xfrm>
                <a:custGeom>
                  <a:avLst/>
                  <a:gdLst>
                    <a:gd name="T0" fmla="*/ 0 w 14"/>
                    <a:gd name="T1" fmla="*/ 1 h 2"/>
                    <a:gd name="T2" fmla="*/ 0 w 14"/>
                    <a:gd name="T3" fmla="*/ 1 h 2"/>
                    <a:gd name="T4" fmla="*/ 0 w 14"/>
                    <a:gd name="T5" fmla="*/ 1 h 2"/>
                    <a:gd name="T6" fmla="*/ 0 w 14"/>
                    <a:gd name="T7" fmla="*/ 0 h 2"/>
                    <a:gd name="T8" fmla="*/ 0 w 14"/>
                    <a:gd name="T9" fmla="*/ 0 h 2"/>
                    <a:gd name="T10" fmla="*/ 0 w 14"/>
                    <a:gd name="T11" fmla="*/ 0 h 2"/>
                    <a:gd name="T12" fmla="*/ 0 w 14"/>
                    <a:gd name="T13" fmla="*/ 0 h 2"/>
                    <a:gd name="T14" fmla="*/ 0 w 14"/>
                    <a:gd name="T15" fmla="*/ 0 h 2"/>
                    <a:gd name="T16" fmla="*/ 0 w 14"/>
                    <a:gd name="T17" fmla="*/ 1 h 2"/>
                    <a:gd name="T18" fmla="*/ 0 w 14"/>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
                    <a:gd name="T32" fmla="*/ 14 w 1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
                      <a:moveTo>
                        <a:pt x="14" y="2"/>
                      </a:moveTo>
                      <a:lnTo>
                        <a:pt x="13" y="1"/>
                      </a:lnTo>
                      <a:lnTo>
                        <a:pt x="11" y="1"/>
                      </a:lnTo>
                      <a:lnTo>
                        <a:pt x="11" y="0"/>
                      </a:lnTo>
                      <a:lnTo>
                        <a:pt x="10" y="0"/>
                      </a:lnTo>
                      <a:lnTo>
                        <a:pt x="7" y="0"/>
                      </a:lnTo>
                      <a:lnTo>
                        <a:pt x="6" y="0"/>
                      </a:lnTo>
                      <a:lnTo>
                        <a:pt x="3" y="0"/>
                      </a:lnTo>
                      <a:lnTo>
                        <a:pt x="0" y="2"/>
                      </a:lnTo>
                      <a:lnTo>
                        <a:pt x="14" y="2"/>
                      </a:lnTo>
                      <a:close/>
                    </a:path>
                  </a:pathLst>
                </a:custGeom>
                <a:solidFill>
                  <a:srgbClr val="D9D9D9"/>
                </a:solidFill>
                <a:ln w="9525">
                  <a:noFill/>
                  <a:round/>
                  <a:headEnd/>
                  <a:tailEnd/>
                </a:ln>
              </p:spPr>
              <p:txBody>
                <a:bodyPr/>
                <a:lstStyle/>
                <a:p>
                  <a:endParaRPr lang="en-US"/>
                </a:p>
              </p:txBody>
            </p:sp>
            <p:sp>
              <p:nvSpPr>
                <p:cNvPr id="13054" name="Freeform 229"/>
                <p:cNvSpPr>
                  <a:spLocks/>
                </p:cNvSpPr>
                <p:nvPr/>
              </p:nvSpPr>
              <p:spPr bwMode="auto">
                <a:xfrm>
                  <a:off x="2773" y="4067"/>
                  <a:ext cx="6" cy="2"/>
                </a:xfrm>
                <a:custGeom>
                  <a:avLst/>
                  <a:gdLst>
                    <a:gd name="T0" fmla="*/ 0 w 17"/>
                    <a:gd name="T1" fmla="*/ 0 h 5"/>
                    <a:gd name="T2" fmla="*/ 0 w 17"/>
                    <a:gd name="T3" fmla="*/ 0 h 5"/>
                    <a:gd name="T4" fmla="*/ 0 w 17"/>
                    <a:gd name="T5" fmla="*/ 0 h 5"/>
                    <a:gd name="T6" fmla="*/ 0 w 17"/>
                    <a:gd name="T7" fmla="*/ 0 h 5"/>
                    <a:gd name="T8" fmla="*/ 0 w 17"/>
                    <a:gd name="T9" fmla="*/ 0 h 5"/>
                    <a:gd name="T10" fmla="*/ 0 w 17"/>
                    <a:gd name="T11" fmla="*/ 0 h 5"/>
                    <a:gd name="T12" fmla="*/ 0 w 17"/>
                    <a:gd name="T13" fmla="*/ 0 h 5"/>
                    <a:gd name="T14" fmla="*/ 0 w 17"/>
                    <a:gd name="T15" fmla="*/ 0 h 5"/>
                    <a:gd name="T16" fmla="*/ 0 w 17"/>
                    <a:gd name="T17" fmla="*/ 0 h 5"/>
                    <a:gd name="T18" fmla="*/ 0 w 17"/>
                    <a:gd name="T19" fmla="*/ 0 h 5"/>
                    <a:gd name="T20" fmla="*/ 0 w 17"/>
                    <a:gd name="T21" fmla="*/ 0 h 5"/>
                    <a:gd name="T22" fmla="*/ 0 w 17"/>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5"/>
                    <a:gd name="T38" fmla="*/ 17 w 17"/>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5">
                      <a:moveTo>
                        <a:pt x="17" y="5"/>
                      </a:moveTo>
                      <a:lnTo>
                        <a:pt x="17" y="4"/>
                      </a:lnTo>
                      <a:lnTo>
                        <a:pt x="15" y="4"/>
                      </a:lnTo>
                      <a:lnTo>
                        <a:pt x="15" y="2"/>
                      </a:lnTo>
                      <a:lnTo>
                        <a:pt x="12" y="0"/>
                      </a:lnTo>
                      <a:lnTo>
                        <a:pt x="3" y="0"/>
                      </a:lnTo>
                      <a:lnTo>
                        <a:pt x="3" y="1"/>
                      </a:lnTo>
                      <a:lnTo>
                        <a:pt x="1" y="2"/>
                      </a:lnTo>
                      <a:lnTo>
                        <a:pt x="0" y="4"/>
                      </a:lnTo>
                      <a:lnTo>
                        <a:pt x="17" y="4"/>
                      </a:lnTo>
                      <a:lnTo>
                        <a:pt x="17" y="5"/>
                      </a:lnTo>
                      <a:close/>
                    </a:path>
                  </a:pathLst>
                </a:custGeom>
                <a:solidFill>
                  <a:srgbClr val="D1D1D1"/>
                </a:solidFill>
                <a:ln w="9525">
                  <a:noFill/>
                  <a:round/>
                  <a:headEnd/>
                  <a:tailEnd/>
                </a:ln>
              </p:spPr>
              <p:txBody>
                <a:bodyPr/>
                <a:lstStyle/>
                <a:p>
                  <a:endParaRPr lang="en-US"/>
                </a:p>
              </p:txBody>
            </p:sp>
            <p:sp>
              <p:nvSpPr>
                <p:cNvPr id="13055" name="Freeform 230"/>
                <p:cNvSpPr>
                  <a:spLocks/>
                </p:cNvSpPr>
                <p:nvPr/>
              </p:nvSpPr>
              <p:spPr bwMode="auto">
                <a:xfrm>
                  <a:off x="2772" y="4068"/>
                  <a:ext cx="7"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w 20"/>
                    <a:gd name="T15" fmla="*/ 0 h 4"/>
                    <a:gd name="T16" fmla="*/ 0 w 20"/>
                    <a:gd name="T17" fmla="*/ 0 h 4"/>
                    <a:gd name="T18" fmla="*/ 0 w 20"/>
                    <a:gd name="T19" fmla="*/ 0 h 4"/>
                    <a:gd name="T20" fmla="*/ 0 w 20"/>
                    <a:gd name="T21" fmla="*/ 0 h 4"/>
                    <a:gd name="T22" fmla="*/ 0 w 20"/>
                    <a:gd name="T23" fmla="*/ 0 h 4"/>
                    <a:gd name="T24" fmla="*/ 0 w 20"/>
                    <a:gd name="T25" fmla="*/ 0 h 4"/>
                    <a:gd name="T26" fmla="*/ 0 w 20"/>
                    <a:gd name="T27" fmla="*/ 0 h 4"/>
                    <a:gd name="T28" fmla="*/ 0 w 20"/>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
                    <a:gd name="T47" fmla="*/ 20 w 20"/>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
                      <a:moveTo>
                        <a:pt x="18" y="0"/>
                      </a:moveTo>
                      <a:lnTo>
                        <a:pt x="18" y="0"/>
                      </a:lnTo>
                      <a:lnTo>
                        <a:pt x="20" y="2"/>
                      </a:lnTo>
                      <a:lnTo>
                        <a:pt x="20" y="3"/>
                      </a:lnTo>
                      <a:lnTo>
                        <a:pt x="20" y="4"/>
                      </a:lnTo>
                      <a:lnTo>
                        <a:pt x="0" y="4"/>
                      </a:lnTo>
                      <a:lnTo>
                        <a:pt x="2" y="3"/>
                      </a:lnTo>
                      <a:lnTo>
                        <a:pt x="3" y="2"/>
                      </a:lnTo>
                      <a:lnTo>
                        <a:pt x="3" y="0"/>
                      </a:lnTo>
                      <a:lnTo>
                        <a:pt x="4" y="0"/>
                      </a:lnTo>
                      <a:lnTo>
                        <a:pt x="18" y="0"/>
                      </a:lnTo>
                      <a:close/>
                    </a:path>
                  </a:pathLst>
                </a:custGeom>
                <a:solidFill>
                  <a:srgbClr val="C7C7C7"/>
                </a:solidFill>
                <a:ln w="9525">
                  <a:noFill/>
                  <a:round/>
                  <a:headEnd/>
                  <a:tailEnd/>
                </a:ln>
              </p:spPr>
              <p:txBody>
                <a:bodyPr/>
                <a:lstStyle/>
                <a:p>
                  <a:endParaRPr lang="en-US"/>
                </a:p>
              </p:txBody>
            </p:sp>
            <p:sp>
              <p:nvSpPr>
                <p:cNvPr id="13056" name="Freeform 231"/>
                <p:cNvSpPr>
                  <a:spLocks/>
                </p:cNvSpPr>
                <p:nvPr/>
              </p:nvSpPr>
              <p:spPr bwMode="auto">
                <a:xfrm>
                  <a:off x="2772" y="4069"/>
                  <a:ext cx="7" cy="1"/>
                </a:xfrm>
                <a:custGeom>
                  <a:avLst/>
                  <a:gdLst>
                    <a:gd name="T0" fmla="*/ 0 w 22"/>
                    <a:gd name="T1" fmla="*/ 0 h 3"/>
                    <a:gd name="T2" fmla="*/ 0 w 22"/>
                    <a:gd name="T3" fmla="*/ 0 h 3"/>
                    <a:gd name="T4" fmla="*/ 0 w 22"/>
                    <a:gd name="T5" fmla="*/ 0 h 3"/>
                    <a:gd name="T6" fmla="*/ 0 w 22"/>
                    <a:gd name="T7" fmla="*/ 0 h 3"/>
                    <a:gd name="T8" fmla="*/ 0 w 22"/>
                    <a:gd name="T9" fmla="*/ 0 h 3"/>
                    <a:gd name="T10" fmla="*/ 0 w 22"/>
                    <a:gd name="T11" fmla="*/ 0 h 3"/>
                    <a:gd name="T12" fmla="*/ 0 w 22"/>
                    <a:gd name="T13" fmla="*/ 0 h 3"/>
                    <a:gd name="T14" fmla="*/ 0 w 22"/>
                    <a:gd name="T15" fmla="*/ 0 h 3"/>
                    <a:gd name="T16" fmla="*/ 0 w 22"/>
                    <a:gd name="T17" fmla="*/ 0 h 3"/>
                    <a:gd name="T18" fmla="*/ 0 w 22"/>
                    <a:gd name="T19" fmla="*/ 0 h 3"/>
                    <a:gd name="T20" fmla="*/ 0 w 22"/>
                    <a:gd name="T21" fmla="*/ 0 h 3"/>
                    <a:gd name="T22" fmla="*/ 0 w 22"/>
                    <a:gd name="T23" fmla="*/ 0 h 3"/>
                    <a:gd name="T24" fmla="*/ 0 w 22"/>
                    <a:gd name="T25" fmla="*/ 0 h 3"/>
                    <a:gd name="T26" fmla="*/ 0 w 22"/>
                    <a:gd name="T27" fmla="*/ 0 h 3"/>
                    <a:gd name="T28" fmla="*/ 0 w 22"/>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3"/>
                    <a:gd name="T47" fmla="*/ 22 w 22"/>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3">
                      <a:moveTo>
                        <a:pt x="22" y="3"/>
                      </a:moveTo>
                      <a:lnTo>
                        <a:pt x="21" y="3"/>
                      </a:lnTo>
                      <a:lnTo>
                        <a:pt x="21" y="2"/>
                      </a:lnTo>
                      <a:lnTo>
                        <a:pt x="21" y="1"/>
                      </a:lnTo>
                      <a:lnTo>
                        <a:pt x="21" y="0"/>
                      </a:lnTo>
                      <a:lnTo>
                        <a:pt x="4" y="0"/>
                      </a:lnTo>
                      <a:lnTo>
                        <a:pt x="3" y="1"/>
                      </a:lnTo>
                      <a:lnTo>
                        <a:pt x="3" y="2"/>
                      </a:lnTo>
                      <a:lnTo>
                        <a:pt x="1" y="3"/>
                      </a:lnTo>
                      <a:lnTo>
                        <a:pt x="0" y="3"/>
                      </a:lnTo>
                      <a:lnTo>
                        <a:pt x="22" y="3"/>
                      </a:lnTo>
                      <a:close/>
                    </a:path>
                  </a:pathLst>
                </a:custGeom>
                <a:solidFill>
                  <a:srgbClr val="BFBFBF"/>
                </a:solidFill>
                <a:ln w="9525">
                  <a:noFill/>
                  <a:round/>
                  <a:headEnd/>
                  <a:tailEnd/>
                </a:ln>
              </p:spPr>
              <p:txBody>
                <a:bodyPr/>
                <a:lstStyle/>
                <a:p>
                  <a:endParaRPr lang="en-US"/>
                </a:p>
              </p:txBody>
            </p:sp>
            <p:sp>
              <p:nvSpPr>
                <p:cNvPr id="13057" name="Freeform 232"/>
                <p:cNvSpPr>
                  <a:spLocks/>
                </p:cNvSpPr>
                <p:nvPr/>
              </p:nvSpPr>
              <p:spPr bwMode="auto">
                <a:xfrm>
                  <a:off x="2771" y="4069"/>
                  <a:ext cx="8" cy="1"/>
                </a:xfrm>
                <a:custGeom>
                  <a:avLst/>
                  <a:gdLst>
                    <a:gd name="T0" fmla="*/ 0 w 24"/>
                    <a:gd name="T1" fmla="*/ 0 h 3"/>
                    <a:gd name="T2" fmla="*/ 0 w 24"/>
                    <a:gd name="T3" fmla="*/ 0 h 3"/>
                    <a:gd name="T4" fmla="*/ 0 w 24"/>
                    <a:gd name="T5" fmla="*/ 0 h 3"/>
                    <a:gd name="T6" fmla="*/ 0 w 24"/>
                    <a:gd name="T7" fmla="*/ 0 h 3"/>
                    <a:gd name="T8" fmla="*/ 0 w 24"/>
                    <a:gd name="T9" fmla="*/ 0 h 3"/>
                    <a:gd name="T10" fmla="*/ 0 w 24"/>
                    <a:gd name="T11" fmla="*/ 0 h 3"/>
                    <a:gd name="T12" fmla="*/ 0 w 24"/>
                    <a:gd name="T13" fmla="*/ 0 h 3"/>
                    <a:gd name="T14" fmla="*/ 0 w 24"/>
                    <a:gd name="T15" fmla="*/ 0 h 3"/>
                    <a:gd name="T16" fmla="*/ 0 w 24"/>
                    <a:gd name="T17" fmla="*/ 0 h 3"/>
                    <a:gd name="T18" fmla="*/ 0 w 24"/>
                    <a:gd name="T19" fmla="*/ 0 h 3"/>
                    <a:gd name="T20" fmla="*/ 0 w 24"/>
                    <a:gd name="T21" fmla="*/ 0 h 3"/>
                    <a:gd name="T22" fmla="*/ 0 w 24"/>
                    <a:gd name="T23" fmla="*/ 0 h 3"/>
                    <a:gd name="T24" fmla="*/ 0 w 24"/>
                    <a:gd name="T25" fmla="*/ 0 h 3"/>
                    <a:gd name="T26" fmla="*/ 0 w 24"/>
                    <a:gd name="T27" fmla="*/ 0 h 3"/>
                    <a:gd name="T28" fmla="*/ 0 w 24"/>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3"/>
                    <a:gd name="T47" fmla="*/ 24 w 24"/>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3">
                      <a:moveTo>
                        <a:pt x="24" y="3"/>
                      </a:moveTo>
                      <a:lnTo>
                        <a:pt x="24" y="3"/>
                      </a:lnTo>
                      <a:lnTo>
                        <a:pt x="24" y="2"/>
                      </a:lnTo>
                      <a:lnTo>
                        <a:pt x="23" y="1"/>
                      </a:lnTo>
                      <a:lnTo>
                        <a:pt x="22" y="0"/>
                      </a:lnTo>
                      <a:lnTo>
                        <a:pt x="2" y="0"/>
                      </a:lnTo>
                      <a:lnTo>
                        <a:pt x="2" y="1"/>
                      </a:lnTo>
                      <a:lnTo>
                        <a:pt x="1" y="1"/>
                      </a:lnTo>
                      <a:lnTo>
                        <a:pt x="1" y="2"/>
                      </a:lnTo>
                      <a:lnTo>
                        <a:pt x="1" y="3"/>
                      </a:lnTo>
                      <a:lnTo>
                        <a:pt x="0" y="3"/>
                      </a:lnTo>
                      <a:lnTo>
                        <a:pt x="24" y="3"/>
                      </a:lnTo>
                      <a:close/>
                    </a:path>
                  </a:pathLst>
                </a:custGeom>
                <a:solidFill>
                  <a:srgbClr val="B5B5B5"/>
                </a:solidFill>
                <a:ln w="9525">
                  <a:noFill/>
                  <a:round/>
                  <a:headEnd/>
                  <a:tailEnd/>
                </a:ln>
              </p:spPr>
              <p:txBody>
                <a:bodyPr/>
                <a:lstStyle/>
                <a:p>
                  <a:endParaRPr lang="en-US"/>
                </a:p>
              </p:txBody>
            </p:sp>
            <p:sp>
              <p:nvSpPr>
                <p:cNvPr id="13058" name="Freeform 233"/>
                <p:cNvSpPr>
                  <a:spLocks/>
                </p:cNvSpPr>
                <p:nvPr/>
              </p:nvSpPr>
              <p:spPr bwMode="auto">
                <a:xfrm>
                  <a:off x="2771" y="4070"/>
                  <a:ext cx="9" cy="1"/>
                </a:xfrm>
                <a:custGeom>
                  <a:avLst/>
                  <a:gdLst>
                    <a:gd name="T0" fmla="*/ 0 w 26"/>
                    <a:gd name="T1" fmla="*/ 0 h 5"/>
                    <a:gd name="T2" fmla="*/ 0 w 26"/>
                    <a:gd name="T3" fmla="*/ 0 h 5"/>
                    <a:gd name="T4" fmla="*/ 0 w 26"/>
                    <a:gd name="T5" fmla="*/ 0 h 5"/>
                    <a:gd name="T6" fmla="*/ 0 w 26"/>
                    <a:gd name="T7" fmla="*/ 0 h 5"/>
                    <a:gd name="T8" fmla="*/ 0 w 26"/>
                    <a:gd name="T9" fmla="*/ 0 h 5"/>
                    <a:gd name="T10" fmla="*/ 0 w 26"/>
                    <a:gd name="T11" fmla="*/ 0 h 5"/>
                    <a:gd name="T12" fmla="*/ 0 w 26"/>
                    <a:gd name="T13" fmla="*/ 0 h 5"/>
                    <a:gd name="T14" fmla="*/ 0 w 26"/>
                    <a:gd name="T15" fmla="*/ 0 h 5"/>
                    <a:gd name="T16" fmla="*/ 0 w 26"/>
                    <a:gd name="T17" fmla="*/ 0 h 5"/>
                    <a:gd name="T18" fmla="*/ 0 w 26"/>
                    <a:gd name="T19" fmla="*/ 0 h 5"/>
                    <a:gd name="T20" fmla="*/ 0 w 26"/>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5"/>
                    <a:gd name="T35" fmla="*/ 26 w 26"/>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5">
                      <a:moveTo>
                        <a:pt x="26" y="5"/>
                      </a:moveTo>
                      <a:lnTo>
                        <a:pt x="24" y="4"/>
                      </a:lnTo>
                      <a:lnTo>
                        <a:pt x="24" y="2"/>
                      </a:lnTo>
                      <a:lnTo>
                        <a:pt x="24" y="1"/>
                      </a:lnTo>
                      <a:lnTo>
                        <a:pt x="23" y="0"/>
                      </a:lnTo>
                      <a:lnTo>
                        <a:pt x="1" y="0"/>
                      </a:lnTo>
                      <a:lnTo>
                        <a:pt x="1" y="1"/>
                      </a:lnTo>
                      <a:lnTo>
                        <a:pt x="1" y="2"/>
                      </a:lnTo>
                      <a:lnTo>
                        <a:pt x="0" y="4"/>
                      </a:lnTo>
                      <a:lnTo>
                        <a:pt x="0" y="5"/>
                      </a:lnTo>
                      <a:lnTo>
                        <a:pt x="26" y="5"/>
                      </a:lnTo>
                      <a:close/>
                    </a:path>
                  </a:pathLst>
                </a:custGeom>
                <a:solidFill>
                  <a:srgbClr val="ABABAB"/>
                </a:solidFill>
                <a:ln w="9525">
                  <a:noFill/>
                  <a:round/>
                  <a:headEnd/>
                  <a:tailEnd/>
                </a:ln>
              </p:spPr>
              <p:txBody>
                <a:bodyPr/>
                <a:lstStyle/>
                <a:p>
                  <a:endParaRPr lang="en-US"/>
                </a:p>
              </p:txBody>
            </p:sp>
            <p:sp>
              <p:nvSpPr>
                <p:cNvPr id="13059" name="Freeform 234"/>
                <p:cNvSpPr>
                  <a:spLocks/>
                </p:cNvSpPr>
                <p:nvPr/>
              </p:nvSpPr>
              <p:spPr bwMode="auto">
                <a:xfrm>
                  <a:off x="2771" y="4070"/>
                  <a:ext cx="9" cy="2"/>
                </a:xfrm>
                <a:custGeom>
                  <a:avLst/>
                  <a:gdLst>
                    <a:gd name="T0" fmla="*/ 0 w 26"/>
                    <a:gd name="T1" fmla="*/ 1 h 4"/>
                    <a:gd name="T2" fmla="*/ 0 w 26"/>
                    <a:gd name="T3" fmla="*/ 1 h 4"/>
                    <a:gd name="T4" fmla="*/ 0 w 26"/>
                    <a:gd name="T5" fmla="*/ 1 h 4"/>
                    <a:gd name="T6" fmla="*/ 0 w 26"/>
                    <a:gd name="T7" fmla="*/ 1 h 4"/>
                    <a:gd name="T8" fmla="*/ 0 w 26"/>
                    <a:gd name="T9" fmla="*/ 0 h 4"/>
                    <a:gd name="T10" fmla="*/ 0 w 26"/>
                    <a:gd name="T11" fmla="*/ 0 h 4"/>
                    <a:gd name="T12" fmla="*/ 0 w 26"/>
                    <a:gd name="T13" fmla="*/ 1 h 4"/>
                    <a:gd name="T14" fmla="*/ 0 w 26"/>
                    <a:gd name="T15" fmla="*/ 1 h 4"/>
                    <a:gd name="T16" fmla="*/ 0 w 26"/>
                    <a:gd name="T17" fmla="*/ 1 h 4"/>
                    <a:gd name="T18" fmla="*/ 0 w 26"/>
                    <a:gd name="T19" fmla="*/ 1 h 4"/>
                    <a:gd name="T20" fmla="*/ 0 w 26"/>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4"/>
                    <a:gd name="T35" fmla="*/ 26 w 2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4">
                      <a:moveTo>
                        <a:pt x="26" y="4"/>
                      </a:moveTo>
                      <a:lnTo>
                        <a:pt x="26" y="4"/>
                      </a:lnTo>
                      <a:lnTo>
                        <a:pt x="26" y="3"/>
                      </a:lnTo>
                      <a:lnTo>
                        <a:pt x="26" y="2"/>
                      </a:lnTo>
                      <a:lnTo>
                        <a:pt x="24" y="0"/>
                      </a:lnTo>
                      <a:lnTo>
                        <a:pt x="0" y="0"/>
                      </a:lnTo>
                      <a:lnTo>
                        <a:pt x="0" y="2"/>
                      </a:lnTo>
                      <a:lnTo>
                        <a:pt x="0" y="3"/>
                      </a:lnTo>
                      <a:lnTo>
                        <a:pt x="0" y="4"/>
                      </a:lnTo>
                      <a:lnTo>
                        <a:pt x="26" y="4"/>
                      </a:lnTo>
                      <a:close/>
                    </a:path>
                  </a:pathLst>
                </a:custGeom>
                <a:solidFill>
                  <a:srgbClr val="A1A1A1"/>
                </a:solidFill>
                <a:ln w="9525">
                  <a:noFill/>
                  <a:round/>
                  <a:headEnd/>
                  <a:tailEnd/>
                </a:ln>
              </p:spPr>
              <p:txBody>
                <a:bodyPr/>
                <a:lstStyle/>
                <a:p>
                  <a:endParaRPr lang="en-US"/>
                </a:p>
              </p:txBody>
            </p:sp>
            <p:sp>
              <p:nvSpPr>
                <p:cNvPr id="13060" name="Freeform 235"/>
                <p:cNvSpPr>
                  <a:spLocks/>
                </p:cNvSpPr>
                <p:nvPr/>
              </p:nvSpPr>
              <p:spPr bwMode="auto">
                <a:xfrm>
                  <a:off x="2771" y="4071"/>
                  <a:ext cx="10" cy="1"/>
                </a:xfrm>
                <a:custGeom>
                  <a:avLst/>
                  <a:gdLst>
                    <a:gd name="T0" fmla="*/ 0 w 28"/>
                    <a:gd name="T1" fmla="*/ 0 h 3"/>
                    <a:gd name="T2" fmla="*/ 0 w 28"/>
                    <a:gd name="T3" fmla="*/ 0 h 3"/>
                    <a:gd name="T4" fmla="*/ 0 w 28"/>
                    <a:gd name="T5" fmla="*/ 0 h 3"/>
                    <a:gd name="T6" fmla="*/ 0 w 28"/>
                    <a:gd name="T7" fmla="*/ 0 h 3"/>
                    <a:gd name="T8" fmla="*/ 0 w 28"/>
                    <a:gd name="T9" fmla="*/ 0 h 3"/>
                    <a:gd name="T10" fmla="*/ 0 w 28"/>
                    <a:gd name="T11" fmla="*/ 0 h 3"/>
                    <a:gd name="T12" fmla="*/ 0 w 28"/>
                    <a:gd name="T13" fmla="*/ 0 h 3"/>
                    <a:gd name="T14" fmla="*/ 0 w 28"/>
                    <a:gd name="T15" fmla="*/ 0 h 3"/>
                    <a:gd name="T16" fmla="*/ 0 w 28"/>
                    <a:gd name="T17" fmla="*/ 0 h 3"/>
                    <a:gd name="T18" fmla="*/ 0 w 28"/>
                    <a:gd name="T19" fmla="*/ 0 h 3"/>
                    <a:gd name="T20" fmla="*/ 0 w 28"/>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3"/>
                    <a:gd name="T35" fmla="*/ 28 w 28"/>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3">
                      <a:moveTo>
                        <a:pt x="28" y="3"/>
                      </a:moveTo>
                      <a:lnTo>
                        <a:pt x="27" y="2"/>
                      </a:lnTo>
                      <a:lnTo>
                        <a:pt x="26" y="1"/>
                      </a:lnTo>
                      <a:lnTo>
                        <a:pt x="26" y="0"/>
                      </a:lnTo>
                      <a:lnTo>
                        <a:pt x="0" y="0"/>
                      </a:lnTo>
                      <a:lnTo>
                        <a:pt x="0" y="1"/>
                      </a:lnTo>
                      <a:lnTo>
                        <a:pt x="0" y="2"/>
                      </a:lnTo>
                      <a:lnTo>
                        <a:pt x="0" y="3"/>
                      </a:lnTo>
                      <a:lnTo>
                        <a:pt x="28" y="3"/>
                      </a:lnTo>
                      <a:close/>
                    </a:path>
                  </a:pathLst>
                </a:custGeom>
                <a:solidFill>
                  <a:srgbClr val="999999"/>
                </a:solidFill>
                <a:ln w="9525">
                  <a:noFill/>
                  <a:round/>
                  <a:headEnd/>
                  <a:tailEnd/>
                </a:ln>
              </p:spPr>
              <p:txBody>
                <a:bodyPr/>
                <a:lstStyle/>
                <a:p>
                  <a:endParaRPr lang="en-US"/>
                </a:p>
              </p:txBody>
            </p:sp>
            <p:sp>
              <p:nvSpPr>
                <p:cNvPr id="13061" name="Freeform 236"/>
                <p:cNvSpPr>
                  <a:spLocks/>
                </p:cNvSpPr>
                <p:nvPr/>
              </p:nvSpPr>
              <p:spPr bwMode="auto">
                <a:xfrm>
                  <a:off x="2771" y="4072"/>
                  <a:ext cx="10" cy="1"/>
                </a:xfrm>
                <a:custGeom>
                  <a:avLst/>
                  <a:gdLst>
                    <a:gd name="T0" fmla="*/ 0 w 28"/>
                    <a:gd name="T1" fmla="*/ 0 h 5"/>
                    <a:gd name="T2" fmla="*/ 0 w 28"/>
                    <a:gd name="T3" fmla="*/ 0 h 5"/>
                    <a:gd name="T4" fmla="*/ 0 w 28"/>
                    <a:gd name="T5" fmla="*/ 0 h 5"/>
                    <a:gd name="T6" fmla="*/ 0 w 28"/>
                    <a:gd name="T7" fmla="*/ 0 h 5"/>
                    <a:gd name="T8" fmla="*/ 0 w 28"/>
                    <a:gd name="T9" fmla="*/ 0 h 5"/>
                    <a:gd name="T10" fmla="*/ 0 w 28"/>
                    <a:gd name="T11" fmla="*/ 0 h 5"/>
                    <a:gd name="T12" fmla="*/ 0 w 28"/>
                    <a:gd name="T13" fmla="*/ 0 h 5"/>
                    <a:gd name="T14" fmla="*/ 0 w 28"/>
                    <a:gd name="T15" fmla="*/ 0 h 5"/>
                    <a:gd name="T16" fmla="*/ 0 w 28"/>
                    <a:gd name="T17" fmla="*/ 0 h 5"/>
                    <a:gd name="T18" fmla="*/ 0 w 28"/>
                    <a:gd name="T19" fmla="*/ 0 h 5"/>
                    <a:gd name="T20" fmla="*/ 0 w 28"/>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5"/>
                    <a:gd name="T35" fmla="*/ 28 w 2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5">
                      <a:moveTo>
                        <a:pt x="28" y="5"/>
                      </a:moveTo>
                      <a:lnTo>
                        <a:pt x="28" y="3"/>
                      </a:lnTo>
                      <a:lnTo>
                        <a:pt x="27" y="1"/>
                      </a:lnTo>
                      <a:lnTo>
                        <a:pt x="26" y="0"/>
                      </a:lnTo>
                      <a:lnTo>
                        <a:pt x="0" y="0"/>
                      </a:lnTo>
                      <a:lnTo>
                        <a:pt x="0" y="1"/>
                      </a:lnTo>
                      <a:lnTo>
                        <a:pt x="0" y="3"/>
                      </a:lnTo>
                      <a:lnTo>
                        <a:pt x="0" y="5"/>
                      </a:lnTo>
                      <a:lnTo>
                        <a:pt x="28" y="5"/>
                      </a:lnTo>
                      <a:close/>
                    </a:path>
                  </a:pathLst>
                </a:custGeom>
                <a:solidFill>
                  <a:srgbClr val="8F8F8F"/>
                </a:solidFill>
                <a:ln w="9525">
                  <a:noFill/>
                  <a:round/>
                  <a:headEnd/>
                  <a:tailEnd/>
                </a:ln>
              </p:spPr>
              <p:txBody>
                <a:bodyPr/>
                <a:lstStyle/>
                <a:p>
                  <a:endParaRPr lang="en-US"/>
                </a:p>
              </p:txBody>
            </p:sp>
            <p:sp>
              <p:nvSpPr>
                <p:cNvPr id="13062" name="Freeform 237"/>
                <p:cNvSpPr>
                  <a:spLocks/>
                </p:cNvSpPr>
                <p:nvPr/>
              </p:nvSpPr>
              <p:spPr bwMode="auto">
                <a:xfrm>
                  <a:off x="2771" y="4072"/>
                  <a:ext cx="10" cy="2"/>
                </a:xfrm>
                <a:custGeom>
                  <a:avLst/>
                  <a:gdLst>
                    <a:gd name="T0" fmla="*/ 0 w 28"/>
                    <a:gd name="T1" fmla="*/ 0 h 4"/>
                    <a:gd name="T2" fmla="*/ 0 w 28"/>
                    <a:gd name="T3" fmla="*/ 1 h 4"/>
                    <a:gd name="T4" fmla="*/ 0 w 28"/>
                    <a:gd name="T5" fmla="*/ 1 h 4"/>
                    <a:gd name="T6" fmla="*/ 0 w 28"/>
                    <a:gd name="T7" fmla="*/ 1 h 4"/>
                    <a:gd name="T8" fmla="*/ 0 w 28"/>
                    <a:gd name="T9" fmla="*/ 1 h 4"/>
                    <a:gd name="T10" fmla="*/ 0 w 28"/>
                    <a:gd name="T11" fmla="*/ 1 h 4"/>
                    <a:gd name="T12" fmla="*/ 0 w 28"/>
                    <a:gd name="T13" fmla="*/ 1 h 4"/>
                    <a:gd name="T14" fmla="*/ 0 w 28"/>
                    <a:gd name="T15" fmla="*/ 1 h 4"/>
                    <a:gd name="T16" fmla="*/ 0 w 28"/>
                    <a:gd name="T17" fmla="*/ 1 h 4"/>
                    <a:gd name="T18" fmla="*/ 0 w 28"/>
                    <a:gd name="T19" fmla="*/ 1 h 4"/>
                    <a:gd name="T20" fmla="*/ 0 w 28"/>
                    <a:gd name="T21" fmla="*/ 1 h 4"/>
                    <a:gd name="T22" fmla="*/ 0 w 28"/>
                    <a:gd name="T23" fmla="*/ 1 h 4"/>
                    <a:gd name="T24" fmla="*/ 0 w 28"/>
                    <a:gd name="T25" fmla="*/ 1 h 4"/>
                    <a:gd name="T26" fmla="*/ 0 w 28"/>
                    <a:gd name="T27" fmla="*/ 0 h 4"/>
                    <a:gd name="T28" fmla="*/ 0 w 28"/>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4"/>
                    <a:gd name="T47" fmla="*/ 28 w 28"/>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4">
                      <a:moveTo>
                        <a:pt x="28" y="0"/>
                      </a:moveTo>
                      <a:lnTo>
                        <a:pt x="28" y="1"/>
                      </a:lnTo>
                      <a:lnTo>
                        <a:pt x="28" y="3"/>
                      </a:lnTo>
                      <a:lnTo>
                        <a:pt x="28" y="4"/>
                      </a:lnTo>
                      <a:lnTo>
                        <a:pt x="27" y="4"/>
                      </a:lnTo>
                      <a:lnTo>
                        <a:pt x="1" y="4"/>
                      </a:lnTo>
                      <a:lnTo>
                        <a:pt x="0" y="3"/>
                      </a:lnTo>
                      <a:lnTo>
                        <a:pt x="0" y="1"/>
                      </a:lnTo>
                      <a:lnTo>
                        <a:pt x="0" y="0"/>
                      </a:lnTo>
                      <a:lnTo>
                        <a:pt x="28" y="0"/>
                      </a:lnTo>
                      <a:close/>
                    </a:path>
                  </a:pathLst>
                </a:custGeom>
                <a:solidFill>
                  <a:srgbClr val="858585"/>
                </a:solidFill>
                <a:ln w="9525">
                  <a:noFill/>
                  <a:round/>
                  <a:headEnd/>
                  <a:tailEnd/>
                </a:ln>
              </p:spPr>
              <p:txBody>
                <a:bodyPr/>
                <a:lstStyle/>
                <a:p>
                  <a:endParaRPr lang="en-US"/>
                </a:p>
              </p:txBody>
            </p:sp>
            <p:sp>
              <p:nvSpPr>
                <p:cNvPr id="13063" name="Freeform 238"/>
                <p:cNvSpPr>
                  <a:spLocks/>
                </p:cNvSpPr>
                <p:nvPr/>
              </p:nvSpPr>
              <p:spPr bwMode="auto">
                <a:xfrm>
                  <a:off x="2771" y="4073"/>
                  <a:ext cx="10" cy="1"/>
                </a:xfrm>
                <a:custGeom>
                  <a:avLst/>
                  <a:gdLst>
                    <a:gd name="T0" fmla="*/ 0 w 28"/>
                    <a:gd name="T1" fmla="*/ 0 h 3"/>
                    <a:gd name="T2" fmla="*/ 0 w 28"/>
                    <a:gd name="T3" fmla="*/ 0 h 3"/>
                    <a:gd name="T4" fmla="*/ 0 w 28"/>
                    <a:gd name="T5" fmla="*/ 0 h 3"/>
                    <a:gd name="T6" fmla="*/ 0 w 28"/>
                    <a:gd name="T7" fmla="*/ 0 h 3"/>
                    <a:gd name="T8" fmla="*/ 0 w 28"/>
                    <a:gd name="T9" fmla="*/ 0 h 3"/>
                    <a:gd name="T10" fmla="*/ 0 w 28"/>
                    <a:gd name="T11" fmla="*/ 0 h 3"/>
                    <a:gd name="T12" fmla="*/ 0 w 28"/>
                    <a:gd name="T13" fmla="*/ 0 h 3"/>
                    <a:gd name="T14" fmla="*/ 0 w 28"/>
                    <a:gd name="T15" fmla="*/ 0 h 3"/>
                    <a:gd name="T16" fmla="*/ 0 w 28"/>
                    <a:gd name="T17" fmla="*/ 0 h 3"/>
                    <a:gd name="T18" fmla="*/ 0 w 28"/>
                    <a:gd name="T19" fmla="*/ 0 h 3"/>
                    <a:gd name="T20" fmla="*/ 0 w 28"/>
                    <a:gd name="T21" fmla="*/ 0 h 3"/>
                    <a:gd name="T22" fmla="*/ 0 w 28"/>
                    <a:gd name="T23" fmla="*/ 0 h 3"/>
                    <a:gd name="T24" fmla="*/ 0 w 28"/>
                    <a:gd name="T25" fmla="*/ 0 h 3"/>
                    <a:gd name="T26" fmla="*/ 0 w 28"/>
                    <a:gd name="T27" fmla="*/ 0 h 3"/>
                    <a:gd name="T28" fmla="*/ 0 w 28"/>
                    <a:gd name="T29" fmla="*/ 0 h 3"/>
                    <a:gd name="T30" fmla="*/ 0 w 28"/>
                    <a:gd name="T31" fmla="*/ 0 h 3"/>
                    <a:gd name="T32" fmla="*/ 0 w 28"/>
                    <a:gd name="T33" fmla="*/ 0 h 3"/>
                    <a:gd name="T34" fmla="*/ 0 w 28"/>
                    <a:gd name="T35" fmla="*/ 0 h 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
                    <a:gd name="T55" fmla="*/ 0 h 3"/>
                    <a:gd name="T56" fmla="*/ 28 w 28"/>
                    <a:gd name="T57" fmla="*/ 3 h 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 h="3">
                      <a:moveTo>
                        <a:pt x="28" y="0"/>
                      </a:moveTo>
                      <a:lnTo>
                        <a:pt x="28" y="0"/>
                      </a:lnTo>
                      <a:lnTo>
                        <a:pt x="28" y="1"/>
                      </a:lnTo>
                      <a:lnTo>
                        <a:pt x="24" y="2"/>
                      </a:lnTo>
                      <a:lnTo>
                        <a:pt x="19" y="2"/>
                      </a:lnTo>
                      <a:lnTo>
                        <a:pt x="12" y="2"/>
                      </a:lnTo>
                      <a:lnTo>
                        <a:pt x="8" y="2"/>
                      </a:lnTo>
                      <a:lnTo>
                        <a:pt x="6" y="3"/>
                      </a:lnTo>
                      <a:lnTo>
                        <a:pt x="4" y="3"/>
                      </a:lnTo>
                      <a:lnTo>
                        <a:pt x="1" y="2"/>
                      </a:lnTo>
                      <a:lnTo>
                        <a:pt x="1" y="1"/>
                      </a:lnTo>
                      <a:lnTo>
                        <a:pt x="0" y="0"/>
                      </a:lnTo>
                      <a:lnTo>
                        <a:pt x="28" y="0"/>
                      </a:lnTo>
                      <a:close/>
                    </a:path>
                  </a:pathLst>
                </a:custGeom>
                <a:solidFill>
                  <a:srgbClr val="7D7D7D"/>
                </a:solidFill>
                <a:ln w="9525">
                  <a:noFill/>
                  <a:round/>
                  <a:headEnd/>
                  <a:tailEnd/>
                </a:ln>
              </p:spPr>
              <p:txBody>
                <a:bodyPr/>
                <a:lstStyle/>
                <a:p>
                  <a:endParaRPr lang="en-US"/>
                </a:p>
              </p:txBody>
            </p:sp>
            <p:sp>
              <p:nvSpPr>
                <p:cNvPr id="13064" name="Freeform 239"/>
                <p:cNvSpPr>
                  <a:spLocks/>
                </p:cNvSpPr>
                <p:nvPr/>
              </p:nvSpPr>
              <p:spPr bwMode="auto">
                <a:xfrm>
                  <a:off x="2772" y="4074"/>
                  <a:ext cx="8" cy="1"/>
                </a:xfrm>
                <a:custGeom>
                  <a:avLst/>
                  <a:gdLst>
                    <a:gd name="T0" fmla="*/ 0 w 26"/>
                    <a:gd name="T1" fmla="*/ 0 h 2"/>
                    <a:gd name="T2" fmla="*/ 0 w 26"/>
                    <a:gd name="T3" fmla="*/ 1 h 2"/>
                    <a:gd name="T4" fmla="*/ 0 w 26"/>
                    <a:gd name="T5" fmla="*/ 1 h 2"/>
                    <a:gd name="T6" fmla="*/ 0 w 26"/>
                    <a:gd name="T7" fmla="*/ 1 h 2"/>
                    <a:gd name="T8" fmla="*/ 0 w 26"/>
                    <a:gd name="T9" fmla="*/ 1 h 2"/>
                    <a:gd name="T10" fmla="*/ 0 w 26"/>
                    <a:gd name="T11" fmla="*/ 1 h 2"/>
                    <a:gd name="T12" fmla="*/ 0 w 26"/>
                    <a:gd name="T13" fmla="*/ 1 h 2"/>
                    <a:gd name="T14" fmla="*/ 0 w 26"/>
                    <a:gd name="T15" fmla="*/ 1 h 2"/>
                    <a:gd name="T16" fmla="*/ 0 w 26"/>
                    <a:gd name="T17" fmla="*/ 1 h 2"/>
                    <a:gd name="T18" fmla="*/ 0 w 26"/>
                    <a:gd name="T19" fmla="*/ 1 h 2"/>
                    <a:gd name="T20" fmla="*/ 0 w 26"/>
                    <a:gd name="T21" fmla="*/ 1 h 2"/>
                    <a:gd name="T22" fmla="*/ 0 w 26"/>
                    <a:gd name="T23" fmla="*/ 1 h 2"/>
                    <a:gd name="T24" fmla="*/ 0 w 26"/>
                    <a:gd name="T25" fmla="*/ 0 h 2"/>
                    <a:gd name="T26" fmla="*/ 0 w 26"/>
                    <a:gd name="T27" fmla="*/ 0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
                    <a:gd name="T43" fmla="*/ 0 h 2"/>
                    <a:gd name="T44" fmla="*/ 26 w 26"/>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 h="2">
                      <a:moveTo>
                        <a:pt x="26" y="0"/>
                      </a:moveTo>
                      <a:lnTo>
                        <a:pt x="22" y="1"/>
                      </a:lnTo>
                      <a:lnTo>
                        <a:pt x="16" y="1"/>
                      </a:lnTo>
                      <a:lnTo>
                        <a:pt x="11" y="1"/>
                      </a:lnTo>
                      <a:lnTo>
                        <a:pt x="7" y="1"/>
                      </a:lnTo>
                      <a:lnTo>
                        <a:pt x="5" y="2"/>
                      </a:lnTo>
                      <a:lnTo>
                        <a:pt x="3" y="2"/>
                      </a:lnTo>
                      <a:lnTo>
                        <a:pt x="0" y="1"/>
                      </a:lnTo>
                      <a:lnTo>
                        <a:pt x="0" y="0"/>
                      </a:lnTo>
                      <a:lnTo>
                        <a:pt x="26" y="0"/>
                      </a:lnTo>
                      <a:close/>
                    </a:path>
                  </a:pathLst>
                </a:custGeom>
                <a:solidFill>
                  <a:srgbClr val="737373"/>
                </a:solidFill>
                <a:ln w="9525">
                  <a:noFill/>
                  <a:round/>
                  <a:headEnd/>
                  <a:tailEnd/>
                </a:ln>
              </p:spPr>
              <p:txBody>
                <a:bodyPr/>
                <a:lstStyle/>
                <a:p>
                  <a:endParaRPr lang="en-US"/>
                </a:p>
              </p:txBody>
            </p:sp>
            <p:sp>
              <p:nvSpPr>
                <p:cNvPr id="13065" name="Freeform 240"/>
                <p:cNvSpPr>
                  <a:spLocks/>
                </p:cNvSpPr>
                <p:nvPr/>
              </p:nvSpPr>
              <p:spPr bwMode="auto">
                <a:xfrm>
                  <a:off x="2776" y="4066"/>
                  <a:ext cx="4" cy="4"/>
                </a:xfrm>
                <a:custGeom>
                  <a:avLst/>
                  <a:gdLst>
                    <a:gd name="T0" fmla="*/ 0 w 12"/>
                    <a:gd name="T1" fmla="*/ 0 h 12"/>
                    <a:gd name="T2" fmla="*/ 0 w 12"/>
                    <a:gd name="T3" fmla="*/ 0 h 12"/>
                    <a:gd name="T4" fmla="*/ 0 w 12"/>
                    <a:gd name="T5" fmla="*/ 0 h 12"/>
                    <a:gd name="T6" fmla="*/ 0 w 12"/>
                    <a:gd name="T7" fmla="*/ 0 h 12"/>
                    <a:gd name="T8" fmla="*/ 0 w 12"/>
                    <a:gd name="T9" fmla="*/ 0 h 12"/>
                    <a:gd name="T10" fmla="*/ 0 w 12"/>
                    <a:gd name="T11" fmla="*/ 0 h 12"/>
                    <a:gd name="T12" fmla="*/ 0 w 12"/>
                    <a:gd name="T13" fmla="*/ 0 h 12"/>
                    <a:gd name="T14" fmla="*/ 0 w 12"/>
                    <a:gd name="T15" fmla="*/ 0 h 12"/>
                    <a:gd name="T16" fmla="*/ 0 w 12"/>
                    <a:gd name="T17" fmla="*/ 0 h 12"/>
                    <a:gd name="T18" fmla="*/ 0 w 12"/>
                    <a:gd name="T19" fmla="*/ 0 h 12"/>
                    <a:gd name="T20" fmla="*/ 0 w 12"/>
                    <a:gd name="T21" fmla="*/ 0 h 12"/>
                    <a:gd name="T22" fmla="*/ 0 w 12"/>
                    <a:gd name="T23" fmla="*/ 0 h 12"/>
                    <a:gd name="T24" fmla="*/ 0 w 12"/>
                    <a:gd name="T25" fmla="*/ 0 h 12"/>
                    <a:gd name="T26" fmla="*/ 0 w 12"/>
                    <a:gd name="T27" fmla="*/ 0 h 12"/>
                    <a:gd name="T28" fmla="*/ 0 w 12"/>
                    <a:gd name="T29" fmla="*/ 0 h 12"/>
                    <a:gd name="T30" fmla="*/ 0 w 12"/>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12" y="10"/>
                      </a:moveTo>
                      <a:lnTo>
                        <a:pt x="11" y="6"/>
                      </a:lnTo>
                      <a:lnTo>
                        <a:pt x="9" y="4"/>
                      </a:lnTo>
                      <a:lnTo>
                        <a:pt x="7" y="2"/>
                      </a:lnTo>
                      <a:lnTo>
                        <a:pt x="2" y="0"/>
                      </a:lnTo>
                      <a:lnTo>
                        <a:pt x="0" y="10"/>
                      </a:lnTo>
                      <a:lnTo>
                        <a:pt x="1" y="11"/>
                      </a:lnTo>
                      <a:lnTo>
                        <a:pt x="1" y="12"/>
                      </a:lnTo>
                      <a:lnTo>
                        <a:pt x="1" y="10"/>
                      </a:lnTo>
                      <a:lnTo>
                        <a:pt x="12" y="10"/>
                      </a:lnTo>
                      <a:lnTo>
                        <a:pt x="12" y="8"/>
                      </a:lnTo>
                      <a:lnTo>
                        <a:pt x="11" y="6"/>
                      </a:lnTo>
                      <a:lnTo>
                        <a:pt x="12" y="10"/>
                      </a:lnTo>
                      <a:close/>
                    </a:path>
                  </a:pathLst>
                </a:custGeom>
                <a:solidFill>
                  <a:srgbClr val="000000"/>
                </a:solidFill>
                <a:ln w="9525">
                  <a:noFill/>
                  <a:round/>
                  <a:headEnd/>
                  <a:tailEnd/>
                </a:ln>
              </p:spPr>
              <p:txBody>
                <a:bodyPr/>
                <a:lstStyle/>
                <a:p>
                  <a:endParaRPr lang="en-US"/>
                </a:p>
              </p:txBody>
            </p:sp>
            <p:sp>
              <p:nvSpPr>
                <p:cNvPr id="13066" name="Freeform 241"/>
                <p:cNvSpPr>
                  <a:spLocks/>
                </p:cNvSpPr>
                <p:nvPr/>
              </p:nvSpPr>
              <p:spPr bwMode="auto">
                <a:xfrm>
                  <a:off x="2777" y="4069"/>
                  <a:ext cx="6" cy="6"/>
                </a:xfrm>
                <a:custGeom>
                  <a:avLst/>
                  <a:gdLst>
                    <a:gd name="T0" fmla="*/ 0 w 18"/>
                    <a:gd name="T1" fmla="*/ 0 h 16"/>
                    <a:gd name="T2" fmla="*/ 0 w 18"/>
                    <a:gd name="T3" fmla="*/ 0 h 16"/>
                    <a:gd name="T4" fmla="*/ 0 w 18"/>
                    <a:gd name="T5" fmla="*/ 0 h 16"/>
                    <a:gd name="T6" fmla="*/ 0 w 18"/>
                    <a:gd name="T7" fmla="*/ 0 h 16"/>
                    <a:gd name="T8" fmla="*/ 0 w 18"/>
                    <a:gd name="T9" fmla="*/ 0 h 16"/>
                    <a:gd name="T10" fmla="*/ 0 w 18"/>
                    <a:gd name="T11" fmla="*/ 0 h 16"/>
                    <a:gd name="T12" fmla="*/ 0 w 18"/>
                    <a:gd name="T13" fmla="*/ 0 h 16"/>
                    <a:gd name="T14" fmla="*/ 0 w 18"/>
                    <a:gd name="T15" fmla="*/ 0 h 16"/>
                    <a:gd name="T16" fmla="*/ 0 w 18"/>
                    <a:gd name="T17" fmla="*/ 0 h 16"/>
                    <a:gd name="T18" fmla="*/ 0 w 18"/>
                    <a:gd name="T19" fmla="*/ 0 h 16"/>
                    <a:gd name="T20" fmla="*/ 0 w 18"/>
                    <a:gd name="T21" fmla="*/ 0 h 16"/>
                    <a:gd name="T22" fmla="*/ 0 w 18"/>
                    <a:gd name="T23" fmla="*/ 0 h 16"/>
                    <a:gd name="T24" fmla="*/ 0 w 18"/>
                    <a:gd name="T25" fmla="*/ 0 h 16"/>
                    <a:gd name="T26" fmla="*/ 0 w 18"/>
                    <a:gd name="T27" fmla="*/ 0 h 16"/>
                    <a:gd name="T28" fmla="*/ 0 w 18"/>
                    <a:gd name="T29" fmla="*/ 0 h 16"/>
                    <a:gd name="T30" fmla="*/ 0 w 18"/>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6"/>
                    <a:gd name="T50" fmla="*/ 18 w 18"/>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6">
                      <a:moveTo>
                        <a:pt x="17" y="15"/>
                      </a:moveTo>
                      <a:lnTo>
                        <a:pt x="17" y="16"/>
                      </a:lnTo>
                      <a:lnTo>
                        <a:pt x="18" y="9"/>
                      </a:lnTo>
                      <a:lnTo>
                        <a:pt x="14" y="5"/>
                      </a:lnTo>
                      <a:lnTo>
                        <a:pt x="12" y="0"/>
                      </a:lnTo>
                      <a:lnTo>
                        <a:pt x="11" y="0"/>
                      </a:lnTo>
                      <a:lnTo>
                        <a:pt x="0" y="0"/>
                      </a:lnTo>
                      <a:lnTo>
                        <a:pt x="1" y="5"/>
                      </a:lnTo>
                      <a:lnTo>
                        <a:pt x="4" y="8"/>
                      </a:lnTo>
                      <a:lnTo>
                        <a:pt x="6" y="12"/>
                      </a:lnTo>
                      <a:lnTo>
                        <a:pt x="8" y="9"/>
                      </a:lnTo>
                      <a:lnTo>
                        <a:pt x="7" y="10"/>
                      </a:lnTo>
                      <a:lnTo>
                        <a:pt x="8" y="9"/>
                      </a:lnTo>
                      <a:lnTo>
                        <a:pt x="7" y="10"/>
                      </a:lnTo>
                      <a:lnTo>
                        <a:pt x="17" y="15"/>
                      </a:lnTo>
                      <a:close/>
                    </a:path>
                  </a:pathLst>
                </a:custGeom>
                <a:solidFill>
                  <a:srgbClr val="000000"/>
                </a:solidFill>
                <a:ln w="9525">
                  <a:noFill/>
                  <a:round/>
                  <a:headEnd/>
                  <a:tailEnd/>
                </a:ln>
              </p:spPr>
              <p:txBody>
                <a:bodyPr/>
                <a:lstStyle/>
                <a:p>
                  <a:endParaRPr lang="en-US"/>
                </a:p>
              </p:txBody>
            </p:sp>
            <p:sp>
              <p:nvSpPr>
                <p:cNvPr id="13067" name="Freeform 242"/>
                <p:cNvSpPr>
                  <a:spLocks/>
                </p:cNvSpPr>
                <p:nvPr/>
              </p:nvSpPr>
              <p:spPr bwMode="auto">
                <a:xfrm>
                  <a:off x="2774" y="4072"/>
                  <a:ext cx="8" cy="4"/>
                </a:xfrm>
                <a:custGeom>
                  <a:avLst/>
                  <a:gdLst>
                    <a:gd name="T0" fmla="*/ 0 w 25"/>
                    <a:gd name="T1" fmla="*/ 0 h 11"/>
                    <a:gd name="T2" fmla="*/ 0 w 25"/>
                    <a:gd name="T3" fmla="*/ 0 h 11"/>
                    <a:gd name="T4" fmla="*/ 0 w 25"/>
                    <a:gd name="T5" fmla="*/ 0 h 11"/>
                    <a:gd name="T6" fmla="*/ 0 w 25"/>
                    <a:gd name="T7" fmla="*/ 0 h 11"/>
                    <a:gd name="T8" fmla="*/ 0 w 25"/>
                    <a:gd name="T9" fmla="*/ 0 h 11"/>
                    <a:gd name="T10" fmla="*/ 0 w 25"/>
                    <a:gd name="T11" fmla="*/ 0 h 11"/>
                    <a:gd name="T12" fmla="*/ 0 w 25"/>
                    <a:gd name="T13" fmla="*/ 0 h 11"/>
                    <a:gd name="T14" fmla="*/ 0 w 25"/>
                    <a:gd name="T15" fmla="*/ 0 h 11"/>
                    <a:gd name="T16" fmla="*/ 0 w 25"/>
                    <a:gd name="T17" fmla="*/ 0 h 11"/>
                    <a:gd name="T18" fmla="*/ 0 w 25"/>
                    <a:gd name="T19" fmla="*/ 0 h 11"/>
                    <a:gd name="T20" fmla="*/ 0 w 25"/>
                    <a:gd name="T21" fmla="*/ 0 h 11"/>
                    <a:gd name="T22" fmla="*/ 0 w 25"/>
                    <a:gd name="T23" fmla="*/ 0 h 11"/>
                    <a:gd name="T24" fmla="*/ 0 w 25"/>
                    <a:gd name="T25" fmla="*/ 0 h 11"/>
                    <a:gd name="T26" fmla="*/ 0 w 25"/>
                    <a:gd name="T27" fmla="*/ 0 h 11"/>
                    <a:gd name="T28" fmla="*/ 0 w 25"/>
                    <a:gd name="T29" fmla="*/ 0 h 11"/>
                    <a:gd name="T30" fmla="*/ 0 w 25"/>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11"/>
                    <a:gd name="T50" fmla="*/ 25 w 25"/>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11">
                      <a:moveTo>
                        <a:pt x="1" y="11"/>
                      </a:moveTo>
                      <a:lnTo>
                        <a:pt x="0" y="11"/>
                      </a:lnTo>
                      <a:lnTo>
                        <a:pt x="4" y="11"/>
                      </a:lnTo>
                      <a:lnTo>
                        <a:pt x="9" y="11"/>
                      </a:lnTo>
                      <a:lnTo>
                        <a:pt x="18" y="10"/>
                      </a:lnTo>
                      <a:lnTo>
                        <a:pt x="25" y="6"/>
                      </a:lnTo>
                      <a:lnTo>
                        <a:pt x="15" y="1"/>
                      </a:lnTo>
                      <a:lnTo>
                        <a:pt x="15" y="0"/>
                      </a:lnTo>
                      <a:lnTo>
                        <a:pt x="9" y="1"/>
                      </a:lnTo>
                      <a:lnTo>
                        <a:pt x="4" y="1"/>
                      </a:lnTo>
                      <a:lnTo>
                        <a:pt x="0" y="1"/>
                      </a:lnTo>
                      <a:lnTo>
                        <a:pt x="1" y="11"/>
                      </a:lnTo>
                      <a:close/>
                    </a:path>
                  </a:pathLst>
                </a:custGeom>
                <a:solidFill>
                  <a:srgbClr val="000000"/>
                </a:solidFill>
                <a:ln w="9525">
                  <a:noFill/>
                  <a:round/>
                  <a:headEnd/>
                  <a:tailEnd/>
                </a:ln>
              </p:spPr>
              <p:txBody>
                <a:bodyPr/>
                <a:lstStyle/>
                <a:p>
                  <a:endParaRPr lang="en-US"/>
                </a:p>
              </p:txBody>
            </p:sp>
            <p:sp>
              <p:nvSpPr>
                <p:cNvPr id="13068" name="Freeform 243"/>
                <p:cNvSpPr>
                  <a:spLocks/>
                </p:cNvSpPr>
                <p:nvPr/>
              </p:nvSpPr>
              <p:spPr bwMode="auto">
                <a:xfrm>
                  <a:off x="2771" y="4073"/>
                  <a:ext cx="3"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0"/>
                    <a:gd name="T50" fmla="*/ 11 w 11"/>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0">
                      <a:moveTo>
                        <a:pt x="2" y="9"/>
                      </a:moveTo>
                      <a:lnTo>
                        <a:pt x="0" y="9"/>
                      </a:lnTo>
                      <a:lnTo>
                        <a:pt x="6" y="10"/>
                      </a:lnTo>
                      <a:lnTo>
                        <a:pt x="7" y="10"/>
                      </a:lnTo>
                      <a:lnTo>
                        <a:pt x="10" y="10"/>
                      </a:lnTo>
                      <a:lnTo>
                        <a:pt x="11" y="10"/>
                      </a:lnTo>
                      <a:lnTo>
                        <a:pt x="10" y="0"/>
                      </a:lnTo>
                      <a:lnTo>
                        <a:pt x="7" y="0"/>
                      </a:lnTo>
                      <a:lnTo>
                        <a:pt x="6" y="0"/>
                      </a:lnTo>
                      <a:lnTo>
                        <a:pt x="7" y="0"/>
                      </a:lnTo>
                      <a:lnTo>
                        <a:pt x="6" y="0"/>
                      </a:lnTo>
                      <a:lnTo>
                        <a:pt x="2" y="9"/>
                      </a:lnTo>
                      <a:close/>
                    </a:path>
                  </a:pathLst>
                </a:custGeom>
                <a:solidFill>
                  <a:srgbClr val="000000"/>
                </a:solidFill>
                <a:ln w="9525">
                  <a:noFill/>
                  <a:round/>
                  <a:headEnd/>
                  <a:tailEnd/>
                </a:ln>
              </p:spPr>
              <p:txBody>
                <a:bodyPr/>
                <a:lstStyle/>
                <a:p>
                  <a:endParaRPr lang="en-US"/>
                </a:p>
              </p:txBody>
            </p:sp>
            <p:sp>
              <p:nvSpPr>
                <p:cNvPr id="13069" name="Freeform 244"/>
                <p:cNvSpPr>
                  <a:spLocks/>
                </p:cNvSpPr>
                <p:nvPr/>
              </p:nvSpPr>
              <p:spPr bwMode="auto">
                <a:xfrm>
                  <a:off x="2768" y="4069"/>
                  <a:ext cx="5" cy="7"/>
                </a:xfrm>
                <a:custGeom>
                  <a:avLst/>
                  <a:gdLst>
                    <a:gd name="T0" fmla="*/ 0 w 14"/>
                    <a:gd name="T1" fmla="*/ 0 h 21"/>
                    <a:gd name="T2" fmla="*/ 0 w 14"/>
                    <a:gd name="T3" fmla="*/ 0 h 21"/>
                    <a:gd name="T4" fmla="*/ 0 w 14"/>
                    <a:gd name="T5" fmla="*/ 0 h 21"/>
                    <a:gd name="T6" fmla="*/ 0 w 14"/>
                    <a:gd name="T7" fmla="*/ 0 h 21"/>
                    <a:gd name="T8" fmla="*/ 0 w 14"/>
                    <a:gd name="T9" fmla="*/ 0 h 21"/>
                    <a:gd name="T10" fmla="*/ 0 w 14"/>
                    <a:gd name="T11" fmla="*/ 0 h 21"/>
                    <a:gd name="T12" fmla="*/ 0 w 14"/>
                    <a:gd name="T13" fmla="*/ 0 h 21"/>
                    <a:gd name="T14" fmla="*/ 0 w 14"/>
                    <a:gd name="T15" fmla="*/ 0 h 21"/>
                    <a:gd name="T16" fmla="*/ 0 w 14"/>
                    <a:gd name="T17" fmla="*/ 0 h 21"/>
                    <a:gd name="T18" fmla="*/ 0 w 14"/>
                    <a:gd name="T19" fmla="*/ 0 h 21"/>
                    <a:gd name="T20" fmla="*/ 0 w 14"/>
                    <a:gd name="T21" fmla="*/ 0 h 21"/>
                    <a:gd name="T22" fmla="*/ 0 w 14"/>
                    <a:gd name="T23" fmla="*/ 0 h 21"/>
                    <a:gd name="T24" fmla="*/ 0 w 14"/>
                    <a:gd name="T25" fmla="*/ 0 h 21"/>
                    <a:gd name="T26" fmla="*/ 0 w 14"/>
                    <a:gd name="T27" fmla="*/ 0 h 21"/>
                    <a:gd name="T28" fmla="*/ 0 w 14"/>
                    <a:gd name="T29" fmla="*/ 0 h 21"/>
                    <a:gd name="T30" fmla="*/ 0 w 14"/>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21"/>
                    <a:gd name="T50" fmla="*/ 14 w 14"/>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21">
                      <a:moveTo>
                        <a:pt x="6" y="0"/>
                      </a:moveTo>
                      <a:lnTo>
                        <a:pt x="4" y="2"/>
                      </a:lnTo>
                      <a:lnTo>
                        <a:pt x="2" y="5"/>
                      </a:lnTo>
                      <a:lnTo>
                        <a:pt x="0" y="10"/>
                      </a:lnTo>
                      <a:lnTo>
                        <a:pt x="2" y="16"/>
                      </a:lnTo>
                      <a:lnTo>
                        <a:pt x="9" y="21"/>
                      </a:lnTo>
                      <a:lnTo>
                        <a:pt x="13" y="12"/>
                      </a:lnTo>
                      <a:lnTo>
                        <a:pt x="13" y="10"/>
                      </a:lnTo>
                      <a:lnTo>
                        <a:pt x="13" y="9"/>
                      </a:lnTo>
                      <a:lnTo>
                        <a:pt x="14" y="5"/>
                      </a:lnTo>
                      <a:lnTo>
                        <a:pt x="14" y="7"/>
                      </a:lnTo>
                      <a:lnTo>
                        <a:pt x="6" y="0"/>
                      </a:lnTo>
                      <a:lnTo>
                        <a:pt x="4" y="1"/>
                      </a:lnTo>
                      <a:lnTo>
                        <a:pt x="4" y="2"/>
                      </a:lnTo>
                      <a:lnTo>
                        <a:pt x="6" y="0"/>
                      </a:lnTo>
                      <a:close/>
                    </a:path>
                  </a:pathLst>
                </a:custGeom>
                <a:solidFill>
                  <a:srgbClr val="000000"/>
                </a:solidFill>
                <a:ln w="9525">
                  <a:noFill/>
                  <a:round/>
                  <a:headEnd/>
                  <a:tailEnd/>
                </a:ln>
              </p:spPr>
              <p:txBody>
                <a:bodyPr/>
                <a:lstStyle/>
                <a:p>
                  <a:endParaRPr lang="en-US"/>
                </a:p>
              </p:txBody>
            </p:sp>
            <p:sp>
              <p:nvSpPr>
                <p:cNvPr id="13070" name="Freeform 245"/>
                <p:cNvSpPr>
                  <a:spLocks/>
                </p:cNvSpPr>
                <p:nvPr/>
              </p:nvSpPr>
              <p:spPr bwMode="auto">
                <a:xfrm>
                  <a:off x="2770" y="4066"/>
                  <a:ext cx="8" cy="5"/>
                </a:xfrm>
                <a:custGeom>
                  <a:avLst/>
                  <a:gdLst>
                    <a:gd name="T0" fmla="*/ 0 w 22"/>
                    <a:gd name="T1" fmla="*/ 0 h 16"/>
                    <a:gd name="T2" fmla="*/ 0 w 22"/>
                    <a:gd name="T3" fmla="*/ 0 h 16"/>
                    <a:gd name="T4" fmla="*/ 0 w 22"/>
                    <a:gd name="T5" fmla="*/ 0 h 16"/>
                    <a:gd name="T6" fmla="*/ 0 w 22"/>
                    <a:gd name="T7" fmla="*/ 0 h 16"/>
                    <a:gd name="T8" fmla="*/ 0 w 22"/>
                    <a:gd name="T9" fmla="*/ 0 h 16"/>
                    <a:gd name="T10" fmla="*/ 0 w 22"/>
                    <a:gd name="T11" fmla="*/ 0 h 16"/>
                    <a:gd name="T12" fmla="*/ 0 w 22"/>
                    <a:gd name="T13" fmla="*/ 0 h 16"/>
                    <a:gd name="T14" fmla="*/ 0 w 22"/>
                    <a:gd name="T15" fmla="*/ 0 h 16"/>
                    <a:gd name="T16" fmla="*/ 0 w 22"/>
                    <a:gd name="T17" fmla="*/ 0 h 16"/>
                    <a:gd name="T18" fmla="*/ 0 w 22"/>
                    <a:gd name="T19" fmla="*/ 0 h 16"/>
                    <a:gd name="T20" fmla="*/ 0 w 22"/>
                    <a:gd name="T21" fmla="*/ 0 h 16"/>
                    <a:gd name="T22" fmla="*/ 0 w 22"/>
                    <a:gd name="T23" fmla="*/ 0 h 16"/>
                    <a:gd name="T24" fmla="*/ 0 w 22"/>
                    <a:gd name="T25" fmla="*/ 0 h 16"/>
                    <a:gd name="T26" fmla="*/ 0 w 22"/>
                    <a:gd name="T27" fmla="*/ 0 h 16"/>
                    <a:gd name="T28" fmla="*/ 0 w 22"/>
                    <a:gd name="T29" fmla="*/ 0 h 16"/>
                    <a:gd name="T30" fmla="*/ 0 w 22"/>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6"/>
                    <a:gd name="T50" fmla="*/ 22 w 22"/>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6">
                      <a:moveTo>
                        <a:pt x="20" y="1"/>
                      </a:moveTo>
                      <a:lnTo>
                        <a:pt x="22" y="1"/>
                      </a:lnTo>
                      <a:lnTo>
                        <a:pt x="15" y="0"/>
                      </a:lnTo>
                      <a:lnTo>
                        <a:pt x="8" y="1"/>
                      </a:lnTo>
                      <a:lnTo>
                        <a:pt x="3" y="5"/>
                      </a:lnTo>
                      <a:lnTo>
                        <a:pt x="0" y="9"/>
                      </a:lnTo>
                      <a:lnTo>
                        <a:pt x="8" y="16"/>
                      </a:lnTo>
                      <a:lnTo>
                        <a:pt x="11" y="12"/>
                      </a:lnTo>
                      <a:lnTo>
                        <a:pt x="14" y="11"/>
                      </a:lnTo>
                      <a:lnTo>
                        <a:pt x="15" y="11"/>
                      </a:lnTo>
                      <a:lnTo>
                        <a:pt x="16" y="11"/>
                      </a:lnTo>
                      <a:lnTo>
                        <a:pt x="18" y="11"/>
                      </a:lnTo>
                      <a:lnTo>
                        <a:pt x="16" y="11"/>
                      </a:lnTo>
                      <a:lnTo>
                        <a:pt x="18" y="11"/>
                      </a:lnTo>
                      <a:lnTo>
                        <a:pt x="20" y="1"/>
                      </a:lnTo>
                      <a:close/>
                    </a:path>
                  </a:pathLst>
                </a:custGeom>
                <a:solidFill>
                  <a:srgbClr val="000000"/>
                </a:solidFill>
                <a:ln w="9525">
                  <a:noFill/>
                  <a:round/>
                  <a:headEnd/>
                  <a:tailEnd/>
                </a:ln>
              </p:spPr>
              <p:txBody>
                <a:bodyPr/>
                <a:lstStyle/>
                <a:p>
                  <a:endParaRPr lang="en-US"/>
                </a:p>
              </p:txBody>
            </p:sp>
            <p:sp>
              <p:nvSpPr>
                <p:cNvPr id="13071" name="Freeform 246"/>
                <p:cNvSpPr>
                  <a:spLocks/>
                </p:cNvSpPr>
                <p:nvPr/>
              </p:nvSpPr>
              <p:spPr bwMode="auto">
                <a:xfrm>
                  <a:off x="2770" y="4073"/>
                  <a:ext cx="1" cy="1"/>
                </a:xfrm>
                <a:custGeom>
                  <a:avLst/>
                  <a:gdLst>
                    <a:gd name="T0" fmla="*/ 0 w 3"/>
                    <a:gd name="T1" fmla="*/ 0 h 1"/>
                    <a:gd name="T2" fmla="*/ 0 w 3"/>
                    <a:gd name="T3" fmla="*/ 0 h 1"/>
                    <a:gd name="T4" fmla="*/ 0 w 3"/>
                    <a:gd name="T5" fmla="*/ 0 h 1"/>
                    <a:gd name="T6" fmla="*/ 0 w 3"/>
                    <a:gd name="T7" fmla="*/ 0 h 1"/>
                    <a:gd name="T8" fmla="*/ 0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2" y="0"/>
                      </a:lnTo>
                      <a:lnTo>
                        <a:pt x="3" y="0"/>
                      </a:lnTo>
                      <a:lnTo>
                        <a:pt x="0" y="0"/>
                      </a:lnTo>
                      <a:close/>
                    </a:path>
                  </a:pathLst>
                </a:custGeom>
                <a:solidFill>
                  <a:srgbClr val="EDEDED"/>
                </a:solidFill>
                <a:ln w="9525">
                  <a:noFill/>
                  <a:round/>
                  <a:headEnd/>
                  <a:tailEnd/>
                </a:ln>
              </p:spPr>
              <p:txBody>
                <a:bodyPr/>
                <a:lstStyle/>
                <a:p>
                  <a:endParaRPr lang="en-US"/>
                </a:p>
              </p:txBody>
            </p:sp>
            <p:sp>
              <p:nvSpPr>
                <p:cNvPr id="13072" name="Freeform 247"/>
                <p:cNvSpPr>
                  <a:spLocks/>
                </p:cNvSpPr>
                <p:nvPr/>
              </p:nvSpPr>
              <p:spPr bwMode="auto">
                <a:xfrm>
                  <a:off x="2767" y="4073"/>
                  <a:ext cx="5" cy="1"/>
                </a:xfrm>
                <a:custGeom>
                  <a:avLst/>
                  <a:gdLst>
                    <a:gd name="T0" fmla="*/ 0 w 14"/>
                    <a:gd name="T1" fmla="*/ 1 h 2"/>
                    <a:gd name="T2" fmla="*/ 0 w 14"/>
                    <a:gd name="T3" fmla="*/ 1 h 2"/>
                    <a:gd name="T4" fmla="*/ 0 w 14"/>
                    <a:gd name="T5" fmla="*/ 0 h 2"/>
                    <a:gd name="T6" fmla="*/ 0 w 14"/>
                    <a:gd name="T7" fmla="*/ 0 h 2"/>
                    <a:gd name="T8" fmla="*/ 0 w 14"/>
                    <a:gd name="T9" fmla="*/ 1 h 2"/>
                    <a:gd name="T10" fmla="*/ 0 w 14"/>
                    <a:gd name="T11" fmla="*/ 1 h 2"/>
                    <a:gd name="T12" fmla="*/ 0 w 14"/>
                    <a:gd name="T13" fmla="*/ 1 h 2"/>
                    <a:gd name="T14" fmla="*/ 0 w 14"/>
                    <a:gd name="T15" fmla="*/ 1 h 2"/>
                    <a:gd name="T16" fmla="*/ 0 w 14"/>
                    <a:gd name="T17" fmla="*/ 1 h 2"/>
                    <a:gd name="T18" fmla="*/ 0 w 14"/>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
                    <a:gd name="T32" fmla="*/ 14 w 1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
                      <a:moveTo>
                        <a:pt x="14" y="2"/>
                      </a:moveTo>
                      <a:lnTo>
                        <a:pt x="14" y="2"/>
                      </a:lnTo>
                      <a:lnTo>
                        <a:pt x="13" y="0"/>
                      </a:lnTo>
                      <a:lnTo>
                        <a:pt x="8" y="0"/>
                      </a:lnTo>
                      <a:lnTo>
                        <a:pt x="4" y="2"/>
                      </a:lnTo>
                      <a:lnTo>
                        <a:pt x="3" y="2"/>
                      </a:lnTo>
                      <a:lnTo>
                        <a:pt x="1" y="2"/>
                      </a:lnTo>
                      <a:lnTo>
                        <a:pt x="0" y="2"/>
                      </a:lnTo>
                      <a:lnTo>
                        <a:pt x="14" y="2"/>
                      </a:lnTo>
                      <a:close/>
                    </a:path>
                  </a:pathLst>
                </a:custGeom>
                <a:solidFill>
                  <a:srgbClr val="E3E3E3"/>
                </a:solidFill>
                <a:ln w="9525">
                  <a:noFill/>
                  <a:round/>
                  <a:headEnd/>
                  <a:tailEnd/>
                </a:ln>
              </p:spPr>
              <p:txBody>
                <a:bodyPr/>
                <a:lstStyle/>
                <a:p>
                  <a:endParaRPr lang="en-US"/>
                </a:p>
              </p:txBody>
            </p:sp>
            <p:sp>
              <p:nvSpPr>
                <p:cNvPr id="13073" name="Freeform 248"/>
                <p:cNvSpPr>
                  <a:spLocks/>
                </p:cNvSpPr>
                <p:nvPr/>
              </p:nvSpPr>
              <p:spPr bwMode="auto">
                <a:xfrm>
                  <a:off x="2766" y="4073"/>
                  <a:ext cx="6" cy="1"/>
                </a:xfrm>
                <a:custGeom>
                  <a:avLst/>
                  <a:gdLst>
                    <a:gd name="T0" fmla="*/ 0 w 19"/>
                    <a:gd name="T1" fmla="*/ 0 h 4"/>
                    <a:gd name="T2" fmla="*/ 0 w 19"/>
                    <a:gd name="T3" fmla="*/ 0 h 4"/>
                    <a:gd name="T4" fmla="*/ 0 w 19"/>
                    <a:gd name="T5" fmla="*/ 0 h 4"/>
                    <a:gd name="T6" fmla="*/ 0 w 19"/>
                    <a:gd name="T7" fmla="*/ 0 h 4"/>
                    <a:gd name="T8" fmla="*/ 0 w 19"/>
                    <a:gd name="T9" fmla="*/ 0 h 4"/>
                    <a:gd name="T10" fmla="*/ 0 w 19"/>
                    <a:gd name="T11" fmla="*/ 0 h 4"/>
                    <a:gd name="T12" fmla="*/ 0 w 19"/>
                    <a:gd name="T13" fmla="*/ 0 h 4"/>
                    <a:gd name="T14" fmla="*/ 0 w 19"/>
                    <a:gd name="T15" fmla="*/ 0 h 4"/>
                    <a:gd name="T16" fmla="*/ 0 w 19"/>
                    <a:gd name="T17" fmla="*/ 0 h 4"/>
                    <a:gd name="T18" fmla="*/ 0 w 19"/>
                    <a:gd name="T19" fmla="*/ 0 h 4"/>
                    <a:gd name="T20" fmla="*/ 0 w 19"/>
                    <a:gd name="T21" fmla="*/ 0 h 4"/>
                    <a:gd name="T22" fmla="*/ 0 w 19"/>
                    <a:gd name="T23" fmla="*/ 0 h 4"/>
                    <a:gd name="T24" fmla="*/ 0 w 19"/>
                    <a:gd name="T25" fmla="*/ 0 h 4"/>
                    <a:gd name="T26" fmla="*/ 0 w 19"/>
                    <a:gd name="T27" fmla="*/ 0 h 4"/>
                    <a:gd name="T28" fmla="*/ 0 w 19"/>
                    <a:gd name="T29" fmla="*/ 0 h 4"/>
                    <a:gd name="T30" fmla="*/ 0 w 19"/>
                    <a:gd name="T31" fmla="*/ 0 h 4"/>
                    <a:gd name="T32" fmla="*/ 0 w 19"/>
                    <a:gd name="T33" fmla="*/ 0 h 4"/>
                    <a:gd name="T34" fmla="*/ 0 w 19"/>
                    <a:gd name="T35" fmla="*/ 0 h 4"/>
                    <a:gd name="T36" fmla="*/ 0 w 19"/>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4"/>
                    <a:gd name="T59" fmla="*/ 19 w 19"/>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4">
                      <a:moveTo>
                        <a:pt x="19" y="4"/>
                      </a:moveTo>
                      <a:lnTo>
                        <a:pt x="19" y="4"/>
                      </a:lnTo>
                      <a:lnTo>
                        <a:pt x="18" y="4"/>
                      </a:lnTo>
                      <a:lnTo>
                        <a:pt x="18" y="2"/>
                      </a:lnTo>
                      <a:lnTo>
                        <a:pt x="17" y="0"/>
                      </a:lnTo>
                      <a:lnTo>
                        <a:pt x="15" y="0"/>
                      </a:lnTo>
                      <a:lnTo>
                        <a:pt x="12" y="0"/>
                      </a:lnTo>
                      <a:lnTo>
                        <a:pt x="11" y="0"/>
                      </a:lnTo>
                      <a:lnTo>
                        <a:pt x="10" y="0"/>
                      </a:lnTo>
                      <a:lnTo>
                        <a:pt x="8" y="2"/>
                      </a:lnTo>
                      <a:lnTo>
                        <a:pt x="7" y="2"/>
                      </a:lnTo>
                      <a:lnTo>
                        <a:pt x="4" y="3"/>
                      </a:lnTo>
                      <a:lnTo>
                        <a:pt x="1" y="4"/>
                      </a:lnTo>
                      <a:lnTo>
                        <a:pt x="0" y="4"/>
                      </a:lnTo>
                      <a:lnTo>
                        <a:pt x="19" y="4"/>
                      </a:lnTo>
                      <a:close/>
                    </a:path>
                  </a:pathLst>
                </a:custGeom>
                <a:solidFill>
                  <a:srgbClr val="D9D9D9"/>
                </a:solidFill>
                <a:ln w="9525">
                  <a:noFill/>
                  <a:round/>
                  <a:headEnd/>
                  <a:tailEnd/>
                </a:ln>
              </p:spPr>
              <p:txBody>
                <a:bodyPr/>
                <a:lstStyle/>
                <a:p>
                  <a:endParaRPr lang="en-US"/>
                </a:p>
              </p:txBody>
            </p:sp>
            <p:sp>
              <p:nvSpPr>
                <p:cNvPr id="13074" name="Freeform 249"/>
                <p:cNvSpPr>
                  <a:spLocks/>
                </p:cNvSpPr>
                <p:nvPr/>
              </p:nvSpPr>
              <p:spPr bwMode="auto">
                <a:xfrm>
                  <a:off x="2765" y="4073"/>
                  <a:ext cx="7" cy="1"/>
                </a:xfrm>
                <a:custGeom>
                  <a:avLst/>
                  <a:gdLst>
                    <a:gd name="T0" fmla="*/ 0 w 20"/>
                    <a:gd name="T1" fmla="*/ 0 h 3"/>
                    <a:gd name="T2" fmla="*/ 0 w 20"/>
                    <a:gd name="T3" fmla="*/ 0 h 3"/>
                    <a:gd name="T4" fmla="*/ 0 w 20"/>
                    <a:gd name="T5" fmla="*/ 0 h 3"/>
                    <a:gd name="T6" fmla="*/ 0 w 20"/>
                    <a:gd name="T7" fmla="*/ 0 h 3"/>
                    <a:gd name="T8" fmla="*/ 0 w 20"/>
                    <a:gd name="T9" fmla="*/ 0 h 3"/>
                    <a:gd name="T10" fmla="*/ 0 w 20"/>
                    <a:gd name="T11" fmla="*/ 0 h 3"/>
                    <a:gd name="T12" fmla="*/ 0 w 20"/>
                    <a:gd name="T13" fmla="*/ 0 h 3"/>
                    <a:gd name="T14" fmla="*/ 0 w 20"/>
                    <a:gd name="T15" fmla="*/ 0 h 3"/>
                    <a:gd name="T16" fmla="*/ 0 w 20"/>
                    <a:gd name="T17" fmla="*/ 0 h 3"/>
                    <a:gd name="T18" fmla="*/ 0 w 20"/>
                    <a:gd name="T19" fmla="*/ 0 h 3"/>
                    <a:gd name="T20" fmla="*/ 0 w 20"/>
                    <a:gd name="T21" fmla="*/ 0 h 3"/>
                    <a:gd name="T22" fmla="*/ 0 w 20"/>
                    <a:gd name="T23" fmla="*/ 0 h 3"/>
                    <a:gd name="T24" fmla="*/ 0 w 20"/>
                    <a:gd name="T25" fmla="*/ 0 h 3"/>
                    <a:gd name="T26" fmla="*/ 0 w 20"/>
                    <a:gd name="T27" fmla="*/ 0 h 3"/>
                    <a:gd name="T28" fmla="*/ 0 w 20"/>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3"/>
                    <a:gd name="T47" fmla="*/ 20 w 20"/>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3">
                      <a:moveTo>
                        <a:pt x="20" y="3"/>
                      </a:moveTo>
                      <a:lnTo>
                        <a:pt x="20" y="3"/>
                      </a:lnTo>
                      <a:lnTo>
                        <a:pt x="19" y="2"/>
                      </a:lnTo>
                      <a:lnTo>
                        <a:pt x="19" y="1"/>
                      </a:lnTo>
                      <a:lnTo>
                        <a:pt x="19" y="0"/>
                      </a:lnTo>
                      <a:lnTo>
                        <a:pt x="5" y="0"/>
                      </a:lnTo>
                      <a:lnTo>
                        <a:pt x="4" y="1"/>
                      </a:lnTo>
                      <a:lnTo>
                        <a:pt x="2" y="2"/>
                      </a:lnTo>
                      <a:lnTo>
                        <a:pt x="1" y="3"/>
                      </a:lnTo>
                      <a:lnTo>
                        <a:pt x="0" y="3"/>
                      </a:lnTo>
                      <a:lnTo>
                        <a:pt x="20" y="3"/>
                      </a:lnTo>
                      <a:close/>
                    </a:path>
                  </a:pathLst>
                </a:custGeom>
                <a:solidFill>
                  <a:srgbClr val="D1D1D1"/>
                </a:solidFill>
                <a:ln w="9525">
                  <a:noFill/>
                  <a:round/>
                  <a:headEnd/>
                  <a:tailEnd/>
                </a:ln>
              </p:spPr>
              <p:txBody>
                <a:bodyPr/>
                <a:lstStyle/>
                <a:p>
                  <a:endParaRPr lang="en-US"/>
                </a:p>
              </p:txBody>
            </p:sp>
            <p:sp>
              <p:nvSpPr>
                <p:cNvPr id="13075" name="Freeform 250"/>
                <p:cNvSpPr>
                  <a:spLocks/>
                </p:cNvSpPr>
                <p:nvPr/>
              </p:nvSpPr>
              <p:spPr bwMode="auto">
                <a:xfrm>
                  <a:off x="2764" y="4074"/>
                  <a:ext cx="9"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
                    <a:gd name="T35" fmla="*/ 25 w 25"/>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
                      <a:moveTo>
                        <a:pt x="23" y="0"/>
                      </a:moveTo>
                      <a:lnTo>
                        <a:pt x="23" y="1"/>
                      </a:lnTo>
                      <a:lnTo>
                        <a:pt x="23" y="3"/>
                      </a:lnTo>
                      <a:lnTo>
                        <a:pt x="25" y="3"/>
                      </a:lnTo>
                      <a:lnTo>
                        <a:pt x="0" y="3"/>
                      </a:lnTo>
                      <a:lnTo>
                        <a:pt x="1" y="3"/>
                      </a:lnTo>
                      <a:lnTo>
                        <a:pt x="3" y="2"/>
                      </a:lnTo>
                      <a:lnTo>
                        <a:pt x="4" y="1"/>
                      </a:lnTo>
                      <a:lnTo>
                        <a:pt x="4" y="0"/>
                      </a:lnTo>
                      <a:lnTo>
                        <a:pt x="23" y="0"/>
                      </a:lnTo>
                      <a:close/>
                    </a:path>
                  </a:pathLst>
                </a:custGeom>
                <a:solidFill>
                  <a:srgbClr val="C7C7C7"/>
                </a:solidFill>
                <a:ln w="9525">
                  <a:noFill/>
                  <a:round/>
                  <a:headEnd/>
                  <a:tailEnd/>
                </a:ln>
              </p:spPr>
              <p:txBody>
                <a:bodyPr/>
                <a:lstStyle/>
                <a:p>
                  <a:endParaRPr lang="en-US"/>
                </a:p>
              </p:txBody>
            </p:sp>
            <p:sp>
              <p:nvSpPr>
                <p:cNvPr id="13076" name="Freeform 251"/>
                <p:cNvSpPr>
                  <a:spLocks/>
                </p:cNvSpPr>
                <p:nvPr/>
              </p:nvSpPr>
              <p:spPr bwMode="auto">
                <a:xfrm>
                  <a:off x="2764" y="4074"/>
                  <a:ext cx="9"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w 25"/>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5"/>
                    <a:gd name="T47" fmla="*/ 25 w 25"/>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5">
                      <a:moveTo>
                        <a:pt x="23" y="0"/>
                      </a:moveTo>
                      <a:lnTo>
                        <a:pt x="25" y="1"/>
                      </a:lnTo>
                      <a:lnTo>
                        <a:pt x="25" y="2"/>
                      </a:lnTo>
                      <a:lnTo>
                        <a:pt x="25" y="4"/>
                      </a:lnTo>
                      <a:lnTo>
                        <a:pt x="25" y="5"/>
                      </a:lnTo>
                      <a:lnTo>
                        <a:pt x="0" y="5"/>
                      </a:lnTo>
                      <a:lnTo>
                        <a:pt x="0" y="4"/>
                      </a:lnTo>
                      <a:lnTo>
                        <a:pt x="1" y="2"/>
                      </a:lnTo>
                      <a:lnTo>
                        <a:pt x="1" y="1"/>
                      </a:lnTo>
                      <a:lnTo>
                        <a:pt x="3" y="0"/>
                      </a:lnTo>
                      <a:lnTo>
                        <a:pt x="23" y="0"/>
                      </a:lnTo>
                      <a:close/>
                    </a:path>
                  </a:pathLst>
                </a:custGeom>
                <a:solidFill>
                  <a:srgbClr val="BFBFBF"/>
                </a:solidFill>
                <a:ln w="9525">
                  <a:noFill/>
                  <a:round/>
                  <a:headEnd/>
                  <a:tailEnd/>
                </a:ln>
              </p:spPr>
              <p:txBody>
                <a:bodyPr/>
                <a:lstStyle/>
                <a:p>
                  <a:endParaRPr lang="en-US"/>
                </a:p>
              </p:txBody>
            </p:sp>
            <p:sp>
              <p:nvSpPr>
                <p:cNvPr id="13077" name="Freeform 252"/>
                <p:cNvSpPr>
                  <a:spLocks/>
                </p:cNvSpPr>
                <p:nvPr/>
              </p:nvSpPr>
              <p:spPr bwMode="auto">
                <a:xfrm>
                  <a:off x="2764" y="4075"/>
                  <a:ext cx="9"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w 25"/>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5"/>
                    <a:gd name="T47" fmla="*/ 25 w 25"/>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5">
                      <a:moveTo>
                        <a:pt x="25" y="0"/>
                      </a:moveTo>
                      <a:lnTo>
                        <a:pt x="25" y="2"/>
                      </a:lnTo>
                      <a:lnTo>
                        <a:pt x="25" y="3"/>
                      </a:lnTo>
                      <a:lnTo>
                        <a:pt x="25" y="4"/>
                      </a:lnTo>
                      <a:lnTo>
                        <a:pt x="25" y="5"/>
                      </a:lnTo>
                      <a:lnTo>
                        <a:pt x="0" y="5"/>
                      </a:lnTo>
                      <a:lnTo>
                        <a:pt x="0" y="4"/>
                      </a:lnTo>
                      <a:lnTo>
                        <a:pt x="0" y="3"/>
                      </a:lnTo>
                      <a:lnTo>
                        <a:pt x="0" y="2"/>
                      </a:lnTo>
                      <a:lnTo>
                        <a:pt x="0" y="0"/>
                      </a:lnTo>
                      <a:lnTo>
                        <a:pt x="25" y="0"/>
                      </a:lnTo>
                      <a:close/>
                    </a:path>
                  </a:pathLst>
                </a:custGeom>
                <a:solidFill>
                  <a:srgbClr val="B5B5B5"/>
                </a:solidFill>
                <a:ln w="9525">
                  <a:noFill/>
                  <a:round/>
                  <a:headEnd/>
                  <a:tailEnd/>
                </a:ln>
              </p:spPr>
              <p:txBody>
                <a:bodyPr/>
                <a:lstStyle/>
                <a:p>
                  <a:endParaRPr lang="en-US"/>
                </a:p>
              </p:txBody>
            </p:sp>
            <p:sp>
              <p:nvSpPr>
                <p:cNvPr id="13078" name="Freeform 253"/>
                <p:cNvSpPr>
                  <a:spLocks/>
                </p:cNvSpPr>
                <p:nvPr/>
              </p:nvSpPr>
              <p:spPr bwMode="auto">
                <a:xfrm>
                  <a:off x="2764" y="4076"/>
                  <a:ext cx="9"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5"/>
                    <a:gd name="T35" fmla="*/ 25 w 25"/>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5">
                      <a:moveTo>
                        <a:pt x="25" y="0"/>
                      </a:moveTo>
                      <a:lnTo>
                        <a:pt x="25" y="1"/>
                      </a:lnTo>
                      <a:lnTo>
                        <a:pt x="25" y="2"/>
                      </a:lnTo>
                      <a:lnTo>
                        <a:pt x="25" y="5"/>
                      </a:lnTo>
                      <a:lnTo>
                        <a:pt x="4" y="5"/>
                      </a:lnTo>
                      <a:lnTo>
                        <a:pt x="1" y="3"/>
                      </a:lnTo>
                      <a:lnTo>
                        <a:pt x="1" y="2"/>
                      </a:lnTo>
                      <a:lnTo>
                        <a:pt x="0" y="1"/>
                      </a:lnTo>
                      <a:lnTo>
                        <a:pt x="0" y="0"/>
                      </a:lnTo>
                      <a:lnTo>
                        <a:pt x="25" y="0"/>
                      </a:lnTo>
                      <a:close/>
                    </a:path>
                  </a:pathLst>
                </a:custGeom>
                <a:solidFill>
                  <a:srgbClr val="ABABAB"/>
                </a:solidFill>
                <a:ln w="9525">
                  <a:noFill/>
                  <a:round/>
                  <a:headEnd/>
                  <a:tailEnd/>
                </a:ln>
              </p:spPr>
              <p:txBody>
                <a:bodyPr/>
                <a:lstStyle/>
                <a:p>
                  <a:endParaRPr lang="en-US"/>
                </a:p>
              </p:txBody>
            </p:sp>
            <p:sp>
              <p:nvSpPr>
                <p:cNvPr id="13079" name="Freeform 254"/>
                <p:cNvSpPr>
                  <a:spLocks/>
                </p:cNvSpPr>
                <p:nvPr/>
              </p:nvSpPr>
              <p:spPr bwMode="auto">
                <a:xfrm>
                  <a:off x="2764" y="4077"/>
                  <a:ext cx="9" cy="1"/>
                </a:xfrm>
                <a:custGeom>
                  <a:avLst/>
                  <a:gdLst>
                    <a:gd name="T0" fmla="*/ 0 w 25"/>
                    <a:gd name="T1" fmla="*/ 0 h 4"/>
                    <a:gd name="T2" fmla="*/ 0 w 25"/>
                    <a:gd name="T3" fmla="*/ 0 h 4"/>
                    <a:gd name="T4" fmla="*/ 0 w 25"/>
                    <a:gd name="T5" fmla="*/ 0 h 4"/>
                    <a:gd name="T6" fmla="*/ 0 w 25"/>
                    <a:gd name="T7" fmla="*/ 0 h 4"/>
                    <a:gd name="T8" fmla="*/ 0 w 25"/>
                    <a:gd name="T9" fmla="*/ 0 h 4"/>
                    <a:gd name="T10" fmla="*/ 0 w 25"/>
                    <a:gd name="T11" fmla="*/ 0 h 4"/>
                    <a:gd name="T12" fmla="*/ 0 w 25"/>
                    <a:gd name="T13" fmla="*/ 0 h 4"/>
                    <a:gd name="T14" fmla="*/ 0 w 25"/>
                    <a:gd name="T15" fmla="*/ 0 h 4"/>
                    <a:gd name="T16" fmla="*/ 0 w 25"/>
                    <a:gd name="T17" fmla="*/ 0 h 4"/>
                    <a:gd name="T18" fmla="*/ 0 w 25"/>
                    <a:gd name="T19" fmla="*/ 0 h 4"/>
                    <a:gd name="T20" fmla="*/ 0 w 25"/>
                    <a:gd name="T21" fmla="*/ 0 h 4"/>
                    <a:gd name="T22" fmla="*/ 0 w 25"/>
                    <a:gd name="T23" fmla="*/ 0 h 4"/>
                    <a:gd name="T24" fmla="*/ 0 w 25"/>
                    <a:gd name="T25" fmla="*/ 0 h 4"/>
                    <a:gd name="T26" fmla="*/ 0 w 25"/>
                    <a:gd name="T27" fmla="*/ 0 h 4"/>
                    <a:gd name="T28" fmla="*/ 0 w 25"/>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4"/>
                    <a:gd name="T47" fmla="*/ 25 w 25"/>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4">
                      <a:moveTo>
                        <a:pt x="7" y="4"/>
                      </a:moveTo>
                      <a:lnTo>
                        <a:pt x="5" y="4"/>
                      </a:lnTo>
                      <a:lnTo>
                        <a:pt x="4" y="4"/>
                      </a:lnTo>
                      <a:lnTo>
                        <a:pt x="3" y="3"/>
                      </a:lnTo>
                      <a:lnTo>
                        <a:pt x="1" y="1"/>
                      </a:lnTo>
                      <a:lnTo>
                        <a:pt x="0" y="0"/>
                      </a:lnTo>
                      <a:lnTo>
                        <a:pt x="25" y="0"/>
                      </a:lnTo>
                      <a:lnTo>
                        <a:pt x="25" y="1"/>
                      </a:lnTo>
                      <a:lnTo>
                        <a:pt x="25" y="3"/>
                      </a:lnTo>
                      <a:lnTo>
                        <a:pt x="25" y="4"/>
                      </a:lnTo>
                      <a:lnTo>
                        <a:pt x="7" y="4"/>
                      </a:lnTo>
                      <a:close/>
                    </a:path>
                  </a:pathLst>
                </a:custGeom>
                <a:solidFill>
                  <a:srgbClr val="A1A1A1"/>
                </a:solidFill>
                <a:ln w="9525">
                  <a:noFill/>
                  <a:round/>
                  <a:headEnd/>
                  <a:tailEnd/>
                </a:ln>
              </p:spPr>
              <p:txBody>
                <a:bodyPr/>
                <a:lstStyle/>
                <a:p>
                  <a:endParaRPr lang="en-US"/>
                </a:p>
              </p:txBody>
            </p:sp>
            <p:sp>
              <p:nvSpPr>
                <p:cNvPr id="13080" name="Freeform 255"/>
                <p:cNvSpPr>
                  <a:spLocks/>
                </p:cNvSpPr>
                <p:nvPr/>
              </p:nvSpPr>
              <p:spPr bwMode="auto">
                <a:xfrm>
                  <a:off x="2766" y="4078"/>
                  <a:ext cx="7" cy="1"/>
                </a:xfrm>
                <a:custGeom>
                  <a:avLst/>
                  <a:gdLst>
                    <a:gd name="T0" fmla="*/ 0 w 21"/>
                    <a:gd name="T1" fmla="*/ 0 h 3"/>
                    <a:gd name="T2" fmla="*/ 0 w 21"/>
                    <a:gd name="T3" fmla="*/ 0 h 3"/>
                    <a:gd name="T4" fmla="*/ 0 w 21"/>
                    <a:gd name="T5" fmla="*/ 0 h 3"/>
                    <a:gd name="T6" fmla="*/ 0 w 21"/>
                    <a:gd name="T7" fmla="*/ 0 h 3"/>
                    <a:gd name="T8" fmla="*/ 0 w 21"/>
                    <a:gd name="T9" fmla="*/ 0 h 3"/>
                    <a:gd name="T10" fmla="*/ 0 w 21"/>
                    <a:gd name="T11" fmla="*/ 0 h 3"/>
                    <a:gd name="T12" fmla="*/ 0 w 21"/>
                    <a:gd name="T13" fmla="*/ 0 h 3"/>
                    <a:gd name="T14" fmla="*/ 0 w 21"/>
                    <a:gd name="T15" fmla="*/ 0 h 3"/>
                    <a:gd name="T16" fmla="*/ 0 w 21"/>
                    <a:gd name="T17" fmla="*/ 0 h 3"/>
                    <a:gd name="T18" fmla="*/ 0 w 21"/>
                    <a:gd name="T19" fmla="*/ 0 h 3"/>
                    <a:gd name="T20" fmla="*/ 0 w 21"/>
                    <a:gd name="T21" fmla="*/ 0 h 3"/>
                    <a:gd name="T22" fmla="*/ 0 w 21"/>
                    <a:gd name="T23" fmla="*/ 0 h 3"/>
                    <a:gd name="T24" fmla="*/ 0 w 21"/>
                    <a:gd name="T25" fmla="*/ 0 h 3"/>
                    <a:gd name="T26" fmla="*/ 0 w 21"/>
                    <a:gd name="T27" fmla="*/ 0 h 3"/>
                    <a:gd name="T28" fmla="*/ 0 w 21"/>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3"/>
                    <a:gd name="T47" fmla="*/ 21 w 21"/>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3">
                      <a:moveTo>
                        <a:pt x="5" y="3"/>
                      </a:moveTo>
                      <a:lnTo>
                        <a:pt x="4" y="3"/>
                      </a:lnTo>
                      <a:lnTo>
                        <a:pt x="1" y="1"/>
                      </a:lnTo>
                      <a:lnTo>
                        <a:pt x="0" y="1"/>
                      </a:lnTo>
                      <a:lnTo>
                        <a:pt x="0" y="0"/>
                      </a:lnTo>
                      <a:lnTo>
                        <a:pt x="21" y="0"/>
                      </a:lnTo>
                      <a:lnTo>
                        <a:pt x="21" y="1"/>
                      </a:lnTo>
                      <a:lnTo>
                        <a:pt x="21" y="2"/>
                      </a:lnTo>
                      <a:lnTo>
                        <a:pt x="21" y="3"/>
                      </a:lnTo>
                      <a:lnTo>
                        <a:pt x="5" y="3"/>
                      </a:lnTo>
                      <a:close/>
                    </a:path>
                  </a:pathLst>
                </a:custGeom>
                <a:solidFill>
                  <a:srgbClr val="999999"/>
                </a:solidFill>
                <a:ln w="9525">
                  <a:noFill/>
                  <a:round/>
                  <a:headEnd/>
                  <a:tailEnd/>
                </a:ln>
              </p:spPr>
              <p:txBody>
                <a:bodyPr/>
                <a:lstStyle/>
                <a:p>
                  <a:endParaRPr lang="en-US"/>
                </a:p>
              </p:txBody>
            </p:sp>
            <p:sp>
              <p:nvSpPr>
                <p:cNvPr id="13081" name="Freeform 256"/>
                <p:cNvSpPr>
                  <a:spLocks/>
                </p:cNvSpPr>
                <p:nvPr/>
              </p:nvSpPr>
              <p:spPr bwMode="auto">
                <a:xfrm>
                  <a:off x="2767" y="4078"/>
                  <a:ext cx="6" cy="1"/>
                </a:xfrm>
                <a:custGeom>
                  <a:avLst/>
                  <a:gdLst>
                    <a:gd name="T0" fmla="*/ 0 w 18"/>
                    <a:gd name="T1" fmla="*/ 0 h 3"/>
                    <a:gd name="T2" fmla="*/ 0 w 18"/>
                    <a:gd name="T3" fmla="*/ 0 h 3"/>
                    <a:gd name="T4" fmla="*/ 0 w 18"/>
                    <a:gd name="T5" fmla="*/ 0 h 3"/>
                    <a:gd name="T6" fmla="*/ 0 w 18"/>
                    <a:gd name="T7" fmla="*/ 0 h 3"/>
                    <a:gd name="T8" fmla="*/ 0 w 18"/>
                    <a:gd name="T9" fmla="*/ 0 h 3"/>
                    <a:gd name="T10" fmla="*/ 0 w 18"/>
                    <a:gd name="T11" fmla="*/ 0 h 3"/>
                    <a:gd name="T12" fmla="*/ 0 w 18"/>
                    <a:gd name="T13" fmla="*/ 0 h 3"/>
                    <a:gd name="T14" fmla="*/ 0 w 18"/>
                    <a:gd name="T15" fmla="*/ 0 h 3"/>
                    <a:gd name="T16" fmla="*/ 0 w 18"/>
                    <a:gd name="T17" fmla="*/ 0 h 3"/>
                    <a:gd name="T18" fmla="*/ 0 w 18"/>
                    <a:gd name="T19" fmla="*/ 0 h 3"/>
                    <a:gd name="T20" fmla="*/ 0 w 18"/>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
                    <a:gd name="T35" fmla="*/ 18 w 18"/>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
                      <a:moveTo>
                        <a:pt x="5" y="3"/>
                      </a:moveTo>
                      <a:lnTo>
                        <a:pt x="4" y="3"/>
                      </a:lnTo>
                      <a:lnTo>
                        <a:pt x="2" y="2"/>
                      </a:lnTo>
                      <a:lnTo>
                        <a:pt x="1" y="1"/>
                      </a:lnTo>
                      <a:lnTo>
                        <a:pt x="0" y="0"/>
                      </a:lnTo>
                      <a:lnTo>
                        <a:pt x="18" y="0"/>
                      </a:lnTo>
                      <a:lnTo>
                        <a:pt x="18" y="1"/>
                      </a:lnTo>
                      <a:lnTo>
                        <a:pt x="18" y="2"/>
                      </a:lnTo>
                      <a:lnTo>
                        <a:pt x="18" y="3"/>
                      </a:lnTo>
                      <a:lnTo>
                        <a:pt x="5" y="3"/>
                      </a:lnTo>
                      <a:close/>
                    </a:path>
                  </a:pathLst>
                </a:custGeom>
                <a:solidFill>
                  <a:srgbClr val="8F8F8F"/>
                </a:solidFill>
                <a:ln w="9525">
                  <a:noFill/>
                  <a:round/>
                  <a:headEnd/>
                  <a:tailEnd/>
                </a:ln>
              </p:spPr>
              <p:txBody>
                <a:bodyPr/>
                <a:lstStyle/>
                <a:p>
                  <a:endParaRPr lang="en-US"/>
                </a:p>
              </p:txBody>
            </p:sp>
            <p:sp>
              <p:nvSpPr>
                <p:cNvPr id="13082" name="Freeform 257"/>
                <p:cNvSpPr>
                  <a:spLocks/>
                </p:cNvSpPr>
                <p:nvPr/>
              </p:nvSpPr>
              <p:spPr bwMode="auto">
                <a:xfrm>
                  <a:off x="2767" y="4079"/>
                  <a:ext cx="6" cy="1"/>
                </a:xfrm>
                <a:custGeom>
                  <a:avLst/>
                  <a:gdLst>
                    <a:gd name="T0" fmla="*/ 0 w 16"/>
                    <a:gd name="T1" fmla="*/ 0 h 4"/>
                    <a:gd name="T2" fmla="*/ 0 w 16"/>
                    <a:gd name="T3" fmla="*/ 0 h 4"/>
                    <a:gd name="T4" fmla="*/ 0 w 16"/>
                    <a:gd name="T5" fmla="*/ 0 h 4"/>
                    <a:gd name="T6" fmla="*/ 0 w 16"/>
                    <a:gd name="T7" fmla="*/ 0 h 4"/>
                    <a:gd name="T8" fmla="*/ 0 w 16"/>
                    <a:gd name="T9" fmla="*/ 0 h 4"/>
                    <a:gd name="T10" fmla="*/ 0 w 16"/>
                    <a:gd name="T11" fmla="*/ 0 h 4"/>
                    <a:gd name="T12" fmla="*/ 0 w 16"/>
                    <a:gd name="T13" fmla="*/ 0 h 4"/>
                    <a:gd name="T14" fmla="*/ 0 w 16"/>
                    <a:gd name="T15" fmla="*/ 0 h 4"/>
                    <a:gd name="T16" fmla="*/ 0 w 16"/>
                    <a:gd name="T17" fmla="*/ 0 h 4"/>
                    <a:gd name="T18" fmla="*/ 0 w 16"/>
                    <a:gd name="T19" fmla="*/ 0 h 4"/>
                    <a:gd name="T20" fmla="*/ 0 w 1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4"/>
                    <a:gd name="T35" fmla="*/ 16 w 1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4">
                      <a:moveTo>
                        <a:pt x="9" y="4"/>
                      </a:moveTo>
                      <a:lnTo>
                        <a:pt x="7" y="4"/>
                      </a:lnTo>
                      <a:lnTo>
                        <a:pt x="5" y="2"/>
                      </a:lnTo>
                      <a:lnTo>
                        <a:pt x="3" y="1"/>
                      </a:lnTo>
                      <a:lnTo>
                        <a:pt x="0" y="0"/>
                      </a:lnTo>
                      <a:lnTo>
                        <a:pt x="16" y="0"/>
                      </a:lnTo>
                      <a:lnTo>
                        <a:pt x="16" y="1"/>
                      </a:lnTo>
                      <a:lnTo>
                        <a:pt x="16" y="4"/>
                      </a:lnTo>
                      <a:lnTo>
                        <a:pt x="14" y="4"/>
                      </a:lnTo>
                      <a:lnTo>
                        <a:pt x="9" y="4"/>
                      </a:lnTo>
                      <a:close/>
                    </a:path>
                  </a:pathLst>
                </a:custGeom>
                <a:solidFill>
                  <a:srgbClr val="858585"/>
                </a:solidFill>
                <a:ln w="9525">
                  <a:noFill/>
                  <a:round/>
                  <a:headEnd/>
                  <a:tailEnd/>
                </a:ln>
              </p:spPr>
              <p:txBody>
                <a:bodyPr/>
                <a:lstStyle/>
                <a:p>
                  <a:endParaRPr lang="en-US"/>
                </a:p>
              </p:txBody>
            </p:sp>
            <p:sp>
              <p:nvSpPr>
                <p:cNvPr id="13083" name="Freeform 258"/>
                <p:cNvSpPr>
                  <a:spLocks/>
                </p:cNvSpPr>
                <p:nvPr/>
              </p:nvSpPr>
              <p:spPr bwMode="auto">
                <a:xfrm>
                  <a:off x="2768" y="4079"/>
                  <a:ext cx="5" cy="1"/>
                </a:xfrm>
                <a:custGeom>
                  <a:avLst/>
                  <a:gdLst>
                    <a:gd name="T0" fmla="*/ 0 w 13"/>
                    <a:gd name="T1" fmla="*/ 0 h 4"/>
                    <a:gd name="T2" fmla="*/ 0 w 13"/>
                    <a:gd name="T3" fmla="*/ 0 h 4"/>
                    <a:gd name="T4" fmla="*/ 0 w 13"/>
                    <a:gd name="T5" fmla="*/ 0 h 4"/>
                    <a:gd name="T6" fmla="*/ 0 w 13"/>
                    <a:gd name="T7" fmla="*/ 0 h 4"/>
                    <a:gd name="T8" fmla="*/ 0 w 13"/>
                    <a:gd name="T9" fmla="*/ 0 h 4"/>
                    <a:gd name="T10" fmla="*/ 0 w 13"/>
                    <a:gd name="T11" fmla="*/ 0 h 4"/>
                    <a:gd name="T12" fmla="*/ 0 w 13"/>
                    <a:gd name="T13" fmla="*/ 0 h 4"/>
                    <a:gd name="T14" fmla="*/ 0 w 13"/>
                    <a:gd name="T15" fmla="*/ 0 h 4"/>
                    <a:gd name="T16" fmla="*/ 0 w 13"/>
                    <a:gd name="T17" fmla="*/ 0 h 4"/>
                    <a:gd name="T18" fmla="*/ 0 w 13"/>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4"/>
                    <a:gd name="T32" fmla="*/ 13 w 13"/>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4">
                      <a:moveTo>
                        <a:pt x="0" y="0"/>
                      </a:moveTo>
                      <a:lnTo>
                        <a:pt x="4" y="3"/>
                      </a:lnTo>
                      <a:lnTo>
                        <a:pt x="6" y="3"/>
                      </a:lnTo>
                      <a:lnTo>
                        <a:pt x="9" y="4"/>
                      </a:lnTo>
                      <a:lnTo>
                        <a:pt x="10" y="4"/>
                      </a:lnTo>
                      <a:lnTo>
                        <a:pt x="11" y="3"/>
                      </a:lnTo>
                      <a:lnTo>
                        <a:pt x="13" y="1"/>
                      </a:lnTo>
                      <a:lnTo>
                        <a:pt x="13" y="0"/>
                      </a:lnTo>
                      <a:lnTo>
                        <a:pt x="0" y="0"/>
                      </a:lnTo>
                      <a:close/>
                    </a:path>
                  </a:pathLst>
                </a:custGeom>
                <a:solidFill>
                  <a:srgbClr val="7D7D7D"/>
                </a:solidFill>
                <a:ln w="9525">
                  <a:noFill/>
                  <a:round/>
                  <a:headEnd/>
                  <a:tailEnd/>
                </a:ln>
              </p:spPr>
              <p:txBody>
                <a:bodyPr/>
                <a:lstStyle/>
                <a:p>
                  <a:endParaRPr lang="en-US"/>
                </a:p>
              </p:txBody>
            </p:sp>
            <p:sp>
              <p:nvSpPr>
                <p:cNvPr id="13084" name="Freeform 259"/>
                <p:cNvSpPr>
                  <a:spLocks/>
                </p:cNvSpPr>
                <p:nvPr/>
              </p:nvSpPr>
              <p:spPr bwMode="auto">
                <a:xfrm>
                  <a:off x="2770" y="4080"/>
                  <a:ext cx="2" cy="1"/>
                </a:xfrm>
                <a:custGeom>
                  <a:avLst/>
                  <a:gdLst>
                    <a:gd name="T0" fmla="*/ 0 w 5"/>
                    <a:gd name="T1" fmla="*/ 1 h 1"/>
                    <a:gd name="T2" fmla="*/ 0 w 5"/>
                    <a:gd name="T3" fmla="*/ 1 h 1"/>
                    <a:gd name="T4" fmla="*/ 0 w 5"/>
                    <a:gd name="T5" fmla="*/ 1 h 1"/>
                    <a:gd name="T6" fmla="*/ 0 w 5"/>
                    <a:gd name="T7" fmla="*/ 1 h 1"/>
                    <a:gd name="T8" fmla="*/ 0 w 5"/>
                    <a:gd name="T9" fmla="*/ 0 h 1"/>
                    <a:gd name="T10" fmla="*/ 0 w 5"/>
                    <a:gd name="T11" fmla="*/ 0 h 1"/>
                    <a:gd name="T12" fmla="*/ 0 w 5"/>
                    <a:gd name="T13" fmla="*/ 1 h 1"/>
                    <a:gd name="T14" fmla="*/ 0 60000 65536"/>
                    <a:gd name="T15" fmla="*/ 0 60000 65536"/>
                    <a:gd name="T16" fmla="*/ 0 60000 65536"/>
                    <a:gd name="T17" fmla="*/ 0 60000 65536"/>
                    <a:gd name="T18" fmla="*/ 0 60000 65536"/>
                    <a:gd name="T19" fmla="*/ 0 60000 65536"/>
                    <a:gd name="T20" fmla="*/ 0 60000 65536"/>
                    <a:gd name="T21" fmla="*/ 0 w 5"/>
                    <a:gd name="T22" fmla="*/ 0 h 1"/>
                    <a:gd name="T23" fmla="*/ 5 w 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 h="1">
                      <a:moveTo>
                        <a:pt x="4" y="1"/>
                      </a:moveTo>
                      <a:lnTo>
                        <a:pt x="4" y="1"/>
                      </a:lnTo>
                      <a:lnTo>
                        <a:pt x="3" y="1"/>
                      </a:lnTo>
                      <a:lnTo>
                        <a:pt x="1" y="1"/>
                      </a:lnTo>
                      <a:lnTo>
                        <a:pt x="0" y="0"/>
                      </a:lnTo>
                      <a:lnTo>
                        <a:pt x="5" y="0"/>
                      </a:lnTo>
                      <a:lnTo>
                        <a:pt x="4" y="1"/>
                      </a:lnTo>
                      <a:close/>
                    </a:path>
                  </a:pathLst>
                </a:custGeom>
                <a:solidFill>
                  <a:srgbClr val="737373"/>
                </a:solidFill>
                <a:ln w="9525">
                  <a:noFill/>
                  <a:round/>
                  <a:headEnd/>
                  <a:tailEnd/>
                </a:ln>
              </p:spPr>
              <p:txBody>
                <a:bodyPr/>
                <a:lstStyle/>
                <a:p>
                  <a:endParaRPr lang="en-US"/>
                </a:p>
              </p:txBody>
            </p:sp>
            <p:sp>
              <p:nvSpPr>
                <p:cNvPr id="13085" name="Freeform 260"/>
                <p:cNvSpPr>
                  <a:spLocks/>
                </p:cNvSpPr>
                <p:nvPr/>
              </p:nvSpPr>
              <p:spPr bwMode="auto">
                <a:xfrm>
                  <a:off x="2764" y="4077"/>
                  <a:ext cx="9" cy="5"/>
                </a:xfrm>
                <a:custGeom>
                  <a:avLst/>
                  <a:gdLst>
                    <a:gd name="T0" fmla="*/ 0 w 25"/>
                    <a:gd name="T1" fmla="*/ 0 h 17"/>
                    <a:gd name="T2" fmla="*/ 0 w 25"/>
                    <a:gd name="T3" fmla="*/ 0 h 17"/>
                    <a:gd name="T4" fmla="*/ 0 w 25"/>
                    <a:gd name="T5" fmla="*/ 0 h 17"/>
                    <a:gd name="T6" fmla="*/ 0 w 25"/>
                    <a:gd name="T7" fmla="*/ 0 h 17"/>
                    <a:gd name="T8" fmla="*/ 0 w 25"/>
                    <a:gd name="T9" fmla="*/ 0 h 17"/>
                    <a:gd name="T10" fmla="*/ 0 w 25"/>
                    <a:gd name="T11" fmla="*/ 0 h 17"/>
                    <a:gd name="T12" fmla="*/ 0 w 25"/>
                    <a:gd name="T13" fmla="*/ 0 h 17"/>
                    <a:gd name="T14" fmla="*/ 0 w 25"/>
                    <a:gd name="T15" fmla="*/ 0 h 17"/>
                    <a:gd name="T16" fmla="*/ 0 w 25"/>
                    <a:gd name="T17" fmla="*/ 0 h 17"/>
                    <a:gd name="T18" fmla="*/ 0 w 25"/>
                    <a:gd name="T19" fmla="*/ 0 h 17"/>
                    <a:gd name="T20" fmla="*/ 0 w 25"/>
                    <a:gd name="T21" fmla="*/ 0 h 17"/>
                    <a:gd name="T22" fmla="*/ 0 w 25"/>
                    <a:gd name="T23" fmla="*/ 0 h 17"/>
                    <a:gd name="T24" fmla="*/ 0 w 25"/>
                    <a:gd name="T25" fmla="*/ 0 h 17"/>
                    <a:gd name="T26" fmla="*/ 0 w 25"/>
                    <a:gd name="T27" fmla="*/ 0 h 17"/>
                    <a:gd name="T28" fmla="*/ 0 w 25"/>
                    <a:gd name="T29" fmla="*/ 0 h 17"/>
                    <a:gd name="T30" fmla="*/ 0 w 25"/>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17"/>
                    <a:gd name="T50" fmla="*/ 25 w 25"/>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17">
                      <a:moveTo>
                        <a:pt x="19" y="7"/>
                      </a:moveTo>
                      <a:lnTo>
                        <a:pt x="18" y="7"/>
                      </a:lnTo>
                      <a:lnTo>
                        <a:pt x="18" y="6"/>
                      </a:lnTo>
                      <a:lnTo>
                        <a:pt x="14" y="4"/>
                      </a:lnTo>
                      <a:lnTo>
                        <a:pt x="9" y="0"/>
                      </a:lnTo>
                      <a:lnTo>
                        <a:pt x="7" y="0"/>
                      </a:lnTo>
                      <a:lnTo>
                        <a:pt x="0" y="7"/>
                      </a:lnTo>
                      <a:lnTo>
                        <a:pt x="3" y="10"/>
                      </a:lnTo>
                      <a:lnTo>
                        <a:pt x="8" y="13"/>
                      </a:lnTo>
                      <a:lnTo>
                        <a:pt x="15" y="17"/>
                      </a:lnTo>
                      <a:lnTo>
                        <a:pt x="25" y="15"/>
                      </a:lnTo>
                      <a:lnTo>
                        <a:pt x="19" y="7"/>
                      </a:lnTo>
                      <a:lnTo>
                        <a:pt x="18" y="7"/>
                      </a:lnTo>
                      <a:lnTo>
                        <a:pt x="19" y="7"/>
                      </a:lnTo>
                      <a:close/>
                    </a:path>
                  </a:pathLst>
                </a:custGeom>
                <a:solidFill>
                  <a:srgbClr val="000000"/>
                </a:solidFill>
                <a:ln w="9525">
                  <a:noFill/>
                  <a:round/>
                  <a:headEnd/>
                  <a:tailEnd/>
                </a:ln>
              </p:spPr>
              <p:txBody>
                <a:bodyPr/>
                <a:lstStyle/>
                <a:p>
                  <a:endParaRPr lang="en-US"/>
                </a:p>
              </p:txBody>
            </p:sp>
            <p:sp>
              <p:nvSpPr>
                <p:cNvPr id="13086" name="Freeform 261"/>
                <p:cNvSpPr>
                  <a:spLocks/>
                </p:cNvSpPr>
                <p:nvPr/>
              </p:nvSpPr>
              <p:spPr bwMode="auto">
                <a:xfrm>
                  <a:off x="2770" y="4074"/>
                  <a:ext cx="4" cy="8"/>
                </a:xfrm>
                <a:custGeom>
                  <a:avLst/>
                  <a:gdLst>
                    <a:gd name="T0" fmla="*/ 0 w 14"/>
                    <a:gd name="T1" fmla="*/ 0 h 23"/>
                    <a:gd name="T2" fmla="*/ 0 w 14"/>
                    <a:gd name="T3" fmla="*/ 0 h 23"/>
                    <a:gd name="T4" fmla="*/ 0 w 14"/>
                    <a:gd name="T5" fmla="*/ 0 h 23"/>
                    <a:gd name="T6" fmla="*/ 0 w 14"/>
                    <a:gd name="T7" fmla="*/ 0 h 23"/>
                    <a:gd name="T8" fmla="*/ 0 w 14"/>
                    <a:gd name="T9" fmla="*/ 0 h 23"/>
                    <a:gd name="T10" fmla="*/ 0 w 14"/>
                    <a:gd name="T11" fmla="*/ 0 h 23"/>
                    <a:gd name="T12" fmla="*/ 0 w 14"/>
                    <a:gd name="T13" fmla="*/ 0 h 23"/>
                    <a:gd name="T14" fmla="*/ 0 w 14"/>
                    <a:gd name="T15" fmla="*/ 0 h 23"/>
                    <a:gd name="T16" fmla="*/ 0 w 14"/>
                    <a:gd name="T17" fmla="*/ 0 h 23"/>
                    <a:gd name="T18" fmla="*/ 0 w 14"/>
                    <a:gd name="T19" fmla="*/ 0 h 23"/>
                    <a:gd name="T20" fmla="*/ 0 w 14"/>
                    <a:gd name="T21" fmla="*/ 0 h 23"/>
                    <a:gd name="T22" fmla="*/ 0 w 14"/>
                    <a:gd name="T23" fmla="*/ 0 h 23"/>
                    <a:gd name="T24" fmla="*/ 0 w 14"/>
                    <a:gd name="T25" fmla="*/ 0 h 23"/>
                    <a:gd name="T26" fmla="*/ 0 w 14"/>
                    <a:gd name="T27" fmla="*/ 0 h 23"/>
                    <a:gd name="T28" fmla="*/ 0 w 14"/>
                    <a:gd name="T29" fmla="*/ 0 h 23"/>
                    <a:gd name="T30" fmla="*/ 0 w 14"/>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23"/>
                    <a:gd name="T50" fmla="*/ 14 w 14"/>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23">
                      <a:moveTo>
                        <a:pt x="0" y="1"/>
                      </a:moveTo>
                      <a:lnTo>
                        <a:pt x="0" y="2"/>
                      </a:lnTo>
                      <a:lnTo>
                        <a:pt x="2" y="3"/>
                      </a:lnTo>
                      <a:lnTo>
                        <a:pt x="2" y="8"/>
                      </a:lnTo>
                      <a:lnTo>
                        <a:pt x="2" y="14"/>
                      </a:lnTo>
                      <a:lnTo>
                        <a:pt x="3" y="15"/>
                      </a:lnTo>
                      <a:lnTo>
                        <a:pt x="9" y="23"/>
                      </a:lnTo>
                      <a:lnTo>
                        <a:pt x="14" y="15"/>
                      </a:lnTo>
                      <a:lnTo>
                        <a:pt x="14" y="8"/>
                      </a:lnTo>
                      <a:lnTo>
                        <a:pt x="13" y="2"/>
                      </a:lnTo>
                      <a:lnTo>
                        <a:pt x="13" y="0"/>
                      </a:lnTo>
                      <a:lnTo>
                        <a:pt x="0" y="1"/>
                      </a:lnTo>
                      <a:lnTo>
                        <a:pt x="0" y="2"/>
                      </a:lnTo>
                      <a:lnTo>
                        <a:pt x="0" y="1"/>
                      </a:lnTo>
                      <a:close/>
                    </a:path>
                  </a:pathLst>
                </a:custGeom>
                <a:solidFill>
                  <a:srgbClr val="000000"/>
                </a:solidFill>
                <a:ln w="9525">
                  <a:noFill/>
                  <a:round/>
                  <a:headEnd/>
                  <a:tailEnd/>
                </a:ln>
              </p:spPr>
              <p:txBody>
                <a:bodyPr/>
                <a:lstStyle/>
                <a:p>
                  <a:endParaRPr lang="en-US"/>
                </a:p>
              </p:txBody>
            </p:sp>
            <p:sp>
              <p:nvSpPr>
                <p:cNvPr id="13087" name="Freeform 262"/>
                <p:cNvSpPr>
                  <a:spLocks/>
                </p:cNvSpPr>
                <p:nvPr/>
              </p:nvSpPr>
              <p:spPr bwMode="auto">
                <a:xfrm>
                  <a:off x="2767" y="4072"/>
                  <a:ext cx="7" cy="3"/>
                </a:xfrm>
                <a:custGeom>
                  <a:avLst/>
                  <a:gdLst>
                    <a:gd name="T0" fmla="*/ 0 w 20"/>
                    <a:gd name="T1" fmla="*/ 0 h 9"/>
                    <a:gd name="T2" fmla="*/ 0 w 20"/>
                    <a:gd name="T3" fmla="*/ 0 h 9"/>
                    <a:gd name="T4" fmla="*/ 0 w 20"/>
                    <a:gd name="T5" fmla="*/ 0 h 9"/>
                    <a:gd name="T6" fmla="*/ 0 w 20"/>
                    <a:gd name="T7" fmla="*/ 0 h 9"/>
                    <a:gd name="T8" fmla="*/ 0 w 20"/>
                    <a:gd name="T9" fmla="*/ 0 h 9"/>
                    <a:gd name="T10" fmla="*/ 0 w 20"/>
                    <a:gd name="T11" fmla="*/ 0 h 9"/>
                    <a:gd name="T12" fmla="*/ 0 w 20"/>
                    <a:gd name="T13" fmla="*/ 0 h 9"/>
                    <a:gd name="T14" fmla="*/ 0 w 20"/>
                    <a:gd name="T15" fmla="*/ 0 h 9"/>
                    <a:gd name="T16" fmla="*/ 0 w 20"/>
                    <a:gd name="T17" fmla="*/ 0 h 9"/>
                    <a:gd name="T18" fmla="*/ 0 w 20"/>
                    <a:gd name="T19" fmla="*/ 0 h 9"/>
                    <a:gd name="T20" fmla="*/ 0 w 20"/>
                    <a:gd name="T21" fmla="*/ 0 h 9"/>
                    <a:gd name="T22" fmla="*/ 0 w 20"/>
                    <a:gd name="T23" fmla="*/ 0 h 9"/>
                    <a:gd name="T24" fmla="*/ 0 w 20"/>
                    <a:gd name="T25" fmla="*/ 0 h 9"/>
                    <a:gd name="T26" fmla="*/ 0 w 20"/>
                    <a:gd name="T27" fmla="*/ 0 h 9"/>
                    <a:gd name="T28" fmla="*/ 0 w 20"/>
                    <a:gd name="T29" fmla="*/ 0 h 9"/>
                    <a:gd name="T30" fmla="*/ 0 w 20"/>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9"/>
                    <a:gd name="T50" fmla="*/ 20 w 20"/>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9">
                      <a:moveTo>
                        <a:pt x="5" y="9"/>
                      </a:moveTo>
                      <a:lnTo>
                        <a:pt x="5" y="9"/>
                      </a:lnTo>
                      <a:lnTo>
                        <a:pt x="7" y="9"/>
                      </a:lnTo>
                      <a:lnTo>
                        <a:pt x="9" y="9"/>
                      </a:lnTo>
                      <a:lnTo>
                        <a:pt x="7" y="8"/>
                      </a:lnTo>
                      <a:lnTo>
                        <a:pt x="20" y="7"/>
                      </a:lnTo>
                      <a:lnTo>
                        <a:pt x="18" y="5"/>
                      </a:lnTo>
                      <a:lnTo>
                        <a:pt x="16" y="1"/>
                      </a:lnTo>
                      <a:lnTo>
                        <a:pt x="9" y="0"/>
                      </a:lnTo>
                      <a:lnTo>
                        <a:pt x="0" y="0"/>
                      </a:lnTo>
                      <a:lnTo>
                        <a:pt x="5" y="9"/>
                      </a:lnTo>
                      <a:close/>
                    </a:path>
                  </a:pathLst>
                </a:custGeom>
                <a:solidFill>
                  <a:srgbClr val="000000"/>
                </a:solidFill>
                <a:ln w="9525">
                  <a:noFill/>
                  <a:round/>
                  <a:headEnd/>
                  <a:tailEnd/>
                </a:ln>
              </p:spPr>
              <p:txBody>
                <a:bodyPr/>
                <a:lstStyle/>
                <a:p>
                  <a:endParaRPr lang="en-US"/>
                </a:p>
              </p:txBody>
            </p:sp>
            <p:sp>
              <p:nvSpPr>
                <p:cNvPr id="13088" name="Freeform 263"/>
                <p:cNvSpPr>
                  <a:spLocks/>
                </p:cNvSpPr>
                <p:nvPr/>
              </p:nvSpPr>
              <p:spPr bwMode="auto">
                <a:xfrm>
                  <a:off x="2762" y="4072"/>
                  <a:ext cx="7" cy="5"/>
                </a:xfrm>
                <a:custGeom>
                  <a:avLst/>
                  <a:gdLst>
                    <a:gd name="T0" fmla="*/ 0 w 21"/>
                    <a:gd name="T1" fmla="*/ 0 h 15"/>
                    <a:gd name="T2" fmla="*/ 0 w 21"/>
                    <a:gd name="T3" fmla="*/ 0 h 15"/>
                    <a:gd name="T4" fmla="*/ 0 w 21"/>
                    <a:gd name="T5" fmla="*/ 0 h 15"/>
                    <a:gd name="T6" fmla="*/ 0 w 21"/>
                    <a:gd name="T7" fmla="*/ 0 h 15"/>
                    <a:gd name="T8" fmla="*/ 0 w 21"/>
                    <a:gd name="T9" fmla="*/ 0 h 15"/>
                    <a:gd name="T10" fmla="*/ 0 w 21"/>
                    <a:gd name="T11" fmla="*/ 0 h 15"/>
                    <a:gd name="T12" fmla="*/ 0 w 21"/>
                    <a:gd name="T13" fmla="*/ 0 h 15"/>
                    <a:gd name="T14" fmla="*/ 0 w 21"/>
                    <a:gd name="T15" fmla="*/ 0 h 15"/>
                    <a:gd name="T16" fmla="*/ 0 w 21"/>
                    <a:gd name="T17" fmla="*/ 0 h 15"/>
                    <a:gd name="T18" fmla="*/ 0 w 21"/>
                    <a:gd name="T19" fmla="*/ 0 h 15"/>
                    <a:gd name="T20" fmla="*/ 0 w 21"/>
                    <a:gd name="T21" fmla="*/ 0 h 15"/>
                    <a:gd name="T22" fmla="*/ 0 w 21"/>
                    <a:gd name="T23" fmla="*/ 0 h 15"/>
                    <a:gd name="T24" fmla="*/ 0 w 21"/>
                    <a:gd name="T25" fmla="*/ 0 h 15"/>
                    <a:gd name="T26" fmla="*/ 0 w 21"/>
                    <a:gd name="T27" fmla="*/ 0 h 15"/>
                    <a:gd name="T28" fmla="*/ 0 w 21"/>
                    <a:gd name="T29" fmla="*/ 0 h 15"/>
                    <a:gd name="T30" fmla="*/ 0 w 21"/>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5"/>
                    <a:gd name="T50" fmla="*/ 21 w 21"/>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5">
                      <a:moveTo>
                        <a:pt x="11" y="15"/>
                      </a:moveTo>
                      <a:lnTo>
                        <a:pt x="12" y="14"/>
                      </a:lnTo>
                      <a:lnTo>
                        <a:pt x="15" y="12"/>
                      </a:lnTo>
                      <a:lnTo>
                        <a:pt x="16" y="10"/>
                      </a:lnTo>
                      <a:lnTo>
                        <a:pt x="21" y="9"/>
                      </a:lnTo>
                      <a:lnTo>
                        <a:pt x="16" y="0"/>
                      </a:lnTo>
                      <a:lnTo>
                        <a:pt x="12" y="1"/>
                      </a:lnTo>
                      <a:lnTo>
                        <a:pt x="8" y="3"/>
                      </a:lnTo>
                      <a:lnTo>
                        <a:pt x="4" y="7"/>
                      </a:lnTo>
                      <a:lnTo>
                        <a:pt x="0" y="12"/>
                      </a:lnTo>
                      <a:lnTo>
                        <a:pt x="1" y="10"/>
                      </a:lnTo>
                      <a:lnTo>
                        <a:pt x="11" y="15"/>
                      </a:lnTo>
                      <a:lnTo>
                        <a:pt x="12" y="14"/>
                      </a:lnTo>
                      <a:lnTo>
                        <a:pt x="11" y="15"/>
                      </a:lnTo>
                      <a:close/>
                    </a:path>
                  </a:pathLst>
                </a:custGeom>
                <a:solidFill>
                  <a:srgbClr val="000000"/>
                </a:solidFill>
                <a:ln w="9525">
                  <a:noFill/>
                  <a:round/>
                  <a:headEnd/>
                  <a:tailEnd/>
                </a:ln>
              </p:spPr>
              <p:txBody>
                <a:bodyPr/>
                <a:lstStyle/>
                <a:p>
                  <a:endParaRPr lang="en-US"/>
                </a:p>
              </p:txBody>
            </p:sp>
            <p:sp>
              <p:nvSpPr>
                <p:cNvPr id="13089" name="Freeform 264"/>
                <p:cNvSpPr>
                  <a:spLocks/>
                </p:cNvSpPr>
                <p:nvPr/>
              </p:nvSpPr>
              <p:spPr bwMode="auto">
                <a:xfrm>
                  <a:off x="2762" y="4075"/>
                  <a:ext cx="5" cy="4"/>
                </a:xfrm>
                <a:custGeom>
                  <a:avLst/>
                  <a:gdLst>
                    <a:gd name="T0" fmla="*/ 0 w 14"/>
                    <a:gd name="T1" fmla="*/ 0 h 12"/>
                    <a:gd name="T2" fmla="*/ 0 w 14"/>
                    <a:gd name="T3" fmla="*/ 0 h 12"/>
                    <a:gd name="T4" fmla="*/ 0 w 14"/>
                    <a:gd name="T5" fmla="*/ 0 h 12"/>
                    <a:gd name="T6" fmla="*/ 0 w 14"/>
                    <a:gd name="T7" fmla="*/ 0 h 12"/>
                    <a:gd name="T8" fmla="*/ 0 w 14"/>
                    <a:gd name="T9" fmla="*/ 0 h 12"/>
                    <a:gd name="T10" fmla="*/ 0 w 14"/>
                    <a:gd name="T11" fmla="*/ 0 h 12"/>
                    <a:gd name="T12" fmla="*/ 0 w 14"/>
                    <a:gd name="T13" fmla="*/ 0 h 12"/>
                    <a:gd name="T14" fmla="*/ 0 w 14"/>
                    <a:gd name="T15" fmla="*/ 0 h 12"/>
                    <a:gd name="T16" fmla="*/ 0 w 14"/>
                    <a:gd name="T17" fmla="*/ 0 h 12"/>
                    <a:gd name="T18" fmla="*/ 0 w 14"/>
                    <a:gd name="T19" fmla="*/ 0 h 12"/>
                    <a:gd name="T20" fmla="*/ 0 w 14"/>
                    <a:gd name="T21" fmla="*/ 0 h 12"/>
                    <a:gd name="T22" fmla="*/ 0 w 14"/>
                    <a:gd name="T23" fmla="*/ 0 h 12"/>
                    <a:gd name="T24" fmla="*/ 0 w 14"/>
                    <a:gd name="T25" fmla="*/ 0 h 12"/>
                    <a:gd name="T26" fmla="*/ 0 w 14"/>
                    <a:gd name="T27" fmla="*/ 0 h 12"/>
                    <a:gd name="T28" fmla="*/ 0 w 14"/>
                    <a:gd name="T29" fmla="*/ 0 h 12"/>
                    <a:gd name="T30" fmla="*/ 0 w 14"/>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2"/>
                    <a:gd name="T50" fmla="*/ 14 w 1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2">
                      <a:moveTo>
                        <a:pt x="14" y="5"/>
                      </a:moveTo>
                      <a:lnTo>
                        <a:pt x="12" y="4"/>
                      </a:lnTo>
                      <a:lnTo>
                        <a:pt x="14" y="4"/>
                      </a:lnTo>
                      <a:lnTo>
                        <a:pt x="12" y="3"/>
                      </a:lnTo>
                      <a:lnTo>
                        <a:pt x="11" y="5"/>
                      </a:lnTo>
                      <a:lnTo>
                        <a:pt x="1" y="0"/>
                      </a:lnTo>
                      <a:lnTo>
                        <a:pt x="0" y="8"/>
                      </a:lnTo>
                      <a:lnTo>
                        <a:pt x="4" y="10"/>
                      </a:lnTo>
                      <a:lnTo>
                        <a:pt x="5" y="11"/>
                      </a:lnTo>
                      <a:lnTo>
                        <a:pt x="8" y="12"/>
                      </a:lnTo>
                      <a:lnTo>
                        <a:pt x="7" y="12"/>
                      </a:lnTo>
                      <a:lnTo>
                        <a:pt x="14" y="5"/>
                      </a:lnTo>
                      <a:lnTo>
                        <a:pt x="14" y="4"/>
                      </a:lnTo>
                      <a:lnTo>
                        <a:pt x="12" y="4"/>
                      </a:lnTo>
                      <a:lnTo>
                        <a:pt x="14" y="5"/>
                      </a:lnTo>
                      <a:close/>
                    </a:path>
                  </a:pathLst>
                </a:custGeom>
                <a:solidFill>
                  <a:srgbClr val="000000"/>
                </a:solidFill>
                <a:ln w="9525">
                  <a:noFill/>
                  <a:round/>
                  <a:headEnd/>
                  <a:tailEnd/>
                </a:ln>
              </p:spPr>
              <p:txBody>
                <a:bodyPr/>
                <a:lstStyle/>
                <a:p>
                  <a:endParaRPr lang="en-US"/>
                </a:p>
              </p:txBody>
            </p:sp>
            <p:sp>
              <p:nvSpPr>
                <p:cNvPr id="13090" name="Freeform 265"/>
                <p:cNvSpPr>
                  <a:spLocks/>
                </p:cNvSpPr>
                <p:nvPr/>
              </p:nvSpPr>
              <p:spPr bwMode="auto">
                <a:xfrm>
                  <a:off x="2776" y="4061"/>
                  <a:ext cx="2" cy="1"/>
                </a:xfrm>
                <a:custGeom>
                  <a:avLst/>
                  <a:gdLst>
                    <a:gd name="T0" fmla="*/ 0 w 6"/>
                    <a:gd name="T1" fmla="*/ 0 h 1"/>
                    <a:gd name="T2" fmla="*/ 0 w 6"/>
                    <a:gd name="T3" fmla="*/ 0 h 1"/>
                    <a:gd name="T4" fmla="*/ 0 w 6"/>
                    <a:gd name="T5" fmla="*/ 0 h 1"/>
                    <a:gd name="T6" fmla="*/ 0 w 6"/>
                    <a:gd name="T7" fmla="*/ 0 h 1"/>
                    <a:gd name="T8" fmla="*/ 0 w 6"/>
                    <a:gd name="T9" fmla="*/ 0 h 1"/>
                    <a:gd name="T10" fmla="*/ 0 w 6"/>
                    <a:gd name="T11" fmla="*/ 0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6" y="0"/>
                      </a:moveTo>
                      <a:lnTo>
                        <a:pt x="4" y="0"/>
                      </a:lnTo>
                      <a:lnTo>
                        <a:pt x="3" y="0"/>
                      </a:lnTo>
                      <a:lnTo>
                        <a:pt x="2" y="0"/>
                      </a:lnTo>
                      <a:lnTo>
                        <a:pt x="0" y="0"/>
                      </a:lnTo>
                      <a:lnTo>
                        <a:pt x="6" y="0"/>
                      </a:lnTo>
                      <a:close/>
                    </a:path>
                  </a:pathLst>
                </a:custGeom>
                <a:solidFill>
                  <a:srgbClr val="E3E3E3"/>
                </a:solidFill>
                <a:ln w="9525">
                  <a:noFill/>
                  <a:round/>
                  <a:headEnd/>
                  <a:tailEnd/>
                </a:ln>
              </p:spPr>
              <p:txBody>
                <a:bodyPr/>
                <a:lstStyle/>
                <a:p>
                  <a:endParaRPr lang="en-US"/>
                </a:p>
              </p:txBody>
            </p:sp>
            <p:sp>
              <p:nvSpPr>
                <p:cNvPr id="13091" name="Freeform 266"/>
                <p:cNvSpPr>
                  <a:spLocks/>
                </p:cNvSpPr>
                <p:nvPr/>
              </p:nvSpPr>
              <p:spPr bwMode="auto">
                <a:xfrm>
                  <a:off x="2774" y="4061"/>
                  <a:ext cx="6" cy="1"/>
                </a:xfrm>
                <a:custGeom>
                  <a:avLst/>
                  <a:gdLst>
                    <a:gd name="T0" fmla="*/ 0 w 17"/>
                    <a:gd name="T1" fmla="*/ 0 h 3"/>
                    <a:gd name="T2" fmla="*/ 0 w 17"/>
                    <a:gd name="T3" fmla="*/ 0 h 3"/>
                    <a:gd name="T4" fmla="*/ 0 w 17"/>
                    <a:gd name="T5" fmla="*/ 0 h 3"/>
                    <a:gd name="T6" fmla="*/ 0 w 17"/>
                    <a:gd name="T7" fmla="*/ 0 h 3"/>
                    <a:gd name="T8" fmla="*/ 0 w 17"/>
                    <a:gd name="T9" fmla="*/ 0 h 3"/>
                    <a:gd name="T10" fmla="*/ 0 w 17"/>
                    <a:gd name="T11" fmla="*/ 0 h 3"/>
                    <a:gd name="T12" fmla="*/ 0 w 17"/>
                    <a:gd name="T13" fmla="*/ 0 h 3"/>
                    <a:gd name="T14" fmla="*/ 0 w 17"/>
                    <a:gd name="T15" fmla="*/ 0 h 3"/>
                    <a:gd name="T16" fmla="*/ 0 w 17"/>
                    <a:gd name="T17" fmla="*/ 0 h 3"/>
                    <a:gd name="T18" fmla="*/ 0 w 17"/>
                    <a:gd name="T19" fmla="*/ 0 h 3"/>
                    <a:gd name="T20" fmla="*/ 0 w 17"/>
                    <a:gd name="T21" fmla="*/ 0 h 3"/>
                    <a:gd name="T22" fmla="*/ 0 w 17"/>
                    <a:gd name="T23" fmla="*/ 0 h 3"/>
                    <a:gd name="T24" fmla="*/ 0 w 17"/>
                    <a:gd name="T25" fmla="*/ 0 h 3"/>
                    <a:gd name="T26" fmla="*/ 0 w 17"/>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3"/>
                    <a:gd name="T44" fmla="*/ 17 w 17"/>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3">
                      <a:moveTo>
                        <a:pt x="17" y="3"/>
                      </a:moveTo>
                      <a:lnTo>
                        <a:pt x="14" y="2"/>
                      </a:lnTo>
                      <a:lnTo>
                        <a:pt x="13" y="2"/>
                      </a:lnTo>
                      <a:lnTo>
                        <a:pt x="11" y="2"/>
                      </a:lnTo>
                      <a:lnTo>
                        <a:pt x="10" y="0"/>
                      </a:lnTo>
                      <a:lnTo>
                        <a:pt x="8" y="0"/>
                      </a:lnTo>
                      <a:lnTo>
                        <a:pt x="4" y="0"/>
                      </a:lnTo>
                      <a:lnTo>
                        <a:pt x="3" y="2"/>
                      </a:lnTo>
                      <a:lnTo>
                        <a:pt x="2" y="2"/>
                      </a:lnTo>
                      <a:lnTo>
                        <a:pt x="2" y="3"/>
                      </a:lnTo>
                      <a:lnTo>
                        <a:pt x="0" y="3"/>
                      </a:lnTo>
                      <a:lnTo>
                        <a:pt x="17" y="3"/>
                      </a:lnTo>
                      <a:close/>
                    </a:path>
                  </a:pathLst>
                </a:custGeom>
                <a:solidFill>
                  <a:srgbClr val="D9D9D9"/>
                </a:solidFill>
                <a:ln w="9525">
                  <a:noFill/>
                  <a:round/>
                  <a:headEnd/>
                  <a:tailEnd/>
                </a:ln>
              </p:spPr>
              <p:txBody>
                <a:bodyPr/>
                <a:lstStyle/>
                <a:p>
                  <a:endParaRPr lang="en-US"/>
                </a:p>
              </p:txBody>
            </p:sp>
            <p:sp>
              <p:nvSpPr>
                <p:cNvPr id="13092" name="Freeform 267"/>
                <p:cNvSpPr>
                  <a:spLocks/>
                </p:cNvSpPr>
                <p:nvPr/>
              </p:nvSpPr>
              <p:spPr bwMode="auto">
                <a:xfrm>
                  <a:off x="2774" y="4061"/>
                  <a:ext cx="7" cy="2"/>
                </a:xfrm>
                <a:custGeom>
                  <a:avLst/>
                  <a:gdLst>
                    <a:gd name="T0" fmla="*/ 0 w 21"/>
                    <a:gd name="T1" fmla="*/ 1 h 4"/>
                    <a:gd name="T2" fmla="*/ 0 w 21"/>
                    <a:gd name="T3" fmla="*/ 1 h 4"/>
                    <a:gd name="T4" fmla="*/ 0 w 21"/>
                    <a:gd name="T5" fmla="*/ 1 h 4"/>
                    <a:gd name="T6" fmla="*/ 0 w 21"/>
                    <a:gd name="T7" fmla="*/ 1 h 4"/>
                    <a:gd name="T8" fmla="*/ 0 w 21"/>
                    <a:gd name="T9" fmla="*/ 1 h 4"/>
                    <a:gd name="T10" fmla="*/ 0 w 21"/>
                    <a:gd name="T11" fmla="*/ 1 h 4"/>
                    <a:gd name="T12" fmla="*/ 0 w 21"/>
                    <a:gd name="T13" fmla="*/ 0 h 4"/>
                    <a:gd name="T14" fmla="*/ 0 w 21"/>
                    <a:gd name="T15" fmla="*/ 0 h 4"/>
                    <a:gd name="T16" fmla="*/ 0 w 21"/>
                    <a:gd name="T17" fmla="*/ 0 h 4"/>
                    <a:gd name="T18" fmla="*/ 0 w 21"/>
                    <a:gd name="T19" fmla="*/ 0 h 4"/>
                    <a:gd name="T20" fmla="*/ 0 w 21"/>
                    <a:gd name="T21" fmla="*/ 0 h 4"/>
                    <a:gd name="T22" fmla="*/ 0 w 21"/>
                    <a:gd name="T23" fmla="*/ 0 h 4"/>
                    <a:gd name="T24" fmla="*/ 0 w 21"/>
                    <a:gd name="T25" fmla="*/ 0 h 4"/>
                    <a:gd name="T26" fmla="*/ 0 w 21"/>
                    <a:gd name="T27" fmla="*/ 1 h 4"/>
                    <a:gd name="T28" fmla="*/ 0 w 21"/>
                    <a:gd name="T29" fmla="*/ 1 h 4"/>
                    <a:gd name="T30" fmla="*/ 0 w 21"/>
                    <a:gd name="T31" fmla="*/ 1 h 4"/>
                    <a:gd name="T32" fmla="*/ 0 w 21"/>
                    <a:gd name="T33" fmla="*/ 1 h 4"/>
                    <a:gd name="T34" fmla="*/ 0 w 21"/>
                    <a:gd name="T35" fmla="*/ 1 h 4"/>
                    <a:gd name="T36" fmla="*/ 0 w 21"/>
                    <a:gd name="T37" fmla="*/ 1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
                    <a:gd name="T58" fmla="*/ 0 h 4"/>
                    <a:gd name="T59" fmla="*/ 21 w 21"/>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 h="4">
                      <a:moveTo>
                        <a:pt x="21" y="4"/>
                      </a:moveTo>
                      <a:lnTo>
                        <a:pt x="17" y="3"/>
                      </a:lnTo>
                      <a:lnTo>
                        <a:pt x="14" y="3"/>
                      </a:lnTo>
                      <a:lnTo>
                        <a:pt x="11" y="2"/>
                      </a:lnTo>
                      <a:lnTo>
                        <a:pt x="11" y="0"/>
                      </a:lnTo>
                      <a:lnTo>
                        <a:pt x="10" y="0"/>
                      </a:lnTo>
                      <a:lnTo>
                        <a:pt x="4" y="0"/>
                      </a:lnTo>
                      <a:lnTo>
                        <a:pt x="3" y="0"/>
                      </a:lnTo>
                      <a:lnTo>
                        <a:pt x="3" y="2"/>
                      </a:lnTo>
                      <a:lnTo>
                        <a:pt x="2" y="2"/>
                      </a:lnTo>
                      <a:lnTo>
                        <a:pt x="2" y="3"/>
                      </a:lnTo>
                      <a:lnTo>
                        <a:pt x="0" y="3"/>
                      </a:lnTo>
                      <a:lnTo>
                        <a:pt x="0" y="4"/>
                      </a:lnTo>
                      <a:lnTo>
                        <a:pt x="21" y="4"/>
                      </a:lnTo>
                      <a:close/>
                    </a:path>
                  </a:pathLst>
                </a:custGeom>
                <a:solidFill>
                  <a:srgbClr val="D1D1D1"/>
                </a:solidFill>
                <a:ln w="9525">
                  <a:noFill/>
                  <a:round/>
                  <a:headEnd/>
                  <a:tailEnd/>
                </a:ln>
              </p:spPr>
              <p:txBody>
                <a:bodyPr/>
                <a:lstStyle/>
                <a:p>
                  <a:endParaRPr lang="en-US"/>
                </a:p>
              </p:txBody>
            </p:sp>
            <p:sp>
              <p:nvSpPr>
                <p:cNvPr id="13093" name="Freeform 268"/>
                <p:cNvSpPr>
                  <a:spLocks/>
                </p:cNvSpPr>
                <p:nvPr/>
              </p:nvSpPr>
              <p:spPr bwMode="auto">
                <a:xfrm>
                  <a:off x="2774" y="4062"/>
                  <a:ext cx="9" cy="1"/>
                </a:xfrm>
                <a:custGeom>
                  <a:avLst/>
                  <a:gdLst>
                    <a:gd name="T0" fmla="*/ 0 w 26"/>
                    <a:gd name="T1" fmla="*/ 0 h 3"/>
                    <a:gd name="T2" fmla="*/ 0 w 26"/>
                    <a:gd name="T3" fmla="*/ 0 h 3"/>
                    <a:gd name="T4" fmla="*/ 0 w 26"/>
                    <a:gd name="T5" fmla="*/ 0 h 3"/>
                    <a:gd name="T6" fmla="*/ 0 w 26"/>
                    <a:gd name="T7" fmla="*/ 0 h 3"/>
                    <a:gd name="T8" fmla="*/ 0 w 26"/>
                    <a:gd name="T9" fmla="*/ 0 h 3"/>
                    <a:gd name="T10" fmla="*/ 0 w 26"/>
                    <a:gd name="T11" fmla="*/ 0 h 3"/>
                    <a:gd name="T12" fmla="*/ 0 w 26"/>
                    <a:gd name="T13" fmla="*/ 0 h 3"/>
                    <a:gd name="T14" fmla="*/ 0 w 26"/>
                    <a:gd name="T15" fmla="*/ 0 h 3"/>
                    <a:gd name="T16" fmla="*/ 0 w 26"/>
                    <a:gd name="T17" fmla="*/ 0 h 3"/>
                    <a:gd name="T18" fmla="*/ 0 w 26"/>
                    <a:gd name="T19" fmla="*/ 0 h 3"/>
                    <a:gd name="T20" fmla="*/ 0 w 26"/>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
                    <a:gd name="T35" fmla="*/ 26 w 26"/>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
                      <a:moveTo>
                        <a:pt x="26" y="3"/>
                      </a:moveTo>
                      <a:lnTo>
                        <a:pt x="25" y="2"/>
                      </a:lnTo>
                      <a:lnTo>
                        <a:pt x="22" y="1"/>
                      </a:lnTo>
                      <a:lnTo>
                        <a:pt x="20" y="0"/>
                      </a:lnTo>
                      <a:lnTo>
                        <a:pt x="18" y="0"/>
                      </a:lnTo>
                      <a:lnTo>
                        <a:pt x="1" y="0"/>
                      </a:lnTo>
                      <a:lnTo>
                        <a:pt x="1" y="1"/>
                      </a:lnTo>
                      <a:lnTo>
                        <a:pt x="1" y="2"/>
                      </a:lnTo>
                      <a:lnTo>
                        <a:pt x="0" y="3"/>
                      </a:lnTo>
                      <a:lnTo>
                        <a:pt x="26" y="3"/>
                      </a:lnTo>
                      <a:close/>
                    </a:path>
                  </a:pathLst>
                </a:custGeom>
                <a:solidFill>
                  <a:srgbClr val="C7C7C7"/>
                </a:solidFill>
                <a:ln w="9525">
                  <a:noFill/>
                  <a:round/>
                  <a:headEnd/>
                  <a:tailEnd/>
                </a:ln>
              </p:spPr>
              <p:txBody>
                <a:bodyPr/>
                <a:lstStyle/>
                <a:p>
                  <a:endParaRPr lang="en-US"/>
                </a:p>
              </p:txBody>
            </p:sp>
            <p:sp>
              <p:nvSpPr>
                <p:cNvPr id="13094" name="Freeform 269"/>
                <p:cNvSpPr>
                  <a:spLocks/>
                </p:cNvSpPr>
                <p:nvPr/>
              </p:nvSpPr>
              <p:spPr bwMode="auto">
                <a:xfrm>
                  <a:off x="2774" y="4063"/>
                  <a:ext cx="10" cy="1"/>
                </a:xfrm>
                <a:custGeom>
                  <a:avLst/>
                  <a:gdLst>
                    <a:gd name="T0" fmla="*/ 0 w 29"/>
                    <a:gd name="T1" fmla="*/ 0 h 3"/>
                    <a:gd name="T2" fmla="*/ 0 w 29"/>
                    <a:gd name="T3" fmla="*/ 0 h 3"/>
                    <a:gd name="T4" fmla="*/ 0 w 29"/>
                    <a:gd name="T5" fmla="*/ 0 h 3"/>
                    <a:gd name="T6" fmla="*/ 0 w 29"/>
                    <a:gd name="T7" fmla="*/ 0 h 3"/>
                    <a:gd name="T8" fmla="*/ 0 w 29"/>
                    <a:gd name="T9" fmla="*/ 0 h 3"/>
                    <a:gd name="T10" fmla="*/ 0 w 29"/>
                    <a:gd name="T11" fmla="*/ 0 h 3"/>
                    <a:gd name="T12" fmla="*/ 0 w 29"/>
                    <a:gd name="T13" fmla="*/ 0 h 3"/>
                    <a:gd name="T14" fmla="*/ 0 w 29"/>
                    <a:gd name="T15" fmla="*/ 0 h 3"/>
                    <a:gd name="T16" fmla="*/ 0 w 29"/>
                    <a:gd name="T17" fmla="*/ 0 h 3"/>
                    <a:gd name="T18" fmla="*/ 0 w 29"/>
                    <a:gd name="T19" fmla="*/ 0 h 3"/>
                    <a:gd name="T20" fmla="*/ 0 w 29"/>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
                    <a:gd name="T35" fmla="*/ 29 w 29"/>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
                      <a:moveTo>
                        <a:pt x="29" y="3"/>
                      </a:moveTo>
                      <a:lnTo>
                        <a:pt x="27" y="2"/>
                      </a:lnTo>
                      <a:lnTo>
                        <a:pt x="26" y="2"/>
                      </a:lnTo>
                      <a:lnTo>
                        <a:pt x="25" y="0"/>
                      </a:lnTo>
                      <a:lnTo>
                        <a:pt x="22" y="0"/>
                      </a:lnTo>
                      <a:lnTo>
                        <a:pt x="1" y="0"/>
                      </a:lnTo>
                      <a:lnTo>
                        <a:pt x="0" y="0"/>
                      </a:lnTo>
                      <a:lnTo>
                        <a:pt x="0" y="2"/>
                      </a:lnTo>
                      <a:lnTo>
                        <a:pt x="0" y="3"/>
                      </a:lnTo>
                      <a:lnTo>
                        <a:pt x="29" y="3"/>
                      </a:lnTo>
                      <a:close/>
                    </a:path>
                  </a:pathLst>
                </a:custGeom>
                <a:solidFill>
                  <a:srgbClr val="BFBFBF"/>
                </a:solidFill>
                <a:ln w="9525">
                  <a:noFill/>
                  <a:round/>
                  <a:headEnd/>
                  <a:tailEnd/>
                </a:ln>
              </p:spPr>
              <p:txBody>
                <a:bodyPr/>
                <a:lstStyle/>
                <a:p>
                  <a:endParaRPr lang="en-US"/>
                </a:p>
              </p:txBody>
            </p:sp>
            <p:sp>
              <p:nvSpPr>
                <p:cNvPr id="13095" name="Freeform 270"/>
                <p:cNvSpPr>
                  <a:spLocks/>
                </p:cNvSpPr>
                <p:nvPr/>
              </p:nvSpPr>
              <p:spPr bwMode="auto">
                <a:xfrm>
                  <a:off x="2774" y="4063"/>
                  <a:ext cx="10" cy="2"/>
                </a:xfrm>
                <a:custGeom>
                  <a:avLst/>
                  <a:gdLst>
                    <a:gd name="T0" fmla="*/ 0 w 30"/>
                    <a:gd name="T1" fmla="*/ 1 h 4"/>
                    <a:gd name="T2" fmla="*/ 0 w 30"/>
                    <a:gd name="T3" fmla="*/ 1 h 4"/>
                    <a:gd name="T4" fmla="*/ 0 w 30"/>
                    <a:gd name="T5" fmla="*/ 1 h 4"/>
                    <a:gd name="T6" fmla="*/ 0 w 30"/>
                    <a:gd name="T7" fmla="*/ 0 h 4"/>
                    <a:gd name="T8" fmla="*/ 0 w 30"/>
                    <a:gd name="T9" fmla="*/ 0 h 4"/>
                    <a:gd name="T10" fmla="*/ 0 w 30"/>
                    <a:gd name="T11" fmla="*/ 0 h 4"/>
                    <a:gd name="T12" fmla="*/ 0 w 30"/>
                    <a:gd name="T13" fmla="*/ 0 h 4"/>
                    <a:gd name="T14" fmla="*/ 0 w 30"/>
                    <a:gd name="T15" fmla="*/ 1 h 4"/>
                    <a:gd name="T16" fmla="*/ 0 w 30"/>
                    <a:gd name="T17" fmla="*/ 1 h 4"/>
                    <a:gd name="T18" fmla="*/ 0 w 30"/>
                    <a:gd name="T19" fmla="*/ 1 h 4"/>
                    <a:gd name="T20" fmla="*/ 0 w 30"/>
                    <a:gd name="T21" fmla="*/ 1 h 4"/>
                    <a:gd name="T22" fmla="*/ 0 w 30"/>
                    <a:gd name="T23" fmla="*/ 1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4"/>
                    <a:gd name="T38" fmla="*/ 30 w 30"/>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4">
                      <a:moveTo>
                        <a:pt x="30" y="4"/>
                      </a:moveTo>
                      <a:lnTo>
                        <a:pt x="30" y="3"/>
                      </a:lnTo>
                      <a:lnTo>
                        <a:pt x="29" y="1"/>
                      </a:lnTo>
                      <a:lnTo>
                        <a:pt x="29" y="0"/>
                      </a:lnTo>
                      <a:lnTo>
                        <a:pt x="26" y="0"/>
                      </a:lnTo>
                      <a:lnTo>
                        <a:pt x="0" y="0"/>
                      </a:lnTo>
                      <a:lnTo>
                        <a:pt x="0" y="1"/>
                      </a:lnTo>
                      <a:lnTo>
                        <a:pt x="0" y="3"/>
                      </a:lnTo>
                      <a:lnTo>
                        <a:pt x="0" y="4"/>
                      </a:lnTo>
                      <a:lnTo>
                        <a:pt x="30" y="4"/>
                      </a:lnTo>
                      <a:close/>
                    </a:path>
                  </a:pathLst>
                </a:custGeom>
                <a:solidFill>
                  <a:srgbClr val="B5B5B5"/>
                </a:solidFill>
                <a:ln w="9525">
                  <a:noFill/>
                  <a:round/>
                  <a:headEnd/>
                  <a:tailEnd/>
                </a:ln>
              </p:spPr>
              <p:txBody>
                <a:bodyPr/>
                <a:lstStyle/>
                <a:p>
                  <a:endParaRPr lang="en-US"/>
                </a:p>
              </p:txBody>
            </p:sp>
            <p:sp>
              <p:nvSpPr>
                <p:cNvPr id="13096" name="Freeform 271"/>
                <p:cNvSpPr>
                  <a:spLocks/>
                </p:cNvSpPr>
                <p:nvPr/>
              </p:nvSpPr>
              <p:spPr bwMode="auto">
                <a:xfrm>
                  <a:off x="2774" y="4064"/>
                  <a:ext cx="10" cy="1"/>
                </a:xfrm>
                <a:custGeom>
                  <a:avLst/>
                  <a:gdLst>
                    <a:gd name="T0" fmla="*/ 0 w 30"/>
                    <a:gd name="T1" fmla="*/ 0 h 4"/>
                    <a:gd name="T2" fmla="*/ 0 w 30"/>
                    <a:gd name="T3" fmla="*/ 0 h 4"/>
                    <a:gd name="T4" fmla="*/ 0 w 30"/>
                    <a:gd name="T5" fmla="*/ 0 h 4"/>
                    <a:gd name="T6" fmla="*/ 0 w 30"/>
                    <a:gd name="T7" fmla="*/ 0 h 4"/>
                    <a:gd name="T8" fmla="*/ 0 w 30"/>
                    <a:gd name="T9" fmla="*/ 0 h 4"/>
                    <a:gd name="T10" fmla="*/ 0 w 30"/>
                    <a:gd name="T11" fmla="*/ 0 h 4"/>
                    <a:gd name="T12" fmla="*/ 0 w 30"/>
                    <a:gd name="T13" fmla="*/ 0 h 4"/>
                    <a:gd name="T14" fmla="*/ 0 w 30"/>
                    <a:gd name="T15" fmla="*/ 0 h 4"/>
                    <a:gd name="T16" fmla="*/ 0 w 30"/>
                    <a:gd name="T17" fmla="*/ 0 h 4"/>
                    <a:gd name="T18" fmla="*/ 0 w 30"/>
                    <a:gd name="T19" fmla="*/ 0 h 4"/>
                    <a:gd name="T20" fmla="*/ 0 w 30"/>
                    <a:gd name="T21" fmla="*/ 0 h 4"/>
                    <a:gd name="T22" fmla="*/ 0 w 30"/>
                    <a:gd name="T23" fmla="*/ 0 h 4"/>
                    <a:gd name="T24" fmla="*/ 0 w 30"/>
                    <a:gd name="T25" fmla="*/ 0 h 4"/>
                    <a:gd name="T26" fmla="*/ 0 w 30"/>
                    <a:gd name="T27" fmla="*/ 0 h 4"/>
                    <a:gd name="T28" fmla="*/ 0 w 30"/>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4"/>
                    <a:gd name="T47" fmla="*/ 30 w 30"/>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4">
                      <a:moveTo>
                        <a:pt x="29" y="0"/>
                      </a:moveTo>
                      <a:lnTo>
                        <a:pt x="30" y="0"/>
                      </a:lnTo>
                      <a:lnTo>
                        <a:pt x="30" y="2"/>
                      </a:lnTo>
                      <a:lnTo>
                        <a:pt x="30" y="3"/>
                      </a:lnTo>
                      <a:lnTo>
                        <a:pt x="30" y="4"/>
                      </a:lnTo>
                      <a:lnTo>
                        <a:pt x="29" y="4"/>
                      </a:lnTo>
                      <a:lnTo>
                        <a:pt x="0" y="4"/>
                      </a:lnTo>
                      <a:lnTo>
                        <a:pt x="0" y="3"/>
                      </a:lnTo>
                      <a:lnTo>
                        <a:pt x="0" y="2"/>
                      </a:lnTo>
                      <a:lnTo>
                        <a:pt x="0" y="0"/>
                      </a:lnTo>
                      <a:lnTo>
                        <a:pt x="29" y="0"/>
                      </a:lnTo>
                      <a:close/>
                    </a:path>
                  </a:pathLst>
                </a:custGeom>
                <a:solidFill>
                  <a:srgbClr val="ABABAB"/>
                </a:solidFill>
                <a:ln w="9525">
                  <a:noFill/>
                  <a:round/>
                  <a:headEnd/>
                  <a:tailEnd/>
                </a:ln>
              </p:spPr>
              <p:txBody>
                <a:bodyPr/>
                <a:lstStyle/>
                <a:p>
                  <a:endParaRPr lang="en-US"/>
                </a:p>
              </p:txBody>
            </p:sp>
            <p:sp>
              <p:nvSpPr>
                <p:cNvPr id="13097" name="Freeform 272"/>
                <p:cNvSpPr>
                  <a:spLocks/>
                </p:cNvSpPr>
                <p:nvPr/>
              </p:nvSpPr>
              <p:spPr bwMode="auto">
                <a:xfrm>
                  <a:off x="2774" y="4065"/>
                  <a:ext cx="10" cy="1"/>
                </a:xfrm>
                <a:custGeom>
                  <a:avLst/>
                  <a:gdLst>
                    <a:gd name="T0" fmla="*/ 0 w 30"/>
                    <a:gd name="T1" fmla="*/ 0 h 3"/>
                    <a:gd name="T2" fmla="*/ 0 w 30"/>
                    <a:gd name="T3" fmla="*/ 0 h 3"/>
                    <a:gd name="T4" fmla="*/ 0 w 30"/>
                    <a:gd name="T5" fmla="*/ 0 h 3"/>
                    <a:gd name="T6" fmla="*/ 0 w 30"/>
                    <a:gd name="T7" fmla="*/ 0 h 3"/>
                    <a:gd name="T8" fmla="*/ 0 w 30"/>
                    <a:gd name="T9" fmla="*/ 0 h 3"/>
                    <a:gd name="T10" fmla="*/ 0 w 30"/>
                    <a:gd name="T11" fmla="*/ 0 h 3"/>
                    <a:gd name="T12" fmla="*/ 0 w 30"/>
                    <a:gd name="T13" fmla="*/ 0 h 3"/>
                    <a:gd name="T14" fmla="*/ 0 w 30"/>
                    <a:gd name="T15" fmla="*/ 0 h 3"/>
                    <a:gd name="T16" fmla="*/ 0 w 30"/>
                    <a:gd name="T17" fmla="*/ 0 h 3"/>
                    <a:gd name="T18" fmla="*/ 0 w 30"/>
                    <a:gd name="T19" fmla="*/ 0 h 3"/>
                    <a:gd name="T20" fmla="*/ 0 w 30"/>
                    <a:gd name="T21" fmla="*/ 0 h 3"/>
                    <a:gd name="T22" fmla="*/ 0 w 30"/>
                    <a:gd name="T23" fmla="*/ 0 h 3"/>
                    <a:gd name="T24" fmla="*/ 0 w 30"/>
                    <a:gd name="T25" fmla="*/ 0 h 3"/>
                    <a:gd name="T26" fmla="*/ 0 w 30"/>
                    <a:gd name="T27" fmla="*/ 0 h 3"/>
                    <a:gd name="T28" fmla="*/ 0 w 30"/>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3"/>
                    <a:gd name="T47" fmla="*/ 30 w 30"/>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3">
                      <a:moveTo>
                        <a:pt x="26" y="3"/>
                      </a:moveTo>
                      <a:lnTo>
                        <a:pt x="27" y="2"/>
                      </a:lnTo>
                      <a:lnTo>
                        <a:pt x="29" y="1"/>
                      </a:lnTo>
                      <a:lnTo>
                        <a:pt x="30" y="0"/>
                      </a:lnTo>
                      <a:lnTo>
                        <a:pt x="0" y="0"/>
                      </a:lnTo>
                      <a:lnTo>
                        <a:pt x="0" y="1"/>
                      </a:lnTo>
                      <a:lnTo>
                        <a:pt x="0" y="2"/>
                      </a:lnTo>
                      <a:lnTo>
                        <a:pt x="0" y="3"/>
                      </a:lnTo>
                      <a:lnTo>
                        <a:pt x="1" y="3"/>
                      </a:lnTo>
                      <a:lnTo>
                        <a:pt x="26" y="3"/>
                      </a:lnTo>
                      <a:close/>
                    </a:path>
                  </a:pathLst>
                </a:custGeom>
                <a:solidFill>
                  <a:srgbClr val="A1A1A1"/>
                </a:solidFill>
                <a:ln w="9525">
                  <a:noFill/>
                  <a:round/>
                  <a:headEnd/>
                  <a:tailEnd/>
                </a:ln>
              </p:spPr>
              <p:txBody>
                <a:bodyPr/>
                <a:lstStyle/>
                <a:p>
                  <a:endParaRPr lang="en-US"/>
                </a:p>
              </p:txBody>
            </p:sp>
            <p:sp>
              <p:nvSpPr>
                <p:cNvPr id="13098" name="Freeform 273"/>
                <p:cNvSpPr>
                  <a:spLocks/>
                </p:cNvSpPr>
                <p:nvPr/>
              </p:nvSpPr>
              <p:spPr bwMode="auto">
                <a:xfrm>
                  <a:off x="2774" y="4065"/>
                  <a:ext cx="10" cy="1"/>
                </a:xfrm>
                <a:custGeom>
                  <a:avLst/>
                  <a:gdLst>
                    <a:gd name="T0" fmla="*/ 0 w 29"/>
                    <a:gd name="T1" fmla="*/ 0 h 3"/>
                    <a:gd name="T2" fmla="*/ 0 w 29"/>
                    <a:gd name="T3" fmla="*/ 0 h 3"/>
                    <a:gd name="T4" fmla="*/ 0 w 29"/>
                    <a:gd name="T5" fmla="*/ 0 h 3"/>
                    <a:gd name="T6" fmla="*/ 0 w 29"/>
                    <a:gd name="T7" fmla="*/ 0 h 3"/>
                    <a:gd name="T8" fmla="*/ 0 w 29"/>
                    <a:gd name="T9" fmla="*/ 0 h 3"/>
                    <a:gd name="T10" fmla="*/ 0 w 29"/>
                    <a:gd name="T11" fmla="*/ 0 h 3"/>
                    <a:gd name="T12" fmla="*/ 0 w 29"/>
                    <a:gd name="T13" fmla="*/ 0 h 3"/>
                    <a:gd name="T14" fmla="*/ 0 w 29"/>
                    <a:gd name="T15" fmla="*/ 0 h 3"/>
                    <a:gd name="T16" fmla="*/ 0 w 29"/>
                    <a:gd name="T17" fmla="*/ 0 h 3"/>
                    <a:gd name="T18" fmla="*/ 0 w 29"/>
                    <a:gd name="T19" fmla="*/ 0 h 3"/>
                    <a:gd name="T20" fmla="*/ 0 w 29"/>
                    <a:gd name="T21" fmla="*/ 0 h 3"/>
                    <a:gd name="T22" fmla="*/ 0 w 29"/>
                    <a:gd name="T23" fmla="*/ 0 h 3"/>
                    <a:gd name="T24" fmla="*/ 0 w 29"/>
                    <a:gd name="T25" fmla="*/ 0 h 3"/>
                    <a:gd name="T26" fmla="*/ 0 w 29"/>
                    <a:gd name="T27" fmla="*/ 0 h 3"/>
                    <a:gd name="T28" fmla="*/ 0 w 29"/>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3"/>
                    <a:gd name="T47" fmla="*/ 29 w 29"/>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3">
                      <a:moveTo>
                        <a:pt x="20" y="3"/>
                      </a:moveTo>
                      <a:lnTo>
                        <a:pt x="22" y="3"/>
                      </a:lnTo>
                      <a:lnTo>
                        <a:pt x="25" y="2"/>
                      </a:lnTo>
                      <a:lnTo>
                        <a:pt x="27" y="1"/>
                      </a:lnTo>
                      <a:lnTo>
                        <a:pt x="29" y="0"/>
                      </a:lnTo>
                      <a:lnTo>
                        <a:pt x="0" y="0"/>
                      </a:lnTo>
                      <a:lnTo>
                        <a:pt x="0" y="1"/>
                      </a:lnTo>
                      <a:lnTo>
                        <a:pt x="0" y="2"/>
                      </a:lnTo>
                      <a:lnTo>
                        <a:pt x="1" y="2"/>
                      </a:lnTo>
                      <a:lnTo>
                        <a:pt x="1" y="3"/>
                      </a:lnTo>
                      <a:lnTo>
                        <a:pt x="3" y="3"/>
                      </a:lnTo>
                      <a:lnTo>
                        <a:pt x="20" y="3"/>
                      </a:lnTo>
                      <a:close/>
                    </a:path>
                  </a:pathLst>
                </a:custGeom>
                <a:solidFill>
                  <a:srgbClr val="999999"/>
                </a:solidFill>
                <a:ln w="9525">
                  <a:noFill/>
                  <a:round/>
                  <a:headEnd/>
                  <a:tailEnd/>
                </a:ln>
              </p:spPr>
              <p:txBody>
                <a:bodyPr/>
                <a:lstStyle/>
                <a:p>
                  <a:endParaRPr lang="en-US"/>
                </a:p>
              </p:txBody>
            </p:sp>
            <p:sp>
              <p:nvSpPr>
                <p:cNvPr id="13099" name="Freeform 274"/>
                <p:cNvSpPr>
                  <a:spLocks/>
                </p:cNvSpPr>
                <p:nvPr/>
              </p:nvSpPr>
              <p:spPr bwMode="auto">
                <a:xfrm>
                  <a:off x="2774" y="4066"/>
                  <a:ext cx="9" cy="1"/>
                </a:xfrm>
                <a:custGeom>
                  <a:avLst/>
                  <a:gdLst>
                    <a:gd name="T0" fmla="*/ 0 w 25"/>
                    <a:gd name="T1" fmla="*/ 0 h 4"/>
                    <a:gd name="T2" fmla="*/ 0 w 25"/>
                    <a:gd name="T3" fmla="*/ 0 h 4"/>
                    <a:gd name="T4" fmla="*/ 0 w 25"/>
                    <a:gd name="T5" fmla="*/ 0 h 4"/>
                    <a:gd name="T6" fmla="*/ 0 w 25"/>
                    <a:gd name="T7" fmla="*/ 0 h 4"/>
                    <a:gd name="T8" fmla="*/ 0 w 25"/>
                    <a:gd name="T9" fmla="*/ 0 h 4"/>
                    <a:gd name="T10" fmla="*/ 0 w 25"/>
                    <a:gd name="T11" fmla="*/ 0 h 4"/>
                    <a:gd name="T12" fmla="*/ 0 w 25"/>
                    <a:gd name="T13" fmla="*/ 0 h 4"/>
                    <a:gd name="T14" fmla="*/ 0 w 25"/>
                    <a:gd name="T15" fmla="*/ 0 h 4"/>
                    <a:gd name="T16" fmla="*/ 0 w 25"/>
                    <a:gd name="T17" fmla="*/ 0 h 4"/>
                    <a:gd name="T18" fmla="*/ 0 w 25"/>
                    <a:gd name="T19" fmla="*/ 0 h 4"/>
                    <a:gd name="T20" fmla="*/ 0 w 25"/>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
                    <a:gd name="T35" fmla="*/ 25 w 25"/>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
                      <a:moveTo>
                        <a:pt x="14" y="4"/>
                      </a:moveTo>
                      <a:lnTo>
                        <a:pt x="17" y="3"/>
                      </a:lnTo>
                      <a:lnTo>
                        <a:pt x="19" y="1"/>
                      </a:lnTo>
                      <a:lnTo>
                        <a:pt x="22" y="0"/>
                      </a:lnTo>
                      <a:lnTo>
                        <a:pt x="25" y="0"/>
                      </a:lnTo>
                      <a:lnTo>
                        <a:pt x="0" y="0"/>
                      </a:lnTo>
                      <a:lnTo>
                        <a:pt x="0" y="1"/>
                      </a:lnTo>
                      <a:lnTo>
                        <a:pt x="2" y="1"/>
                      </a:lnTo>
                      <a:lnTo>
                        <a:pt x="2" y="3"/>
                      </a:lnTo>
                      <a:lnTo>
                        <a:pt x="3" y="4"/>
                      </a:lnTo>
                      <a:lnTo>
                        <a:pt x="14" y="4"/>
                      </a:lnTo>
                      <a:close/>
                    </a:path>
                  </a:pathLst>
                </a:custGeom>
                <a:solidFill>
                  <a:srgbClr val="8F8F8F"/>
                </a:solidFill>
                <a:ln w="9525">
                  <a:noFill/>
                  <a:round/>
                  <a:headEnd/>
                  <a:tailEnd/>
                </a:ln>
              </p:spPr>
              <p:txBody>
                <a:bodyPr/>
                <a:lstStyle/>
                <a:p>
                  <a:endParaRPr lang="en-US"/>
                </a:p>
              </p:txBody>
            </p:sp>
            <p:sp>
              <p:nvSpPr>
                <p:cNvPr id="13100" name="Freeform 275"/>
                <p:cNvSpPr>
                  <a:spLocks/>
                </p:cNvSpPr>
                <p:nvPr/>
              </p:nvSpPr>
              <p:spPr bwMode="auto">
                <a:xfrm>
                  <a:off x="2775" y="4066"/>
                  <a:ext cx="6" cy="1"/>
                </a:xfrm>
                <a:custGeom>
                  <a:avLst/>
                  <a:gdLst>
                    <a:gd name="T0" fmla="*/ 0 w 17"/>
                    <a:gd name="T1" fmla="*/ 0 h 4"/>
                    <a:gd name="T2" fmla="*/ 0 w 17"/>
                    <a:gd name="T3" fmla="*/ 0 h 4"/>
                    <a:gd name="T4" fmla="*/ 0 w 17"/>
                    <a:gd name="T5" fmla="*/ 0 h 4"/>
                    <a:gd name="T6" fmla="*/ 0 w 17"/>
                    <a:gd name="T7" fmla="*/ 0 h 4"/>
                    <a:gd name="T8" fmla="*/ 0 w 17"/>
                    <a:gd name="T9" fmla="*/ 0 h 4"/>
                    <a:gd name="T10" fmla="*/ 0 w 17"/>
                    <a:gd name="T11" fmla="*/ 0 h 4"/>
                    <a:gd name="T12" fmla="*/ 0 w 17"/>
                    <a:gd name="T13" fmla="*/ 0 h 4"/>
                    <a:gd name="T14" fmla="*/ 0 w 17"/>
                    <a:gd name="T15" fmla="*/ 0 h 4"/>
                    <a:gd name="T16" fmla="*/ 0 w 17"/>
                    <a:gd name="T17" fmla="*/ 0 h 4"/>
                    <a:gd name="T18" fmla="*/ 0 w 17"/>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4"/>
                    <a:gd name="T32" fmla="*/ 17 w 17"/>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4">
                      <a:moveTo>
                        <a:pt x="17" y="0"/>
                      </a:moveTo>
                      <a:lnTo>
                        <a:pt x="13" y="3"/>
                      </a:lnTo>
                      <a:lnTo>
                        <a:pt x="9" y="4"/>
                      </a:lnTo>
                      <a:lnTo>
                        <a:pt x="6" y="4"/>
                      </a:lnTo>
                      <a:lnTo>
                        <a:pt x="5" y="4"/>
                      </a:lnTo>
                      <a:lnTo>
                        <a:pt x="4" y="4"/>
                      </a:lnTo>
                      <a:lnTo>
                        <a:pt x="1" y="3"/>
                      </a:lnTo>
                      <a:lnTo>
                        <a:pt x="0" y="0"/>
                      </a:lnTo>
                      <a:lnTo>
                        <a:pt x="17" y="0"/>
                      </a:lnTo>
                      <a:close/>
                    </a:path>
                  </a:pathLst>
                </a:custGeom>
                <a:solidFill>
                  <a:srgbClr val="858585"/>
                </a:solidFill>
                <a:ln w="9525">
                  <a:noFill/>
                  <a:round/>
                  <a:headEnd/>
                  <a:tailEnd/>
                </a:ln>
              </p:spPr>
              <p:txBody>
                <a:bodyPr/>
                <a:lstStyle/>
                <a:p>
                  <a:endParaRPr lang="en-US"/>
                </a:p>
              </p:txBody>
            </p:sp>
            <p:sp>
              <p:nvSpPr>
                <p:cNvPr id="13101" name="Freeform 276"/>
                <p:cNvSpPr>
                  <a:spLocks/>
                </p:cNvSpPr>
                <p:nvPr/>
              </p:nvSpPr>
              <p:spPr bwMode="auto">
                <a:xfrm>
                  <a:off x="2775" y="4067"/>
                  <a:ext cx="4" cy="1"/>
                </a:xfrm>
                <a:custGeom>
                  <a:avLst/>
                  <a:gdLst>
                    <a:gd name="T0" fmla="*/ 0 w 11"/>
                    <a:gd name="T1" fmla="*/ 0 h 1"/>
                    <a:gd name="T2" fmla="*/ 0 w 11"/>
                    <a:gd name="T3" fmla="*/ 0 h 1"/>
                    <a:gd name="T4" fmla="*/ 0 w 11"/>
                    <a:gd name="T5" fmla="*/ 1 h 1"/>
                    <a:gd name="T6" fmla="*/ 0 w 11"/>
                    <a:gd name="T7" fmla="*/ 1 h 1"/>
                    <a:gd name="T8" fmla="*/ 0 w 11"/>
                    <a:gd name="T9" fmla="*/ 1 h 1"/>
                    <a:gd name="T10" fmla="*/ 0 w 11"/>
                    <a:gd name="T11" fmla="*/ 1 h 1"/>
                    <a:gd name="T12" fmla="*/ 0 w 11"/>
                    <a:gd name="T13" fmla="*/ 1 h 1"/>
                    <a:gd name="T14" fmla="*/ 0 w 11"/>
                    <a:gd name="T15" fmla="*/ 1 h 1"/>
                    <a:gd name="T16" fmla="*/ 0 w 11"/>
                    <a:gd name="T17" fmla="*/ 0 h 1"/>
                    <a:gd name="T18" fmla="*/ 0 w 11"/>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
                    <a:gd name="T32" fmla="*/ 11 w 1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
                      <a:moveTo>
                        <a:pt x="11" y="0"/>
                      </a:moveTo>
                      <a:lnTo>
                        <a:pt x="8" y="0"/>
                      </a:lnTo>
                      <a:lnTo>
                        <a:pt x="7" y="1"/>
                      </a:lnTo>
                      <a:lnTo>
                        <a:pt x="5" y="1"/>
                      </a:lnTo>
                      <a:lnTo>
                        <a:pt x="4" y="1"/>
                      </a:lnTo>
                      <a:lnTo>
                        <a:pt x="3" y="1"/>
                      </a:lnTo>
                      <a:lnTo>
                        <a:pt x="1" y="1"/>
                      </a:lnTo>
                      <a:lnTo>
                        <a:pt x="0" y="0"/>
                      </a:lnTo>
                      <a:lnTo>
                        <a:pt x="11" y="0"/>
                      </a:lnTo>
                      <a:close/>
                    </a:path>
                  </a:pathLst>
                </a:custGeom>
                <a:solidFill>
                  <a:srgbClr val="7D7D7D"/>
                </a:solidFill>
                <a:ln w="9525">
                  <a:noFill/>
                  <a:round/>
                  <a:headEnd/>
                  <a:tailEnd/>
                </a:ln>
              </p:spPr>
              <p:txBody>
                <a:bodyPr/>
                <a:lstStyle/>
                <a:p>
                  <a:endParaRPr lang="en-US"/>
                </a:p>
              </p:txBody>
            </p:sp>
            <p:sp>
              <p:nvSpPr>
                <p:cNvPr id="13102" name="Freeform 277"/>
                <p:cNvSpPr>
                  <a:spLocks/>
                </p:cNvSpPr>
                <p:nvPr/>
              </p:nvSpPr>
              <p:spPr bwMode="auto">
                <a:xfrm>
                  <a:off x="2777" y="4060"/>
                  <a:ext cx="8" cy="5"/>
                </a:xfrm>
                <a:custGeom>
                  <a:avLst/>
                  <a:gdLst>
                    <a:gd name="T0" fmla="*/ 0 w 25"/>
                    <a:gd name="T1" fmla="*/ 0 h 14"/>
                    <a:gd name="T2" fmla="*/ 0 w 25"/>
                    <a:gd name="T3" fmla="*/ 0 h 14"/>
                    <a:gd name="T4" fmla="*/ 0 w 25"/>
                    <a:gd name="T5" fmla="*/ 0 h 14"/>
                    <a:gd name="T6" fmla="*/ 0 w 25"/>
                    <a:gd name="T7" fmla="*/ 0 h 14"/>
                    <a:gd name="T8" fmla="*/ 0 w 25"/>
                    <a:gd name="T9" fmla="*/ 0 h 14"/>
                    <a:gd name="T10" fmla="*/ 0 w 25"/>
                    <a:gd name="T11" fmla="*/ 0 h 14"/>
                    <a:gd name="T12" fmla="*/ 0 w 25"/>
                    <a:gd name="T13" fmla="*/ 0 h 14"/>
                    <a:gd name="T14" fmla="*/ 0 w 25"/>
                    <a:gd name="T15" fmla="*/ 0 h 14"/>
                    <a:gd name="T16" fmla="*/ 0 w 25"/>
                    <a:gd name="T17" fmla="*/ 0 h 14"/>
                    <a:gd name="T18" fmla="*/ 0 w 25"/>
                    <a:gd name="T19" fmla="*/ 0 h 14"/>
                    <a:gd name="T20" fmla="*/ 0 w 25"/>
                    <a:gd name="T21" fmla="*/ 0 h 14"/>
                    <a:gd name="T22" fmla="*/ 0 w 25"/>
                    <a:gd name="T23" fmla="*/ 0 h 14"/>
                    <a:gd name="T24" fmla="*/ 0 w 25"/>
                    <a:gd name="T25" fmla="*/ 0 h 14"/>
                    <a:gd name="T26" fmla="*/ 0 w 25"/>
                    <a:gd name="T27" fmla="*/ 0 h 14"/>
                    <a:gd name="T28" fmla="*/ 0 w 25"/>
                    <a:gd name="T29" fmla="*/ 0 h 14"/>
                    <a:gd name="T30" fmla="*/ 0 w 25"/>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14"/>
                    <a:gd name="T50" fmla="*/ 25 w 25"/>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14">
                      <a:moveTo>
                        <a:pt x="25" y="13"/>
                      </a:moveTo>
                      <a:lnTo>
                        <a:pt x="25" y="14"/>
                      </a:lnTo>
                      <a:lnTo>
                        <a:pt x="21" y="7"/>
                      </a:lnTo>
                      <a:lnTo>
                        <a:pt x="14" y="3"/>
                      </a:lnTo>
                      <a:lnTo>
                        <a:pt x="7" y="0"/>
                      </a:lnTo>
                      <a:lnTo>
                        <a:pt x="5" y="0"/>
                      </a:lnTo>
                      <a:lnTo>
                        <a:pt x="0" y="9"/>
                      </a:lnTo>
                      <a:lnTo>
                        <a:pt x="3" y="10"/>
                      </a:lnTo>
                      <a:lnTo>
                        <a:pt x="9" y="12"/>
                      </a:lnTo>
                      <a:lnTo>
                        <a:pt x="14" y="14"/>
                      </a:lnTo>
                      <a:lnTo>
                        <a:pt x="14" y="13"/>
                      </a:lnTo>
                      <a:lnTo>
                        <a:pt x="25" y="13"/>
                      </a:lnTo>
                      <a:close/>
                    </a:path>
                  </a:pathLst>
                </a:custGeom>
                <a:solidFill>
                  <a:srgbClr val="000000"/>
                </a:solidFill>
                <a:ln w="9525">
                  <a:noFill/>
                  <a:round/>
                  <a:headEnd/>
                  <a:tailEnd/>
                </a:ln>
              </p:spPr>
              <p:txBody>
                <a:bodyPr/>
                <a:lstStyle/>
                <a:p>
                  <a:endParaRPr lang="en-US"/>
                </a:p>
              </p:txBody>
            </p:sp>
            <p:sp>
              <p:nvSpPr>
                <p:cNvPr id="13103" name="Freeform 278"/>
                <p:cNvSpPr>
                  <a:spLocks/>
                </p:cNvSpPr>
                <p:nvPr/>
              </p:nvSpPr>
              <p:spPr bwMode="auto">
                <a:xfrm>
                  <a:off x="2776" y="4065"/>
                  <a:ext cx="9" cy="4"/>
                </a:xfrm>
                <a:custGeom>
                  <a:avLst/>
                  <a:gdLst>
                    <a:gd name="T0" fmla="*/ 0 w 27"/>
                    <a:gd name="T1" fmla="*/ 0 h 14"/>
                    <a:gd name="T2" fmla="*/ 0 w 27"/>
                    <a:gd name="T3" fmla="*/ 0 h 14"/>
                    <a:gd name="T4" fmla="*/ 0 w 27"/>
                    <a:gd name="T5" fmla="*/ 0 h 14"/>
                    <a:gd name="T6" fmla="*/ 0 w 27"/>
                    <a:gd name="T7" fmla="*/ 0 h 14"/>
                    <a:gd name="T8" fmla="*/ 0 w 27"/>
                    <a:gd name="T9" fmla="*/ 0 h 14"/>
                    <a:gd name="T10" fmla="*/ 0 w 27"/>
                    <a:gd name="T11" fmla="*/ 0 h 14"/>
                    <a:gd name="T12" fmla="*/ 0 w 27"/>
                    <a:gd name="T13" fmla="*/ 0 h 14"/>
                    <a:gd name="T14" fmla="*/ 0 w 27"/>
                    <a:gd name="T15" fmla="*/ 0 h 14"/>
                    <a:gd name="T16" fmla="*/ 0 w 27"/>
                    <a:gd name="T17" fmla="*/ 0 h 14"/>
                    <a:gd name="T18" fmla="*/ 0 w 27"/>
                    <a:gd name="T19" fmla="*/ 0 h 14"/>
                    <a:gd name="T20" fmla="*/ 0 w 27"/>
                    <a:gd name="T21" fmla="*/ 0 h 14"/>
                    <a:gd name="T22" fmla="*/ 0 w 27"/>
                    <a:gd name="T23" fmla="*/ 0 h 14"/>
                    <a:gd name="T24" fmla="*/ 0 w 27"/>
                    <a:gd name="T25" fmla="*/ 0 h 14"/>
                    <a:gd name="T26" fmla="*/ 0 w 27"/>
                    <a:gd name="T27" fmla="*/ 0 h 14"/>
                    <a:gd name="T28" fmla="*/ 0 w 27"/>
                    <a:gd name="T29" fmla="*/ 0 h 14"/>
                    <a:gd name="T30" fmla="*/ 0 w 27"/>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4"/>
                    <a:gd name="T50" fmla="*/ 27 w 27"/>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4">
                      <a:moveTo>
                        <a:pt x="2" y="14"/>
                      </a:moveTo>
                      <a:lnTo>
                        <a:pt x="2" y="14"/>
                      </a:lnTo>
                      <a:lnTo>
                        <a:pt x="7" y="14"/>
                      </a:lnTo>
                      <a:lnTo>
                        <a:pt x="15" y="10"/>
                      </a:lnTo>
                      <a:lnTo>
                        <a:pt x="22" y="8"/>
                      </a:lnTo>
                      <a:lnTo>
                        <a:pt x="27" y="0"/>
                      </a:lnTo>
                      <a:lnTo>
                        <a:pt x="16" y="0"/>
                      </a:lnTo>
                      <a:lnTo>
                        <a:pt x="15" y="0"/>
                      </a:lnTo>
                      <a:lnTo>
                        <a:pt x="9" y="2"/>
                      </a:lnTo>
                      <a:lnTo>
                        <a:pt x="2" y="3"/>
                      </a:lnTo>
                      <a:lnTo>
                        <a:pt x="0" y="4"/>
                      </a:lnTo>
                      <a:lnTo>
                        <a:pt x="2" y="14"/>
                      </a:lnTo>
                      <a:close/>
                    </a:path>
                  </a:pathLst>
                </a:custGeom>
                <a:solidFill>
                  <a:srgbClr val="000000"/>
                </a:solidFill>
                <a:ln w="9525">
                  <a:noFill/>
                  <a:round/>
                  <a:headEnd/>
                  <a:tailEnd/>
                </a:ln>
              </p:spPr>
              <p:txBody>
                <a:bodyPr/>
                <a:lstStyle/>
                <a:p>
                  <a:endParaRPr lang="en-US"/>
                </a:p>
              </p:txBody>
            </p:sp>
            <p:sp>
              <p:nvSpPr>
                <p:cNvPr id="13104" name="Freeform 279"/>
                <p:cNvSpPr>
                  <a:spLocks/>
                </p:cNvSpPr>
                <p:nvPr/>
              </p:nvSpPr>
              <p:spPr bwMode="auto">
                <a:xfrm>
                  <a:off x="2772" y="4065"/>
                  <a:ext cx="5" cy="4"/>
                </a:xfrm>
                <a:custGeom>
                  <a:avLst/>
                  <a:gdLst>
                    <a:gd name="T0" fmla="*/ 0 w 16"/>
                    <a:gd name="T1" fmla="*/ 0 h 13"/>
                    <a:gd name="T2" fmla="*/ 0 w 16"/>
                    <a:gd name="T3" fmla="*/ 0 h 13"/>
                    <a:gd name="T4" fmla="*/ 0 w 16"/>
                    <a:gd name="T5" fmla="*/ 0 h 13"/>
                    <a:gd name="T6" fmla="*/ 0 w 16"/>
                    <a:gd name="T7" fmla="*/ 0 h 13"/>
                    <a:gd name="T8" fmla="*/ 0 w 16"/>
                    <a:gd name="T9" fmla="*/ 0 h 13"/>
                    <a:gd name="T10" fmla="*/ 0 w 16"/>
                    <a:gd name="T11" fmla="*/ 0 h 13"/>
                    <a:gd name="T12" fmla="*/ 0 w 16"/>
                    <a:gd name="T13" fmla="*/ 0 h 13"/>
                    <a:gd name="T14" fmla="*/ 0 w 16"/>
                    <a:gd name="T15" fmla="*/ 0 h 13"/>
                    <a:gd name="T16" fmla="*/ 0 w 16"/>
                    <a:gd name="T17" fmla="*/ 0 h 13"/>
                    <a:gd name="T18" fmla="*/ 0 w 16"/>
                    <a:gd name="T19" fmla="*/ 0 h 13"/>
                    <a:gd name="T20" fmla="*/ 0 w 16"/>
                    <a:gd name="T21" fmla="*/ 0 h 13"/>
                    <a:gd name="T22" fmla="*/ 0 w 16"/>
                    <a:gd name="T23" fmla="*/ 0 h 13"/>
                    <a:gd name="T24" fmla="*/ 0 w 16"/>
                    <a:gd name="T25" fmla="*/ 0 h 13"/>
                    <a:gd name="T26" fmla="*/ 0 w 16"/>
                    <a:gd name="T27" fmla="*/ 0 h 13"/>
                    <a:gd name="T28" fmla="*/ 0 w 16"/>
                    <a:gd name="T29" fmla="*/ 0 h 13"/>
                    <a:gd name="T30" fmla="*/ 0 w 16"/>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3"/>
                    <a:gd name="T50" fmla="*/ 16 w 16"/>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3">
                      <a:moveTo>
                        <a:pt x="0" y="3"/>
                      </a:moveTo>
                      <a:lnTo>
                        <a:pt x="1" y="5"/>
                      </a:lnTo>
                      <a:lnTo>
                        <a:pt x="4" y="9"/>
                      </a:lnTo>
                      <a:lnTo>
                        <a:pt x="10" y="13"/>
                      </a:lnTo>
                      <a:lnTo>
                        <a:pt x="15" y="13"/>
                      </a:lnTo>
                      <a:lnTo>
                        <a:pt x="16" y="13"/>
                      </a:lnTo>
                      <a:lnTo>
                        <a:pt x="14" y="3"/>
                      </a:lnTo>
                      <a:lnTo>
                        <a:pt x="15" y="3"/>
                      </a:lnTo>
                      <a:lnTo>
                        <a:pt x="12" y="2"/>
                      </a:lnTo>
                      <a:lnTo>
                        <a:pt x="11" y="0"/>
                      </a:lnTo>
                      <a:lnTo>
                        <a:pt x="12" y="1"/>
                      </a:lnTo>
                      <a:lnTo>
                        <a:pt x="0" y="3"/>
                      </a:lnTo>
                      <a:lnTo>
                        <a:pt x="0" y="5"/>
                      </a:lnTo>
                      <a:lnTo>
                        <a:pt x="0" y="3"/>
                      </a:lnTo>
                      <a:close/>
                    </a:path>
                  </a:pathLst>
                </a:custGeom>
                <a:solidFill>
                  <a:srgbClr val="000000"/>
                </a:solidFill>
                <a:ln w="9525">
                  <a:noFill/>
                  <a:round/>
                  <a:headEnd/>
                  <a:tailEnd/>
                </a:ln>
              </p:spPr>
              <p:txBody>
                <a:bodyPr/>
                <a:lstStyle/>
                <a:p>
                  <a:endParaRPr lang="en-US"/>
                </a:p>
              </p:txBody>
            </p:sp>
            <p:sp>
              <p:nvSpPr>
                <p:cNvPr id="13105" name="Freeform 280"/>
                <p:cNvSpPr>
                  <a:spLocks/>
                </p:cNvSpPr>
                <p:nvPr/>
              </p:nvSpPr>
              <p:spPr bwMode="auto">
                <a:xfrm>
                  <a:off x="2772" y="4060"/>
                  <a:ext cx="5" cy="6"/>
                </a:xfrm>
                <a:custGeom>
                  <a:avLst/>
                  <a:gdLst>
                    <a:gd name="T0" fmla="*/ 0 w 15"/>
                    <a:gd name="T1" fmla="*/ 0 h 17"/>
                    <a:gd name="T2" fmla="*/ 0 w 15"/>
                    <a:gd name="T3" fmla="*/ 0 h 17"/>
                    <a:gd name="T4" fmla="*/ 0 w 15"/>
                    <a:gd name="T5" fmla="*/ 0 h 17"/>
                    <a:gd name="T6" fmla="*/ 0 w 15"/>
                    <a:gd name="T7" fmla="*/ 0 h 17"/>
                    <a:gd name="T8" fmla="*/ 0 w 15"/>
                    <a:gd name="T9" fmla="*/ 0 h 17"/>
                    <a:gd name="T10" fmla="*/ 0 w 15"/>
                    <a:gd name="T11" fmla="*/ 0 h 17"/>
                    <a:gd name="T12" fmla="*/ 0 w 15"/>
                    <a:gd name="T13" fmla="*/ 0 h 17"/>
                    <a:gd name="T14" fmla="*/ 0 w 15"/>
                    <a:gd name="T15" fmla="*/ 0 h 17"/>
                    <a:gd name="T16" fmla="*/ 0 w 15"/>
                    <a:gd name="T17" fmla="*/ 0 h 17"/>
                    <a:gd name="T18" fmla="*/ 0 w 15"/>
                    <a:gd name="T19" fmla="*/ 0 h 17"/>
                    <a:gd name="T20" fmla="*/ 0 w 15"/>
                    <a:gd name="T21" fmla="*/ 0 h 17"/>
                    <a:gd name="T22" fmla="*/ 0 w 15"/>
                    <a:gd name="T23" fmla="*/ 0 h 17"/>
                    <a:gd name="T24" fmla="*/ 0 w 15"/>
                    <a:gd name="T25" fmla="*/ 0 h 17"/>
                    <a:gd name="T26" fmla="*/ 0 w 15"/>
                    <a:gd name="T27" fmla="*/ 0 h 17"/>
                    <a:gd name="T28" fmla="*/ 0 w 15"/>
                    <a:gd name="T29" fmla="*/ 0 h 17"/>
                    <a:gd name="T30" fmla="*/ 0 w 15"/>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7"/>
                    <a:gd name="T50" fmla="*/ 15 w 15"/>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7">
                      <a:moveTo>
                        <a:pt x="7" y="1"/>
                      </a:moveTo>
                      <a:lnTo>
                        <a:pt x="7" y="0"/>
                      </a:lnTo>
                      <a:lnTo>
                        <a:pt x="3" y="3"/>
                      </a:lnTo>
                      <a:lnTo>
                        <a:pt x="0" y="8"/>
                      </a:lnTo>
                      <a:lnTo>
                        <a:pt x="0" y="13"/>
                      </a:lnTo>
                      <a:lnTo>
                        <a:pt x="0" y="17"/>
                      </a:lnTo>
                      <a:lnTo>
                        <a:pt x="12" y="15"/>
                      </a:lnTo>
                      <a:lnTo>
                        <a:pt x="11" y="13"/>
                      </a:lnTo>
                      <a:lnTo>
                        <a:pt x="12" y="10"/>
                      </a:lnTo>
                      <a:lnTo>
                        <a:pt x="12" y="9"/>
                      </a:lnTo>
                      <a:lnTo>
                        <a:pt x="14" y="9"/>
                      </a:lnTo>
                      <a:lnTo>
                        <a:pt x="15" y="8"/>
                      </a:lnTo>
                      <a:lnTo>
                        <a:pt x="14" y="9"/>
                      </a:lnTo>
                      <a:lnTo>
                        <a:pt x="15" y="8"/>
                      </a:lnTo>
                      <a:lnTo>
                        <a:pt x="7" y="1"/>
                      </a:lnTo>
                      <a:close/>
                    </a:path>
                  </a:pathLst>
                </a:custGeom>
                <a:solidFill>
                  <a:srgbClr val="000000"/>
                </a:solidFill>
                <a:ln w="9525">
                  <a:noFill/>
                  <a:round/>
                  <a:headEnd/>
                  <a:tailEnd/>
                </a:ln>
              </p:spPr>
              <p:txBody>
                <a:bodyPr/>
                <a:lstStyle/>
                <a:p>
                  <a:endParaRPr lang="en-US"/>
                </a:p>
              </p:txBody>
            </p:sp>
            <p:sp>
              <p:nvSpPr>
                <p:cNvPr id="13106" name="Freeform 281"/>
                <p:cNvSpPr>
                  <a:spLocks/>
                </p:cNvSpPr>
                <p:nvPr/>
              </p:nvSpPr>
              <p:spPr bwMode="auto">
                <a:xfrm>
                  <a:off x="2774" y="4060"/>
                  <a:ext cx="5" cy="3"/>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w 15"/>
                    <a:gd name="T11" fmla="*/ 0 h 10"/>
                    <a:gd name="T12" fmla="*/ 0 w 15"/>
                    <a:gd name="T13" fmla="*/ 0 h 10"/>
                    <a:gd name="T14" fmla="*/ 0 w 15"/>
                    <a:gd name="T15" fmla="*/ 0 h 10"/>
                    <a:gd name="T16" fmla="*/ 0 w 15"/>
                    <a:gd name="T17" fmla="*/ 0 h 10"/>
                    <a:gd name="T18" fmla="*/ 0 w 15"/>
                    <a:gd name="T19" fmla="*/ 0 h 10"/>
                    <a:gd name="T20" fmla="*/ 0 w 15"/>
                    <a:gd name="T21" fmla="*/ 0 h 10"/>
                    <a:gd name="T22" fmla="*/ 0 w 15"/>
                    <a:gd name="T23" fmla="*/ 0 h 10"/>
                    <a:gd name="T24" fmla="*/ 0 w 15"/>
                    <a:gd name="T25" fmla="*/ 0 h 10"/>
                    <a:gd name="T26" fmla="*/ 0 w 15"/>
                    <a:gd name="T27" fmla="*/ 0 h 10"/>
                    <a:gd name="T28" fmla="*/ 0 w 15"/>
                    <a:gd name="T29" fmla="*/ 0 h 10"/>
                    <a:gd name="T30" fmla="*/ 0 w 15"/>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0"/>
                    <a:gd name="T50" fmla="*/ 15 w 1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0">
                      <a:moveTo>
                        <a:pt x="14" y="1"/>
                      </a:moveTo>
                      <a:lnTo>
                        <a:pt x="15" y="1"/>
                      </a:lnTo>
                      <a:lnTo>
                        <a:pt x="14" y="1"/>
                      </a:lnTo>
                      <a:lnTo>
                        <a:pt x="9" y="0"/>
                      </a:lnTo>
                      <a:lnTo>
                        <a:pt x="4" y="0"/>
                      </a:lnTo>
                      <a:lnTo>
                        <a:pt x="0" y="2"/>
                      </a:lnTo>
                      <a:lnTo>
                        <a:pt x="8" y="9"/>
                      </a:lnTo>
                      <a:lnTo>
                        <a:pt x="8" y="10"/>
                      </a:lnTo>
                      <a:lnTo>
                        <a:pt x="9" y="10"/>
                      </a:lnTo>
                      <a:lnTo>
                        <a:pt x="8" y="10"/>
                      </a:lnTo>
                      <a:lnTo>
                        <a:pt x="9" y="10"/>
                      </a:lnTo>
                      <a:lnTo>
                        <a:pt x="14" y="1"/>
                      </a:lnTo>
                      <a:close/>
                    </a:path>
                  </a:pathLst>
                </a:custGeom>
                <a:solidFill>
                  <a:srgbClr val="000000"/>
                </a:solidFill>
                <a:ln w="9525">
                  <a:noFill/>
                  <a:round/>
                  <a:headEnd/>
                  <a:tailEnd/>
                </a:ln>
              </p:spPr>
              <p:txBody>
                <a:bodyPr/>
                <a:lstStyle/>
                <a:p>
                  <a:endParaRPr lang="en-US"/>
                </a:p>
              </p:txBody>
            </p:sp>
            <p:sp>
              <p:nvSpPr>
                <p:cNvPr id="13107" name="Freeform 282"/>
                <p:cNvSpPr>
                  <a:spLocks/>
                </p:cNvSpPr>
                <p:nvPr/>
              </p:nvSpPr>
              <p:spPr bwMode="auto">
                <a:xfrm>
                  <a:off x="2765" y="4047"/>
                  <a:ext cx="5" cy="1"/>
                </a:xfrm>
                <a:custGeom>
                  <a:avLst/>
                  <a:gdLst>
                    <a:gd name="T0" fmla="*/ 0 w 15"/>
                    <a:gd name="T1" fmla="*/ 0 h 1"/>
                    <a:gd name="T2" fmla="*/ 0 w 15"/>
                    <a:gd name="T3" fmla="*/ 0 h 1"/>
                    <a:gd name="T4" fmla="*/ 0 w 15"/>
                    <a:gd name="T5" fmla="*/ 0 h 1"/>
                    <a:gd name="T6" fmla="*/ 0 w 15"/>
                    <a:gd name="T7" fmla="*/ 0 h 1"/>
                    <a:gd name="T8" fmla="*/ 0 w 15"/>
                    <a:gd name="T9" fmla="*/ 0 h 1"/>
                    <a:gd name="T10" fmla="*/ 0 w 15"/>
                    <a:gd name="T11" fmla="*/ 0 h 1"/>
                    <a:gd name="T12" fmla="*/ 0 60000 65536"/>
                    <a:gd name="T13" fmla="*/ 0 60000 65536"/>
                    <a:gd name="T14" fmla="*/ 0 60000 65536"/>
                    <a:gd name="T15" fmla="*/ 0 60000 65536"/>
                    <a:gd name="T16" fmla="*/ 0 60000 65536"/>
                    <a:gd name="T17" fmla="*/ 0 60000 65536"/>
                    <a:gd name="T18" fmla="*/ 0 w 15"/>
                    <a:gd name="T19" fmla="*/ 0 h 1"/>
                    <a:gd name="T20" fmla="*/ 15 w 1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 h="1">
                      <a:moveTo>
                        <a:pt x="15" y="0"/>
                      </a:moveTo>
                      <a:lnTo>
                        <a:pt x="11" y="0"/>
                      </a:lnTo>
                      <a:lnTo>
                        <a:pt x="8" y="0"/>
                      </a:lnTo>
                      <a:lnTo>
                        <a:pt x="4" y="0"/>
                      </a:lnTo>
                      <a:lnTo>
                        <a:pt x="0" y="0"/>
                      </a:lnTo>
                      <a:lnTo>
                        <a:pt x="15" y="0"/>
                      </a:lnTo>
                      <a:close/>
                    </a:path>
                  </a:pathLst>
                </a:custGeom>
                <a:solidFill>
                  <a:srgbClr val="FFFFFF"/>
                </a:solidFill>
                <a:ln w="9525">
                  <a:noFill/>
                  <a:round/>
                  <a:headEnd/>
                  <a:tailEnd/>
                </a:ln>
              </p:spPr>
              <p:txBody>
                <a:bodyPr/>
                <a:lstStyle/>
                <a:p>
                  <a:endParaRPr lang="en-US"/>
                </a:p>
              </p:txBody>
            </p:sp>
            <p:sp>
              <p:nvSpPr>
                <p:cNvPr id="13108" name="Freeform 283"/>
                <p:cNvSpPr>
                  <a:spLocks/>
                </p:cNvSpPr>
                <p:nvPr/>
              </p:nvSpPr>
              <p:spPr bwMode="auto">
                <a:xfrm>
                  <a:off x="2759" y="4047"/>
                  <a:ext cx="17" cy="2"/>
                </a:xfrm>
                <a:custGeom>
                  <a:avLst/>
                  <a:gdLst>
                    <a:gd name="T0" fmla="*/ 0 w 49"/>
                    <a:gd name="T1" fmla="*/ 0 h 7"/>
                    <a:gd name="T2" fmla="*/ 0 w 49"/>
                    <a:gd name="T3" fmla="*/ 0 h 7"/>
                    <a:gd name="T4" fmla="*/ 0 w 49"/>
                    <a:gd name="T5" fmla="*/ 0 h 7"/>
                    <a:gd name="T6" fmla="*/ 0 w 49"/>
                    <a:gd name="T7" fmla="*/ 0 h 7"/>
                    <a:gd name="T8" fmla="*/ 0 w 49"/>
                    <a:gd name="T9" fmla="*/ 0 h 7"/>
                    <a:gd name="T10" fmla="*/ 0 w 49"/>
                    <a:gd name="T11" fmla="*/ 0 h 7"/>
                    <a:gd name="T12" fmla="*/ 0 w 49"/>
                    <a:gd name="T13" fmla="*/ 0 h 7"/>
                    <a:gd name="T14" fmla="*/ 0 w 49"/>
                    <a:gd name="T15" fmla="*/ 0 h 7"/>
                    <a:gd name="T16" fmla="*/ 0 w 49"/>
                    <a:gd name="T17" fmla="*/ 0 h 7"/>
                    <a:gd name="T18" fmla="*/ 1 w 49"/>
                    <a:gd name="T19" fmla="*/ 0 h 7"/>
                    <a:gd name="T20" fmla="*/ 0 w 49"/>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7"/>
                    <a:gd name="T35" fmla="*/ 49 w 49"/>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7">
                      <a:moveTo>
                        <a:pt x="0" y="7"/>
                      </a:moveTo>
                      <a:lnTo>
                        <a:pt x="5" y="5"/>
                      </a:lnTo>
                      <a:lnTo>
                        <a:pt x="11" y="3"/>
                      </a:lnTo>
                      <a:lnTo>
                        <a:pt x="15" y="1"/>
                      </a:lnTo>
                      <a:lnTo>
                        <a:pt x="20" y="0"/>
                      </a:lnTo>
                      <a:lnTo>
                        <a:pt x="24" y="0"/>
                      </a:lnTo>
                      <a:lnTo>
                        <a:pt x="29" y="0"/>
                      </a:lnTo>
                      <a:lnTo>
                        <a:pt x="33" y="1"/>
                      </a:lnTo>
                      <a:lnTo>
                        <a:pt x="36" y="2"/>
                      </a:lnTo>
                      <a:lnTo>
                        <a:pt x="49" y="7"/>
                      </a:lnTo>
                      <a:lnTo>
                        <a:pt x="0" y="7"/>
                      </a:lnTo>
                      <a:close/>
                    </a:path>
                  </a:pathLst>
                </a:custGeom>
                <a:solidFill>
                  <a:srgbClr val="F5F5F5"/>
                </a:solidFill>
                <a:ln w="9525">
                  <a:noFill/>
                  <a:round/>
                  <a:headEnd/>
                  <a:tailEnd/>
                </a:ln>
              </p:spPr>
              <p:txBody>
                <a:bodyPr/>
                <a:lstStyle/>
                <a:p>
                  <a:endParaRPr lang="en-US"/>
                </a:p>
              </p:txBody>
            </p:sp>
            <p:sp>
              <p:nvSpPr>
                <p:cNvPr id="13109" name="Freeform 284"/>
                <p:cNvSpPr>
                  <a:spLocks/>
                </p:cNvSpPr>
                <p:nvPr/>
              </p:nvSpPr>
              <p:spPr bwMode="auto">
                <a:xfrm>
                  <a:off x="2756" y="4047"/>
                  <a:ext cx="22" cy="5"/>
                </a:xfrm>
                <a:custGeom>
                  <a:avLst/>
                  <a:gdLst>
                    <a:gd name="T0" fmla="*/ 0 w 66"/>
                    <a:gd name="T1" fmla="*/ 0 h 14"/>
                    <a:gd name="T2" fmla="*/ 0 w 66"/>
                    <a:gd name="T3" fmla="*/ 0 h 14"/>
                    <a:gd name="T4" fmla="*/ 0 w 66"/>
                    <a:gd name="T5" fmla="*/ 0 h 14"/>
                    <a:gd name="T6" fmla="*/ 0 w 66"/>
                    <a:gd name="T7" fmla="*/ 0 h 14"/>
                    <a:gd name="T8" fmla="*/ 0 w 66"/>
                    <a:gd name="T9" fmla="*/ 0 h 14"/>
                    <a:gd name="T10" fmla="*/ 0 w 66"/>
                    <a:gd name="T11" fmla="*/ 0 h 14"/>
                    <a:gd name="T12" fmla="*/ 0 w 66"/>
                    <a:gd name="T13" fmla="*/ 0 h 14"/>
                    <a:gd name="T14" fmla="*/ 0 w 66"/>
                    <a:gd name="T15" fmla="*/ 0 h 14"/>
                    <a:gd name="T16" fmla="*/ 0 w 66"/>
                    <a:gd name="T17" fmla="*/ 0 h 14"/>
                    <a:gd name="T18" fmla="*/ 1 w 66"/>
                    <a:gd name="T19" fmla="*/ 0 h 14"/>
                    <a:gd name="T20" fmla="*/ 1 w 66"/>
                    <a:gd name="T21" fmla="*/ 0 h 14"/>
                    <a:gd name="T22" fmla="*/ 1 w 66"/>
                    <a:gd name="T23" fmla="*/ 0 h 14"/>
                    <a:gd name="T24" fmla="*/ 1 w 66"/>
                    <a:gd name="T25" fmla="*/ 0 h 14"/>
                    <a:gd name="T26" fmla="*/ 1 w 66"/>
                    <a:gd name="T27" fmla="*/ 0 h 14"/>
                    <a:gd name="T28" fmla="*/ 1 w 66"/>
                    <a:gd name="T29" fmla="*/ 0 h 14"/>
                    <a:gd name="T30" fmla="*/ 1 w 66"/>
                    <a:gd name="T31" fmla="*/ 0 h 14"/>
                    <a:gd name="T32" fmla="*/ 1 w 66"/>
                    <a:gd name="T33" fmla="*/ 0 h 14"/>
                    <a:gd name="T34" fmla="*/ 1 w 66"/>
                    <a:gd name="T35" fmla="*/ 0 h 14"/>
                    <a:gd name="T36" fmla="*/ 1 w 66"/>
                    <a:gd name="T37" fmla="*/ 0 h 14"/>
                    <a:gd name="T38" fmla="*/ 0 w 66"/>
                    <a:gd name="T39" fmla="*/ 0 h 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
                    <a:gd name="T61" fmla="*/ 0 h 14"/>
                    <a:gd name="T62" fmla="*/ 66 w 66"/>
                    <a:gd name="T63" fmla="*/ 14 h 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 h="14">
                      <a:moveTo>
                        <a:pt x="28" y="0"/>
                      </a:moveTo>
                      <a:lnTo>
                        <a:pt x="25" y="1"/>
                      </a:lnTo>
                      <a:lnTo>
                        <a:pt x="21" y="2"/>
                      </a:lnTo>
                      <a:lnTo>
                        <a:pt x="18" y="3"/>
                      </a:lnTo>
                      <a:lnTo>
                        <a:pt x="14" y="5"/>
                      </a:lnTo>
                      <a:lnTo>
                        <a:pt x="11" y="7"/>
                      </a:lnTo>
                      <a:lnTo>
                        <a:pt x="7" y="9"/>
                      </a:lnTo>
                      <a:lnTo>
                        <a:pt x="4" y="12"/>
                      </a:lnTo>
                      <a:lnTo>
                        <a:pt x="0" y="14"/>
                      </a:lnTo>
                      <a:lnTo>
                        <a:pt x="66" y="14"/>
                      </a:lnTo>
                      <a:lnTo>
                        <a:pt x="65" y="12"/>
                      </a:lnTo>
                      <a:lnTo>
                        <a:pt x="63" y="11"/>
                      </a:lnTo>
                      <a:lnTo>
                        <a:pt x="62" y="8"/>
                      </a:lnTo>
                      <a:lnTo>
                        <a:pt x="59" y="8"/>
                      </a:lnTo>
                      <a:lnTo>
                        <a:pt x="46" y="2"/>
                      </a:lnTo>
                      <a:lnTo>
                        <a:pt x="46" y="1"/>
                      </a:lnTo>
                      <a:lnTo>
                        <a:pt x="44" y="1"/>
                      </a:lnTo>
                      <a:lnTo>
                        <a:pt x="43" y="1"/>
                      </a:lnTo>
                      <a:lnTo>
                        <a:pt x="43" y="0"/>
                      </a:lnTo>
                      <a:lnTo>
                        <a:pt x="28" y="0"/>
                      </a:lnTo>
                      <a:close/>
                    </a:path>
                  </a:pathLst>
                </a:custGeom>
                <a:solidFill>
                  <a:srgbClr val="EDEDED"/>
                </a:solidFill>
                <a:ln w="9525">
                  <a:noFill/>
                  <a:round/>
                  <a:headEnd/>
                  <a:tailEnd/>
                </a:ln>
              </p:spPr>
              <p:txBody>
                <a:bodyPr/>
                <a:lstStyle/>
                <a:p>
                  <a:endParaRPr lang="en-US"/>
                </a:p>
              </p:txBody>
            </p:sp>
            <p:sp>
              <p:nvSpPr>
                <p:cNvPr id="13110" name="Freeform 285"/>
                <p:cNvSpPr>
                  <a:spLocks/>
                </p:cNvSpPr>
                <p:nvPr/>
              </p:nvSpPr>
              <p:spPr bwMode="auto">
                <a:xfrm>
                  <a:off x="2753" y="4049"/>
                  <a:ext cx="26" cy="5"/>
                </a:xfrm>
                <a:custGeom>
                  <a:avLst/>
                  <a:gdLst>
                    <a:gd name="T0" fmla="*/ 0 w 77"/>
                    <a:gd name="T1" fmla="*/ 0 h 13"/>
                    <a:gd name="T2" fmla="*/ 0 w 77"/>
                    <a:gd name="T3" fmla="*/ 0 h 13"/>
                    <a:gd name="T4" fmla="*/ 0 w 77"/>
                    <a:gd name="T5" fmla="*/ 0 h 13"/>
                    <a:gd name="T6" fmla="*/ 0 w 77"/>
                    <a:gd name="T7" fmla="*/ 0 h 13"/>
                    <a:gd name="T8" fmla="*/ 0 w 77"/>
                    <a:gd name="T9" fmla="*/ 0 h 13"/>
                    <a:gd name="T10" fmla="*/ 1 w 77"/>
                    <a:gd name="T11" fmla="*/ 0 h 13"/>
                    <a:gd name="T12" fmla="*/ 1 w 77"/>
                    <a:gd name="T13" fmla="*/ 0 h 13"/>
                    <a:gd name="T14" fmla="*/ 1 w 77"/>
                    <a:gd name="T15" fmla="*/ 0 h 13"/>
                    <a:gd name="T16" fmla="*/ 1 w 77"/>
                    <a:gd name="T17" fmla="*/ 0 h 13"/>
                    <a:gd name="T18" fmla="*/ 1 w 77"/>
                    <a:gd name="T19" fmla="*/ 0 h 13"/>
                    <a:gd name="T20" fmla="*/ 0 w 77"/>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13"/>
                    <a:gd name="T35" fmla="*/ 77 w 77"/>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13">
                      <a:moveTo>
                        <a:pt x="18" y="0"/>
                      </a:moveTo>
                      <a:lnTo>
                        <a:pt x="14" y="4"/>
                      </a:lnTo>
                      <a:lnTo>
                        <a:pt x="9" y="6"/>
                      </a:lnTo>
                      <a:lnTo>
                        <a:pt x="4" y="9"/>
                      </a:lnTo>
                      <a:lnTo>
                        <a:pt x="0" y="13"/>
                      </a:lnTo>
                      <a:lnTo>
                        <a:pt x="77" y="13"/>
                      </a:lnTo>
                      <a:lnTo>
                        <a:pt x="76" y="8"/>
                      </a:lnTo>
                      <a:lnTo>
                        <a:pt x="74" y="5"/>
                      </a:lnTo>
                      <a:lnTo>
                        <a:pt x="71" y="2"/>
                      </a:lnTo>
                      <a:lnTo>
                        <a:pt x="67" y="0"/>
                      </a:lnTo>
                      <a:lnTo>
                        <a:pt x="18" y="0"/>
                      </a:lnTo>
                      <a:close/>
                    </a:path>
                  </a:pathLst>
                </a:custGeom>
                <a:solidFill>
                  <a:srgbClr val="E3E3E3"/>
                </a:solidFill>
                <a:ln w="9525">
                  <a:noFill/>
                  <a:round/>
                  <a:headEnd/>
                  <a:tailEnd/>
                </a:ln>
              </p:spPr>
              <p:txBody>
                <a:bodyPr/>
                <a:lstStyle/>
                <a:p>
                  <a:endParaRPr lang="en-US"/>
                </a:p>
              </p:txBody>
            </p:sp>
            <p:sp>
              <p:nvSpPr>
                <p:cNvPr id="13111" name="Freeform 286"/>
                <p:cNvSpPr>
                  <a:spLocks/>
                </p:cNvSpPr>
                <p:nvPr/>
              </p:nvSpPr>
              <p:spPr bwMode="auto">
                <a:xfrm>
                  <a:off x="2751" y="4052"/>
                  <a:ext cx="28" cy="4"/>
                </a:xfrm>
                <a:custGeom>
                  <a:avLst/>
                  <a:gdLst>
                    <a:gd name="T0" fmla="*/ 0 w 85"/>
                    <a:gd name="T1" fmla="*/ 0 h 13"/>
                    <a:gd name="T2" fmla="*/ 0 w 85"/>
                    <a:gd name="T3" fmla="*/ 0 h 13"/>
                    <a:gd name="T4" fmla="*/ 0 w 85"/>
                    <a:gd name="T5" fmla="*/ 0 h 13"/>
                    <a:gd name="T6" fmla="*/ 0 w 85"/>
                    <a:gd name="T7" fmla="*/ 0 h 13"/>
                    <a:gd name="T8" fmla="*/ 0 w 85"/>
                    <a:gd name="T9" fmla="*/ 0 h 13"/>
                    <a:gd name="T10" fmla="*/ 1 w 85"/>
                    <a:gd name="T11" fmla="*/ 0 h 13"/>
                    <a:gd name="T12" fmla="*/ 1 w 85"/>
                    <a:gd name="T13" fmla="*/ 0 h 13"/>
                    <a:gd name="T14" fmla="*/ 1 w 85"/>
                    <a:gd name="T15" fmla="*/ 0 h 13"/>
                    <a:gd name="T16" fmla="*/ 1 w 85"/>
                    <a:gd name="T17" fmla="*/ 0 h 13"/>
                    <a:gd name="T18" fmla="*/ 1 w 85"/>
                    <a:gd name="T19" fmla="*/ 0 h 13"/>
                    <a:gd name="T20" fmla="*/ 0 w 85"/>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5"/>
                    <a:gd name="T34" fmla="*/ 0 h 13"/>
                    <a:gd name="T35" fmla="*/ 85 w 85"/>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5" h="13">
                      <a:moveTo>
                        <a:pt x="15" y="0"/>
                      </a:moveTo>
                      <a:lnTo>
                        <a:pt x="12" y="4"/>
                      </a:lnTo>
                      <a:lnTo>
                        <a:pt x="8" y="6"/>
                      </a:lnTo>
                      <a:lnTo>
                        <a:pt x="4" y="9"/>
                      </a:lnTo>
                      <a:lnTo>
                        <a:pt x="0" y="13"/>
                      </a:lnTo>
                      <a:lnTo>
                        <a:pt x="85" y="13"/>
                      </a:lnTo>
                      <a:lnTo>
                        <a:pt x="85" y="9"/>
                      </a:lnTo>
                      <a:lnTo>
                        <a:pt x="84" y="6"/>
                      </a:lnTo>
                      <a:lnTo>
                        <a:pt x="83" y="4"/>
                      </a:lnTo>
                      <a:lnTo>
                        <a:pt x="81" y="0"/>
                      </a:lnTo>
                      <a:lnTo>
                        <a:pt x="15" y="0"/>
                      </a:lnTo>
                      <a:close/>
                    </a:path>
                  </a:pathLst>
                </a:custGeom>
                <a:solidFill>
                  <a:srgbClr val="D9D9D9"/>
                </a:solidFill>
                <a:ln w="9525">
                  <a:noFill/>
                  <a:round/>
                  <a:headEnd/>
                  <a:tailEnd/>
                </a:ln>
              </p:spPr>
              <p:txBody>
                <a:bodyPr/>
                <a:lstStyle/>
                <a:p>
                  <a:endParaRPr lang="en-US"/>
                </a:p>
              </p:txBody>
            </p:sp>
            <p:sp>
              <p:nvSpPr>
                <p:cNvPr id="13112" name="Freeform 287"/>
                <p:cNvSpPr>
                  <a:spLocks/>
                </p:cNvSpPr>
                <p:nvPr/>
              </p:nvSpPr>
              <p:spPr bwMode="auto">
                <a:xfrm>
                  <a:off x="2749" y="4054"/>
                  <a:ext cx="30" cy="4"/>
                </a:xfrm>
                <a:custGeom>
                  <a:avLst/>
                  <a:gdLst>
                    <a:gd name="T0" fmla="*/ 0 w 91"/>
                    <a:gd name="T1" fmla="*/ 0 h 13"/>
                    <a:gd name="T2" fmla="*/ 0 w 91"/>
                    <a:gd name="T3" fmla="*/ 0 h 13"/>
                    <a:gd name="T4" fmla="*/ 0 w 91"/>
                    <a:gd name="T5" fmla="*/ 0 h 13"/>
                    <a:gd name="T6" fmla="*/ 0 w 91"/>
                    <a:gd name="T7" fmla="*/ 0 h 13"/>
                    <a:gd name="T8" fmla="*/ 0 w 91"/>
                    <a:gd name="T9" fmla="*/ 0 h 13"/>
                    <a:gd name="T10" fmla="*/ 1 w 91"/>
                    <a:gd name="T11" fmla="*/ 0 h 13"/>
                    <a:gd name="T12" fmla="*/ 1 w 91"/>
                    <a:gd name="T13" fmla="*/ 0 h 13"/>
                    <a:gd name="T14" fmla="*/ 1 w 91"/>
                    <a:gd name="T15" fmla="*/ 0 h 13"/>
                    <a:gd name="T16" fmla="*/ 1 w 91"/>
                    <a:gd name="T17" fmla="*/ 0 h 13"/>
                    <a:gd name="T18" fmla="*/ 1 w 91"/>
                    <a:gd name="T19" fmla="*/ 0 h 13"/>
                    <a:gd name="T20" fmla="*/ 0 w 91"/>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3"/>
                    <a:gd name="T35" fmla="*/ 91 w 91"/>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3">
                      <a:moveTo>
                        <a:pt x="14" y="0"/>
                      </a:moveTo>
                      <a:lnTo>
                        <a:pt x="10" y="3"/>
                      </a:lnTo>
                      <a:lnTo>
                        <a:pt x="7" y="6"/>
                      </a:lnTo>
                      <a:lnTo>
                        <a:pt x="3" y="9"/>
                      </a:lnTo>
                      <a:lnTo>
                        <a:pt x="0" y="13"/>
                      </a:lnTo>
                      <a:lnTo>
                        <a:pt x="90" y="13"/>
                      </a:lnTo>
                      <a:lnTo>
                        <a:pt x="91" y="9"/>
                      </a:lnTo>
                      <a:lnTo>
                        <a:pt x="91" y="6"/>
                      </a:lnTo>
                      <a:lnTo>
                        <a:pt x="91" y="3"/>
                      </a:lnTo>
                      <a:lnTo>
                        <a:pt x="90" y="0"/>
                      </a:lnTo>
                      <a:lnTo>
                        <a:pt x="14" y="0"/>
                      </a:lnTo>
                      <a:close/>
                    </a:path>
                  </a:pathLst>
                </a:custGeom>
                <a:solidFill>
                  <a:srgbClr val="D1D1D1"/>
                </a:solidFill>
                <a:ln w="9525">
                  <a:noFill/>
                  <a:round/>
                  <a:headEnd/>
                  <a:tailEnd/>
                </a:ln>
              </p:spPr>
              <p:txBody>
                <a:bodyPr/>
                <a:lstStyle/>
                <a:p>
                  <a:endParaRPr lang="en-US"/>
                </a:p>
              </p:txBody>
            </p:sp>
            <p:sp>
              <p:nvSpPr>
                <p:cNvPr id="13113" name="Freeform 288"/>
                <p:cNvSpPr>
                  <a:spLocks/>
                </p:cNvSpPr>
                <p:nvPr/>
              </p:nvSpPr>
              <p:spPr bwMode="auto">
                <a:xfrm>
                  <a:off x="2748" y="4056"/>
                  <a:ext cx="31" cy="4"/>
                </a:xfrm>
                <a:custGeom>
                  <a:avLst/>
                  <a:gdLst>
                    <a:gd name="T0" fmla="*/ 0 w 95"/>
                    <a:gd name="T1" fmla="*/ 0 h 13"/>
                    <a:gd name="T2" fmla="*/ 0 w 95"/>
                    <a:gd name="T3" fmla="*/ 0 h 13"/>
                    <a:gd name="T4" fmla="*/ 0 w 95"/>
                    <a:gd name="T5" fmla="*/ 0 h 13"/>
                    <a:gd name="T6" fmla="*/ 0 w 95"/>
                    <a:gd name="T7" fmla="*/ 0 h 13"/>
                    <a:gd name="T8" fmla="*/ 0 w 95"/>
                    <a:gd name="T9" fmla="*/ 0 h 13"/>
                    <a:gd name="T10" fmla="*/ 0 w 95"/>
                    <a:gd name="T11" fmla="*/ 0 h 13"/>
                    <a:gd name="T12" fmla="*/ 0 w 95"/>
                    <a:gd name="T13" fmla="*/ 0 h 13"/>
                    <a:gd name="T14" fmla="*/ 0 w 95"/>
                    <a:gd name="T15" fmla="*/ 0 h 13"/>
                    <a:gd name="T16" fmla="*/ 0 w 95"/>
                    <a:gd name="T17" fmla="*/ 0 h 13"/>
                    <a:gd name="T18" fmla="*/ 1 w 95"/>
                    <a:gd name="T19" fmla="*/ 0 h 13"/>
                    <a:gd name="T20" fmla="*/ 1 w 95"/>
                    <a:gd name="T21" fmla="*/ 0 h 13"/>
                    <a:gd name="T22" fmla="*/ 1 w 95"/>
                    <a:gd name="T23" fmla="*/ 0 h 13"/>
                    <a:gd name="T24" fmla="*/ 1 w 95"/>
                    <a:gd name="T25" fmla="*/ 0 h 13"/>
                    <a:gd name="T26" fmla="*/ 1 w 95"/>
                    <a:gd name="T27" fmla="*/ 0 h 13"/>
                    <a:gd name="T28" fmla="*/ 0 w 95"/>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5"/>
                    <a:gd name="T46" fmla="*/ 0 h 13"/>
                    <a:gd name="T47" fmla="*/ 95 w 95"/>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5" h="13">
                      <a:moveTo>
                        <a:pt x="0" y="13"/>
                      </a:moveTo>
                      <a:lnTo>
                        <a:pt x="2" y="12"/>
                      </a:lnTo>
                      <a:lnTo>
                        <a:pt x="2" y="9"/>
                      </a:lnTo>
                      <a:lnTo>
                        <a:pt x="3" y="9"/>
                      </a:lnTo>
                      <a:lnTo>
                        <a:pt x="4" y="6"/>
                      </a:lnTo>
                      <a:lnTo>
                        <a:pt x="7" y="5"/>
                      </a:lnTo>
                      <a:lnTo>
                        <a:pt x="8" y="2"/>
                      </a:lnTo>
                      <a:lnTo>
                        <a:pt x="10" y="0"/>
                      </a:lnTo>
                      <a:lnTo>
                        <a:pt x="95" y="0"/>
                      </a:lnTo>
                      <a:lnTo>
                        <a:pt x="95" y="2"/>
                      </a:lnTo>
                      <a:lnTo>
                        <a:pt x="94" y="6"/>
                      </a:lnTo>
                      <a:lnTo>
                        <a:pt x="93" y="9"/>
                      </a:lnTo>
                      <a:lnTo>
                        <a:pt x="93" y="13"/>
                      </a:lnTo>
                      <a:lnTo>
                        <a:pt x="0" y="13"/>
                      </a:lnTo>
                      <a:close/>
                    </a:path>
                  </a:pathLst>
                </a:custGeom>
                <a:solidFill>
                  <a:srgbClr val="C7C7C7"/>
                </a:solidFill>
                <a:ln w="9525">
                  <a:noFill/>
                  <a:round/>
                  <a:headEnd/>
                  <a:tailEnd/>
                </a:ln>
              </p:spPr>
              <p:txBody>
                <a:bodyPr/>
                <a:lstStyle/>
                <a:p>
                  <a:endParaRPr lang="en-US"/>
                </a:p>
              </p:txBody>
            </p:sp>
            <p:sp>
              <p:nvSpPr>
                <p:cNvPr id="13114" name="Freeform 289"/>
                <p:cNvSpPr>
                  <a:spLocks/>
                </p:cNvSpPr>
                <p:nvPr/>
              </p:nvSpPr>
              <p:spPr bwMode="auto">
                <a:xfrm>
                  <a:off x="2746" y="4058"/>
                  <a:ext cx="33" cy="5"/>
                </a:xfrm>
                <a:custGeom>
                  <a:avLst/>
                  <a:gdLst>
                    <a:gd name="T0" fmla="*/ 0 w 99"/>
                    <a:gd name="T1" fmla="*/ 0 h 14"/>
                    <a:gd name="T2" fmla="*/ 0 w 99"/>
                    <a:gd name="T3" fmla="*/ 0 h 14"/>
                    <a:gd name="T4" fmla="*/ 0 w 99"/>
                    <a:gd name="T5" fmla="*/ 0 h 14"/>
                    <a:gd name="T6" fmla="*/ 0 w 99"/>
                    <a:gd name="T7" fmla="*/ 0 h 14"/>
                    <a:gd name="T8" fmla="*/ 0 w 99"/>
                    <a:gd name="T9" fmla="*/ 0 h 14"/>
                    <a:gd name="T10" fmla="*/ 0 w 99"/>
                    <a:gd name="T11" fmla="*/ 0 h 14"/>
                    <a:gd name="T12" fmla="*/ 0 w 99"/>
                    <a:gd name="T13" fmla="*/ 0 h 14"/>
                    <a:gd name="T14" fmla="*/ 0 w 99"/>
                    <a:gd name="T15" fmla="*/ 0 h 14"/>
                    <a:gd name="T16" fmla="*/ 0 w 99"/>
                    <a:gd name="T17" fmla="*/ 0 h 14"/>
                    <a:gd name="T18" fmla="*/ 1 w 99"/>
                    <a:gd name="T19" fmla="*/ 0 h 14"/>
                    <a:gd name="T20" fmla="*/ 1 w 99"/>
                    <a:gd name="T21" fmla="*/ 0 h 14"/>
                    <a:gd name="T22" fmla="*/ 1 w 99"/>
                    <a:gd name="T23" fmla="*/ 0 h 14"/>
                    <a:gd name="T24" fmla="*/ 1 w 99"/>
                    <a:gd name="T25" fmla="*/ 0 h 14"/>
                    <a:gd name="T26" fmla="*/ 1 w 99"/>
                    <a:gd name="T27" fmla="*/ 0 h 14"/>
                    <a:gd name="T28" fmla="*/ 0 w 99"/>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
                    <a:gd name="T46" fmla="*/ 0 h 14"/>
                    <a:gd name="T47" fmla="*/ 99 w 99"/>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 h="14">
                      <a:moveTo>
                        <a:pt x="0" y="14"/>
                      </a:moveTo>
                      <a:lnTo>
                        <a:pt x="2" y="10"/>
                      </a:lnTo>
                      <a:lnTo>
                        <a:pt x="4" y="8"/>
                      </a:lnTo>
                      <a:lnTo>
                        <a:pt x="7" y="6"/>
                      </a:lnTo>
                      <a:lnTo>
                        <a:pt x="8" y="3"/>
                      </a:lnTo>
                      <a:lnTo>
                        <a:pt x="8" y="2"/>
                      </a:lnTo>
                      <a:lnTo>
                        <a:pt x="9" y="1"/>
                      </a:lnTo>
                      <a:lnTo>
                        <a:pt x="9" y="0"/>
                      </a:lnTo>
                      <a:lnTo>
                        <a:pt x="99" y="0"/>
                      </a:lnTo>
                      <a:lnTo>
                        <a:pt x="98" y="3"/>
                      </a:lnTo>
                      <a:lnTo>
                        <a:pt x="98" y="7"/>
                      </a:lnTo>
                      <a:lnTo>
                        <a:pt x="96" y="10"/>
                      </a:lnTo>
                      <a:lnTo>
                        <a:pt x="95" y="14"/>
                      </a:lnTo>
                      <a:lnTo>
                        <a:pt x="0" y="14"/>
                      </a:lnTo>
                      <a:close/>
                    </a:path>
                  </a:pathLst>
                </a:custGeom>
                <a:solidFill>
                  <a:srgbClr val="BFBFBF"/>
                </a:solidFill>
                <a:ln w="9525">
                  <a:noFill/>
                  <a:round/>
                  <a:headEnd/>
                  <a:tailEnd/>
                </a:ln>
              </p:spPr>
              <p:txBody>
                <a:bodyPr/>
                <a:lstStyle/>
                <a:p>
                  <a:endParaRPr lang="en-US"/>
                </a:p>
              </p:txBody>
            </p:sp>
            <p:sp>
              <p:nvSpPr>
                <p:cNvPr id="13115" name="Freeform 290"/>
                <p:cNvSpPr>
                  <a:spLocks/>
                </p:cNvSpPr>
                <p:nvPr/>
              </p:nvSpPr>
              <p:spPr bwMode="auto">
                <a:xfrm>
                  <a:off x="2745" y="4060"/>
                  <a:ext cx="34" cy="5"/>
                </a:xfrm>
                <a:custGeom>
                  <a:avLst/>
                  <a:gdLst>
                    <a:gd name="T0" fmla="*/ 0 w 101"/>
                    <a:gd name="T1" fmla="*/ 0 h 13"/>
                    <a:gd name="T2" fmla="*/ 0 w 101"/>
                    <a:gd name="T3" fmla="*/ 0 h 13"/>
                    <a:gd name="T4" fmla="*/ 0 w 101"/>
                    <a:gd name="T5" fmla="*/ 0 h 13"/>
                    <a:gd name="T6" fmla="*/ 0 w 101"/>
                    <a:gd name="T7" fmla="*/ 0 h 13"/>
                    <a:gd name="T8" fmla="*/ 0 w 101"/>
                    <a:gd name="T9" fmla="*/ 0 h 13"/>
                    <a:gd name="T10" fmla="*/ 1 w 101"/>
                    <a:gd name="T11" fmla="*/ 0 h 13"/>
                    <a:gd name="T12" fmla="*/ 1 w 101"/>
                    <a:gd name="T13" fmla="*/ 0 h 13"/>
                    <a:gd name="T14" fmla="*/ 1 w 101"/>
                    <a:gd name="T15" fmla="*/ 0 h 13"/>
                    <a:gd name="T16" fmla="*/ 1 w 101"/>
                    <a:gd name="T17" fmla="*/ 0 h 13"/>
                    <a:gd name="T18" fmla="*/ 1 w 101"/>
                    <a:gd name="T19" fmla="*/ 0 h 13"/>
                    <a:gd name="T20" fmla="*/ 0 w 101"/>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3"/>
                    <a:gd name="T35" fmla="*/ 101 w 101"/>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3">
                      <a:moveTo>
                        <a:pt x="8" y="0"/>
                      </a:moveTo>
                      <a:lnTo>
                        <a:pt x="5" y="3"/>
                      </a:lnTo>
                      <a:lnTo>
                        <a:pt x="4" y="7"/>
                      </a:lnTo>
                      <a:lnTo>
                        <a:pt x="1" y="9"/>
                      </a:lnTo>
                      <a:lnTo>
                        <a:pt x="0" y="13"/>
                      </a:lnTo>
                      <a:lnTo>
                        <a:pt x="95" y="13"/>
                      </a:lnTo>
                      <a:lnTo>
                        <a:pt x="96" y="9"/>
                      </a:lnTo>
                      <a:lnTo>
                        <a:pt x="99" y="7"/>
                      </a:lnTo>
                      <a:lnTo>
                        <a:pt x="99" y="3"/>
                      </a:lnTo>
                      <a:lnTo>
                        <a:pt x="101" y="0"/>
                      </a:lnTo>
                      <a:lnTo>
                        <a:pt x="8" y="0"/>
                      </a:lnTo>
                      <a:close/>
                    </a:path>
                  </a:pathLst>
                </a:custGeom>
                <a:solidFill>
                  <a:srgbClr val="B5B5B5"/>
                </a:solidFill>
                <a:ln w="9525">
                  <a:noFill/>
                  <a:round/>
                  <a:headEnd/>
                  <a:tailEnd/>
                </a:ln>
              </p:spPr>
              <p:txBody>
                <a:bodyPr/>
                <a:lstStyle/>
                <a:p>
                  <a:endParaRPr lang="en-US"/>
                </a:p>
              </p:txBody>
            </p:sp>
            <p:sp>
              <p:nvSpPr>
                <p:cNvPr id="13116" name="Freeform 291"/>
                <p:cNvSpPr>
                  <a:spLocks/>
                </p:cNvSpPr>
                <p:nvPr/>
              </p:nvSpPr>
              <p:spPr bwMode="auto">
                <a:xfrm>
                  <a:off x="2744" y="4063"/>
                  <a:ext cx="34" cy="4"/>
                </a:xfrm>
                <a:custGeom>
                  <a:avLst/>
                  <a:gdLst>
                    <a:gd name="T0" fmla="*/ 0 w 101"/>
                    <a:gd name="T1" fmla="*/ 0 h 13"/>
                    <a:gd name="T2" fmla="*/ 0 w 101"/>
                    <a:gd name="T3" fmla="*/ 0 h 13"/>
                    <a:gd name="T4" fmla="*/ 0 w 101"/>
                    <a:gd name="T5" fmla="*/ 0 h 13"/>
                    <a:gd name="T6" fmla="*/ 0 w 101"/>
                    <a:gd name="T7" fmla="*/ 0 h 13"/>
                    <a:gd name="T8" fmla="*/ 0 w 101"/>
                    <a:gd name="T9" fmla="*/ 0 h 13"/>
                    <a:gd name="T10" fmla="*/ 1 w 101"/>
                    <a:gd name="T11" fmla="*/ 0 h 13"/>
                    <a:gd name="T12" fmla="*/ 1 w 101"/>
                    <a:gd name="T13" fmla="*/ 0 h 13"/>
                    <a:gd name="T14" fmla="*/ 1 w 101"/>
                    <a:gd name="T15" fmla="*/ 0 h 13"/>
                    <a:gd name="T16" fmla="*/ 1 w 101"/>
                    <a:gd name="T17" fmla="*/ 0 h 13"/>
                    <a:gd name="T18" fmla="*/ 1 w 101"/>
                    <a:gd name="T19" fmla="*/ 0 h 13"/>
                    <a:gd name="T20" fmla="*/ 0 w 101"/>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3"/>
                    <a:gd name="T35" fmla="*/ 101 w 101"/>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3">
                      <a:moveTo>
                        <a:pt x="6" y="0"/>
                      </a:moveTo>
                      <a:lnTo>
                        <a:pt x="4" y="3"/>
                      </a:lnTo>
                      <a:lnTo>
                        <a:pt x="3" y="7"/>
                      </a:lnTo>
                      <a:lnTo>
                        <a:pt x="2" y="9"/>
                      </a:lnTo>
                      <a:lnTo>
                        <a:pt x="0" y="13"/>
                      </a:lnTo>
                      <a:lnTo>
                        <a:pt x="94" y="13"/>
                      </a:lnTo>
                      <a:lnTo>
                        <a:pt x="95" y="9"/>
                      </a:lnTo>
                      <a:lnTo>
                        <a:pt x="98" y="6"/>
                      </a:lnTo>
                      <a:lnTo>
                        <a:pt x="99" y="2"/>
                      </a:lnTo>
                      <a:lnTo>
                        <a:pt x="101" y="0"/>
                      </a:lnTo>
                      <a:lnTo>
                        <a:pt x="6" y="0"/>
                      </a:lnTo>
                      <a:close/>
                    </a:path>
                  </a:pathLst>
                </a:custGeom>
                <a:solidFill>
                  <a:srgbClr val="ABABAB"/>
                </a:solidFill>
                <a:ln w="9525">
                  <a:noFill/>
                  <a:round/>
                  <a:headEnd/>
                  <a:tailEnd/>
                </a:ln>
              </p:spPr>
              <p:txBody>
                <a:bodyPr/>
                <a:lstStyle/>
                <a:p>
                  <a:endParaRPr lang="en-US"/>
                </a:p>
              </p:txBody>
            </p:sp>
            <p:sp>
              <p:nvSpPr>
                <p:cNvPr id="13117" name="Freeform 292"/>
                <p:cNvSpPr>
                  <a:spLocks/>
                </p:cNvSpPr>
                <p:nvPr/>
              </p:nvSpPr>
              <p:spPr bwMode="auto">
                <a:xfrm>
                  <a:off x="2743" y="4065"/>
                  <a:ext cx="34" cy="4"/>
                </a:xfrm>
                <a:custGeom>
                  <a:avLst/>
                  <a:gdLst>
                    <a:gd name="T0" fmla="*/ 0 w 101"/>
                    <a:gd name="T1" fmla="*/ 0 h 14"/>
                    <a:gd name="T2" fmla="*/ 0 w 101"/>
                    <a:gd name="T3" fmla="*/ 0 h 14"/>
                    <a:gd name="T4" fmla="*/ 0 w 101"/>
                    <a:gd name="T5" fmla="*/ 0 h 14"/>
                    <a:gd name="T6" fmla="*/ 0 w 101"/>
                    <a:gd name="T7" fmla="*/ 0 h 14"/>
                    <a:gd name="T8" fmla="*/ 0 w 101"/>
                    <a:gd name="T9" fmla="*/ 0 h 14"/>
                    <a:gd name="T10" fmla="*/ 1 w 101"/>
                    <a:gd name="T11" fmla="*/ 0 h 14"/>
                    <a:gd name="T12" fmla="*/ 1 w 101"/>
                    <a:gd name="T13" fmla="*/ 0 h 14"/>
                    <a:gd name="T14" fmla="*/ 1 w 101"/>
                    <a:gd name="T15" fmla="*/ 0 h 14"/>
                    <a:gd name="T16" fmla="*/ 1 w 101"/>
                    <a:gd name="T17" fmla="*/ 0 h 14"/>
                    <a:gd name="T18" fmla="*/ 1 w 101"/>
                    <a:gd name="T19" fmla="*/ 0 h 14"/>
                    <a:gd name="T20" fmla="*/ 0 w 101"/>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4"/>
                    <a:gd name="T35" fmla="*/ 101 w 10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4">
                      <a:moveTo>
                        <a:pt x="6" y="0"/>
                      </a:moveTo>
                      <a:lnTo>
                        <a:pt x="5" y="3"/>
                      </a:lnTo>
                      <a:lnTo>
                        <a:pt x="3" y="7"/>
                      </a:lnTo>
                      <a:lnTo>
                        <a:pt x="2" y="10"/>
                      </a:lnTo>
                      <a:lnTo>
                        <a:pt x="0" y="14"/>
                      </a:lnTo>
                      <a:lnTo>
                        <a:pt x="93" y="14"/>
                      </a:lnTo>
                      <a:lnTo>
                        <a:pt x="94" y="10"/>
                      </a:lnTo>
                      <a:lnTo>
                        <a:pt x="97" y="7"/>
                      </a:lnTo>
                      <a:lnTo>
                        <a:pt x="100" y="3"/>
                      </a:lnTo>
                      <a:lnTo>
                        <a:pt x="101" y="0"/>
                      </a:lnTo>
                      <a:lnTo>
                        <a:pt x="6" y="0"/>
                      </a:lnTo>
                      <a:close/>
                    </a:path>
                  </a:pathLst>
                </a:custGeom>
                <a:solidFill>
                  <a:srgbClr val="A1A1A1"/>
                </a:solidFill>
                <a:ln w="9525">
                  <a:noFill/>
                  <a:round/>
                  <a:headEnd/>
                  <a:tailEnd/>
                </a:ln>
              </p:spPr>
              <p:txBody>
                <a:bodyPr/>
                <a:lstStyle/>
                <a:p>
                  <a:endParaRPr lang="en-US"/>
                </a:p>
              </p:txBody>
            </p:sp>
            <p:sp>
              <p:nvSpPr>
                <p:cNvPr id="13118" name="Freeform 293"/>
                <p:cNvSpPr>
                  <a:spLocks/>
                </p:cNvSpPr>
                <p:nvPr/>
              </p:nvSpPr>
              <p:spPr bwMode="auto">
                <a:xfrm>
                  <a:off x="2743" y="4067"/>
                  <a:ext cx="32" cy="4"/>
                </a:xfrm>
                <a:custGeom>
                  <a:avLst/>
                  <a:gdLst>
                    <a:gd name="T0" fmla="*/ 0 w 98"/>
                    <a:gd name="T1" fmla="*/ 0 h 13"/>
                    <a:gd name="T2" fmla="*/ 0 w 98"/>
                    <a:gd name="T3" fmla="*/ 0 h 13"/>
                    <a:gd name="T4" fmla="*/ 0 w 98"/>
                    <a:gd name="T5" fmla="*/ 0 h 13"/>
                    <a:gd name="T6" fmla="*/ 0 w 98"/>
                    <a:gd name="T7" fmla="*/ 0 h 13"/>
                    <a:gd name="T8" fmla="*/ 0 w 98"/>
                    <a:gd name="T9" fmla="*/ 0 h 13"/>
                    <a:gd name="T10" fmla="*/ 1 w 98"/>
                    <a:gd name="T11" fmla="*/ 0 h 13"/>
                    <a:gd name="T12" fmla="*/ 1 w 98"/>
                    <a:gd name="T13" fmla="*/ 0 h 13"/>
                    <a:gd name="T14" fmla="*/ 1 w 98"/>
                    <a:gd name="T15" fmla="*/ 0 h 13"/>
                    <a:gd name="T16" fmla="*/ 1 w 98"/>
                    <a:gd name="T17" fmla="*/ 0 h 13"/>
                    <a:gd name="T18" fmla="*/ 1 w 98"/>
                    <a:gd name="T19" fmla="*/ 0 h 13"/>
                    <a:gd name="T20" fmla="*/ 1 w 98"/>
                    <a:gd name="T21" fmla="*/ 0 h 13"/>
                    <a:gd name="T22" fmla="*/ 1 w 98"/>
                    <a:gd name="T23" fmla="*/ 0 h 13"/>
                    <a:gd name="T24" fmla="*/ 1 w 98"/>
                    <a:gd name="T25" fmla="*/ 0 h 13"/>
                    <a:gd name="T26" fmla="*/ 1 w 98"/>
                    <a:gd name="T27" fmla="*/ 0 h 13"/>
                    <a:gd name="T28" fmla="*/ 0 w 98"/>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13"/>
                    <a:gd name="T47" fmla="*/ 98 w 98"/>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13">
                      <a:moveTo>
                        <a:pt x="4" y="0"/>
                      </a:moveTo>
                      <a:lnTo>
                        <a:pt x="3" y="3"/>
                      </a:lnTo>
                      <a:lnTo>
                        <a:pt x="1" y="7"/>
                      </a:lnTo>
                      <a:lnTo>
                        <a:pt x="0" y="10"/>
                      </a:lnTo>
                      <a:lnTo>
                        <a:pt x="0" y="13"/>
                      </a:lnTo>
                      <a:lnTo>
                        <a:pt x="88" y="13"/>
                      </a:lnTo>
                      <a:lnTo>
                        <a:pt x="90" y="12"/>
                      </a:lnTo>
                      <a:lnTo>
                        <a:pt x="90" y="10"/>
                      </a:lnTo>
                      <a:lnTo>
                        <a:pt x="91" y="10"/>
                      </a:lnTo>
                      <a:lnTo>
                        <a:pt x="94" y="7"/>
                      </a:lnTo>
                      <a:lnTo>
                        <a:pt x="95" y="5"/>
                      </a:lnTo>
                      <a:lnTo>
                        <a:pt x="97" y="2"/>
                      </a:lnTo>
                      <a:lnTo>
                        <a:pt x="98" y="0"/>
                      </a:lnTo>
                      <a:lnTo>
                        <a:pt x="4" y="0"/>
                      </a:lnTo>
                      <a:close/>
                    </a:path>
                  </a:pathLst>
                </a:custGeom>
                <a:solidFill>
                  <a:srgbClr val="999999"/>
                </a:solidFill>
                <a:ln w="9525">
                  <a:noFill/>
                  <a:round/>
                  <a:headEnd/>
                  <a:tailEnd/>
                </a:ln>
              </p:spPr>
              <p:txBody>
                <a:bodyPr/>
                <a:lstStyle/>
                <a:p>
                  <a:endParaRPr lang="en-US"/>
                </a:p>
              </p:txBody>
            </p:sp>
            <p:sp>
              <p:nvSpPr>
                <p:cNvPr id="13119" name="Freeform 294"/>
                <p:cNvSpPr>
                  <a:spLocks/>
                </p:cNvSpPr>
                <p:nvPr/>
              </p:nvSpPr>
              <p:spPr bwMode="auto">
                <a:xfrm>
                  <a:off x="2743" y="4069"/>
                  <a:ext cx="31" cy="4"/>
                </a:xfrm>
                <a:custGeom>
                  <a:avLst/>
                  <a:gdLst>
                    <a:gd name="T0" fmla="*/ 0 w 94"/>
                    <a:gd name="T1" fmla="*/ 0 h 12"/>
                    <a:gd name="T2" fmla="*/ 0 w 94"/>
                    <a:gd name="T3" fmla="*/ 0 h 12"/>
                    <a:gd name="T4" fmla="*/ 0 w 94"/>
                    <a:gd name="T5" fmla="*/ 0 h 12"/>
                    <a:gd name="T6" fmla="*/ 0 w 94"/>
                    <a:gd name="T7" fmla="*/ 0 h 12"/>
                    <a:gd name="T8" fmla="*/ 0 w 94"/>
                    <a:gd name="T9" fmla="*/ 0 h 12"/>
                    <a:gd name="T10" fmla="*/ 1 w 94"/>
                    <a:gd name="T11" fmla="*/ 0 h 12"/>
                    <a:gd name="T12" fmla="*/ 1 w 94"/>
                    <a:gd name="T13" fmla="*/ 0 h 12"/>
                    <a:gd name="T14" fmla="*/ 1 w 94"/>
                    <a:gd name="T15" fmla="*/ 0 h 12"/>
                    <a:gd name="T16" fmla="*/ 1 w 94"/>
                    <a:gd name="T17" fmla="*/ 0 h 12"/>
                    <a:gd name="T18" fmla="*/ 1 w 94"/>
                    <a:gd name="T19" fmla="*/ 0 h 12"/>
                    <a:gd name="T20" fmla="*/ 1 w 94"/>
                    <a:gd name="T21" fmla="*/ 0 h 12"/>
                    <a:gd name="T22" fmla="*/ 1 w 94"/>
                    <a:gd name="T23" fmla="*/ 0 h 12"/>
                    <a:gd name="T24" fmla="*/ 1 w 94"/>
                    <a:gd name="T25" fmla="*/ 0 h 12"/>
                    <a:gd name="T26" fmla="*/ 1 w 94"/>
                    <a:gd name="T27" fmla="*/ 0 h 12"/>
                    <a:gd name="T28" fmla="*/ 0 w 94"/>
                    <a:gd name="T29" fmla="*/ 0 h 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2"/>
                    <a:gd name="T47" fmla="*/ 94 w 94"/>
                    <a:gd name="T48" fmla="*/ 12 h 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2">
                      <a:moveTo>
                        <a:pt x="1" y="0"/>
                      </a:moveTo>
                      <a:lnTo>
                        <a:pt x="0" y="3"/>
                      </a:lnTo>
                      <a:lnTo>
                        <a:pt x="0" y="7"/>
                      </a:lnTo>
                      <a:lnTo>
                        <a:pt x="0" y="9"/>
                      </a:lnTo>
                      <a:lnTo>
                        <a:pt x="0" y="12"/>
                      </a:lnTo>
                      <a:lnTo>
                        <a:pt x="83" y="12"/>
                      </a:lnTo>
                      <a:lnTo>
                        <a:pt x="86" y="10"/>
                      </a:lnTo>
                      <a:lnTo>
                        <a:pt x="87" y="7"/>
                      </a:lnTo>
                      <a:lnTo>
                        <a:pt x="90" y="5"/>
                      </a:lnTo>
                      <a:lnTo>
                        <a:pt x="91" y="3"/>
                      </a:lnTo>
                      <a:lnTo>
                        <a:pt x="91" y="2"/>
                      </a:lnTo>
                      <a:lnTo>
                        <a:pt x="92" y="1"/>
                      </a:lnTo>
                      <a:lnTo>
                        <a:pt x="92" y="0"/>
                      </a:lnTo>
                      <a:lnTo>
                        <a:pt x="94" y="0"/>
                      </a:lnTo>
                      <a:lnTo>
                        <a:pt x="1" y="0"/>
                      </a:lnTo>
                      <a:close/>
                    </a:path>
                  </a:pathLst>
                </a:custGeom>
                <a:solidFill>
                  <a:srgbClr val="8F8F8F"/>
                </a:solidFill>
                <a:ln w="9525">
                  <a:noFill/>
                  <a:round/>
                  <a:headEnd/>
                  <a:tailEnd/>
                </a:ln>
              </p:spPr>
              <p:txBody>
                <a:bodyPr/>
                <a:lstStyle/>
                <a:p>
                  <a:endParaRPr lang="en-US"/>
                </a:p>
              </p:txBody>
            </p:sp>
            <p:sp>
              <p:nvSpPr>
                <p:cNvPr id="13120" name="Freeform 295"/>
                <p:cNvSpPr>
                  <a:spLocks/>
                </p:cNvSpPr>
                <p:nvPr/>
              </p:nvSpPr>
              <p:spPr bwMode="auto">
                <a:xfrm>
                  <a:off x="2743" y="4071"/>
                  <a:ext cx="29" cy="5"/>
                </a:xfrm>
                <a:custGeom>
                  <a:avLst/>
                  <a:gdLst>
                    <a:gd name="T0" fmla="*/ 0 w 88"/>
                    <a:gd name="T1" fmla="*/ 0 h 13"/>
                    <a:gd name="T2" fmla="*/ 0 w 88"/>
                    <a:gd name="T3" fmla="*/ 0 h 13"/>
                    <a:gd name="T4" fmla="*/ 0 w 88"/>
                    <a:gd name="T5" fmla="*/ 0 h 13"/>
                    <a:gd name="T6" fmla="*/ 0 w 88"/>
                    <a:gd name="T7" fmla="*/ 0 h 13"/>
                    <a:gd name="T8" fmla="*/ 0 w 88"/>
                    <a:gd name="T9" fmla="*/ 0 h 13"/>
                    <a:gd name="T10" fmla="*/ 1 w 88"/>
                    <a:gd name="T11" fmla="*/ 0 h 13"/>
                    <a:gd name="T12" fmla="*/ 1 w 88"/>
                    <a:gd name="T13" fmla="*/ 0 h 13"/>
                    <a:gd name="T14" fmla="*/ 1 w 88"/>
                    <a:gd name="T15" fmla="*/ 0 h 13"/>
                    <a:gd name="T16" fmla="*/ 1 w 88"/>
                    <a:gd name="T17" fmla="*/ 0 h 13"/>
                    <a:gd name="T18" fmla="*/ 1 w 88"/>
                    <a:gd name="T19" fmla="*/ 0 h 13"/>
                    <a:gd name="T20" fmla="*/ 0 w 88"/>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13"/>
                    <a:gd name="T35" fmla="*/ 88 w 88"/>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13">
                      <a:moveTo>
                        <a:pt x="0" y="0"/>
                      </a:moveTo>
                      <a:lnTo>
                        <a:pt x="0" y="4"/>
                      </a:lnTo>
                      <a:lnTo>
                        <a:pt x="0" y="8"/>
                      </a:lnTo>
                      <a:lnTo>
                        <a:pt x="0" y="10"/>
                      </a:lnTo>
                      <a:lnTo>
                        <a:pt x="0" y="13"/>
                      </a:lnTo>
                      <a:lnTo>
                        <a:pt x="74" y="13"/>
                      </a:lnTo>
                      <a:lnTo>
                        <a:pt x="79" y="10"/>
                      </a:lnTo>
                      <a:lnTo>
                        <a:pt x="81" y="7"/>
                      </a:lnTo>
                      <a:lnTo>
                        <a:pt x="86" y="3"/>
                      </a:lnTo>
                      <a:lnTo>
                        <a:pt x="88" y="0"/>
                      </a:lnTo>
                      <a:lnTo>
                        <a:pt x="0" y="0"/>
                      </a:lnTo>
                      <a:close/>
                    </a:path>
                  </a:pathLst>
                </a:custGeom>
                <a:solidFill>
                  <a:srgbClr val="858585"/>
                </a:solidFill>
                <a:ln w="9525">
                  <a:noFill/>
                  <a:round/>
                  <a:headEnd/>
                  <a:tailEnd/>
                </a:ln>
              </p:spPr>
              <p:txBody>
                <a:bodyPr/>
                <a:lstStyle/>
                <a:p>
                  <a:endParaRPr lang="en-US"/>
                </a:p>
              </p:txBody>
            </p:sp>
            <p:sp>
              <p:nvSpPr>
                <p:cNvPr id="13121" name="Freeform 296"/>
                <p:cNvSpPr>
                  <a:spLocks/>
                </p:cNvSpPr>
                <p:nvPr/>
              </p:nvSpPr>
              <p:spPr bwMode="auto">
                <a:xfrm>
                  <a:off x="2743" y="4073"/>
                  <a:ext cx="27" cy="5"/>
                </a:xfrm>
                <a:custGeom>
                  <a:avLst/>
                  <a:gdLst>
                    <a:gd name="T0" fmla="*/ 0 w 83"/>
                    <a:gd name="T1" fmla="*/ 0 h 14"/>
                    <a:gd name="T2" fmla="*/ 0 w 83"/>
                    <a:gd name="T3" fmla="*/ 0 h 14"/>
                    <a:gd name="T4" fmla="*/ 0 w 83"/>
                    <a:gd name="T5" fmla="*/ 0 h 14"/>
                    <a:gd name="T6" fmla="*/ 0 w 83"/>
                    <a:gd name="T7" fmla="*/ 0 h 14"/>
                    <a:gd name="T8" fmla="*/ 0 w 83"/>
                    <a:gd name="T9" fmla="*/ 0 h 14"/>
                    <a:gd name="T10" fmla="*/ 1 w 83"/>
                    <a:gd name="T11" fmla="*/ 0 h 14"/>
                    <a:gd name="T12" fmla="*/ 1 w 83"/>
                    <a:gd name="T13" fmla="*/ 0 h 14"/>
                    <a:gd name="T14" fmla="*/ 1 w 83"/>
                    <a:gd name="T15" fmla="*/ 0 h 14"/>
                    <a:gd name="T16" fmla="*/ 1 w 83"/>
                    <a:gd name="T17" fmla="*/ 0 h 14"/>
                    <a:gd name="T18" fmla="*/ 1 w 83"/>
                    <a:gd name="T19" fmla="*/ 0 h 14"/>
                    <a:gd name="T20" fmla="*/ 0 w 83"/>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14"/>
                    <a:gd name="T35" fmla="*/ 83 w 8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14">
                      <a:moveTo>
                        <a:pt x="0" y="0"/>
                      </a:moveTo>
                      <a:lnTo>
                        <a:pt x="0" y="4"/>
                      </a:lnTo>
                      <a:lnTo>
                        <a:pt x="0" y="8"/>
                      </a:lnTo>
                      <a:lnTo>
                        <a:pt x="1" y="10"/>
                      </a:lnTo>
                      <a:lnTo>
                        <a:pt x="4" y="14"/>
                      </a:lnTo>
                      <a:lnTo>
                        <a:pt x="66" y="14"/>
                      </a:lnTo>
                      <a:lnTo>
                        <a:pt x="70" y="10"/>
                      </a:lnTo>
                      <a:lnTo>
                        <a:pt x="74" y="8"/>
                      </a:lnTo>
                      <a:lnTo>
                        <a:pt x="79" y="4"/>
                      </a:lnTo>
                      <a:lnTo>
                        <a:pt x="83" y="0"/>
                      </a:lnTo>
                      <a:lnTo>
                        <a:pt x="0" y="0"/>
                      </a:lnTo>
                      <a:close/>
                    </a:path>
                  </a:pathLst>
                </a:custGeom>
                <a:solidFill>
                  <a:srgbClr val="7D7D7D"/>
                </a:solidFill>
                <a:ln w="9525">
                  <a:noFill/>
                  <a:round/>
                  <a:headEnd/>
                  <a:tailEnd/>
                </a:ln>
              </p:spPr>
              <p:txBody>
                <a:bodyPr/>
                <a:lstStyle/>
                <a:p>
                  <a:endParaRPr lang="en-US"/>
                </a:p>
              </p:txBody>
            </p:sp>
            <p:sp>
              <p:nvSpPr>
                <p:cNvPr id="13122" name="Freeform 297"/>
                <p:cNvSpPr>
                  <a:spLocks/>
                </p:cNvSpPr>
                <p:nvPr/>
              </p:nvSpPr>
              <p:spPr bwMode="auto">
                <a:xfrm>
                  <a:off x="2743" y="4076"/>
                  <a:ext cx="24" cy="4"/>
                </a:xfrm>
                <a:custGeom>
                  <a:avLst/>
                  <a:gdLst>
                    <a:gd name="T0" fmla="*/ 0 w 74"/>
                    <a:gd name="T1" fmla="*/ 0 h 13"/>
                    <a:gd name="T2" fmla="*/ 0 w 74"/>
                    <a:gd name="T3" fmla="*/ 0 h 13"/>
                    <a:gd name="T4" fmla="*/ 0 w 74"/>
                    <a:gd name="T5" fmla="*/ 0 h 13"/>
                    <a:gd name="T6" fmla="*/ 0 w 74"/>
                    <a:gd name="T7" fmla="*/ 0 h 13"/>
                    <a:gd name="T8" fmla="*/ 0 w 74"/>
                    <a:gd name="T9" fmla="*/ 0 h 13"/>
                    <a:gd name="T10" fmla="*/ 0 w 74"/>
                    <a:gd name="T11" fmla="*/ 0 h 13"/>
                    <a:gd name="T12" fmla="*/ 1 w 74"/>
                    <a:gd name="T13" fmla="*/ 0 h 13"/>
                    <a:gd name="T14" fmla="*/ 1 w 74"/>
                    <a:gd name="T15" fmla="*/ 0 h 13"/>
                    <a:gd name="T16" fmla="*/ 1 w 74"/>
                    <a:gd name="T17" fmla="*/ 0 h 13"/>
                    <a:gd name="T18" fmla="*/ 1 w 74"/>
                    <a:gd name="T19" fmla="*/ 0 h 13"/>
                    <a:gd name="T20" fmla="*/ 1 w 74"/>
                    <a:gd name="T21" fmla="*/ 0 h 13"/>
                    <a:gd name="T22" fmla="*/ 0 w 74"/>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13"/>
                    <a:gd name="T38" fmla="*/ 74 w 74"/>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13">
                      <a:moveTo>
                        <a:pt x="0" y="0"/>
                      </a:moveTo>
                      <a:lnTo>
                        <a:pt x="1" y="3"/>
                      </a:lnTo>
                      <a:lnTo>
                        <a:pt x="4" y="7"/>
                      </a:lnTo>
                      <a:lnTo>
                        <a:pt x="6" y="10"/>
                      </a:lnTo>
                      <a:lnTo>
                        <a:pt x="10" y="13"/>
                      </a:lnTo>
                      <a:lnTo>
                        <a:pt x="12" y="13"/>
                      </a:lnTo>
                      <a:lnTo>
                        <a:pt x="57" y="13"/>
                      </a:lnTo>
                      <a:lnTo>
                        <a:pt x="61" y="10"/>
                      </a:lnTo>
                      <a:lnTo>
                        <a:pt x="66" y="7"/>
                      </a:lnTo>
                      <a:lnTo>
                        <a:pt x="70" y="4"/>
                      </a:lnTo>
                      <a:lnTo>
                        <a:pt x="74" y="0"/>
                      </a:lnTo>
                      <a:lnTo>
                        <a:pt x="0" y="0"/>
                      </a:lnTo>
                      <a:close/>
                    </a:path>
                  </a:pathLst>
                </a:custGeom>
                <a:solidFill>
                  <a:srgbClr val="737373"/>
                </a:solidFill>
                <a:ln w="9525">
                  <a:noFill/>
                  <a:round/>
                  <a:headEnd/>
                  <a:tailEnd/>
                </a:ln>
              </p:spPr>
              <p:txBody>
                <a:bodyPr/>
                <a:lstStyle/>
                <a:p>
                  <a:endParaRPr lang="en-US"/>
                </a:p>
              </p:txBody>
            </p:sp>
            <p:sp>
              <p:nvSpPr>
                <p:cNvPr id="13123" name="Freeform 298"/>
                <p:cNvSpPr>
                  <a:spLocks/>
                </p:cNvSpPr>
                <p:nvPr/>
              </p:nvSpPr>
              <p:spPr bwMode="auto">
                <a:xfrm>
                  <a:off x="2744" y="4078"/>
                  <a:ext cx="21" cy="4"/>
                </a:xfrm>
                <a:custGeom>
                  <a:avLst/>
                  <a:gdLst>
                    <a:gd name="T0" fmla="*/ 0 w 62"/>
                    <a:gd name="T1" fmla="*/ 0 h 13"/>
                    <a:gd name="T2" fmla="*/ 0 w 62"/>
                    <a:gd name="T3" fmla="*/ 0 h 13"/>
                    <a:gd name="T4" fmla="*/ 0 w 62"/>
                    <a:gd name="T5" fmla="*/ 0 h 13"/>
                    <a:gd name="T6" fmla="*/ 0 w 62"/>
                    <a:gd name="T7" fmla="*/ 0 h 13"/>
                    <a:gd name="T8" fmla="*/ 0 w 62"/>
                    <a:gd name="T9" fmla="*/ 0 h 13"/>
                    <a:gd name="T10" fmla="*/ 0 w 62"/>
                    <a:gd name="T11" fmla="*/ 0 h 13"/>
                    <a:gd name="T12" fmla="*/ 0 w 62"/>
                    <a:gd name="T13" fmla="*/ 0 h 13"/>
                    <a:gd name="T14" fmla="*/ 0 w 62"/>
                    <a:gd name="T15" fmla="*/ 0 h 13"/>
                    <a:gd name="T16" fmla="*/ 0 w 62"/>
                    <a:gd name="T17" fmla="*/ 0 h 13"/>
                    <a:gd name="T18" fmla="*/ 0 w 62"/>
                    <a:gd name="T19" fmla="*/ 0 h 13"/>
                    <a:gd name="T20" fmla="*/ 0 w 62"/>
                    <a:gd name="T21" fmla="*/ 0 h 13"/>
                    <a:gd name="T22" fmla="*/ 0 w 62"/>
                    <a:gd name="T23" fmla="*/ 0 h 13"/>
                    <a:gd name="T24" fmla="*/ 1 w 62"/>
                    <a:gd name="T25" fmla="*/ 0 h 13"/>
                    <a:gd name="T26" fmla="*/ 1 w 62"/>
                    <a:gd name="T27" fmla="*/ 0 h 13"/>
                    <a:gd name="T28" fmla="*/ 1 w 62"/>
                    <a:gd name="T29" fmla="*/ 0 h 13"/>
                    <a:gd name="T30" fmla="*/ 1 w 62"/>
                    <a:gd name="T31" fmla="*/ 0 h 13"/>
                    <a:gd name="T32" fmla="*/ 1 w 62"/>
                    <a:gd name="T33" fmla="*/ 0 h 13"/>
                    <a:gd name="T34" fmla="*/ 1 w 62"/>
                    <a:gd name="T35" fmla="*/ 0 h 13"/>
                    <a:gd name="T36" fmla="*/ 1 w 62"/>
                    <a:gd name="T37" fmla="*/ 0 h 13"/>
                    <a:gd name="T38" fmla="*/ 0 w 62"/>
                    <a:gd name="T39" fmla="*/ 0 h 1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
                    <a:gd name="T61" fmla="*/ 0 h 13"/>
                    <a:gd name="T62" fmla="*/ 62 w 62"/>
                    <a:gd name="T63" fmla="*/ 13 h 1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 h="13">
                      <a:moveTo>
                        <a:pt x="0" y="0"/>
                      </a:moveTo>
                      <a:lnTo>
                        <a:pt x="2" y="1"/>
                      </a:lnTo>
                      <a:lnTo>
                        <a:pt x="2" y="2"/>
                      </a:lnTo>
                      <a:lnTo>
                        <a:pt x="4" y="3"/>
                      </a:lnTo>
                      <a:lnTo>
                        <a:pt x="6" y="6"/>
                      </a:lnTo>
                      <a:lnTo>
                        <a:pt x="18" y="13"/>
                      </a:lnTo>
                      <a:lnTo>
                        <a:pt x="21" y="13"/>
                      </a:lnTo>
                      <a:lnTo>
                        <a:pt x="22" y="13"/>
                      </a:lnTo>
                      <a:lnTo>
                        <a:pt x="25" y="13"/>
                      </a:lnTo>
                      <a:lnTo>
                        <a:pt x="33" y="13"/>
                      </a:lnTo>
                      <a:lnTo>
                        <a:pt x="36" y="13"/>
                      </a:lnTo>
                      <a:lnTo>
                        <a:pt x="40" y="11"/>
                      </a:lnTo>
                      <a:lnTo>
                        <a:pt x="44" y="10"/>
                      </a:lnTo>
                      <a:lnTo>
                        <a:pt x="47" y="9"/>
                      </a:lnTo>
                      <a:lnTo>
                        <a:pt x="51" y="7"/>
                      </a:lnTo>
                      <a:lnTo>
                        <a:pt x="54" y="4"/>
                      </a:lnTo>
                      <a:lnTo>
                        <a:pt x="58" y="2"/>
                      </a:lnTo>
                      <a:lnTo>
                        <a:pt x="62" y="0"/>
                      </a:lnTo>
                      <a:lnTo>
                        <a:pt x="0" y="0"/>
                      </a:lnTo>
                      <a:close/>
                    </a:path>
                  </a:pathLst>
                </a:custGeom>
                <a:solidFill>
                  <a:srgbClr val="696969"/>
                </a:solidFill>
                <a:ln w="9525">
                  <a:noFill/>
                  <a:round/>
                  <a:headEnd/>
                  <a:tailEnd/>
                </a:ln>
              </p:spPr>
              <p:txBody>
                <a:bodyPr/>
                <a:lstStyle/>
                <a:p>
                  <a:endParaRPr lang="en-US"/>
                </a:p>
              </p:txBody>
            </p:sp>
            <p:sp>
              <p:nvSpPr>
                <p:cNvPr id="13124" name="Freeform 299"/>
                <p:cNvSpPr>
                  <a:spLocks/>
                </p:cNvSpPr>
                <p:nvPr/>
              </p:nvSpPr>
              <p:spPr bwMode="auto">
                <a:xfrm>
                  <a:off x="2747" y="4080"/>
                  <a:ext cx="15" cy="3"/>
                </a:xfrm>
                <a:custGeom>
                  <a:avLst/>
                  <a:gdLst>
                    <a:gd name="T0" fmla="*/ 1 w 45"/>
                    <a:gd name="T1" fmla="*/ 0 h 8"/>
                    <a:gd name="T2" fmla="*/ 0 w 45"/>
                    <a:gd name="T3" fmla="*/ 0 h 8"/>
                    <a:gd name="T4" fmla="*/ 0 w 45"/>
                    <a:gd name="T5" fmla="*/ 0 h 8"/>
                    <a:gd name="T6" fmla="*/ 0 w 45"/>
                    <a:gd name="T7" fmla="*/ 0 h 8"/>
                    <a:gd name="T8" fmla="*/ 0 w 45"/>
                    <a:gd name="T9" fmla="*/ 0 h 8"/>
                    <a:gd name="T10" fmla="*/ 0 w 45"/>
                    <a:gd name="T11" fmla="*/ 0 h 8"/>
                    <a:gd name="T12" fmla="*/ 0 w 45"/>
                    <a:gd name="T13" fmla="*/ 0 h 8"/>
                    <a:gd name="T14" fmla="*/ 0 w 45"/>
                    <a:gd name="T15" fmla="*/ 0 h 8"/>
                    <a:gd name="T16" fmla="*/ 0 w 45"/>
                    <a:gd name="T17" fmla="*/ 0 h 8"/>
                    <a:gd name="T18" fmla="*/ 0 w 45"/>
                    <a:gd name="T19" fmla="*/ 0 h 8"/>
                    <a:gd name="T20" fmla="*/ 1 w 45"/>
                    <a:gd name="T21" fmla="*/ 0 h 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
                    <a:gd name="T34" fmla="*/ 0 h 8"/>
                    <a:gd name="T35" fmla="*/ 45 w 45"/>
                    <a:gd name="T36" fmla="*/ 8 h 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 h="8">
                      <a:moveTo>
                        <a:pt x="45" y="0"/>
                      </a:moveTo>
                      <a:lnTo>
                        <a:pt x="40" y="2"/>
                      </a:lnTo>
                      <a:lnTo>
                        <a:pt x="36" y="4"/>
                      </a:lnTo>
                      <a:lnTo>
                        <a:pt x="31" y="7"/>
                      </a:lnTo>
                      <a:lnTo>
                        <a:pt x="27" y="7"/>
                      </a:lnTo>
                      <a:lnTo>
                        <a:pt x="22" y="8"/>
                      </a:lnTo>
                      <a:lnTo>
                        <a:pt x="18" y="8"/>
                      </a:lnTo>
                      <a:lnTo>
                        <a:pt x="14" y="7"/>
                      </a:lnTo>
                      <a:lnTo>
                        <a:pt x="10" y="7"/>
                      </a:lnTo>
                      <a:lnTo>
                        <a:pt x="0" y="0"/>
                      </a:lnTo>
                      <a:lnTo>
                        <a:pt x="45" y="0"/>
                      </a:lnTo>
                      <a:close/>
                    </a:path>
                  </a:pathLst>
                </a:custGeom>
                <a:solidFill>
                  <a:srgbClr val="5E5E5E"/>
                </a:solidFill>
                <a:ln w="9525">
                  <a:noFill/>
                  <a:round/>
                  <a:headEnd/>
                  <a:tailEnd/>
                </a:ln>
              </p:spPr>
              <p:txBody>
                <a:bodyPr/>
                <a:lstStyle/>
                <a:p>
                  <a:endParaRPr lang="en-US"/>
                </a:p>
              </p:txBody>
            </p:sp>
            <p:sp>
              <p:nvSpPr>
                <p:cNvPr id="13125" name="Freeform 300"/>
                <p:cNvSpPr>
                  <a:spLocks/>
                </p:cNvSpPr>
                <p:nvPr/>
              </p:nvSpPr>
              <p:spPr bwMode="auto">
                <a:xfrm>
                  <a:off x="2752" y="4082"/>
                  <a:ext cx="3" cy="1"/>
                </a:xfrm>
                <a:custGeom>
                  <a:avLst/>
                  <a:gdLst>
                    <a:gd name="T0" fmla="*/ 0 w 8"/>
                    <a:gd name="T1" fmla="*/ 0 h 1"/>
                    <a:gd name="T2" fmla="*/ 0 w 8"/>
                    <a:gd name="T3" fmla="*/ 1 h 1"/>
                    <a:gd name="T4" fmla="*/ 0 w 8"/>
                    <a:gd name="T5" fmla="*/ 1 h 1"/>
                    <a:gd name="T6" fmla="*/ 0 w 8"/>
                    <a:gd name="T7" fmla="*/ 1 h 1"/>
                    <a:gd name="T8" fmla="*/ 0 w 8"/>
                    <a:gd name="T9" fmla="*/ 0 h 1"/>
                    <a:gd name="T10" fmla="*/ 0 w 8"/>
                    <a:gd name="T11" fmla="*/ 0 h 1"/>
                    <a:gd name="T12" fmla="*/ 0 60000 65536"/>
                    <a:gd name="T13" fmla="*/ 0 60000 65536"/>
                    <a:gd name="T14" fmla="*/ 0 60000 65536"/>
                    <a:gd name="T15" fmla="*/ 0 60000 65536"/>
                    <a:gd name="T16" fmla="*/ 0 60000 65536"/>
                    <a:gd name="T17" fmla="*/ 0 60000 65536"/>
                    <a:gd name="T18" fmla="*/ 0 w 8"/>
                    <a:gd name="T19" fmla="*/ 0 h 1"/>
                    <a:gd name="T20" fmla="*/ 8 w 8"/>
                    <a:gd name="T21" fmla="*/ 1 h 1"/>
                  </a:gdLst>
                  <a:ahLst/>
                  <a:cxnLst>
                    <a:cxn ang="T12">
                      <a:pos x="T0" y="T1"/>
                    </a:cxn>
                    <a:cxn ang="T13">
                      <a:pos x="T2" y="T3"/>
                    </a:cxn>
                    <a:cxn ang="T14">
                      <a:pos x="T4" y="T5"/>
                    </a:cxn>
                    <a:cxn ang="T15">
                      <a:pos x="T6" y="T7"/>
                    </a:cxn>
                    <a:cxn ang="T16">
                      <a:pos x="T8" y="T9"/>
                    </a:cxn>
                    <a:cxn ang="T17">
                      <a:pos x="T10" y="T11"/>
                    </a:cxn>
                  </a:cxnLst>
                  <a:rect l="T18" t="T19" r="T20" b="T21"/>
                  <a:pathLst>
                    <a:path w="8" h="1">
                      <a:moveTo>
                        <a:pt x="0" y="0"/>
                      </a:moveTo>
                      <a:lnTo>
                        <a:pt x="1" y="1"/>
                      </a:lnTo>
                      <a:lnTo>
                        <a:pt x="4" y="1"/>
                      </a:lnTo>
                      <a:lnTo>
                        <a:pt x="5" y="1"/>
                      </a:lnTo>
                      <a:lnTo>
                        <a:pt x="8" y="0"/>
                      </a:lnTo>
                      <a:lnTo>
                        <a:pt x="0" y="0"/>
                      </a:lnTo>
                      <a:close/>
                    </a:path>
                  </a:pathLst>
                </a:custGeom>
                <a:solidFill>
                  <a:srgbClr val="575757"/>
                </a:solidFill>
                <a:ln w="9525">
                  <a:noFill/>
                  <a:round/>
                  <a:headEnd/>
                  <a:tailEnd/>
                </a:ln>
              </p:spPr>
              <p:txBody>
                <a:bodyPr/>
                <a:lstStyle/>
                <a:p>
                  <a:endParaRPr lang="en-US"/>
                </a:p>
              </p:txBody>
            </p:sp>
            <p:sp>
              <p:nvSpPr>
                <p:cNvPr id="13126" name="Freeform 301"/>
                <p:cNvSpPr>
                  <a:spLocks/>
                </p:cNvSpPr>
                <p:nvPr/>
              </p:nvSpPr>
              <p:spPr bwMode="auto">
                <a:xfrm>
                  <a:off x="2740" y="4058"/>
                  <a:ext cx="10" cy="23"/>
                </a:xfrm>
                <a:custGeom>
                  <a:avLst/>
                  <a:gdLst>
                    <a:gd name="T0" fmla="*/ 0 w 29"/>
                    <a:gd name="T1" fmla="*/ 0 h 69"/>
                    <a:gd name="T2" fmla="*/ 0 w 29"/>
                    <a:gd name="T3" fmla="*/ 0 h 69"/>
                    <a:gd name="T4" fmla="*/ 0 w 29"/>
                    <a:gd name="T5" fmla="*/ 0 h 69"/>
                    <a:gd name="T6" fmla="*/ 0 w 29"/>
                    <a:gd name="T7" fmla="*/ 0 h 69"/>
                    <a:gd name="T8" fmla="*/ 0 w 29"/>
                    <a:gd name="T9" fmla="*/ 0 h 69"/>
                    <a:gd name="T10" fmla="*/ 0 w 29"/>
                    <a:gd name="T11" fmla="*/ 1 h 69"/>
                    <a:gd name="T12" fmla="*/ 0 w 29"/>
                    <a:gd name="T13" fmla="*/ 1 h 69"/>
                    <a:gd name="T14" fmla="*/ 0 w 29"/>
                    <a:gd name="T15" fmla="*/ 1 h 69"/>
                    <a:gd name="T16" fmla="*/ 0 w 29"/>
                    <a:gd name="T17" fmla="*/ 1 h 69"/>
                    <a:gd name="T18" fmla="*/ 0 w 29"/>
                    <a:gd name="T19" fmla="*/ 1 h 69"/>
                    <a:gd name="T20" fmla="*/ 0 w 29"/>
                    <a:gd name="T21" fmla="*/ 1 h 69"/>
                    <a:gd name="T22" fmla="*/ 0 w 29"/>
                    <a:gd name="T23" fmla="*/ 1 h 69"/>
                    <a:gd name="T24" fmla="*/ 0 w 29"/>
                    <a:gd name="T25" fmla="*/ 1 h 69"/>
                    <a:gd name="T26" fmla="*/ 0 w 29"/>
                    <a:gd name="T27" fmla="*/ 1 h 69"/>
                    <a:gd name="T28" fmla="*/ 0 w 29"/>
                    <a:gd name="T29" fmla="*/ 1 h 69"/>
                    <a:gd name="T30" fmla="*/ 0 w 29"/>
                    <a:gd name="T31" fmla="*/ 0 h 69"/>
                    <a:gd name="T32" fmla="*/ 0 w 29"/>
                    <a:gd name="T33" fmla="*/ 0 h 69"/>
                    <a:gd name="T34" fmla="*/ 0 w 29"/>
                    <a:gd name="T35" fmla="*/ 0 h 69"/>
                    <a:gd name="T36" fmla="*/ 0 w 29"/>
                    <a:gd name="T37" fmla="*/ 0 h 69"/>
                    <a:gd name="T38" fmla="*/ 0 w 29"/>
                    <a:gd name="T39" fmla="*/ 0 h 69"/>
                    <a:gd name="T40" fmla="*/ 0 w 29"/>
                    <a:gd name="T41" fmla="*/ 0 h 69"/>
                    <a:gd name="T42" fmla="*/ 0 w 29"/>
                    <a:gd name="T43" fmla="*/ 0 h 69"/>
                    <a:gd name="T44" fmla="*/ 0 w 29"/>
                    <a:gd name="T45" fmla="*/ 0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69"/>
                    <a:gd name="T71" fmla="*/ 29 w 2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69">
                      <a:moveTo>
                        <a:pt x="19" y="0"/>
                      </a:moveTo>
                      <a:lnTo>
                        <a:pt x="19" y="0"/>
                      </a:lnTo>
                      <a:lnTo>
                        <a:pt x="13" y="12"/>
                      </a:lnTo>
                      <a:lnTo>
                        <a:pt x="7" y="21"/>
                      </a:lnTo>
                      <a:lnTo>
                        <a:pt x="3" y="31"/>
                      </a:lnTo>
                      <a:lnTo>
                        <a:pt x="0" y="41"/>
                      </a:lnTo>
                      <a:lnTo>
                        <a:pt x="0" y="49"/>
                      </a:lnTo>
                      <a:lnTo>
                        <a:pt x="1" y="58"/>
                      </a:lnTo>
                      <a:lnTo>
                        <a:pt x="7" y="65"/>
                      </a:lnTo>
                      <a:lnTo>
                        <a:pt x="13" y="69"/>
                      </a:lnTo>
                      <a:lnTo>
                        <a:pt x="18" y="61"/>
                      </a:lnTo>
                      <a:lnTo>
                        <a:pt x="15" y="59"/>
                      </a:lnTo>
                      <a:lnTo>
                        <a:pt x="13" y="55"/>
                      </a:lnTo>
                      <a:lnTo>
                        <a:pt x="11" y="49"/>
                      </a:lnTo>
                      <a:lnTo>
                        <a:pt x="13" y="42"/>
                      </a:lnTo>
                      <a:lnTo>
                        <a:pt x="14" y="34"/>
                      </a:lnTo>
                      <a:lnTo>
                        <a:pt x="17" y="26"/>
                      </a:lnTo>
                      <a:lnTo>
                        <a:pt x="22" y="15"/>
                      </a:lnTo>
                      <a:lnTo>
                        <a:pt x="29" y="6"/>
                      </a:lnTo>
                      <a:lnTo>
                        <a:pt x="19" y="0"/>
                      </a:lnTo>
                      <a:close/>
                    </a:path>
                  </a:pathLst>
                </a:custGeom>
                <a:solidFill>
                  <a:srgbClr val="000000"/>
                </a:solidFill>
                <a:ln w="9525">
                  <a:noFill/>
                  <a:round/>
                  <a:headEnd/>
                  <a:tailEnd/>
                </a:ln>
              </p:spPr>
              <p:txBody>
                <a:bodyPr/>
                <a:lstStyle/>
                <a:p>
                  <a:endParaRPr lang="en-US"/>
                </a:p>
              </p:txBody>
            </p:sp>
            <p:sp>
              <p:nvSpPr>
                <p:cNvPr id="13127" name="Freeform 302"/>
                <p:cNvSpPr>
                  <a:spLocks/>
                </p:cNvSpPr>
                <p:nvPr/>
              </p:nvSpPr>
              <p:spPr bwMode="auto">
                <a:xfrm>
                  <a:off x="2747" y="4045"/>
                  <a:ext cx="25" cy="15"/>
                </a:xfrm>
                <a:custGeom>
                  <a:avLst/>
                  <a:gdLst>
                    <a:gd name="T0" fmla="*/ 1 w 75"/>
                    <a:gd name="T1" fmla="*/ 0 h 45"/>
                    <a:gd name="T2" fmla="*/ 1 w 75"/>
                    <a:gd name="T3" fmla="*/ 0 h 45"/>
                    <a:gd name="T4" fmla="*/ 1 w 75"/>
                    <a:gd name="T5" fmla="*/ 0 h 45"/>
                    <a:gd name="T6" fmla="*/ 1 w 75"/>
                    <a:gd name="T7" fmla="*/ 0 h 45"/>
                    <a:gd name="T8" fmla="*/ 1 w 75"/>
                    <a:gd name="T9" fmla="*/ 0 h 45"/>
                    <a:gd name="T10" fmla="*/ 0 w 75"/>
                    <a:gd name="T11" fmla="*/ 0 h 45"/>
                    <a:gd name="T12" fmla="*/ 0 w 75"/>
                    <a:gd name="T13" fmla="*/ 0 h 45"/>
                    <a:gd name="T14" fmla="*/ 0 w 75"/>
                    <a:gd name="T15" fmla="*/ 0 h 45"/>
                    <a:gd name="T16" fmla="*/ 0 w 75"/>
                    <a:gd name="T17" fmla="*/ 0 h 45"/>
                    <a:gd name="T18" fmla="*/ 0 w 75"/>
                    <a:gd name="T19" fmla="*/ 0 h 45"/>
                    <a:gd name="T20" fmla="*/ 0 w 75"/>
                    <a:gd name="T21" fmla="*/ 1 h 45"/>
                    <a:gd name="T22" fmla="*/ 0 w 75"/>
                    <a:gd name="T23" fmla="*/ 0 h 45"/>
                    <a:gd name="T24" fmla="*/ 0 w 75"/>
                    <a:gd name="T25" fmla="*/ 0 h 45"/>
                    <a:gd name="T26" fmla="*/ 0 w 75"/>
                    <a:gd name="T27" fmla="*/ 0 h 45"/>
                    <a:gd name="T28" fmla="*/ 1 w 75"/>
                    <a:gd name="T29" fmla="*/ 0 h 45"/>
                    <a:gd name="T30" fmla="*/ 1 w 75"/>
                    <a:gd name="T31" fmla="*/ 0 h 45"/>
                    <a:gd name="T32" fmla="*/ 1 w 75"/>
                    <a:gd name="T33" fmla="*/ 0 h 45"/>
                    <a:gd name="T34" fmla="*/ 1 w 75"/>
                    <a:gd name="T35" fmla="*/ 0 h 45"/>
                    <a:gd name="T36" fmla="*/ 1 w 75"/>
                    <a:gd name="T37" fmla="*/ 0 h 45"/>
                    <a:gd name="T38" fmla="*/ 1 w 75"/>
                    <a:gd name="T39" fmla="*/ 0 h 45"/>
                    <a:gd name="T40" fmla="*/ 1 w 75"/>
                    <a:gd name="T41" fmla="*/ 0 h 45"/>
                    <a:gd name="T42" fmla="*/ 1 w 75"/>
                    <a:gd name="T43" fmla="*/ 0 h 45"/>
                    <a:gd name="T44" fmla="*/ 1 w 75"/>
                    <a:gd name="T45" fmla="*/ 0 h 45"/>
                    <a:gd name="T46" fmla="*/ 1 w 75"/>
                    <a:gd name="T47" fmla="*/ 0 h 4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
                    <a:gd name="T73" fmla="*/ 0 h 45"/>
                    <a:gd name="T74" fmla="*/ 75 w 75"/>
                    <a:gd name="T75" fmla="*/ 45 h 4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 h="45">
                      <a:moveTo>
                        <a:pt x="75" y="3"/>
                      </a:moveTo>
                      <a:lnTo>
                        <a:pt x="75" y="3"/>
                      </a:lnTo>
                      <a:lnTo>
                        <a:pt x="67" y="0"/>
                      </a:lnTo>
                      <a:lnTo>
                        <a:pt x="57" y="1"/>
                      </a:lnTo>
                      <a:lnTo>
                        <a:pt x="49" y="3"/>
                      </a:lnTo>
                      <a:lnTo>
                        <a:pt x="38" y="7"/>
                      </a:lnTo>
                      <a:lnTo>
                        <a:pt x="28" y="13"/>
                      </a:lnTo>
                      <a:lnTo>
                        <a:pt x="18" y="20"/>
                      </a:lnTo>
                      <a:lnTo>
                        <a:pt x="9" y="30"/>
                      </a:lnTo>
                      <a:lnTo>
                        <a:pt x="0" y="39"/>
                      </a:lnTo>
                      <a:lnTo>
                        <a:pt x="10" y="45"/>
                      </a:lnTo>
                      <a:lnTo>
                        <a:pt x="17" y="35"/>
                      </a:lnTo>
                      <a:lnTo>
                        <a:pt x="27" y="27"/>
                      </a:lnTo>
                      <a:lnTo>
                        <a:pt x="35" y="20"/>
                      </a:lnTo>
                      <a:lnTo>
                        <a:pt x="45" y="16"/>
                      </a:lnTo>
                      <a:lnTo>
                        <a:pt x="51" y="13"/>
                      </a:lnTo>
                      <a:lnTo>
                        <a:pt x="58" y="11"/>
                      </a:lnTo>
                      <a:lnTo>
                        <a:pt x="65" y="10"/>
                      </a:lnTo>
                      <a:lnTo>
                        <a:pt x="71" y="12"/>
                      </a:lnTo>
                      <a:lnTo>
                        <a:pt x="75" y="3"/>
                      </a:lnTo>
                      <a:close/>
                    </a:path>
                  </a:pathLst>
                </a:custGeom>
                <a:solidFill>
                  <a:srgbClr val="000000"/>
                </a:solidFill>
                <a:ln w="9525">
                  <a:noFill/>
                  <a:round/>
                  <a:headEnd/>
                  <a:tailEnd/>
                </a:ln>
              </p:spPr>
              <p:txBody>
                <a:bodyPr/>
                <a:lstStyle/>
                <a:p>
                  <a:endParaRPr lang="en-US"/>
                </a:p>
              </p:txBody>
            </p:sp>
            <p:sp>
              <p:nvSpPr>
                <p:cNvPr id="13128" name="Freeform 303"/>
                <p:cNvSpPr>
                  <a:spLocks/>
                </p:cNvSpPr>
                <p:nvPr/>
              </p:nvSpPr>
              <p:spPr bwMode="auto">
                <a:xfrm>
                  <a:off x="2770" y="4046"/>
                  <a:ext cx="6" cy="5"/>
                </a:xfrm>
                <a:custGeom>
                  <a:avLst/>
                  <a:gdLst>
                    <a:gd name="T0" fmla="*/ 0 w 18"/>
                    <a:gd name="T1" fmla="*/ 0 h 14"/>
                    <a:gd name="T2" fmla="*/ 0 w 18"/>
                    <a:gd name="T3" fmla="*/ 0 h 14"/>
                    <a:gd name="T4" fmla="*/ 0 w 18"/>
                    <a:gd name="T5" fmla="*/ 0 h 14"/>
                    <a:gd name="T6" fmla="*/ 0 w 18"/>
                    <a:gd name="T7" fmla="*/ 0 h 14"/>
                    <a:gd name="T8" fmla="*/ 0 w 18"/>
                    <a:gd name="T9" fmla="*/ 0 h 14"/>
                    <a:gd name="T10" fmla="*/ 0 w 18"/>
                    <a:gd name="T11" fmla="*/ 0 h 14"/>
                    <a:gd name="T12" fmla="*/ 0 w 18"/>
                    <a:gd name="T13" fmla="*/ 0 h 14"/>
                    <a:gd name="T14" fmla="*/ 0 w 18"/>
                    <a:gd name="T15" fmla="*/ 0 h 14"/>
                    <a:gd name="T16" fmla="*/ 0 w 18"/>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14"/>
                    <a:gd name="T29" fmla="*/ 18 w 18"/>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14">
                      <a:moveTo>
                        <a:pt x="18" y="5"/>
                      </a:moveTo>
                      <a:lnTo>
                        <a:pt x="18" y="5"/>
                      </a:lnTo>
                      <a:lnTo>
                        <a:pt x="4" y="0"/>
                      </a:lnTo>
                      <a:lnTo>
                        <a:pt x="0" y="9"/>
                      </a:lnTo>
                      <a:lnTo>
                        <a:pt x="12" y="14"/>
                      </a:lnTo>
                      <a:lnTo>
                        <a:pt x="18" y="5"/>
                      </a:lnTo>
                      <a:close/>
                    </a:path>
                  </a:pathLst>
                </a:custGeom>
                <a:solidFill>
                  <a:srgbClr val="000000"/>
                </a:solidFill>
                <a:ln w="9525">
                  <a:noFill/>
                  <a:round/>
                  <a:headEnd/>
                  <a:tailEnd/>
                </a:ln>
              </p:spPr>
              <p:txBody>
                <a:bodyPr/>
                <a:lstStyle/>
                <a:p>
                  <a:endParaRPr lang="en-US"/>
                </a:p>
              </p:txBody>
            </p:sp>
            <p:sp>
              <p:nvSpPr>
                <p:cNvPr id="13129" name="Freeform 304"/>
                <p:cNvSpPr>
                  <a:spLocks/>
                </p:cNvSpPr>
                <p:nvPr/>
              </p:nvSpPr>
              <p:spPr bwMode="auto">
                <a:xfrm>
                  <a:off x="2771" y="4048"/>
                  <a:ext cx="10" cy="23"/>
                </a:xfrm>
                <a:custGeom>
                  <a:avLst/>
                  <a:gdLst>
                    <a:gd name="T0" fmla="*/ 0 w 28"/>
                    <a:gd name="T1" fmla="*/ 1 h 70"/>
                    <a:gd name="T2" fmla="*/ 0 w 28"/>
                    <a:gd name="T3" fmla="*/ 1 h 70"/>
                    <a:gd name="T4" fmla="*/ 0 w 28"/>
                    <a:gd name="T5" fmla="*/ 1 h 70"/>
                    <a:gd name="T6" fmla="*/ 0 w 28"/>
                    <a:gd name="T7" fmla="*/ 1 h 70"/>
                    <a:gd name="T8" fmla="*/ 0 w 28"/>
                    <a:gd name="T9" fmla="*/ 0 h 70"/>
                    <a:gd name="T10" fmla="*/ 0 w 28"/>
                    <a:gd name="T11" fmla="*/ 0 h 70"/>
                    <a:gd name="T12" fmla="*/ 0 w 28"/>
                    <a:gd name="T13" fmla="*/ 0 h 70"/>
                    <a:gd name="T14" fmla="*/ 0 w 28"/>
                    <a:gd name="T15" fmla="*/ 0 h 70"/>
                    <a:gd name="T16" fmla="*/ 0 w 28"/>
                    <a:gd name="T17" fmla="*/ 0 h 70"/>
                    <a:gd name="T18" fmla="*/ 0 w 28"/>
                    <a:gd name="T19" fmla="*/ 0 h 70"/>
                    <a:gd name="T20" fmla="*/ 0 w 28"/>
                    <a:gd name="T21" fmla="*/ 0 h 70"/>
                    <a:gd name="T22" fmla="*/ 0 w 28"/>
                    <a:gd name="T23" fmla="*/ 0 h 70"/>
                    <a:gd name="T24" fmla="*/ 0 w 28"/>
                    <a:gd name="T25" fmla="*/ 0 h 70"/>
                    <a:gd name="T26" fmla="*/ 0 w 28"/>
                    <a:gd name="T27" fmla="*/ 0 h 70"/>
                    <a:gd name="T28" fmla="*/ 0 w 28"/>
                    <a:gd name="T29" fmla="*/ 0 h 70"/>
                    <a:gd name="T30" fmla="*/ 0 w 28"/>
                    <a:gd name="T31" fmla="*/ 0 h 70"/>
                    <a:gd name="T32" fmla="*/ 0 w 28"/>
                    <a:gd name="T33" fmla="*/ 1 h 70"/>
                    <a:gd name="T34" fmla="*/ 0 w 28"/>
                    <a:gd name="T35" fmla="*/ 1 h 70"/>
                    <a:gd name="T36" fmla="*/ 0 w 28"/>
                    <a:gd name="T37" fmla="*/ 1 h 70"/>
                    <a:gd name="T38" fmla="*/ 0 w 28"/>
                    <a:gd name="T39" fmla="*/ 1 h 70"/>
                    <a:gd name="T40" fmla="*/ 0 w 28"/>
                    <a:gd name="T41" fmla="*/ 1 h 70"/>
                    <a:gd name="T42" fmla="*/ 0 w 28"/>
                    <a:gd name="T43" fmla="*/ 1 h 70"/>
                    <a:gd name="T44" fmla="*/ 0 w 28"/>
                    <a:gd name="T45" fmla="*/ 1 h 70"/>
                    <a:gd name="T46" fmla="*/ 0 w 28"/>
                    <a:gd name="T47" fmla="*/ 1 h 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
                    <a:gd name="T73" fmla="*/ 0 h 70"/>
                    <a:gd name="T74" fmla="*/ 28 w 28"/>
                    <a:gd name="T75" fmla="*/ 70 h 7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 h="70">
                      <a:moveTo>
                        <a:pt x="9" y="70"/>
                      </a:moveTo>
                      <a:lnTo>
                        <a:pt x="9" y="70"/>
                      </a:lnTo>
                      <a:lnTo>
                        <a:pt x="16" y="59"/>
                      </a:lnTo>
                      <a:lnTo>
                        <a:pt x="22" y="50"/>
                      </a:lnTo>
                      <a:lnTo>
                        <a:pt x="26" y="39"/>
                      </a:lnTo>
                      <a:lnTo>
                        <a:pt x="28" y="30"/>
                      </a:lnTo>
                      <a:lnTo>
                        <a:pt x="28" y="22"/>
                      </a:lnTo>
                      <a:lnTo>
                        <a:pt x="27" y="12"/>
                      </a:lnTo>
                      <a:lnTo>
                        <a:pt x="22" y="5"/>
                      </a:lnTo>
                      <a:lnTo>
                        <a:pt x="15" y="0"/>
                      </a:lnTo>
                      <a:lnTo>
                        <a:pt x="9" y="9"/>
                      </a:lnTo>
                      <a:lnTo>
                        <a:pt x="13" y="12"/>
                      </a:lnTo>
                      <a:lnTo>
                        <a:pt x="16" y="16"/>
                      </a:lnTo>
                      <a:lnTo>
                        <a:pt x="16" y="22"/>
                      </a:lnTo>
                      <a:lnTo>
                        <a:pt x="16" y="29"/>
                      </a:lnTo>
                      <a:lnTo>
                        <a:pt x="15" y="36"/>
                      </a:lnTo>
                      <a:lnTo>
                        <a:pt x="11" y="45"/>
                      </a:lnTo>
                      <a:lnTo>
                        <a:pt x="6" y="54"/>
                      </a:lnTo>
                      <a:lnTo>
                        <a:pt x="0" y="64"/>
                      </a:lnTo>
                      <a:lnTo>
                        <a:pt x="9" y="70"/>
                      </a:lnTo>
                      <a:close/>
                    </a:path>
                  </a:pathLst>
                </a:custGeom>
                <a:solidFill>
                  <a:srgbClr val="000000"/>
                </a:solidFill>
                <a:ln w="9525">
                  <a:noFill/>
                  <a:round/>
                  <a:headEnd/>
                  <a:tailEnd/>
                </a:ln>
              </p:spPr>
              <p:txBody>
                <a:bodyPr/>
                <a:lstStyle/>
                <a:p>
                  <a:endParaRPr lang="en-US"/>
                </a:p>
              </p:txBody>
            </p:sp>
            <p:sp>
              <p:nvSpPr>
                <p:cNvPr id="13130" name="Freeform 305"/>
                <p:cNvSpPr>
                  <a:spLocks/>
                </p:cNvSpPr>
                <p:nvPr/>
              </p:nvSpPr>
              <p:spPr bwMode="auto">
                <a:xfrm>
                  <a:off x="2749" y="4069"/>
                  <a:ext cx="25" cy="15"/>
                </a:xfrm>
                <a:custGeom>
                  <a:avLst/>
                  <a:gdLst>
                    <a:gd name="T0" fmla="*/ 0 w 76"/>
                    <a:gd name="T1" fmla="*/ 1 h 45"/>
                    <a:gd name="T2" fmla="*/ 0 w 76"/>
                    <a:gd name="T3" fmla="*/ 1 h 45"/>
                    <a:gd name="T4" fmla="*/ 0 w 76"/>
                    <a:gd name="T5" fmla="*/ 1 h 45"/>
                    <a:gd name="T6" fmla="*/ 0 w 76"/>
                    <a:gd name="T7" fmla="*/ 1 h 45"/>
                    <a:gd name="T8" fmla="*/ 0 w 76"/>
                    <a:gd name="T9" fmla="*/ 1 h 45"/>
                    <a:gd name="T10" fmla="*/ 0 w 76"/>
                    <a:gd name="T11" fmla="*/ 0 h 45"/>
                    <a:gd name="T12" fmla="*/ 1 w 76"/>
                    <a:gd name="T13" fmla="*/ 0 h 45"/>
                    <a:gd name="T14" fmla="*/ 1 w 76"/>
                    <a:gd name="T15" fmla="*/ 0 h 45"/>
                    <a:gd name="T16" fmla="*/ 1 w 76"/>
                    <a:gd name="T17" fmla="*/ 0 h 45"/>
                    <a:gd name="T18" fmla="*/ 1 w 76"/>
                    <a:gd name="T19" fmla="*/ 0 h 45"/>
                    <a:gd name="T20" fmla="*/ 1 w 76"/>
                    <a:gd name="T21" fmla="*/ 0 h 45"/>
                    <a:gd name="T22" fmla="*/ 1 w 76"/>
                    <a:gd name="T23" fmla="*/ 0 h 45"/>
                    <a:gd name="T24" fmla="*/ 1 w 76"/>
                    <a:gd name="T25" fmla="*/ 0 h 45"/>
                    <a:gd name="T26" fmla="*/ 1 w 76"/>
                    <a:gd name="T27" fmla="*/ 0 h 45"/>
                    <a:gd name="T28" fmla="*/ 0 w 76"/>
                    <a:gd name="T29" fmla="*/ 0 h 45"/>
                    <a:gd name="T30" fmla="*/ 0 w 76"/>
                    <a:gd name="T31" fmla="*/ 0 h 45"/>
                    <a:gd name="T32" fmla="*/ 0 w 76"/>
                    <a:gd name="T33" fmla="*/ 0 h 45"/>
                    <a:gd name="T34" fmla="*/ 0 w 76"/>
                    <a:gd name="T35" fmla="*/ 0 h 45"/>
                    <a:gd name="T36" fmla="*/ 0 w 76"/>
                    <a:gd name="T37" fmla="*/ 0 h 45"/>
                    <a:gd name="T38" fmla="*/ 0 w 76"/>
                    <a:gd name="T39" fmla="*/ 0 h 45"/>
                    <a:gd name="T40" fmla="*/ 0 w 76"/>
                    <a:gd name="T41" fmla="*/ 1 h 45"/>
                    <a:gd name="T42" fmla="*/ 0 w 76"/>
                    <a:gd name="T43" fmla="*/ 1 h 45"/>
                    <a:gd name="T44" fmla="*/ 0 w 76"/>
                    <a:gd name="T45" fmla="*/ 1 h 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6"/>
                    <a:gd name="T70" fmla="*/ 0 h 45"/>
                    <a:gd name="T71" fmla="*/ 76 w 76"/>
                    <a:gd name="T72" fmla="*/ 45 h 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6" h="45">
                      <a:moveTo>
                        <a:pt x="0" y="42"/>
                      </a:moveTo>
                      <a:lnTo>
                        <a:pt x="0" y="42"/>
                      </a:lnTo>
                      <a:lnTo>
                        <a:pt x="10" y="45"/>
                      </a:lnTo>
                      <a:lnTo>
                        <a:pt x="18" y="45"/>
                      </a:lnTo>
                      <a:lnTo>
                        <a:pt x="29" y="42"/>
                      </a:lnTo>
                      <a:lnTo>
                        <a:pt x="39" y="37"/>
                      </a:lnTo>
                      <a:lnTo>
                        <a:pt x="49" y="32"/>
                      </a:lnTo>
                      <a:lnTo>
                        <a:pt x="58" y="25"/>
                      </a:lnTo>
                      <a:lnTo>
                        <a:pt x="67" y="15"/>
                      </a:lnTo>
                      <a:lnTo>
                        <a:pt x="76" y="6"/>
                      </a:lnTo>
                      <a:lnTo>
                        <a:pt x="67" y="0"/>
                      </a:lnTo>
                      <a:lnTo>
                        <a:pt x="58" y="9"/>
                      </a:lnTo>
                      <a:lnTo>
                        <a:pt x="50" y="17"/>
                      </a:lnTo>
                      <a:lnTo>
                        <a:pt x="42" y="25"/>
                      </a:lnTo>
                      <a:lnTo>
                        <a:pt x="33" y="29"/>
                      </a:lnTo>
                      <a:lnTo>
                        <a:pt x="25" y="33"/>
                      </a:lnTo>
                      <a:lnTo>
                        <a:pt x="17" y="35"/>
                      </a:lnTo>
                      <a:lnTo>
                        <a:pt x="11" y="35"/>
                      </a:lnTo>
                      <a:lnTo>
                        <a:pt x="6" y="34"/>
                      </a:lnTo>
                      <a:lnTo>
                        <a:pt x="0" y="42"/>
                      </a:lnTo>
                      <a:close/>
                    </a:path>
                  </a:pathLst>
                </a:custGeom>
                <a:solidFill>
                  <a:srgbClr val="000000"/>
                </a:solidFill>
                <a:ln w="9525">
                  <a:noFill/>
                  <a:round/>
                  <a:headEnd/>
                  <a:tailEnd/>
                </a:ln>
              </p:spPr>
              <p:txBody>
                <a:bodyPr/>
                <a:lstStyle/>
                <a:p>
                  <a:endParaRPr lang="en-US"/>
                </a:p>
              </p:txBody>
            </p:sp>
            <p:sp>
              <p:nvSpPr>
                <p:cNvPr id="13131" name="Freeform 306"/>
                <p:cNvSpPr>
                  <a:spLocks/>
                </p:cNvSpPr>
                <p:nvPr/>
              </p:nvSpPr>
              <p:spPr bwMode="auto">
                <a:xfrm>
                  <a:off x="2745" y="4079"/>
                  <a:ext cx="6" cy="4"/>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0 h 14"/>
                    <a:gd name="T18" fmla="*/ 0 w 19"/>
                    <a:gd name="T19" fmla="*/ 0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4"/>
                    <a:gd name="T32" fmla="*/ 19 w 19"/>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4">
                      <a:moveTo>
                        <a:pt x="0" y="8"/>
                      </a:moveTo>
                      <a:lnTo>
                        <a:pt x="0" y="8"/>
                      </a:lnTo>
                      <a:lnTo>
                        <a:pt x="13" y="14"/>
                      </a:lnTo>
                      <a:lnTo>
                        <a:pt x="19" y="6"/>
                      </a:lnTo>
                      <a:lnTo>
                        <a:pt x="5" y="0"/>
                      </a:lnTo>
                      <a:lnTo>
                        <a:pt x="0" y="8"/>
                      </a:lnTo>
                      <a:close/>
                    </a:path>
                  </a:pathLst>
                </a:custGeom>
                <a:solidFill>
                  <a:srgbClr val="000000"/>
                </a:solidFill>
                <a:ln w="9525">
                  <a:noFill/>
                  <a:round/>
                  <a:headEnd/>
                  <a:tailEnd/>
                </a:ln>
              </p:spPr>
              <p:txBody>
                <a:bodyPr/>
                <a:lstStyle/>
                <a:p>
                  <a:endParaRPr lang="en-US"/>
                </a:p>
              </p:txBody>
            </p:sp>
            <p:sp>
              <p:nvSpPr>
                <p:cNvPr id="13132" name="Freeform 307"/>
                <p:cNvSpPr>
                  <a:spLocks/>
                </p:cNvSpPr>
                <p:nvPr/>
              </p:nvSpPr>
              <p:spPr bwMode="auto">
                <a:xfrm>
                  <a:off x="2774" y="4059"/>
                  <a:ext cx="1" cy="1"/>
                </a:xfrm>
                <a:custGeom>
                  <a:avLst/>
                  <a:gdLst>
                    <a:gd name="T0" fmla="*/ 0 w 4"/>
                    <a:gd name="T1" fmla="*/ 0 h 1"/>
                    <a:gd name="T2" fmla="*/ 0 w 4"/>
                    <a:gd name="T3" fmla="*/ 0 h 1"/>
                    <a:gd name="T4" fmla="*/ 0 w 4"/>
                    <a:gd name="T5" fmla="*/ 0 h 1"/>
                    <a:gd name="T6" fmla="*/ 0 w 4"/>
                    <a:gd name="T7" fmla="*/ 0 h 1"/>
                    <a:gd name="T8" fmla="*/ 0 w 4"/>
                    <a:gd name="T9" fmla="*/ 0 h 1"/>
                    <a:gd name="T10" fmla="*/ 0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4" y="0"/>
                      </a:moveTo>
                      <a:lnTo>
                        <a:pt x="3" y="0"/>
                      </a:lnTo>
                      <a:lnTo>
                        <a:pt x="1" y="0"/>
                      </a:lnTo>
                      <a:lnTo>
                        <a:pt x="0" y="0"/>
                      </a:lnTo>
                      <a:lnTo>
                        <a:pt x="4" y="0"/>
                      </a:lnTo>
                      <a:close/>
                    </a:path>
                  </a:pathLst>
                </a:custGeom>
                <a:solidFill>
                  <a:srgbClr val="EDEDED"/>
                </a:solidFill>
                <a:ln w="9525">
                  <a:noFill/>
                  <a:round/>
                  <a:headEnd/>
                  <a:tailEnd/>
                </a:ln>
              </p:spPr>
              <p:txBody>
                <a:bodyPr/>
                <a:lstStyle/>
                <a:p>
                  <a:endParaRPr lang="en-US"/>
                </a:p>
              </p:txBody>
            </p:sp>
            <p:sp>
              <p:nvSpPr>
                <p:cNvPr id="13133" name="Freeform 308"/>
                <p:cNvSpPr>
                  <a:spLocks/>
                </p:cNvSpPr>
                <p:nvPr/>
              </p:nvSpPr>
              <p:spPr bwMode="auto">
                <a:xfrm>
                  <a:off x="2772" y="4059"/>
                  <a:ext cx="5" cy="1"/>
                </a:xfrm>
                <a:custGeom>
                  <a:avLst/>
                  <a:gdLst>
                    <a:gd name="T0" fmla="*/ 0 w 14"/>
                    <a:gd name="T1" fmla="*/ 0 h 3"/>
                    <a:gd name="T2" fmla="*/ 0 w 14"/>
                    <a:gd name="T3" fmla="*/ 0 h 3"/>
                    <a:gd name="T4" fmla="*/ 0 w 14"/>
                    <a:gd name="T5" fmla="*/ 0 h 3"/>
                    <a:gd name="T6" fmla="*/ 0 w 14"/>
                    <a:gd name="T7" fmla="*/ 0 h 3"/>
                    <a:gd name="T8" fmla="*/ 0 w 14"/>
                    <a:gd name="T9" fmla="*/ 0 h 3"/>
                    <a:gd name="T10" fmla="*/ 0 w 14"/>
                    <a:gd name="T11" fmla="*/ 0 h 3"/>
                    <a:gd name="T12" fmla="*/ 0 60000 65536"/>
                    <a:gd name="T13" fmla="*/ 0 60000 65536"/>
                    <a:gd name="T14" fmla="*/ 0 60000 65536"/>
                    <a:gd name="T15" fmla="*/ 0 60000 65536"/>
                    <a:gd name="T16" fmla="*/ 0 60000 65536"/>
                    <a:gd name="T17" fmla="*/ 0 60000 65536"/>
                    <a:gd name="T18" fmla="*/ 0 w 14"/>
                    <a:gd name="T19" fmla="*/ 0 h 3"/>
                    <a:gd name="T20" fmla="*/ 14 w 14"/>
                    <a:gd name="T21" fmla="*/ 3 h 3"/>
                  </a:gdLst>
                  <a:ahLst/>
                  <a:cxnLst>
                    <a:cxn ang="T12">
                      <a:pos x="T0" y="T1"/>
                    </a:cxn>
                    <a:cxn ang="T13">
                      <a:pos x="T2" y="T3"/>
                    </a:cxn>
                    <a:cxn ang="T14">
                      <a:pos x="T4" y="T5"/>
                    </a:cxn>
                    <a:cxn ang="T15">
                      <a:pos x="T6" y="T7"/>
                    </a:cxn>
                    <a:cxn ang="T16">
                      <a:pos x="T8" y="T9"/>
                    </a:cxn>
                    <a:cxn ang="T17">
                      <a:pos x="T10" y="T11"/>
                    </a:cxn>
                  </a:cxnLst>
                  <a:rect l="T18" t="T19" r="T20" b="T21"/>
                  <a:pathLst>
                    <a:path w="14" h="3">
                      <a:moveTo>
                        <a:pt x="14" y="3"/>
                      </a:moveTo>
                      <a:lnTo>
                        <a:pt x="11" y="0"/>
                      </a:lnTo>
                      <a:lnTo>
                        <a:pt x="7" y="0"/>
                      </a:lnTo>
                      <a:lnTo>
                        <a:pt x="3" y="0"/>
                      </a:lnTo>
                      <a:lnTo>
                        <a:pt x="0" y="3"/>
                      </a:lnTo>
                      <a:lnTo>
                        <a:pt x="14" y="3"/>
                      </a:lnTo>
                      <a:close/>
                    </a:path>
                  </a:pathLst>
                </a:custGeom>
                <a:solidFill>
                  <a:srgbClr val="E3E3E3"/>
                </a:solidFill>
                <a:ln w="9525">
                  <a:noFill/>
                  <a:round/>
                  <a:headEnd/>
                  <a:tailEnd/>
                </a:ln>
              </p:spPr>
              <p:txBody>
                <a:bodyPr/>
                <a:lstStyle/>
                <a:p>
                  <a:endParaRPr lang="en-US"/>
                </a:p>
              </p:txBody>
            </p:sp>
            <p:sp>
              <p:nvSpPr>
                <p:cNvPr id="13134" name="Freeform 309"/>
                <p:cNvSpPr>
                  <a:spLocks/>
                </p:cNvSpPr>
                <p:nvPr/>
              </p:nvSpPr>
              <p:spPr bwMode="auto">
                <a:xfrm>
                  <a:off x="2772" y="4059"/>
                  <a:ext cx="5" cy="1"/>
                </a:xfrm>
                <a:custGeom>
                  <a:avLst/>
                  <a:gdLst>
                    <a:gd name="T0" fmla="*/ 0 w 15"/>
                    <a:gd name="T1" fmla="*/ 0 h 4"/>
                    <a:gd name="T2" fmla="*/ 0 w 15"/>
                    <a:gd name="T3" fmla="*/ 0 h 4"/>
                    <a:gd name="T4" fmla="*/ 0 w 15"/>
                    <a:gd name="T5" fmla="*/ 0 h 4"/>
                    <a:gd name="T6" fmla="*/ 0 w 15"/>
                    <a:gd name="T7" fmla="*/ 0 h 4"/>
                    <a:gd name="T8" fmla="*/ 0 w 15"/>
                    <a:gd name="T9" fmla="*/ 0 h 4"/>
                    <a:gd name="T10" fmla="*/ 0 w 15"/>
                    <a:gd name="T11" fmla="*/ 0 h 4"/>
                    <a:gd name="T12" fmla="*/ 0 w 15"/>
                    <a:gd name="T13" fmla="*/ 0 h 4"/>
                    <a:gd name="T14" fmla="*/ 0 w 15"/>
                    <a:gd name="T15" fmla="*/ 0 h 4"/>
                    <a:gd name="T16" fmla="*/ 0 w 15"/>
                    <a:gd name="T17" fmla="*/ 0 h 4"/>
                    <a:gd name="T18" fmla="*/ 0 w 15"/>
                    <a:gd name="T19" fmla="*/ 0 h 4"/>
                    <a:gd name="T20" fmla="*/ 0 w 15"/>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4"/>
                    <a:gd name="T35" fmla="*/ 15 w 15"/>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4">
                      <a:moveTo>
                        <a:pt x="7" y="0"/>
                      </a:moveTo>
                      <a:lnTo>
                        <a:pt x="4" y="0"/>
                      </a:lnTo>
                      <a:lnTo>
                        <a:pt x="3" y="2"/>
                      </a:lnTo>
                      <a:lnTo>
                        <a:pt x="1" y="3"/>
                      </a:lnTo>
                      <a:lnTo>
                        <a:pt x="0" y="4"/>
                      </a:lnTo>
                      <a:lnTo>
                        <a:pt x="15" y="4"/>
                      </a:lnTo>
                      <a:lnTo>
                        <a:pt x="15" y="3"/>
                      </a:lnTo>
                      <a:lnTo>
                        <a:pt x="14" y="2"/>
                      </a:lnTo>
                      <a:lnTo>
                        <a:pt x="12" y="0"/>
                      </a:lnTo>
                      <a:lnTo>
                        <a:pt x="11" y="0"/>
                      </a:lnTo>
                      <a:lnTo>
                        <a:pt x="7" y="0"/>
                      </a:lnTo>
                      <a:close/>
                    </a:path>
                  </a:pathLst>
                </a:custGeom>
                <a:solidFill>
                  <a:srgbClr val="D9D9D9"/>
                </a:solidFill>
                <a:ln w="9525">
                  <a:noFill/>
                  <a:round/>
                  <a:headEnd/>
                  <a:tailEnd/>
                </a:ln>
              </p:spPr>
              <p:txBody>
                <a:bodyPr/>
                <a:lstStyle/>
                <a:p>
                  <a:endParaRPr lang="en-US"/>
                </a:p>
              </p:txBody>
            </p:sp>
            <p:sp>
              <p:nvSpPr>
                <p:cNvPr id="13135" name="Freeform 310"/>
                <p:cNvSpPr>
                  <a:spLocks/>
                </p:cNvSpPr>
                <p:nvPr/>
              </p:nvSpPr>
              <p:spPr bwMode="auto">
                <a:xfrm>
                  <a:off x="2770" y="4060"/>
                  <a:ext cx="8" cy="1"/>
                </a:xfrm>
                <a:custGeom>
                  <a:avLst/>
                  <a:gdLst>
                    <a:gd name="T0" fmla="*/ 0 w 22"/>
                    <a:gd name="T1" fmla="*/ 0 h 3"/>
                    <a:gd name="T2" fmla="*/ 0 w 22"/>
                    <a:gd name="T3" fmla="*/ 0 h 3"/>
                    <a:gd name="T4" fmla="*/ 0 w 22"/>
                    <a:gd name="T5" fmla="*/ 0 h 3"/>
                    <a:gd name="T6" fmla="*/ 0 w 22"/>
                    <a:gd name="T7" fmla="*/ 0 h 3"/>
                    <a:gd name="T8" fmla="*/ 0 w 22"/>
                    <a:gd name="T9" fmla="*/ 0 h 3"/>
                    <a:gd name="T10" fmla="*/ 0 w 22"/>
                    <a:gd name="T11" fmla="*/ 0 h 3"/>
                    <a:gd name="T12" fmla="*/ 0 w 22"/>
                    <a:gd name="T13" fmla="*/ 0 h 3"/>
                    <a:gd name="T14" fmla="*/ 0 w 22"/>
                    <a:gd name="T15" fmla="*/ 0 h 3"/>
                    <a:gd name="T16" fmla="*/ 0 w 22"/>
                    <a:gd name="T17" fmla="*/ 0 h 3"/>
                    <a:gd name="T18" fmla="*/ 0 w 22"/>
                    <a:gd name="T19" fmla="*/ 0 h 3"/>
                    <a:gd name="T20" fmla="*/ 0 w 22"/>
                    <a:gd name="T21" fmla="*/ 0 h 3"/>
                    <a:gd name="T22" fmla="*/ 0 w 22"/>
                    <a:gd name="T23" fmla="*/ 0 h 3"/>
                    <a:gd name="T24" fmla="*/ 0 w 22"/>
                    <a:gd name="T25" fmla="*/ 0 h 3"/>
                    <a:gd name="T26" fmla="*/ 0 w 22"/>
                    <a:gd name="T27" fmla="*/ 0 h 3"/>
                    <a:gd name="T28" fmla="*/ 0 w 22"/>
                    <a:gd name="T29" fmla="*/ 0 h 3"/>
                    <a:gd name="T30" fmla="*/ 0 w 22"/>
                    <a:gd name="T31" fmla="*/ 0 h 3"/>
                    <a:gd name="T32" fmla="*/ 0 w 22"/>
                    <a:gd name="T33" fmla="*/ 0 h 3"/>
                    <a:gd name="T34" fmla="*/ 0 w 22"/>
                    <a:gd name="T35" fmla="*/ 0 h 3"/>
                    <a:gd name="T36" fmla="*/ 0 w 22"/>
                    <a:gd name="T37" fmla="*/ 0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
                    <a:gd name="T59" fmla="*/ 22 w 22"/>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
                      <a:moveTo>
                        <a:pt x="22" y="3"/>
                      </a:moveTo>
                      <a:lnTo>
                        <a:pt x="20" y="2"/>
                      </a:lnTo>
                      <a:lnTo>
                        <a:pt x="20" y="1"/>
                      </a:lnTo>
                      <a:lnTo>
                        <a:pt x="19" y="1"/>
                      </a:lnTo>
                      <a:lnTo>
                        <a:pt x="19" y="0"/>
                      </a:lnTo>
                      <a:lnTo>
                        <a:pt x="5" y="0"/>
                      </a:lnTo>
                      <a:lnTo>
                        <a:pt x="4" y="0"/>
                      </a:lnTo>
                      <a:lnTo>
                        <a:pt x="4" y="1"/>
                      </a:lnTo>
                      <a:lnTo>
                        <a:pt x="3" y="1"/>
                      </a:lnTo>
                      <a:lnTo>
                        <a:pt x="3" y="2"/>
                      </a:lnTo>
                      <a:lnTo>
                        <a:pt x="1" y="2"/>
                      </a:lnTo>
                      <a:lnTo>
                        <a:pt x="0" y="3"/>
                      </a:lnTo>
                      <a:lnTo>
                        <a:pt x="22" y="3"/>
                      </a:lnTo>
                      <a:close/>
                    </a:path>
                  </a:pathLst>
                </a:custGeom>
                <a:solidFill>
                  <a:srgbClr val="D1D1D1"/>
                </a:solidFill>
                <a:ln w="9525">
                  <a:noFill/>
                  <a:round/>
                  <a:headEnd/>
                  <a:tailEnd/>
                </a:ln>
              </p:spPr>
              <p:txBody>
                <a:bodyPr/>
                <a:lstStyle/>
                <a:p>
                  <a:endParaRPr lang="en-US"/>
                </a:p>
              </p:txBody>
            </p:sp>
            <p:sp>
              <p:nvSpPr>
                <p:cNvPr id="13136" name="Freeform 311"/>
                <p:cNvSpPr>
                  <a:spLocks/>
                </p:cNvSpPr>
                <p:nvPr/>
              </p:nvSpPr>
              <p:spPr bwMode="auto">
                <a:xfrm>
                  <a:off x="2770" y="4060"/>
                  <a:ext cx="8"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
                    <a:gd name="T35" fmla="*/ 25 w 25"/>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
                      <a:moveTo>
                        <a:pt x="25" y="3"/>
                      </a:moveTo>
                      <a:lnTo>
                        <a:pt x="25" y="2"/>
                      </a:lnTo>
                      <a:lnTo>
                        <a:pt x="22" y="2"/>
                      </a:lnTo>
                      <a:lnTo>
                        <a:pt x="22" y="0"/>
                      </a:lnTo>
                      <a:lnTo>
                        <a:pt x="21" y="0"/>
                      </a:lnTo>
                      <a:lnTo>
                        <a:pt x="5" y="0"/>
                      </a:lnTo>
                      <a:lnTo>
                        <a:pt x="5" y="1"/>
                      </a:lnTo>
                      <a:lnTo>
                        <a:pt x="2" y="2"/>
                      </a:lnTo>
                      <a:lnTo>
                        <a:pt x="2" y="3"/>
                      </a:lnTo>
                      <a:lnTo>
                        <a:pt x="0" y="3"/>
                      </a:lnTo>
                      <a:lnTo>
                        <a:pt x="25" y="3"/>
                      </a:lnTo>
                      <a:close/>
                    </a:path>
                  </a:pathLst>
                </a:custGeom>
                <a:solidFill>
                  <a:srgbClr val="C7C7C7"/>
                </a:solidFill>
                <a:ln w="9525">
                  <a:noFill/>
                  <a:round/>
                  <a:headEnd/>
                  <a:tailEnd/>
                </a:ln>
              </p:spPr>
              <p:txBody>
                <a:bodyPr/>
                <a:lstStyle/>
                <a:p>
                  <a:endParaRPr lang="en-US"/>
                </a:p>
              </p:txBody>
            </p:sp>
            <p:sp>
              <p:nvSpPr>
                <p:cNvPr id="13137" name="Freeform 312"/>
                <p:cNvSpPr>
                  <a:spLocks/>
                </p:cNvSpPr>
                <p:nvPr/>
              </p:nvSpPr>
              <p:spPr bwMode="auto">
                <a:xfrm>
                  <a:off x="2770" y="4061"/>
                  <a:ext cx="9" cy="1"/>
                </a:xfrm>
                <a:custGeom>
                  <a:avLst/>
                  <a:gdLst>
                    <a:gd name="T0" fmla="*/ 0 w 28"/>
                    <a:gd name="T1" fmla="*/ 0 h 4"/>
                    <a:gd name="T2" fmla="*/ 0 w 28"/>
                    <a:gd name="T3" fmla="*/ 0 h 4"/>
                    <a:gd name="T4" fmla="*/ 0 w 28"/>
                    <a:gd name="T5" fmla="*/ 0 h 4"/>
                    <a:gd name="T6" fmla="*/ 0 w 28"/>
                    <a:gd name="T7" fmla="*/ 0 h 4"/>
                    <a:gd name="T8" fmla="*/ 0 w 28"/>
                    <a:gd name="T9" fmla="*/ 0 h 4"/>
                    <a:gd name="T10" fmla="*/ 0 w 28"/>
                    <a:gd name="T11" fmla="*/ 0 h 4"/>
                    <a:gd name="T12" fmla="*/ 0 w 28"/>
                    <a:gd name="T13" fmla="*/ 0 h 4"/>
                    <a:gd name="T14" fmla="*/ 0 w 28"/>
                    <a:gd name="T15" fmla="*/ 0 h 4"/>
                    <a:gd name="T16" fmla="*/ 0 w 28"/>
                    <a:gd name="T17" fmla="*/ 0 h 4"/>
                    <a:gd name="T18" fmla="*/ 0 w 28"/>
                    <a:gd name="T19" fmla="*/ 0 h 4"/>
                    <a:gd name="T20" fmla="*/ 0 w 28"/>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4"/>
                    <a:gd name="T35" fmla="*/ 28 w 28"/>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4">
                      <a:moveTo>
                        <a:pt x="28" y="4"/>
                      </a:moveTo>
                      <a:lnTo>
                        <a:pt x="27" y="3"/>
                      </a:lnTo>
                      <a:lnTo>
                        <a:pt x="27" y="1"/>
                      </a:lnTo>
                      <a:lnTo>
                        <a:pt x="25" y="0"/>
                      </a:lnTo>
                      <a:lnTo>
                        <a:pt x="24" y="0"/>
                      </a:lnTo>
                      <a:lnTo>
                        <a:pt x="2" y="0"/>
                      </a:lnTo>
                      <a:lnTo>
                        <a:pt x="0" y="1"/>
                      </a:lnTo>
                      <a:lnTo>
                        <a:pt x="0" y="3"/>
                      </a:lnTo>
                      <a:lnTo>
                        <a:pt x="0" y="4"/>
                      </a:lnTo>
                      <a:lnTo>
                        <a:pt x="28" y="4"/>
                      </a:lnTo>
                      <a:close/>
                    </a:path>
                  </a:pathLst>
                </a:custGeom>
                <a:solidFill>
                  <a:srgbClr val="BFBFBF"/>
                </a:solidFill>
                <a:ln w="9525">
                  <a:noFill/>
                  <a:round/>
                  <a:headEnd/>
                  <a:tailEnd/>
                </a:ln>
              </p:spPr>
              <p:txBody>
                <a:bodyPr/>
                <a:lstStyle/>
                <a:p>
                  <a:endParaRPr lang="en-US"/>
                </a:p>
              </p:txBody>
            </p:sp>
            <p:sp>
              <p:nvSpPr>
                <p:cNvPr id="13138" name="Freeform 313"/>
                <p:cNvSpPr>
                  <a:spLocks/>
                </p:cNvSpPr>
                <p:nvPr/>
              </p:nvSpPr>
              <p:spPr bwMode="auto">
                <a:xfrm>
                  <a:off x="2769" y="4061"/>
                  <a:ext cx="10" cy="2"/>
                </a:xfrm>
                <a:custGeom>
                  <a:avLst/>
                  <a:gdLst>
                    <a:gd name="T0" fmla="*/ 0 w 30"/>
                    <a:gd name="T1" fmla="*/ 0 h 5"/>
                    <a:gd name="T2" fmla="*/ 0 w 30"/>
                    <a:gd name="T3" fmla="*/ 0 h 5"/>
                    <a:gd name="T4" fmla="*/ 0 w 30"/>
                    <a:gd name="T5" fmla="*/ 0 h 5"/>
                    <a:gd name="T6" fmla="*/ 0 w 30"/>
                    <a:gd name="T7" fmla="*/ 0 h 5"/>
                    <a:gd name="T8" fmla="*/ 0 w 30"/>
                    <a:gd name="T9" fmla="*/ 0 h 5"/>
                    <a:gd name="T10" fmla="*/ 0 w 30"/>
                    <a:gd name="T11" fmla="*/ 0 h 5"/>
                    <a:gd name="T12" fmla="*/ 0 w 30"/>
                    <a:gd name="T13" fmla="*/ 0 h 5"/>
                    <a:gd name="T14" fmla="*/ 0 w 30"/>
                    <a:gd name="T15" fmla="*/ 0 h 5"/>
                    <a:gd name="T16" fmla="*/ 0 w 30"/>
                    <a:gd name="T17" fmla="*/ 0 h 5"/>
                    <a:gd name="T18" fmla="*/ 0 w 30"/>
                    <a:gd name="T19" fmla="*/ 0 h 5"/>
                    <a:gd name="T20" fmla="*/ 0 w 30"/>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5"/>
                    <a:gd name="T35" fmla="*/ 30 w 30"/>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5">
                      <a:moveTo>
                        <a:pt x="30" y="5"/>
                      </a:moveTo>
                      <a:lnTo>
                        <a:pt x="30" y="4"/>
                      </a:lnTo>
                      <a:lnTo>
                        <a:pt x="29" y="4"/>
                      </a:lnTo>
                      <a:lnTo>
                        <a:pt x="28" y="3"/>
                      </a:lnTo>
                      <a:lnTo>
                        <a:pt x="26" y="0"/>
                      </a:lnTo>
                      <a:lnTo>
                        <a:pt x="1" y="0"/>
                      </a:lnTo>
                      <a:lnTo>
                        <a:pt x="1" y="2"/>
                      </a:lnTo>
                      <a:lnTo>
                        <a:pt x="1" y="3"/>
                      </a:lnTo>
                      <a:lnTo>
                        <a:pt x="0" y="4"/>
                      </a:lnTo>
                      <a:lnTo>
                        <a:pt x="0" y="5"/>
                      </a:lnTo>
                      <a:lnTo>
                        <a:pt x="30" y="5"/>
                      </a:lnTo>
                      <a:close/>
                    </a:path>
                  </a:pathLst>
                </a:custGeom>
                <a:solidFill>
                  <a:srgbClr val="B5B5B5"/>
                </a:solidFill>
                <a:ln w="9525">
                  <a:noFill/>
                  <a:round/>
                  <a:headEnd/>
                  <a:tailEnd/>
                </a:ln>
              </p:spPr>
              <p:txBody>
                <a:bodyPr/>
                <a:lstStyle/>
                <a:p>
                  <a:endParaRPr lang="en-US"/>
                </a:p>
              </p:txBody>
            </p:sp>
            <p:sp>
              <p:nvSpPr>
                <p:cNvPr id="13139" name="Freeform 314"/>
                <p:cNvSpPr>
                  <a:spLocks/>
                </p:cNvSpPr>
                <p:nvPr/>
              </p:nvSpPr>
              <p:spPr bwMode="auto">
                <a:xfrm>
                  <a:off x="2769" y="4062"/>
                  <a:ext cx="10" cy="2"/>
                </a:xfrm>
                <a:custGeom>
                  <a:avLst/>
                  <a:gdLst>
                    <a:gd name="T0" fmla="*/ 0 w 30"/>
                    <a:gd name="T1" fmla="*/ 1 h 4"/>
                    <a:gd name="T2" fmla="*/ 0 w 30"/>
                    <a:gd name="T3" fmla="*/ 1 h 4"/>
                    <a:gd name="T4" fmla="*/ 0 w 30"/>
                    <a:gd name="T5" fmla="*/ 1 h 4"/>
                    <a:gd name="T6" fmla="*/ 0 w 30"/>
                    <a:gd name="T7" fmla="*/ 1 h 4"/>
                    <a:gd name="T8" fmla="*/ 0 w 30"/>
                    <a:gd name="T9" fmla="*/ 0 h 4"/>
                    <a:gd name="T10" fmla="*/ 0 w 30"/>
                    <a:gd name="T11" fmla="*/ 0 h 4"/>
                    <a:gd name="T12" fmla="*/ 0 w 30"/>
                    <a:gd name="T13" fmla="*/ 1 h 4"/>
                    <a:gd name="T14" fmla="*/ 0 w 30"/>
                    <a:gd name="T15" fmla="*/ 1 h 4"/>
                    <a:gd name="T16" fmla="*/ 0 w 30"/>
                    <a:gd name="T17" fmla="*/ 1 h 4"/>
                    <a:gd name="T18" fmla="*/ 0 w 30"/>
                    <a:gd name="T19" fmla="*/ 1 h 4"/>
                    <a:gd name="T20" fmla="*/ 0 w 30"/>
                    <a:gd name="T21" fmla="*/ 1 h 4"/>
                    <a:gd name="T22" fmla="*/ 0 w 30"/>
                    <a:gd name="T23" fmla="*/ 1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0"/>
                    <a:gd name="T37" fmla="*/ 0 h 4"/>
                    <a:gd name="T38" fmla="*/ 30 w 30"/>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0" h="4">
                      <a:moveTo>
                        <a:pt x="30" y="4"/>
                      </a:moveTo>
                      <a:lnTo>
                        <a:pt x="30" y="3"/>
                      </a:lnTo>
                      <a:lnTo>
                        <a:pt x="30" y="1"/>
                      </a:lnTo>
                      <a:lnTo>
                        <a:pt x="29" y="0"/>
                      </a:lnTo>
                      <a:lnTo>
                        <a:pt x="1" y="0"/>
                      </a:lnTo>
                      <a:lnTo>
                        <a:pt x="0" y="1"/>
                      </a:lnTo>
                      <a:lnTo>
                        <a:pt x="0" y="2"/>
                      </a:lnTo>
                      <a:lnTo>
                        <a:pt x="0" y="3"/>
                      </a:lnTo>
                      <a:lnTo>
                        <a:pt x="30" y="3"/>
                      </a:lnTo>
                      <a:lnTo>
                        <a:pt x="30" y="4"/>
                      </a:lnTo>
                      <a:close/>
                    </a:path>
                  </a:pathLst>
                </a:custGeom>
                <a:solidFill>
                  <a:srgbClr val="ABABAB"/>
                </a:solidFill>
                <a:ln w="9525">
                  <a:noFill/>
                  <a:round/>
                  <a:headEnd/>
                  <a:tailEnd/>
                </a:ln>
              </p:spPr>
              <p:txBody>
                <a:bodyPr/>
                <a:lstStyle/>
                <a:p>
                  <a:endParaRPr lang="en-US"/>
                </a:p>
              </p:txBody>
            </p:sp>
            <p:sp>
              <p:nvSpPr>
                <p:cNvPr id="13140" name="Freeform 315"/>
                <p:cNvSpPr>
                  <a:spLocks/>
                </p:cNvSpPr>
                <p:nvPr/>
              </p:nvSpPr>
              <p:spPr bwMode="auto">
                <a:xfrm>
                  <a:off x="2769" y="4063"/>
                  <a:ext cx="10" cy="1"/>
                </a:xfrm>
                <a:custGeom>
                  <a:avLst/>
                  <a:gdLst>
                    <a:gd name="T0" fmla="*/ 0 w 31"/>
                    <a:gd name="T1" fmla="*/ 0 h 4"/>
                    <a:gd name="T2" fmla="*/ 0 w 31"/>
                    <a:gd name="T3" fmla="*/ 0 h 4"/>
                    <a:gd name="T4" fmla="*/ 0 w 31"/>
                    <a:gd name="T5" fmla="*/ 0 h 4"/>
                    <a:gd name="T6" fmla="*/ 0 w 31"/>
                    <a:gd name="T7" fmla="*/ 0 h 4"/>
                    <a:gd name="T8" fmla="*/ 0 w 31"/>
                    <a:gd name="T9" fmla="*/ 0 h 4"/>
                    <a:gd name="T10" fmla="*/ 0 w 31"/>
                    <a:gd name="T11" fmla="*/ 0 h 4"/>
                    <a:gd name="T12" fmla="*/ 0 w 31"/>
                    <a:gd name="T13" fmla="*/ 0 h 4"/>
                    <a:gd name="T14" fmla="*/ 0 w 31"/>
                    <a:gd name="T15" fmla="*/ 0 h 4"/>
                    <a:gd name="T16" fmla="*/ 0 w 31"/>
                    <a:gd name="T17" fmla="*/ 0 h 4"/>
                    <a:gd name="T18" fmla="*/ 0 w 31"/>
                    <a:gd name="T19" fmla="*/ 0 h 4"/>
                    <a:gd name="T20" fmla="*/ 0 w 31"/>
                    <a:gd name="T21" fmla="*/ 0 h 4"/>
                    <a:gd name="T22" fmla="*/ 0 w 31"/>
                    <a:gd name="T23" fmla="*/ 0 h 4"/>
                    <a:gd name="T24" fmla="*/ 0 w 31"/>
                    <a:gd name="T25" fmla="*/ 0 h 4"/>
                    <a:gd name="T26" fmla="*/ 0 w 31"/>
                    <a:gd name="T27" fmla="*/ 0 h 4"/>
                    <a:gd name="T28" fmla="*/ 0 w 31"/>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4"/>
                    <a:gd name="T47" fmla="*/ 31 w 31"/>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4">
                      <a:moveTo>
                        <a:pt x="31" y="0"/>
                      </a:moveTo>
                      <a:lnTo>
                        <a:pt x="31" y="1"/>
                      </a:lnTo>
                      <a:lnTo>
                        <a:pt x="31" y="2"/>
                      </a:lnTo>
                      <a:lnTo>
                        <a:pt x="30" y="4"/>
                      </a:lnTo>
                      <a:lnTo>
                        <a:pt x="1" y="4"/>
                      </a:lnTo>
                      <a:lnTo>
                        <a:pt x="0" y="2"/>
                      </a:lnTo>
                      <a:lnTo>
                        <a:pt x="0" y="1"/>
                      </a:lnTo>
                      <a:lnTo>
                        <a:pt x="1" y="0"/>
                      </a:lnTo>
                      <a:lnTo>
                        <a:pt x="31" y="0"/>
                      </a:lnTo>
                      <a:close/>
                    </a:path>
                  </a:pathLst>
                </a:custGeom>
                <a:solidFill>
                  <a:srgbClr val="A1A1A1"/>
                </a:solidFill>
                <a:ln w="9525">
                  <a:noFill/>
                  <a:round/>
                  <a:headEnd/>
                  <a:tailEnd/>
                </a:ln>
              </p:spPr>
              <p:txBody>
                <a:bodyPr/>
                <a:lstStyle/>
                <a:p>
                  <a:endParaRPr lang="en-US"/>
                </a:p>
              </p:txBody>
            </p:sp>
            <p:sp>
              <p:nvSpPr>
                <p:cNvPr id="13141" name="Freeform 316"/>
                <p:cNvSpPr>
                  <a:spLocks/>
                </p:cNvSpPr>
                <p:nvPr/>
              </p:nvSpPr>
              <p:spPr bwMode="auto">
                <a:xfrm>
                  <a:off x="2769" y="4063"/>
                  <a:ext cx="10" cy="2"/>
                </a:xfrm>
                <a:custGeom>
                  <a:avLst/>
                  <a:gdLst>
                    <a:gd name="T0" fmla="*/ 0 w 30"/>
                    <a:gd name="T1" fmla="*/ 0 h 5"/>
                    <a:gd name="T2" fmla="*/ 0 w 30"/>
                    <a:gd name="T3" fmla="*/ 0 h 5"/>
                    <a:gd name="T4" fmla="*/ 0 w 30"/>
                    <a:gd name="T5" fmla="*/ 0 h 5"/>
                    <a:gd name="T6" fmla="*/ 0 w 30"/>
                    <a:gd name="T7" fmla="*/ 0 h 5"/>
                    <a:gd name="T8" fmla="*/ 0 w 30"/>
                    <a:gd name="T9" fmla="*/ 0 h 5"/>
                    <a:gd name="T10" fmla="*/ 0 w 30"/>
                    <a:gd name="T11" fmla="*/ 0 h 5"/>
                    <a:gd name="T12" fmla="*/ 0 w 30"/>
                    <a:gd name="T13" fmla="*/ 0 h 5"/>
                    <a:gd name="T14" fmla="*/ 0 w 30"/>
                    <a:gd name="T15" fmla="*/ 0 h 5"/>
                    <a:gd name="T16" fmla="*/ 0 w 30"/>
                    <a:gd name="T17" fmla="*/ 0 h 5"/>
                    <a:gd name="T18" fmla="*/ 0 w 30"/>
                    <a:gd name="T19" fmla="*/ 0 h 5"/>
                    <a:gd name="T20" fmla="*/ 0 w 30"/>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5"/>
                    <a:gd name="T35" fmla="*/ 30 w 30"/>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5">
                      <a:moveTo>
                        <a:pt x="26" y="5"/>
                      </a:moveTo>
                      <a:lnTo>
                        <a:pt x="28" y="4"/>
                      </a:lnTo>
                      <a:lnTo>
                        <a:pt x="29" y="3"/>
                      </a:lnTo>
                      <a:lnTo>
                        <a:pt x="30" y="1"/>
                      </a:lnTo>
                      <a:lnTo>
                        <a:pt x="30" y="0"/>
                      </a:lnTo>
                      <a:lnTo>
                        <a:pt x="0" y="0"/>
                      </a:lnTo>
                      <a:lnTo>
                        <a:pt x="0" y="1"/>
                      </a:lnTo>
                      <a:lnTo>
                        <a:pt x="0" y="4"/>
                      </a:lnTo>
                      <a:lnTo>
                        <a:pt x="0" y="5"/>
                      </a:lnTo>
                      <a:lnTo>
                        <a:pt x="26" y="5"/>
                      </a:lnTo>
                      <a:close/>
                    </a:path>
                  </a:pathLst>
                </a:custGeom>
                <a:solidFill>
                  <a:srgbClr val="999999"/>
                </a:solidFill>
                <a:ln w="9525">
                  <a:noFill/>
                  <a:round/>
                  <a:headEnd/>
                  <a:tailEnd/>
                </a:ln>
              </p:spPr>
              <p:txBody>
                <a:bodyPr/>
                <a:lstStyle/>
                <a:p>
                  <a:endParaRPr lang="en-US"/>
                </a:p>
              </p:txBody>
            </p:sp>
            <p:sp>
              <p:nvSpPr>
                <p:cNvPr id="13142" name="Freeform 317"/>
                <p:cNvSpPr>
                  <a:spLocks/>
                </p:cNvSpPr>
                <p:nvPr/>
              </p:nvSpPr>
              <p:spPr bwMode="auto">
                <a:xfrm>
                  <a:off x="2769" y="4064"/>
                  <a:ext cx="10" cy="2"/>
                </a:xfrm>
                <a:custGeom>
                  <a:avLst/>
                  <a:gdLst>
                    <a:gd name="T0" fmla="*/ 0 w 29"/>
                    <a:gd name="T1" fmla="*/ 1 h 4"/>
                    <a:gd name="T2" fmla="*/ 0 w 29"/>
                    <a:gd name="T3" fmla="*/ 1 h 4"/>
                    <a:gd name="T4" fmla="*/ 0 w 29"/>
                    <a:gd name="T5" fmla="*/ 1 h 4"/>
                    <a:gd name="T6" fmla="*/ 0 w 29"/>
                    <a:gd name="T7" fmla="*/ 1 h 4"/>
                    <a:gd name="T8" fmla="*/ 0 w 29"/>
                    <a:gd name="T9" fmla="*/ 0 h 4"/>
                    <a:gd name="T10" fmla="*/ 0 w 29"/>
                    <a:gd name="T11" fmla="*/ 0 h 4"/>
                    <a:gd name="T12" fmla="*/ 0 w 29"/>
                    <a:gd name="T13" fmla="*/ 1 h 4"/>
                    <a:gd name="T14" fmla="*/ 0 w 29"/>
                    <a:gd name="T15" fmla="*/ 1 h 4"/>
                    <a:gd name="T16" fmla="*/ 0 w 29"/>
                    <a:gd name="T17" fmla="*/ 1 h 4"/>
                    <a:gd name="T18" fmla="*/ 0 w 29"/>
                    <a:gd name="T19" fmla="*/ 1 h 4"/>
                    <a:gd name="T20" fmla="*/ 0 w 29"/>
                    <a:gd name="T21" fmla="*/ 1 h 4"/>
                    <a:gd name="T22" fmla="*/ 0 w 29"/>
                    <a:gd name="T23" fmla="*/ 1 h 4"/>
                    <a:gd name="T24" fmla="*/ 0 w 29"/>
                    <a:gd name="T25" fmla="*/ 1 h 4"/>
                    <a:gd name="T26" fmla="*/ 0 w 29"/>
                    <a:gd name="T27" fmla="*/ 1 h 4"/>
                    <a:gd name="T28" fmla="*/ 0 w 29"/>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4"/>
                    <a:gd name="T47" fmla="*/ 29 w 29"/>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4">
                      <a:moveTo>
                        <a:pt x="21" y="4"/>
                      </a:moveTo>
                      <a:lnTo>
                        <a:pt x="22" y="3"/>
                      </a:lnTo>
                      <a:lnTo>
                        <a:pt x="25" y="2"/>
                      </a:lnTo>
                      <a:lnTo>
                        <a:pt x="28" y="1"/>
                      </a:lnTo>
                      <a:lnTo>
                        <a:pt x="29" y="0"/>
                      </a:lnTo>
                      <a:lnTo>
                        <a:pt x="0" y="0"/>
                      </a:lnTo>
                      <a:lnTo>
                        <a:pt x="0" y="1"/>
                      </a:lnTo>
                      <a:lnTo>
                        <a:pt x="1" y="2"/>
                      </a:lnTo>
                      <a:lnTo>
                        <a:pt x="1" y="4"/>
                      </a:lnTo>
                      <a:lnTo>
                        <a:pt x="21" y="4"/>
                      </a:lnTo>
                      <a:close/>
                    </a:path>
                  </a:pathLst>
                </a:custGeom>
                <a:solidFill>
                  <a:srgbClr val="8F8F8F"/>
                </a:solidFill>
                <a:ln w="9525">
                  <a:noFill/>
                  <a:round/>
                  <a:headEnd/>
                  <a:tailEnd/>
                </a:ln>
              </p:spPr>
              <p:txBody>
                <a:bodyPr/>
                <a:lstStyle/>
                <a:p>
                  <a:endParaRPr lang="en-US"/>
                </a:p>
              </p:txBody>
            </p:sp>
            <p:sp>
              <p:nvSpPr>
                <p:cNvPr id="13143" name="Freeform 318"/>
                <p:cNvSpPr>
                  <a:spLocks/>
                </p:cNvSpPr>
                <p:nvPr/>
              </p:nvSpPr>
              <p:spPr bwMode="auto">
                <a:xfrm>
                  <a:off x="2769" y="4065"/>
                  <a:ext cx="9" cy="1"/>
                </a:xfrm>
                <a:custGeom>
                  <a:avLst/>
                  <a:gdLst>
                    <a:gd name="T0" fmla="*/ 0 w 26"/>
                    <a:gd name="T1" fmla="*/ 0 h 3"/>
                    <a:gd name="T2" fmla="*/ 0 w 26"/>
                    <a:gd name="T3" fmla="*/ 0 h 3"/>
                    <a:gd name="T4" fmla="*/ 0 w 26"/>
                    <a:gd name="T5" fmla="*/ 0 h 3"/>
                    <a:gd name="T6" fmla="*/ 0 w 26"/>
                    <a:gd name="T7" fmla="*/ 0 h 3"/>
                    <a:gd name="T8" fmla="*/ 0 w 26"/>
                    <a:gd name="T9" fmla="*/ 0 h 3"/>
                    <a:gd name="T10" fmla="*/ 0 w 26"/>
                    <a:gd name="T11" fmla="*/ 0 h 3"/>
                    <a:gd name="T12" fmla="*/ 0 w 26"/>
                    <a:gd name="T13" fmla="*/ 0 h 3"/>
                    <a:gd name="T14" fmla="*/ 0 w 26"/>
                    <a:gd name="T15" fmla="*/ 0 h 3"/>
                    <a:gd name="T16" fmla="*/ 0 w 26"/>
                    <a:gd name="T17" fmla="*/ 0 h 3"/>
                    <a:gd name="T18" fmla="*/ 0 w 26"/>
                    <a:gd name="T19" fmla="*/ 0 h 3"/>
                    <a:gd name="T20" fmla="*/ 0 w 26"/>
                    <a:gd name="T21" fmla="*/ 0 h 3"/>
                    <a:gd name="T22" fmla="*/ 0 w 26"/>
                    <a:gd name="T23" fmla="*/ 0 h 3"/>
                    <a:gd name="T24" fmla="*/ 0 w 26"/>
                    <a:gd name="T25" fmla="*/ 0 h 3"/>
                    <a:gd name="T26" fmla="*/ 0 w 26"/>
                    <a:gd name="T27" fmla="*/ 0 h 3"/>
                    <a:gd name="T28" fmla="*/ 0 w 26"/>
                    <a:gd name="T29" fmla="*/ 0 h 3"/>
                    <a:gd name="T30" fmla="*/ 0 w 26"/>
                    <a:gd name="T31" fmla="*/ 0 h 3"/>
                    <a:gd name="T32" fmla="*/ 0 w 26"/>
                    <a:gd name="T33" fmla="*/ 0 h 3"/>
                    <a:gd name="T34" fmla="*/ 0 w 26"/>
                    <a:gd name="T35" fmla="*/ 0 h 3"/>
                    <a:gd name="T36" fmla="*/ 0 w 26"/>
                    <a:gd name="T37" fmla="*/ 0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3"/>
                    <a:gd name="T59" fmla="*/ 26 w 26"/>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3">
                      <a:moveTo>
                        <a:pt x="26" y="0"/>
                      </a:moveTo>
                      <a:lnTo>
                        <a:pt x="23" y="1"/>
                      </a:lnTo>
                      <a:lnTo>
                        <a:pt x="22" y="2"/>
                      </a:lnTo>
                      <a:lnTo>
                        <a:pt x="19" y="3"/>
                      </a:lnTo>
                      <a:lnTo>
                        <a:pt x="18" y="3"/>
                      </a:lnTo>
                      <a:lnTo>
                        <a:pt x="15" y="3"/>
                      </a:lnTo>
                      <a:lnTo>
                        <a:pt x="6" y="3"/>
                      </a:lnTo>
                      <a:lnTo>
                        <a:pt x="3" y="3"/>
                      </a:lnTo>
                      <a:lnTo>
                        <a:pt x="3" y="2"/>
                      </a:lnTo>
                      <a:lnTo>
                        <a:pt x="1" y="2"/>
                      </a:lnTo>
                      <a:lnTo>
                        <a:pt x="1" y="1"/>
                      </a:lnTo>
                      <a:lnTo>
                        <a:pt x="1" y="0"/>
                      </a:lnTo>
                      <a:lnTo>
                        <a:pt x="0" y="0"/>
                      </a:lnTo>
                      <a:lnTo>
                        <a:pt x="26" y="0"/>
                      </a:lnTo>
                      <a:close/>
                    </a:path>
                  </a:pathLst>
                </a:custGeom>
                <a:solidFill>
                  <a:srgbClr val="858585"/>
                </a:solidFill>
                <a:ln w="9525">
                  <a:noFill/>
                  <a:round/>
                  <a:headEnd/>
                  <a:tailEnd/>
                </a:ln>
              </p:spPr>
              <p:txBody>
                <a:bodyPr/>
                <a:lstStyle/>
                <a:p>
                  <a:endParaRPr lang="en-US"/>
                </a:p>
              </p:txBody>
            </p:sp>
            <p:sp>
              <p:nvSpPr>
                <p:cNvPr id="13144" name="Freeform 319"/>
                <p:cNvSpPr>
                  <a:spLocks/>
                </p:cNvSpPr>
                <p:nvPr/>
              </p:nvSpPr>
              <p:spPr bwMode="auto">
                <a:xfrm>
                  <a:off x="2770" y="4066"/>
                  <a:ext cx="6" cy="1"/>
                </a:xfrm>
                <a:custGeom>
                  <a:avLst/>
                  <a:gdLst>
                    <a:gd name="T0" fmla="*/ 0 w 20"/>
                    <a:gd name="T1" fmla="*/ 0 h 3"/>
                    <a:gd name="T2" fmla="*/ 0 w 20"/>
                    <a:gd name="T3" fmla="*/ 0 h 3"/>
                    <a:gd name="T4" fmla="*/ 0 w 20"/>
                    <a:gd name="T5" fmla="*/ 0 h 3"/>
                    <a:gd name="T6" fmla="*/ 0 w 20"/>
                    <a:gd name="T7" fmla="*/ 0 h 3"/>
                    <a:gd name="T8" fmla="*/ 0 w 20"/>
                    <a:gd name="T9" fmla="*/ 0 h 3"/>
                    <a:gd name="T10" fmla="*/ 0 w 20"/>
                    <a:gd name="T11" fmla="*/ 0 h 3"/>
                    <a:gd name="T12" fmla="*/ 0 w 20"/>
                    <a:gd name="T13" fmla="*/ 0 h 3"/>
                    <a:gd name="T14" fmla="*/ 0 w 20"/>
                    <a:gd name="T15" fmla="*/ 0 h 3"/>
                    <a:gd name="T16" fmla="*/ 0 w 20"/>
                    <a:gd name="T17" fmla="*/ 0 h 3"/>
                    <a:gd name="T18" fmla="*/ 0 w 20"/>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3"/>
                    <a:gd name="T32" fmla="*/ 20 w 20"/>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3">
                      <a:moveTo>
                        <a:pt x="20" y="0"/>
                      </a:moveTo>
                      <a:lnTo>
                        <a:pt x="18" y="0"/>
                      </a:lnTo>
                      <a:lnTo>
                        <a:pt x="18" y="1"/>
                      </a:lnTo>
                      <a:lnTo>
                        <a:pt x="13" y="3"/>
                      </a:lnTo>
                      <a:lnTo>
                        <a:pt x="9" y="3"/>
                      </a:lnTo>
                      <a:lnTo>
                        <a:pt x="5" y="1"/>
                      </a:lnTo>
                      <a:lnTo>
                        <a:pt x="0" y="0"/>
                      </a:lnTo>
                      <a:lnTo>
                        <a:pt x="20" y="0"/>
                      </a:lnTo>
                      <a:close/>
                    </a:path>
                  </a:pathLst>
                </a:custGeom>
                <a:solidFill>
                  <a:srgbClr val="7D7D7D"/>
                </a:solidFill>
                <a:ln w="9525">
                  <a:noFill/>
                  <a:round/>
                  <a:headEnd/>
                  <a:tailEnd/>
                </a:ln>
              </p:spPr>
              <p:txBody>
                <a:bodyPr/>
                <a:lstStyle/>
                <a:p>
                  <a:endParaRPr lang="en-US"/>
                </a:p>
              </p:txBody>
            </p:sp>
            <p:sp>
              <p:nvSpPr>
                <p:cNvPr id="13145" name="Freeform 320"/>
                <p:cNvSpPr>
                  <a:spLocks/>
                </p:cNvSpPr>
                <p:nvPr/>
              </p:nvSpPr>
              <p:spPr bwMode="auto">
                <a:xfrm>
                  <a:off x="2771" y="4066"/>
                  <a:ext cx="3" cy="1"/>
                </a:xfrm>
                <a:custGeom>
                  <a:avLst/>
                  <a:gdLst>
                    <a:gd name="T0" fmla="*/ 0 w 9"/>
                    <a:gd name="T1" fmla="*/ 0 h 2"/>
                    <a:gd name="T2" fmla="*/ 0 w 9"/>
                    <a:gd name="T3" fmla="*/ 1 h 2"/>
                    <a:gd name="T4" fmla="*/ 0 w 9"/>
                    <a:gd name="T5" fmla="*/ 1 h 2"/>
                    <a:gd name="T6" fmla="*/ 0 w 9"/>
                    <a:gd name="T7" fmla="*/ 1 h 2"/>
                    <a:gd name="T8" fmla="*/ 0 w 9"/>
                    <a:gd name="T9" fmla="*/ 0 h 2"/>
                    <a:gd name="T10" fmla="*/ 0 w 9"/>
                    <a:gd name="T11" fmla="*/ 0 h 2"/>
                    <a:gd name="T12" fmla="*/ 0 60000 65536"/>
                    <a:gd name="T13" fmla="*/ 0 60000 65536"/>
                    <a:gd name="T14" fmla="*/ 0 60000 65536"/>
                    <a:gd name="T15" fmla="*/ 0 60000 65536"/>
                    <a:gd name="T16" fmla="*/ 0 60000 65536"/>
                    <a:gd name="T17" fmla="*/ 0 60000 65536"/>
                    <a:gd name="T18" fmla="*/ 0 w 9"/>
                    <a:gd name="T19" fmla="*/ 0 h 2"/>
                    <a:gd name="T20" fmla="*/ 9 w 9"/>
                    <a:gd name="T21" fmla="*/ 2 h 2"/>
                  </a:gdLst>
                  <a:ahLst/>
                  <a:cxnLst>
                    <a:cxn ang="T12">
                      <a:pos x="T0" y="T1"/>
                    </a:cxn>
                    <a:cxn ang="T13">
                      <a:pos x="T2" y="T3"/>
                    </a:cxn>
                    <a:cxn ang="T14">
                      <a:pos x="T4" y="T5"/>
                    </a:cxn>
                    <a:cxn ang="T15">
                      <a:pos x="T6" y="T7"/>
                    </a:cxn>
                    <a:cxn ang="T16">
                      <a:pos x="T8" y="T9"/>
                    </a:cxn>
                    <a:cxn ang="T17">
                      <a:pos x="T10" y="T11"/>
                    </a:cxn>
                  </a:cxnLst>
                  <a:rect l="T18" t="T19" r="T20" b="T21"/>
                  <a:pathLst>
                    <a:path w="9" h="2">
                      <a:moveTo>
                        <a:pt x="0" y="0"/>
                      </a:moveTo>
                      <a:lnTo>
                        <a:pt x="1" y="2"/>
                      </a:lnTo>
                      <a:lnTo>
                        <a:pt x="4" y="2"/>
                      </a:lnTo>
                      <a:lnTo>
                        <a:pt x="6" y="2"/>
                      </a:lnTo>
                      <a:lnTo>
                        <a:pt x="9" y="0"/>
                      </a:lnTo>
                      <a:lnTo>
                        <a:pt x="0" y="0"/>
                      </a:lnTo>
                      <a:close/>
                    </a:path>
                  </a:pathLst>
                </a:custGeom>
                <a:solidFill>
                  <a:srgbClr val="737373"/>
                </a:solidFill>
                <a:ln w="9525">
                  <a:noFill/>
                  <a:round/>
                  <a:headEnd/>
                  <a:tailEnd/>
                </a:ln>
              </p:spPr>
              <p:txBody>
                <a:bodyPr/>
                <a:lstStyle/>
                <a:p>
                  <a:endParaRPr lang="en-US"/>
                </a:p>
              </p:txBody>
            </p:sp>
            <p:sp>
              <p:nvSpPr>
                <p:cNvPr id="13146" name="Freeform 321"/>
                <p:cNvSpPr>
                  <a:spLocks/>
                </p:cNvSpPr>
                <p:nvPr/>
              </p:nvSpPr>
              <p:spPr bwMode="auto">
                <a:xfrm>
                  <a:off x="2775" y="4060"/>
                  <a:ext cx="6" cy="5"/>
                </a:xfrm>
                <a:custGeom>
                  <a:avLst/>
                  <a:gdLst>
                    <a:gd name="T0" fmla="*/ 0 w 18"/>
                    <a:gd name="T1" fmla="*/ 0 h 14"/>
                    <a:gd name="T2" fmla="*/ 0 w 18"/>
                    <a:gd name="T3" fmla="*/ 0 h 14"/>
                    <a:gd name="T4" fmla="*/ 0 w 18"/>
                    <a:gd name="T5" fmla="*/ 0 h 14"/>
                    <a:gd name="T6" fmla="*/ 0 w 18"/>
                    <a:gd name="T7" fmla="*/ 0 h 14"/>
                    <a:gd name="T8" fmla="*/ 0 w 18"/>
                    <a:gd name="T9" fmla="*/ 0 h 14"/>
                    <a:gd name="T10" fmla="*/ 0 w 18"/>
                    <a:gd name="T11" fmla="*/ 0 h 14"/>
                    <a:gd name="T12" fmla="*/ 0 w 18"/>
                    <a:gd name="T13" fmla="*/ 0 h 14"/>
                    <a:gd name="T14" fmla="*/ 0 w 18"/>
                    <a:gd name="T15" fmla="*/ 0 h 14"/>
                    <a:gd name="T16" fmla="*/ 0 w 18"/>
                    <a:gd name="T17" fmla="*/ 0 h 14"/>
                    <a:gd name="T18" fmla="*/ 0 w 18"/>
                    <a:gd name="T19" fmla="*/ 0 h 14"/>
                    <a:gd name="T20" fmla="*/ 0 w 18"/>
                    <a:gd name="T21" fmla="*/ 0 h 14"/>
                    <a:gd name="T22" fmla="*/ 0 w 18"/>
                    <a:gd name="T23" fmla="*/ 0 h 14"/>
                    <a:gd name="T24" fmla="*/ 0 w 18"/>
                    <a:gd name="T25" fmla="*/ 0 h 14"/>
                    <a:gd name="T26" fmla="*/ 0 w 18"/>
                    <a:gd name="T27" fmla="*/ 0 h 14"/>
                    <a:gd name="T28" fmla="*/ 0 w 18"/>
                    <a:gd name="T29" fmla="*/ 0 h 14"/>
                    <a:gd name="T30" fmla="*/ 0 w 18"/>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4"/>
                    <a:gd name="T50" fmla="*/ 18 w 18"/>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4">
                      <a:moveTo>
                        <a:pt x="18" y="14"/>
                      </a:moveTo>
                      <a:lnTo>
                        <a:pt x="18" y="14"/>
                      </a:lnTo>
                      <a:lnTo>
                        <a:pt x="16" y="8"/>
                      </a:lnTo>
                      <a:lnTo>
                        <a:pt x="14" y="4"/>
                      </a:lnTo>
                      <a:lnTo>
                        <a:pt x="11" y="1"/>
                      </a:lnTo>
                      <a:lnTo>
                        <a:pt x="10" y="0"/>
                      </a:lnTo>
                      <a:lnTo>
                        <a:pt x="0" y="4"/>
                      </a:lnTo>
                      <a:lnTo>
                        <a:pt x="1" y="7"/>
                      </a:lnTo>
                      <a:lnTo>
                        <a:pt x="4" y="10"/>
                      </a:lnTo>
                      <a:lnTo>
                        <a:pt x="5" y="11"/>
                      </a:lnTo>
                      <a:lnTo>
                        <a:pt x="5" y="10"/>
                      </a:lnTo>
                      <a:lnTo>
                        <a:pt x="18" y="14"/>
                      </a:lnTo>
                      <a:close/>
                    </a:path>
                  </a:pathLst>
                </a:custGeom>
                <a:solidFill>
                  <a:srgbClr val="000000"/>
                </a:solidFill>
                <a:ln w="9525">
                  <a:noFill/>
                  <a:round/>
                  <a:headEnd/>
                  <a:tailEnd/>
                </a:ln>
              </p:spPr>
              <p:txBody>
                <a:bodyPr/>
                <a:lstStyle/>
                <a:p>
                  <a:endParaRPr lang="en-US"/>
                </a:p>
              </p:txBody>
            </p:sp>
            <p:sp>
              <p:nvSpPr>
                <p:cNvPr id="13147" name="Freeform 322"/>
                <p:cNvSpPr>
                  <a:spLocks/>
                </p:cNvSpPr>
                <p:nvPr/>
              </p:nvSpPr>
              <p:spPr bwMode="auto">
                <a:xfrm>
                  <a:off x="2774" y="4063"/>
                  <a:ext cx="7" cy="5"/>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w 21"/>
                    <a:gd name="T17" fmla="*/ 0 h 13"/>
                    <a:gd name="T18" fmla="*/ 0 w 21"/>
                    <a:gd name="T19" fmla="*/ 0 h 13"/>
                    <a:gd name="T20" fmla="*/ 0 w 21"/>
                    <a:gd name="T21" fmla="*/ 0 h 13"/>
                    <a:gd name="T22" fmla="*/ 0 w 21"/>
                    <a:gd name="T23" fmla="*/ 0 h 13"/>
                    <a:gd name="T24" fmla="*/ 0 w 21"/>
                    <a:gd name="T25" fmla="*/ 0 h 13"/>
                    <a:gd name="T26" fmla="*/ 0 w 21"/>
                    <a:gd name="T27" fmla="*/ 0 h 13"/>
                    <a:gd name="T28" fmla="*/ 0 w 21"/>
                    <a:gd name="T29" fmla="*/ 0 h 13"/>
                    <a:gd name="T30" fmla="*/ 0 w 21"/>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3"/>
                    <a:gd name="T50" fmla="*/ 21 w 21"/>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3">
                      <a:moveTo>
                        <a:pt x="7" y="12"/>
                      </a:moveTo>
                      <a:lnTo>
                        <a:pt x="4" y="13"/>
                      </a:lnTo>
                      <a:lnTo>
                        <a:pt x="7" y="12"/>
                      </a:lnTo>
                      <a:lnTo>
                        <a:pt x="11" y="11"/>
                      </a:lnTo>
                      <a:lnTo>
                        <a:pt x="17" y="7"/>
                      </a:lnTo>
                      <a:lnTo>
                        <a:pt x="21" y="4"/>
                      </a:lnTo>
                      <a:lnTo>
                        <a:pt x="8" y="0"/>
                      </a:lnTo>
                      <a:lnTo>
                        <a:pt x="7" y="1"/>
                      </a:lnTo>
                      <a:lnTo>
                        <a:pt x="3" y="4"/>
                      </a:lnTo>
                      <a:lnTo>
                        <a:pt x="2" y="4"/>
                      </a:lnTo>
                      <a:lnTo>
                        <a:pt x="0" y="4"/>
                      </a:lnTo>
                      <a:lnTo>
                        <a:pt x="2" y="4"/>
                      </a:lnTo>
                      <a:lnTo>
                        <a:pt x="0" y="4"/>
                      </a:lnTo>
                      <a:lnTo>
                        <a:pt x="7" y="12"/>
                      </a:lnTo>
                      <a:close/>
                    </a:path>
                  </a:pathLst>
                </a:custGeom>
                <a:solidFill>
                  <a:srgbClr val="000000"/>
                </a:solidFill>
                <a:ln w="9525">
                  <a:noFill/>
                  <a:round/>
                  <a:headEnd/>
                  <a:tailEnd/>
                </a:ln>
              </p:spPr>
              <p:txBody>
                <a:bodyPr/>
                <a:lstStyle/>
                <a:p>
                  <a:endParaRPr lang="en-US"/>
                </a:p>
              </p:txBody>
            </p:sp>
            <p:sp>
              <p:nvSpPr>
                <p:cNvPr id="13148" name="Freeform 323"/>
                <p:cNvSpPr>
                  <a:spLocks/>
                </p:cNvSpPr>
                <p:nvPr/>
              </p:nvSpPr>
              <p:spPr bwMode="auto">
                <a:xfrm>
                  <a:off x="2768" y="4065"/>
                  <a:ext cx="9" cy="4"/>
                </a:xfrm>
                <a:custGeom>
                  <a:avLst/>
                  <a:gdLst>
                    <a:gd name="T0" fmla="*/ 0 w 26"/>
                    <a:gd name="T1" fmla="*/ 0 h 12"/>
                    <a:gd name="T2" fmla="*/ 0 w 26"/>
                    <a:gd name="T3" fmla="*/ 0 h 12"/>
                    <a:gd name="T4" fmla="*/ 0 w 26"/>
                    <a:gd name="T5" fmla="*/ 0 h 12"/>
                    <a:gd name="T6" fmla="*/ 0 w 26"/>
                    <a:gd name="T7" fmla="*/ 0 h 12"/>
                    <a:gd name="T8" fmla="*/ 0 w 26"/>
                    <a:gd name="T9" fmla="*/ 0 h 12"/>
                    <a:gd name="T10" fmla="*/ 0 w 26"/>
                    <a:gd name="T11" fmla="*/ 0 h 12"/>
                    <a:gd name="T12" fmla="*/ 0 w 26"/>
                    <a:gd name="T13" fmla="*/ 0 h 12"/>
                    <a:gd name="T14" fmla="*/ 0 w 26"/>
                    <a:gd name="T15" fmla="*/ 0 h 12"/>
                    <a:gd name="T16" fmla="*/ 0 w 26"/>
                    <a:gd name="T17" fmla="*/ 0 h 12"/>
                    <a:gd name="T18" fmla="*/ 0 w 26"/>
                    <a:gd name="T19" fmla="*/ 0 h 12"/>
                    <a:gd name="T20" fmla="*/ 0 w 26"/>
                    <a:gd name="T21" fmla="*/ 0 h 12"/>
                    <a:gd name="T22" fmla="*/ 0 w 26"/>
                    <a:gd name="T23" fmla="*/ 0 h 12"/>
                    <a:gd name="T24" fmla="*/ 0 w 26"/>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
                    <a:gd name="T40" fmla="*/ 0 h 12"/>
                    <a:gd name="T41" fmla="*/ 26 w 26"/>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 h="12">
                      <a:moveTo>
                        <a:pt x="0" y="7"/>
                      </a:moveTo>
                      <a:lnTo>
                        <a:pt x="0" y="7"/>
                      </a:lnTo>
                      <a:lnTo>
                        <a:pt x="5" y="10"/>
                      </a:lnTo>
                      <a:lnTo>
                        <a:pt x="11" y="12"/>
                      </a:lnTo>
                      <a:lnTo>
                        <a:pt x="19" y="12"/>
                      </a:lnTo>
                      <a:lnTo>
                        <a:pt x="26" y="8"/>
                      </a:lnTo>
                      <a:lnTo>
                        <a:pt x="19" y="0"/>
                      </a:lnTo>
                      <a:lnTo>
                        <a:pt x="15" y="1"/>
                      </a:lnTo>
                      <a:lnTo>
                        <a:pt x="14" y="2"/>
                      </a:lnTo>
                      <a:lnTo>
                        <a:pt x="11" y="1"/>
                      </a:lnTo>
                      <a:lnTo>
                        <a:pt x="10" y="1"/>
                      </a:lnTo>
                      <a:lnTo>
                        <a:pt x="0" y="7"/>
                      </a:lnTo>
                      <a:close/>
                    </a:path>
                  </a:pathLst>
                </a:custGeom>
                <a:solidFill>
                  <a:srgbClr val="000000"/>
                </a:solidFill>
                <a:ln w="9525">
                  <a:noFill/>
                  <a:round/>
                  <a:headEnd/>
                  <a:tailEnd/>
                </a:ln>
              </p:spPr>
              <p:txBody>
                <a:bodyPr/>
                <a:lstStyle/>
                <a:p>
                  <a:endParaRPr lang="en-US"/>
                </a:p>
              </p:txBody>
            </p:sp>
            <p:sp>
              <p:nvSpPr>
                <p:cNvPr id="13149" name="Freeform 324"/>
                <p:cNvSpPr>
                  <a:spLocks/>
                </p:cNvSpPr>
                <p:nvPr/>
              </p:nvSpPr>
              <p:spPr bwMode="auto">
                <a:xfrm>
                  <a:off x="2767" y="4059"/>
                  <a:ext cx="6" cy="8"/>
                </a:xfrm>
                <a:custGeom>
                  <a:avLst/>
                  <a:gdLst>
                    <a:gd name="T0" fmla="*/ 0 w 17"/>
                    <a:gd name="T1" fmla="*/ 0 h 24"/>
                    <a:gd name="T2" fmla="*/ 0 w 17"/>
                    <a:gd name="T3" fmla="*/ 0 h 24"/>
                    <a:gd name="T4" fmla="*/ 0 w 17"/>
                    <a:gd name="T5" fmla="*/ 0 h 24"/>
                    <a:gd name="T6" fmla="*/ 0 w 17"/>
                    <a:gd name="T7" fmla="*/ 0 h 24"/>
                    <a:gd name="T8" fmla="*/ 0 w 17"/>
                    <a:gd name="T9" fmla="*/ 0 h 24"/>
                    <a:gd name="T10" fmla="*/ 0 w 17"/>
                    <a:gd name="T11" fmla="*/ 0 h 24"/>
                    <a:gd name="T12" fmla="*/ 0 w 17"/>
                    <a:gd name="T13" fmla="*/ 0 h 24"/>
                    <a:gd name="T14" fmla="*/ 0 w 17"/>
                    <a:gd name="T15" fmla="*/ 0 h 24"/>
                    <a:gd name="T16" fmla="*/ 0 w 17"/>
                    <a:gd name="T17" fmla="*/ 0 h 24"/>
                    <a:gd name="T18" fmla="*/ 0 w 17"/>
                    <a:gd name="T19" fmla="*/ 0 h 24"/>
                    <a:gd name="T20" fmla="*/ 0 w 17"/>
                    <a:gd name="T21" fmla="*/ 0 h 24"/>
                    <a:gd name="T22" fmla="*/ 0 w 17"/>
                    <a:gd name="T23" fmla="*/ 0 h 24"/>
                    <a:gd name="T24" fmla="*/ 0 w 17"/>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
                    <a:gd name="T40" fmla="*/ 0 h 24"/>
                    <a:gd name="T41" fmla="*/ 17 w 17"/>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 h="24">
                      <a:moveTo>
                        <a:pt x="8" y="0"/>
                      </a:moveTo>
                      <a:lnTo>
                        <a:pt x="8" y="0"/>
                      </a:lnTo>
                      <a:lnTo>
                        <a:pt x="4" y="5"/>
                      </a:lnTo>
                      <a:lnTo>
                        <a:pt x="0" y="11"/>
                      </a:lnTo>
                      <a:lnTo>
                        <a:pt x="0" y="18"/>
                      </a:lnTo>
                      <a:lnTo>
                        <a:pt x="3" y="24"/>
                      </a:lnTo>
                      <a:lnTo>
                        <a:pt x="13" y="18"/>
                      </a:lnTo>
                      <a:lnTo>
                        <a:pt x="13" y="17"/>
                      </a:lnTo>
                      <a:lnTo>
                        <a:pt x="13" y="13"/>
                      </a:lnTo>
                      <a:lnTo>
                        <a:pt x="14" y="11"/>
                      </a:lnTo>
                      <a:lnTo>
                        <a:pt x="17" y="7"/>
                      </a:lnTo>
                      <a:lnTo>
                        <a:pt x="8" y="0"/>
                      </a:lnTo>
                      <a:close/>
                    </a:path>
                  </a:pathLst>
                </a:custGeom>
                <a:solidFill>
                  <a:srgbClr val="000000"/>
                </a:solidFill>
                <a:ln w="9525">
                  <a:noFill/>
                  <a:round/>
                  <a:headEnd/>
                  <a:tailEnd/>
                </a:ln>
              </p:spPr>
              <p:txBody>
                <a:bodyPr/>
                <a:lstStyle/>
                <a:p>
                  <a:endParaRPr lang="en-US"/>
                </a:p>
              </p:txBody>
            </p:sp>
            <p:sp>
              <p:nvSpPr>
                <p:cNvPr id="13150" name="Freeform 325"/>
                <p:cNvSpPr>
                  <a:spLocks/>
                </p:cNvSpPr>
                <p:nvPr/>
              </p:nvSpPr>
              <p:spPr bwMode="auto">
                <a:xfrm>
                  <a:off x="2770" y="4058"/>
                  <a:ext cx="9" cy="3"/>
                </a:xfrm>
                <a:custGeom>
                  <a:avLst/>
                  <a:gdLst>
                    <a:gd name="T0" fmla="*/ 0 w 27"/>
                    <a:gd name="T1" fmla="*/ 0 h 11"/>
                    <a:gd name="T2" fmla="*/ 0 w 27"/>
                    <a:gd name="T3" fmla="*/ 0 h 11"/>
                    <a:gd name="T4" fmla="*/ 0 w 27"/>
                    <a:gd name="T5" fmla="*/ 0 h 11"/>
                    <a:gd name="T6" fmla="*/ 0 w 27"/>
                    <a:gd name="T7" fmla="*/ 0 h 11"/>
                    <a:gd name="T8" fmla="*/ 0 w 27"/>
                    <a:gd name="T9" fmla="*/ 0 h 11"/>
                    <a:gd name="T10" fmla="*/ 0 w 27"/>
                    <a:gd name="T11" fmla="*/ 0 h 11"/>
                    <a:gd name="T12" fmla="*/ 0 w 27"/>
                    <a:gd name="T13" fmla="*/ 0 h 11"/>
                    <a:gd name="T14" fmla="*/ 0 w 27"/>
                    <a:gd name="T15" fmla="*/ 0 h 11"/>
                    <a:gd name="T16" fmla="*/ 0 w 27"/>
                    <a:gd name="T17" fmla="*/ 0 h 11"/>
                    <a:gd name="T18" fmla="*/ 0 w 27"/>
                    <a:gd name="T19" fmla="*/ 0 h 11"/>
                    <a:gd name="T20" fmla="*/ 0 w 27"/>
                    <a:gd name="T21" fmla="*/ 0 h 11"/>
                    <a:gd name="T22" fmla="*/ 0 w 27"/>
                    <a:gd name="T23" fmla="*/ 0 h 11"/>
                    <a:gd name="T24" fmla="*/ 0 w 27"/>
                    <a:gd name="T25" fmla="*/ 0 h 11"/>
                    <a:gd name="T26" fmla="*/ 0 w 27"/>
                    <a:gd name="T27" fmla="*/ 0 h 11"/>
                    <a:gd name="T28" fmla="*/ 0 w 27"/>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11"/>
                    <a:gd name="T47" fmla="*/ 27 w 27"/>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11">
                      <a:moveTo>
                        <a:pt x="27" y="7"/>
                      </a:moveTo>
                      <a:lnTo>
                        <a:pt x="27" y="7"/>
                      </a:lnTo>
                      <a:lnTo>
                        <a:pt x="21" y="2"/>
                      </a:lnTo>
                      <a:lnTo>
                        <a:pt x="14" y="0"/>
                      </a:lnTo>
                      <a:lnTo>
                        <a:pt x="6" y="1"/>
                      </a:lnTo>
                      <a:lnTo>
                        <a:pt x="0" y="4"/>
                      </a:lnTo>
                      <a:lnTo>
                        <a:pt x="9" y="11"/>
                      </a:lnTo>
                      <a:lnTo>
                        <a:pt x="11" y="10"/>
                      </a:lnTo>
                      <a:lnTo>
                        <a:pt x="13" y="10"/>
                      </a:lnTo>
                      <a:lnTo>
                        <a:pt x="14" y="10"/>
                      </a:lnTo>
                      <a:lnTo>
                        <a:pt x="17" y="11"/>
                      </a:lnTo>
                      <a:lnTo>
                        <a:pt x="27" y="7"/>
                      </a:lnTo>
                      <a:close/>
                    </a:path>
                  </a:pathLst>
                </a:custGeom>
                <a:solidFill>
                  <a:srgbClr val="000000"/>
                </a:solidFill>
                <a:ln w="9525">
                  <a:noFill/>
                  <a:round/>
                  <a:headEnd/>
                  <a:tailEnd/>
                </a:ln>
              </p:spPr>
              <p:txBody>
                <a:bodyPr/>
                <a:lstStyle/>
                <a:p>
                  <a:endParaRPr lang="en-US"/>
                </a:p>
              </p:txBody>
            </p:sp>
            <p:sp>
              <p:nvSpPr>
                <p:cNvPr id="13151" name="Freeform 326"/>
                <p:cNvSpPr>
                  <a:spLocks/>
                </p:cNvSpPr>
                <p:nvPr/>
              </p:nvSpPr>
              <p:spPr bwMode="auto">
                <a:xfrm>
                  <a:off x="2773" y="4050"/>
                  <a:ext cx="9" cy="1"/>
                </a:xfrm>
                <a:custGeom>
                  <a:avLst/>
                  <a:gdLst>
                    <a:gd name="T0" fmla="*/ 0 w 26"/>
                    <a:gd name="T1" fmla="*/ 0 h 3"/>
                    <a:gd name="T2" fmla="*/ 0 w 26"/>
                    <a:gd name="T3" fmla="*/ 0 h 3"/>
                    <a:gd name="T4" fmla="*/ 0 w 26"/>
                    <a:gd name="T5" fmla="*/ 0 h 3"/>
                    <a:gd name="T6" fmla="*/ 0 w 26"/>
                    <a:gd name="T7" fmla="*/ 0 h 3"/>
                    <a:gd name="T8" fmla="*/ 0 w 26"/>
                    <a:gd name="T9" fmla="*/ 0 h 3"/>
                    <a:gd name="T10" fmla="*/ 0 w 26"/>
                    <a:gd name="T11" fmla="*/ 0 h 3"/>
                    <a:gd name="T12" fmla="*/ 0 w 26"/>
                    <a:gd name="T13" fmla="*/ 0 h 3"/>
                    <a:gd name="T14" fmla="*/ 0 w 26"/>
                    <a:gd name="T15" fmla="*/ 0 h 3"/>
                    <a:gd name="T16" fmla="*/ 0 w 26"/>
                    <a:gd name="T17" fmla="*/ 0 h 3"/>
                    <a:gd name="T18" fmla="*/ 0 w 26"/>
                    <a:gd name="T19" fmla="*/ 0 h 3"/>
                    <a:gd name="T20" fmla="*/ 0 w 26"/>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
                    <a:gd name="T35" fmla="*/ 26 w 26"/>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
                      <a:moveTo>
                        <a:pt x="26" y="3"/>
                      </a:moveTo>
                      <a:lnTo>
                        <a:pt x="22" y="1"/>
                      </a:lnTo>
                      <a:lnTo>
                        <a:pt x="15" y="0"/>
                      </a:lnTo>
                      <a:lnTo>
                        <a:pt x="8" y="1"/>
                      </a:lnTo>
                      <a:lnTo>
                        <a:pt x="4" y="1"/>
                      </a:lnTo>
                      <a:lnTo>
                        <a:pt x="3" y="1"/>
                      </a:lnTo>
                      <a:lnTo>
                        <a:pt x="1" y="1"/>
                      </a:lnTo>
                      <a:lnTo>
                        <a:pt x="0" y="3"/>
                      </a:lnTo>
                      <a:lnTo>
                        <a:pt x="26" y="3"/>
                      </a:lnTo>
                      <a:close/>
                    </a:path>
                  </a:pathLst>
                </a:custGeom>
                <a:solidFill>
                  <a:srgbClr val="E3E3E3"/>
                </a:solidFill>
                <a:ln w="9525">
                  <a:noFill/>
                  <a:round/>
                  <a:headEnd/>
                  <a:tailEnd/>
                </a:ln>
              </p:spPr>
              <p:txBody>
                <a:bodyPr/>
                <a:lstStyle/>
                <a:p>
                  <a:endParaRPr lang="en-US"/>
                </a:p>
              </p:txBody>
            </p:sp>
            <p:sp>
              <p:nvSpPr>
                <p:cNvPr id="13152" name="Freeform 327"/>
                <p:cNvSpPr>
                  <a:spLocks/>
                </p:cNvSpPr>
                <p:nvPr/>
              </p:nvSpPr>
              <p:spPr bwMode="auto">
                <a:xfrm>
                  <a:off x="2773" y="4050"/>
                  <a:ext cx="9" cy="1"/>
                </a:xfrm>
                <a:custGeom>
                  <a:avLst/>
                  <a:gdLst>
                    <a:gd name="T0" fmla="*/ 0 w 29"/>
                    <a:gd name="T1" fmla="*/ 0 h 4"/>
                    <a:gd name="T2" fmla="*/ 0 w 29"/>
                    <a:gd name="T3" fmla="*/ 0 h 4"/>
                    <a:gd name="T4" fmla="*/ 0 w 29"/>
                    <a:gd name="T5" fmla="*/ 0 h 4"/>
                    <a:gd name="T6" fmla="*/ 0 w 29"/>
                    <a:gd name="T7" fmla="*/ 0 h 4"/>
                    <a:gd name="T8" fmla="*/ 0 w 29"/>
                    <a:gd name="T9" fmla="*/ 0 h 4"/>
                    <a:gd name="T10" fmla="*/ 0 w 29"/>
                    <a:gd name="T11" fmla="*/ 0 h 4"/>
                    <a:gd name="T12" fmla="*/ 0 w 29"/>
                    <a:gd name="T13" fmla="*/ 0 h 4"/>
                    <a:gd name="T14" fmla="*/ 0 w 29"/>
                    <a:gd name="T15" fmla="*/ 0 h 4"/>
                    <a:gd name="T16" fmla="*/ 0 w 29"/>
                    <a:gd name="T17" fmla="*/ 0 h 4"/>
                    <a:gd name="T18" fmla="*/ 0 w 29"/>
                    <a:gd name="T19" fmla="*/ 0 h 4"/>
                    <a:gd name="T20" fmla="*/ 0 w 29"/>
                    <a:gd name="T21" fmla="*/ 0 h 4"/>
                    <a:gd name="T22" fmla="*/ 0 w 29"/>
                    <a:gd name="T23" fmla="*/ 0 h 4"/>
                    <a:gd name="T24" fmla="*/ 0 w 29"/>
                    <a:gd name="T25" fmla="*/ 0 h 4"/>
                    <a:gd name="T26" fmla="*/ 0 w 29"/>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4"/>
                    <a:gd name="T44" fmla="*/ 29 w 29"/>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4">
                      <a:moveTo>
                        <a:pt x="5" y="1"/>
                      </a:moveTo>
                      <a:lnTo>
                        <a:pt x="9" y="1"/>
                      </a:lnTo>
                      <a:lnTo>
                        <a:pt x="16" y="0"/>
                      </a:lnTo>
                      <a:lnTo>
                        <a:pt x="23" y="1"/>
                      </a:lnTo>
                      <a:lnTo>
                        <a:pt x="27" y="3"/>
                      </a:lnTo>
                      <a:lnTo>
                        <a:pt x="29" y="3"/>
                      </a:lnTo>
                      <a:lnTo>
                        <a:pt x="29" y="4"/>
                      </a:lnTo>
                      <a:lnTo>
                        <a:pt x="0" y="4"/>
                      </a:lnTo>
                      <a:lnTo>
                        <a:pt x="1" y="3"/>
                      </a:lnTo>
                      <a:lnTo>
                        <a:pt x="4" y="1"/>
                      </a:lnTo>
                      <a:lnTo>
                        <a:pt x="5" y="1"/>
                      </a:lnTo>
                      <a:close/>
                    </a:path>
                  </a:pathLst>
                </a:custGeom>
                <a:solidFill>
                  <a:srgbClr val="D9D9D9"/>
                </a:solidFill>
                <a:ln w="9525">
                  <a:noFill/>
                  <a:round/>
                  <a:headEnd/>
                  <a:tailEnd/>
                </a:ln>
              </p:spPr>
              <p:txBody>
                <a:bodyPr/>
                <a:lstStyle/>
                <a:p>
                  <a:endParaRPr lang="en-US"/>
                </a:p>
              </p:txBody>
            </p:sp>
            <p:sp>
              <p:nvSpPr>
                <p:cNvPr id="13153" name="Freeform 328"/>
                <p:cNvSpPr>
                  <a:spLocks/>
                </p:cNvSpPr>
                <p:nvPr/>
              </p:nvSpPr>
              <p:spPr bwMode="auto">
                <a:xfrm>
                  <a:off x="2773" y="4051"/>
                  <a:ext cx="9" cy="1"/>
                </a:xfrm>
                <a:custGeom>
                  <a:avLst/>
                  <a:gdLst>
                    <a:gd name="T0" fmla="*/ 0 w 29"/>
                    <a:gd name="T1" fmla="*/ 0 h 3"/>
                    <a:gd name="T2" fmla="*/ 0 w 29"/>
                    <a:gd name="T3" fmla="*/ 0 h 3"/>
                    <a:gd name="T4" fmla="*/ 0 w 29"/>
                    <a:gd name="T5" fmla="*/ 0 h 3"/>
                    <a:gd name="T6" fmla="*/ 0 w 29"/>
                    <a:gd name="T7" fmla="*/ 0 h 3"/>
                    <a:gd name="T8" fmla="*/ 0 w 29"/>
                    <a:gd name="T9" fmla="*/ 0 h 3"/>
                    <a:gd name="T10" fmla="*/ 0 w 29"/>
                    <a:gd name="T11" fmla="*/ 0 h 3"/>
                    <a:gd name="T12" fmla="*/ 0 w 29"/>
                    <a:gd name="T13" fmla="*/ 0 h 3"/>
                    <a:gd name="T14" fmla="*/ 0 w 29"/>
                    <a:gd name="T15" fmla="*/ 0 h 3"/>
                    <a:gd name="T16" fmla="*/ 0 w 29"/>
                    <a:gd name="T17" fmla="*/ 0 h 3"/>
                    <a:gd name="T18" fmla="*/ 0 w 29"/>
                    <a:gd name="T19" fmla="*/ 0 h 3"/>
                    <a:gd name="T20" fmla="*/ 0 w 29"/>
                    <a:gd name="T21" fmla="*/ 0 h 3"/>
                    <a:gd name="T22" fmla="*/ 0 w 29"/>
                    <a:gd name="T23" fmla="*/ 0 h 3"/>
                    <a:gd name="T24" fmla="*/ 0 w 29"/>
                    <a:gd name="T25" fmla="*/ 0 h 3"/>
                    <a:gd name="T26" fmla="*/ 0 w 29"/>
                    <a:gd name="T27" fmla="*/ 0 h 3"/>
                    <a:gd name="T28" fmla="*/ 0 w 29"/>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3"/>
                    <a:gd name="T47" fmla="*/ 29 w 29"/>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3">
                      <a:moveTo>
                        <a:pt x="27" y="3"/>
                      </a:moveTo>
                      <a:lnTo>
                        <a:pt x="29" y="2"/>
                      </a:lnTo>
                      <a:lnTo>
                        <a:pt x="29" y="1"/>
                      </a:lnTo>
                      <a:lnTo>
                        <a:pt x="29" y="0"/>
                      </a:lnTo>
                      <a:lnTo>
                        <a:pt x="27" y="0"/>
                      </a:lnTo>
                      <a:lnTo>
                        <a:pt x="1" y="0"/>
                      </a:lnTo>
                      <a:lnTo>
                        <a:pt x="0" y="0"/>
                      </a:lnTo>
                      <a:lnTo>
                        <a:pt x="0" y="1"/>
                      </a:lnTo>
                      <a:lnTo>
                        <a:pt x="0" y="2"/>
                      </a:lnTo>
                      <a:lnTo>
                        <a:pt x="0" y="3"/>
                      </a:lnTo>
                      <a:lnTo>
                        <a:pt x="27" y="3"/>
                      </a:lnTo>
                      <a:close/>
                    </a:path>
                  </a:pathLst>
                </a:custGeom>
                <a:solidFill>
                  <a:srgbClr val="D1D1D1"/>
                </a:solidFill>
                <a:ln w="9525">
                  <a:noFill/>
                  <a:round/>
                  <a:headEnd/>
                  <a:tailEnd/>
                </a:ln>
              </p:spPr>
              <p:txBody>
                <a:bodyPr/>
                <a:lstStyle/>
                <a:p>
                  <a:endParaRPr lang="en-US"/>
                </a:p>
              </p:txBody>
            </p:sp>
            <p:sp>
              <p:nvSpPr>
                <p:cNvPr id="13154" name="Freeform 329"/>
                <p:cNvSpPr>
                  <a:spLocks/>
                </p:cNvSpPr>
                <p:nvPr/>
              </p:nvSpPr>
              <p:spPr bwMode="auto">
                <a:xfrm>
                  <a:off x="2773" y="4051"/>
                  <a:ext cx="9" cy="1"/>
                </a:xfrm>
                <a:custGeom>
                  <a:avLst/>
                  <a:gdLst>
                    <a:gd name="T0" fmla="*/ 0 w 29"/>
                    <a:gd name="T1" fmla="*/ 0 h 3"/>
                    <a:gd name="T2" fmla="*/ 0 w 29"/>
                    <a:gd name="T3" fmla="*/ 0 h 3"/>
                    <a:gd name="T4" fmla="*/ 0 w 29"/>
                    <a:gd name="T5" fmla="*/ 0 h 3"/>
                    <a:gd name="T6" fmla="*/ 0 w 29"/>
                    <a:gd name="T7" fmla="*/ 0 h 3"/>
                    <a:gd name="T8" fmla="*/ 0 w 29"/>
                    <a:gd name="T9" fmla="*/ 0 h 3"/>
                    <a:gd name="T10" fmla="*/ 0 w 29"/>
                    <a:gd name="T11" fmla="*/ 0 h 3"/>
                    <a:gd name="T12" fmla="*/ 0 w 29"/>
                    <a:gd name="T13" fmla="*/ 0 h 3"/>
                    <a:gd name="T14" fmla="*/ 0 w 29"/>
                    <a:gd name="T15" fmla="*/ 0 h 3"/>
                    <a:gd name="T16" fmla="*/ 0 w 29"/>
                    <a:gd name="T17" fmla="*/ 0 h 3"/>
                    <a:gd name="T18" fmla="*/ 0 w 29"/>
                    <a:gd name="T19" fmla="*/ 0 h 3"/>
                    <a:gd name="T20" fmla="*/ 0 w 29"/>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
                    <a:gd name="T35" fmla="*/ 29 w 29"/>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
                      <a:moveTo>
                        <a:pt x="26" y="3"/>
                      </a:moveTo>
                      <a:lnTo>
                        <a:pt x="27" y="2"/>
                      </a:lnTo>
                      <a:lnTo>
                        <a:pt x="29" y="0"/>
                      </a:lnTo>
                      <a:lnTo>
                        <a:pt x="0" y="0"/>
                      </a:lnTo>
                      <a:lnTo>
                        <a:pt x="0" y="1"/>
                      </a:lnTo>
                      <a:lnTo>
                        <a:pt x="0" y="2"/>
                      </a:lnTo>
                      <a:lnTo>
                        <a:pt x="0" y="3"/>
                      </a:lnTo>
                      <a:lnTo>
                        <a:pt x="26" y="3"/>
                      </a:lnTo>
                      <a:close/>
                    </a:path>
                  </a:pathLst>
                </a:custGeom>
                <a:solidFill>
                  <a:srgbClr val="C7C7C7"/>
                </a:solidFill>
                <a:ln w="9525">
                  <a:noFill/>
                  <a:round/>
                  <a:headEnd/>
                  <a:tailEnd/>
                </a:ln>
              </p:spPr>
              <p:txBody>
                <a:bodyPr/>
                <a:lstStyle/>
                <a:p>
                  <a:endParaRPr lang="en-US"/>
                </a:p>
              </p:txBody>
            </p:sp>
            <p:sp>
              <p:nvSpPr>
                <p:cNvPr id="13155" name="Freeform 330"/>
                <p:cNvSpPr>
                  <a:spLocks/>
                </p:cNvSpPr>
                <p:nvPr/>
              </p:nvSpPr>
              <p:spPr bwMode="auto">
                <a:xfrm>
                  <a:off x="2773" y="4052"/>
                  <a:ext cx="9" cy="1"/>
                </a:xfrm>
                <a:custGeom>
                  <a:avLst/>
                  <a:gdLst>
                    <a:gd name="T0" fmla="*/ 0 w 27"/>
                    <a:gd name="T1" fmla="*/ 0 h 4"/>
                    <a:gd name="T2" fmla="*/ 0 w 27"/>
                    <a:gd name="T3" fmla="*/ 0 h 4"/>
                    <a:gd name="T4" fmla="*/ 0 w 27"/>
                    <a:gd name="T5" fmla="*/ 0 h 4"/>
                    <a:gd name="T6" fmla="*/ 0 w 27"/>
                    <a:gd name="T7" fmla="*/ 0 h 4"/>
                    <a:gd name="T8" fmla="*/ 0 w 27"/>
                    <a:gd name="T9" fmla="*/ 0 h 4"/>
                    <a:gd name="T10" fmla="*/ 0 w 27"/>
                    <a:gd name="T11" fmla="*/ 0 h 4"/>
                    <a:gd name="T12" fmla="*/ 0 w 27"/>
                    <a:gd name="T13" fmla="*/ 0 h 4"/>
                    <a:gd name="T14" fmla="*/ 0 w 27"/>
                    <a:gd name="T15" fmla="*/ 0 h 4"/>
                    <a:gd name="T16" fmla="*/ 0 w 27"/>
                    <a:gd name="T17" fmla="*/ 0 h 4"/>
                    <a:gd name="T18" fmla="*/ 0 w 27"/>
                    <a:gd name="T19" fmla="*/ 0 h 4"/>
                    <a:gd name="T20" fmla="*/ 0 w 27"/>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4"/>
                    <a:gd name="T35" fmla="*/ 27 w 27"/>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4">
                      <a:moveTo>
                        <a:pt x="24" y="4"/>
                      </a:moveTo>
                      <a:lnTo>
                        <a:pt x="24" y="2"/>
                      </a:lnTo>
                      <a:lnTo>
                        <a:pt x="26" y="1"/>
                      </a:lnTo>
                      <a:lnTo>
                        <a:pt x="26" y="0"/>
                      </a:lnTo>
                      <a:lnTo>
                        <a:pt x="27" y="0"/>
                      </a:lnTo>
                      <a:lnTo>
                        <a:pt x="0" y="0"/>
                      </a:lnTo>
                      <a:lnTo>
                        <a:pt x="0" y="1"/>
                      </a:lnTo>
                      <a:lnTo>
                        <a:pt x="0" y="2"/>
                      </a:lnTo>
                      <a:lnTo>
                        <a:pt x="0" y="4"/>
                      </a:lnTo>
                      <a:lnTo>
                        <a:pt x="24" y="4"/>
                      </a:lnTo>
                      <a:close/>
                    </a:path>
                  </a:pathLst>
                </a:custGeom>
                <a:solidFill>
                  <a:srgbClr val="BFBFBF"/>
                </a:solidFill>
                <a:ln w="9525">
                  <a:noFill/>
                  <a:round/>
                  <a:headEnd/>
                  <a:tailEnd/>
                </a:ln>
              </p:spPr>
              <p:txBody>
                <a:bodyPr/>
                <a:lstStyle/>
                <a:p>
                  <a:endParaRPr lang="en-US"/>
                </a:p>
              </p:txBody>
            </p:sp>
            <p:sp>
              <p:nvSpPr>
                <p:cNvPr id="13156" name="Freeform 331"/>
                <p:cNvSpPr>
                  <a:spLocks/>
                </p:cNvSpPr>
                <p:nvPr/>
              </p:nvSpPr>
              <p:spPr bwMode="auto">
                <a:xfrm>
                  <a:off x="2773" y="4052"/>
                  <a:ext cx="8" cy="1"/>
                </a:xfrm>
                <a:custGeom>
                  <a:avLst/>
                  <a:gdLst>
                    <a:gd name="T0" fmla="*/ 0 w 26"/>
                    <a:gd name="T1" fmla="*/ 0 h 4"/>
                    <a:gd name="T2" fmla="*/ 0 w 26"/>
                    <a:gd name="T3" fmla="*/ 0 h 4"/>
                    <a:gd name="T4" fmla="*/ 0 w 26"/>
                    <a:gd name="T5" fmla="*/ 0 h 4"/>
                    <a:gd name="T6" fmla="*/ 0 w 26"/>
                    <a:gd name="T7" fmla="*/ 0 h 4"/>
                    <a:gd name="T8" fmla="*/ 0 w 26"/>
                    <a:gd name="T9" fmla="*/ 0 h 4"/>
                    <a:gd name="T10" fmla="*/ 0 w 26"/>
                    <a:gd name="T11" fmla="*/ 0 h 4"/>
                    <a:gd name="T12" fmla="*/ 0 w 26"/>
                    <a:gd name="T13" fmla="*/ 0 h 4"/>
                    <a:gd name="T14" fmla="*/ 0 w 26"/>
                    <a:gd name="T15" fmla="*/ 0 h 4"/>
                    <a:gd name="T16" fmla="*/ 0 w 26"/>
                    <a:gd name="T17" fmla="*/ 0 h 4"/>
                    <a:gd name="T18" fmla="*/ 0 w 26"/>
                    <a:gd name="T19" fmla="*/ 0 h 4"/>
                    <a:gd name="T20" fmla="*/ 0 w 2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4"/>
                    <a:gd name="T35" fmla="*/ 26 w 2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4">
                      <a:moveTo>
                        <a:pt x="22" y="4"/>
                      </a:moveTo>
                      <a:lnTo>
                        <a:pt x="23" y="4"/>
                      </a:lnTo>
                      <a:lnTo>
                        <a:pt x="24" y="3"/>
                      </a:lnTo>
                      <a:lnTo>
                        <a:pt x="26" y="1"/>
                      </a:lnTo>
                      <a:lnTo>
                        <a:pt x="26" y="0"/>
                      </a:lnTo>
                      <a:lnTo>
                        <a:pt x="0" y="0"/>
                      </a:lnTo>
                      <a:lnTo>
                        <a:pt x="0" y="3"/>
                      </a:lnTo>
                      <a:lnTo>
                        <a:pt x="1" y="4"/>
                      </a:lnTo>
                      <a:lnTo>
                        <a:pt x="22" y="4"/>
                      </a:lnTo>
                      <a:close/>
                    </a:path>
                  </a:pathLst>
                </a:custGeom>
                <a:solidFill>
                  <a:srgbClr val="B5B5B5"/>
                </a:solidFill>
                <a:ln w="9525">
                  <a:noFill/>
                  <a:round/>
                  <a:headEnd/>
                  <a:tailEnd/>
                </a:ln>
              </p:spPr>
              <p:txBody>
                <a:bodyPr/>
                <a:lstStyle/>
                <a:p>
                  <a:endParaRPr lang="en-US"/>
                </a:p>
              </p:txBody>
            </p:sp>
            <p:sp>
              <p:nvSpPr>
                <p:cNvPr id="13157" name="Freeform 332"/>
                <p:cNvSpPr>
                  <a:spLocks/>
                </p:cNvSpPr>
                <p:nvPr/>
              </p:nvSpPr>
              <p:spPr bwMode="auto">
                <a:xfrm>
                  <a:off x="2773" y="4053"/>
                  <a:ext cx="8" cy="1"/>
                </a:xfrm>
                <a:custGeom>
                  <a:avLst/>
                  <a:gdLst>
                    <a:gd name="T0" fmla="*/ 0 w 24"/>
                    <a:gd name="T1" fmla="*/ 0 h 3"/>
                    <a:gd name="T2" fmla="*/ 0 w 24"/>
                    <a:gd name="T3" fmla="*/ 0 h 3"/>
                    <a:gd name="T4" fmla="*/ 0 w 24"/>
                    <a:gd name="T5" fmla="*/ 0 h 3"/>
                    <a:gd name="T6" fmla="*/ 0 w 24"/>
                    <a:gd name="T7" fmla="*/ 0 h 3"/>
                    <a:gd name="T8" fmla="*/ 0 w 24"/>
                    <a:gd name="T9" fmla="*/ 0 h 3"/>
                    <a:gd name="T10" fmla="*/ 0 w 24"/>
                    <a:gd name="T11" fmla="*/ 0 h 3"/>
                    <a:gd name="T12" fmla="*/ 0 w 24"/>
                    <a:gd name="T13" fmla="*/ 0 h 3"/>
                    <a:gd name="T14" fmla="*/ 0 w 24"/>
                    <a:gd name="T15" fmla="*/ 0 h 3"/>
                    <a:gd name="T16" fmla="*/ 0 w 24"/>
                    <a:gd name="T17" fmla="*/ 0 h 3"/>
                    <a:gd name="T18" fmla="*/ 0 w 24"/>
                    <a:gd name="T19" fmla="*/ 0 h 3"/>
                    <a:gd name="T20" fmla="*/ 0 w 24"/>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3"/>
                    <a:gd name="T35" fmla="*/ 24 w 24"/>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3">
                      <a:moveTo>
                        <a:pt x="20" y="3"/>
                      </a:moveTo>
                      <a:lnTo>
                        <a:pt x="20" y="2"/>
                      </a:lnTo>
                      <a:lnTo>
                        <a:pt x="22" y="1"/>
                      </a:lnTo>
                      <a:lnTo>
                        <a:pt x="23" y="0"/>
                      </a:lnTo>
                      <a:lnTo>
                        <a:pt x="24" y="0"/>
                      </a:lnTo>
                      <a:lnTo>
                        <a:pt x="0" y="0"/>
                      </a:lnTo>
                      <a:lnTo>
                        <a:pt x="1" y="1"/>
                      </a:lnTo>
                      <a:lnTo>
                        <a:pt x="1" y="2"/>
                      </a:lnTo>
                      <a:lnTo>
                        <a:pt x="1" y="3"/>
                      </a:lnTo>
                      <a:lnTo>
                        <a:pt x="20" y="3"/>
                      </a:lnTo>
                      <a:close/>
                    </a:path>
                  </a:pathLst>
                </a:custGeom>
                <a:solidFill>
                  <a:srgbClr val="ABABAB"/>
                </a:solidFill>
                <a:ln w="9525">
                  <a:noFill/>
                  <a:round/>
                  <a:headEnd/>
                  <a:tailEnd/>
                </a:ln>
              </p:spPr>
              <p:txBody>
                <a:bodyPr/>
                <a:lstStyle/>
                <a:p>
                  <a:endParaRPr lang="en-US"/>
                </a:p>
              </p:txBody>
            </p:sp>
            <p:sp>
              <p:nvSpPr>
                <p:cNvPr id="13158" name="Freeform 333"/>
                <p:cNvSpPr>
                  <a:spLocks/>
                </p:cNvSpPr>
                <p:nvPr/>
              </p:nvSpPr>
              <p:spPr bwMode="auto">
                <a:xfrm>
                  <a:off x="2773" y="4053"/>
                  <a:ext cx="7" cy="1"/>
                </a:xfrm>
                <a:custGeom>
                  <a:avLst/>
                  <a:gdLst>
                    <a:gd name="T0" fmla="*/ 0 w 21"/>
                    <a:gd name="T1" fmla="*/ 0 h 3"/>
                    <a:gd name="T2" fmla="*/ 0 w 21"/>
                    <a:gd name="T3" fmla="*/ 0 h 3"/>
                    <a:gd name="T4" fmla="*/ 0 w 21"/>
                    <a:gd name="T5" fmla="*/ 0 h 3"/>
                    <a:gd name="T6" fmla="*/ 0 w 21"/>
                    <a:gd name="T7" fmla="*/ 0 h 3"/>
                    <a:gd name="T8" fmla="*/ 0 w 21"/>
                    <a:gd name="T9" fmla="*/ 0 h 3"/>
                    <a:gd name="T10" fmla="*/ 0 w 21"/>
                    <a:gd name="T11" fmla="*/ 0 h 3"/>
                    <a:gd name="T12" fmla="*/ 0 w 21"/>
                    <a:gd name="T13" fmla="*/ 0 h 3"/>
                    <a:gd name="T14" fmla="*/ 0 w 21"/>
                    <a:gd name="T15" fmla="*/ 0 h 3"/>
                    <a:gd name="T16" fmla="*/ 0 w 21"/>
                    <a:gd name="T17" fmla="*/ 0 h 3"/>
                    <a:gd name="T18" fmla="*/ 0 w 21"/>
                    <a:gd name="T19" fmla="*/ 0 h 3"/>
                    <a:gd name="T20" fmla="*/ 0 w 21"/>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3"/>
                    <a:gd name="T35" fmla="*/ 21 w 21"/>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3">
                      <a:moveTo>
                        <a:pt x="15" y="3"/>
                      </a:moveTo>
                      <a:lnTo>
                        <a:pt x="17" y="3"/>
                      </a:lnTo>
                      <a:lnTo>
                        <a:pt x="18" y="2"/>
                      </a:lnTo>
                      <a:lnTo>
                        <a:pt x="19" y="1"/>
                      </a:lnTo>
                      <a:lnTo>
                        <a:pt x="21" y="0"/>
                      </a:lnTo>
                      <a:lnTo>
                        <a:pt x="0" y="0"/>
                      </a:lnTo>
                      <a:lnTo>
                        <a:pt x="0" y="1"/>
                      </a:lnTo>
                      <a:lnTo>
                        <a:pt x="0" y="2"/>
                      </a:lnTo>
                      <a:lnTo>
                        <a:pt x="1" y="3"/>
                      </a:lnTo>
                      <a:lnTo>
                        <a:pt x="3" y="3"/>
                      </a:lnTo>
                      <a:lnTo>
                        <a:pt x="15" y="3"/>
                      </a:lnTo>
                      <a:close/>
                    </a:path>
                  </a:pathLst>
                </a:custGeom>
                <a:solidFill>
                  <a:srgbClr val="A1A1A1"/>
                </a:solidFill>
                <a:ln w="9525">
                  <a:noFill/>
                  <a:round/>
                  <a:headEnd/>
                  <a:tailEnd/>
                </a:ln>
              </p:spPr>
              <p:txBody>
                <a:bodyPr/>
                <a:lstStyle/>
                <a:p>
                  <a:endParaRPr lang="en-US"/>
                </a:p>
              </p:txBody>
            </p:sp>
            <p:sp>
              <p:nvSpPr>
                <p:cNvPr id="13159" name="Freeform 334"/>
                <p:cNvSpPr>
                  <a:spLocks/>
                </p:cNvSpPr>
                <p:nvPr/>
              </p:nvSpPr>
              <p:spPr bwMode="auto">
                <a:xfrm>
                  <a:off x="2773" y="4054"/>
                  <a:ext cx="6" cy="1"/>
                </a:xfrm>
                <a:custGeom>
                  <a:avLst/>
                  <a:gdLst>
                    <a:gd name="T0" fmla="*/ 0 w 19"/>
                    <a:gd name="T1" fmla="*/ 0 h 4"/>
                    <a:gd name="T2" fmla="*/ 0 w 19"/>
                    <a:gd name="T3" fmla="*/ 0 h 4"/>
                    <a:gd name="T4" fmla="*/ 0 w 19"/>
                    <a:gd name="T5" fmla="*/ 0 h 4"/>
                    <a:gd name="T6" fmla="*/ 0 w 19"/>
                    <a:gd name="T7" fmla="*/ 0 h 4"/>
                    <a:gd name="T8" fmla="*/ 0 w 19"/>
                    <a:gd name="T9" fmla="*/ 0 h 4"/>
                    <a:gd name="T10" fmla="*/ 0 w 19"/>
                    <a:gd name="T11" fmla="*/ 0 h 4"/>
                    <a:gd name="T12" fmla="*/ 0 w 19"/>
                    <a:gd name="T13" fmla="*/ 0 h 4"/>
                    <a:gd name="T14" fmla="*/ 0 w 19"/>
                    <a:gd name="T15" fmla="*/ 0 h 4"/>
                    <a:gd name="T16" fmla="*/ 0 w 19"/>
                    <a:gd name="T17" fmla="*/ 0 h 4"/>
                    <a:gd name="T18" fmla="*/ 0 w 19"/>
                    <a:gd name="T19" fmla="*/ 0 h 4"/>
                    <a:gd name="T20" fmla="*/ 0 w 19"/>
                    <a:gd name="T21" fmla="*/ 0 h 4"/>
                    <a:gd name="T22" fmla="*/ 0 w 19"/>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4"/>
                    <a:gd name="T38" fmla="*/ 19 w 19"/>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4">
                      <a:moveTo>
                        <a:pt x="12" y="4"/>
                      </a:moveTo>
                      <a:lnTo>
                        <a:pt x="14" y="4"/>
                      </a:lnTo>
                      <a:lnTo>
                        <a:pt x="15" y="2"/>
                      </a:lnTo>
                      <a:lnTo>
                        <a:pt x="17" y="1"/>
                      </a:lnTo>
                      <a:lnTo>
                        <a:pt x="19" y="0"/>
                      </a:lnTo>
                      <a:lnTo>
                        <a:pt x="0" y="0"/>
                      </a:lnTo>
                      <a:lnTo>
                        <a:pt x="1" y="0"/>
                      </a:lnTo>
                      <a:lnTo>
                        <a:pt x="3" y="1"/>
                      </a:lnTo>
                      <a:lnTo>
                        <a:pt x="3" y="2"/>
                      </a:lnTo>
                      <a:lnTo>
                        <a:pt x="3" y="4"/>
                      </a:lnTo>
                      <a:lnTo>
                        <a:pt x="14" y="4"/>
                      </a:lnTo>
                      <a:lnTo>
                        <a:pt x="12" y="4"/>
                      </a:lnTo>
                      <a:close/>
                    </a:path>
                  </a:pathLst>
                </a:custGeom>
                <a:solidFill>
                  <a:srgbClr val="999999"/>
                </a:solidFill>
                <a:ln w="9525">
                  <a:noFill/>
                  <a:round/>
                  <a:headEnd/>
                  <a:tailEnd/>
                </a:ln>
              </p:spPr>
              <p:txBody>
                <a:bodyPr/>
                <a:lstStyle/>
                <a:p>
                  <a:endParaRPr lang="en-US"/>
                </a:p>
              </p:txBody>
            </p:sp>
            <p:sp>
              <p:nvSpPr>
                <p:cNvPr id="13160" name="Freeform 335"/>
                <p:cNvSpPr>
                  <a:spLocks/>
                </p:cNvSpPr>
                <p:nvPr/>
              </p:nvSpPr>
              <p:spPr bwMode="auto">
                <a:xfrm>
                  <a:off x="2774" y="4054"/>
                  <a:ext cx="4" cy="2"/>
                </a:xfrm>
                <a:custGeom>
                  <a:avLst/>
                  <a:gdLst>
                    <a:gd name="T0" fmla="*/ 0 w 12"/>
                    <a:gd name="T1" fmla="*/ 0 h 4"/>
                    <a:gd name="T2" fmla="*/ 0 w 12"/>
                    <a:gd name="T3" fmla="*/ 1 h 4"/>
                    <a:gd name="T4" fmla="*/ 0 w 12"/>
                    <a:gd name="T5" fmla="*/ 1 h 4"/>
                    <a:gd name="T6" fmla="*/ 0 w 12"/>
                    <a:gd name="T7" fmla="*/ 1 h 4"/>
                    <a:gd name="T8" fmla="*/ 0 w 12"/>
                    <a:gd name="T9" fmla="*/ 1 h 4"/>
                    <a:gd name="T10" fmla="*/ 0 w 12"/>
                    <a:gd name="T11" fmla="*/ 1 h 4"/>
                    <a:gd name="T12" fmla="*/ 0 w 12"/>
                    <a:gd name="T13" fmla="*/ 1 h 4"/>
                    <a:gd name="T14" fmla="*/ 0 w 12"/>
                    <a:gd name="T15" fmla="*/ 1 h 4"/>
                    <a:gd name="T16" fmla="*/ 0 w 12"/>
                    <a:gd name="T17" fmla="*/ 1 h 4"/>
                    <a:gd name="T18" fmla="*/ 0 w 12"/>
                    <a:gd name="T19" fmla="*/ 1 h 4"/>
                    <a:gd name="T20" fmla="*/ 0 w 12"/>
                    <a:gd name="T21" fmla="*/ 1 h 4"/>
                    <a:gd name="T22" fmla="*/ 0 w 12"/>
                    <a:gd name="T23" fmla="*/ 1 h 4"/>
                    <a:gd name="T24" fmla="*/ 0 w 12"/>
                    <a:gd name="T25" fmla="*/ 1 h 4"/>
                    <a:gd name="T26" fmla="*/ 0 w 12"/>
                    <a:gd name="T27" fmla="*/ 1 h 4"/>
                    <a:gd name="T28" fmla="*/ 0 w 12"/>
                    <a:gd name="T29" fmla="*/ 1 h 4"/>
                    <a:gd name="T30" fmla="*/ 0 w 12"/>
                    <a:gd name="T31" fmla="*/ 1 h 4"/>
                    <a:gd name="T32" fmla="*/ 0 w 12"/>
                    <a:gd name="T33" fmla="*/ 1 h 4"/>
                    <a:gd name="T34" fmla="*/ 0 w 12"/>
                    <a:gd name="T35" fmla="*/ 0 h 4"/>
                    <a:gd name="T36" fmla="*/ 0 w 12"/>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
                    <a:gd name="T58" fmla="*/ 0 h 4"/>
                    <a:gd name="T59" fmla="*/ 12 w 12"/>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 h="4">
                      <a:moveTo>
                        <a:pt x="12" y="0"/>
                      </a:moveTo>
                      <a:lnTo>
                        <a:pt x="12" y="1"/>
                      </a:lnTo>
                      <a:lnTo>
                        <a:pt x="11" y="3"/>
                      </a:lnTo>
                      <a:lnTo>
                        <a:pt x="9" y="3"/>
                      </a:lnTo>
                      <a:lnTo>
                        <a:pt x="9" y="4"/>
                      </a:lnTo>
                      <a:lnTo>
                        <a:pt x="8" y="4"/>
                      </a:lnTo>
                      <a:lnTo>
                        <a:pt x="4" y="4"/>
                      </a:lnTo>
                      <a:lnTo>
                        <a:pt x="3" y="4"/>
                      </a:lnTo>
                      <a:lnTo>
                        <a:pt x="1" y="4"/>
                      </a:lnTo>
                      <a:lnTo>
                        <a:pt x="0" y="3"/>
                      </a:lnTo>
                      <a:lnTo>
                        <a:pt x="0" y="1"/>
                      </a:lnTo>
                      <a:lnTo>
                        <a:pt x="0" y="0"/>
                      </a:lnTo>
                      <a:lnTo>
                        <a:pt x="12" y="0"/>
                      </a:lnTo>
                      <a:close/>
                    </a:path>
                  </a:pathLst>
                </a:custGeom>
                <a:solidFill>
                  <a:srgbClr val="8F8F8F"/>
                </a:solidFill>
                <a:ln w="9525">
                  <a:noFill/>
                  <a:round/>
                  <a:headEnd/>
                  <a:tailEnd/>
                </a:ln>
              </p:spPr>
              <p:txBody>
                <a:bodyPr/>
                <a:lstStyle/>
                <a:p>
                  <a:endParaRPr lang="en-US"/>
                </a:p>
              </p:txBody>
            </p:sp>
            <p:sp>
              <p:nvSpPr>
                <p:cNvPr id="13161" name="Freeform 336"/>
                <p:cNvSpPr>
                  <a:spLocks/>
                </p:cNvSpPr>
                <p:nvPr/>
              </p:nvSpPr>
              <p:spPr bwMode="auto">
                <a:xfrm>
                  <a:off x="2774" y="4055"/>
                  <a:ext cx="4" cy="1"/>
                </a:xfrm>
                <a:custGeom>
                  <a:avLst/>
                  <a:gdLst>
                    <a:gd name="T0" fmla="*/ 0 w 11"/>
                    <a:gd name="T1" fmla="*/ 0 h 2"/>
                    <a:gd name="T2" fmla="*/ 0 w 11"/>
                    <a:gd name="T3" fmla="*/ 1 h 2"/>
                    <a:gd name="T4" fmla="*/ 0 w 11"/>
                    <a:gd name="T5" fmla="*/ 1 h 2"/>
                    <a:gd name="T6" fmla="*/ 0 w 11"/>
                    <a:gd name="T7" fmla="*/ 1 h 2"/>
                    <a:gd name="T8" fmla="*/ 0 w 11"/>
                    <a:gd name="T9" fmla="*/ 0 h 2"/>
                    <a:gd name="T10" fmla="*/ 0 w 11"/>
                    <a:gd name="T11" fmla="*/ 0 h 2"/>
                    <a:gd name="T12" fmla="*/ 0 w 11"/>
                    <a:gd name="T13" fmla="*/ 0 h 2"/>
                    <a:gd name="T14" fmla="*/ 0 60000 65536"/>
                    <a:gd name="T15" fmla="*/ 0 60000 65536"/>
                    <a:gd name="T16" fmla="*/ 0 60000 65536"/>
                    <a:gd name="T17" fmla="*/ 0 60000 65536"/>
                    <a:gd name="T18" fmla="*/ 0 60000 65536"/>
                    <a:gd name="T19" fmla="*/ 0 60000 65536"/>
                    <a:gd name="T20" fmla="*/ 0 60000 65536"/>
                    <a:gd name="T21" fmla="*/ 0 w 11"/>
                    <a:gd name="T22" fmla="*/ 0 h 2"/>
                    <a:gd name="T23" fmla="*/ 11 w 1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
                      <a:moveTo>
                        <a:pt x="0" y="0"/>
                      </a:moveTo>
                      <a:lnTo>
                        <a:pt x="4" y="2"/>
                      </a:lnTo>
                      <a:lnTo>
                        <a:pt x="8" y="2"/>
                      </a:lnTo>
                      <a:lnTo>
                        <a:pt x="9" y="1"/>
                      </a:lnTo>
                      <a:lnTo>
                        <a:pt x="11" y="0"/>
                      </a:lnTo>
                      <a:lnTo>
                        <a:pt x="0" y="0"/>
                      </a:lnTo>
                      <a:close/>
                    </a:path>
                  </a:pathLst>
                </a:custGeom>
                <a:solidFill>
                  <a:srgbClr val="858585"/>
                </a:solidFill>
                <a:ln w="9525">
                  <a:noFill/>
                  <a:round/>
                  <a:headEnd/>
                  <a:tailEnd/>
                </a:ln>
              </p:spPr>
              <p:txBody>
                <a:bodyPr/>
                <a:lstStyle/>
                <a:p>
                  <a:endParaRPr lang="en-US"/>
                </a:p>
              </p:txBody>
            </p:sp>
            <p:sp>
              <p:nvSpPr>
                <p:cNvPr id="13162" name="Freeform 337"/>
                <p:cNvSpPr>
                  <a:spLocks/>
                </p:cNvSpPr>
                <p:nvPr/>
              </p:nvSpPr>
              <p:spPr bwMode="auto">
                <a:xfrm>
                  <a:off x="2775" y="4056"/>
                  <a:ext cx="2" cy="1"/>
                </a:xfrm>
                <a:custGeom>
                  <a:avLst/>
                  <a:gdLst>
                    <a:gd name="T0" fmla="*/ 0 w 4"/>
                    <a:gd name="T1" fmla="*/ 0 h 1"/>
                    <a:gd name="T2" fmla="*/ 1 w 4"/>
                    <a:gd name="T3" fmla="*/ 1 h 1"/>
                    <a:gd name="T4" fmla="*/ 1 w 4"/>
                    <a:gd name="T5" fmla="*/ 1 h 1"/>
                    <a:gd name="T6" fmla="*/ 1 w 4"/>
                    <a:gd name="T7" fmla="*/ 1 h 1"/>
                    <a:gd name="T8" fmla="*/ 1 w 4"/>
                    <a:gd name="T9" fmla="*/ 0 h 1"/>
                    <a:gd name="T10" fmla="*/ 0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0" y="0"/>
                      </a:moveTo>
                      <a:lnTo>
                        <a:pt x="1" y="1"/>
                      </a:lnTo>
                      <a:lnTo>
                        <a:pt x="3" y="1"/>
                      </a:lnTo>
                      <a:lnTo>
                        <a:pt x="4" y="1"/>
                      </a:lnTo>
                      <a:lnTo>
                        <a:pt x="4" y="0"/>
                      </a:lnTo>
                      <a:lnTo>
                        <a:pt x="0" y="0"/>
                      </a:lnTo>
                      <a:close/>
                    </a:path>
                  </a:pathLst>
                </a:custGeom>
                <a:solidFill>
                  <a:srgbClr val="7D7D7D"/>
                </a:solidFill>
                <a:ln w="9525">
                  <a:noFill/>
                  <a:round/>
                  <a:headEnd/>
                  <a:tailEnd/>
                </a:ln>
              </p:spPr>
              <p:txBody>
                <a:bodyPr/>
                <a:lstStyle/>
                <a:p>
                  <a:endParaRPr lang="en-US"/>
                </a:p>
              </p:txBody>
            </p:sp>
            <p:sp>
              <p:nvSpPr>
                <p:cNvPr id="13163" name="Freeform 338"/>
                <p:cNvSpPr>
                  <a:spLocks/>
                </p:cNvSpPr>
                <p:nvPr/>
              </p:nvSpPr>
              <p:spPr bwMode="auto">
                <a:xfrm>
                  <a:off x="2774" y="4048"/>
                  <a:ext cx="10" cy="4"/>
                </a:xfrm>
                <a:custGeom>
                  <a:avLst/>
                  <a:gdLst>
                    <a:gd name="T0" fmla="*/ 0 w 28"/>
                    <a:gd name="T1" fmla="*/ 0 h 11"/>
                    <a:gd name="T2" fmla="*/ 0 w 28"/>
                    <a:gd name="T3" fmla="*/ 0 h 11"/>
                    <a:gd name="T4" fmla="*/ 0 w 28"/>
                    <a:gd name="T5" fmla="*/ 0 h 11"/>
                    <a:gd name="T6" fmla="*/ 0 w 28"/>
                    <a:gd name="T7" fmla="*/ 0 h 11"/>
                    <a:gd name="T8" fmla="*/ 0 w 28"/>
                    <a:gd name="T9" fmla="*/ 0 h 11"/>
                    <a:gd name="T10" fmla="*/ 0 w 28"/>
                    <a:gd name="T11" fmla="*/ 0 h 11"/>
                    <a:gd name="T12" fmla="*/ 0 w 28"/>
                    <a:gd name="T13" fmla="*/ 0 h 11"/>
                    <a:gd name="T14" fmla="*/ 0 w 28"/>
                    <a:gd name="T15" fmla="*/ 0 h 11"/>
                    <a:gd name="T16" fmla="*/ 0 w 28"/>
                    <a:gd name="T17" fmla="*/ 0 h 11"/>
                    <a:gd name="T18" fmla="*/ 0 w 28"/>
                    <a:gd name="T19" fmla="*/ 0 h 11"/>
                    <a:gd name="T20" fmla="*/ 0 w 28"/>
                    <a:gd name="T21" fmla="*/ 0 h 11"/>
                    <a:gd name="T22" fmla="*/ 0 w 28"/>
                    <a:gd name="T23" fmla="*/ 0 h 11"/>
                    <a:gd name="T24" fmla="*/ 0 w 28"/>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8"/>
                    <a:gd name="T40" fmla="*/ 0 h 11"/>
                    <a:gd name="T41" fmla="*/ 28 w 28"/>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8" h="11">
                      <a:moveTo>
                        <a:pt x="28" y="5"/>
                      </a:moveTo>
                      <a:lnTo>
                        <a:pt x="28" y="5"/>
                      </a:lnTo>
                      <a:lnTo>
                        <a:pt x="19" y="2"/>
                      </a:lnTo>
                      <a:lnTo>
                        <a:pt x="11" y="0"/>
                      </a:lnTo>
                      <a:lnTo>
                        <a:pt x="3" y="2"/>
                      </a:lnTo>
                      <a:lnTo>
                        <a:pt x="0" y="2"/>
                      </a:lnTo>
                      <a:lnTo>
                        <a:pt x="2" y="11"/>
                      </a:lnTo>
                      <a:lnTo>
                        <a:pt x="4" y="11"/>
                      </a:lnTo>
                      <a:lnTo>
                        <a:pt x="11" y="11"/>
                      </a:lnTo>
                      <a:lnTo>
                        <a:pt x="17" y="11"/>
                      </a:lnTo>
                      <a:lnTo>
                        <a:pt x="17" y="10"/>
                      </a:lnTo>
                      <a:lnTo>
                        <a:pt x="28" y="5"/>
                      </a:lnTo>
                      <a:close/>
                    </a:path>
                  </a:pathLst>
                </a:custGeom>
                <a:solidFill>
                  <a:srgbClr val="000000"/>
                </a:solidFill>
                <a:ln w="9525">
                  <a:noFill/>
                  <a:round/>
                  <a:headEnd/>
                  <a:tailEnd/>
                </a:ln>
              </p:spPr>
              <p:txBody>
                <a:bodyPr/>
                <a:lstStyle/>
                <a:p>
                  <a:endParaRPr lang="en-US"/>
                </a:p>
              </p:txBody>
            </p:sp>
            <p:sp>
              <p:nvSpPr>
                <p:cNvPr id="13164" name="Freeform 339"/>
                <p:cNvSpPr>
                  <a:spLocks/>
                </p:cNvSpPr>
                <p:nvPr/>
              </p:nvSpPr>
              <p:spPr bwMode="auto">
                <a:xfrm>
                  <a:off x="2776" y="4050"/>
                  <a:ext cx="8" cy="7"/>
                </a:xfrm>
                <a:custGeom>
                  <a:avLst/>
                  <a:gdLst>
                    <a:gd name="T0" fmla="*/ 0 w 24"/>
                    <a:gd name="T1" fmla="*/ 0 h 21"/>
                    <a:gd name="T2" fmla="*/ 0 w 24"/>
                    <a:gd name="T3" fmla="*/ 0 h 21"/>
                    <a:gd name="T4" fmla="*/ 0 w 24"/>
                    <a:gd name="T5" fmla="*/ 0 h 21"/>
                    <a:gd name="T6" fmla="*/ 0 w 24"/>
                    <a:gd name="T7" fmla="*/ 0 h 21"/>
                    <a:gd name="T8" fmla="*/ 0 w 24"/>
                    <a:gd name="T9" fmla="*/ 0 h 21"/>
                    <a:gd name="T10" fmla="*/ 0 w 24"/>
                    <a:gd name="T11" fmla="*/ 0 h 21"/>
                    <a:gd name="T12" fmla="*/ 0 w 24"/>
                    <a:gd name="T13" fmla="*/ 0 h 21"/>
                    <a:gd name="T14" fmla="*/ 0 w 24"/>
                    <a:gd name="T15" fmla="*/ 0 h 21"/>
                    <a:gd name="T16" fmla="*/ 0 w 24"/>
                    <a:gd name="T17" fmla="*/ 0 h 21"/>
                    <a:gd name="T18" fmla="*/ 0 w 24"/>
                    <a:gd name="T19" fmla="*/ 0 h 21"/>
                    <a:gd name="T20" fmla="*/ 0 w 24"/>
                    <a:gd name="T21" fmla="*/ 0 h 21"/>
                    <a:gd name="T22" fmla="*/ 0 w 24"/>
                    <a:gd name="T23" fmla="*/ 0 h 21"/>
                    <a:gd name="T24" fmla="*/ 0 w 24"/>
                    <a:gd name="T25" fmla="*/ 0 h 21"/>
                    <a:gd name="T26" fmla="*/ 0 w 24"/>
                    <a:gd name="T27" fmla="*/ 0 h 21"/>
                    <a:gd name="T28" fmla="*/ 0 w 24"/>
                    <a:gd name="T29" fmla="*/ 0 h 21"/>
                    <a:gd name="T30" fmla="*/ 0 w 24"/>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21"/>
                    <a:gd name="T50" fmla="*/ 24 w 24"/>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21">
                      <a:moveTo>
                        <a:pt x="10" y="20"/>
                      </a:moveTo>
                      <a:lnTo>
                        <a:pt x="9" y="21"/>
                      </a:lnTo>
                      <a:lnTo>
                        <a:pt x="11" y="20"/>
                      </a:lnTo>
                      <a:lnTo>
                        <a:pt x="17" y="15"/>
                      </a:lnTo>
                      <a:lnTo>
                        <a:pt x="22" y="10"/>
                      </a:lnTo>
                      <a:lnTo>
                        <a:pt x="24" y="0"/>
                      </a:lnTo>
                      <a:lnTo>
                        <a:pt x="13" y="5"/>
                      </a:lnTo>
                      <a:lnTo>
                        <a:pt x="9" y="8"/>
                      </a:lnTo>
                      <a:lnTo>
                        <a:pt x="3" y="13"/>
                      </a:lnTo>
                      <a:lnTo>
                        <a:pt x="2" y="14"/>
                      </a:lnTo>
                      <a:lnTo>
                        <a:pt x="0" y="14"/>
                      </a:lnTo>
                      <a:lnTo>
                        <a:pt x="2" y="14"/>
                      </a:lnTo>
                      <a:lnTo>
                        <a:pt x="0" y="14"/>
                      </a:lnTo>
                      <a:lnTo>
                        <a:pt x="10" y="20"/>
                      </a:lnTo>
                      <a:close/>
                    </a:path>
                  </a:pathLst>
                </a:custGeom>
                <a:solidFill>
                  <a:srgbClr val="000000"/>
                </a:solidFill>
                <a:ln w="9525">
                  <a:noFill/>
                  <a:round/>
                  <a:headEnd/>
                  <a:tailEnd/>
                </a:ln>
              </p:spPr>
              <p:txBody>
                <a:bodyPr/>
                <a:lstStyle/>
                <a:p>
                  <a:endParaRPr lang="en-US"/>
                </a:p>
              </p:txBody>
            </p:sp>
            <p:sp>
              <p:nvSpPr>
                <p:cNvPr id="13165" name="Freeform 340"/>
                <p:cNvSpPr>
                  <a:spLocks/>
                </p:cNvSpPr>
                <p:nvPr/>
              </p:nvSpPr>
              <p:spPr bwMode="auto">
                <a:xfrm>
                  <a:off x="2773" y="4054"/>
                  <a:ext cx="6" cy="4"/>
                </a:xfrm>
                <a:custGeom>
                  <a:avLst/>
                  <a:gdLst>
                    <a:gd name="T0" fmla="*/ 0 w 19"/>
                    <a:gd name="T1" fmla="*/ 0 h 12"/>
                    <a:gd name="T2" fmla="*/ 0 w 19"/>
                    <a:gd name="T3" fmla="*/ 0 h 12"/>
                    <a:gd name="T4" fmla="*/ 0 w 19"/>
                    <a:gd name="T5" fmla="*/ 0 h 12"/>
                    <a:gd name="T6" fmla="*/ 0 w 19"/>
                    <a:gd name="T7" fmla="*/ 0 h 12"/>
                    <a:gd name="T8" fmla="*/ 0 w 19"/>
                    <a:gd name="T9" fmla="*/ 0 h 12"/>
                    <a:gd name="T10" fmla="*/ 0 w 19"/>
                    <a:gd name="T11" fmla="*/ 0 h 12"/>
                    <a:gd name="T12" fmla="*/ 0 w 19"/>
                    <a:gd name="T13" fmla="*/ 0 h 12"/>
                    <a:gd name="T14" fmla="*/ 0 w 19"/>
                    <a:gd name="T15" fmla="*/ 0 h 12"/>
                    <a:gd name="T16" fmla="*/ 0 w 19"/>
                    <a:gd name="T17" fmla="*/ 0 h 12"/>
                    <a:gd name="T18" fmla="*/ 0 w 19"/>
                    <a:gd name="T19" fmla="*/ 0 h 12"/>
                    <a:gd name="T20" fmla="*/ 0 w 19"/>
                    <a:gd name="T21" fmla="*/ 0 h 12"/>
                    <a:gd name="T22" fmla="*/ 0 w 19"/>
                    <a:gd name="T23" fmla="*/ 0 h 12"/>
                    <a:gd name="T24" fmla="*/ 0 w 19"/>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2"/>
                    <a:gd name="T41" fmla="*/ 19 w 19"/>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2">
                      <a:moveTo>
                        <a:pt x="0" y="7"/>
                      </a:moveTo>
                      <a:lnTo>
                        <a:pt x="0" y="7"/>
                      </a:lnTo>
                      <a:lnTo>
                        <a:pt x="5" y="12"/>
                      </a:lnTo>
                      <a:lnTo>
                        <a:pt x="13" y="11"/>
                      </a:lnTo>
                      <a:lnTo>
                        <a:pt x="16" y="9"/>
                      </a:lnTo>
                      <a:lnTo>
                        <a:pt x="19" y="7"/>
                      </a:lnTo>
                      <a:lnTo>
                        <a:pt x="9" y="1"/>
                      </a:lnTo>
                      <a:lnTo>
                        <a:pt x="8" y="0"/>
                      </a:lnTo>
                      <a:lnTo>
                        <a:pt x="0" y="7"/>
                      </a:lnTo>
                      <a:close/>
                    </a:path>
                  </a:pathLst>
                </a:custGeom>
                <a:solidFill>
                  <a:srgbClr val="000000"/>
                </a:solidFill>
                <a:ln w="9525">
                  <a:noFill/>
                  <a:round/>
                  <a:headEnd/>
                  <a:tailEnd/>
                </a:ln>
              </p:spPr>
              <p:txBody>
                <a:bodyPr/>
                <a:lstStyle/>
                <a:p>
                  <a:endParaRPr lang="en-US"/>
                </a:p>
              </p:txBody>
            </p:sp>
            <p:sp>
              <p:nvSpPr>
                <p:cNvPr id="13166" name="Freeform 341"/>
                <p:cNvSpPr>
                  <a:spLocks/>
                </p:cNvSpPr>
                <p:nvPr/>
              </p:nvSpPr>
              <p:spPr bwMode="auto">
                <a:xfrm>
                  <a:off x="2770" y="4050"/>
                  <a:ext cx="5" cy="6"/>
                </a:xfrm>
                <a:custGeom>
                  <a:avLst/>
                  <a:gdLst>
                    <a:gd name="T0" fmla="*/ 0 w 15"/>
                    <a:gd name="T1" fmla="*/ 0 h 19"/>
                    <a:gd name="T2" fmla="*/ 0 w 15"/>
                    <a:gd name="T3" fmla="*/ 0 h 19"/>
                    <a:gd name="T4" fmla="*/ 0 w 15"/>
                    <a:gd name="T5" fmla="*/ 0 h 19"/>
                    <a:gd name="T6" fmla="*/ 0 w 15"/>
                    <a:gd name="T7" fmla="*/ 0 h 19"/>
                    <a:gd name="T8" fmla="*/ 0 w 15"/>
                    <a:gd name="T9" fmla="*/ 0 h 19"/>
                    <a:gd name="T10" fmla="*/ 0 w 15"/>
                    <a:gd name="T11" fmla="*/ 0 h 19"/>
                    <a:gd name="T12" fmla="*/ 0 w 15"/>
                    <a:gd name="T13" fmla="*/ 0 h 19"/>
                    <a:gd name="T14" fmla="*/ 0 w 15"/>
                    <a:gd name="T15" fmla="*/ 0 h 19"/>
                    <a:gd name="T16" fmla="*/ 0 w 15"/>
                    <a:gd name="T17" fmla="*/ 0 h 19"/>
                    <a:gd name="T18" fmla="*/ 0 w 15"/>
                    <a:gd name="T19" fmla="*/ 0 h 19"/>
                    <a:gd name="T20" fmla="*/ 0 w 15"/>
                    <a:gd name="T21" fmla="*/ 0 h 19"/>
                    <a:gd name="T22" fmla="*/ 0 w 15"/>
                    <a:gd name="T23" fmla="*/ 0 h 19"/>
                    <a:gd name="T24" fmla="*/ 0 w 15"/>
                    <a:gd name="T25" fmla="*/ 0 h 19"/>
                    <a:gd name="T26" fmla="*/ 0 w 15"/>
                    <a:gd name="T27" fmla="*/ 0 h 19"/>
                    <a:gd name="T28" fmla="*/ 0 w 15"/>
                    <a:gd name="T29" fmla="*/ 0 h 19"/>
                    <a:gd name="T30" fmla="*/ 0 w 15"/>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9"/>
                    <a:gd name="T50" fmla="*/ 15 w 15"/>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9">
                      <a:moveTo>
                        <a:pt x="0" y="2"/>
                      </a:moveTo>
                      <a:lnTo>
                        <a:pt x="1" y="0"/>
                      </a:lnTo>
                      <a:lnTo>
                        <a:pt x="0" y="6"/>
                      </a:lnTo>
                      <a:lnTo>
                        <a:pt x="0" y="11"/>
                      </a:lnTo>
                      <a:lnTo>
                        <a:pt x="3" y="16"/>
                      </a:lnTo>
                      <a:lnTo>
                        <a:pt x="7" y="19"/>
                      </a:lnTo>
                      <a:lnTo>
                        <a:pt x="15" y="12"/>
                      </a:lnTo>
                      <a:lnTo>
                        <a:pt x="12" y="11"/>
                      </a:lnTo>
                      <a:lnTo>
                        <a:pt x="12" y="9"/>
                      </a:lnTo>
                      <a:lnTo>
                        <a:pt x="11" y="6"/>
                      </a:lnTo>
                      <a:lnTo>
                        <a:pt x="12" y="5"/>
                      </a:lnTo>
                      <a:lnTo>
                        <a:pt x="11" y="6"/>
                      </a:lnTo>
                      <a:lnTo>
                        <a:pt x="11" y="5"/>
                      </a:lnTo>
                      <a:lnTo>
                        <a:pt x="12" y="5"/>
                      </a:lnTo>
                      <a:lnTo>
                        <a:pt x="0" y="2"/>
                      </a:lnTo>
                      <a:close/>
                    </a:path>
                  </a:pathLst>
                </a:custGeom>
                <a:solidFill>
                  <a:srgbClr val="000000"/>
                </a:solidFill>
                <a:ln w="9525">
                  <a:noFill/>
                  <a:round/>
                  <a:headEnd/>
                  <a:tailEnd/>
                </a:ln>
              </p:spPr>
              <p:txBody>
                <a:bodyPr/>
                <a:lstStyle/>
                <a:p>
                  <a:endParaRPr lang="en-US"/>
                </a:p>
              </p:txBody>
            </p:sp>
            <p:sp>
              <p:nvSpPr>
                <p:cNvPr id="13167" name="Freeform 342"/>
                <p:cNvSpPr>
                  <a:spLocks/>
                </p:cNvSpPr>
                <p:nvPr/>
              </p:nvSpPr>
              <p:spPr bwMode="auto">
                <a:xfrm>
                  <a:off x="2770" y="4049"/>
                  <a:ext cx="5" cy="3"/>
                </a:xfrm>
                <a:custGeom>
                  <a:avLst/>
                  <a:gdLst>
                    <a:gd name="T0" fmla="*/ 0 w 14"/>
                    <a:gd name="T1" fmla="*/ 0 h 9"/>
                    <a:gd name="T2" fmla="*/ 0 w 14"/>
                    <a:gd name="T3" fmla="*/ 0 h 9"/>
                    <a:gd name="T4" fmla="*/ 0 w 14"/>
                    <a:gd name="T5" fmla="*/ 0 h 9"/>
                    <a:gd name="T6" fmla="*/ 0 w 14"/>
                    <a:gd name="T7" fmla="*/ 0 h 9"/>
                    <a:gd name="T8" fmla="*/ 0 w 14"/>
                    <a:gd name="T9" fmla="*/ 0 h 9"/>
                    <a:gd name="T10" fmla="*/ 0 w 14"/>
                    <a:gd name="T11" fmla="*/ 0 h 9"/>
                    <a:gd name="T12" fmla="*/ 0 w 14"/>
                    <a:gd name="T13" fmla="*/ 0 h 9"/>
                    <a:gd name="T14" fmla="*/ 0 w 14"/>
                    <a:gd name="T15" fmla="*/ 0 h 9"/>
                    <a:gd name="T16" fmla="*/ 0 w 14"/>
                    <a:gd name="T17" fmla="*/ 0 h 9"/>
                    <a:gd name="T18" fmla="*/ 0 w 14"/>
                    <a:gd name="T19" fmla="*/ 0 h 9"/>
                    <a:gd name="T20" fmla="*/ 0 w 14"/>
                    <a:gd name="T21" fmla="*/ 0 h 9"/>
                    <a:gd name="T22" fmla="*/ 0 w 14"/>
                    <a:gd name="T23" fmla="*/ 0 h 9"/>
                    <a:gd name="T24" fmla="*/ 0 w 14"/>
                    <a:gd name="T25" fmla="*/ 0 h 9"/>
                    <a:gd name="T26" fmla="*/ 0 w 14"/>
                    <a:gd name="T27" fmla="*/ 0 h 9"/>
                    <a:gd name="T28" fmla="*/ 0 w 14"/>
                    <a:gd name="T29" fmla="*/ 0 h 9"/>
                    <a:gd name="T30" fmla="*/ 0 w 14"/>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9"/>
                    <a:gd name="T50" fmla="*/ 14 w 14"/>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9">
                      <a:moveTo>
                        <a:pt x="12" y="0"/>
                      </a:moveTo>
                      <a:lnTo>
                        <a:pt x="12" y="0"/>
                      </a:lnTo>
                      <a:lnTo>
                        <a:pt x="7" y="0"/>
                      </a:lnTo>
                      <a:lnTo>
                        <a:pt x="4" y="2"/>
                      </a:lnTo>
                      <a:lnTo>
                        <a:pt x="0" y="6"/>
                      </a:lnTo>
                      <a:lnTo>
                        <a:pt x="12" y="9"/>
                      </a:lnTo>
                      <a:lnTo>
                        <a:pt x="14" y="9"/>
                      </a:lnTo>
                      <a:lnTo>
                        <a:pt x="12" y="9"/>
                      </a:lnTo>
                      <a:lnTo>
                        <a:pt x="14" y="9"/>
                      </a:lnTo>
                      <a:lnTo>
                        <a:pt x="12" y="0"/>
                      </a:lnTo>
                      <a:close/>
                    </a:path>
                  </a:pathLst>
                </a:custGeom>
                <a:solidFill>
                  <a:srgbClr val="000000"/>
                </a:solidFill>
                <a:ln w="9525">
                  <a:noFill/>
                  <a:round/>
                  <a:headEnd/>
                  <a:tailEnd/>
                </a:ln>
              </p:spPr>
              <p:txBody>
                <a:bodyPr/>
                <a:lstStyle/>
                <a:p>
                  <a:endParaRPr lang="en-US"/>
                </a:p>
              </p:txBody>
            </p:sp>
            <p:sp>
              <p:nvSpPr>
                <p:cNvPr id="13168" name="Freeform 343"/>
                <p:cNvSpPr>
                  <a:spLocks/>
                </p:cNvSpPr>
                <p:nvPr/>
              </p:nvSpPr>
              <p:spPr bwMode="auto">
                <a:xfrm>
                  <a:off x="2765" y="4070"/>
                  <a:ext cx="2" cy="1"/>
                </a:xfrm>
                <a:custGeom>
                  <a:avLst/>
                  <a:gdLst>
                    <a:gd name="T0" fmla="*/ 0 w 8"/>
                    <a:gd name="T1" fmla="*/ 0 h 1"/>
                    <a:gd name="T2" fmla="*/ 0 w 8"/>
                    <a:gd name="T3" fmla="*/ 0 h 1"/>
                    <a:gd name="T4" fmla="*/ 0 w 8"/>
                    <a:gd name="T5" fmla="*/ 0 h 1"/>
                    <a:gd name="T6" fmla="*/ 0 w 8"/>
                    <a:gd name="T7" fmla="*/ 0 h 1"/>
                    <a:gd name="T8" fmla="*/ 0 w 8"/>
                    <a:gd name="T9" fmla="*/ 0 h 1"/>
                    <a:gd name="T10" fmla="*/ 0 w 8"/>
                    <a:gd name="T11" fmla="*/ 0 h 1"/>
                    <a:gd name="T12" fmla="*/ 0 w 8"/>
                    <a:gd name="T13" fmla="*/ 0 h 1"/>
                    <a:gd name="T14" fmla="*/ 0 w 8"/>
                    <a:gd name="T15" fmla="*/ 0 h 1"/>
                    <a:gd name="T16" fmla="*/ 0 w 8"/>
                    <a:gd name="T17" fmla="*/ 0 h 1"/>
                    <a:gd name="T18" fmla="*/ 0 w 8"/>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
                    <a:gd name="T32" fmla="*/ 8 w 8"/>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
                      <a:moveTo>
                        <a:pt x="8" y="0"/>
                      </a:moveTo>
                      <a:lnTo>
                        <a:pt x="8" y="0"/>
                      </a:lnTo>
                      <a:lnTo>
                        <a:pt x="7" y="0"/>
                      </a:lnTo>
                      <a:lnTo>
                        <a:pt x="6" y="0"/>
                      </a:lnTo>
                      <a:lnTo>
                        <a:pt x="4" y="0"/>
                      </a:lnTo>
                      <a:lnTo>
                        <a:pt x="3" y="0"/>
                      </a:lnTo>
                      <a:lnTo>
                        <a:pt x="2" y="0"/>
                      </a:lnTo>
                      <a:lnTo>
                        <a:pt x="0" y="0"/>
                      </a:lnTo>
                      <a:lnTo>
                        <a:pt x="8" y="0"/>
                      </a:lnTo>
                      <a:close/>
                    </a:path>
                  </a:pathLst>
                </a:custGeom>
                <a:solidFill>
                  <a:srgbClr val="EDEDED"/>
                </a:solidFill>
                <a:ln w="9525">
                  <a:noFill/>
                  <a:round/>
                  <a:headEnd/>
                  <a:tailEnd/>
                </a:ln>
              </p:spPr>
              <p:txBody>
                <a:bodyPr/>
                <a:lstStyle/>
                <a:p>
                  <a:endParaRPr lang="en-US"/>
                </a:p>
              </p:txBody>
            </p:sp>
            <p:sp>
              <p:nvSpPr>
                <p:cNvPr id="13169" name="Freeform 344"/>
                <p:cNvSpPr>
                  <a:spLocks/>
                </p:cNvSpPr>
                <p:nvPr/>
              </p:nvSpPr>
              <p:spPr bwMode="auto">
                <a:xfrm>
                  <a:off x="2763" y="4070"/>
                  <a:ext cx="6" cy="1"/>
                </a:xfrm>
                <a:custGeom>
                  <a:avLst/>
                  <a:gdLst>
                    <a:gd name="T0" fmla="*/ 0 w 18"/>
                    <a:gd name="T1" fmla="*/ 1 h 2"/>
                    <a:gd name="T2" fmla="*/ 0 w 18"/>
                    <a:gd name="T3" fmla="*/ 1 h 2"/>
                    <a:gd name="T4" fmla="*/ 0 w 18"/>
                    <a:gd name="T5" fmla="*/ 0 h 2"/>
                    <a:gd name="T6" fmla="*/ 0 w 18"/>
                    <a:gd name="T7" fmla="*/ 0 h 2"/>
                    <a:gd name="T8" fmla="*/ 0 w 18"/>
                    <a:gd name="T9" fmla="*/ 0 h 2"/>
                    <a:gd name="T10" fmla="*/ 0 w 18"/>
                    <a:gd name="T11" fmla="*/ 0 h 2"/>
                    <a:gd name="T12" fmla="*/ 0 w 18"/>
                    <a:gd name="T13" fmla="*/ 0 h 2"/>
                    <a:gd name="T14" fmla="*/ 0 w 18"/>
                    <a:gd name="T15" fmla="*/ 1 h 2"/>
                    <a:gd name="T16" fmla="*/ 0 w 18"/>
                    <a:gd name="T17" fmla="*/ 1 h 2"/>
                    <a:gd name="T18" fmla="*/ 0 w 18"/>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
                    <a:gd name="T32" fmla="*/ 18 w 1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
                      <a:moveTo>
                        <a:pt x="18" y="2"/>
                      </a:moveTo>
                      <a:lnTo>
                        <a:pt x="16" y="2"/>
                      </a:lnTo>
                      <a:lnTo>
                        <a:pt x="13" y="0"/>
                      </a:lnTo>
                      <a:lnTo>
                        <a:pt x="12" y="0"/>
                      </a:lnTo>
                      <a:lnTo>
                        <a:pt x="9" y="0"/>
                      </a:lnTo>
                      <a:lnTo>
                        <a:pt x="8" y="0"/>
                      </a:lnTo>
                      <a:lnTo>
                        <a:pt x="5" y="0"/>
                      </a:lnTo>
                      <a:lnTo>
                        <a:pt x="2" y="2"/>
                      </a:lnTo>
                      <a:lnTo>
                        <a:pt x="0" y="2"/>
                      </a:lnTo>
                      <a:lnTo>
                        <a:pt x="18" y="2"/>
                      </a:lnTo>
                      <a:close/>
                    </a:path>
                  </a:pathLst>
                </a:custGeom>
                <a:solidFill>
                  <a:srgbClr val="E3E3E3"/>
                </a:solidFill>
                <a:ln w="9525">
                  <a:noFill/>
                  <a:round/>
                  <a:headEnd/>
                  <a:tailEnd/>
                </a:ln>
              </p:spPr>
              <p:txBody>
                <a:bodyPr/>
                <a:lstStyle/>
                <a:p>
                  <a:endParaRPr lang="en-US"/>
                </a:p>
              </p:txBody>
            </p:sp>
            <p:sp>
              <p:nvSpPr>
                <p:cNvPr id="13170" name="Freeform 345"/>
                <p:cNvSpPr>
                  <a:spLocks/>
                </p:cNvSpPr>
                <p:nvPr/>
              </p:nvSpPr>
              <p:spPr bwMode="auto">
                <a:xfrm>
                  <a:off x="2762" y="4070"/>
                  <a:ext cx="7" cy="2"/>
                </a:xfrm>
                <a:custGeom>
                  <a:avLst/>
                  <a:gdLst>
                    <a:gd name="T0" fmla="*/ 0 w 20"/>
                    <a:gd name="T1" fmla="*/ 0 h 4"/>
                    <a:gd name="T2" fmla="*/ 0 w 20"/>
                    <a:gd name="T3" fmla="*/ 0 h 4"/>
                    <a:gd name="T4" fmla="*/ 0 w 20"/>
                    <a:gd name="T5" fmla="*/ 1 h 4"/>
                    <a:gd name="T6" fmla="*/ 0 w 20"/>
                    <a:gd name="T7" fmla="*/ 1 h 4"/>
                    <a:gd name="T8" fmla="*/ 0 w 20"/>
                    <a:gd name="T9" fmla="*/ 1 h 4"/>
                    <a:gd name="T10" fmla="*/ 0 w 20"/>
                    <a:gd name="T11" fmla="*/ 1 h 4"/>
                    <a:gd name="T12" fmla="*/ 0 w 20"/>
                    <a:gd name="T13" fmla="*/ 1 h 4"/>
                    <a:gd name="T14" fmla="*/ 0 w 20"/>
                    <a:gd name="T15" fmla="*/ 1 h 4"/>
                    <a:gd name="T16" fmla="*/ 0 w 20"/>
                    <a:gd name="T17" fmla="*/ 0 h 4"/>
                    <a:gd name="T18" fmla="*/ 0 w 20"/>
                    <a:gd name="T19" fmla="*/ 0 h 4"/>
                    <a:gd name="T20" fmla="*/ 0 w 20"/>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
                    <a:gd name="T35" fmla="*/ 20 w 20"/>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
                      <a:moveTo>
                        <a:pt x="15" y="0"/>
                      </a:moveTo>
                      <a:lnTo>
                        <a:pt x="17" y="0"/>
                      </a:lnTo>
                      <a:lnTo>
                        <a:pt x="18" y="2"/>
                      </a:lnTo>
                      <a:lnTo>
                        <a:pt x="20" y="3"/>
                      </a:lnTo>
                      <a:lnTo>
                        <a:pt x="20" y="4"/>
                      </a:lnTo>
                      <a:lnTo>
                        <a:pt x="0" y="4"/>
                      </a:lnTo>
                      <a:lnTo>
                        <a:pt x="2" y="3"/>
                      </a:lnTo>
                      <a:lnTo>
                        <a:pt x="3" y="2"/>
                      </a:lnTo>
                      <a:lnTo>
                        <a:pt x="6" y="0"/>
                      </a:lnTo>
                      <a:lnTo>
                        <a:pt x="7" y="0"/>
                      </a:lnTo>
                      <a:lnTo>
                        <a:pt x="15" y="0"/>
                      </a:lnTo>
                      <a:close/>
                    </a:path>
                  </a:pathLst>
                </a:custGeom>
                <a:solidFill>
                  <a:srgbClr val="D9D9D9"/>
                </a:solidFill>
                <a:ln w="9525">
                  <a:noFill/>
                  <a:round/>
                  <a:headEnd/>
                  <a:tailEnd/>
                </a:ln>
              </p:spPr>
              <p:txBody>
                <a:bodyPr/>
                <a:lstStyle/>
                <a:p>
                  <a:endParaRPr lang="en-US"/>
                </a:p>
              </p:txBody>
            </p:sp>
            <p:sp>
              <p:nvSpPr>
                <p:cNvPr id="13171" name="Freeform 346"/>
                <p:cNvSpPr>
                  <a:spLocks/>
                </p:cNvSpPr>
                <p:nvPr/>
              </p:nvSpPr>
              <p:spPr bwMode="auto">
                <a:xfrm>
                  <a:off x="2762" y="4071"/>
                  <a:ext cx="7" cy="1"/>
                </a:xfrm>
                <a:custGeom>
                  <a:avLst/>
                  <a:gdLst>
                    <a:gd name="T0" fmla="*/ 0 w 23"/>
                    <a:gd name="T1" fmla="*/ 0 h 3"/>
                    <a:gd name="T2" fmla="*/ 0 w 23"/>
                    <a:gd name="T3" fmla="*/ 0 h 3"/>
                    <a:gd name="T4" fmla="*/ 0 w 23"/>
                    <a:gd name="T5" fmla="*/ 0 h 3"/>
                    <a:gd name="T6" fmla="*/ 0 w 23"/>
                    <a:gd name="T7" fmla="*/ 0 h 3"/>
                    <a:gd name="T8" fmla="*/ 0 w 23"/>
                    <a:gd name="T9" fmla="*/ 0 h 3"/>
                    <a:gd name="T10" fmla="*/ 0 w 23"/>
                    <a:gd name="T11" fmla="*/ 0 h 3"/>
                    <a:gd name="T12" fmla="*/ 0 w 23"/>
                    <a:gd name="T13" fmla="*/ 0 h 3"/>
                    <a:gd name="T14" fmla="*/ 0 w 23"/>
                    <a:gd name="T15" fmla="*/ 0 h 3"/>
                    <a:gd name="T16" fmla="*/ 0 w 23"/>
                    <a:gd name="T17" fmla="*/ 0 h 3"/>
                    <a:gd name="T18" fmla="*/ 0 w 23"/>
                    <a:gd name="T19" fmla="*/ 0 h 3"/>
                    <a:gd name="T20" fmla="*/ 0 w 23"/>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3"/>
                    <a:gd name="T35" fmla="*/ 23 w 23"/>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3">
                      <a:moveTo>
                        <a:pt x="22" y="0"/>
                      </a:moveTo>
                      <a:lnTo>
                        <a:pt x="22" y="1"/>
                      </a:lnTo>
                      <a:lnTo>
                        <a:pt x="22" y="2"/>
                      </a:lnTo>
                      <a:lnTo>
                        <a:pt x="22" y="3"/>
                      </a:lnTo>
                      <a:lnTo>
                        <a:pt x="23" y="3"/>
                      </a:lnTo>
                      <a:lnTo>
                        <a:pt x="0" y="3"/>
                      </a:lnTo>
                      <a:lnTo>
                        <a:pt x="1" y="3"/>
                      </a:lnTo>
                      <a:lnTo>
                        <a:pt x="1" y="2"/>
                      </a:lnTo>
                      <a:lnTo>
                        <a:pt x="4" y="1"/>
                      </a:lnTo>
                      <a:lnTo>
                        <a:pt x="4" y="0"/>
                      </a:lnTo>
                      <a:lnTo>
                        <a:pt x="22" y="0"/>
                      </a:lnTo>
                      <a:close/>
                    </a:path>
                  </a:pathLst>
                </a:custGeom>
                <a:solidFill>
                  <a:srgbClr val="D1D1D1"/>
                </a:solidFill>
                <a:ln w="9525">
                  <a:noFill/>
                  <a:round/>
                  <a:headEnd/>
                  <a:tailEnd/>
                </a:ln>
              </p:spPr>
              <p:txBody>
                <a:bodyPr/>
                <a:lstStyle/>
                <a:p>
                  <a:endParaRPr lang="en-US"/>
                </a:p>
              </p:txBody>
            </p:sp>
            <p:sp>
              <p:nvSpPr>
                <p:cNvPr id="13172" name="Freeform 347"/>
                <p:cNvSpPr>
                  <a:spLocks/>
                </p:cNvSpPr>
                <p:nvPr/>
              </p:nvSpPr>
              <p:spPr bwMode="auto">
                <a:xfrm>
                  <a:off x="2761" y="4072"/>
                  <a:ext cx="8"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
                    <a:gd name="T35" fmla="*/ 25 w 25"/>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
                      <a:moveTo>
                        <a:pt x="24" y="0"/>
                      </a:moveTo>
                      <a:lnTo>
                        <a:pt x="25" y="0"/>
                      </a:lnTo>
                      <a:lnTo>
                        <a:pt x="25" y="1"/>
                      </a:lnTo>
                      <a:lnTo>
                        <a:pt x="25" y="2"/>
                      </a:lnTo>
                      <a:lnTo>
                        <a:pt x="25" y="3"/>
                      </a:lnTo>
                      <a:lnTo>
                        <a:pt x="0" y="3"/>
                      </a:lnTo>
                      <a:lnTo>
                        <a:pt x="2" y="2"/>
                      </a:lnTo>
                      <a:lnTo>
                        <a:pt x="2" y="1"/>
                      </a:lnTo>
                      <a:lnTo>
                        <a:pt x="3" y="0"/>
                      </a:lnTo>
                      <a:lnTo>
                        <a:pt x="4" y="0"/>
                      </a:lnTo>
                      <a:lnTo>
                        <a:pt x="24" y="0"/>
                      </a:lnTo>
                      <a:close/>
                    </a:path>
                  </a:pathLst>
                </a:custGeom>
                <a:solidFill>
                  <a:srgbClr val="C7C7C7"/>
                </a:solidFill>
                <a:ln w="9525">
                  <a:noFill/>
                  <a:round/>
                  <a:headEnd/>
                  <a:tailEnd/>
                </a:ln>
              </p:spPr>
              <p:txBody>
                <a:bodyPr/>
                <a:lstStyle/>
                <a:p>
                  <a:endParaRPr lang="en-US"/>
                </a:p>
              </p:txBody>
            </p:sp>
            <p:sp>
              <p:nvSpPr>
                <p:cNvPr id="13173" name="Freeform 348"/>
                <p:cNvSpPr>
                  <a:spLocks/>
                </p:cNvSpPr>
                <p:nvPr/>
              </p:nvSpPr>
              <p:spPr bwMode="auto">
                <a:xfrm>
                  <a:off x="2761" y="4072"/>
                  <a:ext cx="8" cy="2"/>
                </a:xfrm>
                <a:custGeom>
                  <a:avLst/>
                  <a:gdLst>
                    <a:gd name="T0" fmla="*/ 0 w 26"/>
                    <a:gd name="T1" fmla="*/ 0 h 5"/>
                    <a:gd name="T2" fmla="*/ 0 w 26"/>
                    <a:gd name="T3" fmla="*/ 0 h 5"/>
                    <a:gd name="T4" fmla="*/ 0 w 26"/>
                    <a:gd name="T5" fmla="*/ 0 h 5"/>
                    <a:gd name="T6" fmla="*/ 0 w 26"/>
                    <a:gd name="T7" fmla="*/ 0 h 5"/>
                    <a:gd name="T8" fmla="*/ 0 w 26"/>
                    <a:gd name="T9" fmla="*/ 0 h 5"/>
                    <a:gd name="T10" fmla="*/ 0 w 26"/>
                    <a:gd name="T11" fmla="*/ 0 h 5"/>
                    <a:gd name="T12" fmla="*/ 0 w 26"/>
                    <a:gd name="T13" fmla="*/ 0 h 5"/>
                    <a:gd name="T14" fmla="*/ 0 w 26"/>
                    <a:gd name="T15" fmla="*/ 0 h 5"/>
                    <a:gd name="T16" fmla="*/ 0 w 26"/>
                    <a:gd name="T17" fmla="*/ 0 h 5"/>
                    <a:gd name="T18" fmla="*/ 0 w 26"/>
                    <a:gd name="T19" fmla="*/ 0 h 5"/>
                    <a:gd name="T20" fmla="*/ 0 w 26"/>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5"/>
                    <a:gd name="T35" fmla="*/ 26 w 26"/>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5">
                      <a:moveTo>
                        <a:pt x="26" y="0"/>
                      </a:moveTo>
                      <a:lnTo>
                        <a:pt x="26" y="1"/>
                      </a:lnTo>
                      <a:lnTo>
                        <a:pt x="26" y="2"/>
                      </a:lnTo>
                      <a:lnTo>
                        <a:pt x="26" y="4"/>
                      </a:lnTo>
                      <a:lnTo>
                        <a:pt x="0" y="5"/>
                      </a:lnTo>
                      <a:lnTo>
                        <a:pt x="1" y="4"/>
                      </a:lnTo>
                      <a:lnTo>
                        <a:pt x="3" y="2"/>
                      </a:lnTo>
                      <a:lnTo>
                        <a:pt x="3" y="1"/>
                      </a:lnTo>
                      <a:lnTo>
                        <a:pt x="3" y="0"/>
                      </a:lnTo>
                      <a:lnTo>
                        <a:pt x="26" y="0"/>
                      </a:lnTo>
                      <a:close/>
                    </a:path>
                  </a:pathLst>
                </a:custGeom>
                <a:solidFill>
                  <a:srgbClr val="BFBFBF"/>
                </a:solidFill>
                <a:ln w="9525">
                  <a:noFill/>
                  <a:round/>
                  <a:headEnd/>
                  <a:tailEnd/>
                </a:ln>
              </p:spPr>
              <p:txBody>
                <a:bodyPr/>
                <a:lstStyle/>
                <a:p>
                  <a:endParaRPr lang="en-US"/>
                </a:p>
              </p:txBody>
            </p:sp>
            <p:sp>
              <p:nvSpPr>
                <p:cNvPr id="13174" name="Freeform 349"/>
                <p:cNvSpPr>
                  <a:spLocks/>
                </p:cNvSpPr>
                <p:nvPr/>
              </p:nvSpPr>
              <p:spPr bwMode="auto">
                <a:xfrm>
                  <a:off x="2761" y="4073"/>
                  <a:ext cx="8" cy="1"/>
                </a:xfrm>
                <a:custGeom>
                  <a:avLst/>
                  <a:gdLst>
                    <a:gd name="T0" fmla="*/ 0 w 26"/>
                    <a:gd name="T1" fmla="*/ 0 h 4"/>
                    <a:gd name="T2" fmla="*/ 0 w 26"/>
                    <a:gd name="T3" fmla="*/ 0 h 4"/>
                    <a:gd name="T4" fmla="*/ 0 w 26"/>
                    <a:gd name="T5" fmla="*/ 0 h 4"/>
                    <a:gd name="T6" fmla="*/ 0 w 26"/>
                    <a:gd name="T7" fmla="*/ 0 h 4"/>
                    <a:gd name="T8" fmla="*/ 0 w 26"/>
                    <a:gd name="T9" fmla="*/ 0 h 4"/>
                    <a:gd name="T10" fmla="*/ 0 w 26"/>
                    <a:gd name="T11" fmla="*/ 0 h 4"/>
                    <a:gd name="T12" fmla="*/ 0 w 26"/>
                    <a:gd name="T13" fmla="*/ 0 h 4"/>
                    <a:gd name="T14" fmla="*/ 0 w 26"/>
                    <a:gd name="T15" fmla="*/ 0 h 4"/>
                    <a:gd name="T16" fmla="*/ 0 w 26"/>
                    <a:gd name="T17" fmla="*/ 0 h 4"/>
                    <a:gd name="T18" fmla="*/ 0 w 26"/>
                    <a:gd name="T19" fmla="*/ 0 h 4"/>
                    <a:gd name="T20" fmla="*/ 0 w 26"/>
                    <a:gd name="T21" fmla="*/ 0 h 4"/>
                    <a:gd name="T22" fmla="*/ 0 w 26"/>
                    <a:gd name="T23" fmla="*/ 0 h 4"/>
                    <a:gd name="T24" fmla="*/ 0 w 26"/>
                    <a:gd name="T25" fmla="*/ 0 h 4"/>
                    <a:gd name="T26" fmla="*/ 0 w 26"/>
                    <a:gd name="T27" fmla="*/ 0 h 4"/>
                    <a:gd name="T28" fmla="*/ 0 w 26"/>
                    <a:gd name="T29" fmla="*/ 0 h 4"/>
                    <a:gd name="T30" fmla="*/ 0 w 26"/>
                    <a:gd name="T31" fmla="*/ 0 h 4"/>
                    <a:gd name="T32" fmla="*/ 0 w 26"/>
                    <a:gd name="T33" fmla="*/ 0 h 4"/>
                    <a:gd name="T34" fmla="*/ 0 w 26"/>
                    <a:gd name="T35" fmla="*/ 0 h 4"/>
                    <a:gd name="T36" fmla="*/ 0 w 26"/>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
                    <a:gd name="T58" fmla="*/ 0 h 4"/>
                    <a:gd name="T59" fmla="*/ 26 w 26"/>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 h="4">
                      <a:moveTo>
                        <a:pt x="26" y="4"/>
                      </a:moveTo>
                      <a:lnTo>
                        <a:pt x="26" y="4"/>
                      </a:lnTo>
                      <a:lnTo>
                        <a:pt x="25" y="4"/>
                      </a:lnTo>
                      <a:lnTo>
                        <a:pt x="26" y="4"/>
                      </a:lnTo>
                      <a:lnTo>
                        <a:pt x="26" y="2"/>
                      </a:lnTo>
                      <a:lnTo>
                        <a:pt x="26" y="0"/>
                      </a:lnTo>
                      <a:lnTo>
                        <a:pt x="1" y="0"/>
                      </a:lnTo>
                      <a:lnTo>
                        <a:pt x="1" y="2"/>
                      </a:lnTo>
                      <a:lnTo>
                        <a:pt x="0" y="3"/>
                      </a:lnTo>
                      <a:lnTo>
                        <a:pt x="0" y="4"/>
                      </a:lnTo>
                      <a:lnTo>
                        <a:pt x="26" y="4"/>
                      </a:lnTo>
                      <a:close/>
                    </a:path>
                  </a:pathLst>
                </a:custGeom>
                <a:solidFill>
                  <a:srgbClr val="B5B5B5"/>
                </a:solidFill>
                <a:ln w="9525">
                  <a:noFill/>
                  <a:round/>
                  <a:headEnd/>
                  <a:tailEnd/>
                </a:ln>
              </p:spPr>
              <p:txBody>
                <a:bodyPr/>
                <a:lstStyle/>
                <a:p>
                  <a:endParaRPr lang="en-US"/>
                </a:p>
              </p:txBody>
            </p:sp>
            <p:sp>
              <p:nvSpPr>
                <p:cNvPr id="13175" name="Freeform 350"/>
                <p:cNvSpPr>
                  <a:spLocks/>
                </p:cNvSpPr>
                <p:nvPr/>
              </p:nvSpPr>
              <p:spPr bwMode="auto">
                <a:xfrm>
                  <a:off x="2761" y="4073"/>
                  <a:ext cx="8" cy="2"/>
                </a:xfrm>
                <a:custGeom>
                  <a:avLst/>
                  <a:gdLst>
                    <a:gd name="T0" fmla="*/ 0 w 26"/>
                    <a:gd name="T1" fmla="*/ 1 h 4"/>
                    <a:gd name="T2" fmla="*/ 0 w 26"/>
                    <a:gd name="T3" fmla="*/ 1 h 4"/>
                    <a:gd name="T4" fmla="*/ 0 w 26"/>
                    <a:gd name="T5" fmla="*/ 1 h 4"/>
                    <a:gd name="T6" fmla="*/ 0 w 26"/>
                    <a:gd name="T7" fmla="*/ 1 h 4"/>
                    <a:gd name="T8" fmla="*/ 0 w 26"/>
                    <a:gd name="T9" fmla="*/ 1 h 4"/>
                    <a:gd name="T10" fmla="*/ 0 w 26"/>
                    <a:gd name="T11" fmla="*/ 1 h 4"/>
                    <a:gd name="T12" fmla="*/ 0 w 26"/>
                    <a:gd name="T13" fmla="*/ 1 h 4"/>
                    <a:gd name="T14" fmla="*/ 0 w 26"/>
                    <a:gd name="T15" fmla="*/ 1 h 4"/>
                    <a:gd name="T16" fmla="*/ 0 w 26"/>
                    <a:gd name="T17" fmla="*/ 0 h 4"/>
                    <a:gd name="T18" fmla="*/ 0 w 26"/>
                    <a:gd name="T19" fmla="*/ 1 h 4"/>
                    <a:gd name="T20" fmla="*/ 0 w 26"/>
                    <a:gd name="T21" fmla="*/ 1 h 4"/>
                    <a:gd name="T22" fmla="*/ 0 w 26"/>
                    <a:gd name="T23" fmla="*/ 1 h 4"/>
                    <a:gd name="T24" fmla="*/ 0 w 26"/>
                    <a:gd name="T25" fmla="*/ 1 h 4"/>
                    <a:gd name="T26" fmla="*/ 0 w 26"/>
                    <a:gd name="T27" fmla="*/ 1 h 4"/>
                    <a:gd name="T28" fmla="*/ 0 w 26"/>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4"/>
                    <a:gd name="T47" fmla="*/ 26 w 26"/>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4">
                      <a:moveTo>
                        <a:pt x="26" y="4"/>
                      </a:moveTo>
                      <a:lnTo>
                        <a:pt x="26" y="3"/>
                      </a:lnTo>
                      <a:lnTo>
                        <a:pt x="25" y="2"/>
                      </a:lnTo>
                      <a:lnTo>
                        <a:pt x="26" y="2"/>
                      </a:lnTo>
                      <a:lnTo>
                        <a:pt x="26" y="1"/>
                      </a:lnTo>
                      <a:lnTo>
                        <a:pt x="26" y="0"/>
                      </a:lnTo>
                      <a:lnTo>
                        <a:pt x="0" y="1"/>
                      </a:lnTo>
                      <a:lnTo>
                        <a:pt x="0" y="2"/>
                      </a:lnTo>
                      <a:lnTo>
                        <a:pt x="0" y="3"/>
                      </a:lnTo>
                      <a:lnTo>
                        <a:pt x="0" y="4"/>
                      </a:lnTo>
                      <a:lnTo>
                        <a:pt x="26" y="4"/>
                      </a:lnTo>
                      <a:close/>
                    </a:path>
                  </a:pathLst>
                </a:custGeom>
                <a:solidFill>
                  <a:srgbClr val="ABABAB"/>
                </a:solidFill>
                <a:ln w="9525">
                  <a:noFill/>
                  <a:round/>
                  <a:headEnd/>
                  <a:tailEnd/>
                </a:ln>
              </p:spPr>
              <p:txBody>
                <a:bodyPr/>
                <a:lstStyle/>
                <a:p>
                  <a:endParaRPr lang="en-US"/>
                </a:p>
              </p:txBody>
            </p:sp>
            <p:sp>
              <p:nvSpPr>
                <p:cNvPr id="13176" name="Freeform 351"/>
                <p:cNvSpPr>
                  <a:spLocks/>
                </p:cNvSpPr>
                <p:nvPr/>
              </p:nvSpPr>
              <p:spPr bwMode="auto">
                <a:xfrm>
                  <a:off x="2761" y="4074"/>
                  <a:ext cx="8" cy="1"/>
                </a:xfrm>
                <a:custGeom>
                  <a:avLst/>
                  <a:gdLst>
                    <a:gd name="T0" fmla="*/ 0 w 26"/>
                    <a:gd name="T1" fmla="*/ 0 h 3"/>
                    <a:gd name="T2" fmla="*/ 0 w 26"/>
                    <a:gd name="T3" fmla="*/ 0 h 3"/>
                    <a:gd name="T4" fmla="*/ 0 w 26"/>
                    <a:gd name="T5" fmla="*/ 0 h 3"/>
                    <a:gd name="T6" fmla="*/ 0 w 26"/>
                    <a:gd name="T7" fmla="*/ 0 h 3"/>
                    <a:gd name="T8" fmla="*/ 0 w 26"/>
                    <a:gd name="T9" fmla="*/ 0 h 3"/>
                    <a:gd name="T10" fmla="*/ 0 w 26"/>
                    <a:gd name="T11" fmla="*/ 0 h 3"/>
                    <a:gd name="T12" fmla="*/ 0 w 26"/>
                    <a:gd name="T13" fmla="*/ 0 h 3"/>
                    <a:gd name="T14" fmla="*/ 0 w 26"/>
                    <a:gd name="T15" fmla="*/ 0 h 3"/>
                    <a:gd name="T16" fmla="*/ 0 w 26"/>
                    <a:gd name="T17" fmla="*/ 0 h 3"/>
                    <a:gd name="T18" fmla="*/ 0 w 26"/>
                    <a:gd name="T19" fmla="*/ 0 h 3"/>
                    <a:gd name="T20" fmla="*/ 0 w 26"/>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
                    <a:gd name="T35" fmla="*/ 26 w 26"/>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
                      <a:moveTo>
                        <a:pt x="26" y="0"/>
                      </a:moveTo>
                      <a:lnTo>
                        <a:pt x="26" y="1"/>
                      </a:lnTo>
                      <a:lnTo>
                        <a:pt x="26" y="3"/>
                      </a:lnTo>
                      <a:lnTo>
                        <a:pt x="0" y="3"/>
                      </a:lnTo>
                      <a:lnTo>
                        <a:pt x="0" y="2"/>
                      </a:lnTo>
                      <a:lnTo>
                        <a:pt x="0" y="1"/>
                      </a:lnTo>
                      <a:lnTo>
                        <a:pt x="0" y="0"/>
                      </a:lnTo>
                      <a:lnTo>
                        <a:pt x="26" y="0"/>
                      </a:lnTo>
                      <a:close/>
                    </a:path>
                  </a:pathLst>
                </a:custGeom>
                <a:solidFill>
                  <a:srgbClr val="A1A1A1"/>
                </a:solidFill>
                <a:ln w="9525">
                  <a:noFill/>
                  <a:round/>
                  <a:headEnd/>
                  <a:tailEnd/>
                </a:ln>
              </p:spPr>
              <p:txBody>
                <a:bodyPr/>
                <a:lstStyle/>
                <a:p>
                  <a:endParaRPr lang="en-US"/>
                </a:p>
              </p:txBody>
            </p:sp>
            <p:sp>
              <p:nvSpPr>
                <p:cNvPr id="13177" name="Freeform 352"/>
                <p:cNvSpPr>
                  <a:spLocks/>
                </p:cNvSpPr>
                <p:nvPr/>
              </p:nvSpPr>
              <p:spPr bwMode="auto">
                <a:xfrm>
                  <a:off x="2761" y="4075"/>
                  <a:ext cx="8" cy="1"/>
                </a:xfrm>
                <a:custGeom>
                  <a:avLst/>
                  <a:gdLst>
                    <a:gd name="T0" fmla="*/ 0 w 26"/>
                    <a:gd name="T1" fmla="*/ 0 h 4"/>
                    <a:gd name="T2" fmla="*/ 0 w 26"/>
                    <a:gd name="T3" fmla="*/ 0 h 4"/>
                    <a:gd name="T4" fmla="*/ 0 w 26"/>
                    <a:gd name="T5" fmla="*/ 0 h 4"/>
                    <a:gd name="T6" fmla="*/ 0 w 26"/>
                    <a:gd name="T7" fmla="*/ 0 h 4"/>
                    <a:gd name="T8" fmla="*/ 0 w 26"/>
                    <a:gd name="T9" fmla="*/ 0 h 4"/>
                    <a:gd name="T10" fmla="*/ 0 w 26"/>
                    <a:gd name="T11" fmla="*/ 0 h 4"/>
                    <a:gd name="T12" fmla="*/ 0 w 26"/>
                    <a:gd name="T13" fmla="*/ 0 h 4"/>
                    <a:gd name="T14" fmla="*/ 0 w 26"/>
                    <a:gd name="T15" fmla="*/ 0 h 4"/>
                    <a:gd name="T16" fmla="*/ 0 w 26"/>
                    <a:gd name="T17" fmla="*/ 0 h 4"/>
                    <a:gd name="T18" fmla="*/ 0 w 26"/>
                    <a:gd name="T19" fmla="*/ 0 h 4"/>
                    <a:gd name="T20" fmla="*/ 0 w 2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4"/>
                    <a:gd name="T35" fmla="*/ 26 w 2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4">
                      <a:moveTo>
                        <a:pt x="26" y="0"/>
                      </a:moveTo>
                      <a:lnTo>
                        <a:pt x="26" y="1"/>
                      </a:lnTo>
                      <a:lnTo>
                        <a:pt x="26" y="3"/>
                      </a:lnTo>
                      <a:lnTo>
                        <a:pt x="26" y="4"/>
                      </a:lnTo>
                      <a:lnTo>
                        <a:pt x="1" y="4"/>
                      </a:lnTo>
                      <a:lnTo>
                        <a:pt x="0" y="3"/>
                      </a:lnTo>
                      <a:lnTo>
                        <a:pt x="0" y="1"/>
                      </a:lnTo>
                      <a:lnTo>
                        <a:pt x="0" y="0"/>
                      </a:lnTo>
                      <a:lnTo>
                        <a:pt x="26" y="0"/>
                      </a:lnTo>
                      <a:close/>
                    </a:path>
                  </a:pathLst>
                </a:custGeom>
                <a:solidFill>
                  <a:srgbClr val="999999"/>
                </a:solidFill>
                <a:ln w="9525">
                  <a:noFill/>
                  <a:round/>
                  <a:headEnd/>
                  <a:tailEnd/>
                </a:ln>
              </p:spPr>
              <p:txBody>
                <a:bodyPr/>
                <a:lstStyle/>
                <a:p>
                  <a:endParaRPr lang="en-US"/>
                </a:p>
              </p:txBody>
            </p:sp>
            <p:sp>
              <p:nvSpPr>
                <p:cNvPr id="13178" name="Freeform 353"/>
                <p:cNvSpPr>
                  <a:spLocks/>
                </p:cNvSpPr>
                <p:nvPr/>
              </p:nvSpPr>
              <p:spPr bwMode="auto">
                <a:xfrm>
                  <a:off x="2761" y="4075"/>
                  <a:ext cx="8" cy="2"/>
                </a:xfrm>
                <a:custGeom>
                  <a:avLst/>
                  <a:gdLst>
                    <a:gd name="T0" fmla="*/ 0 w 26"/>
                    <a:gd name="T1" fmla="*/ 0 h 5"/>
                    <a:gd name="T2" fmla="*/ 0 w 26"/>
                    <a:gd name="T3" fmla="*/ 0 h 5"/>
                    <a:gd name="T4" fmla="*/ 0 w 26"/>
                    <a:gd name="T5" fmla="*/ 0 h 5"/>
                    <a:gd name="T6" fmla="*/ 0 w 26"/>
                    <a:gd name="T7" fmla="*/ 0 h 5"/>
                    <a:gd name="T8" fmla="*/ 0 w 26"/>
                    <a:gd name="T9" fmla="*/ 0 h 5"/>
                    <a:gd name="T10" fmla="*/ 0 w 26"/>
                    <a:gd name="T11" fmla="*/ 0 h 5"/>
                    <a:gd name="T12" fmla="*/ 0 w 26"/>
                    <a:gd name="T13" fmla="*/ 0 h 5"/>
                    <a:gd name="T14" fmla="*/ 0 w 26"/>
                    <a:gd name="T15" fmla="*/ 0 h 5"/>
                    <a:gd name="T16" fmla="*/ 0 w 26"/>
                    <a:gd name="T17" fmla="*/ 0 h 5"/>
                    <a:gd name="T18" fmla="*/ 0 w 26"/>
                    <a:gd name="T19" fmla="*/ 0 h 5"/>
                    <a:gd name="T20" fmla="*/ 0 w 26"/>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5"/>
                    <a:gd name="T35" fmla="*/ 26 w 26"/>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5">
                      <a:moveTo>
                        <a:pt x="26" y="0"/>
                      </a:moveTo>
                      <a:lnTo>
                        <a:pt x="26" y="2"/>
                      </a:lnTo>
                      <a:lnTo>
                        <a:pt x="26" y="4"/>
                      </a:lnTo>
                      <a:lnTo>
                        <a:pt x="26" y="5"/>
                      </a:lnTo>
                      <a:lnTo>
                        <a:pt x="3" y="5"/>
                      </a:lnTo>
                      <a:lnTo>
                        <a:pt x="3" y="4"/>
                      </a:lnTo>
                      <a:lnTo>
                        <a:pt x="1" y="4"/>
                      </a:lnTo>
                      <a:lnTo>
                        <a:pt x="0" y="2"/>
                      </a:lnTo>
                      <a:lnTo>
                        <a:pt x="0" y="0"/>
                      </a:lnTo>
                      <a:lnTo>
                        <a:pt x="26" y="0"/>
                      </a:lnTo>
                      <a:close/>
                    </a:path>
                  </a:pathLst>
                </a:custGeom>
                <a:solidFill>
                  <a:srgbClr val="8F8F8F"/>
                </a:solidFill>
                <a:ln w="9525">
                  <a:noFill/>
                  <a:round/>
                  <a:headEnd/>
                  <a:tailEnd/>
                </a:ln>
              </p:spPr>
              <p:txBody>
                <a:bodyPr/>
                <a:lstStyle/>
                <a:p>
                  <a:endParaRPr lang="en-US"/>
                </a:p>
              </p:txBody>
            </p:sp>
            <p:sp>
              <p:nvSpPr>
                <p:cNvPr id="13179" name="Freeform 354"/>
                <p:cNvSpPr>
                  <a:spLocks/>
                </p:cNvSpPr>
                <p:nvPr/>
              </p:nvSpPr>
              <p:spPr bwMode="auto">
                <a:xfrm>
                  <a:off x="2761" y="4076"/>
                  <a:ext cx="8"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w 25"/>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5"/>
                    <a:gd name="T47" fmla="*/ 25 w 25"/>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5">
                      <a:moveTo>
                        <a:pt x="25" y="0"/>
                      </a:moveTo>
                      <a:lnTo>
                        <a:pt x="25" y="1"/>
                      </a:lnTo>
                      <a:lnTo>
                        <a:pt x="25" y="2"/>
                      </a:lnTo>
                      <a:lnTo>
                        <a:pt x="25" y="3"/>
                      </a:lnTo>
                      <a:lnTo>
                        <a:pt x="7" y="5"/>
                      </a:lnTo>
                      <a:lnTo>
                        <a:pt x="7" y="3"/>
                      </a:lnTo>
                      <a:lnTo>
                        <a:pt x="6" y="3"/>
                      </a:lnTo>
                      <a:lnTo>
                        <a:pt x="3" y="2"/>
                      </a:lnTo>
                      <a:lnTo>
                        <a:pt x="2" y="1"/>
                      </a:lnTo>
                      <a:lnTo>
                        <a:pt x="0" y="0"/>
                      </a:lnTo>
                      <a:lnTo>
                        <a:pt x="25" y="0"/>
                      </a:lnTo>
                      <a:close/>
                    </a:path>
                  </a:pathLst>
                </a:custGeom>
                <a:solidFill>
                  <a:srgbClr val="858585"/>
                </a:solidFill>
                <a:ln w="9525">
                  <a:noFill/>
                  <a:round/>
                  <a:headEnd/>
                  <a:tailEnd/>
                </a:ln>
              </p:spPr>
              <p:txBody>
                <a:bodyPr/>
                <a:lstStyle/>
                <a:p>
                  <a:endParaRPr lang="en-US"/>
                </a:p>
              </p:txBody>
            </p:sp>
            <p:sp>
              <p:nvSpPr>
                <p:cNvPr id="13180" name="Freeform 355"/>
                <p:cNvSpPr>
                  <a:spLocks/>
                </p:cNvSpPr>
                <p:nvPr/>
              </p:nvSpPr>
              <p:spPr bwMode="auto">
                <a:xfrm>
                  <a:off x="2762" y="4077"/>
                  <a:ext cx="7" cy="1"/>
                </a:xfrm>
                <a:custGeom>
                  <a:avLst/>
                  <a:gdLst>
                    <a:gd name="T0" fmla="*/ 0 w 23"/>
                    <a:gd name="T1" fmla="*/ 0 h 3"/>
                    <a:gd name="T2" fmla="*/ 0 w 23"/>
                    <a:gd name="T3" fmla="*/ 0 h 3"/>
                    <a:gd name="T4" fmla="*/ 0 w 23"/>
                    <a:gd name="T5" fmla="*/ 0 h 3"/>
                    <a:gd name="T6" fmla="*/ 0 w 23"/>
                    <a:gd name="T7" fmla="*/ 0 h 3"/>
                    <a:gd name="T8" fmla="*/ 0 w 23"/>
                    <a:gd name="T9" fmla="*/ 0 h 3"/>
                    <a:gd name="T10" fmla="*/ 0 w 23"/>
                    <a:gd name="T11" fmla="*/ 0 h 3"/>
                    <a:gd name="T12" fmla="*/ 0 w 23"/>
                    <a:gd name="T13" fmla="*/ 0 h 3"/>
                    <a:gd name="T14" fmla="*/ 0 w 23"/>
                    <a:gd name="T15" fmla="*/ 0 h 3"/>
                    <a:gd name="T16" fmla="*/ 0 w 23"/>
                    <a:gd name="T17" fmla="*/ 0 h 3"/>
                    <a:gd name="T18" fmla="*/ 0 w 23"/>
                    <a:gd name="T19" fmla="*/ 0 h 3"/>
                    <a:gd name="T20" fmla="*/ 0 w 23"/>
                    <a:gd name="T21" fmla="*/ 0 h 3"/>
                    <a:gd name="T22" fmla="*/ 0 w 23"/>
                    <a:gd name="T23" fmla="*/ 0 h 3"/>
                    <a:gd name="T24" fmla="*/ 0 w 23"/>
                    <a:gd name="T25" fmla="*/ 0 h 3"/>
                    <a:gd name="T26" fmla="*/ 0 w 23"/>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
                    <a:gd name="T43" fmla="*/ 0 h 3"/>
                    <a:gd name="T44" fmla="*/ 23 w 23"/>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 h="3">
                      <a:moveTo>
                        <a:pt x="5" y="3"/>
                      </a:moveTo>
                      <a:lnTo>
                        <a:pt x="8" y="3"/>
                      </a:lnTo>
                      <a:lnTo>
                        <a:pt x="13" y="3"/>
                      </a:lnTo>
                      <a:lnTo>
                        <a:pt x="17" y="3"/>
                      </a:lnTo>
                      <a:lnTo>
                        <a:pt x="22" y="3"/>
                      </a:lnTo>
                      <a:lnTo>
                        <a:pt x="23" y="1"/>
                      </a:lnTo>
                      <a:lnTo>
                        <a:pt x="23" y="0"/>
                      </a:lnTo>
                      <a:lnTo>
                        <a:pt x="0" y="0"/>
                      </a:lnTo>
                      <a:lnTo>
                        <a:pt x="1" y="0"/>
                      </a:lnTo>
                      <a:lnTo>
                        <a:pt x="2" y="1"/>
                      </a:lnTo>
                      <a:lnTo>
                        <a:pt x="4" y="3"/>
                      </a:lnTo>
                      <a:lnTo>
                        <a:pt x="5" y="3"/>
                      </a:lnTo>
                      <a:close/>
                    </a:path>
                  </a:pathLst>
                </a:custGeom>
                <a:solidFill>
                  <a:srgbClr val="7D7D7D"/>
                </a:solidFill>
                <a:ln w="9525">
                  <a:noFill/>
                  <a:round/>
                  <a:headEnd/>
                  <a:tailEnd/>
                </a:ln>
              </p:spPr>
              <p:txBody>
                <a:bodyPr/>
                <a:lstStyle/>
                <a:p>
                  <a:endParaRPr lang="en-US"/>
                </a:p>
              </p:txBody>
            </p:sp>
            <p:sp>
              <p:nvSpPr>
                <p:cNvPr id="13181" name="Freeform 356"/>
                <p:cNvSpPr>
                  <a:spLocks/>
                </p:cNvSpPr>
                <p:nvPr/>
              </p:nvSpPr>
              <p:spPr bwMode="auto">
                <a:xfrm>
                  <a:off x="2763" y="4077"/>
                  <a:ext cx="6" cy="1"/>
                </a:xfrm>
                <a:custGeom>
                  <a:avLst/>
                  <a:gdLst>
                    <a:gd name="T0" fmla="*/ 0 w 18"/>
                    <a:gd name="T1" fmla="*/ 1 h 2"/>
                    <a:gd name="T2" fmla="*/ 0 w 18"/>
                    <a:gd name="T3" fmla="*/ 1 h 2"/>
                    <a:gd name="T4" fmla="*/ 0 w 18"/>
                    <a:gd name="T5" fmla="*/ 1 h 2"/>
                    <a:gd name="T6" fmla="*/ 0 w 18"/>
                    <a:gd name="T7" fmla="*/ 1 h 2"/>
                    <a:gd name="T8" fmla="*/ 0 w 18"/>
                    <a:gd name="T9" fmla="*/ 0 h 2"/>
                    <a:gd name="T10" fmla="*/ 0 w 18"/>
                    <a:gd name="T11" fmla="*/ 0 h 2"/>
                    <a:gd name="T12" fmla="*/ 0 w 18"/>
                    <a:gd name="T13" fmla="*/ 0 h 2"/>
                    <a:gd name="T14" fmla="*/ 0 w 18"/>
                    <a:gd name="T15" fmla="*/ 0 h 2"/>
                    <a:gd name="T16" fmla="*/ 0 w 18"/>
                    <a:gd name="T17" fmla="*/ 0 h 2"/>
                    <a:gd name="T18" fmla="*/ 0 w 18"/>
                    <a:gd name="T19" fmla="*/ 0 h 2"/>
                    <a:gd name="T20" fmla="*/ 0 w 18"/>
                    <a:gd name="T21" fmla="*/ 0 h 2"/>
                    <a:gd name="T22" fmla="*/ 0 w 18"/>
                    <a:gd name="T23" fmla="*/ 0 h 2"/>
                    <a:gd name="T24" fmla="*/ 0 w 18"/>
                    <a:gd name="T25" fmla="*/ 0 h 2"/>
                    <a:gd name="T26" fmla="*/ 0 w 18"/>
                    <a:gd name="T27" fmla="*/ 0 h 2"/>
                    <a:gd name="T28" fmla="*/ 0 w 18"/>
                    <a:gd name="T29" fmla="*/ 0 h 2"/>
                    <a:gd name="T30" fmla="*/ 0 w 18"/>
                    <a:gd name="T31" fmla="*/ 0 h 2"/>
                    <a:gd name="T32" fmla="*/ 0 w 18"/>
                    <a:gd name="T33" fmla="*/ 1 h 2"/>
                    <a:gd name="T34" fmla="*/ 0 w 18"/>
                    <a:gd name="T35" fmla="*/ 1 h 2"/>
                    <a:gd name="T36" fmla="*/ 0 w 18"/>
                    <a:gd name="T37" fmla="*/ 1 h 2"/>
                    <a:gd name="T38" fmla="*/ 0 w 18"/>
                    <a:gd name="T39" fmla="*/ 0 h 2"/>
                    <a:gd name="T40" fmla="*/ 0 w 18"/>
                    <a:gd name="T41" fmla="*/ 0 h 2"/>
                    <a:gd name="T42" fmla="*/ 0 w 18"/>
                    <a:gd name="T43" fmla="*/ 1 h 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
                    <a:gd name="T67" fmla="*/ 0 h 2"/>
                    <a:gd name="T68" fmla="*/ 18 w 18"/>
                    <a:gd name="T69" fmla="*/ 2 h 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 h="2">
                      <a:moveTo>
                        <a:pt x="17" y="2"/>
                      </a:moveTo>
                      <a:lnTo>
                        <a:pt x="12" y="2"/>
                      </a:lnTo>
                      <a:lnTo>
                        <a:pt x="8" y="2"/>
                      </a:lnTo>
                      <a:lnTo>
                        <a:pt x="3" y="2"/>
                      </a:lnTo>
                      <a:lnTo>
                        <a:pt x="0" y="0"/>
                      </a:lnTo>
                      <a:lnTo>
                        <a:pt x="0" y="2"/>
                      </a:lnTo>
                      <a:lnTo>
                        <a:pt x="0" y="0"/>
                      </a:lnTo>
                      <a:lnTo>
                        <a:pt x="18" y="0"/>
                      </a:lnTo>
                      <a:lnTo>
                        <a:pt x="17" y="2"/>
                      </a:lnTo>
                      <a:close/>
                    </a:path>
                  </a:pathLst>
                </a:custGeom>
                <a:solidFill>
                  <a:srgbClr val="737373"/>
                </a:solidFill>
                <a:ln w="9525">
                  <a:noFill/>
                  <a:round/>
                  <a:headEnd/>
                  <a:tailEnd/>
                </a:ln>
              </p:spPr>
              <p:txBody>
                <a:bodyPr/>
                <a:lstStyle/>
                <a:p>
                  <a:endParaRPr lang="en-US"/>
                </a:p>
              </p:txBody>
            </p:sp>
            <p:sp>
              <p:nvSpPr>
                <p:cNvPr id="13182" name="Freeform 357"/>
                <p:cNvSpPr>
                  <a:spLocks/>
                </p:cNvSpPr>
                <p:nvPr/>
              </p:nvSpPr>
              <p:spPr bwMode="auto">
                <a:xfrm>
                  <a:off x="2763" y="4076"/>
                  <a:ext cx="7" cy="3"/>
                </a:xfrm>
                <a:custGeom>
                  <a:avLst/>
                  <a:gdLst>
                    <a:gd name="T0" fmla="*/ 0 w 21"/>
                    <a:gd name="T1" fmla="*/ 0 h 10"/>
                    <a:gd name="T2" fmla="*/ 0 w 21"/>
                    <a:gd name="T3" fmla="*/ 0 h 10"/>
                    <a:gd name="T4" fmla="*/ 0 w 21"/>
                    <a:gd name="T5" fmla="*/ 0 h 10"/>
                    <a:gd name="T6" fmla="*/ 0 w 21"/>
                    <a:gd name="T7" fmla="*/ 0 h 10"/>
                    <a:gd name="T8" fmla="*/ 0 w 21"/>
                    <a:gd name="T9" fmla="*/ 0 h 10"/>
                    <a:gd name="T10" fmla="*/ 0 w 21"/>
                    <a:gd name="T11" fmla="*/ 0 h 10"/>
                    <a:gd name="T12" fmla="*/ 0 w 21"/>
                    <a:gd name="T13" fmla="*/ 0 h 10"/>
                    <a:gd name="T14" fmla="*/ 0 w 21"/>
                    <a:gd name="T15" fmla="*/ 0 h 10"/>
                    <a:gd name="T16" fmla="*/ 0 w 21"/>
                    <a:gd name="T17" fmla="*/ 0 h 10"/>
                    <a:gd name="T18" fmla="*/ 0 w 21"/>
                    <a:gd name="T19" fmla="*/ 0 h 10"/>
                    <a:gd name="T20" fmla="*/ 0 w 21"/>
                    <a:gd name="T21" fmla="*/ 0 h 10"/>
                    <a:gd name="T22" fmla="*/ 0 w 21"/>
                    <a:gd name="T23" fmla="*/ 0 h 10"/>
                    <a:gd name="T24" fmla="*/ 0 w 21"/>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10"/>
                    <a:gd name="T41" fmla="*/ 21 w 21"/>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10">
                      <a:moveTo>
                        <a:pt x="12" y="2"/>
                      </a:moveTo>
                      <a:lnTo>
                        <a:pt x="12" y="2"/>
                      </a:lnTo>
                      <a:lnTo>
                        <a:pt x="12" y="1"/>
                      </a:lnTo>
                      <a:lnTo>
                        <a:pt x="8" y="1"/>
                      </a:lnTo>
                      <a:lnTo>
                        <a:pt x="4" y="0"/>
                      </a:lnTo>
                      <a:lnTo>
                        <a:pt x="0" y="0"/>
                      </a:lnTo>
                      <a:lnTo>
                        <a:pt x="0" y="10"/>
                      </a:lnTo>
                      <a:lnTo>
                        <a:pt x="3" y="10"/>
                      </a:lnTo>
                      <a:lnTo>
                        <a:pt x="7" y="10"/>
                      </a:lnTo>
                      <a:lnTo>
                        <a:pt x="14" y="10"/>
                      </a:lnTo>
                      <a:lnTo>
                        <a:pt x="21" y="9"/>
                      </a:lnTo>
                      <a:lnTo>
                        <a:pt x="12" y="2"/>
                      </a:lnTo>
                      <a:close/>
                    </a:path>
                  </a:pathLst>
                </a:custGeom>
                <a:solidFill>
                  <a:srgbClr val="000000"/>
                </a:solidFill>
                <a:ln w="9525">
                  <a:noFill/>
                  <a:round/>
                  <a:headEnd/>
                  <a:tailEnd/>
                </a:ln>
              </p:spPr>
              <p:txBody>
                <a:bodyPr/>
                <a:lstStyle/>
                <a:p>
                  <a:endParaRPr lang="en-US"/>
                </a:p>
              </p:txBody>
            </p:sp>
            <p:sp>
              <p:nvSpPr>
                <p:cNvPr id="13183" name="Freeform 358"/>
                <p:cNvSpPr>
                  <a:spLocks/>
                </p:cNvSpPr>
                <p:nvPr/>
              </p:nvSpPr>
              <p:spPr bwMode="auto">
                <a:xfrm>
                  <a:off x="2767" y="4074"/>
                  <a:ext cx="4" cy="5"/>
                </a:xfrm>
                <a:custGeom>
                  <a:avLst/>
                  <a:gdLst>
                    <a:gd name="T0" fmla="*/ 0 w 13"/>
                    <a:gd name="T1" fmla="*/ 0 h 15"/>
                    <a:gd name="T2" fmla="*/ 0 w 13"/>
                    <a:gd name="T3" fmla="*/ 0 h 15"/>
                    <a:gd name="T4" fmla="*/ 0 w 13"/>
                    <a:gd name="T5" fmla="*/ 0 h 15"/>
                    <a:gd name="T6" fmla="*/ 0 w 13"/>
                    <a:gd name="T7" fmla="*/ 0 h 15"/>
                    <a:gd name="T8" fmla="*/ 0 w 13"/>
                    <a:gd name="T9" fmla="*/ 0 h 15"/>
                    <a:gd name="T10" fmla="*/ 0 w 13"/>
                    <a:gd name="T11" fmla="*/ 0 h 15"/>
                    <a:gd name="T12" fmla="*/ 0 w 13"/>
                    <a:gd name="T13" fmla="*/ 0 h 15"/>
                    <a:gd name="T14" fmla="*/ 0 w 13"/>
                    <a:gd name="T15" fmla="*/ 0 h 15"/>
                    <a:gd name="T16" fmla="*/ 0 w 13"/>
                    <a:gd name="T17" fmla="*/ 0 h 15"/>
                    <a:gd name="T18" fmla="*/ 0 w 13"/>
                    <a:gd name="T19" fmla="*/ 0 h 15"/>
                    <a:gd name="T20" fmla="*/ 0 w 13"/>
                    <a:gd name="T21" fmla="*/ 0 h 15"/>
                    <a:gd name="T22" fmla="*/ 0 w 13"/>
                    <a:gd name="T23" fmla="*/ 0 h 15"/>
                    <a:gd name="T24" fmla="*/ 0 w 13"/>
                    <a:gd name="T25" fmla="*/ 0 h 15"/>
                    <a:gd name="T26" fmla="*/ 0 w 13"/>
                    <a:gd name="T27" fmla="*/ 0 h 15"/>
                    <a:gd name="T28" fmla="*/ 0 w 13"/>
                    <a:gd name="T29" fmla="*/ 0 h 15"/>
                    <a:gd name="T30" fmla="*/ 0 w 13"/>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5"/>
                    <a:gd name="T50" fmla="*/ 13 w 13"/>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5">
                      <a:moveTo>
                        <a:pt x="0" y="0"/>
                      </a:moveTo>
                      <a:lnTo>
                        <a:pt x="0" y="2"/>
                      </a:lnTo>
                      <a:lnTo>
                        <a:pt x="0" y="6"/>
                      </a:lnTo>
                      <a:lnTo>
                        <a:pt x="0" y="8"/>
                      </a:lnTo>
                      <a:lnTo>
                        <a:pt x="1" y="8"/>
                      </a:lnTo>
                      <a:lnTo>
                        <a:pt x="10" y="15"/>
                      </a:lnTo>
                      <a:lnTo>
                        <a:pt x="13" y="9"/>
                      </a:lnTo>
                      <a:lnTo>
                        <a:pt x="13" y="6"/>
                      </a:lnTo>
                      <a:lnTo>
                        <a:pt x="13" y="2"/>
                      </a:lnTo>
                      <a:lnTo>
                        <a:pt x="13" y="1"/>
                      </a:lnTo>
                      <a:lnTo>
                        <a:pt x="13" y="2"/>
                      </a:lnTo>
                      <a:lnTo>
                        <a:pt x="0" y="0"/>
                      </a:lnTo>
                      <a:lnTo>
                        <a:pt x="0" y="1"/>
                      </a:lnTo>
                      <a:lnTo>
                        <a:pt x="0" y="2"/>
                      </a:lnTo>
                      <a:lnTo>
                        <a:pt x="0" y="0"/>
                      </a:lnTo>
                      <a:close/>
                    </a:path>
                  </a:pathLst>
                </a:custGeom>
                <a:solidFill>
                  <a:srgbClr val="000000"/>
                </a:solidFill>
                <a:ln w="9525">
                  <a:noFill/>
                  <a:round/>
                  <a:headEnd/>
                  <a:tailEnd/>
                </a:ln>
              </p:spPr>
              <p:txBody>
                <a:bodyPr/>
                <a:lstStyle/>
                <a:p>
                  <a:endParaRPr lang="en-US"/>
                </a:p>
              </p:txBody>
            </p:sp>
            <p:sp>
              <p:nvSpPr>
                <p:cNvPr id="13184" name="Freeform 359"/>
                <p:cNvSpPr>
                  <a:spLocks/>
                </p:cNvSpPr>
                <p:nvPr/>
              </p:nvSpPr>
              <p:spPr bwMode="auto">
                <a:xfrm>
                  <a:off x="2766" y="4069"/>
                  <a:ext cx="5" cy="5"/>
                </a:xfrm>
                <a:custGeom>
                  <a:avLst/>
                  <a:gdLst>
                    <a:gd name="T0" fmla="*/ 0 w 16"/>
                    <a:gd name="T1" fmla="*/ 0 h 17"/>
                    <a:gd name="T2" fmla="*/ 0 w 16"/>
                    <a:gd name="T3" fmla="*/ 0 h 17"/>
                    <a:gd name="T4" fmla="*/ 0 w 16"/>
                    <a:gd name="T5" fmla="*/ 0 h 17"/>
                    <a:gd name="T6" fmla="*/ 0 w 16"/>
                    <a:gd name="T7" fmla="*/ 0 h 17"/>
                    <a:gd name="T8" fmla="*/ 0 w 16"/>
                    <a:gd name="T9" fmla="*/ 0 h 17"/>
                    <a:gd name="T10" fmla="*/ 0 w 16"/>
                    <a:gd name="T11" fmla="*/ 0 h 17"/>
                    <a:gd name="T12" fmla="*/ 0 w 16"/>
                    <a:gd name="T13" fmla="*/ 0 h 17"/>
                    <a:gd name="T14" fmla="*/ 0 w 16"/>
                    <a:gd name="T15" fmla="*/ 0 h 17"/>
                    <a:gd name="T16" fmla="*/ 0 w 16"/>
                    <a:gd name="T17" fmla="*/ 0 h 17"/>
                    <a:gd name="T18" fmla="*/ 0 w 16"/>
                    <a:gd name="T19" fmla="*/ 0 h 17"/>
                    <a:gd name="T20" fmla="*/ 0 w 16"/>
                    <a:gd name="T21" fmla="*/ 0 h 17"/>
                    <a:gd name="T22" fmla="*/ 0 w 16"/>
                    <a:gd name="T23" fmla="*/ 0 h 17"/>
                    <a:gd name="T24" fmla="*/ 0 w 16"/>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
                    <a:gd name="T40" fmla="*/ 0 h 17"/>
                    <a:gd name="T41" fmla="*/ 16 w 1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 h="17">
                      <a:moveTo>
                        <a:pt x="0" y="10"/>
                      </a:moveTo>
                      <a:lnTo>
                        <a:pt x="0" y="10"/>
                      </a:lnTo>
                      <a:lnTo>
                        <a:pt x="3" y="10"/>
                      </a:lnTo>
                      <a:lnTo>
                        <a:pt x="3" y="12"/>
                      </a:lnTo>
                      <a:lnTo>
                        <a:pt x="3" y="15"/>
                      </a:lnTo>
                      <a:lnTo>
                        <a:pt x="16" y="17"/>
                      </a:lnTo>
                      <a:lnTo>
                        <a:pt x="16" y="11"/>
                      </a:lnTo>
                      <a:lnTo>
                        <a:pt x="13" y="7"/>
                      </a:lnTo>
                      <a:lnTo>
                        <a:pt x="7" y="2"/>
                      </a:lnTo>
                      <a:lnTo>
                        <a:pt x="0" y="0"/>
                      </a:lnTo>
                      <a:lnTo>
                        <a:pt x="0" y="10"/>
                      </a:lnTo>
                      <a:close/>
                    </a:path>
                  </a:pathLst>
                </a:custGeom>
                <a:solidFill>
                  <a:srgbClr val="000000"/>
                </a:solidFill>
                <a:ln w="9525">
                  <a:noFill/>
                  <a:round/>
                  <a:headEnd/>
                  <a:tailEnd/>
                </a:ln>
              </p:spPr>
              <p:txBody>
                <a:bodyPr/>
                <a:lstStyle/>
                <a:p>
                  <a:endParaRPr lang="en-US"/>
                </a:p>
              </p:txBody>
            </p:sp>
            <p:sp>
              <p:nvSpPr>
                <p:cNvPr id="13185" name="Freeform 360"/>
                <p:cNvSpPr>
                  <a:spLocks/>
                </p:cNvSpPr>
                <p:nvPr/>
              </p:nvSpPr>
              <p:spPr bwMode="auto">
                <a:xfrm>
                  <a:off x="2759" y="4069"/>
                  <a:ext cx="7" cy="5"/>
                </a:xfrm>
                <a:custGeom>
                  <a:avLst/>
                  <a:gdLst>
                    <a:gd name="T0" fmla="*/ 0 w 22"/>
                    <a:gd name="T1" fmla="*/ 0 h 17"/>
                    <a:gd name="T2" fmla="*/ 0 w 22"/>
                    <a:gd name="T3" fmla="*/ 0 h 17"/>
                    <a:gd name="T4" fmla="*/ 0 w 22"/>
                    <a:gd name="T5" fmla="*/ 0 h 17"/>
                    <a:gd name="T6" fmla="*/ 0 w 22"/>
                    <a:gd name="T7" fmla="*/ 0 h 17"/>
                    <a:gd name="T8" fmla="*/ 0 w 22"/>
                    <a:gd name="T9" fmla="*/ 0 h 17"/>
                    <a:gd name="T10" fmla="*/ 0 w 22"/>
                    <a:gd name="T11" fmla="*/ 0 h 17"/>
                    <a:gd name="T12" fmla="*/ 0 w 22"/>
                    <a:gd name="T13" fmla="*/ 0 h 17"/>
                    <a:gd name="T14" fmla="*/ 0 w 22"/>
                    <a:gd name="T15" fmla="*/ 0 h 17"/>
                    <a:gd name="T16" fmla="*/ 0 w 22"/>
                    <a:gd name="T17" fmla="*/ 0 h 17"/>
                    <a:gd name="T18" fmla="*/ 0 w 22"/>
                    <a:gd name="T19" fmla="*/ 0 h 17"/>
                    <a:gd name="T20" fmla="*/ 0 w 22"/>
                    <a:gd name="T21" fmla="*/ 0 h 17"/>
                    <a:gd name="T22" fmla="*/ 0 w 22"/>
                    <a:gd name="T23" fmla="*/ 0 h 17"/>
                    <a:gd name="T24" fmla="*/ 0 w 22"/>
                    <a:gd name="T25" fmla="*/ 0 h 17"/>
                    <a:gd name="T26" fmla="*/ 0 w 22"/>
                    <a:gd name="T27" fmla="*/ 0 h 17"/>
                    <a:gd name="T28" fmla="*/ 0 w 22"/>
                    <a:gd name="T29" fmla="*/ 0 h 17"/>
                    <a:gd name="T30" fmla="*/ 0 w 22"/>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7"/>
                    <a:gd name="T50" fmla="*/ 22 w 22"/>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7">
                      <a:moveTo>
                        <a:pt x="11" y="17"/>
                      </a:moveTo>
                      <a:lnTo>
                        <a:pt x="11" y="17"/>
                      </a:lnTo>
                      <a:lnTo>
                        <a:pt x="13" y="14"/>
                      </a:lnTo>
                      <a:lnTo>
                        <a:pt x="15" y="12"/>
                      </a:lnTo>
                      <a:lnTo>
                        <a:pt x="18" y="10"/>
                      </a:lnTo>
                      <a:lnTo>
                        <a:pt x="22" y="10"/>
                      </a:lnTo>
                      <a:lnTo>
                        <a:pt x="22" y="0"/>
                      </a:lnTo>
                      <a:lnTo>
                        <a:pt x="15" y="1"/>
                      </a:lnTo>
                      <a:lnTo>
                        <a:pt x="9" y="3"/>
                      </a:lnTo>
                      <a:lnTo>
                        <a:pt x="3" y="9"/>
                      </a:lnTo>
                      <a:lnTo>
                        <a:pt x="0" y="14"/>
                      </a:lnTo>
                      <a:lnTo>
                        <a:pt x="11" y="17"/>
                      </a:lnTo>
                      <a:close/>
                    </a:path>
                  </a:pathLst>
                </a:custGeom>
                <a:solidFill>
                  <a:srgbClr val="000000"/>
                </a:solidFill>
                <a:ln w="9525">
                  <a:noFill/>
                  <a:round/>
                  <a:headEnd/>
                  <a:tailEnd/>
                </a:ln>
              </p:spPr>
              <p:txBody>
                <a:bodyPr/>
                <a:lstStyle/>
                <a:p>
                  <a:endParaRPr lang="en-US"/>
                </a:p>
              </p:txBody>
            </p:sp>
            <p:sp>
              <p:nvSpPr>
                <p:cNvPr id="13186" name="Freeform 361"/>
                <p:cNvSpPr>
                  <a:spLocks/>
                </p:cNvSpPr>
                <p:nvPr/>
              </p:nvSpPr>
              <p:spPr bwMode="auto">
                <a:xfrm>
                  <a:off x="2758" y="4073"/>
                  <a:ext cx="5" cy="6"/>
                </a:xfrm>
                <a:custGeom>
                  <a:avLst/>
                  <a:gdLst>
                    <a:gd name="T0" fmla="*/ 0 w 15"/>
                    <a:gd name="T1" fmla="*/ 0 h 17"/>
                    <a:gd name="T2" fmla="*/ 0 w 15"/>
                    <a:gd name="T3" fmla="*/ 0 h 17"/>
                    <a:gd name="T4" fmla="*/ 0 w 15"/>
                    <a:gd name="T5" fmla="*/ 0 h 17"/>
                    <a:gd name="T6" fmla="*/ 0 w 15"/>
                    <a:gd name="T7" fmla="*/ 0 h 17"/>
                    <a:gd name="T8" fmla="*/ 0 w 15"/>
                    <a:gd name="T9" fmla="*/ 0 h 17"/>
                    <a:gd name="T10" fmla="*/ 0 w 15"/>
                    <a:gd name="T11" fmla="*/ 0 h 17"/>
                    <a:gd name="T12" fmla="*/ 0 w 15"/>
                    <a:gd name="T13" fmla="*/ 0 h 17"/>
                    <a:gd name="T14" fmla="*/ 0 w 15"/>
                    <a:gd name="T15" fmla="*/ 0 h 17"/>
                    <a:gd name="T16" fmla="*/ 0 w 15"/>
                    <a:gd name="T17" fmla="*/ 0 h 17"/>
                    <a:gd name="T18" fmla="*/ 0 w 15"/>
                    <a:gd name="T19" fmla="*/ 0 h 17"/>
                    <a:gd name="T20" fmla="*/ 0 w 15"/>
                    <a:gd name="T21" fmla="*/ 0 h 17"/>
                    <a:gd name="T22" fmla="*/ 0 w 15"/>
                    <a:gd name="T23" fmla="*/ 0 h 17"/>
                    <a:gd name="T24" fmla="*/ 0 w 15"/>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17"/>
                    <a:gd name="T41" fmla="*/ 15 w 15"/>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17">
                      <a:moveTo>
                        <a:pt x="15" y="7"/>
                      </a:moveTo>
                      <a:lnTo>
                        <a:pt x="15" y="7"/>
                      </a:lnTo>
                      <a:lnTo>
                        <a:pt x="14" y="7"/>
                      </a:lnTo>
                      <a:lnTo>
                        <a:pt x="12" y="5"/>
                      </a:lnTo>
                      <a:lnTo>
                        <a:pt x="11" y="5"/>
                      </a:lnTo>
                      <a:lnTo>
                        <a:pt x="12" y="3"/>
                      </a:lnTo>
                      <a:lnTo>
                        <a:pt x="1" y="0"/>
                      </a:lnTo>
                      <a:lnTo>
                        <a:pt x="0" y="7"/>
                      </a:lnTo>
                      <a:lnTo>
                        <a:pt x="3" y="11"/>
                      </a:lnTo>
                      <a:lnTo>
                        <a:pt x="8" y="16"/>
                      </a:lnTo>
                      <a:lnTo>
                        <a:pt x="15" y="17"/>
                      </a:lnTo>
                      <a:lnTo>
                        <a:pt x="15" y="7"/>
                      </a:lnTo>
                      <a:close/>
                    </a:path>
                  </a:pathLst>
                </a:custGeom>
                <a:solidFill>
                  <a:srgbClr val="000000"/>
                </a:solidFill>
                <a:ln w="9525">
                  <a:noFill/>
                  <a:round/>
                  <a:headEnd/>
                  <a:tailEnd/>
                </a:ln>
              </p:spPr>
              <p:txBody>
                <a:bodyPr/>
                <a:lstStyle/>
                <a:p>
                  <a:endParaRPr lang="en-US"/>
                </a:p>
              </p:txBody>
            </p:sp>
            <p:sp>
              <p:nvSpPr>
                <p:cNvPr id="13187" name="Freeform 362"/>
                <p:cNvSpPr>
                  <a:spLocks/>
                </p:cNvSpPr>
                <p:nvPr/>
              </p:nvSpPr>
              <p:spPr bwMode="auto">
                <a:xfrm>
                  <a:off x="2751" y="4078"/>
                  <a:ext cx="7" cy="1"/>
                </a:xfrm>
                <a:custGeom>
                  <a:avLst/>
                  <a:gdLst>
                    <a:gd name="T0" fmla="*/ 0 w 21"/>
                    <a:gd name="T1" fmla="*/ 1 h 2"/>
                    <a:gd name="T2" fmla="*/ 0 w 21"/>
                    <a:gd name="T3" fmla="*/ 1 h 2"/>
                    <a:gd name="T4" fmla="*/ 0 w 21"/>
                    <a:gd name="T5" fmla="*/ 1 h 2"/>
                    <a:gd name="T6" fmla="*/ 0 w 21"/>
                    <a:gd name="T7" fmla="*/ 1 h 2"/>
                    <a:gd name="T8" fmla="*/ 0 w 21"/>
                    <a:gd name="T9" fmla="*/ 1 h 2"/>
                    <a:gd name="T10" fmla="*/ 0 w 21"/>
                    <a:gd name="T11" fmla="*/ 0 h 2"/>
                    <a:gd name="T12" fmla="*/ 0 w 21"/>
                    <a:gd name="T13" fmla="*/ 0 h 2"/>
                    <a:gd name="T14" fmla="*/ 0 w 21"/>
                    <a:gd name="T15" fmla="*/ 1 h 2"/>
                    <a:gd name="T16" fmla="*/ 0 w 21"/>
                    <a:gd name="T17" fmla="*/ 1 h 2"/>
                    <a:gd name="T18" fmla="*/ 0 w 21"/>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2"/>
                    <a:gd name="T32" fmla="*/ 21 w 21"/>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2">
                      <a:moveTo>
                        <a:pt x="21" y="2"/>
                      </a:moveTo>
                      <a:lnTo>
                        <a:pt x="19" y="2"/>
                      </a:lnTo>
                      <a:lnTo>
                        <a:pt x="18" y="1"/>
                      </a:lnTo>
                      <a:lnTo>
                        <a:pt x="16" y="1"/>
                      </a:lnTo>
                      <a:lnTo>
                        <a:pt x="15" y="1"/>
                      </a:lnTo>
                      <a:lnTo>
                        <a:pt x="11" y="0"/>
                      </a:lnTo>
                      <a:lnTo>
                        <a:pt x="7" y="0"/>
                      </a:lnTo>
                      <a:lnTo>
                        <a:pt x="4" y="1"/>
                      </a:lnTo>
                      <a:lnTo>
                        <a:pt x="0" y="2"/>
                      </a:lnTo>
                      <a:lnTo>
                        <a:pt x="21" y="2"/>
                      </a:lnTo>
                      <a:close/>
                    </a:path>
                  </a:pathLst>
                </a:custGeom>
                <a:solidFill>
                  <a:srgbClr val="E3E3E3"/>
                </a:solidFill>
                <a:ln w="9525">
                  <a:noFill/>
                  <a:round/>
                  <a:headEnd/>
                  <a:tailEnd/>
                </a:ln>
              </p:spPr>
              <p:txBody>
                <a:bodyPr/>
                <a:lstStyle/>
                <a:p>
                  <a:endParaRPr lang="en-US"/>
                </a:p>
              </p:txBody>
            </p:sp>
            <p:sp>
              <p:nvSpPr>
                <p:cNvPr id="13188" name="Freeform 363"/>
                <p:cNvSpPr>
                  <a:spLocks/>
                </p:cNvSpPr>
                <p:nvPr/>
              </p:nvSpPr>
              <p:spPr bwMode="auto">
                <a:xfrm>
                  <a:off x="2750" y="4078"/>
                  <a:ext cx="8"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w 25"/>
                    <a:gd name="T23" fmla="*/ 0 h 3"/>
                    <a:gd name="T24" fmla="*/ 0 w 25"/>
                    <a:gd name="T25" fmla="*/ 0 h 3"/>
                    <a:gd name="T26" fmla="*/ 0 w 25"/>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
                    <a:gd name="T43" fmla="*/ 0 h 3"/>
                    <a:gd name="T44" fmla="*/ 25 w 25"/>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 h="3">
                      <a:moveTo>
                        <a:pt x="25" y="3"/>
                      </a:moveTo>
                      <a:lnTo>
                        <a:pt x="25" y="3"/>
                      </a:lnTo>
                      <a:lnTo>
                        <a:pt x="24" y="2"/>
                      </a:lnTo>
                      <a:lnTo>
                        <a:pt x="21" y="2"/>
                      </a:lnTo>
                      <a:lnTo>
                        <a:pt x="18" y="1"/>
                      </a:lnTo>
                      <a:lnTo>
                        <a:pt x="12" y="0"/>
                      </a:lnTo>
                      <a:lnTo>
                        <a:pt x="8" y="1"/>
                      </a:lnTo>
                      <a:lnTo>
                        <a:pt x="4" y="2"/>
                      </a:lnTo>
                      <a:lnTo>
                        <a:pt x="0" y="3"/>
                      </a:lnTo>
                      <a:lnTo>
                        <a:pt x="25" y="3"/>
                      </a:lnTo>
                      <a:close/>
                    </a:path>
                  </a:pathLst>
                </a:custGeom>
                <a:solidFill>
                  <a:srgbClr val="D9D9D9"/>
                </a:solidFill>
                <a:ln w="9525">
                  <a:noFill/>
                  <a:round/>
                  <a:headEnd/>
                  <a:tailEnd/>
                </a:ln>
              </p:spPr>
              <p:txBody>
                <a:bodyPr/>
                <a:lstStyle/>
                <a:p>
                  <a:endParaRPr lang="en-US"/>
                </a:p>
              </p:txBody>
            </p:sp>
            <p:sp>
              <p:nvSpPr>
                <p:cNvPr id="13189" name="Freeform 364"/>
                <p:cNvSpPr>
                  <a:spLocks/>
                </p:cNvSpPr>
                <p:nvPr/>
              </p:nvSpPr>
              <p:spPr bwMode="auto">
                <a:xfrm>
                  <a:off x="2750" y="4079"/>
                  <a:ext cx="8" cy="1"/>
                </a:xfrm>
                <a:custGeom>
                  <a:avLst/>
                  <a:gdLst>
                    <a:gd name="T0" fmla="*/ 0 w 25"/>
                    <a:gd name="T1" fmla="*/ 0 h 4"/>
                    <a:gd name="T2" fmla="*/ 0 w 25"/>
                    <a:gd name="T3" fmla="*/ 0 h 4"/>
                    <a:gd name="T4" fmla="*/ 0 w 25"/>
                    <a:gd name="T5" fmla="*/ 0 h 4"/>
                    <a:gd name="T6" fmla="*/ 0 w 25"/>
                    <a:gd name="T7" fmla="*/ 0 h 4"/>
                    <a:gd name="T8" fmla="*/ 0 w 25"/>
                    <a:gd name="T9" fmla="*/ 0 h 4"/>
                    <a:gd name="T10" fmla="*/ 0 w 25"/>
                    <a:gd name="T11" fmla="*/ 0 h 4"/>
                    <a:gd name="T12" fmla="*/ 0 w 25"/>
                    <a:gd name="T13" fmla="*/ 0 h 4"/>
                    <a:gd name="T14" fmla="*/ 0 w 25"/>
                    <a:gd name="T15" fmla="*/ 0 h 4"/>
                    <a:gd name="T16" fmla="*/ 0 w 25"/>
                    <a:gd name="T17" fmla="*/ 0 h 4"/>
                    <a:gd name="T18" fmla="*/ 0 w 25"/>
                    <a:gd name="T19" fmla="*/ 0 h 4"/>
                    <a:gd name="T20" fmla="*/ 0 w 25"/>
                    <a:gd name="T21" fmla="*/ 0 h 4"/>
                    <a:gd name="T22" fmla="*/ 0 w 25"/>
                    <a:gd name="T23" fmla="*/ 0 h 4"/>
                    <a:gd name="T24" fmla="*/ 0 w 25"/>
                    <a:gd name="T25" fmla="*/ 0 h 4"/>
                    <a:gd name="T26" fmla="*/ 0 w 25"/>
                    <a:gd name="T27" fmla="*/ 0 h 4"/>
                    <a:gd name="T28" fmla="*/ 0 w 25"/>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4"/>
                    <a:gd name="T47" fmla="*/ 25 w 25"/>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4">
                      <a:moveTo>
                        <a:pt x="24" y="0"/>
                      </a:moveTo>
                      <a:lnTo>
                        <a:pt x="24" y="0"/>
                      </a:lnTo>
                      <a:lnTo>
                        <a:pt x="25" y="1"/>
                      </a:lnTo>
                      <a:lnTo>
                        <a:pt x="25" y="2"/>
                      </a:lnTo>
                      <a:lnTo>
                        <a:pt x="25" y="4"/>
                      </a:lnTo>
                      <a:lnTo>
                        <a:pt x="0" y="4"/>
                      </a:lnTo>
                      <a:lnTo>
                        <a:pt x="0" y="2"/>
                      </a:lnTo>
                      <a:lnTo>
                        <a:pt x="0" y="1"/>
                      </a:lnTo>
                      <a:lnTo>
                        <a:pt x="1" y="1"/>
                      </a:lnTo>
                      <a:lnTo>
                        <a:pt x="3" y="0"/>
                      </a:lnTo>
                      <a:lnTo>
                        <a:pt x="24" y="0"/>
                      </a:lnTo>
                      <a:close/>
                    </a:path>
                  </a:pathLst>
                </a:custGeom>
                <a:solidFill>
                  <a:srgbClr val="D1D1D1"/>
                </a:solidFill>
                <a:ln w="9525">
                  <a:noFill/>
                  <a:round/>
                  <a:headEnd/>
                  <a:tailEnd/>
                </a:ln>
              </p:spPr>
              <p:txBody>
                <a:bodyPr/>
                <a:lstStyle/>
                <a:p>
                  <a:endParaRPr lang="en-US"/>
                </a:p>
              </p:txBody>
            </p:sp>
            <p:sp>
              <p:nvSpPr>
                <p:cNvPr id="13190" name="Freeform 365"/>
                <p:cNvSpPr>
                  <a:spLocks/>
                </p:cNvSpPr>
                <p:nvPr/>
              </p:nvSpPr>
              <p:spPr bwMode="auto">
                <a:xfrm>
                  <a:off x="2750" y="4079"/>
                  <a:ext cx="8" cy="1"/>
                </a:xfrm>
                <a:custGeom>
                  <a:avLst/>
                  <a:gdLst>
                    <a:gd name="T0" fmla="*/ 0 w 25"/>
                    <a:gd name="T1" fmla="*/ 0 h 4"/>
                    <a:gd name="T2" fmla="*/ 0 w 25"/>
                    <a:gd name="T3" fmla="*/ 0 h 4"/>
                    <a:gd name="T4" fmla="*/ 0 w 25"/>
                    <a:gd name="T5" fmla="*/ 0 h 4"/>
                    <a:gd name="T6" fmla="*/ 0 w 25"/>
                    <a:gd name="T7" fmla="*/ 0 h 4"/>
                    <a:gd name="T8" fmla="*/ 0 w 25"/>
                    <a:gd name="T9" fmla="*/ 0 h 4"/>
                    <a:gd name="T10" fmla="*/ 0 w 25"/>
                    <a:gd name="T11" fmla="*/ 0 h 4"/>
                    <a:gd name="T12" fmla="*/ 0 w 25"/>
                    <a:gd name="T13" fmla="*/ 0 h 4"/>
                    <a:gd name="T14" fmla="*/ 0 w 25"/>
                    <a:gd name="T15" fmla="*/ 0 h 4"/>
                    <a:gd name="T16" fmla="*/ 0 w 25"/>
                    <a:gd name="T17" fmla="*/ 0 h 4"/>
                    <a:gd name="T18" fmla="*/ 0 w 25"/>
                    <a:gd name="T19" fmla="*/ 0 h 4"/>
                    <a:gd name="T20" fmla="*/ 0 w 25"/>
                    <a:gd name="T21" fmla="*/ 0 h 4"/>
                    <a:gd name="T22" fmla="*/ 0 w 25"/>
                    <a:gd name="T23" fmla="*/ 0 h 4"/>
                    <a:gd name="T24" fmla="*/ 0 w 25"/>
                    <a:gd name="T25" fmla="*/ 0 h 4"/>
                    <a:gd name="T26" fmla="*/ 0 w 25"/>
                    <a:gd name="T27" fmla="*/ 0 h 4"/>
                    <a:gd name="T28" fmla="*/ 0 w 25"/>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4"/>
                    <a:gd name="T47" fmla="*/ 25 w 25"/>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4">
                      <a:moveTo>
                        <a:pt x="24" y="4"/>
                      </a:moveTo>
                      <a:lnTo>
                        <a:pt x="24" y="4"/>
                      </a:lnTo>
                      <a:lnTo>
                        <a:pt x="25" y="3"/>
                      </a:lnTo>
                      <a:lnTo>
                        <a:pt x="25" y="1"/>
                      </a:lnTo>
                      <a:lnTo>
                        <a:pt x="25" y="0"/>
                      </a:lnTo>
                      <a:lnTo>
                        <a:pt x="0" y="0"/>
                      </a:lnTo>
                      <a:lnTo>
                        <a:pt x="0" y="1"/>
                      </a:lnTo>
                      <a:lnTo>
                        <a:pt x="1" y="3"/>
                      </a:lnTo>
                      <a:lnTo>
                        <a:pt x="1" y="4"/>
                      </a:lnTo>
                      <a:lnTo>
                        <a:pt x="24" y="4"/>
                      </a:lnTo>
                      <a:close/>
                    </a:path>
                  </a:pathLst>
                </a:custGeom>
                <a:solidFill>
                  <a:srgbClr val="C7C7C7"/>
                </a:solidFill>
                <a:ln w="9525">
                  <a:noFill/>
                  <a:round/>
                  <a:headEnd/>
                  <a:tailEnd/>
                </a:ln>
              </p:spPr>
              <p:txBody>
                <a:bodyPr/>
                <a:lstStyle/>
                <a:p>
                  <a:endParaRPr lang="en-US"/>
                </a:p>
              </p:txBody>
            </p:sp>
            <p:sp>
              <p:nvSpPr>
                <p:cNvPr id="13191" name="Freeform 366"/>
                <p:cNvSpPr>
                  <a:spLocks/>
                </p:cNvSpPr>
                <p:nvPr/>
              </p:nvSpPr>
              <p:spPr bwMode="auto">
                <a:xfrm>
                  <a:off x="2750" y="4080"/>
                  <a:ext cx="8"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w 25"/>
                    <a:gd name="T23" fmla="*/ 0 h 3"/>
                    <a:gd name="T24" fmla="*/ 0 w 25"/>
                    <a:gd name="T25" fmla="*/ 0 h 3"/>
                    <a:gd name="T26" fmla="*/ 0 w 25"/>
                    <a:gd name="T27" fmla="*/ 0 h 3"/>
                    <a:gd name="T28" fmla="*/ 0 w 25"/>
                    <a:gd name="T29" fmla="*/ 0 h 3"/>
                    <a:gd name="T30" fmla="*/ 0 w 25"/>
                    <a:gd name="T31" fmla="*/ 0 h 3"/>
                    <a:gd name="T32" fmla="*/ 0 w 25"/>
                    <a:gd name="T33" fmla="*/ 0 h 3"/>
                    <a:gd name="T34" fmla="*/ 0 w 25"/>
                    <a:gd name="T35" fmla="*/ 0 h 3"/>
                    <a:gd name="T36" fmla="*/ 0 w 25"/>
                    <a:gd name="T37" fmla="*/ 0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
                    <a:gd name="T59" fmla="*/ 25 w 25"/>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
                      <a:moveTo>
                        <a:pt x="3" y="3"/>
                      </a:moveTo>
                      <a:lnTo>
                        <a:pt x="3" y="3"/>
                      </a:lnTo>
                      <a:lnTo>
                        <a:pt x="1" y="2"/>
                      </a:lnTo>
                      <a:lnTo>
                        <a:pt x="1" y="1"/>
                      </a:lnTo>
                      <a:lnTo>
                        <a:pt x="0" y="0"/>
                      </a:lnTo>
                      <a:lnTo>
                        <a:pt x="25" y="0"/>
                      </a:lnTo>
                      <a:lnTo>
                        <a:pt x="24" y="1"/>
                      </a:lnTo>
                      <a:lnTo>
                        <a:pt x="24" y="3"/>
                      </a:lnTo>
                      <a:lnTo>
                        <a:pt x="3" y="3"/>
                      </a:lnTo>
                      <a:close/>
                    </a:path>
                  </a:pathLst>
                </a:custGeom>
                <a:solidFill>
                  <a:srgbClr val="BFBFBF"/>
                </a:solidFill>
                <a:ln w="9525">
                  <a:noFill/>
                  <a:round/>
                  <a:headEnd/>
                  <a:tailEnd/>
                </a:ln>
              </p:spPr>
              <p:txBody>
                <a:bodyPr/>
                <a:lstStyle/>
                <a:p>
                  <a:endParaRPr lang="en-US"/>
                </a:p>
              </p:txBody>
            </p:sp>
            <p:sp>
              <p:nvSpPr>
                <p:cNvPr id="13192" name="Freeform 367"/>
                <p:cNvSpPr>
                  <a:spLocks/>
                </p:cNvSpPr>
                <p:nvPr/>
              </p:nvSpPr>
              <p:spPr bwMode="auto">
                <a:xfrm>
                  <a:off x="2750" y="4080"/>
                  <a:ext cx="8" cy="2"/>
                </a:xfrm>
                <a:custGeom>
                  <a:avLst/>
                  <a:gdLst>
                    <a:gd name="T0" fmla="*/ 0 w 23"/>
                    <a:gd name="T1" fmla="*/ 1 h 4"/>
                    <a:gd name="T2" fmla="*/ 0 w 23"/>
                    <a:gd name="T3" fmla="*/ 1 h 4"/>
                    <a:gd name="T4" fmla="*/ 0 w 23"/>
                    <a:gd name="T5" fmla="*/ 1 h 4"/>
                    <a:gd name="T6" fmla="*/ 0 w 23"/>
                    <a:gd name="T7" fmla="*/ 1 h 4"/>
                    <a:gd name="T8" fmla="*/ 0 w 23"/>
                    <a:gd name="T9" fmla="*/ 1 h 4"/>
                    <a:gd name="T10" fmla="*/ 0 w 23"/>
                    <a:gd name="T11" fmla="*/ 1 h 4"/>
                    <a:gd name="T12" fmla="*/ 0 w 23"/>
                    <a:gd name="T13" fmla="*/ 1 h 4"/>
                    <a:gd name="T14" fmla="*/ 0 w 23"/>
                    <a:gd name="T15" fmla="*/ 1 h 4"/>
                    <a:gd name="T16" fmla="*/ 0 w 23"/>
                    <a:gd name="T17" fmla="*/ 0 h 4"/>
                    <a:gd name="T18" fmla="*/ 0 w 23"/>
                    <a:gd name="T19" fmla="*/ 0 h 4"/>
                    <a:gd name="T20" fmla="*/ 0 w 23"/>
                    <a:gd name="T21" fmla="*/ 1 h 4"/>
                    <a:gd name="T22" fmla="*/ 0 w 23"/>
                    <a:gd name="T23" fmla="*/ 1 h 4"/>
                    <a:gd name="T24" fmla="*/ 0 w 23"/>
                    <a:gd name="T25" fmla="*/ 1 h 4"/>
                    <a:gd name="T26" fmla="*/ 0 w 23"/>
                    <a:gd name="T27" fmla="*/ 1 h 4"/>
                    <a:gd name="T28" fmla="*/ 0 w 23"/>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4"/>
                    <a:gd name="T47" fmla="*/ 23 w 23"/>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4">
                      <a:moveTo>
                        <a:pt x="3" y="4"/>
                      </a:moveTo>
                      <a:lnTo>
                        <a:pt x="2" y="3"/>
                      </a:lnTo>
                      <a:lnTo>
                        <a:pt x="2" y="2"/>
                      </a:lnTo>
                      <a:lnTo>
                        <a:pt x="2" y="1"/>
                      </a:lnTo>
                      <a:lnTo>
                        <a:pt x="0" y="0"/>
                      </a:lnTo>
                      <a:lnTo>
                        <a:pt x="23" y="0"/>
                      </a:lnTo>
                      <a:lnTo>
                        <a:pt x="23" y="1"/>
                      </a:lnTo>
                      <a:lnTo>
                        <a:pt x="23" y="2"/>
                      </a:lnTo>
                      <a:lnTo>
                        <a:pt x="23" y="3"/>
                      </a:lnTo>
                      <a:lnTo>
                        <a:pt x="21" y="4"/>
                      </a:lnTo>
                      <a:lnTo>
                        <a:pt x="3" y="4"/>
                      </a:lnTo>
                      <a:close/>
                    </a:path>
                  </a:pathLst>
                </a:custGeom>
                <a:solidFill>
                  <a:srgbClr val="B5B5B5"/>
                </a:solidFill>
                <a:ln w="9525">
                  <a:noFill/>
                  <a:round/>
                  <a:headEnd/>
                  <a:tailEnd/>
                </a:ln>
              </p:spPr>
              <p:txBody>
                <a:bodyPr/>
                <a:lstStyle/>
                <a:p>
                  <a:endParaRPr lang="en-US"/>
                </a:p>
              </p:txBody>
            </p:sp>
            <p:sp>
              <p:nvSpPr>
                <p:cNvPr id="13193" name="Freeform 368"/>
                <p:cNvSpPr>
                  <a:spLocks/>
                </p:cNvSpPr>
                <p:nvPr/>
              </p:nvSpPr>
              <p:spPr bwMode="auto">
                <a:xfrm>
                  <a:off x="2751" y="4081"/>
                  <a:ext cx="7" cy="1"/>
                </a:xfrm>
                <a:custGeom>
                  <a:avLst/>
                  <a:gdLst>
                    <a:gd name="T0" fmla="*/ 0 w 21"/>
                    <a:gd name="T1" fmla="*/ 0 h 4"/>
                    <a:gd name="T2" fmla="*/ 0 w 21"/>
                    <a:gd name="T3" fmla="*/ 0 h 4"/>
                    <a:gd name="T4" fmla="*/ 0 w 21"/>
                    <a:gd name="T5" fmla="*/ 0 h 4"/>
                    <a:gd name="T6" fmla="*/ 0 w 21"/>
                    <a:gd name="T7" fmla="*/ 0 h 4"/>
                    <a:gd name="T8" fmla="*/ 0 w 21"/>
                    <a:gd name="T9" fmla="*/ 0 h 4"/>
                    <a:gd name="T10" fmla="*/ 0 w 21"/>
                    <a:gd name="T11" fmla="*/ 0 h 4"/>
                    <a:gd name="T12" fmla="*/ 0 w 21"/>
                    <a:gd name="T13" fmla="*/ 0 h 4"/>
                    <a:gd name="T14" fmla="*/ 0 w 21"/>
                    <a:gd name="T15" fmla="*/ 0 h 4"/>
                    <a:gd name="T16" fmla="*/ 0 w 21"/>
                    <a:gd name="T17" fmla="*/ 0 h 4"/>
                    <a:gd name="T18" fmla="*/ 0 w 21"/>
                    <a:gd name="T19" fmla="*/ 0 h 4"/>
                    <a:gd name="T20" fmla="*/ 0 w 21"/>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
                    <a:gd name="T35" fmla="*/ 21 w 21"/>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
                      <a:moveTo>
                        <a:pt x="1" y="4"/>
                      </a:moveTo>
                      <a:lnTo>
                        <a:pt x="1" y="4"/>
                      </a:lnTo>
                      <a:lnTo>
                        <a:pt x="1" y="1"/>
                      </a:lnTo>
                      <a:lnTo>
                        <a:pt x="0" y="1"/>
                      </a:lnTo>
                      <a:lnTo>
                        <a:pt x="0" y="0"/>
                      </a:lnTo>
                      <a:lnTo>
                        <a:pt x="21" y="0"/>
                      </a:lnTo>
                      <a:lnTo>
                        <a:pt x="19" y="1"/>
                      </a:lnTo>
                      <a:lnTo>
                        <a:pt x="19" y="2"/>
                      </a:lnTo>
                      <a:lnTo>
                        <a:pt x="19" y="4"/>
                      </a:lnTo>
                      <a:lnTo>
                        <a:pt x="1" y="4"/>
                      </a:lnTo>
                      <a:close/>
                    </a:path>
                  </a:pathLst>
                </a:custGeom>
                <a:solidFill>
                  <a:srgbClr val="ABABAB"/>
                </a:solidFill>
                <a:ln w="9525">
                  <a:noFill/>
                  <a:round/>
                  <a:headEnd/>
                  <a:tailEnd/>
                </a:ln>
              </p:spPr>
              <p:txBody>
                <a:bodyPr/>
                <a:lstStyle/>
                <a:p>
                  <a:endParaRPr lang="en-US"/>
                </a:p>
              </p:txBody>
            </p:sp>
            <p:sp>
              <p:nvSpPr>
                <p:cNvPr id="13194" name="Freeform 369"/>
                <p:cNvSpPr>
                  <a:spLocks/>
                </p:cNvSpPr>
                <p:nvPr/>
              </p:nvSpPr>
              <p:spPr bwMode="auto">
                <a:xfrm>
                  <a:off x="2751" y="4082"/>
                  <a:ext cx="6" cy="1"/>
                </a:xfrm>
                <a:custGeom>
                  <a:avLst/>
                  <a:gdLst>
                    <a:gd name="T0" fmla="*/ 0 w 18"/>
                    <a:gd name="T1" fmla="*/ 0 h 4"/>
                    <a:gd name="T2" fmla="*/ 0 w 18"/>
                    <a:gd name="T3" fmla="*/ 0 h 4"/>
                    <a:gd name="T4" fmla="*/ 0 w 18"/>
                    <a:gd name="T5" fmla="*/ 0 h 4"/>
                    <a:gd name="T6" fmla="*/ 0 w 18"/>
                    <a:gd name="T7" fmla="*/ 0 h 4"/>
                    <a:gd name="T8" fmla="*/ 0 w 18"/>
                    <a:gd name="T9" fmla="*/ 0 h 4"/>
                    <a:gd name="T10" fmla="*/ 0 w 18"/>
                    <a:gd name="T11" fmla="*/ 0 h 4"/>
                    <a:gd name="T12" fmla="*/ 0 w 18"/>
                    <a:gd name="T13" fmla="*/ 0 h 4"/>
                    <a:gd name="T14" fmla="*/ 0 w 18"/>
                    <a:gd name="T15" fmla="*/ 0 h 4"/>
                    <a:gd name="T16" fmla="*/ 0 w 18"/>
                    <a:gd name="T17" fmla="*/ 0 h 4"/>
                    <a:gd name="T18" fmla="*/ 0 w 18"/>
                    <a:gd name="T19" fmla="*/ 0 h 4"/>
                    <a:gd name="T20" fmla="*/ 0 w 18"/>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4"/>
                    <a:gd name="T35" fmla="*/ 18 w 18"/>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4">
                      <a:moveTo>
                        <a:pt x="3" y="4"/>
                      </a:moveTo>
                      <a:lnTo>
                        <a:pt x="2" y="3"/>
                      </a:lnTo>
                      <a:lnTo>
                        <a:pt x="0" y="2"/>
                      </a:lnTo>
                      <a:lnTo>
                        <a:pt x="0" y="0"/>
                      </a:lnTo>
                      <a:lnTo>
                        <a:pt x="18" y="0"/>
                      </a:lnTo>
                      <a:lnTo>
                        <a:pt x="18" y="2"/>
                      </a:lnTo>
                      <a:lnTo>
                        <a:pt x="18" y="3"/>
                      </a:lnTo>
                      <a:lnTo>
                        <a:pt x="17" y="4"/>
                      </a:lnTo>
                      <a:lnTo>
                        <a:pt x="3" y="4"/>
                      </a:lnTo>
                      <a:close/>
                    </a:path>
                  </a:pathLst>
                </a:custGeom>
                <a:solidFill>
                  <a:srgbClr val="A1A1A1"/>
                </a:solidFill>
                <a:ln w="9525">
                  <a:noFill/>
                  <a:round/>
                  <a:headEnd/>
                  <a:tailEnd/>
                </a:ln>
              </p:spPr>
              <p:txBody>
                <a:bodyPr/>
                <a:lstStyle/>
                <a:p>
                  <a:endParaRPr lang="en-US"/>
                </a:p>
              </p:txBody>
            </p:sp>
            <p:sp>
              <p:nvSpPr>
                <p:cNvPr id="13195" name="Freeform 370"/>
                <p:cNvSpPr>
                  <a:spLocks/>
                </p:cNvSpPr>
                <p:nvPr/>
              </p:nvSpPr>
              <p:spPr bwMode="auto">
                <a:xfrm>
                  <a:off x="2751" y="4082"/>
                  <a:ext cx="6" cy="2"/>
                </a:xfrm>
                <a:custGeom>
                  <a:avLst/>
                  <a:gdLst>
                    <a:gd name="T0" fmla="*/ 0 w 18"/>
                    <a:gd name="T1" fmla="*/ 1 h 4"/>
                    <a:gd name="T2" fmla="*/ 0 w 18"/>
                    <a:gd name="T3" fmla="*/ 1 h 4"/>
                    <a:gd name="T4" fmla="*/ 0 w 18"/>
                    <a:gd name="T5" fmla="*/ 1 h 4"/>
                    <a:gd name="T6" fmla="*/ 0 w 18"/>
                    <a:gd name="T7" fmla="*/ 1 h 4"/>
                    <a:gd name="T8" fmla="*/ 0 w 18"/>
                    <a:gd name="T9" fmla="*/ 0 h 4"/>
                    <a:gd name="T10" fmla="*/ 0 w 18"/>
                    <a:gd name="T11" fmla="*/ 0 h 4"/>
                    <a:gd name="T12" fmla="*/ 0 w 18"/>
                    <a:gd name="T13" fmla="*/ 1 h 4"/>
                    <a:gd name="T14" fmla="*/ 0 w 18"/>
                    <a:gd name="T15" fmla="*/ 1 h 4"/>
                    <a:gd name="T16" fmla="*/ 0 w 18"/>
                    <a:gd name="T17" fmla="*/ 1 h 4"/>
                    <a:gd name="T18" fmla="*/ 0 w 18"/>
                    <a:gd name="T19" fmla="*/ 1 h 4"/>
                    <a:gd name="T20" fmla="*/ 0 w 18"/>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4"/>
                    <a:gd name="T35" fmla="*/ 18 w 18"/>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4">
                      <a:moveTo>
                        <a:pt x="3" y="4"/>
                      </a:moveTo>
                      <a:lnTo>
                        <a:pt x="3" y="3"/>
                      </a:lnTo>
                      <a:lnTo>
                        <a:pt x="3" y="2"/>
                      </a:lnTo>
                      <a:lnTo>
                        <a:pt x="2" y="1"/>
                      </a:lnTo>
                      <a:lnTo>
                        <a:pt x="0" y="0"/>
                      </a:lnTo>
                      <a:lnTo>
                        <a:pt x="18" y="0"/>
                      </a:lnTo>
                      <a:lnTo>
                        <a:pt x="17" y="1"/>
                      </a:lnTo>
                      <a:lnTo>
                        <a:pt x="17" y="2"/>
                      </a:lnTo>
                      <a:lnTo>
                        <a:pt x="17" y="3"/>
                      </a:lnTo>
                      <a:lnTo>
                        <a:pt x="15" y="4"/>
                      </a:lnTo>
                      <a:lnTo>
                        <a:pt x="3" y="4"/>
                      </a:lnTo>
                      <a:close/>
                    </a:path>
                  </a:pathLst>
                </a:custGeom>
                <a:solidFill>
                  <a:srgbClr val="999999"/>
                </a:solidFill>
                <a:ln w="9525">
                  <a:noFill/>
                  <a:round/>
                  <a:headEnd/>
                  <a:tailEnd/>
                </a:ln>
              </p:spPr>
              <p:txBody>
                <a:bodyPr/>
                <a:lstStyle/>
                <a:p>
                  <a:endParaRPr lang="en-US"/>
                </a:p>
              </p:txBody>
            </p:sp>
            <p:sp>
              <p:nvSpPr>
                <p:cNvPr id="13196" name="Freeform 371"/>
                <p:cNvSpPr>
                  <a:spLocks/>
                </p:cNvSpPr>
                <p:nvPr/>
              </p:nvSpPr>
              <p:spPr bwMode="auto">
                <a:xfrm>
                  <a:off x="2752" y="4083"/>
                  <a:ext cx="5" cy="1"/>
                </a:xfrm>
                <a:custGeom>
                  <a:avLst/>
                  <a:gdLst>
                    <a:gd name="T0" fmla="*/ 0 w 14"/>
                    <a:gd name="T1" fmla="*/ 0 h 4"/>
                    <a:gd name="T2" fmla="*/ 0 w 14"/>
                    <a:gd name="T3" fmla="*/ 0 h 4"/>
                    <a:gd name="T4" fmla="*/ 0 w 14"/>
                    <a:gd name="T5" fmla="*/ 0 h 4"/>
                    <a:gd name="T6" fmla="*/ 0 w 14"/>
                    <a:gd name="T7" fmla="*/ 0 h 4"/>
                    <a:gd name="T8" fmla="*/ 0 w 14"/>
                    <a:gd name="T9" fmla="*/ 0 h 4"/>
                    <a:gd name="T10" fmla="*/ 0 w 14"/>
                    <a:gd name="T11" fmla="*/ 0 h 4"/>
                    <a:gd name="T12" fmla="*/ 0 w 14"/>
                    <a:gd name="T13" fmla="*/ 0 h 4"/>
                    <a:gd name="T14" fmla="*/ 0 w 14"/>
                    <a:gd name="T15" fmla="*/ 0 h 4"/>
                    <a:gd name="T16" fmla="*/ 0 w 14"/>
                    <a:gd name="T17" fmla="*/ 0 h 4"/>
                    <a:gd name="T18" fmla="*/ 0 w 14"/>
                    <a:gd name="T19" fmla="*/ 0 h 4"/>
                    <a:gd name="T20" fmla="*/ 0 w 14"/>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4"/>
                    <a:gd name="T35" fmla="*/ 14 w 14"/>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4">
                      <a:moveTo>
                        <a:pt x="3" y="4"/>
                      </a:moveTo>
                      <a:lnTo>
                        <a:pt x="1" y="2"/>
                      </a:lnTo>
                      <a:lnTo>
                        <a:pt x="0" y="1"/>
                      </a:lnTo>
                      <a:lnTo>
                        <a:pt x="0" y="0"/>
                      </a:lnTo>
                      <a:lnTo>
                        <a:pt x="14" y="0"/>
                      </a:lnTo>
                      <a:lnTo>
                        <a:pt x="12" y="1"/>
                      </a:lnTo>
                      <a:lnTo>
                        <a:pt x="12" y="2"/>
                      </a:lnTo>
                      <a:lnTo>
                        <a:pt x="12" y="4"/>
                      </a:lnTo>
                      <a:lnTo>
                        <a:pt x="3" y="4"/>
                      </a:lnTo>
                      <a:close/>
                    </a:path>
                  </a:pathLst>
                </a:custGeom>
                <a:solidFill>
                  <a:srgbClr val="8F8F8F"/>
                </a:solidFill>
                <a:ln w="9525">
                  <a:noFill/>
                  <a:round/>
                  <a:headEnd/>
                  <a:tailEnd/>
                </a:ln>
              </p:spPr>
              <p:txBody>
                <a:bodyPr/>
                <a:lstStyle/>
                <a:p>
                  <a:endParaRPr lang="en-US"/>
                </a:p>
              </p:txBody>
            </p:sp>
            <p:sp>
              <p:nvSpPr>
                <p:cNvPr id="13197" name="Freeform 372"/>
                <p:cNvSpPr>
                  <a:spLocks/>
                </p:cNvSpPr>
                <p:nvPr/>
              </p:nvSpPr>
              <p:spPr bwMode="auto">
                <a:xfrm>
                  <a:off x="2752" y="4084"/>
                  <a:ext cx="4" cy="1"/>
                </a:xfrm>
                <a:custGeom>
                  <a:avLst/>
                  <a:gdLst>
                    <a:gd name="T0" fmla="*/ 0 w 12"/>
                    <a:gd name="T1" fmla="*/ 0 h 4"/>
                    <a:gd name="T2" fmla="*/ 0 w 12"/>
                    <a:gd name="T3" fmla="*/ 0 h 4"/>
                    <a:gd name="T4" fmla="*/ 0 w 12"/>
                    <a:gd name="T5" fmla="*/ 0 h 4"/>
                    <a:gd name="T6" fmla="*/ 0 w 12"/>
                    <a:gd name="T7" fmla="*/ 0 h 4"/>
                    <a:gd name="T8" fmla="*/ 0 w 12"/>
                    <a:gd name="T9" fmla="*/ 0 h 4"/>
                    <a:gd name="T10" fmla="*/ 0 w 12"/>
                    <a:gd name="T11" fmla="*/ 0 h 4"/>
                    <a:gd name="T12" fmla="*/ 0 w 12"/>
                    <a:gd name="T13" fmla="*/ 0 h 4"/>
                    <a:gd name="T14" fmla="*/ 0 w 12"/>
                    <a:gd name="T15" fmla="*/ 0 h 4"/>
                    <a:gd name="T16" fmla="*/ 0 w 12"/>
                    <a:gd name="T17" fmla="*/ 0 h 4"/>
                    <a:gd name="T18" fmla="*/ 0 w 12"/>
                    <a:gd name="T19" fmla="*/ 0 h 4"/>
                    <a:gd name="T20" fmla="*/ 0 w 12"/>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4"/>
                    <a:gd name="T35" fmla="*/ 12 w 1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4">
                      <a:moveTo>
                        <a:pt x="4" y="4"/>
                      </a:moveTo>
                      <a:lnTo>
                        <a:pt x="3" y="3"/>
                      </a:lnTo>
                      <a:lnTo>
                        <a:pt x="1" y="0"/>
                      </a:lnTo>
                      <a:lnTo>
                        <a:pt x="0" y="0"/>
                      </a:lnTo>
                      <a:lnTo>
                        <a:pt x="12" y="0"/>
                      </a:lnTo>
                      <a:lnTo>
                        <a:pt x="12" y="3"/>
                      </a:lnTo>
                      <a:lnTo>
                        <a:pt x="11" y="3"/>
                      </a:lnTo>
                      <a:lnTo>
                        <a:pt x="11" y="4"/>
                      </a:lnTo>
                      <a:lnTo>
                        <a:pt x="4" y="4"/>
                      </a:lnTo>
                      <a:close/>
                    </a:path>
                  </a:pathLst>
                </a:custGeom>
                <a:solidFill>
                  <a:srgbClr val="858585"/>
                </a:solidFill>
                <a:ln w="9525">
                  <a:noFill/>
                  <a:round/>
                  <a:headEnd/>
                  <a:tailEnd/>
                </a:ln>
              </p:spPr>
              <p:txBody>
                <a:bodyPr/>
                <a:lstStyle/>
                <a:p>
                  <a:endParaRPr lang="en-US"/>
                </a:p>
              </p:txBody>
            </p:sp>
            <p:sp>
              <p:nvSpPr>
                <p:cNvPr id="13198" name="Freeform 373"/>
                <p:cNvSpPr>
                  <a:spLocks/>
                </p:cNvSpPr>
                <p:nvPr/>
              </p:nvSpPr>
              <p:spPr bwMode="auto">
                <a:xfrm>
                  <a:off x="2753" y="4084"/>
                  <a:ext cx="3" cy="2"/>
                </a:xfrm>
                <a:custGeom>
                  <a:avLst/>
                  <a:gdLst>
                    <a:gd name="T0" fmla="*/ 0 w 9"/>
                    <a:gd name="T1" fmla="*/ 0 h 4"/>
                    <a:gd name="T2" fmla="*/ 0 w 9"/>
                    <a:gd name="T3" fmla="*/ 1 h 4"/>
                    <a:gd name="T4" fmla="*/ 0 w 9"/>
                    <a:gd name="T5" fmla="*/ 1 h 4"/>
                    <a:gd name="T6" fmla="*/ 0 w 9"/>
                    <a:gd name="T7" fmla="*/ 1 h 4"/>
                    <a:gd name="T8" fmla="*/ 0 w 9"/>
                    <a:gd name="T9" fmla="*/ 1 h 4"/>
                    <a:gd name="T10" fmla="*/ 0 w 9"/>
                    <a:gd name="T11" fmla="*/ 1 h 4"/>
                    <a:gd name="T12" fmla="*/ 0 w 9"/>
                    <a:gd name="T13" fmla="*/ 1 h 4"/>
                    <a:gd name="T14" fmla="*/ 0 w 9"/>
                    <a:gd name="T15" fmla="*/ 1 h 4"/>
                    <a:gd name="T16" fmla="*/ 0 w 9"/>
                    <a:gd name="T17" fmla="*/ 1 h 4"/>
                    <a:gd name="T18" fmla="*/ 0 w 9"/>
                    <a:gd name="T19" fmla="*/ 1 h 4"/>
                    <a:gd name="T20" fmla="*/ 0 w 9"/>
                    <a:gd name="T21" fmla="*/ 1 h 4"/>
                    <a:gd name="T22" fmla="*/ 0 w 9"/>
                    <a:gd name="T23" fmla="*/ 1 h 4"/>
                    <a:gd name="T24" fmla="*/ 0 w 9"/>
                    <a:gd name="T25" fmla="*/ 1 h 4"/>
                    <a:gd name="T26" fmla="*/ 0 w 9"/>
                    <a:gd name="T27" fmla="*/ 1 h 4"/>
                    <a:gd name="T28" fmla="*/ 0 w 9"/>
                    <a:gd name="T29" fmla="*/ 0 h 4"/>
                    <a:gd name="T30" fmla="*/ 0 w 9"/>
                    <a:gd name="T31" fmla="*/ 0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
                    <a:gd name="T49" fmla="*/ 0 h 4"/>
                    <a:gd name="T50" fmla="*/ 9 w 9"/>
                    <a:gd name="T51" fmla="*/ 4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 h="4">
                      <a:moveTo>
                        <a:pt x="0" y="0"/>
                      </a:moveTo>
                      <a:lnTo>
                        <a:pt x="1" y="2"/>
                      </a:lnTo>
                      <a:lnTo>
                        <a:pt x="4" y="4"/>
                      </a:lnTo>
                      <a:lnTo>
                        <a:pt x="5" y="4"/>
                      </a:lnTo>
                      <a:lnTo>
                        <a:pt x="7" y="3"/>
                      </a:lnTo>
                      <a:lnTo>
                        <a:pt x="8" y="2"/>
                      </a:lnTo>
                      <a:lnTo>
                        <a:pt x="9" y="0"/>
                      </a:lnTo>
                      <a:lnTo>
                        <a:pt x="0" y="0"/>
                      </a:lnTo>
                      <a:close/>
                    </a:path>
                  </a:pathLst>
                </a:custGeom>
                <a:solidFill>
                  <a:srgbClr val="7D7D7D"/>
                </a:solidFill>
                <a:ln w="9525">
                  <a:noFill/>
                  <a:round/>
                  <a:headEnd/>
                  <a:tailEnd/>
                </a:ln>
              </p:spPr>
              <p:txBody>
                <a:bodyPr/>
                <a:lstStyle/>
                <a:p>
                  <a:endParaRPr lang="en-US"/>
                </a:p>
              </p:txBody>
            </p:sp>
            <p:sp>
              <p:nvSpPr>
                <p:cNvPr id="13199" name="Freeform 374"/>
                <p:cNvSpPr>
                  <a:spLocks/>
                </p:cNvSpPr>
                <p:nvPr/>
              </p:nvSpPr>
              <p:spPr bwMode="auto">
                <a:xfrm>
                  <a:off x="2754" y="4085"/>
                  <a:ext cx="2" cy="1"/>
                </a:xfrm>
                <a:custGeom>
                  <a:avLst/>
                  <a:gdLst>
                    <a:gd name="T0" fmla="*/ 0 w 7"/>
                    <a:gd name="T1" fmla="*/ 0 h 2"/>
                    <a:gd name="T2" fmla="*/ 0 w 7"/>
                    <a:gd name="T3" fmla="*/ 0 h 2"/>
                    <a:gd name="T4" fmla="*/ 0 w 7"/>
                    <a:gd name="T5" fmla="*/ 1 h 2"/>
                    <a:gd name="T6" fmla="*/ 0 w 7"/>
                    <a:gd name="T7" fmla="*/ 1 h 2"/>
                    <a:gd name="T8" fmla="*/ 0 w 7"/>
                    <a:gd name="T9" fmla="*/ 1 h 2"/>
                    <a:gd name="T10" fmla="*/ 0 w 7"/>
                    <a:gd name="T11" fmla="*/ 1 h 2"/>
                    <a:gd name="T12" fmla="*/ 0 w 7"/>
                    <a:gd name="T13" fmla="*/ 1 h 2"/>
                    <a:gd name="T14" fmla="*/ 0 w 7"/>
                    <a:gd name="T15" fmla="*/ 0 h 2"/>
                    <a:gd name="T16" fmla="*/ 0 w 7"/>
                    <a:gd name="T17" fmla="*/ 0 h 2"/>
                    <a:gd name="T18" fmla="*/ 0 w 7"/>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2"/>
                    <a:gd name="T32" fmla="*/ 7 w 7"/>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2">
                      <a:moveTo>
                        <a:pt x="0" y="0"/>
                      </a:moveTo>
                      <a:lnTo>
                        <a:pt x="0" y="0"/>
                      </a:lnTo>
                      <a:lnTo>
                        <a:pt x="1" y="2"/>
                      </a:lnTo>
                      <a:lnTo>
                        <a:pt x="3" y="2"/>
                      </a:lnTo>
                      <a:lnTo>
                        <a:pt x="4" y="2"/>
                      </a:lnTo>
                      <a:lnTo>
                        <a:pt x="4" y="1"/>
                      </a:lnTo>
                      <a:lnTo>
                        <a:pt x="6" y="0"/>
                      </a:lnTo>
                      <a:lnTo>
                        <a:pt x="7" y="0"/>
                      </a:lnTo>
                      <a:lnTo>
                        <a:pt x="0" y="0"/>
                      </a:lnTo>
                      <a:close/>
                    </a:path>
                  </a:pathLst>
                </a:custGeom>
                <a:solidFill>
                  <a:srgbClr val="737373"/>
                </a:solidFill>
                <a:ln w="9525">
                  <a:noFill/>
                  <a:round/>
                  <a:headEnd/>
                  <a:tailEnd/>
                </a:ln>
              </p:spPr>
              <p:txBody>
                <a:bodyPr/>
                <a:lstStyle/>
                <a:p>
                  <a:endParaRPr lang="en-US"/>
                </a:p>
              </p:txBody>
            </p:sp>
            <p:sp>
              <p:nvSpPr>
                <p:cNvPr id="13200" name="Freeform 375"/>
                <p:cNvSpPr>
                  <a:spLocks/>
                </p:cNvSpPr>
                <p:nvPr/>
              </p:nvSpPr>
              <p:spPr bwMode="auto">
                <a:xfrm>
                  <a:off x="2755" y="4086"/>
                  <a:ext cx="1" cy="1"/>
                </a:xfrm>
                <a:custGeom>
                  <a:avLst/>
                  <a:gdLst>
                    <a:gd name="T0" fmla="*/ 0 w 1"/>
                    <a:gd name="T1" fmla="*/ 0 h 1"/>
                    <a:gd name="T2" fmla="*/ 0 w 1"/>
                    <a:gd name="T3" fmla="*/ 0 h 1"/>
                    <a:gd name="T4" fmla="*/ 0 w 1"/>
                    <a:gd name="T5" fmla="*/ 0 h 1"/>
                    <a:gd name="T6" fmla="*/ 0 w 1"/>
                    <a:gd name="T7" fmla="*/ 0 h 1"/>
                    <a:gd name="T8" fmla="*/ 0 w 1"/>
                    <a:gd name="T9" fmla="*/ 0 h 1"/>
                    <a:gd name="T10" fmla="*/ 0 w 1"/>
                    <a:gd name="T11" fmla="*/ 0 h 1"/>
                    <a:gd name="T12" fmla="*/ 0 w 1"/>
                    <a:gd name="T13" fmla="*/ 0 h 1"/>
                    <a:gd name="T14" fmla="*/ 0 60000 65536"/>
                    <a:gd name="T15" fmla="*/ 0 60000 65536"/>
                    <a:gd name="T16" fmla="*/ 0 60000 65536"/>
                    <a:gd name="T17" fmla="*/ 0 60000 65536"/>
                    <a:gd name="T18" fmla="*/ 0 60000 65536"/>
                    <a:gd name="T19" fmla="*/ 0 60000 65536"/>
                    <a:gd name="T20" fmla="*/ 0 60000 65536"/>
                    <a:gd name="T21" fmla="*/ 0 w 1"/>
                    <a:gd name="T22" fmla="*/ 0 h 1"/>
                    <a:gd name="T23" fmla="*/ 1 w 1"/>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 h="1">
                      <a:moveTo>
                        <a:pt x="0" y="0"/>
                      </a:moveTo>
                      <a:lnTo>
                        <a:pt x="0" y="0"/>
                      </a:lnTo>
                      <a:close/>
                    </a:path>
                  </a:pathLst>
                </a:custGeom>
                <a:solidFill>
                  <a:srgbClr val="696969"/>
                </a:solidFill>
                <a:ln w="9525">
                  <a:noFill/>
                  <a:round/>
                  <a:headEnd/>
                  <a:tailEnd/>
                </a:ln>
              </p:spPr>
              <p:txBody>
                <a:bodyPr/>
                <a:lstStyle/>
                <a:p>
                  <a:endParaRPr lang="en-US"/>
                </a:p>
              </p:txBody>
            </p:sp>
            <p:sp>
              <p:nvSpPr>
                <p:cNvPr id="13201" name="Freeform 376"/>
                <p:cNvSpPr>
                  <a:spLocks/>
                </p:cNvSpPr>
                <p:nvPr/>
              </p:nvSpPr>
              <p:spPr bwMode="auto">
                <a:xfrm>
                  <a:off x="2749" y="4081"/>
                  <a:ext cx="6" cy="6"/>
                </a:xfrm>
                <a:custGeom>
                  <a:avLst/>
                  <a:gdLst>
                    <a:gd name="T0" fmla="*/ 0 w 18"/>
                    <a:gd name="T1" fmla="*/ 0 h 20"/>
                    <a:gd name="T2" fmla="*/ 0 w 18"/>
                    <a:gd name="T3" fmla="*/ 0 h 20"/>
                    <a:gd name="T4" fmla="*/ 0 w 18"/>
                    <a:gd name="T5" fmla="*/ 0 h 20"/>
                    <a:gd name="T6" fmla="*/ 0 w 18"/>
                    <a:gd name="T7" fmla="*/ 0 h 20"/>
                    <a:gd name="T8" fmla="*/ 0 w 18"/>
                    <a:gd name="T9" fmla="*/ 0 h 20"/>
                    <a:gd name="T10" fmla="*/ 0 w 18"/>
                    <a:gd name="T11" fmla="*/ 0 h 20"/>
                    <a:gd name="T12" fmla="*/ 0 w 18"/>
                    <a:gd name="T13" fmla="*/ 0 h 20"/>
                    <a:gd name="T14" fmla="*/ 0 w 18"/>
                    <a:gd name="T15" fmla="*/ 0 h 20"/>
                    <a:gd name="T16" fmla="*/ 0 w 18"/>
                    <a:gd name="T17" fmla="*/ 0 h 20"/>
                    <a:gd name="T18" fmla="*/ 0 w 18"/>
                    <a:gd name="T19" fmla="*/ 0 h 20"/>
                    <a:gd name="T20" fmla="*/ 0 w 18"/>
                    <a:gd name="T21" fmla="*/ 0 h 20"/>
                    <a:gd name="T22" fmla="*/ 0 w 18"/>
                    <a:gd name="T23" fmla="*/ 0 h 20"/>
                    <a:gd name="T24" fmla="*/ 0 w 18"/>
                    <a:gd name="T25" fmla="*/ 0 h 20"/>
                    <a:gd name="T26" fmla="*/ 0 w 18"/>
                    <a:gd name="T27" fmla="*/ 0 h 20"/>
                    <a:gd name="T28" fmla="*/ 0 w 18"/>
                    <a:gd name="T29" fmla="*/ 0 h 20"/>
                    <a:gd name="T30" fmla="*/ 0 w 18"/>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0"/>
                    <a:gd name="T50" fmla="*/ 18 w 18"/>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0">
                      <a:moveTo>
                        <a:pt x="16" y="11"/>
                      </a:moveTo>
                      <a:lnTo>
                        <a:pt x="18" y="11"/>
                      </a:lnTo>
                      <a:lnTo>
                        <a:pt x="18" y="9"/>
                      </a:lnTo>
                      <a:lnTo>
                        <a:pt x="15" y="6"/>
                      </a:lnTo>
                      <a:lnTo>
                        <a:pt x="11" y="2"/>
                      </a:lnTo>
                      <a:lnTo>
                        <a:pt x="11" y="0"/>
                      </a:lnTo>
                      <a:lnTo>
                        <a:pt x="0" y="5"/>
                      </a:lnTo>
                      <a:lnTo>
                        <a:pt x="1" y="6"/>
                      </a:lnTo>
                      <a:lnTo>
                        <a:pt x="4" y="12"/>
                      </a:lnTo>
                      <a:lnTo>
                        <a:pt x="10" y="16"/>
                      </a:lnTo>
                      <a:lnTo>
                        <a:pt x="18" y="20"/>
                      </a:lnTo>
                      <a:lnTo>
                        <a:pt x="16" y="11"/>
                      </a:lnTo>
                      <a:close/>
                    </a:path>
                  </a:pathLst>
                </a:custGeom>
                <a:solidFill>
                  <a:srgbClr val="000000"/>
                </a:solidFill>
                <a:ln w="9525">
                  <a:noFill/>
                  <a:round/>
                  <a:headEnd/>
                  <a:tailEnd/>
                </a:ln>
              </p:spPr>
              <p:txBody>
                <a:bodyPr/>
                <a:lstStyle/>
                <a:p>
                  <a:endParaRPr lang="en-US"/>
                </a:p>
              </p:txBody>
            </p:sp>
            <p:sp>
              <p:nvSpPr>
                <p:cNvPr id="13202" name="Freeform 377"/>
                <p:cNvSpPr>
                  <a:spLocks/>
                </p:cNvSpPr>
                <p:nvPr/>
              </p:nvSpPr>
              <p:spPr bwMode="auto">
                <a:xfrm>
                  <a:off x="2754" y="4080"/>
                  <a:ext cx="6" cy="7"/>
                </a:xfrm>
                <a:custGeom>
                  <a:avLst/>
                  <a:gdLst>
                    <a:gd name="T0" fmla="*/ 0 w 18"/>
                    <a:gd name="T1" fmla="*/ 0 h 22"/>
                    <a:gd name="T2" fmla="*/ 0 w 18"/>
                    <a:gd name="T3" fmla="*/ 0 h 22"/>
                    <a:gd name="T4" fmla="*/ 0 w 18"/>
                    <a:gd name="T5" fmla="*/ 0 h 22"/>
                    <a:gd name="T6" fmla="*/ 0 w 18"/>
                    <a:gd name="T7" fmla="*/ 0 h 22"/>
                    <a:gd name="T8" fmla="*/ 0 w 18"/>
                    <a:gd name="T9" fmla="*/ 0 h 22"/>
                    <a:gd name="T10" fmla="*/ 0 w 18"/>
                    <a:gd name="T11" fmla="*/ 0 h 22"/>
                    <a:gd name="T12" fmla="*/ 0 w 18"/>
                    <a:gd name="T13" fmla="*/ 0 h 22"/>
                    <a:gd name="T14" fmla="*/ 0 w 18"/>
                    <a:gd name="T15" fmla="*/ 0 h 22"/>
                    <a:gd name="T16" fmla="*/ 0 w 18"/>
                    <a:gd name="T17" fmla="*/ 0 h 22"/>
                    <a:gd name="T18" fmla="*/ 0 w 18"/>
                    <a:gd name="T19" fmla="*/ 0 h 22"/>
                    <a:gd name="T20" fmla="*/ 0 w 18"/>
                    <a:gd name="T21" fmla="*/ 0 h 22"/>
                    <a:gd name="T22" fmla="*/ 0 w 18"/>
                    <a:gd name="T23" fmla="*/ 0 h 22"/>
                    <a:gd name="T24" fmla="*/ 0 w 18"/>
                    <a:gd name="T25" fmla="*/ 0 h 22"/>
                    <a:gd name="T26" fmla="*/ 0 w 18"/>
                    <a:gd name="T27" fmla="*/ 0 h 22"/>
                    <a:gd name="T28" fmla="*/ 0 w 18"/>
                    <a:gd name="T29" fmla="*/ 0 h 22"/>
                    <a:gd name="T30" fmla="*/ 0 w 18"/>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2"/>
                    <a:gd name="T50" fmla="*/ 18 w 18"/>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2">
                      <a:moveTo>
                        <a:pt x="7" y="0"/>
                      </a:moveTo>
                      <a:lnTo>
                        <a:pt x="6" y="0"/>
                      </a:lnTo>
                      <a:lnTo>
                        <a:pt x="6" y="2"/>
                      </a:lnTo>
                      <a:lnTo>
                        <a:pt x="3" y="7"/>
                      </a:lnTo>
                      <a:lnTo>
                        <a:pt x="0" y="11"/>
                      </a:lnTo>
                      <a:lnTo>
                        <a:pt x="0" y="13"/>
                      </a:lnTo>
                      <a:lnTo>
                        <a:pt x="2" y="22"/>
                      </a:lnTo>
                      <a:lnTo>
                        <a:pt x="10" y="17"/>
                      </a:lnTo>
                      <a:lnTo>
                        <a:pt x="14" y="11"/>
                      </a:lnTo>
                      <a:lnTo>
                        <a:pt x="17" y="4"/>
                      </a:lnTo>
                      <a:lnTo>
                        <a:pt x="18" y="3"/>
                      </a:lnTo>
                      <a:lnTo>
                        <a:pt x="17" y="3"/>
                      </a:lnTo>
                      <a:lnTo>
                        <a:pt x="7" y="0"/>
                      </a:lnTo>
                      <a:lnTo>
                        <a:pt x="6" y="0"/>
                      </a:lnTo>
                      <a:lnTo>
                        <a:pt x="7" y="0"/>
                      </a:lnTo>
                      <a:close/>
                    </a:path>
                  </a:pathLst>
                </a:custGeom>
                <a:solidFill>
                  <a:srgbClr val="000000"/>
                </a:solidFill>
                <a:ln w="9525">
                  <a:noFill/>
                  <a:round/>
                  <a:headEnd/>
                  <a:tailEnd/>
                </a:ln>
              </p:spPr>
              <p:txBody>
                <a:bodyPr/>
                <a:lstStyle/>
                <a:p>
                  <a:endParaRPr lang="en-US"/>
                </a:p>
              </p:txBody>
            </p:sp>
            <p:sp>
              <p:nvSpPr>
                <p:cNvPr id="13203" name="Freeform 378"/>
                <p:cNvSpPr>
                  <a:spLocks/>
                </p:cNvSpPr>
                <p:nvPr/>
              </p:nvSpPr>
              <p:spPr bwMode="auto">
                <a:xfrm>
                  <a:off x="2755" y="4077"/>
                  <a:ext cx="5" cy="4"/>
                </a:xfrm>
                <a:custGeom>
                  <a:avLst/>
                  <a:gdLst>
                    <a:gd name="T0" fmla="*/ 0 w 15"/>
                    <a:gd name="T1" fmla="*/ 0 h 13"/>
                    <a:gd name="T2" fmla="*/ 0 w 15"/>
                    <a:gd name="T3" fmla="*/ 0 h 13"/>
                    <a:gd name="T4" fmla="*/ 0 w 15"/>
                    <a:gd name="T5" fmla="*/ 0 h 13"/>
                    <a:gd name="T6" fmla="*/ 0 w 15"/>
                    <a:gd name="T7" fmla="*/ 0 h 13"/>
                    <a:gd name="T8" fmla="*/ 0 w 15"/>
                    <a:gd name="T9" fmla="*/ 0 h 13"/>
                    <a:gd name="T10" fmla="*/ 0 w 15"/>
                    <a:gd name="T11" fmla="*/ 0 h 13"/>
                    <a:gd name="T12" fmla="*/ 0 w 15"/>
                    <a:gd name="T13" fmla="*/ 0 h 13"/>
                    <a:gd name="T14" fmla="*/ 0 w 15"/>
                    <a:gd name="T15" fmla="*/ 0 h 13"/>
                    <a:gd name="T16" fmla="*/ 0 w 15"/>
                    <a:gd name="T17" fmla="*/ 0 h 13"/>
                    <a:gd name="T18" fmla="*/ 0 w 15"/>
                    <a:gd name="T19" fmla="*/ 0 h 13"/>
                    <a:gd name="T20" fmla="*/ 0 w 15"/>
                    <a:gd name="T21" fmla="*/ 0 h 13"/>
                    <a:gd name="T22" fmla="*/ 0 w 15"/>
                    <a:gd name="T23" fmla="*/ 0 h 13"/>
                    <a:gd name="T24" fmla="*/ 0 w 15"/>
                    <a:gd name="T25" fmla="*/ 0 h 13"/>
                    <a:gd name="T26" fmla="*/ 0 w 15"/>
                    <a:gd name="T27" fmla="*/ 0 h 13"/>
                    <a:gd name="T28" fmla="*/ 0 w 15"/>
                    <a:gd name="T29" fmla="*/ 0 h 13"/>
                    <a:gd name="T30" fmla="*/ 0 w 15"/>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3"/>
                    <a:gd name="T50" fmla="*/ 15 w 15"/>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3">
                      <a:moveTo>
                        <a:pt x="0" y="10"/>
                      </a:moveTo>
                      <a:lnTo>
                        <a:pt x="2" y="10"/>
                      </a:lnTo>
                      <a:lnTo>
                        <a:pt x="4" y="11"/>
                      </a:lnTo>
                      <a:lnTo>
                        <a:pt x="3" y="10"/>
                      </a:lnTo>
                      <a:lnTo>
                        <a:pt x="3" y="11"/>
                      </a:lnTo>
                      <a:lnTo>
                        <a:pt x="4" y="10"/>
                      </a:lnTo>
                      <a:lnTo>
                        <a:pt x="14" y="13"/>
                      </a:lnTo>
                      <a:lnTo>
                        <a:pt x="15" y="11"/>
                      </a:lnTo>
                      <a:lnTo>
                        <a:pt x="15" y="7"/>
                      </a:lnTo>
                      <a:lnTo>
                        <a:pt x="11" y="3"/>
                      </a:lnTo>
                      <a:lnTo>
                        <a:pt x="3" y="0"/>
                      </a:lnTo>
                      <a:lnTo>
                        <a:pt x="4" y="0"/>
                      </a:lnTo>
                      <a:lnTo>
                        <a:pt x="0" y="10"/>
                      </a:lnTo>
                      <a:lnTo>
                        <a:pt x="2" y="10"/>
                      </a:lnTo>
                      <a:lnTo>
                        <a:pt x="0" y="10"/>
                      </a:lnTo>
                      <a:close/>
                    </a:path>
                  </a:pathLst>
                </a:custGeom>
                <a:solidFill>
                  <a:srgbClr val="000000"/>
                </a:solidFill>
                <a:ln w="9525">
                  <a:noFill/>
                  <a:round/>
                  <a:headEnd/>
                  <a:tailEnd/>
                </a:ln>
              </p:spPr>
              <p:txBody>
                <a:bodyPr/>
                <a:lstStyle/>
                <a:p>
                  <a:endParaRPr lang="en-US"/>
                </a:p>
              </p:txBody>
            </p:sp>
            <p:sp>
              <p:nvSpPr>
                <p:cNvPr id="13204" name="Freeform 379"/>
                <p:cNvSpPr>
                  <a:spLocks/>
                </p:cNvSpPr>
                <p:nvPr/>
              </p:nvSpPr>
              <p:spPr bwMode="auto">
                <a:xfrm>
                  <a:off x="2749" y="4076"/>
                  <a:ext cx="7" cy="4"/>
                </a:xfrm>
                <a:custGeom>
                  <a:avLst/>
                  <a:gdLst>
                    <a:gd name="T0" fmla="*/ 0 w 23"/>
                    <a:gd name="T1" fmla="*/ 0 h 12"/>
                    <a:gd name="T2" fmla="*/ 0 w 23"/>
                    <a:gd name="T3" fmla="*/ 0 h 12"/>
                    <a:gd name="T4" fmla="*/ 0 w 23"/>
                    <a:gd name="T5" fmla="*/ 0 h 12"/>
                    <a:gd name="T6" fmla="*/ 0 w 23"/>
                    <a:gd name="T7" fmla="*/ 0 h 12"/>
                    <a:gd name="T8" fmla="*/ 0 w 23"/>
                    <a:gd name="T9" fmla="*/ 0 h 12"/>
                    <a:gd name="T10" fmla="*/ 0 w 23"/>
                    <a:gd name="T11" fmla="*/ 0 h 12"/>
                    <a:gd name="T12" fmla="*/ 0 w 23"/>
                    <a:gd name="T13" fmla="*/ 0 h 12"/>
                    <a:gd name="T14" fmla="*/ 0 w 23"/>
                    <a:gd name="T15" fmla="*/ 0 h 12"/>
                    <a:gd name="T16" fmla="*/ 0 w 23"/>
                    <a:gd name="T17" fmla="*/ 0 h 12"/>
                    <a:gd name="T18" fmla="*/ 0 w 23"/>
                    <a:gd name="T19" fmla="*/ 0 h 12"/>
                    <a:gd name="T20" fmla="*/ 0 w 23"/>
                    <a:gd name="T21" fmla="*/ 0 h 12"/>
                    <a:gd name="T22" fmla="*/ 0 w 23"/>
                    <a:gd name="T23" fmla="*/ 0 h 12"/>
                    <a:gd name="T24" fmla="*/ 0 w 23"/>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2"/>
                    <a:gd name="T41" fmla="*/ 23 w 23"/>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2">
                      <a:moveTo>
                        <a:pt x="8" y="12"/>
                      </a:moveTo>
                      <a:lnTo>
                        <a:pt x="8" y="12"/>
                      </a:lnTo>
                      <a:lnTo>
                        <a:pt x="11" y="11"/>
                      </a:lnTo>
                      <a:lnTo>
                        <a:pt x="14" y="11"/>
                      </a:lnTo>
                      <a:lnTo>
                        <a:pt x="16" y="11"/>
                      </a:lnTo>
                      <a:lnTo>
                        <a:pt x="19" y="11"/>
                      </a:lnTo>
                      <a:lnTo>
                        <a:pt x="23" y="1"/>
                      </a:lnTo>
                      <a:lnTo>
                        <a:pt x="16" y="0"/>
                      </a:lnTo>
                      <a:lnTo>
                        <a:pt x="11" y="1"/>
                      </a:lnTo>
                      <a:lnTo>
                        <a:pt x="5" y="2"/>
                      </a:lnTo>
                      <a:lnTo>
                        <a:pt x="0" y="5"/>
                      </a:lnTo>
                      <a:lnTo>
                        <a:pt x="8" y="12"/>
                      </a:lnTo>
                      <a:close/>
                    </a:path>
                  </a:pathLst>
                </a:custGeom>
                <a:solidFill>
                  <a:srgbClr val="000000"/>
                </a:solidFill>
                <a:ln w="9525">
                  <a:noFill/>
                  <a:round/>
                  <a:headEnd/>
                  <a:tailEnd/>
                </a:ln>
              </p:spPr>
              <p:txBody>
                <a:bodyPr/>
                <a:lstStyle/>
                <a:p>
                  <a:endParaRPr lang="en-US"/>
                </a:p>
              </p:txBody>
            </p:sp>
            <p:sp>
              <p:nvSpPr>
                <p:cNvPr id="13205" name="Freeform 380"/>
                <p:cNvSpPr>
                  <a:spLocks/>
                </p:cNvSpPr>
                <p:nvPr/>
              </p:nvSpPr>
              <p:spPr bwMode="auto">
                <a:xfrm>
                  <a:off x="2748" y="4078"/>
                  <a:ext cx="4" cy="4"/>
                </a:xfrm>
                <a:custGeom>
                  <a:avLst/>
                  <a:gdLst>
                    <a:gd name="T0" fmla="*/ 0 w 12"/>
                    <a:gd name="T1" fmla="*/ 0 h 13"/>
                    <a:gd name="T2" fmla="*/ 0 w 12"/>
                    <a:gd name="T3" fmla="*/ 0 h 13"/>
                    <a:gd name="T4" fmla="*/ 0 w 12"/>
                    <a:gd name="T5" fmla="*/ 0 h 13"/>
                    <a:gd name="T6" fmla="*/ 0 w 12"/>
                    <a:gd name="T7" fmla="*/ 0 h 13"/>
                    <a:gd name="T8" fmla="*/ 0 w 12"/>
                    <a:gd name="T9" fmla="*/ 0 h 13"/>
                    <a:gd name="T10" fmla="*/ 0 w 12"/>
                    <a:gd name="T11" fmla="*/ 0 h 13"/>
                    <a:gd name="T12" fmla="*/ 0 w 12"/>
                    <a:gd name="T13" fmla="*/ 0 h 13"/>
                    <a:gd name="T14" fmla="*/ 0 w 12"/>
                    <a:gd name="T15" fmla="*/ 0 h 13"/>
                    <a:gd name="T16" fmla="*/ 0 w 12"/>
                    <a:gd name="T17" fmla="*/ 0 h 13"/>
                    <a:gd name="T18" fmla="*/ 0 w 12"/>
                    <a:gd name="T19" fmla="*/ 0 h 13"/>
                    <a:gd name="T20" fmla="*/ 0 w 12"/>
                    <a:gd name="T21" fmla="*/ 0 h 13"/>
                    <a:gd name="T22" fmla="*/ 0 w 12"/>
                    <a:gd name="T23" fmla="*/ 0 h 13"/>
                    <a:gd name="T24" fmla="*/ 0 w 12"/>
                    <a:gd name="T25" fmla="*/ 0 h 13"/>
                    <a:gd name="T26" fmla="*/ 0 w 12"/>
                    <a:gd name="T27" fmla="*/ 0 h 13"/>
                    <a:gd name="T28" fmla="*/ 0 w 12"/>
                    <a:gd name="T29" fmla="*/ 0 h 13"/>
                    <a:gd name="T30" fmla="*/ 0 w 12"/>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3"/>
                    <a:gd name="T50" fmla="*/ 12 w 12"/>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3">
                      <a:moveTo>
                        <a:pt x="12" y="8"/>
                      </a:moveTo>
                      <a:lnTo>
                        <a:pt x="12" y="7"/>
                      </a:lnTo>
                      <a:lnTo>
                        <a:pt x="11" y="7"/>
                      </a:lnTo>
                      <a:lnTo>
                        <a:pt x="9" y="7"/>
                      </a:lnTo>
                      <a:lnTo>
                        <a:pt x="1" y="0"/>
                      </a:lnTo>
                      <a:lnTo>
                        <a:pt x="0" y="6"/>
                      </a:lnTo>
                      <a:lnTo>
                        <a:pt x="0" y="9"/>
                      </a:lnTo>
                      <a:lnTo>
                        <a:pt x="1" y="13"/>
                      </a:lnTo>
                      <a:lnTo>
                        <a:pt x="12" y="8"/>
                      </a:lnTo>
                      <a:lnTo>
                        <a:pt x="12" y="7"/>
                      </a:lnTo>
                      <a:lnTo>
                        <a:pt x="12" y="8"/>
                      </a:lnTo>
                      <a:close/>
                    </a:path>
                  </a:pathLst>
                </a:custGeom>
                <a:solidFill>
                  <a:srgbClr val="000000"/>
                </a:solidFill>
                <a:ln w="9525">
                  <a:noFill/>
                  <a:round/>
                  <a:headEnd/>
                  <a:tailEnd/>
                </a:ln>
              </p:spPr>
              <p:txBody>
                <a:bodyPr/>
                <a:lstStyle/>
                <a:p>
                  <a:endParaRPr lang="en-US"/>
                </a:p>
              </p:txBody>
            </p:sp>
            <p:sp>
              <p:nvSpPr>
                <p:cNvPr id="13206" name="Freeform 381"/>
                <p:cNvSpPr>
                  <a:spLocks/>
                </p:cNvSpPr>
                <p:nvPr/>
              </p:nvSpPr>
              <p:spPr bwMode="auto">
                <a:xfrm>
                  <a:off x="2750" y="4037"/>
                  <a:ext cx="12" cy="1"/>
                </a:xfrm>
                <a:custGeom>
                  <a:avLst/>
                  <a:gdLst>
                    <a:gd name="T0" fmla="*/ 0 w 34"/>
                    <a:gd name="T1" fmla="*/ 1 h 2"/>
                    <a:gd name="T2" fmla="*/ 0 w 34"/>
                    <a:gd name="T3" fmla="*/ 1 h 2"/>
                    <a:gd name="T4" fmla="*/ 0 w 34"/>
                    <a:gd name="T5" fmla="*/ 1 h 2"/>
                    <a:gd name="T6" fmla="*/ 0 w 34"/>
                    <a:gd name="T7" fmla="*/ 0 h 2"/>
                    <a:gd name="T8" fmla="*/ 0 w 34"/>
                    <a:gd name="T9" fmla="*/ 0 h 2"/>
                    <a:gd name="T10" fmla="*/ 0 w 34"/>
                    <a:gd name="T11" fmla="*/ 0 h 2"/>
                    <a:gd name="T12" fmla="*/ 0 w 34"/>
                    <a:gd name="T13" fmla="*/ 0 h 2"/>
                    <a:gd name="T14" fmla="*/ 0 w 34"/>
                    <a:gd name="T15" fmla="*/ 1 h 2"/>
                    <a:gd name="T16" fmla="*/ 0 w 34"/>
                    <a:gd name="T17" fmla="*/ 1 h 2"/>
                    <a:gd name="T18" fmla="*/ 0 w 34"/>
                    <a:gd name="T19" fmla="*/ 1 h 2"/>
                    <a:gd name="T20" fmla="*/ 0 w 34"/>
                    <a:gd name="T21" fmla="*/ 1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
                    <a:gd name="T34" fmla="*/ 0 h 2"/>
                    <a:gd name="T35" fmla="*/ 34 w 34"/>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 h="2">
                      <a:moveTo>
                        <a:pt x="34" y="2"/>
                      </a:moveTo>
                      <a:lnTo>
                        <a:pt x="29" y="2"/>
                      </a:lnTo>
                      <a:lnTo>
                        <a:pt x="27" y="1"/>
                      </a:lnTo>
                      <a:lnTo>
                        <a:pt x="24" y="0"/>
                      </a:lnTo>
                      <a:lnTo>
                        <a:pt x="21" y="0"/>
                      </a:lnTo>
                      <a:lnTo>
                        <a:pt x="17" y="0"/>
                      </a:lnTo>
                      <a:lnTo>
                        <a:pt x="13" y="0"/>
                      </a:lnTo>
                      <a:lnTo>
                        <a:pt x="9" y="1"/>
                      </a:lnTo>
                      <a:lnTo>
                        <a:pt x="5" y="1"/>
                      </a:lnTo>
                      <a:lnTo>
                        <a:pt x="0" y="2"/>
                      </a:lnTo>
                      <a:lnTo>
                        <a:pt x="34" y="2"/>
                      </a:lnTo>
                      <a:close/>
                    </a:path>
                  </a:pathLst>
                </a:custGeom>
                <a:solidFill>
                  <a:srgbClr val="FFFFFF"/>
                </a:solidFill>
                <a:ln w="9525">
                  <a:noFill/>
                  <a:round/>
                  <a:headEnd/>
                  <a:tailEnd/>
                </a:ln>
              </p:spPr>
              <p:txBody>
                <a:bodyPr/>
                <a:lstStyle/>
                <a:p>
                  <a:endParaRPr lang="en-US"/>
                </a:p>
              </p:txBody>
            </p:sp>
            <p:sp>
              <p:nvSpPr>
                <p:cNvPr id="13207" name="Freeform 382"/>
                <p:cNvSpPr>
                  <a:spLocks/>
                </p:cNvSpPr>
                <p:nvPr/>
              </p:nvSpPr>
              <p:spPr bwMode="auto">
                <a:xfrm>
                  <a:off x="2745" y="4037"/>
                  <a:ext cx="22" cy="4"/>
                </a:xfrm>
                <a:custGeom>
                  <a:avLst/>
                  <a:gdLst>
                    <a:gd name="T0" fmla="*/ 1 w 66"/>
                    <a:gd name="T1" fmla="*/ 0 h 10"/>
                    <a:gd name="T2" fmla="*/ 1 w 66"/>
                    <a:gd name="T3" fmla="*/ 0 h 10"/>
                    <a:gd name="T4" fmla="*/ 1 w 66"/>
                    <a:gd name="T5" fmla="*/ 0 h 10"/>
                    <a:gd name="T6" fmla="*/ 0 w 66"/>
                    <a:gd name="T7" fmla="*/ 0 h 10"/>
                    <a:gd name="T8" fmla="*/ 0 w 66"/>
                    <a:gd name="T9" fmla="*/ 0 h 10"/>
                    <a:gd name="T10" fmla="*/ 0 w 66"/>
                    <a:gd name="T11" fmla="*/ 0 h 10"/>
                    <a:gd name="T12" fmla="*/ 0 w 66"/>
                    <a:gd name="T13" fmla="*/ 0 h 10"/>
                    <a:gd name="T14" fmla="*/ 0 w 66"/>
                    <a:gd name="T15" fmla="*/ 0 h 10"/>
                    <a:gd name="T16" fmla="*/ 0 w 66"/>
                    <a:gd name="T17" fmla="*/ 0 h 10"/>
                    <a:gd name="T18" fmla="*/ 0 w 66"/>
                    <a:gd name="T19" fmla="*/ 0 h 10"/>
                    <a:gd name="T20" fmla="*/ 1 w 6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6"/>
                    <a:gd name="T34" fmla="*/ 0 h 10"/>
                    <a:gd name="T35" fmla="*/ 66 w 6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6" h="10">
                      <a:moveTo>
                        <a:pt x="66" y="10"/>
                      </a:moveTo>
                      <a:lnTo>
                        <a:pt x="45" y="2"/>
                      </a:lnTo>
                      <a:lnTo>
                        <a:pt x="41" y="1"/>
                      </a:lnTo>
                      <a:lnTo>
                        <a:pt x="37" y="0"/>
                      </a:lnTo>
                      <a:lnTo>
                        <a:pt x="30" y="0"/>
                      </a:lnTo>
                      <a:lnTo>
                        <a:pt x="26" y="1"/>
                      </a:lnTo>
                      <a:lnTo>
                        <a:pt x="19" y="2"/>
                      </a:lnTo>
                      <a:lnTo>
                        <a:pt x="14" y="4"/>
                      </a:lnTo>
                      <a:lnTo>
                        <a:pt x="7" y="7"/>
                      </a:lnTo>
                      <a:lnTo>
                        <a:pt x="0" y="10"/>
                      </a:lnTo>
                      <a:lnTo>
                        <a:pt x="66" y="10"/>
                      </a:lnTo>
                      <a:close/>
                    </a:path>
                  </a:pathLst>
                </a:custGeom>
                <a:solidFill>
                  <a:srgbClr val="F5F5F5"/>
                </a:solidFill>
                <a:ln w="9525">
                  <a:noFill/>
                  <a:round/>
                  <a:headEnd/>
                  <a:tailEnd/>
                </a:ln>
              </p:spPr>
              <p:txBody>
                <a:bodyPr/>
                <a:lstStyle/>
                <a:p>
                  <a:endParaRPr lang="en-US"/>
                </a:p>
              </p:txBody>
            </p:sp>
            <p:sp>
              <p:nvSpPr>
                <p:cNvPr id="13208" name="Freeform 383"/>
                <p:cNvSpPr>
                  <a:spLocks/>
                </p:cNvSpPr>
                <p:nvPr/>
              </p:nvSpPr>
              <p:spPr bwMode="auto">
                <a:xfrm>
                  <a:off x="2741" y="4038"/>
                  <a:ext cx="31" cy="5"/>
                </a:xfrm>
                <a:custGeom>
                  <a:avLst/>
                  <a:gdLst>
                    <a:gd name="T0" fmla="*/ 1 w 93"/>
                    <a:gd name="T1" fmla="*/ 0 h 16"/>
                    <a:gd name="T2" fmla="*/ 1 w 93"/>
                    <a:gd name="T3" fmla="*/ 0 h 16"/>
                    <a:gd name="T4" fmla="*/ 1 w 93"/>
                    <a:gd name="T5" fmla="*/ 0 h 16"/>
                    <a:gd name="T6" fmla="*/ 1 w 93"/>
                    <a:gd name="T7" fmla="*/ 0 h 16"/>
                    <a:gd name="T8" fmla="*/ 1 w 93"/>
                    <a:gd name="T9" fmla="*/ 0 h 16"/>
                    <a:gd name="T10" fmla="*/ 1 w 93"/>
                    <a:gd name="T11" fmla="*/ 0 h 16"/>
                    <a:gd name="T12" fmla="*/ 0 w 93"/>
                    <a:gd name="T13" fmla="*/ 0 h 16"/>
                    <a:gd name="T14" fmla="*/ 0 w 93"/>
                    <a:gd name="T15" fmla="*/ 0 h 16"/>
                    <a:gd name="T16" fmla="*/ 0 w 93"/>
                    <a:gd name="T17" fmla="*/ 0 h 16"/>
                    <a:gd name="T18" fmla="*/ 0 w 93"/>
                    <a:gd name="T19" fmla="*/ 0 h 16"/>
                    <a:gd name="T20" fmla="*/ 0 w 93"/>
                    <a:gd name="T21" fmla="*/ 0 h 16"/>
                    <a:gd name="T22" fmla="*/ 0 w 93"/>
                    <a:gd name="T23" fmla="*/ 0 h 16"/>
                    <a:gd name="T24" fmla="*/ 0 w 93"/>
                    <a:gd name="T25" fmla="*/ 0 h 16"/>
                    <a:gd name="T26" fmla="*/ 0 w 93"/>
                    <a:gd name="T27" fmla="*/ 0 h 16"/>
                    <a:gd name="T28" fmla="*/ 0 w 93"/>
                    <a:gd name="T29" fmla="*/ 0 h 16"/>
                    <a:gd name="T30" fmla="*/ 1 w 93"/>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3"/>
                    <a:gd name="T49" fmla="*/ 0 h 16"/>
                    <a:gd name="T50" fmla="*/ 93 w 93"/>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3" h="16">
                      <a:moveTo>
                        <a:pt x="63" y="0"/>
                      </a:moveTo>
                      <a:lnTo>
                        <a:pt x="85" y="13"/>
                      </a:lnTo>
                      <a:lnTo>
                        <a:pt x="87" y="13"/>
                      </a:lnTo>
                      <a:lnTo>
                        <a:pt x="89" y="14"/>
                      </a:lnTo>
                      <a:lnTo>
                        <a:pt x="92" y="15"/>
                      </a:lnTo>
                      <a:lnTo>
                        <a:pt x="93" y="16"/>
                      </a:lnTo>
                      <a:lnTo>
                        <a:pt x="0" y="16"/>
                      </a:lnTo>
                      <a:lnTo>
                        <a:pt x="3" y="14"/>
                      </a:lnTo>
                      <a:lnTo>
                        <a:pt x="7" y="12"/>
                      </a:lnTo>
                      <a:lnTo>
                        <a:pt x="12" y="9"/>
                      </a:lnTo>
                      <a:lnTo>
                        <a:pt x="16" y="7"/>
                      </a:lnTo>
                      <a:lnTo>
                        <a:pt x="18" y="6"/>
                      </a:lnTo>
                      <a:lnTo>
                        <a:pt x="23" y="3"/>
                      </a:lnTo>
                      <a:lnTo>
                        <a:pt x="27" y="2"/>
                      </a:lnTo>
                      <a:lnTo>
                        <a:pt x="29" y="0"/>
                      </a:lnTo>
                      <a:lnTo>
                        <a:pt x="63" y="0"/>
                      </a:lnTo>
                      <a:close/>
                    </a:path>
                  </a:pathLst>
                </a:custGeom>
                <a:solidFill>
                  <a:srgbClr val="EDEDED"/>
                </a:solidFill>
                <a:ln w="9525">
                  <a:noFill/>
                  <a:round/>
                  <a:headEnd/>
                  <a:tailEnd/>
                </a:ln>
              </p:spPr>
              <p:txBody>
                <a:bodyPr/>
                <a:lstStyle/>
                <a:p>
                  <a:endParaRPr lang="en-US"/>
                </a:p>
              </p:txBody>
            </p:sp>
            <p:sp>
              <p:nvSpPr>
                <p:cNvPr id="13209" name="Freeform 384"/>
                <p:cNvSpPr>
                  <a:spLocks/>
                </p:cNvSpPr>
                <p:nvPr/>
              </p:nvSpPr>
              <p:spPr bwMode="auto">
                <a:xfrm>
                  <a:off x="2738" y="4041"/>
                  <a:ext cx="35" cy="5"/>
                </a:xfrm>
                <a:custGeom>
                  <a:avLst/>
                  <a:gdLst>
                    <a:gd name="T0" fmla="*/ 1 w 106"/>
                    <a:gd name="T1" fmla="*/ 0 h 17"/>
                    <a:gd name="T2" fmla="*/ 1 w 106"/>
                    <a:gd name="T3" fmla="*/ 0 h 17"/>
                    <a:gd name="T4" fmla="*/ 1 w 106"/>
                    <a:gd name="T5" fmla="*/ 0 h 17"/>
                    <a:gd name="T6" fmla="*/ 1 w 106"/>
                    <a:gd name="T7" fmla="*/ 0 h 17"/>
                    <a:gd name="T8" fmla="*/ 1 w 106"/>
                    <a:gd name="T9" fmla="*/ 0 h 17"/>
                    <a:gd name="T10" fmla="*/ 1 w 106"/>
                    <a:gd name="T11" fmla="*/ 0 h 17"/>
                    <a:gd name="T12" fmla="*/ 0 w 106"/>
                    <a:gd name="T13" fmla="*/ 0 h 17"/>
                    <a:gd name="T14" fmla="*/ 0 w 106"/>
                    <a:gd name="T15" fmla="*/ 0 h 17"/>
                    <a:gd name="T16" fmla="*/ 0 w 106"/>
                    <a:gd name="T17" fmla="*/ 0 h 17"/>
                    <a:gd name="T18" fmla="*/ 0 w 106"/>
                    <a:gd name="T19" fmla="*/ 0 h 17"/>
                    <a:gd name="T20" fmla="*/ 0 w 106"/>
                    <a:gd name="T21" fmla="*/ 0 h 17"/>
                    <a:gd name="T22" fmla="*/ 1 w 106"/>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6"/>
                    <a:gd name="T37" fmla="*/ 0 h 17"/>
                    <a:gd name="T38" fmla="*/ 106 w 106"/>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6" h="17">
                      <a:moveTo>
                        <a:pt x="88" y="0"/>
                      </a:moveTo>
                      <a:lnTo>
                        <a:pt x="94" y="5"/>
                      </a:lnTo>
                      <a:lnTo>
                        <a:pt x="98" y="6"/>
                      </a:lnTo>
                      <a:lnTo>
                        <a:pt x="102" y="10"/>
                      </a:lnTo>
                      <a:lnTo>
                        <a:pt x="105" y="12"/>
                      </a:lnTo>
                      <a:lnTo>
                        <a:pt x="106" y="17"/>
                      </a:lnTo>
                      <a:lnTo>
                        <a:pt x="0" y="17"/>
                      </a:lnTo>
                      <a:lnTo>
                        <a:pt x="7" y="12"/>
                      </a:lnTo>
                      <a:lnTo>
                        <a:pt x="11" y="8"/>
                      </a:lnTo>
                      <a:lnTo>
                        <a:pt x="16" y="4"/>
                      </a:lnTo>
                      <a:lnTo>
                        <a:pt x="22" y="0"/>
                      </a:lnTo>
                      <a:lnTo>
                        <a:pt x="88" y="0"/>
                      </a:lnTo>
                      <a:close/>
                    </a:path>
                  </a:pathLst>
                </a:custGeom>
                <a:solidFill>
                  <a:srgbClr val="E3E3E3"/>
                </a:solidFill>
                <a:ln w="9525">
                  <a:noFill/>
                  <a:round/>
                  <a:headEnd/>
                  <a:tailEnd/>
                </a:ln>
              </p:spPr>
              <p:txBody>
                <a:bodyPr/>
                <a:lstStyle/>
                <a:p>
                  <a:endParaRPr lang="en-US"/>
                </a:p>
              </p:txBody>
            </p:sp>
            <p:sp>
              <p:nvSpPr>
                <p:cNvPr id="13210" name="Freeform 385"/>
                <p:cNvSpPr>
                  <a:spLocks/>
                </p:cNvSpPr>
                <p:nvPr/>
              </p:nvSpPr>
              <p:spPr bwMode="auto">
                <a:xfrm>
                  <a:off x="2735" y="4043"/>
                  <a:ext cx="38" cy="6"/>
                </a:xfrm>
                <a:custGeom>
                  <a:avLst/>
                  <a:gdLst>
                    <a:gd name="T0" fmla="*/ 1 w 115"/>
                    <a:gd name="T1" fmla="*/ 0 h 17"/>
                    <a:gd name="T2" fmla="*/ 1 w 115"/>
                    <a:gd name="T3" fmla="*/ 0 h 17"/>
                    <a:gd name="T4" fmla="*/ 1 w 115"/>
                    <a:gd name="T5" fmla="*/ 0 h 17"/>
                    <a:gd name="T6" fmla="*/ 1 w 115"/>
                    <a:gd name="T7" fmla="*/ 0 h 17"/>
                    <a:gd name="T8" fmla="*/ 1 w 115"/>
                    <a:gd name="T9" fmla="*/ 0 h 17"/>
                    <a:gd name="T10" fmla="*/ 0 w 115"/>
                    <a:gd name="T11" fmla="*/ 0 h 17"/>
                    <a:gd name="T12" fmla="*/ 0 w 115"/>
                    <a:gd name="T13" fmla="*/ 0 h 17"/>
                    <a:gd name="T14" fmla="*/ 0 w 115"/>
                    <a:gd name="T15" fmla="*/ 0 h 17"/>
                    <a:gd name="T16" fmla="*/ 0 w 115"/>
                    <a:gd name="T17" fmla="*/ 0 h 17"/>
                    <a:gd name="T18" fmla="*/ 0 w 115"/>
                    <a:gd name="T19" fmla="*/ 0 h 17"/>
                    <a:gd name="T20" fmla="*/ 1 w 115"/>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17"/>
                    <a:gd name="T35" fmla="*/ 115 w 115"/>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17">
                      <a:moveTo>
                        <a:pt x="115" y="17"/>
                      </a:moveTo>
                      <a:lnTo>
                        <a:pt x="114" y="12"/>
                      </a:lnTo>
                      <a:lnTo>
                        <a:pt x="114" y="7"/>
                      </a:lnTo>
                      <a:lnTo>
                        <a:pt x="113" y="4"/>
                      </a:lnTo>
                      <a:lnTo>
                        <a:pt x="110" y="0"/>
                      </a:lnTo>
                      <a:lnTo>
                        <a:pt x="17" y="0"/>
                      </a:lnTo>
                      <a:lnTo>
                        <a:pt x="13" y="4"/>
                      </a:lnTo>
                      <a:lnTo>
                        <a:pt x="9" y="9"/>
                      </a:lnTo>
                      <a:lnTo>
                        <a:pt x="4" y="12"/>
                      </a:lnTo>
                      <a:lnTo>
                        <a:pt x="0" y="17"/>
                      </a:lnTo>
                      <a:lnTo>
                        <a:pt x="115" y="17"/>
                      </a:lnTo>
                      <a:close/>
                    </a:path>
                  </a:pathLst>
                </a:custGeom>
                <a:solidFill>
                  <a:srgbClr val="D9D9D9"/>
                </a:solidFill>
                <a:ln w="9525">
                  <a:noFill/>
                  <a:round/>
                  <a:headEnd/>
                  <a:tailEnd/>
                </a:ln>
              </p:spPr>
              <p:txBody>
                <a:bodyPr/>
                <a:lstStyle/>
                <a:p>
                  <a:endParaRPr lang="en-US"/>
                </a:p>
              </p:txBody>
            </p:sp>
            <p:sp>
              <p:nvSpPr>
                <p:cNvPr id="13211" name="Freeform 386"/>
                <p:cNvSpPr>
                  <a:spLocks/>
                </p:cNvSpPr>
                <p:nvPr/>
              </p:nvSpPr>
              <p:spPr bwMode="auto">
                <a:xfrm>
                  <a:off x="2733" y="4046"/>
                  <a:ext cx="40" cy="6"/>
                </a:xfrm>
                <a:custGeom>
                  <a:avLst/>
                  <a:gdLst>
                    <a:gd name="T0" fmla="*/ 1 w 121"/>
                    <a:gd name="T1" fmla="*/ 0 h 16"/>
                    <a:gd name="T2" fmla="*/ 1 w 121"/>
                    <a:gd name="T3" fmla="*/ 0 h 16"/>
                    <a:gd name="T4" fmla="*/ 1 w 121"/>
                    <a:gd name="T5" fmla="*/ 0 h 16"/>
                    <a:gd name="T6" fmla="*/ 1 w 121"/>
                    <a:gd name="T7" fmla="*/ 0 h 16"/>
                    <a:gd name="T8" fmla="*/ 1 w 121"/>
                    <a:gd name="T9" fmla="*/ 0 h 16"/>
                    <a:gd name="T10" fmla="*/ 0 w 121"/>
                    <a:gd name="T11" fmla="*/ 0 h 16"/>
                    <a:gd name="T12" fmla="*/ 0 w 121"/>
                    <a:gd name="T13" fmla="*/ 0 h 16"/>
                    <a:gd name="T14" fmla="*/ 0 w 121"/>
                    <a:gd name="T15" fmla="*/ 0 h 16"/>
                    <a:gd name="T16" fmla="*/ 0 w 121"/>
                    <a:gd name="T17" fmla="*/ 0 h 16"/>
                    <a:gd name="T18" fmla="*/ 0 w 121"/>
                    <a:gd name="T19" fmla="*/ 0 h 16"/>
                    <a:gd name="T20" fmla="*/ 1 w 121"/>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16"/>
                    <a:gd name="T35" fmla="*/ 121 w 121"/>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16">
                      <a:moveTo>
                        <a:pt x="121" y="16"/>
                      </a:moveTo>
                      <a:lnTo>
                        <a:pt x="121" y="11"/>
                      </a:lnTo>
                      <a:lnTo>
                        <a:pt x="121" y="7"/>
                      </a:lnTo>
                      <a:lnTo>
                        <a:pt x="120" y="3"/>
                      </a:lnTo>
                      <a:lnTo>
                        <a:pt x="120" y="0"/>
                      </a:lnTo>
                      <a:lnTo>
                        <a:pt x="14" y="0"/>
                      </a:lnTo>
                      <a:lnTo>
                        <a:pt x="11" y="3"/>
                      </a:lnTo>
                      <a:lnTo>
                        <a:pt x="7" y="7"/>
                      </a:lnTo>
                      <a:lnTo>
                        <a:pt x="4" y="11"/>
                      </a:lnTo>
                      <a:lnTo>
                        <a:pt x="0" y="16"/>
                      </a:lnTo>
                      <a:lnTo>
                        <a:pt x="121" y="16"/>
                      </a:lnTo>
                      <a:close/>
                    </a:path>
                  </a:pathLst>
                </a:custGeom>
                <a:solidFill>
                  <a:srgbClr val="D1D1D1"/>
                </a:solidFill>
                <a:ln w="9525">
                  <a:noFill/>
                  <a:round/>
                  <a:headEnd/>
                  <a:tailEnd/>
                </a:ln>
              </p:spPr>
              <p:txBody>
                <a:bodyPr/>
                <a:lstStyle/>
                <a:p>
                  <a:endParaRPr lang="en-US"/>
                </a:p>
              </p:txBody>
            </p:sp>
            <p:sp>
              <p:nvSpPr>
                <p:cNvPr id="13212" name="Freeform 387"/>
                <p:cNvSpPr>
                  <a:spLocks/>
                </p:cNvSpPr>
                <p:nvPr/>
              </p:nvSpPr>
              <p:spPr bwMode="auto">
                <a:xfrm>
                  <a:off x="2731" y="4049"/>
                  <a:ext cx="42" cy="5"/>
                </a:xfrm>
                <a:custGeom>
                  <a:avLst/>
                  <a:gdLst>
                    <a:gd name="T0" fmla="*/ 2 w 128"/>
                    <a:gd name="T1" fmla="*/ 0 h 16"/>
                    <a:gd name="T2" fmla="*/ 2 w 128"/>
                    <a:gd name="T3" fmla="*/ 0 h 16"/>
                    <a:gd name="T4" fmla="*/ 2 w 128"/>
                    <a:gd name="T5" fmla="*/ 0 h 16"/>
                    <a:gd name="T6" fmla="*/ 2 w 128"/>
                    <a:gd name="T7" fmla="*/ 0 h 16"/>
                    <a:gd name="T8" fmla="*/ 2 w 128"/>
                    <a:gd name="T9" fmla="*/ 0 h 16"/>
                    <a:gd name="T10" fmla="*/ 0 w 128"/>
                    <a:gd name="T11" fmla="*/ 0 h 16"/>
                    <a:gd name="T12" fmla="*/ 0 w 128"/>
                    <a:gd name="T13" fmla="*/ 0 h 16"/>
                    <a:gd name="T14" fmla="*/ 0 w 128"/>
                    <a:gd name="T15" fmla="*/ 0 h 16"/>
                    <a:gd name="T16" fmla="*/ 0 w 128"/>
                    <a:gd name="T17" fmla="*/ 0 h 16"/>
                    <a:gd name="T18" fmla="*/ 0 w 128"/>
                    <a:gd name="T19" fmla="*/ 0 h 16"/>
                    <a:gd name="T20" fmla="*/ 0 w 128"/>
                    <a:gd name="T21" fmla="*/ 0 h 16"/>
                    <a:gd name="T22" fmla="*/ 0 w 128"/>
                    <a:gd name="T23" fmla="*/ 0 h 16"/>
                    <a:gd name="T24" fmla="*/ 0 w 128"/>
                    <a:gd name="T25" fmla="*/ 0 h 16"/>
                    <a:gd name="T26" fmla="*/ 0 w 128"/>
                    <a:gd name="T27" fmla="*/ 0 h 16"/>
                    <a:gd name="T28" fmla="*/ 2 w 128"/>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8"/>
                    <a:gd name="T46" fmla="*/ 0 h 16"/>
                    <a:gd name="T47" fmla="*/ 128 w 128"/>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8" h="16">
                      <a:moveTo>
                        <a:pt x="127" y="16"/>
                      </a:moveTo>
                      <a:lnTo>
                        <a:pt x="127" y="12"/>
                      </a:lnTo>
                      <a:lnTo>
                        <a:pt x="128" y="8"/>
                      </a:lnTo>
                      <a:lnTo>
                        <a:pt x="128" y="3"/>
                      </a:lnTo>
                      <a:lnTo>
                        <a:pt x="128" y="0"/>
                      </a:lnTo>
                      <a:lnTo>
                        <a:pt x="13" y="0"/>
                      </a:lnTo>
                      <a:lnTo>
                        <a:pt x="11" y="2"/>
                      </a:lnTo>
                      <a:lnTo>
                        <a:pt x="10" y="5"/>
                      </a:lnTo>
                      <a:lnTo>
                        <a:pt x="7" y="6"/>
                      </a:lnTo>
                      <a:lnTo>
                        <a:pt x="6" y="9"/>
                      </a:lnTo>
                      <a:lnTo>
                        <a:pt x="4" y="10"/>
                      </a:lnTo>
                      <a:lnTo>
                        <a:pt x="3" y="13"/>
                      </a:lnTo>
                      <a:lnTo>
                        <a:pt x="2" y="15"/>
                      </a:lnTo>
                      <a:lnTo>
                        <a:pt x="0" y="16"/>
                      </a:lnTo>
                      <a:lnTo>
                        <a:pt x="127" y="16"/>
                      </a:lnTo>
                      <a:close/>
                    </a:path>
                  </a:pathLst>
                </a:custGeom>
                <a:solidFill>
                  <a:srgbClr val="C7C7C7"/>
                </a:solidFill>
                <a:ln w="9525">
                  <a:noFill/>
                  <a:round/>
                  <a:headEnd/>
                  <a:tailEnd/>
                </a:ln>
              </p:spPr>
              <p:txBody>
                <a:bodyPr/>
                <a:lstStyle/>
                <a:p>
                  <a:endParaRPr lang="en-US"/>
                </a:p>
              </p:txBody>
            </p:sp>
            <p:sp>
              <p:nvSpPr>
                <p:cNvPr id="13213" name="Freeform 388"/>
                <p:cNvSpPr>
                  <a:spLocks/>
                </p:cNvSpPr>
                <p:nvPr/>
              </p:nvSpPr>
              <p:spPr bwMode="auto">
                <a:xfrm>
                  <a:off x="2729" y="4052"/>
                  <a:ext cx="44" cy="5"/>
                </a:xfrm>
                <a:custGeom>
                  <a:avLst/>
                  <a:gdLst>
                    <a:gd name="T0" fmla="*/ 2 w 133"/>
                    <a:gd name="T1" fmla="*/ 0 h 15"/>
                    <a:gd name="T2" fmla="*/ 2 w 133"/>
                    <a:gd name="T3" fmla="*/ 0 h 15"/>
                    <a:gd name="T4" fmla="*/ 2 w 133"/>
                    <a:gd name="T5" fmla="*/ 0 h 15"/>
                    <a:gd name="T6" fmla="*/ 2 w 133"/>
                    <a:gd name="T7" fmla="*/ 0 h 15"/>
                    <a:gd name="T8" fmla="*/ 2 w 133"/>
                    <a:gd name="T9" fmla="*/ 0 h 15"/>
                    <a:gd name="T10" fmla="*/ 0 w 133"/>
                    <a:gd name="T11" fmla="*/ 0 h 15"/>
                    <a:gd name="T12" fmla="*/ 0 w 133"/>
                    <a:gd name="T13" fmla="*/ 0 h 15"/>
                    <a:gd name="T14" fmla="*/ 0 w 133"/>
                    <a:gd name="T15" fmla="*/ 0 h 15"/>
                    <a:gd name="T16" fmla="*/ 0 w 133"/>
                    <a:gd name="T17" fmla="*/ 0 h 15"/>
                    <a:gd name="T18" fmla="*/ 0 w 133"/>
                    <a:gd name="T19" fmla="*/ 0 h 15"/>
                    <a:gd name="T20" fmla="*/ 0 w 133"/>
                    <a:gd name="T21" fmla="*/ 0 h 15"/>
                    <a:gd name="T22" fmla="*/ 0 w 133"/>
                    <a:gd name="T23" fmla="*/ 0 h 15"/>
                    <a:gd name="T24" fmla="*/ 0 w 133"/>
                    <a:gd name="T25" fmla="*/ 0 h 15"/>
                    <a:gd name="T26" fmla="*/ 0 w 133"/>
                    <a:gd name="T27" fmla="*/ 0 h 15"/>
                    <a:gd name="T28" fmla="*/ 2 w 133"/>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3"/>
                    <a:gd name="T46" fmla="*/ 0 h 15"/>
                    <a:gd name="T47" fmla="*/ 133 w 133"/>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3" h="15">
                      <a:moveTo>
                        <a:pt x="129" y="15"/>
                      </a:moveTo>
                      <a:lnTo>
                        <a:pt x="131" y="12"/>
                      </a:lnTo>
                      <a:lnTo>
                        <a:pt x="132" y="7"/>
                      </a:lnTo>
                      <a:lnTo>
                        <a:pt x="132" y="4"/>
                      </a:lnTo>
                      <a:lnTo>
                        <a:pt x="133" y="0"/>
                      </a:lnTo>
                      <a:lnTo>
                        <a:pt x="12" y="0"/>
                      </a:lnTo>
                      <a:lnTo>
                        <a:pt x="11" y="1"/>
                      </a:lnTo>
                      <a:lnTo>
                        <a:pt x="8" y="5"/>
                      </a:lnTo>
                      <a:lnTo>
                        <a:pt x="5" y="8"/>
                      </a:lnTo>
                      <a:lnTo>
                        <a:pt x="2" y="12"/>
                      </a:lnTo>
                      <a:lnTo>
                        <a:pt x="0" y="15"/>
                      </a:lnTo>
                      <a:lnTo>
                        <a:pt x="129" y="15"/>
                      </a:lnTo>
                      <a:close/>
                    </a:path>
                  </a:pathLst>
                </a:custGeom>
                <a:solidFill>
                  <a:srgbClr val="BFBFBF"/>
                </a:solidFill>
                <a:ln w="9525">
                  <a:noFill/>
                  <a:round/>
                  <a:headEnd/>
                  <a:tailEnd/>
                </a:ln>
              </p:spPr>
              <p:txBody>
                <a:bodyPr/>
                <a:lstStyle/>
                <a:p>
                  <a:endParaRPr lang="en-US"/>
                </a:p>
              </p:txBody>
            </p:sp>
            <p:sp>
              <p:nvSpPr>
                <p:cNvPr id="13214" name="Freeform 389"/>
                <p:cNvSpPr>
                  <a:spLocks/>
                </p:cNvSpPr>
                <p:nvPr/>
              </p:nvSpPr>
              <p:spPr bwMode="auto">
                <a:xfrm>
                  <a:off x="2727" y="4054"/>
                  <a:ext cx="46" cy="6"/>
                </a:xfrm>
                <a:custGeom>
                  <a:avLst/>
                  <a:gdLst>
                    <a:gd name="T0" fmla="*/ 2 w 137"/>
                    <a:gd name="T1" fmla="*/ 0 h 17"/>
                    <a:gd name="T2" fmla="*/ 2 w 137"/>
                    <a:gd name="T3" fmla="*/ 0 h 17"/>
                    <a:gd name="T4" fmla="*/ 2 w 137"/>
                    <a:gd name="T5" fmla="*/ 0 h 17"/>
                    <a:gd name="T6" fmla="*/ 2 w 137"/>
                    <a:gd name="T7" fmla="*/ 0 h 17"/>
                    <a:gd name="T8" fmla="*/ 2 w 137"/>
                    <a:gd name="T9" fmla="*/ 0 h 17"/>
                    <a:gd name="T10" fmla="*/ 0 w 137"/>
                    <a:gd name="T11" fmla="*/ 0 h 17"/>
                    <a:gd name="T12" fmla="*/ 0 w 137"/>
                    <a:gd name="T13" fmla="*/ 0 h 17"/>
                    <a:gd name="T14" fmla="*/ 0 w 137"/>
                    <a:gd name="T15" fmla="*/ 0 h 17"/>
                    <a:gd name="T16" fmla="*/ 0 w 137"/>
                    <a:gd name="T17" fmla="*/ 0 h 17"/>
                    <a:gd name="T18" fmla="*/ 0 w 137"/>
                    <a:gd name="T19" fmla="*/ 0 h 17"/>
                    <a:gd name="T20" fmla="*/ 2 w 137"/>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
                    <a:gd name="T34" fmla="*/ 0 h 17"/>
                    <a:gd name="T35" fmla="*/ 137 w 137"/>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 h="17">
                      <a:moveTo>
                        <a:pt x="130" y="17"/>
                      </a:moveTo>
                      <a:lnTo>
                        <a:pt x="133" y="13"/>
                      </a:lnTo>
                      <a:lnTo>
                        <a:pt x="134" y="8"/>
                      </a:lnTo>
                      <a:lnTo>
                        <a:pt x="136" y="4"/>
                      </a:lnTo>
                      <a:lnTo>
                        <a:pt x="137" y="0"/>
                      </a:lnTo>
                      <a:lnTo>
                        <a:pt x="10" y="0"/>
                      </a:lnTo>
                      <a:lnTo>
                        <a:pt x="7" y="4"/>
                      </a:lnTo>
                      <a:lnTo>
                        <a:pt x="5" y="8"/>
                      </a:lnTo>
                      <a:lnTo>
                        <a:pt x="2" y="13"/>
                      </a:lnTo>
                      <a:lnTo>
                        <a:pt x="0" y="17"/>
                      </a:lnTo>
                      <a:lnTo>
                        <a:pt x="130" y="17"/>
                      </a:lnTo>
                      <a:close/>
                    </a:path>
                  </a:pathLst>
                </a:custGeom>
                <a:solidFill>
                  <a:srgbClr val="B5B5B5"/>
                </a:solidFill>
                <a:ln w="9525">
                  <a:noFill/>
                  <a:round/>
                  <a:headEnd/>
                  <a:tailEnd/>
                </a:ln>
              </p:spPr>
              <p:txBody>
                <a:bodyPr/>
                <a:lstStyle/>
                <a:p>
                  <a:endParaRPr lang="en-US"/>
                </a:p>
              </p:txBody>
            </p:sp>
            <p:sp>
              <p:nvSpPr>
                <p:cNvPr id="13215" name="Freeform 390"/>
                <p:cNvSpPr>
                  <a:spLocks/>
                </p:cNvSpPr>
                <p:nvPr/>
              </p:nvSpPr>
              <p:spPr bwMode="auto">
                <a:xfrm>
                  <a:off x="2727" y="4057"/>
                  <a:ext cx="45" cy="5"/>
                </a:xfrm>
                <a:custGeom>
                  <a:avLst/>
                  <a:gdLst>
                    <a:gd name="T0" fmla="*/ 2 w 136"/>
                    <a:gd name="T1" fmla="*/ 0 h 17"/>
                    <a:gd name="T2" fmla="*/ 2 w 136"/>
                    <a:gd name="T3" fmla="*/ 0 h 17"/>
                    <a:gd name="T4" fmla="*/ 2 w 136"/>
                    <a:gd name="T5" fmla="*/ 0 h 17"/>
                    <a:gd name="T6" fmla="*/ 2 w 136"/>
                    <a:gd name="T7" fmla="*/ 0 h 17"/>
                    <a:gd name="T8" fmla="*/ 2 w 136"/>
                    <a:gd name="T9" fmla="*/ 0 h 17"/>
                    <a:gd name="T10" fmla="*/ 0 w 136"/>
                    <a:gd name="T11" fmla="*/ 0 h 17"/>
                    <a:gd name="T12" fmla="*/ 0 w 136"/>
                    <a:gd name="T13" fmla="*/ 0 h 17"/>
                    <a:gd name="T14" fmla="*/ 0 w 136"/>
                    <a:gd name="T15" fmla="*/ 0 h 17"/>
                    <a:gd name="T16" fmla="*/ 0 w 136"/>
                    <a:gd name="T17" fmla="*/ 0 h 17"/>
                    <a:gd name="T18" fmla="*/ 0 w 136"/>
                    <a:gd name="T19" fmla="*/ 0 h 17"/>
                    <a:gd name="T20" fmla="*/ 2 w 136"/>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6"/>
                    <a:gd name="T34" fmla="*/ 0 h 17"/>
                    <a:gd name="T35" fmla="*/ 136 w 136"/>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6" h="17">
                      <a:moveTo>
                        <a:pt x="128" y="17"/>
                      </a:moveTo>
                      <a:lnTo>
                        <a:pt x="131" y="13"/>
                      </a:lnTo>
                      <a:lnTo>
                        <a:pt x="132" y="10"/>
                      </a:lnTo>
                      <a:lnTo>
                        <a:pt x="135" y="5"/>
                      </a:lnTo>
                      <a:lnTo>
                        <a:pt x="136" y="0"/>
                      </a:lnTo>
                      <a:lnTo>
                        <a:pt x="7" y="0"/>
                      </a:lnTo>
                      <a:lnTo>
                        <a:pt x="4" y="5"/>
                      </a:lnTo>
                      <a:lnTo>
                        <a:pt x="2" y="10"/>
                      </a:lnTo>
                      <a:lnTo>
                        <a:pt x="1" y="13"/>
                      </a:lnTo>
                      <a:lnTo>
                        <a:pt x="0" y="17"/>
                      </a:lnTo>
                      <a:lnTo>
                        <a:pt x="128" y="17"/>
                      </a:lnTo>
                      <a:close/>
                    </a:path>
                  </a:pathLst>
                </a:custGeom>
                <a:solidFill>
                  <a:srgbClr val="ABABAB"/>
                </a:solidFill>
                <a:ln w="9525">
                  <a:noFill/>
                  <a:round/>
                  <a:headEnd/>
                  <a:tailEnd/>
                </a:ln>
              </p:spPr>
              <p:txBody>
                <a:bodyPr/>
                <a:lstStyle/>
                <a:p>
                  <a:endParaRPr lang="en-US"/>
                </a:p>
              </p:txBody>
            </p:sp>
            <p:sp>
              <p:nvSpPr>
                <p:cNvPr id="13216" name="Freeform 391"/>
                <p:cNvSpPr>
                  <a:spLocks/>
                </p:cNvSpPr>
                <p:nvPr/>
              </p:nvSpPr>
              <p:spPr bwMode="auto">
                <a:xfrm>
                  <a:off x="2726" y="4060"/>
                  <a:ext cx="45" cy="5"/>
                </a:xfrm>
                <a:custGeom>
                  <a:avLst/>
                  <a:gdLst>
                    <a:gd name="T0" fmla="*/ 2 w 135"/>
                    <a:gd name="T1" fmla="*/ 0 h 15"/>
                    <a:gd name="T2" fmla="*/ 2 w 135"/>
                    <a:gd name="T3" fmla="*/ 0 h 15"/>
                    <a:gd name="T4" fmla="*/ 2 w 135"/>
                    <a:gd name="T5" fmla="*/ 0 h 15"/>
                    <a:gd name="T6" fmla="*/ 2 w 135"/>
                    <a:gd name="T7" fmla="*/ 0 h 15"/>
                    <a:gd name="T8" fmla="*/ 2 w 135"/>
                    <a:gd name="T9" fmla="*/ 0 h 15"/>
                    <a:gd name="T10" fmla="*/ 0 w 135"/>
                    <a:gd name="T11" fmla="*/ 0 h 15"/>
                    <a:gd name="T12" fmla="*/ 0 w 135"/>
                    <a:gd name="T13" fmla="*/ 0 h 15"/>
                    <a:gd name="T14" fmla="*/ 0 w 135"/>
                    <a:gd name="T15" fmla="*/ 0 h 15"/>
                    <a:gd name="T16" fmla="*/ 0 w 135"/>
                    <a:gd name="T17" fmla="*/ 0 h 15"/>
                    <a:gd name="T18" fmla="*/ 0 w 135"/>
                    <a:gd name="T19" fmla="*/ 0 h 15"/>
                    <a:gd name="T20" fmla="*/ 2 w 135"/>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5"/>
                    <a:gd name="T34" fmla="*/ 0 h 15"/>
                    <a:gd name="T35" fmla="*/ 135 w 135"/>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5" h="15">
                      <a:moveTo>
                        <a:pt x="125" y="15"/>
                      </a:moveTo>
                      <a:lnTo>
                        <a:pt x="128" y="11"/>
                      </a:lnTo>
                      <a:lnTo>
                        <a:pt x="131" y="8"/>
                      </a:lnTo>
                      <a:lnTo>
                        <a:pt x="134" y="3"/>
                      </a:lnTo>
                      <a:lnTo>
                        <a:pt x="135" y="0"/>
                      </a:lnTo>
                      <a:lnTo>
                        <a:pt x="5" y="0"/>
                      </a:lnTo>
                      <a:lnTo>
                        <a:pt x="4" y="3"/>
                      </a:lnTo>
                      <a:lnTo>
                        <a:pt x="3" y="8"/>
                      </a:lnTo>
                      <a:lnTo>
                        <a:pt x="1" y="11"/>
                      </a:lnTo>
                      <a:lnTo>
                        <a:pt x="0" y="15"/>
                      </a:lnTo>
                      <a:lnTo>
                        <a:pt x="125" y="15"/>
                      </a:lnTo>
                      <a:close/>
                    </a:path>
                  </a:pathLst>
                </a:custGeom>
                <a:solidFill>
                  <a:srgbClr val="A1A1A1"/>
                </a:solidFill>
                <a:ln w="9525">
                  <a:noFill/>
                  <a:round/>
                  <a:headEnd/>
                  <a:tailEnd/>
                </a:ln>
              </p:spPr>
              <p:txBody>
                <a:bodyPr/>
                <a:lstStyle/>
                <a:p>
                  <a:endParaRPr lang="en-US"/>
                </a:p>
              </p:txBody>
            </p:sp>
            <p:sp>
              <p:nvSpPr>
                <p:cNvPr id="13217" name="Freeform 392"/>
                <p:cNvSpPr>
                  <a:spLocks/>
                </p:cNvSpPr>
                <p:nvPr/>
              </p:nvSpPr>
              <p:spPr bwMode="auto">
                <a:xfrm>
                  <a:off x="2725" y="4062"/>
                  <a:ext cx="44" cy="6"/>
                </a:xfrm>
                <a:custGeom>
                  <a:avLst/>
                  <a:gdLst>
                    <a:gd name="T0" fmla="*/ 2 w 132"/>
                    <a:gd name="T1" fmla="*/ 0 h 16"/>
                    <a:gd name="T2" fmla="*/ 2 w 132"/>
                    <a:gd name="T3" fmla="*/ 0 h 16"/>
                    <a:gd name="T4" fmla="*/ 2 w 132"/>
                    <a:gd name="T5" fmla="*/ 0 h 16"/>
                    <a:gd name="T6" fmla="*/ 2 w 132"/>
                    <a:gd name="T7" fmla="*/ 0 h 16"/>
                    <a:gd name="T8" fmla="*/ 2 w 132"/>
                    <a:gd name="T9" fmla="*/ 0 h 16"/>
                    <a:gd name="T10" fmla="*/ 2 w 132"/>
                    <a:gd name="T11" fmla="*/ 0 h 16"/>
                    <a:gd name="T12" fmla="*/ 2 w 132"/>
                    <a:gd name="T13" fmla="*/ 0 h 16"/>
                    <a:gd name="T14" fmla="*/ 2 w 132"/>
                    <a:gd name="T15" fmla="*/ 0 h 16"/>
                    <a:gd name="T16" fmla="*/ 1 w 132"/>
                    <a:gd name="T17" fmla="*/ 0 h 16"/>
                    <a:gd name="T18" fmla="*/ 0 w 132"/>
                    <a:gd name="T19" fmla="*/ 0 h 16"/>
                    <a:gd name="T20" fmla="*/ 0 w 132"/>
                    <a:gd name="T21" fmla="*/ 0 h 16"/>
                    <a:gd name="T22" fmla="*/ 0 w 132"/>
                    <a:gd name="T23" fmla="*/ 0 h 16"/>
                    <a:gd name="T24" fmla="*/ 0 w 132"/>
                    <a:gd name="T25" fmla="*/ 0 h 16"/>
                    <a:gd name="T26" fmla="*/ 0 w 132"/>
                    <a:gd name="T27" fmla="*/ 0 h 16"/>
                    <a:gd name="T28" fmla="*/ 2 w 132"/>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
                    <a:gd name="T46" fmla="*/ 0 h 16"/>
                    <a:gd name="T47" fmla="*/ 132 w 132"/>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 h="16">
                      <a:moveTo>
                        <a:pt x="132" y="0"/>
                      </a:moveTo>
                      <a:lnTo>
                        <a:pt x="131" y="3"/>
                      </a:lnTo>
                      <a:lnTo>
                        <a:pt x="128" y="7"/>
                      </a:lnTo>
                      <a:lnTo>
                        <a:pt x="125" y="10"/>
                      </a:lnTo>
                      <a:lnTo>
                        <a:pt x="122" y="14"/>
                      </a:lnTo>
                      <a:lnTo>
                        <a:pt x="122" y="15"/>
                      </a:lnTo>
                      <a:lnTo>
                        <a:pt x="121" y="16"/>
                      </a:lnTo>
                      <a:lnTo>
                        <a:pt x="0" y="16"/>
                      </a:lnTo>
                      <a:lnTo>
                        <a:pt x="0" y="13"/>
                      </a:lnTo>
                      <a:lnTo>
                        <a:pt x="1" y="8"/>
                      </a:lnTo>
                      <a:lnTo>
                        <a:pt x="2" y="4"/>
                      </a:lnTo>
                      <a:lnTo>
                        <a:pt x="4" y="0"/>
                      </a:lnTo>
                      <a:lnTo>
                        <a:pt x="132" y="0"/>
                      </a:lnTo>
                      <a:close/>
                    </a:path>
                  </a:pathLst>
                </a:custGeom>
                <a:solidFill>
                  <a:srgbClr val="999999"/>
                </a:solidFill>
                <a:ln w="9525">
                  <a:noFill/>
                  <a:round/>
                  <a:headEnd/>
                  <a:tailEnd/>
                </a:ln>
              </p:spPr>
              <p:txBody>
                <a:bodyPr/>
                <a:lstStyle/>
                <a:p>
                  <a:endParaRPr lang="en-US"/>
                </a:p>
              </p:txBody>
            </p:sp>
            <p:sp>
              <p:nvSpPr>
                <p:cNvPr id="13218" name="Freeform 393"/>
                <p:cNvSpPr>
                  <a:spLocks/>
                </p:cNvSpPr>
                <p:nvPr/>
              </p:nvSpPr>
              <p:spPr bwMode="auto">
                <a:xfrm>
                  <a:off x="2725" y="4065"/>
                  <a:ext cx="42" cy="5"/>
                </a:xfrm>
                <a:custGeom>
                  <a:avLst/>
                  <a:gdLst>
                    <a:gd name="T0" fmla="*/ 2 w 126"/>
                    <a:gd name="T1" fmla="*/ 0 h 16"/>
                    <a:gd name="T2" fmla="*/ 2 w 126"/>
                    <a:gd name="T3" fmla="*/ 0 h 16"/>
                    <a:gd name="T4" fmla="*/ 2 w 126"/>
                    <a:gd name="T5" fmla="*/ 0 h 16"/>
                    <a:gd name="T6" fmla="*/ 2 w 126"/>
                    <a:gd name="T7" fmla="*/ 0 h 16"/>
                    <a:gd name="T8" fmla="*/ 2 w 126"/>
                    <a:gd name="T9" fmla="*/ 0 h 16"/>
                    <a:gd name="T10" fmla="*/ 1 w 126"/>
                    <a:gd name="T11" fmla="*/ 0 h 16"/>
                    <a:gd name="T12" fmla="*/ 1 w 126"/>
                    <a:gd name="T13" fmla="*/ 0 h 16"/>
                    <a:gd name="T14" fmla="*/ 1 w 126"/>
                    <a:gd name="T15" fmla="*/ 0 h 16"/>
                    <a:gd name="T16" fmla="*/ 1 w 126"/>
                    <a:gd name="T17" fmla="*/ 0 h 16"/>
                    <a:gd name="T18" fmla="*/ 0 w 126"/>
                    <a:gd name="T19" fmla="*/ 0 h 16"/>
                    <a:gd name="T20" fmla="*/ 0 w 126"/>
                    <a:gd name="T21" fmla="*/ 0 h 16"/>
                    <a:gd name="T22" fmla="*/ 0 w 126"/>
                    <a:gd name="T23" fmla="*/ 0 h 16"/>
                    <a:gd name="T24" fmla="*/ 0 w 126"/>
                    <a:gd name="T25" fmla="*/ 0 h 16"/>
                    <a:gd name="T26" fmla="*/ 0 w 126"/>
                    <a:gd name="T27" fmla="*/ 0 h 16"/>
                    <a:gd name="T28" fmla="*/ 2 w 126"/>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
                    <a:gd name="T46" fmla="*/ 0 h 16"/>
                    <a:gd name="T47" fmla="*/ 126 w 126"/>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 h="16">
                      <a:moveTo>
                        <a:pt x="126" y="0"/>
                      </a:moveTo>
                      <a:lnTo>
                        <a:pt x="126" y="2"/>
                      </a:lnTo>
                      <a:lnTo>
                        <a:pt x="125" y="3"/>
                      </a:lnTo>
                      <a:lnTo>
                        <a:pt x="124" y="5"/>
                      </a:lnTo>
                      <a:lnTo>
                        <a:pt x="122" y="6"/>
                      </a:lnTo>
                      <a:lnTo>
                        <a:pt x="121" y="9"/>
                      </a:lnTo>
                      <a:lnTo>
                        <a:pt x="118" y="11"/>
                      </a:lnTo>
                      <a:lnTo>
                        <a:pt x="117" y="14"/>
                      </a:lnTo>
                      <a:lnTo>
                        <a:pt x="113" y="16"/>
                      </a:lnTo>
                      <a:lnTo>
                        <a:pt x="0" y="16"/>
                      </a:lnTo>
                      <a:lnTo>
                        <a:pt x="0" y="13"/>
                      </a:lnTo>
                      <a:lnTo>
                        <a:pt x="0" y="9"/>
                      </a:lnTo>
                      <a:lnTo>
                        <a:pt x="0" y="6"/>
                      </a:lnTo>
                      <a:lnTo>
                        <a:pt x="1" y="0"/>
                      </a:lnTo>
                      <a:lnTo>
                        <a:pt x="126" y="0"/>
                      </a:lnTo>
                      <a:close/>
                    </a:path>
                  </a:pathLst>
                </a:custGeom>
                <a:solidFill>
                  <a:srgbClr val="8F8F8F"/>
                </a:solidFill>
                <a:ln w="9525">
                  <a:noFill/>
                  <a:round/>
                  <a:headEnd/>
                  <a:tailEnd/>
                </a:ln>
              </p:spPr>
              <p:txBody>
                <a:bodyPr/>
                <a:lstStyle/>
                <a:p>
                  <a:endParaRPr lang="en-US"/>
                </a:p>
              </p:txBody>
            </p:sp>
            <p:sp>
              <p:nvSpPr>
                <p:cNvPr id="13219" name="Freeform 394"/>
                <p:cNvSpPr>
                  <a:spLocks/>
                </p:cNvSpPr>
                <p:nvPr/>
              </p:nvSpPr>
              <p:spPr bwMode="auto">
                <a:xfrm>
                  <a:off x="2725" y="4068"/>
                  <a:ext cx="41" cy="5"/>
                </a:xfrm>
                <a:custGeom>
                  <a:avLst/>
                  <a:gdLst>
                    <a:gd name="T0" fmla="*/ 1 w 121"/>
                    <a:gd name="T1" fmla="*/ 0 h 17"/>
                    <a:gd name="T2" fmla="*/ 1 w 121"/>
                    <a:gd name="T3" fmla="*/ 0 h 17"/>
                    <a:gd name="T4" fmla="*/ 1 w 121"/>
                    <a:gd name="T5" fmla="*/ 0 h 17"/>
                    <a:gd name="T6" fmla="*/ 2 w 121"/>
                    <a:gd name="T7" fmla="*/ 0 h 17"/>
                    <a:gd name="T8" fmla="*/ 2 w 121"/>
                    <a:gd name="T9" fmla="*/ 0 h 17"/>
                    <a:gd name="T10" fmla="*/ 0 w 121"/>
                    <a:gd name="T11" fmla="*/ 0 h 17"/>
                    <a:gd name="T12" fmla="*/ 0 w 121"/>
                    <a:gd name="T13" fmla="*/ 0 h 17"/>
                    <a:gd name="T14" fmla="*/ 0 w 121"/>
                    <a:gd name="T15" fmla="*/ 0 h 17"/>
                    <a:gd name="T16" fmla="*/ 0 w 121"/>
                    <a:gd name="T17" fmla="*/ 0 h 17"/>
                    <a:gd name="T18" fmla="*/ 0 w 121"/>
                    <a:gd name="T19" fmla="*/ 0 h 17"/>
                    <a:gd name="T20" fmla="*/ 1 w 121"/>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17"/>
                    <a:gd name="T35" fmla="*/ 121 w 121"/>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17">
                      <a:moveTo>
                        <a:pt x="104" y="17"/>
                      </a:moveTo>
                      <a:lnTo>
                        <a:pt x="109" y="13"/>
                      </a:lnTo>
                      <a:lnTo>
                        <a:pt x="113" y="10"/>
                      </a:lnTo>
                      <a:lnTo>
                        <a:pt x="117" y="5"/>
                      </a:lnTo>
                      <a:lnTo>
                        <a:pt x="121" y="0"/>
                      </a:lnTo>
                      <a:lnTo>
                        <a:pt x="0" y="0"/>
                      </a:lnTo>
                      <a:lnTo>
                        <a:pt x="0" y="5"/>
                      </a:lnTo>
                      <a:lnTo>
                        <a:pt x="0" y="10"/>
                      </a:lnTo>
                      <a:lnTo>
                        <a:pt x="0" y="13"/>
                      </a:lnTo>
                      <a:lnTo>
                        <a:pt x="2" y="17"/>
                      </a:lnTo>
                      <a:lnTo>
                        <a:pt x="104" y="17"/>
                      </a:lnTo>
                      <a:close/>
                    </a:path>
                  </a:pathLst>
                </a:custGeom>
                <a:solidFill>
                  <a:srgbClr val="858585"/>
                </a:solidFill>
                <a:ln w="9525">
                  <a:noFill/>
                  <a:round/>
                  <a:headEnd/>
                  <a:tailEnd/>
                </a:ln>
              </p:spPr>
              <p:txBody>
                <a:bodyPr/>
                <a:lstStyle/>
                <a:p>
                  <a:endParaRPr lang="en-US"/>
                </a:p>
              </p:txBody>
            </p:sp>
            <p:sp>
              <p:nvSpPr>
                <p:cNvPr id="13220" name="Freeform 395"/>
                <p:cNvSpPr>
                  <a:spLocks/>
                </p:cNvSpPr>
                <p:nvPr/>
              </p:nvSpPr>
              <p:spPr bwMode="auto">
                <a:xfrm>
                  <a:off x="2725" y="4070"/>
                  <a:ext cx="38" cy="6"/>
                </a:xfrm>
                <a:custGeom>
                  <a:avLst/>
                  <a:gdLst>
                    <a:gd name="T0" fmla="*/ 1 w 113"/>
                    <a:gd name="T1" fmla="*/ 0 h 17"/>
                    <a:gd name="T2" fmla="*/ 1 w 113"/>
                    <a:gd name="T3" fmla="*/ 0 h 17"/>
                    <a:gd name="T4" fmla="*/ 1 w 113"/>
                    <a:gd name="T5" fmla="*/ 0 h 17"/>
                    <a:gd name="T6" fmla="*/ 1 w 113"/>
                    <a:gd name="T7" fmla="*/ 0 h 17"/>
                    <a:gd name="T8" fmla="*/ 1 w 113"/>
                    <a:gd name="T9" fmla="*/ 0 h 17"/>
                    <a:gd name="T10" fmla="*/ 0 w 113"/>
                    <a:gd name="T11" fmla="*/ 0 h 17"/>
                    <a:gd name="T12" fmla="*/ 0 w 113"/>
                    <a:gd name="T13" fmla="*/ 0 h 17"/>
                    <a:gd name="T14" fmla="*/ 0 w 113"/>
                    <a:gd name="T15" fmla="*/ 0 h 17"/>
                    <a:gd name="T16" fmla="*/ 0 w 113"/>
                    <a:gd name="T17" fmla="*/ 0 h 17"/>
                    <a:gd name="T18" fmla="*/ 0 w 113"/>
                    <a:gd name="T19" fmla="*/ 0 h 17"/>
                    <a:gd name="T20" fmla="*/ 1 w 113"/>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17"/>
                    <a:gd name="T35" fmla="*/ 113 w 113"/>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17">
                      <a:moveTo>
                        <a:pt x="95" y="17"/>
                      </a:moveTo>
                      <a:lnTo>
                        <a:pt x="99" y="13"/>
                      </a:lnTo>
                      <a:lnTo>
                        <a:pt x="104" y="10"/>
                      </a:lnTo>
                      <a:lnTo>
                        <a:pt x="109" y="5"/>
                      </a:lnTo>
                      <a:lnTo>
                        <a:pt x="113" y="0"/>
                      </a:lnTo>
                      <a:lnTo>
                        <a:pt x="0" y="0"/>
                      </a:lnTo>
                      <a:lnTo>
                        <a:pt x="0" y="5"/>
                      </a:lnTo>
                      <a:lnTo>
                        <a:pt x="2" y="10"/>
                      </a:lnTo>
                      <a:lnTo>
                        <a:pt x="4" y="14"/>
                      </a:lnTo>
                      <a:lnTo>
                        <a:pt x="6" y="17"/>
                      </a:lnTo>
                      <a:lnTo>
                        <a:pt x="95" y="17"/>
                      </a:lnTo>
                      <a:close/>
                    </a:path>
                  </a:pathLst>
                </a:custGeom>
                <a:solidFill>
                  <a:srgbClr val="7D7D7D"/>
                </a:solidFill>
                <a:ln w="9525">
                  <a:noFill/>
                  <a:round/>
                  <a:headEnd/>
                  <a:tailEnd/>
                </a:ln>
              </p:spPr>
              <p:txBody>
                <a:bodyPr/>
                <a:lstStyle/>
                <a:p>
                  <a:endParaRPr lang="en-US"/>
                </a:p>
              </p:txBody>
            </p:sp>
            <p:sp>
              <p:nvSpPr>
                <p:cNvPr id="13221" name="Freeform 396"/>
                <p:cNvSpPr>
                  <a:spLocks/>
                </p:cNvSpPr>
                <p:nvPr/>
              </p:nvSpPr>
              <p:spPr bwMode="auto">
                <a:xfrm>
                  <a:off x="2726" y="4073"/>
                  <a:ext cx="34" cy="6"/>
                </a:xfrm>
                <a:custGeom>
                  <a:avLst/>
                  <a:gdLst>
                    <a:gd name="T0" fmla="*/ 1 w 102"/>
                    <a:gd name="T1" fmla="*/ 0 h 16"/>
                    <a:gd name="T2" fmla="*/ 1 w 102"/>
                    <a:gd name="T3" fmla="*/ 0 h 16"/>
                    <a:gd name="T4" fmla="*/ 1 w 102"/>
                    <a:gd name="T5" fmla="*/ 0 h 16"/>
                    <a:gd name="T6" fmla="*/ 1 w 102"/>
                    <a:gd name="T7" fmla="*/ 0 h 16"/>
                    <a:gd name="T8" fmla="*/ 1 w 102"/>
                    <a:gd name="T9" fmla="*/ 0 h 16"/>
                    <a:gd name="T10" fmla="*/ 0 w 102"/>
                    <a:gd name="T11" fmla="*/ 0 h 16"/>
                    <a:gd name="T12" fmla="*/ 0 w 102"/>
                    <a:gd name="T13" fmla="*/ 0 h 16"/>
                    <a:gd name="T14" fmla="*/ 0 w 102"/>
                    <a:gd name="T15" fmla="*/ 0 h 16"/>
                    <a:gd name="T16" fmla="*/ 0 w 102"/>
                    <a:gd name="T17" fmla="*/ 0 h 16"/>
                    <a:gd name="T18" fmla="*/ 0 w 102"/>
                    <a:gd name="T19" fmla="*/ 0 h 16"/>
                    <a:gd name="T20" fmla="*/ 0 w 102"/>
                    <a:gd name="T21" fmla="*/ 0 h 16"/>
                    <a:gd name="T22" fmla="*/ 1 w 102"/>
                    <a:gd name="T23" fmla="*/ 0 h 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2"/>
                    <a:gd name="T37" fmla="*/ 0 h 16"/>
                    <a:gd name="T38" fmla="*/ 102 w 102"/>
                    <a:gd name="T39" fmla="*/ 16 h 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2" h="16">
                      <a:moveTo>
                        <a:pt x="80" y="16"/>
                      </a:moveTo>
                      <a:lnTo>
                        <a:pt x="86" y="13"/>
                      </a:lnTo>
                      <a:lnTo>
                        <a:pt x="91" y="9"/>
                      </a:lnTo>
                      <a:lnTo>
                        <a:pt x="98" y="4"/>
                      </a:lnTo>
                      <a:lnTo>
                        <a:pt x="102" y="0"/>
                      </a:lnTo>
                      <a:lnTo>
                        <a:pt x="0" y="0"/>
                      </a:lnTo>
                      <a:lnTo>
                        <a:pt x="2" y="3"/>
                      </a:lnTo>
                      <a:lnTo>
                        <a:pt x="4" y="7"/>
                      </a:lnTo>
                      <a:lnTo>
                        <a:pt x="6" y="10"/>
                      </a:lnTo>
                      <a:lnTo>
                        <a:pt x="10" y="13"/>
                      </a:lnTo>
                      <a:lnTo>
                        <a:pt x="20" y="16"/>
                      </a:lnTo>
                      <a:lnTo>
                        <a:pt x="80" y="16"/>
                      </a:lnTo>
                      <a:close/>
                    </a:path>
                  </a:pathLst>
                </a:custGeom>
                <a:solidFill>
                  <a:srgbClr val="737373"/>
                </a:solidFill>
                <a:ln w="9525">
                  <a:noFill/>
                  <a:round/>
                  <a:headEnd/>
                  <a:tailEnd/>
                </a:ln>
              </p:spPr>
              <p:txBody>
                <a:bodyPr/>
                <a:lstStyle/>
                <a:p>
                  <a:endParaRPr lang="en-US"/>
                </a:p>
              </p:txBody>
            </p:sp>
            <p:sp>
              <p:nvSpPr>
                <p:cNvPr id="13222" name="Freeform 397"/>
                <p:cNvSpPr>
                  <a:spLocks/>
                </p:cNvSpPr>
                <p:nvPr/>
              </p:nvSpPr>
              <p:spPr bwMode="auto">
                <a:xfrm>
                  <a:off x="2727" y="4076"/>
                  <a:ext cx="30" cy="5"/>
                </a:xfrm>
                <a:custGeom>
                  <a:avLst/>
                  <a:gdLst>
                    <a:gd name="T0" fmla="*/ 1 w 89"/>
                    <a:gd name="T1" fmla="*/ 0 h 16"/>
                    <a:gd name="T2" fmla="*/ 1 w 89"/>
                    <a:gd name="T3" fmla="*/ 0 h 16"/>
                    <a:gd name="T4" fmla="*/ 1 w 89"/>
                    <a:gd name="T5" fmla="*/ 0 h 16"/>
                    <a:gd name="T6" fmla="*/ 1 w 89"/>
                    <a:gd name="T7" fmla="*/ 0 h 16"/>
                    <a:gd name="T8" fmla="*/ 1 w 89"/>
                    <a:gd name="T9" fmla="*/ 0 h 16"/>
                    <a:gd name="T10" fmla="*/ 1 w 89"/>
                    <a:gd name="T11" fmla="*/ 0 h 16"/>
                    <a:gd name="T12" fmla="*/ 1 w 89"/>
                    <a:gd name="T13" fmla="*/ 0 h 16"/>
                    <a:gd name="T14" fmla="*/ 1 w 89"/>
                    <a:gd name="T15" fmla="*/ 0 h 16"/>
                    <a:gd name="T16" fmla="*/ 1 w 89"/>
                    <a:gd name="T17" fmla="*/ 0 h 16"/>
                    <a:gd name="T18" fmla="*/ 0 w 89"/>
                    <a:gd name="T19" fmla="*/ 0 h 16"/>
                    <a:gd name="T20" fmla="*/ 0 w 89"/>
                    <a:gd name="T21" fmla="*/ 0 h 16"/>
                    <a:gd name="T22" fmla="*/ 0 w 89"/>
                    <a:gd name="T23" fmla="*/ 0 h 16"/>
                    <a:gd name="T24" fmla="*/ 0 w 89"/>
                    <a:gd name="T25" fmla="*/ 0 h 16"/>
                    <a:gd name="T26" fmla="*/ 0 w 89"/>
                    <a:gd name="T27" fmla="*/ 0 h 16"/>
                    <a:gd name="T28" fmla="*/ 0 w 89"/>
                    <a:gd name="T29" fmla="*/ 0 h 16"/>
                    <a:gd name="T30" fmla="*/ 0 w 89"/>
                    <a:gd name="T31" fmla="*/ 0 h 16"/>
                    <a:gd name="T32" fmla="*/ 0 w 89"/>
                    <a:gd name="T33" fmla="*/ 0 h 16"/>
                    <a:gd name="T34" fmla="*/ 0 w 89"/>
                    <a:gd name="T35" fmla="*/ 0 h 16"/>
                    <a:gd name="T36" fmla="*/ 0 w 89"/>
                    <a:gd name="T37" fmla="*/ 0 h 16"/>
                    <a:gd name="T38" fmla="*/ 1 w 89"/>
                    <a:gd name="T39" fmla="*/ 0 h 1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89"/>
                    <a:gd name="T61" fmla="*/ 0 h 16"/>
                    <a:gd name="T62" fmla="*/ 89 w 89"/>
                    <a:gd name="T63" fmla="*/ 16 h 1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89" h="16">
                      <a:moveTo>
                        <a:pt x="56" y="16"/>
                      </a:moveTo>
                      <a:lnTo>
                        <a:pt x="60" y="15"/>
                      </a:lnTo>
                      <a:lnTo>
                        <a:pt x="63" y="14"/>
                      </a:lnTo>
                      <a:lnTo>
                        <a:pt x="67" y="13"/>
                      </a:lnTo>
                      <a:lnTo>
                        <a:pt x="71" y="10"/>
                      </a:lnTo>
                      <a:lnTo>
                        <a:pt x="75" y="8"/>
                      </a:lnTo>
                      <a:lnTo>
                        <a:pt x="80" y="6"/>
                      </a:lnTo>
                      <a:lnTo>
                        <a:pt x="85" y="2"/>
                      </a:lnTo>
                      <a:lnTo>
                        <a:pt x="89" y="0"/>
                      </a:lnTo>
                      <a:lnTo>
                        <a:pt x="0" y="0"/>
                      </a:lnTo>
                      <a:lnTo>
                        <a:pt x="2" y="1"/>
                      </a:lnTo>
                      <a:lnTo>
                        <a:pt x="3" y="2"/>
                      </a:lnTo>
                      <a:lnTo>
                        <a:pt x="5" y="2"/>
                      </a:lnTo>
                      <a:lnTo>
                        <a:pt x="6" y="5"/>
                      </a:lnTo>
                      <a:lnTo>
                        <a:pt x="32" y="15"/>
                      </a:lnTo>
                      <a:lnTo>
                        <a:pt x="34" y="15"/>
                      </a:lnTo>
                      <a:lnTo>
                        <a:pt x="35" y="15"/>
                      </a:lnTo>
                      <a:lnTo>
                        <a:pt x="35" y="16"/>
                      </a:lnTo>
                      <a:lnTo>
                        <a:pt x="36" y="16"/>
                      </a:lnTo>
                      <a:lnTo>
                        <a:pt x="56" y="16"/>
                      </a:lnTo>
                      <a:close/>
                    </a:path>
                  </a:pathLst>
                </a:custGeom>
                <a:solidFill>
                  <a:srgbClr val="696969"/>
                </a:solidFill>
                <a:ln w="9525">
                  <a:noFill/>
                  <a:round/>
                  <a:headEnd/>
                  <a:tailEnd/>
                </a:ln>
              </p:spPr>
              <p:txBody>
                <a:bodyPr/>
                <a:lstStyle/>
                <a:p>
                  <a:endParaRPr lang="en-US"/>
                </a:p>
              </p:txBody>
            </p:sp>
            <p:sp>
              <p:nvSpPr>
                <p:cNvPr id="13223" name="Freeform 398"/>
                <p:cNvSpPr>
                  <a:spLocks/>
                </p:cNvSpPr>
                <p:nvPr/>
              </p:nvSpPr>
              <p:spPr bwMode="auto">
                <a:xfrm>
                  <a:off x="2733" y="4079"/>
                  <a:ext cx="20" cy="3"/>
                </a:xfrm>
                <a:custGeom>
                  <a:avLst/>
                  <a:gdLst>
                    <a:gd name="T0" fmla="*/ 1 w 60"/>
                    <a:gd name="T1" fmla="*/ 0 h 9"/>
                    <a:gd name="T2" fmla="*/ 1 w 60"/>
                    <a:gd name="T3" fmla="*/ 0 h 9"/>
                    <a:gd name="T4" fmla="*/ 1 w 60"/>
                    <a:gd name="T5" fmla="*/ 0 h 9"/>
                    <a:gd name="T6" fmla="*/ 1 w 60"/>
                    <a:gd name="T7" fmla="*/ 0 h 9"/>
                    <a:gd name="T8" fmla="*/ 0 w 60"/>
                    <a:gd name="T9" fmla="*/ 0 h 9"/>
                    <a:gd name="T10" fmla="*/ 0 w 60"/>
                    <a:gd name="T11" fmla="*/ 0 h 9"/>
                    <a:gd name="T12" fmla="*/ 0 w 60"/>
                    <a:gd name="T13" fmla="*/ 0 h 9"/>
                    <a:gd name="T14" fmla="*/ 0 w 60"/>
                    <a:gd name="T15" fmla="*/ 0 h 9"/>
                    <a:gd name="T16" fmla="*/ 0 w 60"/>
                    <a:gd name="T17" fmla="*/ 0 h 9"/>
                    <a:gd name="T18" fmla="*/ 0 w 60"/>
                    <a:gd name="T19" fmla="*/ 0 h 9"/>
                    <a:gd name="T20" fmla="*/ 1 w 60"/>
                    <a:gd name="T21" fmla="*/ 0 h 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9"/>
                    <a:gd name="T35" fmla="*/ 60 w 60"/>
                    <a:gd name="T36" fmla="*/ 9 h 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9">
                      <a:moveTo>
                        <a:pt x="60" y="0"/>
                      </a:moveTo>
                      <a:lnTo>
                        <a:pt x="55" y="2"/>
                      </a:lnTo>
                      <a:lnTo>
                        <a:pt x="48" y="5"/>
                      </a:lnTo>
                      <a:lnTo>
                        <a:pt x="42" y="7"/>
                      </a:lnTo>
                      <a:lnTo>
                        <a:pt x="37" y="8"/>
                      </a:lnTo>
                      <a:lnTo>
                        <a:pt x="31" y="9"/>
                      </a:lnTo>
                      <a:lnTo>
                        <a:pt x="26" y="9"/>
                      </a:lnTo>
                      <a:lnTo>
                        <a:pt x="22" y="8"/>
                      </a:lnTo>
                      <a:lnTo>
                        <a:pt x="16" y="7"/>
                      </a:lnTo>
                      <a:lnTo>
                        <a:pt x="0" y="0"/>
                      </a:lnTo>
                      <a:lnTo>
                        <a:pt x="60" y="0"/>
                      </a:lnTo>
                      <a:close/>
                    </a:path>
                  </a:pathLst>
                </a:custGeom>
                <a:solidFill>
                  <a:srgbClr val="5E5E5E"/>
                </a:solidFill>
                <a:ln w="9525">
                  <a:noFill/>
                  <a:round/>
                  <a:headEnd/>
                  <a:tailEnd/>
                </a:ln>
              </p:spPr>
              <p:txBody>
                <a:bodyPr/>
                <a:lstStyle/>
                <a:p>
                  <a:endParaRPr lang="en-US"/>
                </a:p>
              </p:txBody>
            </p:sp>
            <p:sp>
              <p:nvSpPr>
                <p:cNvPr id="13224" name="Freeform 399"/>
                <p:cNvSpPr>
                  <a:spLocks/>
                </p:cNvSpPr>
                <p:nvPr/>
              </p:nvSpPr>
              <p:spPr bwMode="auto">
                <a:xfrm>
                  <a:off x="2739" y="4081"/>
                  <a:ext cx="7" cy="1"/>
                </a:xfrm>
                <a:custGeom>
                  <a:avLst/>
                  <a:gdLst>
                    <a:gd name="T0" fmla="*/ 0 w 20"/>
                    <a:gd name="T1" fmla="*/ 0 h 1"/>
                    <a:gd name="T2" fmla="*/ 0 w 20"/>
                    <a:gd name="T3" fmla="*/ 1 h 1"/>
                    <a:gd name="T4" fmla="*/ 0 w 20"/>
                    <a:gd name="T5" fmla="*/ 1 h 1"/>
                    <a:gd name="T6" fmla="*/ 0 w 20"/>
                    <a:gd name="T7" fmla="*/ 1 h 1"/>
                    <a:gd name="T8" fmla="*/ 0 w 20"/>
                    <a:gd name="T9" fmla="*/ 0 h 1"/>
                    <a:gd name="T10" fmla="*/ 0 w 20"/>
                    <a:gd name="T11" fmla="*/ 0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 h="1">
                      <a:moveTo>
                        <a:pt x="0" y="0"/>
                      </a:moveTo>
                      <a:lnTo>
                        <a:pt x="4" y="1"/>
                      </a:lnTo>
                      <a:lnTo>
                        <a:pt x="10" y="1"/>
                      </a:lnTo>
                      <a:lnTo>
                        <a:pt x="14" y="1"/>
                      </a:lnTo>
                      <a:lnTo>
                        <a:pt x="20" y="0"/>
                      </a:lnTo>
                      <a:lnTo>
                        <a:pt x="0" y="0"/>
                      </a:lnTo>
                      <a:close/>
                    </a:path>
                  </a:pathLst>
                </a:custGeom>
                <a:solidFill>
                  <a:srgbClr val="575757"/>
                </a:solidFill>
                <a:ln w="9525">
                  <a:noFill/>
                  <a:round/>
                  <a:headEnd/>
                  <a:tailEnd/>
                </a:ln>
              </p:spPr>
              <p:txBody>
                <a:bodyPr/>
                <a:lstStyle/>
                <a:p>
                  <a:endParaRPr lang="en-US"/>
                </a:p>
              </p:txBody>
            </p:sp>
            <p:sp>
              <p:nvSpPr>
                <p:cNvPr id="13225" name="Freeform 400"/>
                <p:cNvSpPr>
                  <a:spLocks/>
                </p:cNvSpPr>
                <p:nvPr/>
              </p:nvSpPr>
              <p:spPr bwMode="auto">
                <a:xfrm>
                  <a:off x="2759" y="4037"/>
                  <a:ext cx="11" cy="6"/>
                </a:xfrm>
                <a:custGeom>
                  <a:avLst/>
                  <a:gdLst>
                    <a:gd name="T0" fmla="*/ 0 w 31"/>
                    <a:gd name="T1" fmla="*/ 0 h 20"/>
                    <a:gd name="T2" fmla="*/ 0 w 31"/>
                    <a:gd name="T3" fmla="*/ 0 h 20"/>
                    <a:gd name="T4" fmla="*/ 0 w 31"/>
                    <a:gd name="T5" fmla="*/ 0 h 20"/>
                    <a:gd name="T6" fmla="*/ 0 w 31"/>
                    <a:gd name="T7" fmla="*/ 0 h 20"/>
                    <a:gd name="T8" fmla="*/ 0 w 31"/>
                    <a:gd name="T9" fmla="*/ 0 h 20"/>
                    <a:gd name="T10" fmla="*/ 0 w 31"/>
                    <a:gd name="T11" fmla="*/ 0 h 20"/>
                    <a:gd name="T12" fmla="*/ 0 w 31"/>
                    <a:gd name="T13" fmla="*/ 0 h 20"/>
                    <a:gd name="T14" fmla="*/ 0 w 31"/>
                    <a:gd name="T15" fmla="*/ 0 h 20"/>
                    <a:gd name="T16" fmla="*/ 0 w 31"/>
                    <a:gd name="T17" fmla="*/ 0 h 20"/>
                    <a:gd name="T18" fmla="*/ 0 w 31"/>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20"/>
                    <a:gd name="T32" fmla="*/ 31 w 31"/>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20">
                      <a:moveTo>
                        <a:pt x="31" y="12"/>
                      </a:moveTo>
                      <a:lnTo>
                        <a:pt x="31" y="12"/>
                      </a:lnTo>
                      <a:lnTo>
                        <a:pt x="4" y="0"/>
                      </a:lnTo>
                      <a:lnTo>
                        <a:pt x="0" y="9"/>
                      </a:lnTo>
                      <a:lnTo>
                        <a:pt x="26" y="20"/>
                      </a:lnTo>
                      <a:lnTo>
                        <a:pt x="31" y="12"/>
                      </a:lnTo>
                      <a:close/>
                    </a:path>
                  </a:pathLst>
                </a:custGeom>
                <a:solidFill>
                  <a:srgbClr val="000000"/>
                </a:solidFill>
                <a:ln w="9525">
                  <a:noFill/>
                  <a:round/>
                  <a:headEnd/>
                  <a:tailEnd/>
                </a:ln>
              </p:spPr>
              <p:txBody>
                <a:bodyPr/>
                <a:lstStyle/>
                <a:p>
                  <a:endParaRPr lang="en-US"/>
                </a:p>
              </p:txBody>
            </p:sp>
            <p:sp>
              <p:nvSpPr>
                <p:cNvPr id="13226" name="Freeform 401"/>
                <p:cNvSpPr>
                  <a:spLocks/>
                </p:cNvSpPr>
                <p:nvPr/>
              </p:nvSpPr>
              <p:spPr bwMode="auto">
                <a:xfrm>
                  <a:off x="2764" y="4041"/>
                  <a:ext cx="11" cy="27"/>
                </a:xfrm>
                <a:custGeom>
                  <a:avLst/>
                  <a:gdLst>
                    <a:gd name="T0" fmla="*/ 0 w 33"/>
                    <a:gd name="T1" fmla="*/ 1 h 82"/>
                    <a:gd name="T2" fmla="*/ 0 w 33"/>
                    <a:gd name="T3" fmla="*/ 1 h 82"/>
                    <a:gd name="T4" fmla="*/ 0 w 33"/>
                    <a:gd name="T5" fmla="*/ 1 h 82"/>
                    <a:gd name="T6" fmla="*/ 0 w 33"/>
                    <a:gd name="T7" fmla="*/ 1 h 82"/>
                    <a:gd name="T8" fmla="*/ 0 w 33"/>
                    <a:gd name="T9" fmla="*/ 1 h 82"/>
                    <a:gd name="T10" fmla="*/ 0 w 33"/>
                    <a:gd name="T11" fmla="*/ 0 h 82"/>
                    <a:gd name="T12" fmla="*/ 0 w 33"/>
                    <a:gd name="T13" fmla="*/ 0 h 82"/>
                    <a:gd name="T14" fmla="*/ 0 w 33"/>
                    <a:gd name="T15" fmla="*/ 0 h 82"/>
                    <a:gd name="T16" fmla="*/ 0 w 33"/>
                    <a:gd name="T17" fmla="*/ 0 h 82"/>
                    <a:gd name="T18" fmla="*/ 0 w 33"/>
                    <a:gd name="T19" fmla="*/ 0 h 82"/>
                    <a:gd name="T20" fmla="*/ 0 w 33"/>
                    <a:gd name="T21" fmla="*/ 0 h 82"/>
                    <a:gd name="T22" fmla="*/ 0 w 33"/>
                    <a:gd name="T23" fmla="*/ 0 h 82"/>
                    <a:gd name="T24" fmla="*/ 0 w 33"/>
                    <a:gd name="T25" fmla="*/ 0 h 82"/>
                    <a:gd name="T26" fmla="*/ 0 w 33"/>
                    <a:gd name="T27" fmla="*/ 0 h 82"/>
                    <a:gd name="T28" fmla="*/ 0 w 33"/>
                    <a:gd name="T29" fmla="*/ 0 h 82"/>
                    <a:gd name="T30" fmla="*/ 0 w 33"/>
                    <a:gd name="T31" fmla="*/ 1 h 82"/>
                    <a:gd name="T32" fmla="*/ 0 w 33"/>
                    <a:gd name="T33" fmla="*/ 1 h 82"/>
                    <a:gd name="T34" fmla="*/ 0 w 33"/>
                    <a:gd name="T35" fmla="*/ 1 h 82"/>
                    <a:gd name="T36" fmla="*/ 0 w 33"/>
                    <a:gd name="T37" fmla="*/ 1 h 82"/>
                    <a:gd name="T38" fmla="*/ 0 w 33"/>
                    <a:gd name="T39" fmla="*/ 1 h 82"/>
                    <a:gd name="T40" fmla="*/ 0 w 33"/>
                    <a:gd name="T41" fmla="*/ 1 h 82"/>
                    <a:gd name="T42" fmla="*/ 0 w 33"/>
                    <a:gd name="T43" fmla="*/ 1 h 82"/>
                    <a:gd name="T44" fmla="*/ 0 w 33"/>
                    <a:gd name="T45" fmla="*/ 1 h 8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82"/>
                    <a:gd name="T71" fmla="*/ 33 w 33"/>
                    <a:gd name="T72" fmla="*/ 82 h 8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82">
                      <a:moveTo>
                        <a:pt x="9" y="82"/>
                      </a:moveTo>
                      <a:lnTo>
                        <a:pt x="9" y="82"/>
                      </a:lnTo>
                      <a:lnTo>
                        <a:pt x="18" y="69"/>
                      </a:lnTo>
                      <a:lnTo>
                        <a:pt x="26" y="58"/>
                      </a:lnTo>
                      <a:lnTo>
                        <a:pt x="30" y="45"/>
                      </a:lnTo>
                      <a:lnTo>
                        <a:pt x="33" y="33"/>
                      </a:lnTo>
                      <a:lnTo>
                        <a:pt x="33" y="22"/>
                      </a:lnTo>
                      <a:lnTo>
                        <a:pt x="30" y="13"/>
                      </a:lnTo>
                      <a:lnTo>
                        <a:pt x="25" y="5"/>
                      </a:lnTo>
                      <a:lnTo>
                        <a:pt x="16" y="0"/>
                      </a:lnTo>
                      <a:lnTo>
                        <a:pt x="11" y="8"/>
                      </a:lnTo>
                      <a:lnTo>
                        <a:pt x="16" y="12"/>
                      </a:lnTo>
                      <a:lnTo>
                        <a:pt x="18" y="17"/>
                      </a:lnTo>
                      <a:lnTo>
                        <a:pt x="21" y="24"/>
                      </a:lnTo>
                      <a:lnTo>
                        <a:pt x="21" y="32"/>
                      </a:lnTo>
                      <a:lnTo>
                        <a:pt x="18" y="42"/>
                      </a:lnTo>
                      <a:lnTo>
                        <a:pt x="14" y="53"/>
                      </a:lnTo>
                      <a:lnTo>
                        <a:pt x="8" y="65"/>
                      </a:lnTo>
                      <a:lnTo>
                        <a:pt x="0" y="76"/>
                      </a:lnTo>
                      <a:lnTo>
                        <a:pt x="9" y="82"/>
                      </a:lnTo>
                      <a:close/>
                    </a:path>
                  </a:pathLst>
                </a:custGeom>
                <a:solidFill>
                  <a:srgbClr val="000000"/>
                </a:solidFill>
                <a:ln w="9525">
                  <a:noFill/>
                  <a:round/>
                  <a:headEnd/>
                  <a:tailEnd/>
                </a:ln>
              </p:spPr>
              <p:txBody>
                <a:bodyPr/>
                <a:lstStyle/>
                <a:p>
                  <a:endParaRPr lang="en-US"/>
                </a:p>
              </p:txBody>
            </p:sp>
            <p:sp>
              <p:nvSpPr>
                <p:cNvPr id="13227" name="Freeform 402"/>
                <p:cNvSpPr>
                  <a:spLocks/>
                </p:cNvSpPr>
                <p:nvPr/>
              </p:nvSpPr>
              <p:spPr bwMode="auto">
                <a:xfrm>
                  <a:off x="2737" y="4066"/>
                  <a:ext cx="30" cy="18"/>
                </a:xfrm>
                <a:custGeom>
                  <a:avLst/>
                  <a:gdLst>
                    <a:gd name="T0" fmla="*/ 0 w 91"/>
                    <a:gd name="T1" fmla="*/ 1 h 53"/>
                    <a:gd name="T2" fmla="*/ 0 w 91"/>
                    <a:gd name="T3" fmla="*/ 1 h 53"/>
                    <a:gd name="T4" fmla="*/ 0 w 91"/>
                    <a:gd name="T5" fmla="*/ 1 h 53"/>
                    <a:gd name="T6" fmla="*/ 0 w 91"/>
                    <a:gd name="T7" fmla="*/ 1 h 53"/>
                    <a:gd name="T8" fmla="*/ 0 w 91"/>
                    <a:gd name="T9" fmla="*/ 1 h 53"/>
                    <a:gd name="T10" fmla="*/ 1 w 91"/>
                    <a:gd name="T11" fmla="*/ 1 h 53"/>
                    <a:gd name="T12" fmla="*/ 1 w 91"/>
                    <a:gd name="T13" fmla="*/ 0 h 53"/>
                    <a:gd name="T14" fmla="*/ 1 w 91"/>
                    <a:gd name="T15" fmla="*/ 0 h 53"/>
                    <a:gd name="T16" fmla="*/ 1 w 91"/>
                    <a:gd name="T17" fmla="*/ 0 h 53"/>
                    <a:gd name="T18" fmla="*/ 1 w 91"/>
                    <a:gd name="T19" fmla="*/ 0 h 53"/>
                    <a:gd name="T20" fmla="*/ 1 w 91"/>
                    <a:gd name="T21" fmla="*/ 0 h 53"/>
                    <a:gd name="T22" fmla="*/ 1 w 91"/>
                    <a:gd name="T23" fmla="*/ 0 h 53"/>
                    <a:gd name="T24" fmla="*/ 1 w 91"/>
                    <a:gd name="T25" fmla="*/ 0 h 53"/>
                    <a:gd name="T26" fmla="*/ 1 w 91"/>
                    <a:gd name="T27" fmla="*/ 0 h 53"/>
                    <a:gd name="T28" fmla="*/ 0 w 91"/>
                    <a:gd name="T29" fmla="*/ 0 h 53"/>
                    <a:gd name="T30" fmla="*/ 0 w 91"/>
                    <a:gd name="T31" fmla="*/ 1 h 53"/>
                    <a:gd name="T32" fmla="*/ 0 w 91"/>
                    <a:gd name="T33" fmla="*/ 1 h 53"/>
                    <a:gd name="T34" fmla="*/ 0 w 91"/>
                    <a:gd name="T35" fmla="*/ 1 h 53"/>
                    <a:gd name="T36" fmla="*/ 0 w 91"/>
                    <a:gd name="T37" fmla="*/ 1 h 53"/>
                    <a:gd name="T38" fmla="*/ 0 w 91"/>
                    <a:gd name="T39" fmla="*/ 1 h 53"/>
                    <a:gd name="T40" fmla="*/ 0 w 91"/>
                    <a:gd name="T41" fmla="*/ 1 h 53"/>
                    <a:gd name="T42" fmla="*/ 0 w 91"/>
                    <a:gd name="T43" fmla="*/ 1 h 53"/>
                    <a:gd name="T44" fmla="*/ 0 w 91"/>
                    <a:gd name="T45" fmla="*/ 1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1"/>
                    <a:gd name="T70" fmla="*/ 0 h 53"/>
                    <a:gd name="T71" fmla="*/ 91 w 91"/>
                    <a:gd name="T72" fmla="*/ 53 h 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1" h="53">
                      <a:moveTo>
                        <a:pt x="0" y="50"/>
                      </a:moveTo>
                      <a:lnTo>
                        <a:pt x="0" y="50"/>
                      </a:lnTo>
                      <a:lnTo>
                        <a:pt x="10" y="53"/>
                      </a:lnTo>
                      <a:lnTo>
                        <a:pt x="23" y="53"/>
                      </a:lnTo>
                      <a:lnTo>
                        <a:pt x="35" y="50"/>
                      </a:lnTo>
                      <a:lnTo>
                        <a:pt x="46" y="45"/>
                      </a:lnTo>
                      <a:lnTo>
                        <a:pt x="58" y="38"/>
                      </a:lnTo>
                      <a:lnTo>
                        <a:pt x="71" y="29"/>
                      </a:lnTo>
                      <a:lnTo>
                        <a:pt x="82" y="18"/>
                      </a:lnTo>
                      <a:lnTo>
                        <a:pt x="91" y="6"/>
                      </a:lnTo>
                      <a:lnTo>
                        <a:pt x="82" y="0"/>
                      </a:lnTo>
                      <a:lnTo>
                        <a:pt x="74" y="12"/>
                      </a:lnTo>
                      <a:lnTo>
                        <a:pt x="63" y="22"/>
                      </a:lnTo>
                      <a:lnTo>
                        <a:pt x="51" y="30"/>
                      </a:lnTo>
                      <a:lnTo>
                        <a:pt x="39" y="36"/>
                      </a:lnTo>
                      <a:lnTo>
                        <a:pt x="29" y="42"/>
                      </a:lnTo>
                      <a:lnTo>
                        <a:pt x="21" y="43"/>
                      </a:lnTo>
                      <a:lnTo>
                        <a:pt x="13" y="43"/>
                      </a:lnTo>
                      <a:lnTo>
                        <a:pt x="6" y="42"/>
                      </a:lnTo>
                      <a:lnTo>
                        <a:pt x="0" y="50"/>
                      </a:lnTo>
                      <a:close/>
                    </a:path>
                  </a:pathLst>
                </a:custGeom>
                <a:solidFill>
                  <a:srgbClr val="000000"/>
                </a:solidFill>
                <a:ln w="9525">
                  <a:noFill/>
                  <a:round/>
                  <a:headEnd/>
                  <a:tailEnd/>
                </a:ln>
              </p:spPr>
              <p:txBody>
                <a:bodyPr/>
                <a:lstStyle/>
                <a:p>
                  <a:endParaRPr lang="en-US"/>
                </a:p>
              </p:txBody>
            </p:sp>
            <p:sp>
              <p:nvSpPr>
                <p:cNvPr id="13228" name="Freeform 403"/>
                <p:cNvSpPr>
                  <a:spLocks/>
                </p:cNvSpPr>
                <p:nvPr/>
              </p:nvSpPr>
              <p:spPr bwMode="auto">
                <a:xfrm>
                  <a:off x="2728" y="4076"/>
                  <a:ext cx="11" cy="7"/>
                </a:xfrm>
                <a:custGeom>
                  <a:avLst/>
                  <a:gdLst>
                    <a:gd name="T0" fmla="*/ 0 w 32"/>
                    <a:gd name="T1" fmla="*/ 0 h 20"/>
                    <a:gd name="T2" fmla="*/ 0 w 32"/>
                    <a:gd name="T3" fmla="*/ 0 h 20"/>
                    <a:gd name="T4" fmla="*/ 0 w 32"/>
                    <a:gd name="T5" fmla="*/ 0 h 20"/>
                    <a:gd name="T6" fmla="*/ 0 w 32"/>
                    <a:gd name="T7" fmla="*/ 0 h 20"/>
                    <a:gd name="T8" fmla="*/ 0 w 32"/>
                    <a:gd name="T9" fmla="*/ 0 h 20"/>
                    <a:gd name="T10" fmla="*/ 0 w 32"/>
                    <a:gd name="T11" fmla="*/ 0 h 20"/>
                    <a:gd name="T12" fmla="*/ 0 w 32"/>
                    <a:gd name="T13" fmla="*/ 0 h 20"/>
                    <a:gd name="T14" fmla="*/ 0 w 32"/>
                    <a:gd name="T15" fmla="*/ 0 h 20"/>
                    <a:gd name="T16" fmla="*/ 0 w 32"/>
                    <a:gd name="T17" fmla="*/ 0 h 20"/>
                    <a:gd name="T18" fmla="*/ 0 w 32"/>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20"/>
                    <a:gd name="T32" fmla="*/ 32 w 32"/>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20">
                      <a:moveTo>
                        <a:pt x="0" y="8"/>
                      </a:moveTo>
                      <a:lnTo>
                        <a:pt x="0" y="8"/>
                      </a:lnTo>
                      <a:lnTo>
                        <a:pt x="26" y="20"/>
                      </a:lnTo>
                      <a:lnTo>
                        <a:pt x="32" y="12"/>
                      </a:lnTo>
                      <a:lnTo>
                        <a:pt x="6" y="0"/>
                      </a:lnTo>
                      <a:lnTo>
                        <a:pt x="0" y="8"/>
                      </a:lnTo>
                      <a:close/>
                    </a:path>
                  </a:pathLst>
                </a:custGeom>
                <a:solidFill>
                  <a:srgbClr val="000000"/>
                </a:solidFill>
                <a:ln w="9525">
                  <a:noFill/>
                  <a:round/>
                  <a:headEnd/>
                  <a:tailEnd/>
                </a:ln>
              </p:spPr>
              <p:txBody>
                <a:bodyPr/>
                <a:lstStyle/>
                <a:p>
                  <a:endParaRPr lang="en-US"/>
                </a:p>
              </p:txBody>
            </p:sp>
            <p:sp>
              <p:nvSpPr>
                <p:cNvPr id="13229" name="Freeform 404"/>
                <p:cNvSpPr>
                  <a:spLocks/>
                </p:cNvSpPr>
                <p:nvPr/>
              </p:nvSpPr>
              <p:spPr bwMode="auto">
                <a:xfrm>
                  <a:off x="2723" y="4051"/>
                  <a:ext cx="11" cy="28"/>
                </a:xfrm>
                <a:custGeom>
                  <a:avLst/>
                  <a:gdLst>
                    <a:gd name="T0" fmla="*/ 0 w 33"/>
                    <a:gd name="T1" fmla="*/ 0 h 82"/>
                    <a:gd name="T2" fmla="*/ 0 w 33"/>
                    <a:gd name="T3" fmla="*/ 0 h 82"/>
                    <a:gd name="T4" fmla="*/ 0 w 33"/>
                    <a:gd name="T5" fmla="*/ 0 h 82"/>
                    <a:gd name="T6" fmla="*/ 0 w 33"/>
                    <a:gd name="T7" fmla="*/ 0 h 82"/>
                    <a:gd name="T8" fmla="*/ 0 w 33"/>
                    <a:gd name="T9" fmla="*/ 0 h 82"/>
                    <a:gd name="T10" fmla="*/ 0 w 33"/>
                    <a:gd name="T11" fmla="*/ 1 h 82"/>
                    <a:gd name="T12" fmla="*/ 0 w 33"/>
                    <a:gd name="T13" fmla="*/ 1 h 82"/>
                    <a:gd name="T14" fmla="*/ 0 w 33"/>
                    <a:gd name="T15" fmla="*/ 1 h 82"/>
                    <a:gd name="T16" fmla="*/ 0 w 33"/>
                    <a:gd name="T17" fmla="*/ 1 h 82"/>
                    <a:gd name="T18" fmla="*/ 0 w 33"/>
                    <a:gd name="T19" fmla="*/ 1 h 82"/>
                    <a:gd name="T20" fmla="*/ 0 w 33"/>
                    <a:gd name="T21" fmla="*/ 1 h 82"/>
                    <a:gd name="T22" fmla="*/ 0 w 33"/>
                    <a:gd name="T23" fmla="*/ 1 h 82"/>
                    <a:gd name="T24" fmla="*/ 0 w 33"/>
                    <a:gd name="T25" fmla="*/ 1 h 82"/>
                    <a:gd name="T26" fmla="*/ 0 w 33"/>
                    <a:gd name="T27" fmla="*/ 1 h 82"/>
                    <a:gd name="T28" fmla="*/ 0 w 33"/>
                    <a:gd name="T29" fmla="*/ 1 h 82"/>
                    <a:gd name="T30" fmla="*/ 0 w 33"/>
                    <a:gd name="T31" fmla="*/ 1 h 82"/>
                    <a:gd name="T32" fmla="*/ 0 w 33"/>
                    <a:gd name="T33" fmla="*/ 0 h 82"/>
                    <a:gd name="T34" fmla="*/ 0 w 33"/>
                    <a:gd name="T35" fmla="*/ 0 h 82"/>
                    <a:gd name="T36" fmla="*/ 0 w 33"/>
                    <a:gd name="T37" fmla="*/ 0 h 82"/>
                    <a:gd name="T38" fmla="*/ 0 w 33"/>
                    <a:gd name="T39" fmla="*/ 0 h 82"/>
                    <a:gd name="T40" fmla="*/ 0 w 33"/>
                    <a:gd name="T41" fmla="*/ 0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
                    <a:gd name="T64" fmla="*/ 0 h 82"/>
                    <a:gd name="T65" fmla="*/ 33 w 33"/>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 h="82">
                      <a:moveTo>
                        <a:pt x="23" y="0"/>
                      </a:moveTo>
                      <a:lnTo>
                        <a:pt x="23" y="0"/>
                      </a:lnTo>
                      <a:lnTo>
                        <a:pt x="15" y="13"/>
                      </a:lnTo>
                      <a:lnTo>
                        <a:pt x="8" y="25"/>
                      </a:lnTo>
                      <a:lnTo>
                        <a:pt x="2" y="37"/>
                      </a:lnTo>
                      <a:lnTo>
                        <a:pt x="1" y="48"/>
                      </a:lnTo>
                      <a:lnTo>
                        <a:pt x="0" y="60"/>
                      </a:lnTo>
                      <a:lnTo>
                        <a:pt x="2" y="68"/>
                      </a:lnTo>
                      <a:lnTo>
                        <a:pt x="8" y="76"/>
                      </a:lnTo>
                      <a:lnTo>
                        <a:pt x="16" y="82"/>
                      </a:lnTo>
                      <a:lnTo>
                        <a:pt x="22" y="74"/>
                      </a:lnTo>
                      <a:lnTo>
                        <a:pt x="16" y="71"/>
                      </a:lnTo>
                      <a:lnTo>
                        <a:pt x="13" y="66"/>
                      </a:lnTo>
                      <a:lnTo>
                        <a:pt x="11" y="59"/>
                      </a:lnTo>
                      <a:lnTo>
                        <a:pt x="12" y="50"/>
                      </a:lnTo>
                      <a:lnTo>
                        <a:pt x="13" y="40"/>
                      </a:lnTo>
                      <a:lnTo>
                        <a:pt x="18" y="29"/>
                      </a:lnTo>
                      <a:lnTo>
                        <a:pt x="25" y="16"/>
                      </a:lnTo>
                      <a:lnTo>
                        <a:pt x="33" y="6"/>
                      </a:lnTo>
                      <a:lnTo>
                        <a:pt x="23" y="0"/>
                      </a:lnTo>
                      <a:close/>
                    </a:path>
                  </a:pathLst>
                </a:custGeom>
                <a:solidFill>
                  <a:srgbClr val="000000"/>
                </a:solidFill>
                <a:ln w="9525">
                  <a:noFill/>
                  <a:round/>
                  <a:headEnd/>
                  <a:tailEnd/>
                </a:ln>
              </p:spPr>
              <p:txBody>
                <a:bodyPr/>
                <a:lstStyle/>
                <a:p>
                  <a:endParaRPr lang="en-US"/>
                </a:p>
              </p:txBody>
            </p:sp>
            <p:sp>
              <p:nvSpPr>
                <p:cNvPr id="13230" name="Freeform 405"/>
                <p:cNvSpPr>
                  <a:spLocks/>
                </p:cNvSpPr>
                <p:nvPr/>
              </p:nvSpPr>
              <p:spPr bwMode="auto">
                <a:xfrm>
                  <a:off x="2731" y="4036"/>
                  <a:ext cx="30" cy="17"/>
                </a:xfrm>
                <a:custGeom>
                  <a:avLst/>
                  <a:gdLst>
                    <a:gd name="T0" fmla="*/ 1 w 90"/>
                    <a:gd name="T1" fmla="*/ 0 h 53"/>
                    <a:gd name="T2" fmla="*/ 1 w 90"/>
                    <a:gd name="T3" fmla="*/ 0 h 53"/>
                    <a:gd name="T4" fmla="*/ 1 w 90"/>
                    <a:gd name="T5" fmla="*/ 0 h 53"/>
                    <a:gd name="T6" fmla="*/ 1 w 90"/>
                    <a:gd name="T7" fmla="*/ 0 h 53"/>
                    <a:gd name="T8" fmla="*/ 1 w 90"/>
                    <a:gd name="T9" fmla="*/ 0 h 53"/>
                    <a:gd name="T10" fmla="*/ 1 w 90"/>
                    <a:gd name="T11" fmla="*/ 0 h 53"/>
                    <a:gd name="T12" fmla="*/ 0 w 90"/>
                    <a:gd name="T13" fmla="*/ 0 h 53"/>
                    <a:gd name="T14" fmla="*/ 0 w 90"/>
                    <a:gd name="T15" fmla="*/ 0 h 53"/>
                    <a:gd name="T16" fmla="*/ 0 w 90"/>
                    <a:gd name="T17" fmla="*/ 0 h 53"/>
                    <a:gd name="T18" fmla="*/ 0 w 90"/>
                    <a:gd name="T19" fmla="*/ 1 h 53"/>
                    <a:gd name="T20" fmla="*/ 0 w 90"/>
                    <a:gd name="T21" fmla="*/ 1 h 53"/>
                    <a:gd name="T22" fmla="*/ 0 w 90"/>
                    <a:gd name="T23" fmla="*/ 0 h 53"/>
                    <a:gd name="T24" fmla="*/ 0 w 90"/>
                    <a:gd name="T25" fmla="*/ 0 h 53"/>
                    <a:gd name="T26" fmla="*/ 0 w 90"/>
                    <a:gd name="T27" fmla="*/ 0 h 53"/>
                    <a:gd name="T28" fmla="*/ 1 w 90"/>
                    <a:gd name="T29" fmla="*/ 0 h 53"/>
                    <a:gd name="T30" fmla="*/ 1 w 90"/>
                    <a:gd name="T31" fmla="*/ 0 h 53"/>
                    <a:gd name="T32" fmla="*/ 1 w 90"/>
                    <a:gd name="T33" fmla="*/ 0 h 53"/>
                    <a:gd name="T34" fmla="*/ 1 w 90"/>
                    <a:gd name="T35" fmla="*/ 0 h 53"/>
                    <a:gd name="T36" fmla="*/ 1 w 90"/>
                    <a:gd name="T37" fmla="*/ 0 h 53"/>
                    <a:gd name="T38" fmla="*/ 1 w 90"/>
                    <a:gd name="T39" fmla="*/ 0 h 53"/>
                    <a:gd name="T40" fmla="*/ 1 w 90"/>
                    <a:gd name="T41" fmla="*/ 0 h 53"/>
                    <a:gd name="T42" fmla="*/ 1 w 90"/>
                    <a:gd name="T43" fmla="*/ 0 h 53"/>
                    <a:gd name="T44" fmla="*/ 1 w 90"/>
                    <a:gd name="T45" fmla="*/ 0 h 53"/>
                    <a:gd name="T46" fmla="*/ 1 w 90"/>
                    <a:gd name="T47" fmla="*/ 0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53"/>
                    <a:gd name="T74" fmla="*/ 90 w 90"/>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53">
                      <a:moveTo>
                        <a:pt x="90" y="3"/>
                      </a:moveTo>
                      <a:lnTo>
                        <a:pt x="90" y="3"/>
                      </a:lnTo>
                      <a:lnTo>
                        <a:pt x="80" y="0"/>
                      </a:lnTo>
                      <a:lnTo>
                        <a:pt x="69" y="0"/>
                      </a:lnTo>
                      <a:lnTo>
                        <a:pt x="57" y="3"/>
                      </a:lnTo>
                      <a:lnTo>
                        <a:pt x="46" y="9"/>
                      </a:lnTo>
                      <a:lnTo>
                        <a:pt x="33" y="15"/>
                      </a:lnTo>
                      <a:lnTo>
                        <a:pt x="21" y="25"/>
                      </a:lnTo>
                      <a:lnTo>
                        <a:pt x="11" y="35"/>
                      </a:lnTo>
                      <a:lnTo>
                        <a:pt x="0" y="47"/>
                      </a:lnTo>
                      <a:lnTo>
                        <a:pt x="10" y="53"/>
                      </a:lnTo>
                      <a:lnTo>
                        <a:pt x="19" y="41"/>
                      </a:lnTo>
                      <a:lnTo>
                        <a:pt x="29" y="32"/>
                      </a:lnTo>
                      <a:lnTo>
                        <a:pt x="40" y="23"/>
                      </a:lnTo>
                      <a:lnTo>
                        <a:pt x="53" y="18"/>
                      </a:lnTo>
                      <a:lnTo>
                        <a:pt x="62" y="13"/>
                      </a:lnTo>
                      <a:lnTo>
                        <a:pt x="72" y="10"/>
                      </a:lnTo>
                      <a:lnTo>
                        <a:pt x="79" y="10"/>
                      </a:lnTo>
                      <a:lnTo>
                        <a:pt x="86" y="12"/>
                      </a:lnTo>
                      <a:lnTo>
                        <a:pt x="90" y="3"/>
                      </a:lnTo>
                      <a:close/>
                    </a:path>
                  </a:pathLst>
                </a:custGeom>
                <a:solidFill>
                  <a:srgbClr val="000000"/>
                </a:solidFill>
                <a:ln w="9525">
                  <a:noFill/>
                  <a:round/>
                  <a:headEnd/>
                  <a:tailEnd/>
                </a:ln>
              </p:spPr>
              <p:txBody>
                <a:bodyPr/>
                <a:lstStyle/>
                <a:p>
                  <a:endParaRPr lang="en-US"/>
                </a:p>
              </p:txBody>
            </p:sp>
          </p:grpSp>
          <p:grpSp>
            <p:nvGrpSpPr>
              <p:cNvPr id="11" name="Group 607"/>
              <p:cNvGrpSpPr>
                <a:grpSpLocks/>
              </p:cNvGrpSpPr>
              <p:nvPr/>
            </p:nvGrpSpPr>
            <p:grpSpPr bwMode="auto">
              <a:xfrm>
                <a:off x="2722" y="4032"/>
                <a:ext cx="118" cy="54"/>
                <a:chOff x="2723" y="4033"/>
                <a:chExt cx="118" cy="54"/>
              </a:xfrm>
            </p:grpSpPr>
            <p:sp>
              <p:nvSpPr>
                <p:cNvPr id="12831" name="Freeform 407"/>
                <p:cNvSpPr>
                  <a:spLocks/>
                </p:cNvSpPr>
                <p:nvPr/>
              </p:nvSpPr>
              <p:spPr bwMode="auto">
                <a:xfrm>
                  <a:off x="2757" y="4034"/>
                  <a:ext cx="2" cy="1"/>
                </a:xfrm>
                <a:custGeom>
                  <a:avLst/>
                  <a:gdLst>
                    <a:gd name="T0" fmla="*/ 0 w 5"/>
                    <a:gd name="T1" fmla="*/ 0 h 1"/>
                    <a:gd name="T2" fmla="*/ 0 w 5"/>
                    <a:gd name="T3" fmla="*/ 0 h 1"/>
                    <a:gd name="T4" fmla="*/ 0 w 5"/>
                    <a:gd name="T5" fmla="*/ 0 h 1"/>
                    <a:gd name="T6" fmla="*/ 0 w 5"/>
                    <a:gd name="T7" fmla="*/ 0 h 1"/>
                    <a:gd name="T8" fmla="*/ 0 w 5"/>
                    <a:gd name="T9" fmla="*/ 0 h 1"/>
                    <a:gd name="T10" fmla="*/ 0 w 5"/>
                    <a:gd name="T11" fmla="*/ 0 h 1"/>
                    <a:gd name="T12" fmla="*/ 0 w 5"/>
                    <a:gd name="T13" fmla="*/ 0 h 1"/>
                    <a:gd name="T14" fmla="*/ 0 w 5"/>
                    <a:gd name="T15" fmla="*/ 0 h 1"/>
                    <a:gd name="T16" fmla="*/ 0 w 5"/>
                    <a:gd name="T17" fmla="*/ 0 h 1"/>
                    <a:gd name="T18" fmla="*/ 0 w 5"/>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
                    <a:gd name="T32" fmla="*/ 5 w 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
                      <a:moveTo>
                        <a:pt x="5" y="0"/>
                      </a:moveTo>
                      <a:lnTo>
                        <a:pt x="5" y="0"/>
                      </a:lnTo>
                      <a:lnTo>
                        <a:pt x="4" y="0"/>
                      </a:lnTo>
                      <a:lnTo>
                        <a:pt x="3" y="0"/>
                      </a:lnTo>
                      <a:lnTo>
                        <a:pt x="1" y="0"/>
                      </a:lnTo>
                      <a:lnTo>
                        <a:pt x="0" y="0"/>
                      </a:lnTo>
                      <a:lnTo>
                        <a:pt x="5" y="0"/>
                      </a:lnTo>
                      <a:close/>
                    </a:path>
                  </a:pathLst>
                </a:custGeom>
                <a:solidFill>
                  <a:srgbClr val="EDEDED"/>
                </a:solidFill>
                <a:ln w="9525">
                  <a:noFill/>
                  <a:round/>
                  <a:headEnd/>
                  <a:tailEnd/>
                </a:ln>
              </p:spPr>
              <p:txBody>
                <a:bodyPr/>
                <a:lstStyle/>
                <a:p>
                  <a:endParaRPr lang="en-US"/>
                </a:p>
              </p:txBody>
            </p:sp>
            <p:sp>
              <p:nvSpPr>
                <p:cNvPr id="12832" name="Freeform 408"/>
                <p:cNvSpPr>
                  <a:spLocks/>
                </p:cNvSpPr>
                <p:nvPr/>
              </p:nvSpPr>
              <p:spPr bwMode="auto">
                <a:xfrm>
                  <a:off x="2756" y="4034"/>
                  <a:ext cx="3" cy="1"/>
                </a:xfrm>
                <a:custGeom>
                  <a:avLst/>
                  <a:gdLst>
                    <a:gd name="T0" fmla="*/ 0 w 9"/>
                    <a:gd name="T1" fmla="*/ 1 h 1"/>
                    <a:gd name="T2" fmla="*/ 0 w 9"/>
                    <a:gd name="T3" fmla="*/ 1 h 1"/>
                    <a:gd name="T4" fmla="*/ 0 w 9"/>
                    <a:gd name="T5" fmla="*/ 1 h 1"/>
                    <a:gd name="T6" fmla="*/ 0 w 9"/>
                    <a:gd name="T7" fmla="*/ 0 h 1"/>
                    <a:gd name="T8" fmla="*/ 0 w 9"/>
                    <a:gd name="T9" fmla="*/ 0 h 1"/>
                    <a:gd name="T10" fmla="*/ 0 w 9"/>
                    <a:gd name="T11" fmla="*/ 0 h 1"/>
                    <a:gd name="T12" fmla="*/ 0 w 9"/>
                    <a:gd name="T13" fmla="*/ 0 h 1"/>
                    <a:gd name="T14" fmla="*/ 0 w 9"/>
                    <a:gd name="T15" fmla="*/ 1 h 1"/>
                    <a:gd name="T16" fmla="*/ 0 w 9"/>
                    <a:gd name="T17" fmla="*/ 1 h 1"/>
                    <a:gd name="T18" fmla="*/ 0 w 9"/>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1"/>
                    <a:gd name="T32" fmla="*/ 9 w 9"/>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1">
                      <a:moveTo>
                        <a:pt x="9" y="1"/>
                      </a:moveTo>
                      <a:lnTo>
                        <a:pt x="7" y="1"/>
                      </a:lnTo>
                      <a:lnTo>
                        <a:pt x="6" y="0"/>
                      </a:lnTo>
                      <a:lnTo>
                        <a:pt x="5" y="0"/>
                      </a:lnTo>
                      <a:lnTo>
                        <a:pt x="3" y="0"/>
                      </a:lnTo>
                      <a:lnTo>
                        <a:pt x="2" y="1"/>
                      </a:lnTo>
                      <a:lnTo>
                        <a:pt x="0" y="1"/>
                      </a:lnTo>
                      <a:lnTo>
                        <a:pt x="9" y="1"/>
                      </a:lnTo>
                      <a:close/>
                    </a:path>
                  </a:pathLst>
                </a:custGeom>
                <a:solidFill>
                  <a:srgbClr val="E3E3E3"/>
                </a:solidFill>
                <a:ln w="9525">
                  <a:noFill/>
                  <a:round/>
                  <a:headEnd/>
                  <a:tailEnd/>
                </a:ln>
              </p:spPr>
              <p:txBody>
                <a:bodyPr/>
                <a:lstStyle/>
                <a:p>
                  <a:endParaRPr lang="en-US"/>
                </a:p>
              </p:txBody>
            </p:sp>
            <p:sp>
              <p:nvSpPr>
                <p:cNvPr id="12833" name="Freeform 409"/>
                <p:cNvSpPr>
                  <a:spLocks/>
                </p:cNvSpPr>
                <p:nvPr/>
              </p:nvSpPr>
              <p:spPr bwMode="auto">
                <a:xfrm>
                  <a:off x="2755" y="4034"/>
                  <a:ext cx="4" cy="1"/>
                </a:xfrm>
                <a:custGeom>
                  <a:avLst/>
                  <a:gdLst>
                    <a:gd name="T0" fmla="*/ 0 w 13"/>
                    <a:gd name="T1" fmla="*/ 0 h 4"/>
                    <a:gd name="T2" fmla="*/ 0 w 13"/>
                    <a:gd name="T3" fmla="*/ 0 h 4"/>
                    <a:gd name="T4" fmla="*/ 0 w 13"/>
                    <a:gd name="T5" fmla="*/ 0 h 4"/>
                    <a:gd name="T6" fmla="*/ 0 w 13"/>
                    <a:gd name="T7" fmla="*/ 0 h 4"/>
                    <a:gd name="T8" fmla="*/ 0 w 13"/>
                    <a:gd name="T9" fmla="*/ 0 h 4"/>
                    <a:gd name="T10" fmla="*/ 0 w 13"/>
                    <a:gd name="T11" fmla="*/ 0 h 4"/>
                    <a:gd name="T12" fmla="*/ 0 w 13"/>
                    <a:gd name="T13" fmla="*/ 0 h 4"/>
                    <a:gd name="T14" fmla="*/ 0 w 13"/>
                    <a:gd name="T15" fmla="*/ 0 h 4"/>
                    <a:gd name="T16" fmla="*/ 0 w 13"/>
                    <a:gd name="T17" fmla="*/ 0 h 4"/>
                    <a:gd name="T18" fmla="*/ 0 w 13"/>
                    <a:gd name="T19" fmla="*/ 0 h 4"/>
                    <a:gd name="T20" fmla="*/ 0 w 1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
                    <a:gd name="T34" fmla="*/ 0 h 4"/>
                    <a:gd name="T35" fmla="*/ 13 w 1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 h="4">
                      <a:moveTo>
                        <a:pt x="11" y="0"/>
                      </a:moveTo>
                      <a:lnTo>
                        <a:pt x="13" y="1"/>
                      </a:lnTo>
                      <a:lnTo>
                        <a:pt x="13" y="4"/>
                      </a:lnTo>
                      <a:lnTo>
                        <a:pt x="0" y="4"/>
                      </a:lnTo>
                      <a:lnTo>
                        <a:pt x="3" y="4"/>
                      </a:lnTo>
                      <a:lnTo>
                        <a:pt x="3" y="1"/>
                      </a:lnTo>
                      <a:lnTo>
                        <a:pt x="4" y="1"/>
                      </a:lnTo>
                      <a:lnTo>
                        <a:pt x="6" y="0"/>
                      </a:lnTo>
                      <a:lnTo>
                        <a:pt x="11" y="0"/>
                      </a:lnTo>
                      <a:close/>
                    </a:path>
                  </a:pathLst>
                </a:custGeom>
                <a:solidFill>
                  <a:srgbClr val="D9D9D9"/>
                </a:solidFill>
                <a:ln w="9525">
                  <a:noFill/>
                  <a:round/>
                  <a:headEnd/>
                  <a:tailEnd/>
                </a:ln>
              </p:spPr>
              <p:txBody>
                <a:bodyPr/>
                <a:lstStyle/>
                <a:p>
                  <a:endParaRPr lang="en-US"/>
                </a:p>
              </p:txBody>
            </p:sp>
            <p:sp>
              <p:nvSpPr>
                <p:cNvPr id="12834" name="Freeform 410"/>
                <p:cNvSpPr>
                  <a:spLocks/>
                </p:cNvSpPr>
                <p:nvPr/>
              </p:nvSpPr>
              <p:spPr bwMode="auto">
                <a:xfrm>
                  <a:off x="2755" y="4034"/>
                  <a:ext cx="5" cy="2"/>
                </a:xfrm>
                <a:custGeom>
                  <a:avLst/>
                  <a:gdLst>
                    <a:gd name="T0" fmla="*/ 0 w 15"/>
                    <a:gd name="T1" fmla="*/ 0 h 5"/>
                    <a:gd name="T2" fmla="*/ 0 w 15"/>
                    <a:gd name="T3" fmla="*/ 0 h 5"/>
                    <a:gd name="T4" fmla="*/ 0 w 15"/>
                    <a:gd name="T5" fmla="*/ 0 h 5"/>
                    <a:gd name="T6" fmla="*/ 0 w 15"/>
                    <a:gd name="T7" fmla="*/ 0 h 5"/>
                    <a:gd name="T8" fmla="*/ 0 w 15"/>
                    <a:gd name="T9" fmla="*/ 0 h 5"/>
                    <a:gd name="T10" fmla="*/ 0 w 15"/>
                    <a:gd name="T11" fmla="*/ 0 h 5"/>
                    <a:gd name="T12" fmla="*/ 0 w 15"/>
                    <a:gd name="T13" fmla="*/ 0 h 5"/>
                    <a:gd name="T14" fmla="*/ 0 w 15"/>
                    <a:gd name="T15" fmla="*/ 0 h 5"/>
                    <a:gd name="T16" fmla="*/ 0 w 15"/>
                    <a:gd name="T17" fmla="*/ 0 h 5"/>
                    <a:gd name="T18" fmla="*/ 0 w 15"/>
                    <a:gd name="T19" fmla="*/ 0 h 5"/>
                    <a:gd name="T20" fmla="*/ 0 w 15"/>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5"/>
                    <a:gd name="T35" fmla="*/ 15 w 15"/>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5">
                      <a:moveTo>
                        <a:pt x="14" y="0"/>
                      </a:moveTo>
                      <a:lnTo>
                        <a:pt x="14" y="2"/>
                      </a:lnTo>
                      <a:lnTo>
                        <a:pt x="14" y="3"/>
                      </a:lnTo>
                      <a:lnTo>
                        <a:pt x="15" y="4"/>
                      </a:lnTo>
                      <a:lnTo>
                        <a:pt x="15" y="5"/>
                      </a:lnTo>
                      <a:lnTo>
                        <a:pt x="0" y="5"/>
                      </a:lnTo>
                      <a:lnTo>
                        <a:pt x="1" y="4"/>
                      </a:lnTo>
                      <a:lnTo>
                        <a:pt x="3" y="3"/>
                      </a:lnTo>
                      <a:lnTo>
                        <a:pt x="4" y="2"/>
                      </a:lnTo>
                      <a:lnTo>
                        <a:pt x="5" y="0"/>
                      </a:lnTo>
                      <a:lnTo>
                        <a:pt x="14" y="0"/>
                      </a:lnTo>
                      <a:close/>
                    </a:path>
                  </a:pathLst>
                </a:custGeom>
                <a:solidFill>
                  <a:srgbClr val="D1D1D1"/>
                </a:solidFill>
                <a:ln w="9525">
                  <a:noFill/>
                  <a:round/>
                  <a:headEnd/>
                  <a:tailEnd/>
                </a:ln>
              </p:spPr>
              <p:txBody>
                <a:bodyPr/>
                <a:lstStyle/>
                <a:p>
                  <a:endParaRPr lang="en-US"/>
                </a:p>
              </p:txBody>
            </p:sp>
            <p:sp>
              <p:nvSpPr>
                <p:cNvPr id="12835" name="Freeform 411"/>
                <p:cNvSpPr>
                  <a:spLocks/>
                </p:cNvSpPr>
                <p:nvPr/>
              </p:nvSpPr>
              <p:spPr bwMode="auto">
                <a:xfrm>
                  <a:off x="2754" y="4035"/>
                  <a:ext cx="6" cy="2"/>
                </a:xfrm>
                <a:custGeom>
                  <a:avLst/>
                  <a:gdLst>
                    <a:gd name="T0" fmla="*/ 0 w 19"/>
                    <a:gd name="T1" fmla="*/ 0 h 4"/>
                    <a:gd name="T2" fmla="*/ 0 w 19"/>
                    <a:gd name="T3" fmla="*/ 1 h 4"/>
                    <a:gd name="T4" fmla="*/ 0 w 19"/>
                    <a:gd name="T5" fmla="*/ 1 h 4"/>
                    <a:gd name="T6" fmla="*/ 0 w 19"/>
                    <a:gd name="T7" fmla="*/ 1 h 4"/>
                    <a:gd name="T8" fmla="*/ 0 w 19"/>
                    <a:gd name="T9" fmla="*/ 1 h 4"/>
                    <a:gd name="T10" fmla="*/ 0 w 19"/>
                    <a:gd name="T11" fmla="*/ 1 h 4"/>
                    <a:gd name="T12" fmla="*/ 0 w 19"/>
                    <a:gd name="T13" fmla="*/ 1 h 4"/>
                    <a:gd name="T14" fmla="*/ 0 w 19"/>
                    <a:gd name="T15" fmla="*/ 1 h 4"/>
                    <a:gd name="T16" fmla="*/ 0 w 19"/>
                    <a:gd name="T17" fmla="*/ 1 h 4"/>
                    <a:gd name="T18" fmla="*/ 0 w 19"/>
                    <a:gd name="T19" fmla="*/ 0 h 4"/>
                    <a:gd name="T20" fmla="*/ 0 w 19"/>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
                    <a:gd name="T35" fmla="*/ 19 w 19"/>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
                      <a:moveTo>
                        <a:pt x="17" y="0"/>
                      </a:moveTo>
                      <a:lnTo>
                        <a:pt x="18" y="1"/>
                      </a:lnTo>
                      <a:lnTo>
                        <a:pt x="18" y="2"/>
                      </a:lnTo>
                      <a:lnTo>
                        <a:pt x="19" y="3"/>
                      </a:lnTo>
                      <a:lnTo>
                        <a:pt x="19" y="4"/>
                      </a:lnTo>
                      <a:lnTo>
                        <a:pt x="0" y="4"/>
                      </a:lnTo>
                      <a:lnTo>
                        <a:pt x="1" y="3"/>
                      </a:lnTo>
                      <a:lnTo>
                        <a:pt x="3" y="2"/>
                      </a:lnTo>
                      <a:lnTo>
                        <a:pt x="4" y="1"/>
                      </a:lnTo>
                      <a:lnTo>
                        <a:pt x="4" y="0"/>
                      </a:lnTo>
                      <a:lnTo>
                        <a:pt x="17" y="0"/>
                      </a:lnTo>
                      <a:close/>
                    </a:path>
                  </a:pathLst>
                </a:custGeom>
                <a:solidFill>
                  <a:srgbClr val="C7C7C7"/>
                </a:solidFill>
                <a:ln w="9525">
                  <a:noFill/>
                  <a:round/>
                  <a:headEnd/>
                  <a:tailEnd/>
                </a:ln>
              </p:spPr>
              <p:txBody>
                <a:bodyPr/>
                <a:lstStyle/>
                <a:p>
                  <a:endParaRPr lang="en-US"/>
                </a:p>
              </p:txBody>
            </p:sp>
            <p:sp>
              <p:nvSpPr>
                <p:cNvPr id="12836" name="Freeform 412"/>
                <p:cNvSpPr>
                  <a:spLocks/>
                </p:cNvSpPr>
                <p:nvPr/>
              </p:nvSpPr>
              <p:spPr bwMode="auto">
                <a:xfrm>
                  <a:off x="2753" y="4036"/>
                  <a:ext cx="7"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w 20"/>
                    <a:gd name="T15" fmla="*/ 0 h 4"/>
                    <a:gd name="T16" fmla="*/ 0 w 20"/>
                    <a:gd name="T17" fmla="*/ 0 h 4"/>
                    <a:gd name="T18" fmla="*/ 0 w 20"/>
                    <a:gd name="T19" fmla="*/ 0 h 4"/>
                    <a:gd name="T20" fmla="*/ 0 w 20"/>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
                    <a:gd name="T35" fmla="*/ 20 w 20"/>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
                      <a:moveTo>
                        <a:pt x="19" y="0"/>
                      </a:moveTo>
                      <a:lnTo>
                        <a:pt x="20" y="1"/>
                      </a:lnTo>
                      <a:lnTo>
                        <a:pt x="20" y="2"/>
                      </a:lnTo>
                      <a:lnTo>
                        <a:pt x="20" y="4"/>
                      </a:lnTo>
                      <a:lnTo>
                        <a:pt x="0" y="4"/>
                      </a:lnTo>
                      <a:lnTo>
                        <a:pt x="1" y="2"/>
                      </a:lnTo>
                      <a:lnTo>
                        <a:pt x="2" y="2"/>
                      </a:lnTo>
                      <a:lnTo>
                        <a:pt x="4" y="1"/>
                      </a:lnTo>
                      <a:lnTo>
                        <a:pt x="4" y="0"/>
                      </a:lnTo>
                      <a:lnTo>
                        <a:pt x="19" y="0"/>
                      </a:lnTo>
                      <a:close/>
                    </a:path>
                  </a:pathLst>
                </a:custGeom>
                <a:solidFill>
                  <a:srgbClr val="BFBFBF"/>
                </a:solidFill>
                <a:ln w="9525">
                  <a:noFill/>
                  <a:round/>
                  <a:headEnd/>
                  <a:tailEnd/>
                </a:ln>
              </p:spPr>
              <p:txBody>
                <a:bodyPr/>
                <a:lstStyle/>
                <a:p>
                  <a:endParaRPr lang="en-US"/>
                </a:p>
              </p:txBody>
            </p:sp>
            <p:sp>
              <p:nvSpPr>
                <p:cNvPr id="12837" name="Freeform 413"/>
                <p:cNvSpPr>
                  <a:spLocks/>
                </p:cNvSpPr>
                <p:nvPr/>
              </p:nvSpPr>
              <p:spPr bwMode="auto">
                <a:xfrm>
                  <a:off x="2753" y="4037"/>
                  <a:ext cx="7" cy="1"/>
                </a:xfrm>
                <a:custGeom>
                  <a:avLst/>
                  <a:gdLst>
                    <a:gd name="T0" fmla="*/ 0 w 22"/>
                    <a:gd name="T1" fmla="*/ 0 h 4"/>
                    <a:gd name="T2" fmla="*/ 0 w 22"/>
                    <a:gd name="T3" fmla="*/ 0 h 4"/>
                    <a:gd name="T4" fmla="*/ 0 w 22"/>
                    <a:gd name="T5" fmla="*/ 0 h 4"/>
                    <a:gd name="T6" fmla="*/ 0 w 22"/>
                    <a:gd name="T7" fmla="*/ 0 h 4"/>
                    <a:gd name="T8" fmla="*/ 0 w 22"/>
                    <a:gd name="T9" fmla="*/ 0 h 4"/>
                    <a:gd name="T10" fmla="*/ 0 w 22"/>
                    <a:gd name="T11" fmla="*/ 0 h 4"/>
                    <a:gd name="T12" fmla="*/ 0 w 22"/>
                    <a:gd name="T13" fmla="*/ 0 h 4"/>
                    <a:gd name="T14" fmla="*/ 0 w 22"/>
                    <a:gd name="T15" fmla="*/ 0 h 4"/>
                    <a:gd name="T16" fmla="*/ 0 w 22"/>
                    <a:gd name="T17" fmla="*/ 0 h 4"/>
                    <a:gd name="T18" fmla="*/ 0 w 22"/>
                    <a:gd name="T19" fmla="*/ 0 h 4"/>
                    <a:gd name="T20" fmla="*/ 0 w 22"/>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
                    <a:gd name="T35" fmla="*/ 22 w 2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
                      <a:moveTo>
                        <a:pt x="22" y="0"/>
                      </a:moveTo>
                      <a:lnTo>
                        <a:pt x="22" y="0"/>
                      </a:lnTo>
                      <a:lnTo>
                        <a:pt x="22" y="3"/>
                      </a:lnTo>
                      <a:lnTo>
                        <a:pt x="22" y="4"/>
                      </a:lnTo>
                      <a:lnTo>
                        <a:pt x="0" y="4"/>
                      </a:lnTo>
                      <a:lnTo>
                        <a:pt x="2" y="3"/>
                      </a:lnTo>
                      <a:lnTo>
                        <a:pt x="3" y="2"/>
                      </a:lnTo>
                      <a:lnTo>
                        <a:pt x="3" y="0"/>
                      </a:lnTo>
                      <a:lnTo>
                        <a:pt x="22" y="0"/>
                      </a:lnTo>
                      <a:close/>
                    </a:path>
                  </a:pathLst>
                </a:custGeom>
                <a:solidFill>
                  <a:srgbClr val="B5B5B5"/>
                </a:solidFill>
                <a:ln w="9525">
                  <a:noFill/>
                  <a:round/>
                  <a:headEnd/>
                  <a:tailEnd/>
                </a:ln>
              </p:spPr>
              <p:txBody>
                <a:bodyPr/>
                <a:lstStyle/>
                <a:p>
                  <a:endParaRPr lang="en-US"/>
                </a:p>
              </p:txBody>
            </p:sp>
            <p:sp>
              <p:nvSpPr>
                <p:cNvPr id="12838" name="Freeform 414"/>
                <p:cNvSpPr>
                  <a:spLocks/>
                </p:cNvSpPr>
                <p:nvPr/>
              </p:nvSpPr>
              <p:spPr bwMode="auto">
                <a:xfrm>
                  <a:off x="2752" y="4037"/>
                  <a:ext cx="8" cy="2"/>
                </a:xfrm>
                <a:custGeom>
                  <a:avLst/>
                  <a:gdLst>
                    <a:gd name="T0" fmla="*/ 0 w 23"/>
                    <a:gd name="T1" fmla="*/ 0 h 4"/>
                    <a:gd name="T2" fmla="*/ 0 w 23"/>
                    <a:gd name="T3" fmla="*/ 1 h 4"/>
                    <a:gd name="T4" fmla="*/ 0 w 23"/>
                    <a:gd name="T5" fmla="*/ 1 h 4"/>
                    <a:gd name="T6" fmla="*/ 0 w 23"/>
                    <a:gd name="T7" fmla="*/ 1 h 4"/>
                    <a:gd name="T8" fmla="*/ 0 w 23"/>
                    <a:gd name="T9" fmla="*/ 1 h 4"/>
                    <a:gd name="T10" fmla="*/ 0 w 23"/>
                    <a:gd name="T11" fmla="*/ 1 h 4"/>
                    <a:gd name="T12" fmla="*/ 0 w 23"/>
                    <a:gd name="T13" fmla="*/ 1 h 4"/>
                    <a:gd name="T14" fmla="*/ 0 w 23"/>
                    <a:gd name="T15" fmla="*/ 1 h 4"/>
                    <a:gd name="T16" fmla="*/ 0 w 23"/>
                    <a:gd name="T17" fmla="*/ 1 h 4"/>
                    <a:gd name="T18" fmla="*/ 0 w 23"/>
                    <a:gd name="T19" fmla="*/ 1 h 4"/>
                    <a:gd name="T20" fmla="*/ 0 w 23"/>
                    <a:gd name="T21" fmla="*/ 1 h 4"/>
                    <a:gd name="T22" fmla="*/ 0 w 23"/>
                    <a:gd name="T23" fmla="*/ 1 h 4"/>
                    <a:gd name="T24" fmla="*/ 0 w 23"/>
                    <a:gd name="T25" fmla="*/ 1 h 4"/>
                    <a:gd name="T26" fmla="*/ 0 w 23"/>
                    <a:gd name="T27" fmla="*/ 0 h 4"/>
                    <a:gd name="T28" fmla="*/ 0 w 23"/>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4"/>
                    <a:gd name="T47" fmla="*/ 23 w 23"/>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4">
                      <a:moveTo>
                        <a:pt x="23" y="0"/>
                      </a:moveTo>
                      <a:lnTo>
                        <a:pt x="23" y="1"/>
                      </a:lnTo>
                      <a:lnTo>
                        <a:pt x="23" y="2"/>
                      </a:lnTo>
                      <a:lnTo>
                        <a:pt x="23" y="3"/>
                      </a:lnTo>
                      <a:lnTo>
                        <a:pt x="23" y="4"/>
                      </a:lnTo>
                      <a:lnTo>
                        <a:pt x="0" y="4"/>
                      </a:lnTo>
                      <a:lnTo>
                        <a:pt x="0" y="3"/>
                      </a:lnTo>
                      <a:lnTo>
                        <a:pt x="1" y="2"/>
                      </a:lnTo>
                      <a:lnTo>
                        <a:pt x="3" y="1"/>
                      </a:lnTo>
                      <a:lnTo>
                        <a:pt x="3" y="0"/>
                      </a:lnTo>
                      <a:lnTo>
                        <a:pt x="23" y="0"/>
                      </a:lnTo>
                      <a:close/>
                    </a:path>
                  </a:pathLst>
                </a:custGeom>
                <a:solidFill>
                  <a:srgbClr val="ABABAB"/>
                </a:solidFill>
                <a:ln w="9525">
                  <a:noFill/>
                  <a:round/>
                  <a:headEnd/>
                  <a:tailEnd/>
                </a:ln>
              </p:spPr>
              <p:txBody>
                <a:bodyPr/>
                <a:lstStyle/>
                <a:p>
                  <a:endParaRPr lang="en-US"/>
                </a:p>
              </p:txBody>
            </p:sp>
            <p:sp>
              <p:nvSpPr>
                <p:cNvPr id="12839" name="Freeform 415"/>
                <p:cNvSpPr>
                  <a:spLocks/>
                </p:cNvSpPr>
                <p:nvPr/>
              </p:nvSpPr>
              <p:spPr bwMode="auto">
                <a:xfrm>
                  <a:off x="2752" y="4038"/>
                  <a:ext cx="9"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w 25"/>
                    <a:gd name="T23" fmla="*/ 0 h 3"/>
                    <a:gd name="T24" fmla="*/ 0 w 25"/>
                    <a:gd name="T25" fmla="*/ 0 h 3"/>
                    <a:gd name="T26" fmla="*/ 0 w 25"/>
                    <a:gd name="T27" fmla="*/ 0 h 3"/>
                    <a:gd name="T28" fmla="*/ 0 w 25"/>
                    <a:gd name="T29" fmla="*/ 0 h 3"/>
                    <a:gd name="T30" fmla="*/ 0 w 25"/>
                    <a:gd name="T31" fmla="*/ 0 h 3"/>
                    <a:gd name="T32" fmla="*/ 0 w 25"/>
                    <a:gd name="T33" fmla="*/ 0 h 3"/>
                    <a:gd name="T34" fmla="*/ 0 w 25"/>
                    <a:gd name="T35" fmla="*/ 0 h 3"/>
                    <a:gd name="T36" fmla="*/ 0 w 25"/>
                    <a:gd name="T37" fmla="*/ 0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
                    <a:gd name="T59" fmla="*/ 25 w 25"/>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
                      <a:moveTo>
                        <a:pt x="23" y="0"/>
                      </a:moveTo>
                      <a:lnTo>
                        <a:pt x="23" y="1"/>
                      </a:lnTo>
                      <a:lnTo>
                        <a:pt x="23" y="2"/>
                      </a:lnTo>
                      <a:lnTo>
                        <a:pt x="23" y="3"/>
                      </a:lnTo>
                      <a:lnTo>
                        <a:pt x="25" y="3"/>
                      </a:lnTo>
                      <a:lnTo>
                        <a:pt x="0" y="3"/>
                      </a:lnTo>
                      <a:lnTo>
                        <a:pt x="0" y="2"/>
                      </a:lnTo>
                      <a:lnTo>
                        <a:pt x="0" y="1"/>
                      </a:lnTo>
                      <a:lnTo>
                        <a:pt x="1" y="0"/>
                      </a:lnTo>
                      <a:lnTo>
                        <a:pt x="23" y="0"/>
                      </a:lnTo>
                      <a:close/>
                    </a:path>
                  </a:pathLst>
                </a:custGeom>
                <a:solidFill>
                  <a:srgbClr val="A1A1A1"/>
                </a:solidFill>
                <a:ln w="9525">
                  <a:noFill/>
                  <a:round/>
                  <a:headEnd/>
                  <a:tailEnd/>
                </a:ln>
              </p:spPr>
              <p:txBody>
                <a:bodyPr/>
                <a:lstStyle/>
                <a:p>
                  <a:endParaRPr lang="en-US"/>
                </a:p>
              </p:txBody>
            </p:sp>
            <p:sp>
              <p:nvSpPr>
                <p:cNvPr id="12840" name="Freeform 416"/>
                <p:cNvSpPr>
                  <a:spLocks/>
                </p:cNvSpPr>
                <p:nvPr/>
              </p:nvSpPr>
              <p:spPr bwMode="auto">
                <a:xfrm>
                  <a:off x="2752" y="4039"/>
                  <a:ext cx="9" cy="1"/>
                </a:xfrm>
                <a:custGeom>
                  <a:avLst/>
                  <a:gdLst>
                    <a:gd name="T0" fmla="*/ 0 w 25"/>
                    <a:gd name="T1" fmla="*/ 0 h 4"/>
                    <a:gd name="T2" fmla="*/ 0 w 25"/>
                    <a:gd name="T3" fmla="*/ 0 h 4"/>
                    <a:gd name="T4" fmla="*/ 0 w 25"/>
                    <a:gd name="T5" fmla="*/ 0 h 4"/>
                    <a:gd name="T6" fmla="*/ 0 w 25"/>
                    <a:gd name="T7" fmla="*/ 0 h 4"/>
                    <a:gd name="T8" fmla="*/ 0 w 25"/>
                    <a:gd name="T9" fmla="*/ 0 h 4"/>
                    <a:gd name="T10" fmla="*/ 0 w 25"/>
                    <a:gd name="T11" fmla="*/ 0 h 4"/>
                    <a:gd name="T12" fmla="*/ 0 w 25"/>
                    <a:gd name="T13" fmla="*/ 0 h 4"/>
                    <a:gd name="T14" fmla="*/ 0 w 25"/>
                    <a:gd name="T15" fmla="*/ 0 h 4"/>
                    <a:gd name="T16" fmla="*/ 0 w 25"/>
                    <a:gd name="T17" fmla="*/ 0 h 4"/>
                    <a:gd name="T18" fmla="*/ 0 w 25"/>
                    <a:gd name="T19" fmla="*/ 0 h 4"/>
                    <a:gd name="T20" fmla="*/ 0 w 25"/>
                    <a:gd name="T21" fmla="*/ 0 h 4"/>
                    <a:gd name="T22" fmla="*/ 0 w 25"/>
                    <a:gd name="T23" fmla="*/ 0 h 4"/>
                    <a:gd name="T24" fmla="*/ 0 w 25"/>
                    <a:gd name="T25" fmla="*/ 0 h 4"/>
                    <a:gd name="T26" fmla="*/ 0 w 25"/>
                    <a:gd name="T27" fmla="*/ 0 h 4"/>
                    <a:gd name="T28" fmla="*/ 0 w 25"/>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4"/>
                    <a:gd name="T47" fmla="*/ 25 w 25"/>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4">
                      <a:moveTo>
                        <a:pt x="23" y="0"/>
                      </a:moveTo>
                      <a:lnTo>
                        <a:pt x="23" y="0"/>
                      </a:lnTo>
                      <a:lnTo>
                        <a:pt x="23" y="1"/>
                      </a:lnTo>
                      <a:lnTo>
                        <a:pt x="25" y="3"/>
                      </a:lnTo>
                      <a:lnTo>
                        <a:pt x="25" y="4"/>
                      </a:lnTo>
                      <a:lnTo>
                        <a:pt x="1" y="4"/>
                      </a:lnTo>
                      <a:lnTo>
                        <a:pt x="0" y="3"/>
                      </a:lnTo>
                      <a:lnTo>
                        <a:pt x="0" y="1"/>
                      </a:lnTo>
                      <a:lnTo>
                        <a:pt x="0" y="0"/>
                      </a:lnTo>
                      <a:lnTo>
                        <a:pt x="23" y="0"/>
                      </a:lnTo>
                      <a:close/>
                    </a:path>
                  </a:pathLst>
                </a:custGeom>
                <a:solidFill>
                  <a:srgbClr val="999999"/>
                </a:solidFill>
                <a:ln w="9525">
                  <a:noFill/>
                  <a:round/>
                  <a:headEnd/>
                  <a:tailEnd/>
                </a:ln>
              </p:spPr>
              <p:txBody>
                <a:bodyPr/>
                <a:lstStyle/>
                <a:p>
                  <a:endParaRPr lang="en-US"/>
                </a:p>
              </p:txBody>
            </p:sp>
            <p:sp>
              <p:nvSpPr>
                <p:cNvPr id="12841" name="Freeform 417"/>
                <p:cNvSpPr>
                  <a:spLocks/>
                </p:cNvSpPr>
                <p:nvPr/>
              </p:nvSpPr>
              <p:spPr bwMode="auto">
                <a:xfrm>
                  <a:off x="2752" y="4039"/>
                  <a:ext cx="9" cy="1"/>
                </a:xfrm>
                <a:custGeom>
                  <a:avLst/>
                  <a:gdLst>
                    <a:gd name="T0" fmla="*/ 0 w 25"/>
                    <a:gd name="T1" fmla="*/ 0 h 4"/>
                    <a:gd name="T2" fmla="*/ 0 w 25"/>
                    <a:gd name="T3" fmla="*/ 0 h 4"/>
                    <a:gd name="T4" fmla="*/ 0 w 25"/>
                    <a:gd name="T5" fmla="*/ 0 h 4"/>
                    <a:gd name="T6" fmla="*/ 0 w 25"/>
                    <a:gd name="T7" fmla="*/ 0 h 4"/>
                    <a:gd name="T8" fmla="*/ 0 w 25"/>
                    <a:gd name="T9" fmla="*/ 0 h 4"/>
                    <a:gd name="T10" fmla="*/ 0 w 25"/>
                    <a:gd name="T11" fmla="*/ 0 h 4"/>
                    <a:gd name="T12" fmla="*/ 0 w 25"/>
                    <a:gd name="T13" fmla="*/ 0 h 4"/>
                    <a:gd name="T14" fmla="*/ 0 w 25"/>
                    <a:gd name="T15" fmla="*/ 0 h 4"/>
                    <a:gd name="T16" fmla="*/ 0 w 25"/>
                    <a:gd name="T17" fmla="*/ 0 h 4"/>
                    <a:gd name="T18" fmla="*/ 0 w 25"/>
                    <a:gd name="T19" fmla="*/ 0 h 4"/>
                    <a:gd name="T20" fmla="*/ 0 w 25"/>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
                    <a:gd name="T35" fmla="*/ 25 w 25"/>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
                      <a:moveTo>
                        <a:pt x="4" y="4"/>
                      </a:moveTo>
                      <a:lnTo>
                        <a:pt x="3" y="4"/>
                      </a:lnTo>
                      <a:lnTo>
                        <a:pt x="1" y="3"/>
                      </a:lnTo>
                      <a:lnTo>
                        <a:pt x="0" y="2"/>
                      </a:lnTo>
                      <a:lnTo>
                        <a:pt x="0" y="0"/>
                      </a:lnTo>
                      <a:lnTo>
                        <a:pt x="25" y="0"/>
                      </a:lnTo>
                      <a:lnTo>
                        <a:pt x="25" y="2"/>
                      </a:lnTo>
                      <a:lnTo>
                        <a:pt x="25" y="3"/>
                      </a:lnTo>
                      <a:lnTo>
                        <a:pt x="25" y="4"/>
                      </a:lnTo>
                      <a:lnTo>
                        <a:pt x="23" y="4"/>
                      </a:lnTo>
                      <a:lnTo>
                        <a:pt x="4" y="4"/>
                      </a:lnTo>
                      <a:close/>
                    </a:path>
                  </a:pathLst>
                </a:custGeom>
                <a:solidFill>
                  <a:srgbClr val="8F8F8F"/>
                </a:solidFill>
                <a:ln w="9525">
                  <a:noFill/>
                  <a:round/>
                  <a:headEnd/>
                  <a:tailEnd/>
                </a:ln>
              </p:spPr>
              <p:txBody>
                <a:bodyPr/>
                <a:lstStyle/>
                <a:p>
                  <a:endParaRPr lang="en-US"/>
                </a:p>
              </p:txBody>
            </p:sp>
            <p:sp>
              <p:nvSpPr>
                <p:cNvPr id="12842" name="Freeform 418"/>
                <p:cNvSpPr>
                  <a:spLocks/>
                </p:cNvSpPr>
                <p:nvPr/>
              </p:nvSpPr>
              <p:spPr bwMode="auto">
                <a:xfrm>
                  <a:off x="2753" y="4040"/>
                  <a:ext cx="8" cy="1"/>
                </a:xfrm>
                <a:custGeom>
                  <a:avLst/>
                  <a:gdLst>
                    <a:gd name="T0" fmla="*/ 0 w 24"/>
                    <a:gd name="T1" fmla="*/ 0 h 3"/>
                    <a:gd name="T2" fmla="*/ 0 w 24"/>
                    <a:gd name="T3" fmla="*/ 0 h 3"/>
                    <a:gd name="T4" fmla="*/ 0 w 24"/>
                    <a:gd name="T5" fmla="*/ 0 h 3"/>
                    <a:gd name="T6" fmla="*/ 0 w 24"/>
                    <a:gd name="T7" fmla="*/ 0 h 3"/>
                    <a:gd name="T8" fmla="*/ 0 w 24"/>
                    <a:gd name="T9" fmla="*/ 0 h 3"/>
                    <a:gd name="T10" fmla="*/ 0 w 24"/>
                    <a:gd name="T11" fmla="*/ 0 h 3"/>
                    <a:gd name="T12" fmla="*/ 0 w 24"/>
                    <a:gd name="T13" fmla="*/ 0 h 3"/>
                    <a:gd name="T14" fmla="*/ 0 w 24"/>
                    <a:gd name="T15" fmla="*/ 0 h 3"/>
                    <a:gd name="T16" fmla="*/ 0 w 24"/>
                    <a:gd name="T17" fmla="*/ 0 h 3"/>
                    <a:gd name="T18" fmla="*/ 0 w 24"/>
                    <a:gd name="T19" fmla="*/ 0 h 3"/>
                    <a:gd name="T20" fmla="*/ 0 w 24"/>
                    <a:gd name="T21" fmla="*/ 0 h 3"/>
                    <a:gd name="T22" fmla="*/ 0 w 24"/>
                    <a:gd name="T23" fmla="*/ 0 h 3"/>
                    <a:gd name="T24" fmla="*/ 0 w 24"/>
                    <a:gd name="T25" fmla="*/ 0 h 3"/>
                    <a:gd name="T26" fmla="*/ 0 w 24"/>
                    <a:gd name="T27" fmla="*/ 0 h 3"/>
                    <a:gd name="T28" fmla="*/ 0 w 24"/>
                    <a:gd name="T29" fmla="*/ 0 h 3"/>
                    <a:gd name="T30" fmla="*/ 0 w 24"/>
                    <a:gd name="T31" fmla="*/ 0 h 3"/>
                    <a:gd name="T32" fmla="*/ 0 w 24"/>
                    <a:gd name="T33" fmla="*/ 0 h 3"/>
                    <a:gd name="T34" fmla="*/ 0 w 24"/>
                    <a:gd name="T35" fmla="*/ 0 h 3"/>
                    <a:gd name="T36" fmla="*/ 0 w 24"/>
                    <a:gd name="T37" fmla="*/ 0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3"/>
                    <a:gd name="T59" fmla="*/ 24 w 24"/>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3">
                      <a:moveTo>
                        <a:pt x="0" y="0"/>
                      </a:moveTo>
                      <a:lnTo>
                        <a:pt x="2" y="0"/>
                      </a:lnTo>
                      <a:lnTo>
                        <a:pt x="2" y="1"/>
                      </a:lnTo>
                      <a:lnTo>
                        <a:pt x="3" y="2"/>
                      </a:lnTo>
                      <a:lnTo>
                        <a:pt x="4" y="3"/>
                      </a:lnTo>
                      <a:lnTo>
                        <a:pt x="6" y="3"/>
                      </a:lnTo>
                      <a:lnTo>
                        <a:pt x="7" y="3"/>
                      </a:lnTo>
                      <a:lnTo>
                        <a:pt x="20" y="3"/>
                      </a:lnTo>
                      <a:lnTo>
                        <a:pt x="21" y="3"/>
                      </a:lnTo>
                      <a:lnTo>
                        <a:pt x="22" y="2"/>
                      </a:lnTo>
                      <a:lnTo>
                        <a:pt x="24" y="1"/>
                      </a:lnTo>
                      <a:lnTo>
                        <a:pt x="24" y="0"/>
                      </a:lnTo>
                      <a:lnTo>
                        <a:pt x="0" y="0"/>
                      </a:lnTo>
                      <a:close/>
                    </a:path>
                  </a:pathLst>
                </a:custGeom>
                <a:solidFill>
                  <a:srgbClr val="858585"/>
                </a:solidFill>
                <a:ln w="9525">
                  <a:noFill/>
                  <a:round/>
                  <a:headEnd/>
                  <a:tailEnd/>
                </a:ln>
              </p:spPr>
              <p:txBody>
                <a:bodyPr/>
                <a:lstStyle/>
                <a:p>
                  <a:endParaRPr lang="en-US"/>
                </a:p>
              </p:txBody>
            </p:sp>
            <p:sp>
              <p:nvSpPr>
                <p:cNvPr id="12843" name="Freeform 419"/>
                <p:cNvSpPr>
                  <a:spLocks/>
                </p:cNvSpPr>
                <p:nvPr/>
              </p:nvSpPr>
              <p:spPr bwMode="auto">
                <a:xfrm>
                  <a:off x="2754" y="4040"/>
                  <a:ext cx="6" cy="2"/>
                </a:xfrm>
                <a:custGeom>
                  <a:avLst/>
                  <a:gdLst>
                    <a:gd name="T0" fmla="*/ 0 w 19"/>
                    <a:gd name="T1" fmla="*/ 0 h 4"/>
                    <a:gd name="T2" fmla="*/ 0 w 19"/>
                    <a:gd name="T3" fmla="*/ 1 h 4"/>
                    <a:gd name="T4" fmla="*/ 0 w 19"/>
                    <a:gd name="T5" fmla="*/ 1 h 4"/>
                    <a:gd name="T6" fmla="*/ 0 w 19"/>
                    <a:gd name="T7" fmla="*/ 1 h 4"/>
                    <a:gd name="T8" fmla="*/ 0 w 19"/>
                    <a:gd name="T9" fmla="*/ 1 h 4"/>
                    <a:gd name="T10" fmla="*/ 0 w 19"/>
                    <a:gd name="T11" fmla="*/ 1 h 4"/>
                    <a:gd name="T12" fmla="*/ 0 w 19"/>
                    <a:gd name="T13" fmla="*/ 1 h 4"/>
                    <a:gd name="T14" fmla="*/ 0 w 19"/>
                    <a:gd name="T15" fmla="*/ 1 h 4"/>
                    <a:gd name="T16" fmla="*/ 0 w 19"/>
                    <a:gd name="T17" fmla="*/ 1 h 4"/>
                    <a:gd name="T18" fmla="*/ 0 w 19"/>
                    <a:gd name="T19" fmla="*/ 1 h 4"/>
                    <a:gd name="T20" fmla="*/ 0 w 19"/>
                    <a:gd name="T21" fmla="*/ 1 h 4"/>
                    <a:gd name="T22" fmla="*/ 0 w 19"/>
                    <a:gd name="T23" fmla="*/ 1 h 4"/>
                    <a:gd name="T24" fmla="*/ 0 w 19"/>
                    <a:gd name="T25" fmla="*/ 0 h 4"/>
                    <a:gd name="T26" fmla="*/ 0 w 19"/>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
                    <a:gd name="T43" fmla="*/ 0 h 4"/>
                    <a:gd name="T44" fmla="*/ 19 w 19"/>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 h="4">
                      <a:moveTo>
                        <a:pt x="0" y="0"/>
                      </a:moveTo>
                      <a:lnTo>
                        <a:pt x="0" y="1"/>
                      </a:lnTo>
                      <a:lnTo>
                        <a:pt x="0" y="2"/>
                      </a:lnTo>
                      <a:lnTo>
                        <a:pt x="1" y="2"/>
                      </a:lnTo>
                      <a:lnTo>
                        <a:pt x="6" y="4"/>
                      </a:lnTo>
                      <a:lnTo>
                        <a:pt x="10" y="4"/>
                      </a:lnTo>
                      <a:lnTo>
                        <a:pt x="14" y="4"/>
                      </a:lnTo>
                      <a:lnTo>
                        <a:pt x="18" y="2"/>
                      </a:lnTo>
                      <a:lnTo>
                        <a:pt x="19" y="2"/>
                      </a:lnTo>
                      <a:lnTo>
                        <a:pt x="19" y="1"/>
                      </a:lnTo>
                      <a:lnTo>
                        <a:pt x="19" y="0"/>
                      </a:lnTo>
                      <a:lnTo>
                        <a:pt x="0" y="0"/>
                      </a:lnTo>
                      <a:close/>
                    </a:path>
                  </a:pathLst>
                </a:custGeom>
                <a:solidFill>
                  <a:srgbClr val="7D7D7D"/>
                </a:solidFill>
                <a:ln w="9525">
                  <a:noFill/>
                  <a:round/>
                  <a:headEnd/>
                  <a:tailEnd/>
                </a:ln>
              </p:spPr>
              <p:txBody>
                <a:bodyPr/>
                <a:lstStyle/>
                <a:p>
                  <a:endParaRPr lang="en-US"/>
                </a:p>
              </p:txBody>
            </p:sp>
            <p:sp>
              <p:nvSpPr>
                <p:cNvPr id="12844" name="Freeform 420"/>
                <p:cNvSpPr>
                  <a:spLocks/>
                </p:cNvSpPr>
                <p:nvPr/>
              </p:nvSpPr>
              <p:spPr bwMode="auto">
                <a:xfrm>
                  <a:off x="2755" y="4041"/>
                  <a:ext cx="4" cy="1"/>
                </a:xfrm>
                <a:custGeom>
                  <a:avLst/>
                  <a:gdLst>
                    <a:gd name="T0" fmla="*/ 0 w 13"/>
                    <a:gd name="T1" fmla="*/ 0 h 2"/>
                    <a:gd name="T2" fmla="*/ 0 w 13"/>
                    <a:gd name="T3" fmla="*/ 1 h 2"/>
                    <a:gd name="T4" fmla="*/ 0 w 13"/>
                    <a:gd name="T5" fmla="*/ 1 h 2"/>
                    <a:gd name="T6" fmla="*/ 0 w 13"/>
                    <a:gd name="T7" fmla="*/ 1 h 2"/>
                    <a:gd name="T8" fmla="*/ 0 w 13"/>
                    <a:gd name="T9" fmla="*/ 0 h 2"/>
                    <a:gd name="T10" fmla="*/ 0 w 13"/>
                    <a:gd name="T11" fmla="*/ 0 h 2"/>
                    <a:gd name="T12" fmla="*/ 0 60000 65536"/>
                    <a:gd name="T13" fmla="*/ 0 60000 65536"/>
                    <a:gd name="T14" fmla="*/ 0 60000 65536"/>
                    <a:gd name="T15" fmla="*/ 0 60000 65536"/>
                    <a:gd name="T16" fmla="*/ 0 60000 65536"/>
                    <a:gd name="T17" fmla="*/ 0 60000 65536"/>
                    <a:gd name="T18" fmla="*/ 0 w 13"/>
                    <a:gd name="T19" fmla="*/ 0 h 2"/>
                    <a:gd name="T20" fmla="*/ 13 w 13"/>
                    <a:gd name="T21" fmla="*/ 2 h 2"/>
                  </a:gdLst>
                  <a:ahLst/>
                  <a:cxnLst>
                    <a:cxn ang="T12">
                      <a:pos x="T0" y="T1"/>
                    </a:cxn>
                    <a:cxn ang="T13">
                      <a:pos x="T2" y="T3"/>
                    </a:cxn>
                    <a:cxn ang="T14">
                      <a:pos x="T4" y="T5"/>
                    </a:cxn>
                    <a:cxn ang="T15">
                      <a:pos x="T6" y="T7"/>
                    </a:cxn>
                    <a:cxn ang="T16">
                      <a:pos x="T8" y="T9"/>
                    </a:cxn>
                    <a:cxn ang="T17">
                      <a:pos x="T10" y="T11"/>
                    </a:cxn>
                  </a:cxnLst>
                  <a:rect l="T18" t="T19" r="T20" b="T21"/>
                  <a:pathLst>
                    <a:path w="13" h="2">
                      <a:moveTo>
                        <a:pt x="13" y="0"/>
                      </a:moveTo>
                      <a:lnTo>
                        <a:pt x="10" y="2"/>
                      </a:lnTo>
                      <a:lnTo>
                        <a:pt x="7" y="2"/>
                      </a:lnTo>
                      <a:lnTo>
                        <a:pt x="4" y="2"/>
                      </a:lnTo>
                      <a:lnTo>
                        <a:pt x="0" y="0"/>
                      </a:lnTo>
                      <a:lnTo>
                        <a:pt x="13" y="0"/>
                      </a:lnTo>
                      <a:close/>
                    </a:path>
                  </a:pathLst>
                </a:custGeom>
                <a:solidFill>
                  <a:srgbClr val="737373"/>
                </a:solidFill>
                <a:ln w="9525">
                  <a:noFill/>
                  <a:round/>
                  <a:headEnd/>
                  <a:tailEnd/>
                </a:ln>
              </p:spPr>
              <p:txBody>
                <a:bodyPr/>
                <a:lstStyle/>
                <a:p>
                  <a:endParaRPr lang="en-US"/>
                </a:p>
              </p:txBody>
            </p:sp>
            <p:sp>
              <p:nvSpPr>
                <p:cNvPr id="12845" name="Freeform 421"/>
                <p:cNvSpPr>
                  <a:spLocks/>
                </p:cNvSpPr>
                <p:nvPr/>
              </p:nvSpPr>
              <p:spPr bwMode="auto">
                <a:xfrm>
                  <a:off x="2757" y="4033"/>
                  <a:ext cx="5" cy="7"/>
                </a:xfrm>
                <a:custGeom>
                  <a:avLst/>
                  <a:gdLst>
                    <a:gd name="T0" fmla="*/ 0 w 14"/>
                    <a:gd name="T1" fmla="*/ 0 h 20"/>
                    <a:gd name="T2" fmla="*/ 0 w 14"/>
                    <a:gd name="T3" fmla="*/ 0 h 20"/>
                    <a:gd name="T4" fmla="*/ 0 w 14"/>
                    <a:gd name="T5" fmla="*/ 0 h 20"/>
                    <a:gd name="T6" fmla="*/ 0 w 14"/>
                    <a:gd name="T7" fmla="*/ 0 h 20"/>
                    <a:gd name="T8" fmla="*/ 0 w 14"/>
                    <a:gd name="T9" fmla="*/ 0 h 20"/>
                    <a:gd name="T10" fmla="*/ 0 w 14"/>
                    <a:gd name="T11" fmla="*/ 0 h 20"/>
                    <a:gd name="T12" fmla="*/ 0 w 14"/>
                    <a:gd name="T13" fmla="*/ 0 h 20"/>
                    <a:gd name="T14" fmla="*/ 0 w 14"/>
                    <a:gd name="T15" fmla="*/ 0 h 20"/>
                    <a:gd name="T16" fmla="*/ 0 w 14"/>
                    <a:gd name="T17" fmla="*/ 0 h 20"/>
                    <a:gd name="T18" fmla="*/ 0 w 14"/>
                    <a:gd name="T19" fmla="*/ 0 h 20"/>
                    <a:gd name="T20" fmla="*/ 0 w 14"/>
                    <a:gd name="T21" fmla="*/ 0 h 20"/>
                    <a:gd name="T22" fmla="*/ 0 w 14"/>
                    <a:gd name="T23" fmla="*/ 0 h 20"/>
                    <a:gd name="T24" fmla="*/ 0 w 14"/>
                    <a:gd name="T25" fmla="*/ 0 h 20"/>
                    <a:gd name="T26" fmla="*/ 0 w 14"/>
                    <a:gd name="T27" fmla="*/ 0 h 20"/>
                    <a:gd name="T28" fmla="*/ 0 w 14"/>
                    <a:gd name="T29" fmla="*/ 0 h 20"/>
                    <a:gd name="T30" fmla="*/ 0 w 14"/>
                    <a:gd name="T31" fmla="*/ 0 h 2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20"/>
                    <a:gd name="T50" fmla="*/ 14 w 14"/>
                    <a:gd name="T51" fmla="*/ 20 h 2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20">
                      <a:moveTo>
                        <a:pt x="0" y="9"/>
                      </a:moveTo>
                      <a:lnTo>
                        <a:pt x="2" y="9"/>
                      </a:lnTo>
                      <a:lnTo>
                        <a:pt x="0" y="9"/>
                      </a:lnTo>
                      <a:lnTo>
                        <a:pt x="2" y="13"/>
                      </a:lnTo>
                      <a:lnTo>
                        <a:pt x="3" y="17"/>
                      </a:lnTo>
                      <a:lnTo>
                        <a:pt x="3" y="20"/>
                      </a:lnTo>
                      <a:lnTo>
                        <a:pt x="14" y="18"/>
                      </a:lnTo>
                      <a:lnTo>
                        <a:pt x="14" y="16"/>
                      </a:lnTo>
                      <a:lnTo>
                        <a:pt x="13" y="10"/>
                      </a:lnTo>
                      <a:lnTo>
                        <a:pt x="10" y="3"/>
                      </a:lnTo>
                      <a:lnTo>
                        <a:pt x="2" y="0"/>
                      </a:lnTo>
                      <a:lnTo>
                        <a:pt x="4" y="0"/>
                      </a:lnTo>
                      <a:lnTo>
                        <a:pt x="0" y="9"/>
                      </a:lnTo>
                      <a:lnTo>
                        <a:pt x="2" y="9"/>
                      </a:lnTo>
                      <a:lnTo>
                        <a:pt x="0" y="9"/>
                      </a:lnTo>
                      <a:close/>
                    </a:path>
                  </a:pathLst>
                </a:custGeom>
                <a:solidFill>
                  <a:srgbClr val="000000"/>
                </a:solidFill>
                <a:ln w="9525">
                  <a:noFill/>
                  <a:round/>
                  <a:headEnd/>
                  <a:tailEnd/>
                </a:ln>
              </p:spPr>
              <p:txBody>
                <a:bodyPr/>
                <a:lstStyle/>
                <a:p>
                  <a:endParaRPr lang="en-US"/>
                </a:p>
              </p:txBody>
            </p:sp>
            <p:sp>
              <p:nvSpPr>
                <p:cNvPr id="12846" name="Freeform 422"/>
                <p:cNvSpPr>
                  <a:spLocks/>
                </p:cNvSpPr>
                <p:nvPr/>
              </p:nvSpPr>
              <p:spPr bwMode="auto">
                <a:xfrm>
                  <a:off x="2751" y="4033"/>
                  <a:ext cx="8" cy="6"/>
                </a:xfrm>
                <a:custGeom>
                  <a:avLst/>
                  <a:gdLst>
                    <a:gd name="T0" fmla="*/ 0 w 23"/>
                    <a:gd name="T1" fmla="*/ 0 h 18"/>
                    <a:gd name="T2" fmla="*/ 0 w 23"/>
                    <a:gd name="T3" fmla="*/ 0 h 18"/>
                    <a:gd name="T4" fmla="*/ 0 w 23"/>
                    <a:gd name="T5" fmla="*/ 0 h 18"/>
                    <a:gd name="T6" fmla="*/ 0 w 23"/>
                    <a:gd name="T7" fmla="*/ 0 h 18"/>
                    <a:gd name="T8" fmla="*/ 0 w 23"/>
                    <a:gd name="T9" fmla="*/ 0 h 18"/>
                    <a:gd name="T10" fmla="*/ 0 w 23"/>
                    <a:gd name="T11" fmla="*/ 0 h 18"/>
                    <a:gd name="T12" fmla="*/ 0 w 23"/>
                    <a:gd name="T13" fmla="*/ 0 h 18"/>
                    <a:gd name="T14" fmla="*/ 0 w 23"/>
                    <a:gd name="T15" fmla="*/ 0 h 18"/>
                    <a:gd name="T16" fmla="*/ 0 w 23"/>
                    <a:gd name="T17" fmla="*/ 0 h 18"/>
                    <a:gd name="T18" fmla="*/ 0 w 23"/>
                    <a:gd name="T19" fmla="*/ 0 h 18"/>
                    <a:gd name="T20" fmla="*/ 0 w 23"/>
                    <a:gd name="T21" fmla="*/ 0 h 18"/>
                    <a:gd name="T22" fmla="*/ 0 w 23"/>
                    <a:gd name="T23" fmla="*/ 0 h 18"/>
                    <a:gd name="T24" fmla="*/ 0 w 23"/>
                    <a:gd name="T25" fmla="*/ 0 h 18"/>
                    <a:gd name="T26" fmla="*/ 0 w 23"/>
                    <a:gd name="T27" fmla="*/ 0 h 18"/>
                    <a:gd name="T28" fmla="*/ 0 w 23"/>
                    <a:gd name="T29" fmla="*/ 0 h 18"/>
                    <a:gd name="T30" fmla="*/ 0 w 23"/>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18"/>
                    <a:gd name="T50" fmla="*/ 23 w 23"/>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18">
                      <a:moveTo>
                        <a:pt x="8" y="18"/>
                      </a:moveTo>
                      <a:lnTo>
                        <a:pt x="9" y="18"/>
                      </a:lnTo>
                      <a:lnTo>
                        <a:pt x="11" y="17"/>
                      </a:lnTo>
                      <a:lnTo>
                        <a:pt x="15" y="14"/>
                      </a:lnTo>
                      <a:lnTo>
                        <a:pt x="19" y="10"/>
                      </a:lnTo>
                      <a:lnTo>
                        <a:pt x="19" y="9"/>
                      </a:lnTo>
                      <a:lnTo>
                        <a:pt x="23" y="0"/>
                      </a:lnTo>
                      <a:lnTo>
                        <a:pt x="12" y="1"/>
                      </a:lnTo>
                      <a:lnTo>
                        <a:pt x="7" y="7"/>
                      </a:lnTo>
                      <a:lnTo>
                        <a:pt x="1" y="10"/>
                      </a:lnTo>
                      <a:lnTo>
                        <a:pt x="0" y="14"/>
                      </a:lnTo>
                      <a:lnTo>
                        <a:pt x="8" y="18"/>
                      </a:lnTo>
                      <a:lnTo>
                        <a:pt x="9" y="18"/>
                      </a:lnTo>
                      <a:lnTo>
                        <a:pt x="8" y="18"/>
                      </a:lnTo>
                      <a:close/>
                    </a:path>
                  </a:pathLst>
                </a:custGeom>
                <a:solidFill>
                  <a:srgbClr val="000000"/>
                </a:solidFill>
                <a:ln w="9525">
                  <a:noFill/>
                  <a:round/>
                  <a:headEnd/>
                  <a:tailEnd/>
                </a:ln>
              </p:spPr>
              <p:txBody>
                <a:bodyPr/>
                <a:lstStyle/>
                <a:p>
                  <a:endParaRPr lang="en-US"/>
                </a:p>
              </p:txBody>
            </p:sp>
            <p:sp>
              <p:nvSpPr>
                <p:cNvPr id="12847" name="Freeform 423"/>
                <p:cNvSpPr>
                  <a:spLocks/>
                </p:cNvSpPr>
                <p:nvPr/>
              </p:nvSpPr>
              <p:spPr bwMode="auto">
                <a:xfrm>
                  <a:off x="2750" y="4038"/>
                  <a:ext cx="5" cy="5"/>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w 15"/>
                    <a:gd name="T27" fmla="*/ 0 h 15"/>
                    <a:gd name="T28" fmla="*/ 0 w 15"/>
                    <a:gd name="T29" fmla="*/ 0 h 15"/>
                    <a:gd name="T30" fmla="*/ 0 w 15"/>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5"/>
                    <a:gd name="T50" fmla="*/ 15 w 15"/>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5">
                      <a:moveTo>
                        <a:pt x="14" y="7"/>
                      </a:moveTo>
                      <a:lnTo>
                        <a:pt x="15" y="7"/>
                      </a:lnTo>
                      <a:lnTo>
                        <a:pt x="12" y="4"/>
                      </a:lnTo>
                      <a:lnTo>
                        <a:pt x="11" y="4"/>
                      </a:lnTo>
                      <a:lnTo>
                        <a:pt x="3" y="0"/>
                      </a:lnTo>
                      <a:lnTo>
                        <a:pt x="0" y="1"/>
                      </a:lnTo>
                      <a:lnTo>
                        <a:pt x="0" y="6"/>
                      </a:lnTo>
                      <a:lnTo>
                        <a:pt x="3" y="10"/>
                      </a:lnTo>
                      <a:lnTo>
                        <a:pt x="8" y="15"/>
                      </a:lnTo>
                      <a:lnTo>
                        <a:pt x="10" y="15"/>
                      </a:lnTo>
                      <a:lnTo>
                        <a:pt x="8" y="15"/>
                      </a:lnTo>
                      <a:lnTo>
                        <a:pt x="10" y="15"/>
                      </a:lnTo>
                      <a:lnTo>
                        <a:pt x="14" y="7"/>
                      </a:lnTo>
                      <a:close/>
                    </a:path>
                  </a:pathLst>
                </a:custGeom>
                <a:solidFill>
                  <a:srgbClr val="000000"/>
                </a:solidFill>
                <a:ln w="9525">
                  <a:noFill/>
                  <a:round/>
                  <a:headEnd/>
                  <a:tailEnd/>
                </a:ln>
              </p:spPr>
              <p:txBody>
                <a:bodyPr/>
                <a:lstStyle/>
                <a:p>
                  <a:endParaRPr lang="en-US"/>
                </a:p>
              </p:txBody>
            </p:sp>
            <p:sp>
              <p:nvSpPr>
                <p:cNvPr id="12848" name="Freeform 424"/>
                <p:cNvSpPr>
                  <a:spLocks/>
                </p:cNvSpPr>
                <p:nvPr/>
              </p:nvSpPr>
              <p:spPr bwMode="auto">
                <a:xfrm>
                  <a:off x="2753" y="4040"/>
                  <a:ext cx="8" cy="3"/>
                </a:xfrm>
                <a:custGeom>
                  <a:avLst/>
                  <a:gdLst>
                    <a:gd name="T0" fmla="*/ 0 w 22"/>
                    <a:gd name="T1" fmla="*/ 0 h 10"/>
                    <a:gd name="T2" fmla="*/ 0 w 22"/>
                    <a:gd name="T3" fmla="*/ 0 h 10"/>
                    <a:gd name="T4" fmla="*/ 0 w 22"/>
                    <a:gd name="T5" fmla="*/ 0 h 10"/>
                    <a:gd name="T6" fmla="*/ 0 w 22"/>
                    <a:gd name="T7" fmla="*/ 0 h 10"/>
                    <a:gd name="T8" fmla="*/ 0 w 22"/>
                    <a:gd name="T9" fmla="*/ 0 h 10"/>
                    <a:gd name="T10" fmla="*/ 0 w 22"/>
                    <a:gd name="T11" fmla="*/ 0 h 10"/>
                    <a:gd name="T12" fmla="*/ 0 w 22"/>
                    <a:gd name="T13" fmla="*/ 0 h 10"/>
                    <a:gd name="T14" fmla="*/ 0 w 22"/>
                    <a:gd name="T15" fmla="*/ 0 h 10"/>
                    <a:gd name="T16" fmla="*/ 0 w 22"/>
                    <a:gd name="T17" fmla="*/ 0 h 10"/>
                    <a:gd name="T18" fmla="*/ 0 w 22"/>
                    <a:gd name="T19" fmla="*/ 0 h 10"/>
                    <a:gd name="T20" fmla="*/ 0 w 22"/>
                    <a:gd name="T21" fmla="*/ 0 h 10"/>
                    <a:gd name="T22" fmla="*/ 0 w 22"/>
                    <a:gd name="T23" fmla="*/ 0 h 10"/>
                    <a:gd name="T24" fmla="*/ 0 w 22"/>
                    <a:gd name="T25" fmla="*/ 0 h 10"/>
                    <a:gd name="T26" fmla="*/ 0 w 22"/>
                    <a:gd name="T27" fmla="*/ 0 h 10"/>
                    <a:gd name="T28" fmla="*/ 0 w 22"/>
                    <a:gd name="T29" fmla="*/ 0 h 10"/>
                    <a:gd name="T30" fmla="*/ 0 w 22"/>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0"/>
                    <a:gd name="T50" fmla="*/ 22 w 22"/>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0">
                      <a:moveTo>
                        <a:pt x="16" y="0"/>
                      </a:moveTo>
                      <a:lnTo>
                        <a:pt x="15" y="0"/>
                      </a:lnTo>
                      <a:lnTo>
                        <a:pt x="14" y="1"/>
                      </a:lnTo>
                      <a:lnTo>
                        <a:pt x="11" y="1"/>
                      </a:lnTo>
                      <a:lnTo>
                        <a:pt x="8" y="0"/>
                      </a:lnTo>
                      <a:lnTo>
                        <a:pt x="4" y="0"/>
                      </a:lnTo>
                      <a:lnTo>
                        <a:pt x="0" y="8"/>
                      </a:lnTo>
                      <a:lnTo>
                        <a:pt x="4" y="10"/>
                      </a:lnTo>
                      <a:lnTo>
                        <a:pt x="9" y="10"/>
                      </a:lnTo>
                      <a:lnTo>
                        <a:pt x="16" y="10"/>
                      </a:lnTo>
                      <a:lnTo>
                        <a:pt x="22" y="8"/>
                      </a:lnTo>
                      <a:lnTo>
                        <a:pt x="20" y="8"/>
                      </a:lnTo>
                      <a:lnTo>
                        <a:pt x="16" y="0"/>
                      </a:lnTo>
                      <a:lnTo>
                        <a:pt x="15" y="0"/>
                      </a:lnTo>
                      <a:lnTo>
                        <a:pt x="16" y="0"/>
                      </a:lnTo>
                      <a:close/>
                    </a:path>
                  </a:pathLst>
                </a:custGeom>
                <a:solidFill>
                  <a:srgbClr val="000000"/>
                </a:solidFill>
                <a:ln w="9525">
                  <a:noFill/>
                  <a:round/>
                  <a:headEnd/>
                  <a:tailEnd/>
                </a:ln>
              </p:spPr>
              <p:txBody>
                <a:bodyPr/>
                <a:lstStyle/>
                <a:p>
                  <a:endParaRPr lang="en-US"/>
                </a:p>
              </p:txBody>
            </p:sp>
            <p:sp>
              <p:nvSpPr>
                <p:cNvPr id="12849" name="Freeform 425"/>
                <p:cNvSpPr>
                  <a:spLocks/>
                </p:cNvSpPr>
                <p:nvPr/>
              </p:nvSpPr>
              <p:spPr bwMode="auto">
                <a:xfrm>
                  <a:off x="2758" y="4039"/>
                  <a:ext cx="4" cy="4"/>
                </a:xfrm>
                <a:custGeom>
                  <a:avLst/>
                  <a:gdLst>
                    <a:gd name="T0" fmla="*/ 0 w 11"/>
                    <a:gd name="T1" fmla="*/ 0 h 12"/>
                    <a:gd name="T2" fmla="*/ 0 w 11"/>
                    <a:gd name="T3" fmla="*/ 0 h 12"/>
                    <a:gd name="T4" fmla="*/ 0 w 11"/>
                    <a:gd name="T5" fmla="*/ 0 h 12"/>
                    <a:gd name="T6" fmla="*/ 0 w 11"/>
                    <a:gd name="T7" fmla="*/ 0 h 12"/>
                    <a:gd name="T8" fmla="*/ 0 w 11"/>
                    <a:gd name="T9" fmla="*/ 0 h 12"/>
                    <a:gd name="T10" fmla="*/ 0 w 11"/>
                    <a:gd name="T11" fmla="*/ 0 h 12"/>
                    <a:gd name="T12" fmla="*/ 0 w 11"/>
                    <a:gd name="T13" fmla="*/ 0 h 12"/>
                    <a:gd name="T14" fmla="*/ 0 w 11"/>
                    <a:gd name="T15" fmla="*/ 0 h 12"/>
                    <a:gd name="T16" fmla="*/ 0 w 11"/>
                    <a:gd name="T17" fmla="*/ 0 h 12"/>
                    <a:gd name="T18" fmla="*/ 0 w 11"/>
                    <a:gd name="T19" fmla="*/ 0 h 12"/>
                    <a:gd name="T20" fmla="*/ 0 w 11"/>
                    <a:gd name="T21" fmla="*/ 0 h 12"/>
                    <a:gd name="T22" fmla="*/ 0 w 11"/>
                    <a:gd name="T23" fmla="*/ 0 h 12"/>
                    <a:gd name="T24" fmla="*/ 0 w 11"/>
                    <a:gd name="T25" fmla="*/ 0 h 12"/>
                    <a:gd name="T26" fmla="*/ 0 w 11"/>
                    <a:gd name="T27" fmla="*/ 0 h 12"/>
                    <a:gd name="T28" fmla="*/ 0 w 11"/>
                    <a:gd name="T29" fmla="*/ 0 h 12"/>
                    <a:gd name="T30" fmla="*/ 0 w 11"/>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2"/>
                    <a:gd name="T50" fmla="*/ 11 w 11"/>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2">
                      <a:moveTo>
                        <a:pt x="0" y="3"/>
                      </a:moveTo>
                      <a:lnTo>
                        <a:pt x="0" y="4"/>
                      </a:lnTo>
                      <a:lnTo>
                        <a:pt x="0" y="3"/>
                      </a:lnTo>
                      <a:lnTo>
                        <a:pt x="0" y="5"/>
                      </a:lnTo>
                      <a:lnTo>
                        <a:pt x="1" y="4"/>
                      </a:lnTo>
                      <a:lnTo>
                        <a:pt x="5" y="12"/>
                      </a:lnTo>
                      <a:lnTo>
                        <a:pt x="11" y="10"/>
                      </a:lnTo>
                      <a:lnTo>
                        <a:pt x="11" y="5"/>
                      </a:lnTo>
                      <a:lnTo>
                        <a:pt x="11" y="3"/>
                      </a:lnTo>
                      <a:lnTo>
                        <a:pt x="11" y="0"/>
                      </a:lnTo>
                      <a:lnTo>
                        <a:pt x="11" y="1"/>
                      </a:lnTo>
                      <a:lnTo>
                        <a:pt x="0" y="3"/>
                      </a:lnTo>
                      <a:lnTo>
                        <a:pt x="0" y="4"/>
                      </a:lnTo>
                      <a:lnTo>
                        <a:pt x="0" y="3"/>
                      </a:lnTo>
                      <a:close/>
                    </a:path>
                  </a:pathLst>
                </a:custGeom>
                <a:solidFill>
                  <a:srgbClr val="000000"/>
                </a:solidFill>
                <a:ln w="9525">
                  <a:noFill/>
                  <a:round/>
                  <a:headEnd/>
                  <a:tailEnd/>
                </a:ln>
              </p:spPr>
              <p:txBody>
                <a:bodyPr/>
                <a:lstStyle/>
                <a:p>
                  <a:endParaRPr lang="en-US"/>
                </a:p>
              </p:txBody>
            </p:sp>
            <p:sp>
              <p:nvSpPr>
                <p:cNvPr id="12850" name="Freeform 426"/>
                <p:cNvSpPr>
                  <a:spLocks/>
                </p:cNvSpPr>
                <p:nvPr/>
              </p:nvSpPr>
              <p:spPr bwMode="auto">
                <a:xfrm>
                  <a:off x="2752" y="4037"/>
                  <a:ext cx="8" cy="1"/>
                </a:xfrm>
                <a:custGeom>
                  <a:avLst/>
                  <a:gdLst>
                    <a:gd name="T0" fmla="*/ 0 w 24"/>
                    <a:gd name="T1" fmla="*/ 1 h 2"/>
                    <a:gd name="T2" fmla="*/ 0 w 24"/>
                    <a:gd name="T3" fmla="*/ 1 h 2"/>
                    <a:gd name="T4" fmla="*/ 0 w 24"/>
                    <a:gd name="T5" fmla="*/ 1 h 2"/>
                    <a:gd name="T6" fmla="*/ 0 w 24"/>
                    <a:gd name="T7" fmla="*/ 0 h 2"/>
                    <a:gd name="T8" fmla="*/ 0 w 24"/>
                    <a:gd name="T9" fmla="*/ 0 h 2"/>
                    <a:gd name="T10" fmla="*/ 0 w 24"/>
                    <a:gd name="T11" fmla="*/ 0 h 2"/>
                    <a:gd name="T12" fmla="*/ 0 w 24"/>
                    <a:gd name="T13" fmla="*/ 0 h 2"/>
                    <a:gd name="T14" fmla="*/ 0 w 24"/>
                    <a:gd name="T15" fmla="*/ 1 h 2"/>
                    <a:gd name="T16" fmla="*/ 0 w 24"/>
                    <a:gd name="T17" fmla="*/ 1 h 2"/>
                    <a:gd name="T18" fmla="*/ 0 w 24"/>
                    <a:gd name="T19" fmla="*/ 1 h 2"/>
                    <a:gd name="T20" fmla="*/ 0 w 24"/>
                    <a:gd name="T21" fmla="*/ 1 h 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2"/>
                    <a:gd name="T35" fmla="*/ 24 w 24"/>
                    <a:gd name="T36" fmla="*/ 2 h 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2">
                      <a:moveTo>
                        <a:pt x="24" y="2"/>
                      </a:moveTo>
                      <a:lnTo>
                        <a:pt x="22" y="1"/>
                      </a:lnTo>
                      <a:lnTo>
                        <a:pt x="19" y="1"/>
                      </a:lnTo>
                      <a:lnTo>
                        <a:pt x="16" y="0"/>
                      </a:lnTo>
                      <a:lnTo>
                        <a:pt x="13" y="0"/>
                      </a:lnTo>
                      <a:lnTo>
                        <a:pt x="9" y="0"/>
                      </a:lnTo>
                      <a:lnTo>
                        <a:pt x="6" y="0"/>
                      </a:lnTo>
                      <a:lnTo>
                        <a:pt x="4" y="1"/>
                      </a:lnTo>
                      <a:lnTo>
                        <a:pt x="0" y="1"/>
                      </a:lnTo>
                      <a:lnTo>
                        <a:pt x="24" y="1"/>
                      </a:lnTo>
                      <a:lnTo>
                        <a:pt x="24" y="2"/>
                      </a:lnTo>
                      <a:close/>
                    </a:path>
                  </a:pathLst>
                </a:custGeom>
                <a:solidFill>
                  <a:srgbClr val="FFFFFF"/>
                </a:solidFill>
                <a:ln w="9525">
                  <a:noFill/>
                  <a:round/>
                  <a:headEnd/>
                  <a:tailEnd/>
                </a:ln>
              </p:spPr>
              <p:txBody>
                <a:bodyPr/>
                <a:lstStyle/>
                <a:p>
                  <a:endParaRPr lang="en-US"/>
                </a:p>
              </p:txBody>
            </p:sp>
            <p:sp>
              <p:nvSpPr>
                <p:cNvPr id="12851" name="Freeform 427"/>
                <p:cNvSpPr>
                  <a:spLocks/>
                </p:cNvSpPr>
                <p:nvPr/>
              </p:nvSpPr>
              <p:spPr bwMode="auto">
                <a:xfrm>
                  <a:off x="2746" y="4037"/>
                  <a:ext cx="17" cy="3"/>
                </a:xfrm>
                <a:custGeom>
                  <a:avLst/>
                  <a:gdLst>
                    <a:gd name="T0" fmla="*/ 0 w 51"/>
                    <a:gd name="T1" fmla="*/ 0 h 8"/>
                    <a:gd name="T2" fmla="*/ 0 w 51"/>
                    <a:gd name="T3" fmla="*/ 0 h 8"/>
                    <a:gd name="T4" fmla="*/ 0 w 51"/>
                    <a:gd name="T5" fmla="*/ 0 h 8"/>
                    <a:gd name="T6" fmla="*/ 0 w 51"/>
                    <a:gd name="T7" fmla="*/ 0 h 8"/>
                    <a:gd name="T8" fmla="*/ 0 w 51"/>
                    <a:gd name="T9" fmla="*/ 0 h 8"/>
                    <a:gd name="T10" fmla="*/ 0 w 51"/>
                    <a:gd name="T11" fmla="*/ 0 h 8"/>
                    <a:gd name="T12" fmla="*/ 0 w 51"/>
                    <a:gd name="T13" fmla="*/ 0 h 8"/>
                    <a:gd name="T14" fmla="*/ 0 w 51"/>
                    <a:gd name="T15" fmla="*/ 0 h 8"/>
                    <a:gd name="T16" fmla="*/ 1 w 51"/>
                    <a:gd name="T17" fmla="*/ 0 h 8"/>
                    <a:gd name="T18" fmla="*/ 1 w 51"/>
                    <a:gd name="T19" fmla="*/ 0 h 8"/>
                    <a:gd name="T20" fmla="*/ 1 w 51"/>
                    <a:gd name="T21" fmla="*/ 0 h 8"/>
                    <a:gd name="T22" fmla="*/ 1 w 51"/>
                    <a:gd name="T23" fmla="*/ 0 h 8"/>
                    <a:gd name="T24" fmla="*/ 1 w 51"/>
                    <a:gd name="T25" fmla="*/ 0 h 8"/>
                    <a:gd name="T26" fmla="*/ 0 w 51"/>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8"/>
                    <a:gd name="T44" fmla="*/ 51 w 51"/>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8">
                      <a:moveTo>
                        <a:pt x="0" y="8"/>
                      </a:moveTo>
                      <a:lnTo>
                        <a:pt x="7" y="5"/>
                      </a:lnTo>
                      <a:lnTo>
                        <a:pt x="12" y="3"/>
                      </a:lnTo>
                      <a:lnTo>
                        <a:pt x="18" y="1"/>
                      </a:lnTo>
                      <a:lnTo>
                        <a:pt x="23" y="0"/>
                      </a:lnTo>
                      <a:lnTo>
                        <a:pt x="29" y="0"/>
                      </a:lnTo>
                      <a:lnTo>
                        <a:pt x="34" y="0"/>
                      </a:lnTo>
                      <a:lnTo>
                        <a:pt x="38" y="1"/>
                      </a:lnTo>
                      <a:lnTo>
                        <a:pt x="42" y="2"/>
                      </a:lnTo>
                      <a:lnTo>
                        <a:pt x="45" y="3"/>
                      </a:lnTo>
                      <a:lnTo>
                        <a:pt x="48" y="4"/>
                      </a:lnTo>
                      <a:lnTo>
                        <a:pt x="49" y="5"/>
                      </a:lnTo>
                      <a:lnTo>
                        <a:pt x="51" y="8"/>
                      </a:lnTo>
                      <a:lnTo>
                        <a:pt x="0" y="8"/>
                      </a:lnTo>
                      <a:close/>
                    </a:path>
                  </a:pathLst>
                </a:custGeom>
                <a:solidFill>
                  <a:srgbClr val="F5F5F5"/>
                </a:solidFill>
                <a:ln w="9525">
                  <a:noFill/>
                  <a:round/>
                  <a:headEnd/>
                  <a:tailEnd/>
                </a:ln>
              </p:spPr>
              <p:txBody>
                <a:bodyPr/>
                <a:lstStyle/>
                <a:p>
                  <a:endParaRPr lang="en-US"/>
                </a:p>
              </p:txBody>
            </p:sp>
            <p:sp>
              <p:nvSpPr>
                <p:cNvPr id="12852" name="Freeform 428"/>
                <p:cNvSpPr>
                  <a:spLocks/>
                </p:cNvSpPr>
                <p:nvPr/>
              </p:nvSpPr>
              <p:spPr bwMode="auto">
                <a:xfrm>
                  <a:off x="2742" y="4038"/>
                  <a:ext cx="22" cy="5"/>
                </a:xfrm>
                <a:custGeom>
                  <a:avLst/>
                  <a:gdLst>
                    <a:gd name="T0" fmla="*/ 0 w 68"/>
                    <a:gd name="T1" fmla="*/ 0 h 15"/>
                    <a:gd name="T2" fmla="*/ 0 w 68"/>
                    <a:gd name="T3" fmla="*/ 0 h 15"/>
                    <a:gd name="T4" fmla="*/ 0 w 68"/>
                    <a:gd name="T5" fmla="*/ 0 h 15"/>
                    <a:gd name="T6" fmla="*/ 0 w 68"/>
                    <a:gd name="T7" fmla="*/ 0 h 15"/>
                    <a:gd name="T8" fmla="*/ 0 w 68"/>
                    <a:gd name="T9" fmla="*/ 0 h 15"/>
                    <a:gd name="T10" fmla="*/ 0 w 68"/>
                    <a:gd name="T11" fmla="*/ 0 h 15"/>
                    <a:gd name="T12" fmla="*/ 0 w 68"/>
                    <a:gd name="T13" fmla="*/ 0 h 15"/>
                    <a:gd name="T14" fmla="*/ 0 w 68"/>
                    <a:gd name="T15" fmla="*/ 0 h 15"/>
                    <a:gd name="T16" fmla="*/ 0 w 68"/>
                    <a:gd name="T17" fmla="*/ 0 h 15"/>
                    <a:gd name="T18" fmla="*/ 1 w 68"/>
                    <a:gd name="T19" fmla="*/ 0 h 15"/>
                    <a:gd name="T20" fmla="*/ 1 w 68"/>
                    <a:gd name="T21" fmla="*/ 0 h 15"/>
                    <a:gd name="T22" fmla="*/ 1 w 68"/>
                    <a:gd name="T23" fmla="*/ 0 h 15"/>
                    <a:gd name="T24" fmla="*/ 1 w 68"/>
                    <a:gd name="T25" fmla="*/ 0 h 15"/>
                    <a:gd name="T26" fmla="*/ 1 w 68"/>
                    <a:gd name="T27" fmla="*/ 0 h 15"/>
                    <a:gd name="T28" fmla="*/ 0 w 68"/>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
                    <a:gd name="T46" fmla="*/ 0 h 15"/>
                    <a:gd name="T47" fmla="*/ 68 w 68"/>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 h="15">
                      <a:moveTo>
                        <a:pt x="31" y="0"/>
                      </a:moveTo>
                      <a:lnTo>
                        <a:pt x="28" y="1"/>
                      </a:lnTo>
                      <a:lnTo>
                        <a:pt x="24" y="3"/>
                      </a:lnTo>
                      <a:lnTo>
                        <a:pt x="20" y="4"/>
                      </a:lnTo>
                      <a:lnTo>
                        <a:pt x="15" y="6"/>
                      </a:lnTo>
                      <a:lnTo>
                        <a:pt x="13" y="8"/>
                      </a:lnTo>
                      <a:lnTo>
                        <a:pt x="9" y="10"/>
                      </a:lnTo>
                      <a:lnTo>
                        <a:pt x="4" y="12"/>
                      </a:lnTo>
                      <a:lnTo>
                        <a:pt x="0" y="15"/>
                      </a:lnTo>
                      <a:lnTo>
                        <a:pt x="68" y="15"/>
                      </a:lnTo>
                      <a:lnTo>
                        <a:pt x="66" y="10"/>
                      </a:lnTo>
                      <a:lnTo>
                        <a:pt x="64" y="7"/>
                      </a:lnTo>
                      <a:lnTo>
                        <a:pt x="60" y="3"/>
                      </a:lnTo>
                      <a:lnTo>
                        <a:pt x="55" y="0"/>
                      </a:lnTo>
                      <a:lnTo>
                        <a:pt x="31" y="0"/>
                      </a:lnTo>
                      <a:close/>
                    </a:path>
                  </a:pathLst>
                </a:custGeom>
                <a:solidFill>
                  <a:srgbClr val="EDEDED"/>
                </a:solidFill>
                <a:ln w="9525">
                  <a:noFill/>
                  <a:round/>
                  <a:headEnd/>
                  <a:tailEnd/>
                </a:ln>
              </p:spPr>
              <p:txBody>
                <a:bodyPr/>
                <a:lstStyle/>
                <a:p>
                  <a:endParaRPr lang="en-US"/>
                </a:p>
              </p:txBody>
            </p:sp>
            <p:sp>
              <p:nvSpPr>
                <p:cNvPr id="12853" name="Freeform 429"/>
                <p:cNvSpPr>
                  <a:spLocks/>
                </p:cNvSpPr>
                <p:nvPr/>
              </p:nvSpPr>
              <p:spPr bwMode="auto">
                <a:xfrm>
                  <a:off x="2739" y="4040"/>
                  <a:ext cx="26" cy="5"/>
                </a:xfrm>
                <a:custGeom>
                  <a:avLst/>
                  <a:gdLst>
                    <a:gd name="T0" fmla="*/ 0 w 78"/>
                    <a:gd name="T1" fmla="*/ 0 h 15"/>
                    <a:gd name="T2" fmla="*/ 0 w 78"/>
                    <a:gd name="T3" fmla="*/ 0 h 15"/>
                    <a:gd name="T4" fmla="*/ 0 w 78"/>
                    <a:gd name="T5" fmla="*/ 0 h 15"/>
                    <a:gd name="T6" fmla="*/ 0 w 78"/>
                    <a:gd name="T7" fmla="*/ 0 h 15"/>
                    <a:gd name="T8" fmla="*/ 0 w 78"/>
                    <a:gd name="T9" fmla="*/ 0 h 15"/>
                    <a:gd name="T10" fmla="*/ 1 w 78"/>
                    <a:gd name="T11" fmla="*/ 0 h 15"/>
                    <a:gd name="T12" fmla="*/ 1 w 78"/>
                    <a:gd name="T13" fmla="*/ 0 h 15"/>
                    <a:gd name="T14" fmla="*/ 1 w 78"/>
                    <a:gd name="T15" fmla="*/ 0 h 15"/>
                    <a:gd name="T16" fmla="*/ 1 w 78"/>
                    <a:gd name="T17" fmla="*/ 0 h 15"/>
                    <a:gd name="T18" fmla="*/ 1 w 78"/>
                    <a:gd name="T19" fmla="*/ 0 h 15"/>
                    <a:gd name="T20" fmla="*/ 0 w 78"/>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15"/>
                    <a:gd name="T35" fmla="*/ 78 w 78"/>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15">
                      <a:moveTo>
                        <a:pt x="22" y="0"/>
                      </a:moveTo>
                      <a:lnTo>
                        <a:pt x="16" y="3"/>
                      </a:lnTo>
                      <a:lnTo>
                        <a:pt x="12" y="7"/>
                      </a:lnTo>
                      <a:lnTo>
                        <a:pt x="5" y="12"/>
                      </a:lnTo>
                      <a:lnTo>
                        <a:pt x="0" y="15"/>
                      </a:lnTo>
                      <a:lnTo>
                        <a:pt x="78" y="15"/>
                      </a:lnTo>
                      <a:lnTo>
                        <a:pt x="78" y="12"/>
                      </a:lnTo>
                      <a:lnTo>
                        <a:pt x="77" y="7"/>
                      </a:lnTo>
                      <a:lnTo>
                        <a:pt x="75" y="3"/>
                      </a:lnTo>
                      <a:lnTo>
                        <a:pt x="73" y="0"/>
                      </a:lnTo>
                      <a:lnTo>
                        <a:pt x="22" y="0"/>
                      </a:lnTo>
                      <a:close/>
                    </a:path>
                  </a:pathLst>
                </a:custGeom>
                <a:solidFill>
                  <a:srgbClr val="E3E3E3"/>
                </a:solidFill>
                <a:ln w="9525">
                  <a:noFill/>
                  <a:round/>
                  <a:headEnd/>
                  <a:tailEnd/>
                </a:ln>
              </p:spPr>
              <p:txBody>
                <a:bodyPr/>
                <a:lstStyle/>
                <a:p>
                  <a:endParaRPr lang="en-US"/>
                </a:p>
              </p:txBody>
            </p:sp>
            <p:sp>
              <p:nvSpPr>
                <p:cNvPr id="12854" name="Freeform 430"/>
                <p:cNvSpPr>
                  <a:spLocks/>
                </p:cNvSpPr>
                <p:nvPr/>
              </p:nvSpPr>
              <p:spPr bwMode="auto">
                <a:xfrm>
                  <a:off x="2736" y="4043"/>
                  <a:ext cx="29" cy="4"/>
                </a:xfrm>
                <a:custGeom>
                  <a:avLst/>
                  <a:gdLst>
                    <a:gd name="T0" fmla="*/ 0 w 87"/>
                    <a:gd name="T1" fmla="*/ 0 h 14"/>
                    <a:gd name="T2" fmla="*/ 0 w 87"/>
                    <a:gd name="T3" fmla="*/ 0 h 14"/>
                    <a:gd name="T4" fmla="*/ 0 w 87"/>
                    <a:gd name="T5" fmla="*/ 0 h 14"/>
                    <a:gd name="T6" fmla="*/ 0 w 87"/>
                    <a:gd name="T7" fmla="*/ 0 h 14"/>
                    <a:gd name="T8" fmla="*/ 0 w 87"/>
                    <a:gd name="T9" fmla="*/ 0 h 14"/>
                    <a:gd name="T10" fmla="*/ 1 w 87"/>
                    <a:gd name="T11" fmla="*/ 0 h 14"/>
                    <a:gd name="T12" fmla="*/ 1 w 87"/>
                    <a:gd name="T13" fmla="*/ 0 h 14"/>
                    <a:gd name="T14" fmla="*/ 1 w 87"/>
                    <a:gd name="T15" fmla="*/ 0 h 14"/>
                    <a:gd name="T16" fmla="*/ 1 w 87"/>
                    <a:gd name="T17" fmla="*/ 0 h 14"/>
                    <a:gd name="T18" fmla="*/ 1 w 87"/>
                    <a:gd name="T19" fmla="*/ 0 h 14"/>
                    <a:gd name="T20" fmla="*/ 0 w 87"/>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4"/>
                    <a:gd name="T35" fmla="*/ 87 w 8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4">
                      <a:moveTo>
                        <a:pt x="18" y="0"/>
                      </a:moveTo>
                      <a:lnTo>
                        <a:pt x="14" y="4"/>
                      </a:lnTo>
                      <a:lnTo>
                        <a:pt x="10" y="7"/>
                      </a:lnTo>
                      <a:lnTo>
                        <a:pt x="4" y="11"/>
                      </a:lnTo>
                      <a:lnTo>
                        <a:pt x="0" y="14"/>
                      </a:lnTo>
                      <a:lnTo>
                        <a:pt x="86" y="14"/>
                      </a:lnTo>
                      <a:lnTo>
                        <a:pt x="87" y="11"/>
                      </a:lnTo>
                      <a:lnTo>
                        <a:pt x="87" y="7"/>
                      </a:lnTo>
                      <a:lnTo>
                        <a:pt x="87" y="4"/>
                      </a:lnTo>
                      <a:lnTo>
                        <a:pt x="86" y="0"/>
                      </a:lnTo>
                      <a:lnTo>
                        <a:pt x="18" y="0"/>
                      </a:lnTo>
                      <a:close/>
                    </a:path>
                  </a:pathLst>
                </a:custGeom>
                <a:solidFill>
                  <a:srgbClr val="D9D9D9"/>
                </a:solidFill>
                <a:ln w="9525">
                  <a:noFill/>
                  <a:round/>
                  <a:headEnd/>
                  <a:tailEnd/>
                </a:ln>
              </p:spPr>
              <p:txBody>
                <a:bodyPr/>
                <a:lstStyle/>
                <a:p>
                  <a:endParaRPr lang="en-US"/>
                </a:p>
              </p:txBody>
            </p:sp>
            <p:sp>
              <p:nvSpPr>
                <p:cNvPr id="12855" name="Freeform 431"/>
                <p:cNvSpPr>
                  <a:spLocks/>
                </p:cNvSpPr>
                <p:nvPr/>
              </p:nvSpPr>
              <p:spPr bwMode="auto">
                <a:xfrm>
                  <a:off x="2733" y="4045"/>
                  <a:ext cx="32" cy="5"/>
                </a:xfrm>
                <a:custGeom>
                  <a:avLst/>
                  <a:gdLst>
                    <a:gd name="T0" fmla="*/ 0 w 94"/>
                    <a:gd name="T1" fmla="*/ 0 h 15"/>
                    <a:gd name="T2" fmla="*/ 0 w 94"/>
                    <a:gd name="T3" fmla="*/ 0 h 15"/>
                    <a:gd name="T4" fmla="*/ 0 w 94"/>
                    <a:gd name="T5" fmla="*/ 0 h 15"/>
                    <a:gd name="T6" fmla="*/ 0 w 94"/>
                    <a:gd name="T7" fmla="*/ 0 h 15"/>
                    <a:gd name="T8" fmla="*/ 0 w 94"/>
                    <a:gd name="T9" fmla="*/ 0 h 15"/>
                    <a:gd name="T10" fmla="*/ 1 w 94"/>
                    <a:gd name="T11" fmla="*/ 0 h 15"/>
                    <a:gd name="T12" fmla="*/ 1 w 94"/>
                    <a:gd name="T13" fmla="*/ 0 h 15"/>
                    <a:gd name="T14" fmla="*/ 1 w 94"/>
                    <a:gd name="T15" fmla="*/ 0 h 15"/>
                    <a:gd name="T16" fmla="*/ 1 w 94"/>
                    <a:gd name="T17" fmla="*/ 0 h 15"/>
                    <a:gd name="T18" fmla="*/ 1 w 94"/>
                    <a:gd name="T19" fmla="*/ 0 h 15"/>
                    <a:gd name="T20" fmla="*/ 0 w 94"/>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15"/>
                    <a:gd name="T35" fmla="*/ 94 w 94"/>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15">
                      <a:moveTo>
                        <a:pt x="16" y="0"/>
                      </a:moveTo>
                      <a:lnTo>
                        <a:pt x="11" y="4"/>
                      </a:lnTo>
                      <a:lnTo>
                        <a:pt x="7" y="7"/>
                      </a:lnTo>
                      <a:lnTo>
                        <a:pt x="5" y="12"/>
                      </a:lnTo>
                      <a:lnTo>
                        <a:pt x="0" y="15"/>
                      </a:lnTo>
                      <a:lnTo>
                        <a:pt x="93" y="15"/>
                      </a:lnTo>
                      <a:lnTo>
                        <a:pt x="93" y="12"/>
                      </a:lnTo>
                      <a:lnTo>
                        <a:pt x="93" y="7"/>
                      </a:lnTo>
                      <a:lnTo>
                        <a:pt x="94" y="4"/>
                      </a:lnTo>
                      <a:lnTo>
                        <a:pt x="94" y="0"/>
                      </a:lnTo>
                      <a:lnTo>
                        <a:pt x="16" y="0"/>
                      </a:lnTo>
                      <a:close/>
                    </a:path>
                  </a:pathLst>
                </a:custGeom>
                <a:solidFill>
                  <a:srgbClr val="D1D1D1"/>
                </a:solidFill>
                <a:ln w="9525">
                  <a:noFill/>
                  <a:round/>
                  <a:headEnd/>
                  <a:tailEnd/>
                </a:ln>
              </p:spPr>
              <p:txBody>
                <a:bodyPr/>
                <a:lstStyle/>
                <a:p>
                  <a:endParaRPr lang="en-US"/>
                </a:p>
              </p:txBody>
            </p:sp>
            <p:sp>
              <p:nvSpPr>
                <p:cNvPr id="12856" name="Freeform 432"/>
                <p:cNvSpPr>
                  <a:spLocks/>
                </p:cNvSpPr>
                <p:nvPr/>
              </p:nvSpPr>
              <p:spPr bwMode="auto">
                <a:xfrm>
                  <a:off x="2732" y="4047"/>
                  <a:ext cx="32" cy="5"/>
                </a:xfrm>
                <a:custGeom>
                  <a:avLst/>
                  <a:gdLst>
                    <a:gd name="T0" fmla="*/ 0 w 98"/>
                    <a:gd name="T1" fmla="*/ 0 h 15"/>
                    <a:gd name="T2" fmla="*/ 0 w 98"/>
                    <a:gd name="T3" fmla="*/ 0 h 15"/>
                    <a:gd name="T4" fmla="*/ 0 w 98"/>
                    <a:gd name="T5" fmla="*/ 0 h 15"/>
                    <a:gd name="T6" fmla="*/ 0 w 98"/>
                    <a:gd name="T7" fmla="*/ 0 h 15"/>
                    <a:gd name="T8" fmla="*/ 0 w 98"/>
                    <a:gd name="T9" fmla="*/ 0 h 15"/>
                    <a:gd name="T10" fmla="*/ 0 w 98"/>
                    <a:gd name="T11" fmla="*/ 0 h 15"/>
                    <a:gd name="T12" fmla="*/ 0 w 98"/>
                    <a:gd name="T13" fmla="*/ 0 h 15"/>
                    <a:gd name="T14" fmla="*/ 0 w 98"/>
                    <a:gd name="T15" fmla="*/ 0 h 15"/>
                    <a:gd name="T16" fmla="*/ 0 w 98"/>
                    <a:gd name="T17" fmla="*/ 0 h 15"/>
                    <a:gd name="T18" fmla="*/ 1 w 98"/>
                    <a:gd name="T19" fmla="*/ 0 h 15"/>
                    <a:gd name="T20" fmla="*/ 1 w 98"/>
                    <a:gd name="T21" fmla="*/ 0 h 15"/>
                    <a:gd name="T22" fmla="*/ 1 w 98"/>
                    <a:gd name="T23" fmla="*/ 0 h 15"/>
                    <a:gd name="T24" fmla="*/ 1 w 98"/>
                    <a:gd name="T25" fmla="*/ 0 h 15"/>
                    <a:gd name="T26" fmla="*/ 1 w 98"/>
                    <a:gd name="T27" fmla="*/ 0 h 15"/>
                    <a:gd name="T28" fmla="*/ 0 w 98"/>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15"/>
                    <a:gd name="T47" fmla="*/ 98 w 98"/>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15">
                      <a:moveTo>
                        <a:pt x="0" y="15"/>
                      </a:moveTo>
                      <a:lnTo>
                        <a:pt x="0" y="14"/>
                      </a:lnTo>
                      <a:lnTo>
                        <a:pt x="1" y="14"/>
                      </a:lnTo>
                      <a:lnTo>
                        <a:pt x="4" y="11"/>
                      </a:lnTo>
                      <a:lnTo>
                        <a:pt x="7" y="7"/>
                      </a:lnTo>
                      <a:lnTo>
                        <a:pt x="10" y="4"/>
                      </a:lnTo>
                      <a:lnTo>
                        <a:pt x="12" y="0"/>
                      </a:lnTo>
                      <a:lnTo>
                        <a:pt x="98" y="0"/>
                      </a:lnTo>
                      <a:lnTo>
                        <a:pt x="98" y="4"/>
                      </a:lnTo>
                      <a:lnTo>
                        <a:pt x="98" y="7"/>
                      </a:lnTo>
                      <a:lnTo>
                        <a:pt x="95" y="12"/>
                      </a:lnTo>
                      <a:lnTo>
                        <a:pt x="95" y="15"/>
                      </a:lnTo>
                      <a:lnTo>
                        <a:pt x="0" y="15"/>
                      </a:lnTo>
                      <a:close/>
                    </a:path>
                  </a:pathLst>
                </a:custGeom>
                <a:solidFill>
                  <a:srgbClr val="C7C7C7"/>
                </a:solidFill>
                <a:ln w="9525">
                  <a:noFill/>
                  <a:round/>
                  <a:headEnd/>
                  <a:tailEnd/>
                </a:ln>
              </p:spPr>
              <p:txBody>
                <a:bodyPr/>
                <a:lstStyle/>
                <a:p>
                  <a:endParaRPr lang="en-US"/>
                </a:p>
              </p:txBody>
            </p:sp>
            <p:sp>
              <p:nvSpPr>
                <p:cNvPr id="12857" name="Freeform 433"/>
                <p:cNvSpPr>
                  <a:spLocks/>
                </p:cNvSpPr>
                <p:nvPr/>
              </p:nvSpPr>
              <p:spPr bwMode="auto">
                <a:xfrm>
                  <a:off x="2730" y="4050"/>
                  <a:ext cx="34" cy="5"/>
                </a:xfrm>
                <a:custGeom>
                  <a:avLst/>
                  <a:gdLst>
                    <a:gd name="T0" fmla="*/ 0 w 104"/>
                    <a:gd name="T1" fmla="*/ 0 h 16"/>
                    <a:gd name="T2" fmla="*/ 0 w 104"/>
                    <a:gd name="T3" fmla="*/ 0 h 16"/>
                    <a:gd name="T4" fmla="*/ 0 w 104"/>
                    <a:gd name="T5" fmla="*/ 0 h 16"/>
                    <a:gd name="T6" fmla="*/ 0 w 104"/>
                    <a:gd name="T7" fmla="*/ 0 h 16"/>
                    <a:gd name="T8" fmla="*/ 0 w 104"/>
                    <a:gd name="T9" fmla="*/ 0 h 16"/>
                    <a:gd name="T10" fmla="*/ 0 w 104"/>
                    <a:gd name="T11" fmla="*/ 0 h 16"/>
                    <a:gd name="T12" fmla="*/ 0 w 104"/>
                    <a:gd name="T13" fmla="*/ 0 h 16"/>
                    <a:gd name="T14" fmla="*/ 0 w 104"/>
                    <a:gd name="T15" fmla="*/ 0 h 16"/>
                    <a:gd name="T16" fmla="*/ 0 w 104"/>
                    <a:gd name="T17" fmla="*/ 0 h 16"/>
                    <a:gd name="T18" fmla="*/ 1 w 104"/>
                    <a:gd name="T19" fmla="*/ 0 h 16"/>
                    <a:gd name="T20" fmla="*/ 1 w 104"/>
                    <a:gd name="T21" fmla="*/ 0 h 16"/>
                    <a:gd name="T22" fmla="*/ 1 w 104"/>
                    <a:gd name="T23" fmla="*/ 0 h 16"/>
                    <a:gd name="T24" fmla="*/ 1 w 104"/>
                    <a:gd name="T25" fmla="*/ 0 h 16"/>
                    <a:gd name="T26" fmla="*/ 1 w 104"/>
                    <a:gd name="T27" fmla="*/ 0 h 16"/>
                    <a:gd name="T28" fmla="*/ 0 w 104"/>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
                    <a:gd name="T46" fmla="*/ 0 h 16"/>
                    <a:gd name="T47" fmla="*/ 104 w 104"/>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 h="16">
                      <a:moveTo>
                        <a:pt x="0" y="16"/>
                      </a:moveTo>
                      <a:lnTo>
                        <a:pt x="2" y="13"/>
                      </a:lnTo>
                      <a:lnTo>
                        <a:pt x="3" y="10"/>
                      </a:lnTo>
                      <a:lnTo>
                        <a:pt x="6" y="9"/>
                      </a:lnTo>
                      <a:lnTo>
                        <a:pt x="7" y="6"/>
                      </a:lnTo>
                      <a:lnTo>
                        <a:pt x="9" y="5"/>
                      </a:lnTo>
                      <a:lnTo>
                        <a:pt x="10" y="3"/>
                      </a:lnTo>
                      <a:lnTo>
                        <a:pt x="11" y="2"/>
                      </a:lnTo>
                      <a:lnTo>
                        <a:pt x="11" y="0"/>
                      </a:lnTo>
                      <a:lnTo>
                        <a:pt x="104" y="0"/>
                      </a:lnTo>
                      <a:lnTo>
                        <a:pt x="101" y="4"/>
                      </a:lnTo>
                      <a:lnTo>
                        <a:pt x="101" y="7"/>
                      </a:lnTo>
                      <a:lnTo>
                        <a:pt x="100" y="12"/>
                      </a:lnTo>
                      <a:lnTo>
                        <a:pt x="97" y="16"/>
                      </a:lnTo>
                      <a:lnTo>
                        <a:pt x="0" y="16"/>
                      </a:lnTo>
                      <a:close/>
                    </a:path>
                  </a:pathLst>
                </a:custGeom>
                <a:solidFill>
                  <a:srgbClr val="BFBFBF"/>
                </a:solidFill>
                <a:ln w="9525">
                  <a:noFill/>
                  <a:round/>
                  <a:headEnd/>
                  <a:tailEnd/>
                </a:ln>
              </p:spPr>
              <p:txBody>
                <a:bodyPr/>
                <a:lstStyle/>
                <a:p>
                  <a:endParaRPr lang="en-US"/>
                </a:p>
              </p:txBody>
            </p:sp>
            <p:sp>
              <p:nvSpPr>
                <p:cNvPr id="12858" name="Freeform 434"/>
                <p:cNvSpPr>
                  <a:spLocks/>
                </p:cNvSpPr>
                <p:nvPr/>
              </p:nvSpPr>
              <p:spPr bwMode="auto">
                <a:xfrm>
                  <a:off x="2728" y="4052"/>
                  <a:ext cx="35" cy="6"/>
                </a:xfrm>
                <a:custGeom>
                  <a:avLst/>
                  <a:gdLst>
                    <a:gd name="T0" fmla="*/ 0 w 105"/>
                    <a:gd name="T1" fmla="*/ 0 h 16"/>
                    <a:gd name="T2" fmla="*/ 0 w 105"/>
                    <a:gd name="T3" fmla="*/ 0 h 16"/>
                    <a:gd name="T4" fmla="*/ 0 w 105"/>
                    <a:gd name="T5" fmla="*/ 0 h 16"/>
                    <a:gd name="T6" fmla="*/ 0 w 105"/>
                    <a:gd name="T7" fmla="*/ 0 h 16"/>
                    <a:gd name="T8" fmla="*/ 0 w 105"/>
                    <a:gd name="T9" fmla="*/ 0 h 16"/>
                    <a:gd name="T10" fmla="*/ 1 w 105"/>
                    <a:gd name="T11" fmla="*/ 0 h 16"/>
                    <a:gd name="T12" fmla="*/ 1 w 105"/>
                    <a:gd name="T13" fmla="*/ 0 h 16"/>
                    <a:gd name="T14" fmla="*/ 1 w 105"/>
                    <a:gd name="T15" fmla="*/ 0 h 16"/>
                    <a:gd name="T16" fmla="*/ 1 w 105"/>
                    <a:gd name="T17" fmla="*/ 0 h 16"/>
                    <a:gd name="T18" fmla="*/ 1 w 105"/>
                    <a:gd name="T19" fmla="*/ 0 h 16"/>
                    <a:gd name="T20" fmla="*/ 0 w 105"/>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16"/>
                    <a:gd name="T35" fmla="*/ 105 w 105"/>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16">
                      <a:moveTo>
                        <a:pt x="10" y="0"/>
                      </a:moveTo>
                      <a:lnTo>
                        <a:pt x="7" y="5"/>
                      </a:lnTo>
                      <a:lnTo>
                        <a:pt x="4" y="9"/>
                      </a:lnTo>
                      <a:lnTo>
                        <a:pt x="2" y="12"/>
                      </a:lnTo>
                      <a:lnTo>
                        <a:pt x="0" y="16"/>
                      </a:lnTo>
                      <a:lnTo>
                        <a:pt x="97" y="16"/>
                      </a:lnTo>
                      <a:lnTo>
                        <a:pt x="100" y="12"/>
                      </a:lnTo>
                      <a:lnTo>
                        <a:pt x="101" y="9"/>
                      </a:lnTo>
                      <a:lnTo>
                        <a:pt x="104" y="5"/>
                      </a:lnTo>
                      <a:lnTo>
                        <a:pt x="105" y="0"/>
                      </a:lnTo>
                      <a:lnTo>
                        <a:pt x="10" y="0"/>
                      </a:lnTo>
                      <a:close/>
                    </a:path>
                  </a:pathLst>
                </a:custGeom>
                <a:solidFill>
                  <a:srgbClr val="B5B5B5"/>
                </a:solidFill>
                <a:ln w="9525">
                  <a:noFill/>
                  <a:round/>
                  <a:headEnd/>
                  <a:tailEnd/>
                </a:ln>
              </p:spPr>
              <p:txBody>
                <a:bodyPr/>
                <a:lstStyle/>
                <a:p>
                  <a:endParaRPr lang="en-US"/>
                </a:p>
              </p:txBody>
            </p:sp>
            <p:sp>
              <p:nvSpPr>
                <p:cNvPr id="12859" name="Freeform 435"/>
                <p:cNvSpPr>
                  <a:spLocks/>
                </p:cNvSpPr>
                <p:nvPr/>
              </p:nvSpPr>
              <p:spPr bwMode="auto">
                <a:xfrm>
                  <a:off x="2727" y="4055"/>
                  <a:ext cx="35" cy="5"/>
                </a:xfrm>
                <a:custGeom>
                  <a:avLst/>
                  <a:gdLst>
                    <a:gd name="T0" fmla="*/ 0 w 104"/>
                    <a:gd name="T1" fmla="*/ 0 h 14"/>
                    <a:gd name="T2" fmla="*/ 0 w 104"/>
                    <a:gd name="T3" fmla="*/ 0 h 14"/>
                    <a:gd name="T4" fmla="*/ 0 w 104"/>
                    <a:gd name="T5" fmla="*/ 0 h 14"/>
                    <a:gd name="T6" fmla="*/ 0 w 104"/>
                    <a:gd name="T7" fmla="*/ 0 h 14"/>
                    <a:gd name="T8" fmla="*/ 0 w 104"/>
                    <a:gd name="T9" fmla="*/ 0 h 14"/>
                    <a:gd name="T10" fmla="*/ 1 w 104"/>
                    <a:gd name="T11" fmla="*/ 0 h 14"/>
                    <a:gd name="T12" fmla="*/ 1 w 104"/>
                    <a:gd name="T13" fmla="*/ 0 h 14"/>
                    <a:gd name="T14" fmla="*/ 1 w 104"/>
                    <a:gd name="T15" fmla="*/ 0 h 14"/>
                    <a:gd name="T16" fmla="*/ 1 w 104"/>
                    <a:gd name="T17" fmla="*/ 0 h 14"/>
                    <a:gd name="T18" fmla="*/ 1 w 104"/>
                    <a:gd name="T19" fmla="*/ 0 h 14"/>
                    <a:gd name="T20" fmla="*/ 0 w 104"/>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4"/>
                    <a:gd name="T35" fmla="*/ 104 w 10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4">
                      <a:moveTo>
                        <a:pt x="7" y="0"/>
                      </a:moveTo>
                      <a:lnTo>
                        <a:pt x="5" y="3"/>
                      </a:lnTo>
                      <a:lnTo>
                        <a:pt x="3" y="7"/>
                      </a:lnTo>
                      <a:lnTo>
                        <a:pt x="2" y="10"/>
                      </a:lnTo>
                      <a:lnTo>
                        <a:pt x="0" y="14"/>
                      </a:lnTo>
                      <a:lnTo>
                        <a:pt x="96" y="14"/>
                      </a:lnTo>
                      <a:lnTo>
                        <a:pt x="98" y="10"/>
                      </a:lnTo>
                      <a:lnTo>
                        <a:pt x="100" y="7"/>
                      </a:lnTo>
                      <a:lnTo>
                        <a:pt x="103" y="3"/>
                      </a:lnTo>
                      <a:lnTo>
                        <a:pt x="104" y="0"/>
                      </a:lnTo>
                      <a:lnTo>
                        <a:pt x="7" y="0"/>
                      </a:lnTo>
                      <a:close/>
                    </a:path>
                  </a:pathLst>
                </a:custGeom>
                <a:solidFill>
                  <a:srgbClr val="ABABAB"/>
                </a:solidFill>
                <a:ln w="9525">
                  <a:noFill/>
                  <a:round/>
                  <a:headEnd/>
                  <a:tailEnd/>
                </a:ln>
              </p:spPr>
              <p:txBody>
                <a:bodyPr/>
                <a:lstStyle/>
                <a:p>
                  <a:endParaRPr lang="en-US"/>
                </a:p>
              </p:txBody>
            </p:sp>
            <p:sp>
              <p:nvSpPr>
                <p:cNvPr id="12860" name="Freeform 436"/>
                <p:cNvSpPr>
                  <a:spLocks/>
                </p:cNvSpPr>
                <p:nvPr/>
              </p:nvSpPr>
              <p:spPr bwMode="auto">
                <a:xfrm>
                  <a:off x="2726" y="4058"/>
                  <a:ext cx="35" cy="5"/>
                </a:xfrm>
                <a:custGeom>
                  <a:avLst/>
                  <a:gdLst>
                    <a:gd name="T0" fmla="*/ 0 w 104"/>
                    <a:gd name="T1" fmla="*/ 0 h 15"/>
                    <a:gd name="T2" fmla="*/ 0 w 104"/>
                    <a:gd name="T3" fmla="*/ 0 h 15"/>
                    <a:gd name="T4" fmla="*/ 0 w 104"/>
                    <a:gd name="T5" fmla="*/ 0 h 15"/>
                    <a:gd name="T6" fmla="*/ 0 w 104"/>
                    <a:gd name="T7" fmla="*/ 0 h 15"/>
                    <a:gd name="T8" fmla="*/ 0 w 104"/>
                    <a:gd name="T9" fmla="*/ 0 h 15"/>
                    <a:gd name="T10" fmla="*/ 1 w 104"/>
                    <a:gd name="T11" fmla="*/ 0 h 15"/>
                    <a:gd name="T12" fmla="*/ 1 w 104"/>
                    <a:gd name="T13" fmla="*/ 0 h 15"/>
                    <a:gd name="T14" fmla="*/ 1 w 104"/>
                    <a:gd name="T15" fmla="*/ 0 h 15"/>
                    <a:gd name="T16" fmla="*/ 1 w 104"/>
                    <a:gd name="T17" fmla="*/ 0 h 15"/>
                    <a:gd name="T18" fmla="*/ 1 w 104"/>
                    <a:gd name="T19" fmla="*/ 0 h 15"/>
                    <a:gd name="T20" fmla="*/ 0 w 104"/>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5"/>
                    <a:gd name="T35" fmla="*/ 104 w 104"/>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5">
                      <a:moveTo>
                        <a:pt x="7" y="0"/>
                      </a:moveTo>
                      <a:lnTo>
                        <a:pt x="6" y="4"/>
                      </a:lnTo>
                      <a:lnTo>
                        <a:pt x="4" y="8"/>
                      </a:lnTo>
                      <a:lnTo>
                        <a:pt x="2" y="11"/>
                      </a:lnTo>
                      <a:lnTo>
                        <a:pt x="0" y="15"/>
                      </a:lnTo>
                      <a:lnTo>
                        <a:pt x="94" y="15"/>
                      </a:lnTo>
                      <a:lnTo>
                        <a:pt x="97" y="11"/>
                      </a:lnTo>
                      <a:lnTo>
                        <a:pt x="100" y="7"/>
                      </a:lnTo>
                      <a:lnTo>
                        <a:pt x="102" y="3"/>
                      </a:lnTo>
                      <a:lnTo>
                        <a:pt x="104" y="0"/>
                      </a:lnTo>
                      <a:lnTo>
                        <a:pt x="7" y="0"/>
                      </a:lnTo>
                      <a:close/>
                    </a:path>
                  </a:pathLst>
                </a:custGeom>
                <a:solidFill>
                  <a:srgbClr val="A1A1A1"/>
                </a:solidFill>
                <a:ln w="9525">
                  <a:noFill/>
                  <a:round/>
                  <a:headEnd/>
                  <a:tailEnd/>
                </a:ln>
              </p:spPr>
              <p:txBody>
                <a:bodyPr/>
                <a:lstStyle/>
                <a:p>
                  <a:endParaRPr lang="en-US"/>
                </a:p>
              </p:txBody>
            </p:sp>
            <p:sp>
              <p:nvSpPr>
                <p:cNvPr id="12861" name="Freeform 437"/>
                <p:cNvSpPr>
                  <a:spLocks/>
                </p:cNvSpPr>
                <p:nvPr/>
              </p:nvSpPr>
              <p:spPr bwMode="auto">
                <a:xfrm>
                  <a:off x="2726" y="4060"/>
                  <a:ext cx="33" cy="5"/>
                </a:xfrm>
                <a:custGeom>
                  <a:avLst/>
                  <a:gdLst>
                    <a:gd name="T0" fmla="*/ 0 w 101"/>
                    <a:gd name="T1" fmla="*/ 0 h 15"/>
                    <a:gd name="T2" fmla="*/ 0 w 101"/>
                    <a:gd name="T3" fmla="*/ 0 h 15"/>
                    <a:gd name="T4" fmla="*/ 0 w 101"/>
                    <a:gd name="T5" fmla="*/ 0 h 15"/>
                    <a:gd name="T6" fmla="*/ 0 w 101"/>
                    <a:gd name="T7" fmla="*/ 0 h 15"/>
                    <a:gd name="T8" fmla="*/ 0 w 101"/>
                    <a:gd name="T9" fmla="*/ 0 h 15"/>
                    <a:gd name="T10" fmla="*/ 1 w 101"/>
                    <a:gd name="T11" fmla="*/ 0 h 15"/>
                    <a:gd name="T12" fmla="*/ 1 w 101"/>
                    <a:gd name="T13" fmla="*/ 0 h 15"/>
                    <a:gd name="T14" fmla="*/ 1 w 101"/>
                    <a:gd name="T15" fmla="*/ 0 h 15"/>
                    <a:gd name="T16" fmla="*/ 1 w 101"/>
                    <a:gd name="T17" fmla="*/ 0 h 15"/>
                    <a:gd name="T18" fmla="*/ 1 w 101"/>
                    <a:gd name="T19" fmla="*/ 0 h 15"/>
                    <a:gd name="T20" fmla="*/ 1 w 101"/>
                    <a:gd name="T21" fmla="*/ 0 h 15"/>
                    <a:gd name="T22" fmla="*/ 1 w 101"/>
                    <a:gd name="T23" fmla="*/ 0 h 15"/>
                    <a:gd name="T24" fmla="*/ 1 w 101"/>
                    <a:gd name="T25" fmla="*/ 0 h 15"/>
                    <a:gd name="T26" fmla="*/ 1 w 101"/>
                    <a:gd name="T27" fmla="*/ 0 h 15"/>
                    <a:gd name="T28" fmla="*/ 0 w 101"/>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1"/>
                    <a:gd name="T46" fmla="*/ 0 h 15"/>
                    <a:gd name="T47" fmla="*/ 101 w 101"/>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1" h="15">
                      <a:moveTo>
                        <a:pt x="5" y="0"/>
                      </a:moveTo>
                      <a:lnTo>
                        <a:pt x="3" y="4"/>
                      </a:lnTo>
                      <a:lnTo>
                        <a:pt x="1" y="8"/>
                      </a:lnTo>
                      <a:lnTo>
                        <a:pt x="1" y="11"/>
                      </a:lnTo>
                      <a:lnTo>
                        <a:pt x="0" y="15"/>
                      </a:lnTo>
                      <a:lnTo>
                        <a:pt x="90" y="15"/>
                      </a:lnTo>
                      <a:lnTo>
                        <a:pt x="91" y="14"/>
                      </a:lnTo>
                      <a:lnTo>
                        <a:pt x="92" y="11"/>
                      </a:lnTo>
                      <a:lnTo>
                        <a:pt x="94" y="10"/>
                      </a:lnTo>
                      <a:lnTo>
                        <a:pt x="95" y="7"/>
                      </a:lnTo>
                      <a:lnTo>
                        <a:pt x="98" y="4"/>
                      </a:lnTo>
                      <a:lnTo>
                        <a:pt x="99" y="3"/>
                      </a:lnTo>
                      <a:lnTo>
                        <a:pt x="101" y="0"/>
                      </a:lnTo>
                      <a:lnTo>
                        <a:pt x="5" y="0"/>
                      </a:lnTo>
                      <a:close/>
                    </a:path>
                  </a:pathLst>
                </a:custGeom>
                <a:solidFill>
                  <a:srgbClr val="999999"/>
                </a:solidFill>
                <a:ln w="9525">
                  <a:noFill/>
                  <a:round/>
                  <a:headEnd/>
                  <a:tailEnd/>
                </a:ln>
              </p:spPr>
              <p:txBody>
                <a:bodyPr/>
                <a:lstStyle/>
                <a:p>
                  <a:endParaRPr lang="en-US"/>
                </a:p>
              </p:txBody>
            </p:sp>
            <p:sp>
              <p:nvSpPr>
                <p:cNvPr id="12862" name="Freeform 438"/>
                <p:cNvSpPr>
                  <a:spLocks/>
                </p:cNvSpPr>
                <p:nvPr/>
              </p:nvSpPr>
              <p:spPr bwMode="auto">
                <a:xfrm>
                  <a:off x="2725" y="4063"/>
                  <a:ext cx="32" cy="4"/>
                </a:xfrm>
                <a:custGeom>
                  <a:avLst/>
                  <a:gdLst>
                    <a:gd name="T0" fmla="*/ 0 w 96"/>
                    <a:gd name="T1" fmla="*/ 0 h 14"/>
                    <a:gd name="T2" fmla="*/ 0 w 96"/>
                    <a:gd name="T3" fmla="*/ 0 h 14"/>
                    <a:gd name="T4" fmla="*/ 0 w 96"/>
                    <a:gd name="T5" fmla="*/ 0 h 14"/>
                    <a:gd name="T6" fmla="*/ 0 w 96"/>
                    <a:gd name="T7" fmla="*/ 0 h 14"/>
                    <a:gd name="T8" fmla="*/ 0 w 96"/>
                    <a:gd name="T9" fmla="*/ 0 h 14"/>
                    <a:gd name="T10" fmla="*/ 1 w 96"/>
                    <a:gd name="T11" fmla="*/ 0 h 14"/>
                    <a:gd name="T12" fmla="*/ 1 w 96"/>
                    <a:gd name="T13" fmla="*/ 0 h 14"/>
                    <a:gd name="T14" fmla="*/ 1 w 96"/>
                    <a:gd name="T15" fmla="*/ 0 h 14"/>
                    <a:gd name="T16" fmla="*/ 1 w 96"/>
                    <a:gd name="T17" fmla="*/ 0 h 14"/>
                    <a:gd name="T18" fmla="*/ 1 w 96"/>
                    <a:gd name="T19" fmla="*/ 0 h 14"/>
                    <a:gd name="T20" fmla="*/ 1 w 96"/>
                    <a:gd name="T21" fmla="*/ 0 h 14"/>
                    <a:gd name="T22" fmla="*/ 1 w 96"/>
                    <a:gd name="T23" fmla="*/ 0 h 14"/>
                    <a:gd name="T24" fmla="*/ 1 w 96"/>
                    <a:gd name="T25" fmla="*/ 0 h 14"/>
                    <a:gd name="T26" fmla="*/ 1 w 96"/>
                    <a:gd name="T27" fmla="*/ 0 h 14"/>
                    <a:gd name="T28" fmla="*/ 0 w 96"/>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14"/>
                    <a:gd name="T47" fmla="*/ 96 w 96"/>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14">
                      <a:moveTo>
                        <a:pt x="2" y="0"/>
                      </a:moveTo>
                      <a:lnTo>
                        <a:pt x="2" y="3"/>
                      </a:lnTo>
                      <a:lnTo>
                        <a:pt x="1" y="7"/>
                      </a:lnTo>
                      <a:lnTo>
                        <a:pt x="0" y="10"/>
                      </a:lnTo>
                      <a:lnTo>
                        <a:pt x="0" y="14"/>
                      </a:lnTo>
                      <a:lnTo>
                        <a:pt x="84" y="14"/>
                      </a:lnTo>
                      <a:lnTo>
                        <a:pt x="86" y="12"/>
                      </a:lnTo>
                      <a:lnTo>
                        <a:pt x="89" y="8"/>
                      </a:lnTo>
                      <a:lnTo>
                        <a:pt x="92" y="6"/>
                      </a:lnTo>
                      <a:lnTo>
                        <a:pt x="95" y="2"/>
                      </a:lnTo>
                      <a:lnTo>
                        <a:pt x="96" y="1"/>
                      </a:lnTo>
                      <a:lnTo>
                        <a:pt x="96" y="0"/>
                      </a:lnTo>
                      <a:lnTo>
                        <a:pt x="2" y="0"/>
                      </a:lnTo>
                      <a:close/>
                    </a:path>
                  </a:pathLst>
                </a:custGeom>
                <a:solidFill>
                  <a:srgbClr val="8F8F8F"/>
                </a:solidFill>
                <a:ln w="9525">
                  <a:noFill/>
                  <a:round/>
                  <a:headEnd/>
                  <a:tailEnd/>
                </a:ln>
              </p:spPr>
              <p:txBody>
                <a:bodyPr/>
                <a:lstStyle/>
                <a:p>
                  <a:endParaRPr lang="en-US"/>
                </a:p>
              </p:txBody>
            </p:sp>
            <p:sp>
              <p:nvSpPr>
                <p:cNvPr id="12863" name="Freeform 439"/>
                <p:cNvSpPr>
                  <a:spLocks/>
                </p:cNvSpPr>
                <p:nvPr/>
              </p:nvSpPr>
              <p:spPr bwMode="auto">
                <a:xfrm>
                  <a:off x="2725" y="4065"/>
                  <a:ext cx="31" cy="5"/>
                </a:xfrm>
                <a:custGeom>
                  <a:avLst/>
                  <a:gdLst>
                    <a:gd name="T0" fmla="*/ 0 w 91"/>
                    <a:gd name="T1" fmla="*/ 0 h 15"/>
                    <a:gd name="T2" fmla="*/ 0 w 91"/>
                    <a:gd name="T3" fmla="*/ 0 h 15"/>
                    <a:gd name="T4" fmla="*/ 0 w 91"/>
                    <a:gd name="T5" fmla="*/ 0 h 15"/>
                    <a:gd name="T6" fmla="*/ 0 w 91"/>
                    <a:gd name="T7" fmla="*/ 0 h 15"/>
                    <a:gd name="T8" fmla="*/ 0 w 91"/>
                    <a:gd name="T9" fmla="*/ 0 h 15"/>
                    <a:gd name="T10" fmla="*/ 1 w 91"/>
                    <a:gd name="T11" fmla="*/ 0 h 15"/>
                    <a:gd name="T12" fmla="*/ 1 w 91"/>
                    <a:gd name="T13" fmla="*/ 0 h 15"/>
                    <a:gd name="T14" fmla="*/ 1 w 91"/>
                    <a:gd name="T15" fmla="*/ 0 h 15"/>
                    <a:gd name="T16" fmla="*/ 1 w 91"/>
                    <a:gd name="T17" fmla="*/ 0 h 15"/>
                    <a:gd name="T18" fmla="*/ 1 w 91"/>
                    <a:gd name="T19" fmla="*/ 0 h 15"/>
                    <a:gd name="T20" fmla="*/ 0 w 91"/>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5"/>
                    <a:gd name="T35" fmla="*/ 91 w 91"/>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5">
                      <a:moveTo>
                        <a:pt x="1" y="0"/>
                      </a:moveTo>
                      <a:lnTo>
                        <a:pt x="0" y="3"/>
                      </a:lnTo>
                      <a:lnTo>
                        <a:pt x="0" y="8"/>
                      </a:lnTo>
                      <a:lnTo>
                        <a:pt x="0" y="12"/>
                      </a:lnTo>
                      <a:lnTo>
                        <a:pt x="0" y="15"/>
                      </a:lnTo>
                      <a:lnTo>
                        <a:pt x="74" y="15"/>
                      </a:lnTo>
                      <a:lnTo>
                        <a:pt x="78" y="12"/>
                      </a:lnTo>
                      <a:lnTo>
                        <a:pt x="82" y="8"/>
                      </a:lnTo>
                      <a:lnTo>
                        <a:pt x="86" y="3"/>
                      </a:lnTo>
                      <a:lnTo>
                        <a:pt x="91" y="0"/>
                      </a:lnTo>
                      <a:lnTo>
                        <a:pt x="1" y="0"/>
                      </a:lnTo>
                      <a:close/>
                    </a:path>
                  </a:pathLst>
                </a:custGeom>
                <a:solidFill>
                  <a:srgbClr val="858585"/>
                </a:solidFill>
                <a:ln w="9525">
                  <a:noFill/>
                  <a:round/>
                  <a:headEnd/>
                  <a:tailEnd/>
                </a:ln>
              </p:spPr>
              <p:txBody>
                <a:bodyPr/>
                <a:lstStyle/>
                <a:p>
                  <a:endParaRPr lang="en-US"/>
                </a:p>
              </p:txBody>
            </p:sp>
            <p:sp>
              <p:nvSpPr>
                <p:cNvPr id="12864" name="Freeform 440"/>
                <p:cNvSpPr>
                  <a:spLocks/>
                </p:cNvSpPr>
                <p:nvPr/>
              </p:nvSpPr>
              <p:spPr bwMode="auto">
                <a:xfrm>
                  <a:off x="2725" y="4067"/>
                  <a:ext cx="28" cy="5"/>
                </a:xfrm>
                <a:custGeom>
                  <a:avLst/>
                  <a:gdLst>
                    <a:gd name="T0" fmla="*/ 0 w 84"/>
                    <a:gd name="T1" fmla="*/ 0 h 15"/>
                    <a:gd name="T2" fmla="*/ 0 w 84"/>
                    <a:gd name="T3" fmla="*/ 0 h 15"/>
                    <a:gd name="T4" fmla="*/ 0 w 84"/>
                    <a:gd name="T5" fmla="*/ 0 h 15"/>
                    <a:gd name="T6" fmla="*/ 0 w 84"/>
                    <a:gd name="T7" fmla="*/ 0 h 15"/>
                    <a:gd name="T8" fmla="*/ 0 w 84"/>
                    <a:gd name="T9" fmla="*/ 0 h 15"/>
                    <a:gd name="T10" fmla="*/ 1 w 84"/>
                    <a:gd name="T11" fmla="*/ 0 h 15"/>
                    <a:gd name="T12" fmla="*/ 1 w 84"/>
                    <a:gd name="T13" fmla="*/ 0 h 15"/>
                    <a:gd name="T14" fmla="*/ 1 w 84"/>
                    <a:gd name="T15" fmla="*/ 0 h 15"/>
                    <a:gd name="T16" fmla="*/ 1 w 84"/>
                    <a:gd name="T17" fmla="*/ 0 h 15"/>
                    <a:gd name="T18" fmla="*/ 1 w 84"/>
                    <a:gd name="T19" fmla="*/ 0 h 15"/>
                    <a:gd name="T20" fmla="*/ 0 w 84"/>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15"/>
                    <a:gd name="T35" fmla="*/ 84 w 84"/>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15">
                      <a:moveTo>
                        <a:pt x="0" y="0"/>
                      </a:moveTo>
                      <a:lnTo>
                        <a:pt x="0" y="5"/>
                      </a:lnTo>
                      <a:lnTo>
                        <a:pt x="0" y="8"/>
                      </a:lnTo>
                      <a:lnTo>
                        <a:pt x="0" y="12"/>
                      </a:lnTo>
                      <a:lnTo>
                        <a:pt x="1" y="15"/>
                      </a:lnTo>
                      <a:lnTo>
                        <a:pt x="64" y="15"/>
                      </a:lnTo>
                      <a:lnTo>
                        <a:pt x="69" y="12"/>
                      </a:lnTo>
                      <a:lnTo>
                        <a:pt x="74" y="8"/>
                      </a:lnTo>
                      <a:lnTo>
                        <a:pt x="78" y="5"/>
                      </a:lnTo>
                      <a:lnTo>
                        <a:pt x="84" y="0"/>
                      </a:lnTo>
                      <a:lnTo>
                        <a:pt x="0" y="0"/>
                      </a:lnTo>
                      <a:close/>
                    </a:path>
                  </a:pathLst>
                </a:custGeom>
                <a:solidFill>
                  <a:srgbClr val="7D7D7D"/>
                </a:solidFill>
                <a:ln w="9525">
                  <a:noFill/>
                  <a:round/>
                  <a:headEnd/>
                  <a:tailEnd/>
                </a:ln>
              </p:spPr>
              <p:txBody>
                <a:bodyPr/>
                <a:lstStyle/>
                <a:p>
                  <a:endParaRPr lang="en-US"/>
                </a:p>
              </p:txBody>
            </p:sp>
            <p:sp>
              <p:nvSpPr>
                <p:cNvPr id="12865" name="Freeform 441"/>
                <p:cNvSpPr>
                  <a:spLocks/>
                </p:cNvSpPr>
                <p:nvPr/>
              </p:nvSpPr>
              <p:spPr bwMode="auto">
                <a:xfrm>
                  <a:off x="2725" y="4070"/>
                  <a:ext cx="25" cy="5"/>
                </a:xfrm>
                <a:custGeom>
                  <a:avLst/>
                  <a:gdLst>
                    <a:gd name="T0" fmla="*/ 0 w 74"/>
                    <a:gd name="T1" fmla="*/ 0 h 15"/>
                    <a:gd name="T2" fmla="*/ 0 w 74"/>
                    <a:gd name="T3" fmla="*/ 0 h 15"/>
                    <a:gd name="T4" fmla="*/ 0 w 74"/>
                    <a:gd name="T5" fmla="*/ 0 h 15"/>
                    <a:gd name="T6" fmla="*/ 0 w 74"/>
                    <a:gd name="T7" fmla="*/ 0 h 15"/>
                    <a:gd name="T8" fmla="*/ 0 w 74"/>
                    <a:gd name="T9" fmla="*/ 0 h 15"/>
                    <a:gd name="T10" fmla="*/ 1 w 74"/>
                    <a:gd name="T11" fmla="*/ 0 h 15"/>
                    <a:gd name="T12" fmla="*/ 1 w 74"/>
                    <a:gd name="T13" fmla="*/ 0 h 15"/>
                    <a:gd name="T14" fmla="*/ 1 w 74"/>
                    <a:gd name="T15" fmla="*/ 0 h 15"/>
                    <a:gd name="T16" fmla="*/ 1 w 74"/>
                    <a:gd name="T17" fmla="*/ 0 h 15"/>
                    <a:gd name="T18" fmla="*/ 1 w 74"/>
                    <a:gd name="T19" fmla="*/ 0 h 15"/>
                    <a:gd name="T20" fmla="*/ 0 w 74"/>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15"/>
                    <a:gd name="T35" fmla="*/ 74 w 74"/>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15">
                      <a:moveTo>
                        <a:pt x="0" y="0"/>
                      </a:moveTo>
                      <a:lnTo>
                        <a:pt x="0" y="5"/>
                      </a:lnTo>
                      <a:lnTo>
                        <a:pt x="1" y="8"/>
                      </a:lnTo>
                      <a:lnTo>
                        <a:pt x="2" y="12"/>
                      </a:lnTo>
                      <a:lnTo>
                        <a:pt x="4" y="15"/>
                      </a:lnTo>
                      <a:lnTo>
                        <a:pt x="52" y="15"/>
                      </a:lnTo>
                      <a:lnTo>
                        <a:pt x="58" y="12"/>
                      </a:lnTo>
                      <a:lnTo>
                        <a:pt x="63" y="8"/>
                      </a:lnTo>
                      <a:lnTo>
                        <a:pt x="69" y="5"/>
                      </a:lnTo>
                      <a:lnTo>
                        <a:pt x="74" y="0"/>
                      </a:lnTo>
                      <a:lnTo>
                        <a:pt x="0" y="0"/>
                      </a:lnTo>
                      <a:close/>
                    </a:path>
                  </a:pathLst>
                </a:custGeom>
                <a:solidFill>
                  <a:srgbClr val="737373"/>
                </a:solidFill>
                <a:ln w="9525">
                  <a:noFill/>
                  <a:round/>
                  <a:headEnd/>
                  <a:tailEnd/>
                </a:ln>
              </p:spPr>
              <p:txBody>
                <a:bodyPr/>
                <a:lstStyle/>
                <a:p>
                  <a:endParaRPr lang="en-US"/>
                </a:p>
              </p:txBody>
            </p:sp>
            <p:sp>
              <p:nvSpPr>
                <p:cNvPr id="12866" name="Freeform 442"/>
                <p:cNvSpPr>
                  <a:spLocks/>
                </p:cNvSpPr>
                <p:nvPr/>
              </p:nvSpPr>
              <p:spPr bwMode="auto">
                <a:xfrm>
                  <a:off x="2726" y="4072"/>
                  <a:ext cx="21" cy="6"/>
                </a:xfrm>
                <a:custGeom>
                  <a:avLst/>
                  <a:gdLst>
                    <a:gd name="T0" fmla="*/ 0 w 63"/>
                    <a:gd name="T1" fmla="*/ 0 h 16"/>
                    <a:gd name="T2" fmla="*/ 0 w 63"/>
                    <a:gd name="T3" fmla="*/ 0 h 16"/>
                    <a:gd name="T4" fmla="*/ 0 w 63"/>
                    <a:gd name="T5" fmla="*/ 0 h 16"/>
                    <a:gd name="T6" fmla="*/ 0 w 63"/>
                    <a:gd name="T7" fmla="*/ 0 h 16"/>
                    <a:gd name="T8" fmla="*/ 0 w 63"/>
                    <a:gd name="T9" fmla="*/ 0 h 16"/>
                    <a:gd name="T10" fmla="*/ 0 w 63"/>
                    <a:gd name="T11" fmla="*/ 0 h 16"/>
                    <a:gd name="T12" fmla="*/ 0 w 63"/>
                    <a:gd name="T13" fmla="*/ 0 h 16"/>
                    <a:gd name="T14" fmla="*/ 0 w 63"/>
                    <a:gd name="T15" fmla="*/ 0 h 16"/>
                    <a:gd name="T16" fmla="*/ 0 w 63"/>
                    <a:gd name="T17" fmla="*/ 0 h 16"/>
                    <a:gd name="T18" fmla="*/ 0 w 63"/>
                    <a:gd name="T19" fmla="*/ 0 h 16"/>
                    <a:gd name="T20" fmla="*/ 0 w 63"/>
                    <a:gd name="T21" fmla="*/ 0 h 16"/>
                    <a:gd name="T22" fmla="*/ 0 w 63"/>
                    <a:gd name="T23" fmla="*/ 0 h 16"/>
                    <a:gd name="T24" fmla="*/ 1 w 63"/>
                    <a:gd name="T25" fmla="*/ 0 h 16"/>
                    <a:gd name="T26" fmla="*/ 1 w 63"/>
                    <a:gd name="T27" fmla="*/ 0 h 16"/>
                    <a:gd name="T28" fmla="*/ 1 w 63"/>
                    <a:gd name="T29" fmla="*/ 0 h 16"/>
                    <a:gd name="T30" fmla="*/ 1 w 63"/>
                    <a:gd name="T31" fmla="*/ 0 h 16"/>
                    <a:gd name="T32" fmla="*/ 1 w 63"/>
                    <a:gd name="T33" fmla="*/ 0 h 16"/>
                    <a:gd name="T34" fmla="*/ 1 w 63"/>
                    <a:gd name="T35" fmla="*/ 0 h 16"/>
                    <a:gd name="T36" fmla="*/ 0 w 63"/>
                    <a:gd name="T37" fmla="*/ 0 h 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
                    <a:gd name="T58" fmla="*/ 0 h 16"/>
                    <a:gd name="T59" fmla="*/ 63 w 63"/>
                    <a:gd name="T60" fmla="*/ 16 h 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 h="16">
                      <a:moveTo>
                        <a:pt x="0" y="0"/>
                      </a:moveTo>
                      <a:lnTo>
                        <a:pt x="1" y="5"/>
                      </a:lnTo>
                      <a:lnTo>
                        <a:pt x="4" y="8"/>
                      </a:lnTo>
                      <a:lnTo>
                        <a:pt x="7" y="12"/>
                      </a:lnTo>
                      <a:lnTo>
                        <a:pt x="11" y="16"/>
                      </a:lnTo>
                      <a:lnTo>
                        <a:pt x="12" y="16"/>
                      </a:lnTo>
                      <a:lnTo>
                        <a:pt x="14" y="16"/>
                      </a:lnTo>
                      <a:lnTo>
                        <a:pt x="32" y="16"/>
                      </a:lnTo>
                      <a:lnTo>
                        <a:pt x="36" y="14"/>
                      </a:lnTo>
                      <a:lnTo>
                        <a:pt x="40" y="13"/>
                      </a:lnTo>
                      <a:lnTo>
                        <a:pt x="44" y="12"/>
                      </a:lnTo>
                      <a:lnTo>
                        <a:pt x="48" y="10"/>
                      </a:lnTo>
                      <a:lnTo>
                        <a:pt x="51" y="8"/>
                      </a:lnTo>
                      <a:lnTo>
                        <a:pt x="55" y="5"/>
                      </a:lnTo>
                      <a:lnTo>
                        <a:pt x="59" y="3"/>
                      </a:lnTo>
                      <a:lnTo>
                        <a:pt x="63" y="0"/>
                      </a:lnTo>
                      <a:lnTo>
                        <a:pt x="0" y="0"/>
                      </a:lnTo>
                      <a:close/>
                    </a:path>
                  </a:pathLst>
                </a:custGeom>
                <a:solidFill>
                  <a:srgbClr val="696969"/>
                </a:solidFill>
                <a:ln w="9525">
                  <a:noFill/>
                  <a:round/>
                  <a:headEnd/>
                  <a:tailEnd/>
                </a:ln>
              </p:spPr>
              <p:txBody>
                <a:bodyPr/>
                <a:lstStyle/>
                <a:p>
                  <a:endParaRPr lang="en-US"/>
                </a:p>
              </p:txBody>
            </p:sp>
            <p:sp>
              <p:nvSpPr>
                <p:cNvPr id="12867" name="Freeform 443"/>
                <p:cNvSpPr>
                  <a:spLocks/>
                </p:cNvSpPr>
                <p:nvPr/>
              </p:nvSpPr>
              <p:spPr bwMode="auto">
                <a:xfrm>
                  <a:off x="2727" y="4075"/>
                  <a:ext cx="16" cy="3"/>
                </a:xfrm>
                <a:custGeom>
                  <a:avLst/>
                  <a:gdLst>
                    <a:gd name="T0" fmla="*/ 0 w 48"/>
                    <a:gd name="T1" fmla="*/ 0 h 9"/>
                    <a:gd name="T2" fmla="*/ 0 w 48"/>
                    <a:gd name="T3" fmla="*/ 0 h 9"/>
                    <a:gd name="T4" fmla="*/ 0 w 48"/>
                    <a:gd name="T5" fmla="*/ 0 h 9"/>
                    <a:gd name="T6" fmla="*/ 0 w 48"/>
                    <a:gd name="T7" fmla="*/ 0 h 9"/>
                    <a:gd name="T8" fmla="*/ 0 w 48"/>
                    <a:gd name="T9" fmla="*/ 0 h 9"/>
                    <a:gd name="T10" fmla="*/ 0 w 48"/>
                    <a:gd name="T11" fmla="*/ 0 h 9"/>
                    <a:gd name="T12" fmla="*/ 0 w 48"/>
                    <a:gd name="T13" fmla="*/ 0 h 9"/>
                    <a:gd name="T14" fmla="*/ 0 w 48"/>
                    <a:gd name="T15" fmla="*/ 0 h 9"/>
                    <a:gd name="T16" fmla="*/ 0 w 48"/>
                    <a:gd name="T17" fmla="*/ 0 h 9"/>
                    <a:gd name="T18" fmla="*/ 0 w 48"/>
                    <a:gd name="T19" fmla="*/ 0 h 9"/>
                    <a:gd name="T20" fmla="*/ 0 w 48"/>
                    <a:gd name="T21" fmla="*/ 0 h 9"/>
                    <a:gd name="T22" fmla="*/ 1 w 48"/>
                    <a:gd name="T23" fmla="*/ 0 h 9"/>
                    <a:gd name="T24" fmla="*/ 1 w 48"/>
                    <a:gd name="T25" fmla="*/ 0 h 9"/>
                    <a:gd name="T26" fmla="*/ 0 w 48"/>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9"/>
                    <a:gd name="T44" fmla="*/ 48 w 48"/>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9">
                      <a:moveTo>
                        <a:pt x="0" y="0"/>
                      </a:moveTo>
                      <a:lnTo>
                        <a:pt x="2" y="2"/>
                      </a:lnTo>
                      <a:lnTo>
                        <a:pt x="4" y="4"/>
                      </a:lnTo>
                      <a:lnTo>
                        <a:pt x="7" y="5"/>
                      </a:lnTo>
                      <a:lnTo>
                        <a:pt x="8" y="8"/>
                      </a:lnTo>
                      <a:lnTo>
                        <a:pt x="12" y="9"/>
                      </a:lnTo>
                      <a:lnTo>
                        <a:pt x="16" y="9"/>
                      </a:lnTo>
                      <a:lnTo>
                        <a:pt x="20" y="9"/>
                      </a:lnTo>
                      <a:lnTo>
                        <a:pt x="26" y="9"/>
                      </a:lnTo>
                      <a:lnTo>
                        <a:pt x="31" y="8"/>
                      </a:lnTo>
                      <a:lnTo>
                        <a:pt x="37" y="5"/>
                      </a:lnTo>
                      <a:lnTo>
                        <a:pt x="41" y="3"/>
                      </a:lnTo>
                      <a:lnTo>
                        <a:pt x="48" y="0"/>
                      </a:lnTo>
                      <a:lnTo>
                        <a:pt x="0" y="0"/>
                      </a:lnTo>
                      <a:close/>
                    </a:path>
                  </a:pathLst>
                </a:custGeom>
                <a:solidFill>
                  <a:srgbClr val="5E5E5E"/>
                </a:solidFill>
                <a:ln w="9525">
                  <a:noFill/>
                  <a:round/>
                  <a:headEnd/>
                  <a:tailEnd/>
                </a:ln>
              </p:spPr>
              <p:txBody>
                <a:bodyPr/>
                <a:lstStyle/>
                <a:p>
                  <a:endParaRPr lang="en-US"/>
                </a:p>
              </p:txBody>
            </p:sp>
            <p:sp>
              <p:nvSpPr>
                <p:cNvPr id="12868" name="Freeform 444"/>
                <p:cNvSpPr>
                  <a:spLocks/>
                </p:cNvSpPr>
                <p:nvPr/>
              </p:nvSpPr>
              <p:spPr bwMode="auto">
                <a:xfrm>
                  <a:off x="2730" y="4078"/>
                  <a:ext cx="6" cy="1"/>
                </a:xfrm>
                <a:custGeom>
                  <a:avLst/>
                  <a:gdLst>
                    <a:gd name="T0" fmla="*/ 0 w 18"/>
                    <a:gd name="T1" fmla="*/ 0 h 1"/>
                    <a:gd name="T2" fmla="*/ 0 w 18"/>
                    <a:gd name="T3" fmla="*/ 1 h 1"/>
                    <a:gd name="T4" fmla="*/ 0 w 18"/>
                    <a:gd name="T5" fmla="*/ 1 h 1"/>
                    <a:gd name="T6" fmla="*/ 0 w 18"/>
                    <a:gd name="T7" fmla="*/ 1 h 1"/>
                    <a:gd name="T8" fmla="*/ 0 w 18"/>
                    <a:gd name="T9" fmla="*/ 0 h 1"/>
                    <a:gd name="T10" fmla="*/ 0 w 18"/>
                    <a:gd name="T11" fmla="*/ 0 h 1"/>
                    <a:gd name="T12" fmla="*/ 0 60000 65536"/>
                    <a:gd name="T13" fmla="*/ 0 60000 65536"/>
                    <a:gd name="T14" fmla="*/ 0 60000 65536"/>
                    <a:gd name="T15" fmla="*/ 0 60000 65536"/>
                    <a:gd name="T16" fmla="*/ 0 60000 65536"/>
                    <a:gd name="T17" fmla="*/ 0 60000 65536"/>
                    <a:gd name="T18" fmla="*/ 0 w 18"/>
                    <a:gd name="T19" fmla="*/ 0 h 1"/>
                    <a:gd name="T20" fmla="*/ 18 w 18"/>
                    <a:gd name="T21" fmla="*/ 1 h 1"/>
                  </a:gdLst>
                  <a:ahLst/>
                  <a:cxnLst>
                    <a:cxn ang="T12">
                      <a:pos x="T0" y="T1"/>
                    </a:cxn>
                    <a:cxn ang="T13">
                      <a:pos x="T2" y="T3"/>
                    </a:cxn>
                    <a:cxn ang="T14">
                      <a:pos x="T4" y="T5"/>
                    </a:cxn>
                    <a:cxn ang="T15">
                      <a:pos x="T6" y="T7"/>
                    </a:cxn>
                    <a:cxn ang="T16">
                      <a:pos x="T8" y="T9"/>
                    </a:cxn>
                    <a:cxn ang="T17">
                      <a:pos x="T10" y="T11"/>
                    </a:cxn>
                  </a:cxnLst>
                  <a:rect l="T18" t="T19" r="T20" b="T21"/>
                  <a:pathLst>
                    <a:path w="18" h="1">
                      <a:moveTo>
                        <a:pt x="0" y="0"/>
                      </a:moveTo>
                      <a:lnTo>
                        <a:pt x="4" y="1"/>
                      </a:lnTo>
                      <a:lnTo>
                        <a:pt x="8" y="1"/>
                      </a:lnTo>
                      <a:lnTo>
                        <a:pt x="12" y="1"/>
                      </a:lnTo>
                      <a:lnTo>
                        <a:pt x="18" y="0"/>
                      </a:lnTo>
                      <a:lnTo>
                        <a:pt x="0" y="0"/>
                      </a:lnTo>
                      <a:close/>
                    </a:path>
                  </a:pathLst>
                </a:custGeom>
                <a:solidFill>
                  <a:srgbClr val="575757"/>
                </a:solidFill>
                <a:ln w="9525">
                  <a:noFill/>
                  <a:round/>
                  <a:headEnd/>
                  <a:tailEnd/>
                </a:ln>
              </p:spPr>
              <p:txBody>
                <a:bodyPr/>
                <a:lstStyle/>
                <a:p>
                  <a:endParaRPr lang="en-US"/>
                </a:p>
              </p:txBody>
            </p:sp>
            <p:sp>
              <p:nvSpPr>
                <p:cNvPr id="12869" name="Freeform 445"/>
                <p:cNvSpPr>
                  <a:spLocks/>
                </p:cNvSpPr>
                <p:nvPr/>
              </p:nvSpPr>
              <p:spPr bwMode="auto">
                <a:xfrm>
                  <a:off x="2723" y="4051"/>
                  <a:ext cx="10" cy="28"/>
                </a:xfrm>
                <a:custGeom>
                  <a:avLst/>
                  <a:gdLst>
                    <a:gd name="T0" fmla="*/ 0 w 31"/>
                    <a:gd name="T1" fmla="*/ 0 h 82"/>
                    <a:gd name="T2" fmla="*/ 0 w 31"/>
                    <a:gd name="T3" fmla="*/ 0 h 82"/>
                    <a:gd name="T4" fmla="*/ 0 w 31"/>
                    <a:gd name="T5" fmla="*/ 0 h 82"/>
                    <a:gd name="T6" fmla="*/ 0 w 31"/>
                    <a:gd name="T7" fmla="*/ 0 h 82"/>
                    <a:gd name="T8" fmla="*/ 0 w 31"/>
                    <a:gd name="T9" fmla="*/ 0 h 82"/>
                    <a:gd name="T10" fmla="*/ 0 w 31"/>
                    <a:gd name="T11" fmla="*/ 1 h 82"/>
                    <a:gd name="T12" fmla="*/ 0 w 31"/>
                    <a:gd name="T13" fmla="*/ 1 h 82"/>
                    <a:gd name="T14" fmla="*/ 0 w 31"/>
                    <a:gd name="T15" fmla="*/ 1 h 82"/>
                    <a:gd name="T16" fmla="*/ 0 w 31"/>
                    <a:gd name="T17" fmla="*/ 1 h 82"/>
                    <a:gd name="T18" fmla="*/ 0 w 31"/>
                    <a:gd name="T19" fmla="*/ 1 h 82"/>
                    <a:gd name="T20" fmla="*/ 0 w 31"/>
                    <a:gd name="T21" fmla="*/ 1 h 82"/>
                    <a:gd name="T22" fmla="*/ 0 w 31"/>
                    <a:gd name="T23" fmla="*/ 1 h 82"/>
                    <a:gd name="T24" fmla="*/ 0 w 31"/>
                    <a:gd name="T25" fmla="*/ 1 h 82"/>
                    <a:gd name="T26" fmla="*/ 0 w 31"/>
                    <a:gd name="T27" fmla="*/ 1 h 82"/>
                    <a:gd name="T28" fmla="*/ 0 w 31"/>
                    <a:gd name="T29" fmla="*/ 1 h 82"/>
                    <a:gd name="T30" fmla="*/ 0 w 31"/>
                    <a:gd name="T31" fmla="*/ 1 h 82"/>
                    <a:gd name="T32" fmla="*/ 0 w 31"/>
                    <a:gd name="T33" fmla="*/ 0 h 82"/>
                    <a:gd name="T34" fmla="*/ 0 w 31"/>
                    <a:gd name="T35" fmla="*/ 0 h 82"/>
                    <a:gd name="T36" fmla="*/ 0 w 31"/>
                    <a:gd name="T37" fmla="*/ 0 h 82"/>
                    <a:gd name="T38" fmla="*/ 0 w 31"/>
                    <a:gd name="T39" fmla="*/ 0 h 82"/>
                    <a:gd name="T40" fmla="*/ 0 w 31"/>
                    <a:gd name="T41" fmla="*/ 0 h 82"/>
                    <a:gd name="T42" fmla="*/ 0 w 31"/>
                    <a:gd name="T43" fmla="*/ 0 h 82"/>
                    <a:gd name="T44" fmla="*/ 0 w 31"/>
                    <a:gd name="T45" fmla="*/ 0 h 82"/>
                    <a:gd name="T46" fmla="*/ 0 w 31"/>
                    <a:gd name="T47" fmla="*/ 0 h 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
                    <a:gd name="T73" fmla="*/ 0 h 82"/>
                    <a:gd name="T74" fmla="*/ 31 w 31"/>
                    <a:gd name="T75" fmla="*/ 82 h 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 h="82">
                      <a:moveTo>
                        <a:pt x="22" y="0"/>
                      </a:moveTo>
                      <a:lnTo>
                        <a:pt x="22" y="0"/>
                      </a:lnTo>
                      <a:lnTo>
                        <a:pt x="13" y="13"/>
                      </a:lnTo>
                      <a:lnTo>
                        <a:pt x="7" y="26"/>
                      </a:lnTo>
                      <a:lnTo>
                        <a:pt x="2" y="37"/>
                      </a:lnTo>
                      <a:lnTo>
                        <a:pt x="0" y="48"/>
                      </a:lnTo>
                      <a:lnTo>
                        <a:pt x="0" y="60"/>
                      </a:lnTo>
                      <a:lnTo>
                        <a:pt x="1" y="68"/>
                      </a:lnTo>
                      <a:lnTo>
                        <a:pt x="7" y="76"/>
                      </a:lnTo>
                      <a:lnTo>
                        <a:pt x="15" y="82"/>
                      </a:lnTo>
                      <a:lnTo>
                        <a:pt x="20" y="74"/>
                      </a:lnTo>
                      <a:lnTo>
                        <a:pt x="15" y="71"/>
                      </a:lnTo>
                      <a:lnTo>
                        <a:pt x="13" y="66"/>
                      </a:lnTo>
                      <a:lnTo>
                        <a:pt x="11" y="59"/>
                      </a:lnTo>
                      <a:lnTo>
                        <a:pt x="11" y="50"/>
                      </a:lnTo>
                      <a:lnTo>
                        <a:pt x="13" y="40"/>
                      </a:lnTo>
                      <a:lnTo>
                        <a:pt x="18" y="28"/>
                      </a:lnTo>
                      <a:lnTo>
                        <a:pt x="23" y="16"/>
                      </a:lnTo>
                      <a:lnTo>
                        <a:pt x="31" y="6"/>
                      </a:lnTo>
                      <a:lnTo>
                        <a:pt x="22" y="0"/>
                      </a:lnTo>
                      <a:close/>
                    </a:path>
                  </a:pathLst>
                </a:custGeom>
                <a:solidFill>
                  <a:srgbClr val="000000"/>
                </a:solidFill>
                <a:ln w="9525">
                  <a:noFill/>
                  <a:round/>
                  <a:headEnd/>
                  <a:tailEnd/>
                </a:ln>
              </p:spPr>
              <p:txBody>
                <a:bodyPr/>
                <a:lstStyle/>
                <a:p>
                  <a:endParaRPr lang="en-US"/>
                </a:p>
              </p:txBody>
            </p:sp>
            <p:sp>
              <p:nvSpPr>
                <p:cNvPr id="12870" name="Freeform 446"/>
                <p:cNvSpPr>
                  <a:spLocks/>
                </p:cNvSpPr>
                <p:nvPr/>
              </p:nvSpPr>
              <p:spPr bwMode="auto">
                <a:xfrm>
                  <a:off x="2730" y="4036"/>
                  <a:ext cx="31" cy="17"/>
                </a:xfrm>
                <a:custGeom>
                  <a:avLst/>
                  <a:gdLst>
                    <a:gd name="T0" fmla="*/ 1 w 92"/>
                    <a:gd name="T1" fmla="*/ 0 h 53"/>
                    <a:gd name="T2" fmla="*/ 1 w 92"/>
                    <a:gd name="T3" fmla="*/ 0 h 53"/>
                    <a:gd name="T4" fmla="*/ 1 w 92"/>
                    <a:gd name="T5" fmla="*/ 0 h 53"/>
                    <a:gd name="T6" fmla="*/ 1 w 92"/>
                    <a:gd name="T7" fmla="*/ 0 h 53"/>
                    <a:gd name="T8" fmla="*/ 1 w 92"/>
                    <a:gd name="T9" fmla="*/ 0 h 53"/>
                    <a:gd name="T10" fmla="*/ 1 w 92"/>
                    <a:gd name="T11" fmla="*/ 0 h 53"/>
                    <a:gd name="T12" fmla="*/ 0 w 92"/>
                    <a:gd name="T13" fmla="*/ 0 h 53"/>
                    <a:gd name="T14" fmla="*/ 0 w 92"/>
                    <a:gd name="T15" fmla="*/ 0 h 53"/>
                    <a:gd name="T16" fmla="*/ 0 w 92"/>
                    <a:gd name="T17" fmla="*/ 0 h 53"/>
                    <a:gd name="T18" fmla="*/ 0 w 92"/>
                    <a:gd name="T19" fmla="*/ 1 h 53"/>
                    <a:gd name="T20" fmla="*/ 0 w 92"/>
                    <a:gd name="T21" fmla="*/ 1 h 53"/>
                    <a:gd name="T22" fmla="*/ 0 w 92"/>
                    <a:gd name="T23" fmla="*/ 0 h 53"/>
                    <a:gd name="T24" fmla="*/ 0 w 92"/>
                    <a:gd name="T25" fmla="*/ 0 h 53"/>
                    <a:gd name="T26" fmla="*/ 1 w 92"/>
                    <a:gd name="T27" fmla="*/ 0 h 53"/>
                    <a:gd name="T28" fmla="*/ 1 w 92"/>
                    <a:gd name="T29" fmla="*/ 0 h 53"/>
                    <a:gd name="T30" fmla="*/ 1 w 92"/>
                    <a:gd name="T31" fmla="*/ 0 h 53"/>
                    <a:gd name="T32" fmla="*/ 1 w 92"/>
                    <a:gd name="T33" fmla="*/ 0 h 53"/>
                    <a:gd name="T34" fmla="*/ 1 w 92"/>
                    <a:gd name="T35" fmla="*/ 0 h 53"/>
                    <a:gd name="T36" fmla="*/ 1 w 92"/>
                    <a:gd name="T37" fmla="*/ 0 h 53"/>
                    <a:gd name="T38" fmla="*/ 1 w 92"/>
                    <a:gd name="T39" fmla="*/ 0 h 53"/>
                    <a:gd name="T40" fmla="*/ 1 w 92"/>
                    <a:gd name="T41" fmla="*/ 0 h 53"/>
                    <a:gd name="T42" fmla="*/ 1 w 92"/>
                    <a:gd name="T43" fmla="*/ 0 h 53"/>
                    <a:gd name="T44" fmla="*/ 1 w 92"/>
                    <a:gd name="T45" fmla="*/ 0 h 53"/>
                    <a:gd name="T46" fmla="*/ 1 w 92"/>
                    <a:gd name="T47" fmla="*/ 0 h 5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2"/>
                    <a:gd name="T73" fmla="*/ 0 h 53"/>
                    <a:gd name="T74" fmla="*/ 92 w 92"/>
                    <a:gd name="T75" fmla="*/ 53 h 5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2" h="53">
                      <a:moveTo>
                        <a:pt x="92" y="2"/>
                      </a:moveTo>
                      <a:lnTo>
                        <a:pt x="91" y="2"/>
                      </a:lnTo>
                      <a:lnTo>
                        <a:pt x="81" y="0"/>
                      </a:lnTo>
                      <a:lnTo>
                        <a:pt x="70" y="0"/>
                      </a:lnTo>
                      <a:lnTo>
                        <a:pt x="58" y="3"/>
                      </a:lnTo>
                      <a:lnTo>
                        <a:pt x="45" y="8"/>
                      </a:lnTo>
                      <a:lnTo>
                        <a:pt x="34" y="16"/>
                      </a:lnTo>
                      <a:lnTo>
                        <a:pt x="22" y="25"/>
                      </a:lnTo>
                      <a:lnTo>
                        <a:pt x="11" y="35"/>
                      </a:lnTo>
                      <a:lnTo>
                        <a:pt x="0" y="47"/>
                      </a:lnTo>
                      <a:lnTo>
                        <a:pt x="9" y="53"/>
                      </a:lnTo>
                      <a:lnTo>
                        <a:pt x="19" y="41"/>
                      </a:lnTo>
                      <a:lnTo>
                        <a:pt x="30" y="32"/>
                      </a:lnTo>
                      <a:lnTo>
                        <a:pt x="41" y="23"/>
                      </a:lnTo>
                      <a:lnTo>
                        <a:pt x="52" y="16"/>
                      </a:lnTo>
                      <a:lnTo>
                        <a:pt x="62" y="13"/>
                      </a:lnTo>
                      <a:lnTo>
                        <a:pt x="71" y="10"/>
                      </a:lnTo>
                      <a:lnTo>
                        <a:pt x="80" y="9"/>
                      </a:lnTo>
                      <a:lnTo>
                        <a:pt x="87" y="10"/>
                      </a:lnTo>
                      <a:lnTo>
                        <a:pt x="85" y="10"/>
                      </a:lnTo>
                      <a:lnTo>
                        <a:pt x="92" y="2"/>
                      </a:lnTo>
                      <a:lnTo>
                        <a:pt x="91" y="2"/>
                      </a:lnTo>
                      <a:lnTo>
                        <a:pt x="92" y="2"/>
                      </a:lnTo>
                      <a:close/>
                    </a:path>
                  </a:pathLst>
                </a:custGeom>
                <a:solidFill>
                  <a:srgbClr val="000000"/>
                </a:solidFill>
                <a:ln w="9525">
                  <a:noFill/>
                  <a:round/>
                  <a:headEnd/>
                  <a:tailEnd/>
                </a:ln>
              </p:spPr>
              <p:txBody>
                <a:bodyPr/>
                <a:lstStyle/>
                <a:p>
                  <a:endParaRPr lang="en-US"/>
                </a:p>
              </p:txBody>
            </p:sp>
            <p:sp>
              <p:nvSpPr>
                <p:cNvPr id="12871" name="Freeform 447"/>
                <p:cNvSpPr>
                  <a:spLocks/>
                </p:cNvSpPr>
                <p:nvPr/>
              </p:nvSpPr>
              <p:spPr bwMode="auto">
                <a:xfrm>
                  <a:off x="2755" y="4036"/>
                  <a:ext cx="11" cy="28"/>
                </a:xfrm>
                <a:custGeom>
                  <a:avLst/>
                  <a:gdLst>
                    <a:gd name="T0" fmla="*/ 0 w 33"/>
                    <a:gd name="T1" fmla="*/ 1 h 84"/>
                    <a:gd name="T2" fmla="*/ 0 w 33"/>
                    <a:gd name="T3" fmla="*/ 1 h 84"/>
                    <a:gd name="T4" fmla="*/ 0 w 33"/>
                    <a:gd name="T5" fmla="*/ 1 h 84"/>
                    <a:gd name="T6" fmla="*/ 0 w 33"/>
                    <a:gd name="T7" fmla="*/ 1 h 84"/>
                    <a:gd name="T8" fmla="*/ 0 w 33"/>
                    <a:gd name="T9" fmla="*/ 1 h 84"/>
                    <a:gd name="T10" fmla="*/ 0 w 33"/>
                    <a:gd name="T11" fmla="*/ 0 h 84"/>
                    <a:gd name="T12" fmla="*/ 0 w 33"/>
                    <a:gd name="T13" fmla="*/ 0 h 84"/>
                    <a:gd name="T14" fmla="*/ 0 w 33"/>
                    <a:gd name="T15" fmla="*/ 0 h 84"/>
                    <a:gd name="T16" fmla="*/ 0 w 33"/>
                    <a:gd name="T17" fmla="*/ 0 h 84"/>
                    <a:gd name="T18" fmla="*/ 0 w 33"/>
                    <a:gd name="T19" fmla="*/ 0 h 84"/>
                    <a:gd name="T20" fmla="*/ 0 w 33"/>
                    <a:gd name="T21" fmla="*/ 0 h 84"/>
                    <a:gd name="T22" fmla="*/ 0 w 33"/>
                    <a:gd name="T23" fmla="*/ 0 h 84"/>
                    <a:gd name="T24" fmla="*/ 0 w 33"/>
                    <a:gd name="T25" fmla="*/ 0 h 84"/>
                    <a:gd name="T26" fmla="*/ 0 w 33"/>
                    <a:gd name="T27" fmla="*/ 0 h 84"/>
                    <a:gd name="T28" fmla="*/ 0 w 33"/>
                    <a:gd name="T29" fmla="*/ 0 h 84"/>
                    <a:gd name="T30" fmla="*/ 0 w 33"/>
                    <a:gd name="T31" fmla="*/ 1 h 84"/>
                    <a:gd name="T32" fmla="*/ 0 w 33"/>
                    <a:gd name="T33" fmla="*/ 1 h 84"/>
                    <a:gd name="T34" fmla="*/ 0 w 33"/>
                    <a:gd name="T35" fmla="*/ 1 h 84"/>
                    <a:gd name="T36" fmla="*/ 0 w 33"/>
                    <a:gd name="T37" fmla="*/ 1 h 84"/>
                    <a:gd name="T38" fmla="*/ 0 w 33"/>
                    <a:gd name="T39" fmla="*/ 1 h 84"/>
                    <a:gd name="T40" fmla="*/ 0 w 33"/>
                    <a:gd name="T41" fmla="*/ 1 h 84"/>
                    <a:gd name="T42" fmla="*/ 0 w 33"/>
                    <a:gd name="T43" fmla="*/ 1 h 84"/>
                    <a:gd name="T44" fmla="*/ 0 w 33"/>
                    <a:gd name="T45" fmla="*/ 1 h 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
                    <a:gd name="T70" fmla="*/ 0 h 84"/>
                    <a:gd name="T71" fmla="*/ 33 w 33"/>
                    <a:gd name="T72" fmla="*/ 84 h 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 h="84">
                      <a:moveTo>
                        <a:pt x="11" y="84"/>
                      </a:moveTo>
                      <a:lnTo>
                        <a:pt x="11" y="84"/>
                      </a:lnTo>
                      <a:lnTo>
                        <a:pt x="20" y="71"/>
                      </a:lnTo>
                      <a:lnTo>
                        <a:pt x="26" y="58"/>
                      </a:lnTo>
                      <a:lnTo>
                        <a:pt x="31" y="46"/>
                      </a:lnTo>
                      <a:lnTo>
                        <a:pt x="33" y="35"/>
                      </a:lnTo>
                      <a:lnTo>
                        <a:pt x="33" y="24"/>
                      </a:lnTo>
                      <a:lnTo>
                        <a:pt x="32" y="14"/>
                      </a:lnTo>
                      <a:lnTo>
                        <a:pt x="25" y="7"/>
                      </a:lnTo>
                      <a:lnTo>
                        <a:pt x="18" y="0"/>
                      </a:lnTo>
                      <a:lnTo>
                        <a:pt x="11" y="8"/>
                      </a:lnTo>
                      <a:lnTo>
                        <a:pt x="17" y="12"/>
                      </a:lnTo>
                      <a:lnTo>
                        <a:pt x="20" y="18"/>
                      </a:lnTo>
                      <a:lnTo>
                        <a:pt x="21" y="25"/>
                      </a:lnTo>
                      <a:lnTo>
                        <a:pt x="21" y="33"/>
                      </a:lnTo>
                      <a:lnTo>
                        <a:pt x="20" y="44"/>
                      </a:lnTo>
                      <a:lnTo>
                        <a:pt x="15" y="54"/>
                      </a:lnTo>
                      <a:lnTo>
                        <a:pt x="9" y="66"/>
                      </a:lnTo>
                      <a:lnTo>
                        <a:pt x="0" y="78"/>
                      </a:lnTo>
                      <a:lnTo>
                        <a:pt x="11" y="84"/>
                      </a:lnTo>
                      <a:close/>
                    </a:path>
                  </a:pathLst>
                </a:custGeom>
                <a:solidFill>
                  <a:srgbClr val="000000"/>
                </a:solidFill>
                <a:ln w="9525">
                  <a:noFill/>
                  <a:round/>
                  <a:headEnd/>
                  <a:tailEnd/>
                </a:ln>
              </p:spPr>
              <p:txBody>
                <a:bodyPr/>
                <a:lstStyle/>
                <a:p>
                  <a:endParaRPr lang="en-US"/>
                </a:p>
              </p:txBody>
            </p:sp>
            <p:sp>
              <p:nvSpPr>
                <p:cNvPr id="12872" name="Freeform 448"/>
                <p:cNvSpPr>
                  <a:spLocks/>
                </p:cNvSpPr>
                <p:nvPr/>
              </p:nvSpPr>
              <p:spPr bwMode="auto">
                <a:xfrm>
                  <a:off x="2728" y="4062"/>
                  <a:ext cx="31" cy="18"/>
                </a:xfrm>
                <a:custGeom>
                  <a:avLst/>
                  <a:gdLst>
                    <a:gd name="T0" fmla="*/ 0 w 92"/>
                    <a:gd name="T1" fmla="*/ 1 h 53"/>
                    <a:gd name="T2" fmla="*/ 0 w 92"/>
                    <a:gd name="T3" fmla="*/ 1 h 53"/>
                    <a:gd name="T4" fmla="*/ 0 w 92"/>
                    <a:gd name="T5" fmla="*/ 1 h 53"/>
                    <a:gd name="T6" fmla="*/ 0 w 92"/>
                    <a:gd name="T7" fmla="*/ 1 h 53"/>
                    <a:gd name="T8" fmla="*/ 0 w 92"/>
                    <a:gd name="T9" fmla="*/ 1 h 53"/>
                    <a:gd name="T10" fmla="*/ 1 w 92"/>
                    <a:gd name="T11" fmla="*/ 1 h 53"/>
                    <a:gd name="T12" fmla="*/ 1 w 92"/>
                    <a:gd name="T13" fmla="*/ 0 h 53"/>
                    <a:gd name="T14" fmla="*/ 1 w 92"/>
                    <a:gd name="T15" fmla="*/ 0 h 53"/>
                    <a:gd name="T16" fmla="*/ 1 w 92"/>
                    <a:gd name="T17" fmla="*/ 0 h 53"/>
                    <a:gd name="T18" fmla="*/ 1 w 92"/>
                    <a:gd name="T19" fmla="*/ 0 h 53"/>
                    <a:gd name="T20" fmla="*/ 1 w 92"/>
                    <a:gd name="T21" fmla="*/ 0 h 53"/>
                    <a:gd name="T22" fmla="*/ 1 w 92"/>
                    <a:gd name="T23" fmla="*/ 0 h 53"/>
                    <a:gd name="T24" fmla="*/ 1 w 92"/>
                    <a:gd name="T25" fmla="*/ 0 h 53"/>
                    <a:gd name="T26" fmla="*/ 1 w 92"/>
                    <a:gd name="T27" fmla="*/ 0 h 53"/>
                    <a:gd name="T28" fmla="*/ 0 w 92"/>
                    <a:gd name="T29" fmla="*/ 0 h 53"/>
                    <a:gd name="T30" fmla="*/ 0 w 92"/>
                    <a:gd name="T31" fmla="*/ 1 h 53"/>
                    <a:gd name="T32" fmla="*/ 0 w 92"/>
                    <a:gd name="T33" fmla="*/ 1 h 53"/>
                    <a:gd name="T34" fmla="*/ 0 w 92"/>
                    <a:gd name="T35" fmla="*/ 1 h 53"/>
                    <a:gd name="T36" fmla="*/ 0 w 92"/>
                    <a:gd name="T37" fmla="*/ 1 h 53"/>
                    <a:gd name="T38" fmla="*/ 0 w 92"/>
                    <a:gd name="T39" fmla="*/ 1 h 53"/>
                    <a:gd name="T40" fmla="*/ 0 w 92"/>
                    <a:gd name="T41" fmla="*/ 1 h 53"/>
                    <a:gd name="T42" fmla="*/ 0 w 92"/>
                    <a:gd name="T43" fmla="*/ 1 h 53"/>
                    <a:gd name="T44" fmla="*/ 0 w 92"/>
                    <a:gd name="T45" fmla="*/ 1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53"/>
                    <a:gd name="T71" fmla="*/ 92 w 92"/>
                    <a:gd name="T72" fmla="*/ 53 h 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53">
                      <a:moveTo>
                        <a:pt x="0" y="49"/>
                      </a:moveTo>
                      <a:lnTo>
                        <a:pt x="0" y="49"/>
                      </a:lnTo>
                      <a:lnTo>
                        <a:pt x="11" y="53"/>
                      </a:lnTo>
                      <a:lnTo>
                        <a:pt x="22" y="51"/>
                      </a:lnTo>
                      <a:lnTo>
                        <a:pt x="34" y="48"/>
                      </a:lnTo>
                      <a:lnTo>
                        <a:pt x="45" y="43"/>
                      </a:lnTo>
                      <a:lnTo>
                        <a:pt x="58" y="36"/>
                      </a:lnTo>
                      <a:lnTo>
                        <a:pt x="70" y="28"/>
                      </a:lnTo>
                      <a:lnTo>
                        <a:pt x="81" y="17"/>
                      </a:lnTo>
                      <a:lnTo>
                        <a:pt x="92" y="6"/>
                      </a:lnTo>
                      <a:lnTo>
                        <a:pt x="81" y="0"/>
                      </a:lnTo>
                      <a:lnTo>
                        <a:pt x="73" y="11"/>
                      </a:lnTo>
                      <a:lnTo>
                        <a:pt x="62" y="21"/>
                      </a:lnTo>
                      <a:lnTo>
                        <a:pt x="51" y="28"/>
                      </a:lnTo>
                      <a:lnTo>
                        <a:pt x="40" y="35"/>
                      </a:lnTo>
                      <a:lnTo>
                        <a:pt x="29" y="40"/>
                      </a:lnTo>
                      <a:lnTo>
                        <a:pt x="21" y="42"/>
                      </a:lnTo>
                      <a:lnTo>
                        <a:pt x="12" y="42"/>
                      </a:lnTo>
                      <a:lnTo>
                        <a:pt x="5" y="41"/>
                      </a:lnTo>
                      <a:lnTo>
                        <a:pt x="0" y="49"/>
                      </a:lnTo>
                      <a:close/>
                    </a:path>
                  </a:pathLst>
                </a:custGeom>
                <a:solidFill>
                  <a:srgbClr val="000000"/>
                </a:solidFill>
                <a:ln w="9525">
                  <a:noFill/>
                  <a:round/>
                  <a:headEnd/>
                  <a:tailEnd/>
                </a:ln>
              </p:spPr>
              <p:txBody>
                <a:bodyPr/>
                <a:lstStyle/>
                <a:p>
                  <a:endParaRPr lang="en-US"/>
                </a:p>
              </p:txBody>
            </p:sp>
            <p:sp>
              <p:nvSpPr>
                <p:cNvPr id="12873" name="Freeform 449"/>
                <p:cNvSpPr>
                  <a:spLocks/>
                </p:cNvSpPr>
                <p:nvPr/>
              </p:nvSpPr>
              <p:spPr bwMode="auto">
                <a:xfrm>
                  <a:off x="2751" y="4038"/>
                  <a:ext cx="7" cy="1"/>
                </a:xfrm>
                <a:custGeom>
                  <a:avLst/>
                  <a:gdLst>
                    <a:gd name="T0" fmla="*/ 0 w 20"/>
                    <a:gd name="T1" fmla="*/ 1 h 1"/>
                    <a:gd name="T2" fmla="*/ 0 w 20"/>
                    <a:gd name="T3" fmla="*/ 0 h 1"/>
                    <a:gd name="T4" fmla="*/ 0 w 20"/>
                    <a:gd name="T5" fmla="*/ 0 h 1"/>
                    <a:gd name="T6" fmla="*/ 0 w 20"/>
                    <a:gd name="T7" fmla="*/ 0 h 1"/>
                    <a:gd name="T8" fmla="*/ 0 w 20"/>
                    <a:gd name="T9" fmla="*/ 1 h 1"/>
                    <a:gd name="T10" fmla="*/ 0 w 20"/>
                    <a:gd name="T11" fmla="*/ 1 h 1"/>
                    <a:gd name="T12" fmla="*/ 0 60000 65536"/>
                    <a:gd name="T13" fmla="*/ 0 60000 65536"/>
                    <a:gd name="T14" fmla="*/ 0 60000 65536"/>
                    <a:gd name="T15" fmla="*/ 0 60000 65536"/>
                    <a:gd name="T16" fmla="*/ 0 60000 65536"/>
                    <a:gd name="T17" fmla="*/ 0 60000 65536"/>
                    <a:gd name="T18" fmla="*/ 0 w 20"/>
                    <a:gd name="T19" fmla="*/ 0 h 1"/>
                    <a:gd name="T20" fmla="*/ 20 w 20"/>
                    <a:gd name="T21" fmla="*/ 1 h 1"/>
                  </a:gdLst>
                  <a:ahLst/>
                  <a:cxnLst>
                    <a:cxn ang="T12">
                      <a:pos x="T0" y="T1"/>
                    </a:cxn>
                    <a:cxn ang="T13">
                      <a:pos x="T2" y="T3"/>
                    </a:cxn>
                    <a:cxn ang="T14">
                      <a:pos x="T4" y="T5"/>
                    </a:cxn>
                    <a:cxn ang="T15">
                      <a:pos x="T6" y="T7"/>
                    </a:cxn>
                    <a:cxn ang="T16">
                      <a:pos x="T8" y="T9"/>
                    </a:cxn>
                    <a:cxn ang="T17">
                      <a:pos x="T10" y="T11"/>
                    </a:cxn>
                  </a:cxnLst>
                  <a:rect l="T18" t="T19" r="T20" b="T21"/>
                  <a:pathLst>
                    <a:path w="20" h="1">
                      <a:moveTo>
                        <a:pt x="20" y="1"/>
                      </a:moveTo>
                      <a:lnTo>
                        <a:pt x="15" y="0"/>
                      </a:lnTo>
                      <a:lnTo>
                        <a:pt x="11" y="0"/>
                      </a:lnTo>
                      <a:lnTo>
                        <a:pt x="6" y="0"/>
                      </a:lnTo>
                      <a:lnTo>
                        <a:pt x="0" y="1"/>
                      </a:lnTo>
                      <a:lnTo>
                        <a:pt x="20" y="1"/>
                      </a:lnTo>
                      <a:close/>
                    </a:path>
                  </a:pathLst>
                </a:custGeom>
                <a:solidFill>
                  <a:srgbClr val="FFFFFF"/>
                </a:solidFill>
                <a:ln w="9525">
                  <a:noFill/>
                  <a:round/>
                  <a:headEnd/>
                  <a:tailEnd/>
                </a:ln>
              </p:spPr>
              <p:txBody>
                <a:bodyPr/>
                <a:lstStyle/>
                <a:p>
                  <a:endParaRPr lang="en-US"/>
                </a:p>
              </p:txBody>
            </p:sp>
            <p:sp>
              <p:nvSpPr>
                <p:cNvPr id="12874" name="Freeform 450"/>
                <p:cNvSpPr>
                  <a:spLocks/>
                </p:cNvSpPr>
                <p:nvPr/>
              </p:nvSpPr>
              <p:spPr bwMode="auto">
                <a:xfrm>
                  <a:off x="2745" y="4038"/>
                  <a:ext cx="17" cy="3"/>
                </a:xfrm>
                <a:custGeom>
                  <a:avLst/>
                  <a:gdLst>
                    <a:gd name="T0" fmla="*/ 0 w 49"/>
                    <a:gd name="T1" fmla="*/ 0 h 8"/>
                    <a:gd name="T2" fmla="*/ 0 w 49"/>
                    <a:gd name="T3" fmla="*/ 0 h 8"/>
                    <a:gd name="T4" fmla="*/ 0 w 49"/>
                    <a:gd name="T5" fmla="*/ 0 h 8"/>
                    <a:gd name="T6" fmla="*/ 0 w 49"/>
                    <a:gd name="T7" fmla="*/ 0 h 8"/>
                    <a:gd name="T8" fmla="*/ 0 w 49"/>
                    <a:gd name="T9" fmla="*/ 0 h 8"/>
                    <a:gd name="T10" fmla="*/ 0 w 49"/>
                    <a:gd name="T11" fmla="*/ 0 h 8"/>
                    <a:gd name="T12" fmla="*/ 0 w 49"/>
                    <a:gd name="T13" fmla="*/ 0 h 8"/>
                    <a:gd name="T14" fmla="*/ 0 w 49"/>
                    <a:gd name="T15" fmla="*/ 0 h 8"/>
                    <a:gd name="T16" fmla="*/ 1 w 49"/>
                    <a:gd name="T17" fmla="*/ 0 h 8"/>
                    <a:gd name="T18" fmla="*/ 1 w 49"/>
                    <a:gd name="T19" fmla="*/ 0 h 8"/>
                    <a:gd name="T20" fmla="*/ 1 w 49"/>
                    <a:gd name="T21" fmla="*/ 0 h 8"/>
                    <a:gd name="T22" fmla="*/ 1 w 49"/>
                    <a:gd name="T23" fmla="*/ 0 h 8"/>
                    <a:gd name="T24" fmla="*/ 1 w 49"/>
                    <a:gd name="T25" fmla="*/ 0 h 8"/>
                    <a:gd name="T26" fmla="*/ 0 w 49"/>
                    <a:gd name="T27" fmla="*/ 0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8"/>
                    <a:gd name="T44" fmla="*/ 49 w 49"/>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8">
                      <a:moveTo>
                        <a:pt x="0" y="8"/>
                      </a:moveTo>
                      <a:lnTo>
                        <a:pt x="6" y="6"/>
                      </a:lnTo>
                      <a:lnTo>
                        <a:pt x="11" y="3"/>
                      </a:lnTo>
                      <a:lnTo>
                        <a:pt x="17" y="2"/>
                      </a:lnTo>
                      <a:lnTo>
                        <a:pt x="22" y="0"/>
                      </a:lnTo>
                      <a:lnTo>
                        <a:pt x="28" y="0"/>
                      </a:lnTo>
                      <a:lnTo>
                        <a:pt x="32" y="0"/>
                      </a:lnTo>
                      <a:lnTo>
                        <a:pt x="36" y="1"/>
                      </a:lnTo>
                      <a:lnTo>
                        <a:pt x="40" y="2"/>
                      </a:lnTo>
                      <a:lnTo>
                        <a:pt x="42" y="3"/>
                      </a:lnTo>
                      <a:lnTo>
                        <a:pt x="44" y="6"/>
                      </a:lnTo>
                      <a:lnTo>
                        <a:pt x="46" y="7"/>
                      </a:lnTo>
                      <a:lnTo>
                        <a:pt x="49" y="8"/>
                      </a:lnTo>
                      <a:lnTo>
                        <a:pt x="0" y="8"/>
                      </a:lnTo>
                      <a:close/>
                    </a:path>
                  </a:pathLst>
                </a:custGeom>
                <a:solidFill>
                  <a:srgbClr val="F5F5F5"/>
                </a:solidFill>
                <a:ln w="9525">
                  <a:noFill/>
                  <a:round/>
                  <a:headEnd/>
                  <a:tailEnd/>
                </a:ln>
              </p:spPr>
              <p:txBody>
                <a:bodyPr/>
                <a:lstStyle/>
                <a:p>
                  <a:endParaRPr lang="en-US"/>
                </a:p>
              </p:txBody>
            </p:sp>
            <p:sp>
              <p:nvSpPr>
                <p:cNvPr id="12875" name="Freeform 451"/>
                <p:cNvSpPr>
                  <a:spLocks/>
                </p:cNvSpPr>
                <p:nvPr/>
              </p:nvSpPr>
              <p:spPr bwMode="auto">
                <a:xfrm>
                  <a:off x="2742" y="4038"/>
                  <a:ext cx="20" cy="5"/>
                </a:xfrm>
                <a:custGeom>
                  <a:avLst/>
                  <a:gdLst>
                    <a:gd name="T0" fmla="*/ 0 w 61"/>
                    <a:gd name="T1" fmla="*/ 0 h 14"/>
                    <a:gd name="T2" fmla="*/ 0 w 61"/>
                    <a:gd name="T3" fmla="*/ 0 h 14"/>
                    <a:gd name="T4" fmla="*/ 0 w 61"/>
                    <a:gd name="T5" fmla="*/ 0 h 14"/>
                    <a:gd name="T6" fmla="*/ 0 w 61"/>
                    <a:gd name="T7" fmla="*/ 0 h 14"/>
                    <a:gd name="T8" fmla="*/ 0 w 61"/>
                    <a:gd name="T9" fmla="*/ 0 h 14"/>
                    <a:gd name="T10" fmla="*/ 0 w 61"/>
                    <a:gd name="T11" fmla="*/ 0 h 14"/>
                    <a:gd name="T12" fmla="*/ 0 w 61"/>
                    <a:gd name="T13" fmla="*/ 0 h 14"/>
                    <a:gd name="T14" fmla="*/ 0 w 61"/>
                    <a:gd name="T15" fmla="*/ 0 h 14"/>
                    <a:gd name="T16" fmla="*/ 0 w 61"/>
                    <a:gd name="T17" fmla="*/ 0 h 14"/>
                    <a:gd name="T18" fmla="*/ 1 w 61"/>
                    <a:gd name="T19" fmla="*/ 0 h 14"/>
                    <a:gd name="T20" fmla="*/ 1 w 61"/>
                    <a:gd name="T21" fmla="*/ 0 h 14"/>
                    <a:gd name="T22" fmla="*/ 1 w 61"/>
                    <a:gd name="T23" fmla="*/ 0 h 14"/>
                    <a:gd name="T24" fmla="*/ 1 w 61"/>
                    <a:gd name="T25" fmla="*/ 0 h 14"/>
                    <a:gd name="T26" fmla="*/ 1 w 61"/>
                    <a:gd name="T27" fmla="*/ 0 h 14"/>
                    <a:gd name="T28" fmla="*/ 1 w 61"/>
                    <a:gd name="T29" fmla="*/ 0 h 14"/>
                    <a:gd name="T30" fmla="*/ 1 w 61"/>
                    <a:gd name="T31" fmla="*/ 0 h 14"/>
                    <a:gd name="T32" fmla="*/ 1 w 61"/>
                    <a:gd name="T33" fmla="*/ 0 h 14"/>
                    <a:gd name="T34" fmla="*/ 1 w 61"/>
                    <a:gd name="T35" fmla="*/ 0 h 14"/>
                    <a:gd name="T36" fmla="*/ 0 w 61"/>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
                    <a:gd name="T58" fmla="*/ 0 h 14"/>
                    <a:gd name="T59" fmla="*/ 61 w 61"/>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 h="14">
                      <a:moveTo>
                        <a:pt x="29" y="0"/>
                      </a:moveTo>
                      <a:lnTo>
                        <a:pt x="25" y="1"/>
                      </a:lnTo>
                      <a:lnTo>
                        <a:pt x="22" y="2"/>
                      </a:lnTo>
                      <a:lnTo>
                        <a:pt x="18" y="5"/>
                      </a:lnTo>
                      <a:lnTo>
                        <a:pt x="15" y="6"/>
                      </a:lnTo>
                      <a:lnTo>
                        <a:pt x="11" y="8"/>
                      </a:lnTo>
                      <a:lnTo>
                        <a:pt x="7" y="10"/>
                      </a:lnTo>
                      <a:lnTo>
                        <a:pt x="3" y="12"/>
                      </a:lnTo>
                      <a:lnTo>
                        <a:pt x="0" y="14"/>
                      </a:lnTo>
                      <a:lnTo>
                        <a:pt x="61" y="14"/>
                      </a:lnTo>
                      <a:lnTo>
                        <a:pt x="60" y="10"/>
                      </a:lnTo>
                      <a:lnTo>
                        <a:pt x="57" y="6"/>
                      </a:lnTo>
                      <a:lnTo>
                        <a:pt x="55" y="4"/>
                      </a:lnTo>
                      <a:lnTo>
                        <a:pt x="51" y="1"/>
                      </a:lnTo>
                      <a:lnTo>
                        <a:pt x="50" y="1"/>
                      </a:lnTo>
                      <a:lnTo>
                        <a:pt x="49" y="0"/>
                      </a:lnTo>
                      <a:lnTo>
                        <a:pt x="29" y="0"/>
                      </a:lnTo>
                      <a:close/>
                    </a:path>
                  </a:pathLst>
                </a:custGeom>
                <a:solidFill>
                  <a:srgbClr val="EDEDED"/>
                </a:solidFill>
                <a:ln w="9525">
                  <a:noFill/>
                  <a:round/>
                  <a:headEnd/>
                  <a:tailEnd/>
                </a:ln>
              </p:spPr>
              <p:txBody>
                <a:bodyPr/>
                <a:lstStyle/>
                <a:p>
                  <a:endParaRPr lang="en-US"/>
                </a:p>
              </p:txBody>
            </p:sp>
            <p:sp>
              <p:nvSpPr>
                <p:cNvPr id="12876" name="Freeform 452"/>
                <p:cNvSpPr>
                  <a:spLocks/>
                </p:cNvSpPr>
                <p:nvPr/>
              </p:nvSpPr>
              <p:spPr bwMode="auto">
                <a:xfrm>
                  <a:off x="2739" y="4041"/>
                  <a:ext cx="23" cy="4"/>
                </a:xfrm>
                <a:custGeom>
                  <a:avLst/>
                  <a:gdLst>
                    <a:gd name="T0" fmla="*/ 0 w 71"/>
                    <a:gd name="T1" fmla="*/ 0 h 14"/>
                    <a:gd name="T2" fmla="*/ 0 w 71"/>
                    <a:gd name="T3" fmla="*/ 0 h 14"/>
                    <a:gd name="T4" fmla="*/ 0 w 71"/>
                    <a:gd name="T5" fmla="*/ 0 h 14"/>
                    <a:gd name="T6" fmla="*/ 0 w 71"/>
                    <a:gd name="T7" fmla="*/ 0 h 14"/>
                    <a:gd name="T8" fmla="*/ 0 w 71"/>
                    <a:gd name="T9" fmla="*/ 0 h 14"/>
                    <a:gd name="T10" fmla="*/ 1 w 71"/>
                    <a:gd name="T11" fmla="*/ 0 h 14"/>
                    <a:gd name="T12" fmla="*/ 1 w 71"/>
                    <a:gd name="T13" fmla="*/ 0 h 14"/>
                    <a:gd name="T14" fmla="*/ 1 w 71"/>
                    <a:gd name="T15" fmla="*/ 0 h 14"/>
                    <a:gd name="T16" fmla="*/ 1 w 71"/>
                    <a:gd name="T17" fmla="*/ 0 h 14"/>
                    <a:gd name="T18" fmla="*/ 1 w 71"/>
                    <a:gd name="T19" fmla="*/ 0 h 14"/>
                    <a:gd name="T20" fmla="*/ 0 w 71"/>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14"/>
                    <a:gd name="T35" fmla="*/ 71 w 71"/>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14">
                      <a:moveTo>
                        <a:pt x="20" y="0"/>
                      </a:moveTo>
                      <a:lnTo>
                        <a:pt x="15" y="4"/>
                      </a:lnTo>
                      <a:lnTo>
                        <a:pt x="9" y="6"/>
                      </a:lnTo>
                      <a:lnTo>
                        <a:pt x="5" y="10"/>
                      </a:lnTo>
                      <a:lnTo>
                        <a:pt x="0" y="14"/>
                      </a:lnTo>
                      <a:lnTo>
                        <a:pt x="71" y="14"/>
                      </a:lnTo>
                      <a:lnTo>
                        <a:pt x="71" y="11"/>
                      </a:lnTo>
                      <a:lnTo>
                        <a:pt x="70" y="7"/>
                      </a:lnTo>
                      <a:lnTo>
                        <a:pt x="70" y="4"/>
                      </a:lnTo>
                      <a:lnTo>
                        <a:pt x="69" y="0"/>
                      </a:lnTo>
                      <a:lnTo>
                        <a:pt x="20" y="0"/>
                      </a:lnTo>
                      <a:close/>
                    </a:path>
                  </a:pathLst>
                </a:custGeom>
                <a:solidFill>
                  <a:srgbClr val="E3E3E3"/>
                </a:solidFill>
                <a:ln w="9525">
                  <a:noFill/>
                  <a:round/>
                  <a:headEnd/>
                  <a:tailEnd/>
                </a:ln>
              </p:spPr>
              <p:txBody>
                <a:bodyPr/>
                <a:lstStyle/>
                <a:p>
                  <a:endParaRPr lang="en-US"/>
                </a:p>
              </p:txBody>
            </p:sp>
            <p:sp>
              <p:nvSpPr>
                <p:cNvPr id="12877" name="Freeform 453"/>
                <p:cNvSpPr>
                  <a:spLocks/>
                </p:cNvSpPr>
                <p:nvPr/>
              </p:nvSpPr>
              <p:spPr bwMode="auto">
                <a:xfrm>
                  <a:off x="2736" y="4043"/>
                  <a:ext cx="27" cy="5"/>
                </a:xfrm>
                <a:custGeom>
                  <a:avLst/>
                  <a:gdLst>
                    <a:gd name="T0" fmla="*/ 0 w 82"/>
                    <a:gd name="T1" fmla="*/ 0 h 14"/>
                    <a:gd name="T2" fmla="*/ 0 w 82"/>
                    <a:gd name="T3" fmla="*/ 0 h 14"/>
                    <a:gd name="T4" fmla="*/ 0 w 82"/>
                    <a:gd name="T5" fmla="*/ 0 h 14"/>
                    <a:gd name="T6" fmla="*/ 0 w 82"/>
                    <a:gd name="T7" fmla="*/ 0 h 14"/>
                    <a:gd name="T8" fmla="*/ 0 w 82"/>
                    <a:gd name="T9" fmla="*/ 0 h 14"/>
                    <a:gd name="T10" fmla="*/ 1 w 82"/>
                    <a:gd name="T11" fmla="*/ 0 h 14"/>
                    <a:gd name="T12" fmla="*/ 1 w 82"/>
                    <a:gd name="T13" fmla="*/ 0 h 14"/>
                    <a:gd name="T14" fmla="*/ 1 w 82"/>
                    <a:gd name="T15" fmla="*/ 0 h 14"/>
                    <a:gd name="T16" fmla="*/ 1 w 82"/>
                    <a:gd name="T17" fmla="*/ 0 h 14"/>
                    <a:gd name="T18" fmla="*/ 1 w 82"/>
                    <a:gd name="T19" fmla="*/ 0 h 14"/>
                    <a:gd name="T20" fmla="*/ 0 w 82"/>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4"/>
                    <a:gd name="T35" fmla="*/ 82 w 82"/>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4">
                      <a:moveTo>
                        <a:pt x="18" y="0"/>
                      </a:moveTo>
                      <a:lnTo>
                        <a:pt x="14" y="4"/>
                      </a:lnTo>
                      <a:lnTo>
                        <a:pt x="10" y="7"/>
                      </a:lnTo>
                      <a:lnTo>
                        <a:pt x="4" y="11"/>
                      </a:lnTo>
                      <a:lnTo>
                        <a:pt x="0" y="14"/>
                      </a:lnTo>
                      <a:lnTo>
                        <a:pt x="80" y="14"/>
                      </a:lnTo>
                      <a:lnTo>
                        <a:pt x="82" y="11"/>
                      </a:lnTo>
                      <a:lnTo>
                        <a:pt x="82" y="7"/>
                      </a:lnTo>
                      <a:lnTo>
                        <a:pt x="80" y="4"/>
                      </a:lnTo>
                      <a:lnTo>
                        <a:pt x="79" y="0"/>
                      </a:lnTo>
                      <a:lnTo>
                        <a:pt x="18" y="0"/>
                      </a:lnTo>
                      <a:close/>
                    </a:path>
                  </a:pathLst>
                </a:custGeom>
                <a:solidFill>
                  <a:srgbClr val="D9D9D9"/>
                </a:solidFill>
                <a:ln w="9525">
                  <a:noFill/>
                  <a:round/>
                  <a:headEnd/>
                  <a:tailEnd/>
                </a:ln>
              </p:spPr>
              <p:txBody>
                <a:bodyPr/>
                <a:lstStyle/>
                <a:p>
                  <a:endParaRPr lang="en-US"/>
                </a:p>
              </p:txBody>
            </p:sp>
            <p:sp>
              <p:nvSpPr>
                <p:cNvPr id="12878" name="Freeform 454"/>
                <p:cNvSpPr>
                  <a:spLocks/>
                </p:cNvSpPr>
                <p:nvPr/>
              </p:nvSpPr>
              <p:spPr bwMode="auto">
                <a:xfrm>
                  <a:off x="2733" y="4045"/>
                  <a:ext cx="29" cy="5"/>
                </a:xfrm>
                <a:custGeom>
                  <a:avLst/>
                  <a:gdLst>
                    <a:gd name="T0" fmla="*/ 0 w 87"/>
                    <a:gd name="T1" fmla="*/ 0 h 14"/>
                    <a:gd name="T2" fmla="*/ 0 w 87"/>
                    <a:gd name="T3" fmla="*/ 0 h 14"/>
                    <a:gd name="T4" fmla="*/ 0 w 87"/>
                    <a:gd name="T5" fmla="*/ 0 h 14"/>
                    <a:gd name="T6" fmla="*/ 0 w 87"/>
                    <a:gd name="T7" fmla="*/ 0 h 14"/>
                    <a:gd name="T8" fmla="*/ 0 w 87"/>
                    <a:gd name="T9" fmla="*/ 0 h 14"/>
                    <a:gd name="T10" fmla="*/ 1 w 87"/>
                    <a:gd name="T11" fmla="*/ 0 h 14"/>
                    <a:gd name="T12" fmla="*/ 1 w 87"/>
                    <a:gd name="T13" fmla="*/ 0 h 14"/>
                    <a:gd name="T14" fmla="*/ 1 w 87"/>
                    <a:gd name="T15" fmla="*/ 0 h 14"/>
                    <a:gd name="T16" fmla="*/ 1 w 87"/>
                    <a:gd name="T17" fmla="*/ 0 h 14"/>
                    <a:gd name="T18" fmla="*/ 1 w 87"/>
                    <a:gd name="T19" fmla="*/ 0 h 14"/>
                    <a:gd name="T20" fmla="*/ 0 w 87"/>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14"/>
                    <a:gd name="T35" fmla="*/ 87 w 8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7" h="14">
                      <a:moveTo>
                        <a:pt x="16" y="0"/>
                      </a:moveTo>
                      <a:lnTo>
                        <a:pt x="11" y="4"/>
                      </a:lnTo>
                      <a:lnTo>
                        <a:pt x="7" y="7"/>
                      </a:lnTo>
                      <a:lnTo>
                        <a:pt x="5" y="11"/>
                      </a:lnTo>
                      <a:lnTo>
                        <a:pt x="0" y="14"/>
                      </a:lnTo>
                      <a:lnTo>
                        <a:pt x="86" y="14"/>
                      </a:lnTo>
                      <a:lnTo>
                        <a:pt x="86" y="11"/>
                      </a:lnTo>
                      <a:lnTo>
                        <a:pt x="87" y="7"/>
                      </a:lnTo>
                      <a:lnTo>
                        <a:pt x="87" y="4"/>
                      </a:lnTo>
                      <a:lnTo>
                        <a:pt x="87" y="0"/>
                      </a:lnTo>
                      <a:lnTo>
                        <a:pt x="16" y="0"/>
                      </a:lnTo>
                      <a:close/>
                    </a:path>
                  </a:pathLst>
                </a:custGeom>
                <a:solidFill>
                  <a:srgbClr val="D1D1D1"/>
                </a:solidFill>
                <a:ln w="9525">
                  <a:noFill/>
                  <a:round/>
                  <a:headEnd/>
                  <a:tailEnd/>
                </a:ln>
              </p:spPr>
              <p:txBody>
                <a:bodyPr/>
                <a:lstStyle/>
                <a:p>
                  <a:endParaRPr lang="en-US"/>
                </a:p>
              </p:txBody>
            </p:sp>
            <p:sp>
              <p:nvSpPr>
                <p:cNvPr id="12879" name="Freeform 455"/>
                <p:cNvSpPr>
                  <a:spLocks/>
                </p:cNvSpPr>
                <p:nvPr/>
              </p:nvSpPr>
              <p:spPr bwMode="auto">
                <a:xfrm>
                  <a:off x="2732" y="4048"/>
                  <a:ext cx="30" cy="4"/>
                </a:xfrm>
                <a:custGeom>
                  <a:avLst/>
                  <a:gdLst>
                    <a:gd name="T0" fmla="*/ 0 w 92"/>
                    <a:gd name="T1" fmla="*/ 0 h 14"/>
                    <a:gd name="T2" fmla="*/ 0 w 92"/>
                    <a:gd name="T3" fmla="*/ 0 h 14"/>
                    <a:gd name="T4" fmla="*/ 0 w 92"/>
                    <a:gd name="T5" fmla="*/ 0 h 14"/>
                    <a:gd name="T6" fmla="*/ 0 w 92"/>
                    <a:gd name="T7" fmla="*/ 0 h 14"/>
                    <a:gd name="T8" fmla="*/ 0 w 92"/>
                    <a:gd name="T9" fmla="*/ 0 h 14"/>
                    <a:gd name="T10" fmla="*/ 0 w 92"/>
                    <a:gd name="T11" fmla="*/ 0 h 14"/>
                    <a:gd name="T12" fmla="*/ 0 w 92"/>
                    <a:gd name="T13" fmla="*/ 0 h 14"/>
                    <a:gd name="T14" fmla="*/ 0 w 92"/>
                    <a:gd name="T15" fmla="*/ 0 h 14"/>
                    <a:gd name="T16" fmla="*/ 0 w 92"/>
                    <a:gd name="T17" fmla="*/ 0 h 14"/>
                    <a:gd name="T18" fmla="*/ 1 w 92"/>
                    <a:gd name="T19" fmla="*/ 0 h 14"/>
                    <a:gd name="T20" fmla="*/ 1 w 92"/>
                    <a:gd name="T21" fmla="*/ 0 h 14"/>
                    <a:gd name="T22" fmla="*/ 1 w 92"/>
                    <a:gd name="T23" fmla="*/ 0 h 14"/>
                    <a:gd name="T24" fmla="*/ 1 w 92"/>
                    <a:gd name="T25" fmla="*/ 0 h 14"/>
                    <a:gd name="T26" fmla="*/ 1 w 92"/>
                    <a:gd name="T27" fmla="*/ 0 h 14"/>
                    <a:gd name="T28" fmla="*/ 0 w 92"/>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14"/>
                    <a:gd name="T47" fmla="*/ 92 w 92"/>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14">
                      <a:moveTo>
                        <a:pt x="0" y="14"/>
                      </a:moveTo>
                      <a:lnTo>
                        <a:pt x="0" y="14"/>
                      </a:lnTo>
                      <a:lnTo>
                        <a:pt x="1" y="13"/>
                      </a:lnTo>
                      <a:lnTo>
                        <a:pt x="4" y="10"/>
                      </a:lnTo>
                      <a:lnTo>
                        <a:pt x="7" y="6"/>
                      </a:lnTo>
                      <a:lnTo>
                        <a:pt x="10" y="3"/>
                      </a:lnTo>
                      <a:lnTo>
                        <a:pt x="12" y="0"/>
                      </a:lnTo>
                      <a:lnTo>
                        <a:pt x="92" y="0"/>
                      </a:lnTo>
                      <a:lnTo>
                        <a:pt x="91" y="4"/>
                      </a:lnTo>
                      <a:lnTo>
                        <a:pt x="91" y="7"/>
                      </a:lnTo>
                      <a:lnTo>
                        <a:pt x="90" y="11"/>
                      </a:lnTo>
                      <a:lnTo>
                        <a:pt x="88" y="14"/>
                      </a:lnTo>
                      <a:lnTo>
                        <a:pt x="0" y="14"/>
                      </a:lnTo>
                      <a:close/>
                    </a:path>
                  </a:pathLst>
                </a:custGeom>
                <a:solidFill>
                  <a:srgbClr val="C7C7C7"/>
                </a:solidFill>
                <a:ln w="9525">
                  <a:noFill/>
                  <a:round/>
                  <a:headEnd/>
                  <a:tailEnd/>
                </a:ln>
              </p:spPr>
              <p:txBody>
                <a:bodyPr/>
                <a:lstStyle/>
                <a:p>
                  <a:endParaRPr lang="en-US"/>
                </a:p>
              </p:txBody>
            </p:sp>
            <p:sp>
              <p:nvSpPr>
                <p:cNvPr id="12880" name="Freeform 456"/>
                <p:cNvSpPr>
                  <a:spLocks/>
                </p:cNvSpPr>
                <p:nvPr/>
              </p:nvSpPr>
              <p:spPr bwMode="auto">
                <a:xfrm>
                  <a:off x="2730" y="4050"/>
                  <a:ext cx="32" cy="5"/>
                </a:xfrm>
                <a:custGeom>
                  <a:avLst/>
                  <a:gdLst>
                    <a:gd name="T0" fmla="*/ 0 w 95"/>
                    <a:gd name="T1" fmla="*/ 0 h 14"/>
                    <a:gd name="T2" fmla="*/ 0 w 95"/>
                    <a:gd name="T3" fmla="*/ 0 h 14"/>
                    <a:gd name="T4" fmla="*/ 0 w 95"/>
                    <a:gd name="T5" fmla="*/ 0 h 14"/>
                    <a:gd name="T6" fmla="*/ 0 w 95"/>
                    <a:gd name="T7" fmla="*/ 0 h 14"/>
                    <a:gd name="T8" fmla="*/ 0 w 95"/>
                    <a:gd name="T9" fmla="*/ 0 h 14"/>
                    <a:gd name="T10" fmla="*/ 0 w 95"/>
                    <a:gd name="T11" fmla="*/ 0 h 14"/>
                    <a:gd name="T12" fmla="*/ 0 w 95"/>
                    <a:gd name="T13" fmla="*/ 0 h 14"/>
                    <a:gd name="T14" fmla="*/ 0 w 95"/>
                    <a:gd name="T15" fmla="*/ 0 h 14"/>
                    <a:gd name="T16" fmla="*/ 0 w 95"/>
                    <a:gd name="T17" fmla="*/ 0 h 14"/>
                    <a:gd name="T18" fmla="*/ 1 w 95"/>
                    <a:gd name="T19" fmla="*/ 0 h 14"/>
                    <a:gd name="T20" fmla="*/ 1 w 95"/>
                    <a:gd name="T21" fmla="*/ 0 h 14"/>
                    <a:gd name="T22" fmla="*/ 1 w 95"/>
                    <a:gd name="T23" fmla="*/ 0 h 14"/>
                    <a:gd name="T24" fmla="*/ 1 w 95"/>
                    <a:gd name="T25" fmla="*/ 0 h 14"/>
                    <a:gd name="T26" fmla="*/ 1 w 95"/>
                    <a:gd name="T27" fmla="*/ 0 h 14"/>
                    <a:gd name="T28" fmla="*/ 0 w 95"/>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5"/>
                    <a:gd name="T46" fmla="*/ 0 h 14"/>
                    <a:gd name="T47" fmla="*/ 95 w 95"/>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5" h="14">
                      <a:moveTo>
                        <a:pt x="0" y="14"/>
                      </a:moveTo>
                      <a:lnTo>
                        <a:pt x="1" y="12"/>
                      </a:lnTo>
                      <a:lnTo>
                        <a:pt x="3" y="10"/>
                      </a:lnTo>
                      <a:lnTo>
                        <a:pt x="4" y="9"/>
                      </a:lnTo>
                      <a:lnTo>
                        <a:pt x="5" y="6"/>
                      </a:lnTo>
                      <a:lnTo>
                        <a:pt x="7" y="5"/>
                      </a:lnTo>
                      <a:lnTo>
                        <a:pt x="8" y="3"/>
                      </a:lnTo>
                      <a:lnTo>
                        <a:pt x="9" y="2"/>
                      </a:lnTo>
                      <a:lnTo>
                        <a:pt x="9" y="0"/>
                      </a:lnTo>
                      <a:lnTo>
                        <a:pt x="95" y="0"/>
                      </a:lnTo>
                      <a:lnTo>
                        <a:pt x="94" y="4"/>
                      </a:lnTo>
                      <a:lnTo>
                        <a:pt x="92" y="7"/>
                      </a:lnTo>
                      <a:lnTo>
                        <a:pt x="91" y="11"/>
                      </a:lnTo>
                      <a:lnTo>
                        <a:pt x="89" y="14"/>
                      </a:lnTo>
                      <a:lnTo>
                        <a:pt x="0" y="14"/>
                      </a:lnTo>
                      <a:close/>
                    </a:path>
                  </a:pathLst>
                </a:custGeom>
                <a:solidFill>
                  <a:srgbClr val="BFBFBF"/>
                </a:solidFill>
                <a:ln w="9525">
                  <a:noFill/>
                  <a:round/>
                  <a:headEnd/>
                  <a:tailEnd/>
                </a:ln>
              </p:spPr>
              <p:txBody>
                <a:bodyPr/>
                <a:lstStyle/>
                <a:p>
                  <a:endParaRPr lang="en-US"/>
                </a:p>
              </p:txBody>
            </p:sp>
            <p:sp>
              <p:nvSpPr>
                <p:cNvPr id="12881" name="Freeform 457"/>
                <p:cNvSpPr>
                  <a:spLocks/>
                </p:cNvSpPr>
                <p:nvPr/>
              </p:nvSpPr>
              <p:spPr bwMode="auto">
                <a:xfrm>
                  <a:off x="2729" y="4052"/>
                  <a:ext cx="32" cy="6"/>
                </a:xfrm>
                <a:custGeom>
                  <a:avLst/>
                  <a:gdLst>
                    <a:gd name="T0" fmla="*/ 0 w 96"/>
                    <a:gd name="T1" fmla="*/ 0 h 16"/>
                    <a:gd name="T2" fmla="*/ 0 w 96"/>
                    <a:gd name="T3" fmla="*/ 0 h 16"/>
                    <a:gd name="T4" fmla="*/ 0 w 96"/>
                    <a:gd name="T5" fmla="*/ 0 h 16"/>
                    <a:gd name="T6" fmla="*/ 0 w 96"/>
                    <a:gd name="T7" fmla="*/ 0 h 16"/>
                    <a:gd name="T8" fmla="*/ 0 w 96"/>
                    <a:gd name="T9" fmla="*/ 0 h 16"/>
                    <a:gd name="T10" fmla="*/ 1 w 96"/>
                    <a:gd name="T11" fmla="*/ 0 h 16"/>
                    <a:gd name="T12" fmla="*/ 1 w 96"/>
                    <a:gd name="T13" fmla="*/ 0 h 16"/>
                    <a:gd name="T14" fmla="*/ 1 w 96"/>
                    <a:gd name="T15" fmla="*/ 0 h 16"/>
                    <a:gd name="T16" fmla="*/ 1 w 96"/>
                    <a:gd name="T17" fmla="*/ 0 h 16"/>
                    <a:gd name="T18" fmla="*/ 1 w 96"/>
                    <a:gd name="T19" fmla="*/ 0 h 16"/>
                    <a:gd name="T20" fmla="*/ 0 w 96"/>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6"/>
                    <a:gd name="T35" fmla="*/ 96 w 96"/>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6">
                      <a:moveTo>
                        <a:pt x="8" y="0"/>
                      </a:moveTo>
                      <a:lnTo>
                        <a:pt x="5" y="5"/>
                      </a:lnTo>
                      <a:lnTo>
                        <a:pt x="4" y="9"/>
                      </a:lnTo>
                      <a:lnTo>
                        <a:pt x="1" y="12"/>
                      </a:lnTo>
                      <a:lnTo>
                        <a:pt x="0" y="16"/>
                      </a:lnTo>
                      <a:lnTo>
                        <a:pt x="89" y="16"/>
                      </a:lnTo>
                      <a:lnTo>
                        <a:pt x="91" y="12"/>
                      </a:lnTo>
                      <a:lnTo>
                        <a:pt x="93" y="7"/>
                      </a:lnTo>
                      <a:lnTo>
                        <a:pt x="95" y="4"/>
                      </a:lnTo>
                      <a:lnTo>
                        <a:pt x="96" y="0"/>
                      </a:lnTo>
                      <a:lnTo>
                        <a:pt x="8" y="0"/>
                      </a:lnTo>
                      <a:close/>
                    </a:path>
                  </a:pathLst>
                </a:custGeom>
                <a:solidFill>
                  <a:srgbClr val="B5B5B5"/>
                </a:solidFill>
                <a:ln w="9525">
                  <a:noFill/>
                  <a:round/>
                  <a:headEnd/>
                  <a:tailEnd/>
                </a:ln>
              </p:spPr>
              <p:txBody>
                <a:bodyPr/>
                <a:lstStyle/>
                <a:p>
                  <a:endParaRPr lang="en-US"/>
                </a:p>
              </p:txBody>
            </p:sp>
            <p:sp>
              <p:nvSpPr>
                <p:cNvPr id="12882" name="Freeform 458"/>
                <p:cNvSpPr>
                  <a:spLocks/>
                </p:cNvSpPr>
                <p:nvPr/>
              </p:nvSpPr>
              <p:spPr bwMode="auto">
                <a:xfrm>
                  <a:off x="2727" y="4055"/>
                  <a:ext cx="33" cy="5"/>
                </a:xfrm>
                <a:custGeom>
                  <a:avLst/>
                  <a:gdLst>
                    <a:gd name="T0" fmla="*/ 0 w 98"/>
                    <a:gd name="T1" fmla="*/ 0 h 16"/>
                    <a:gd name="T2" fmla="*/ 0 w 98"/>
                    <a:gd name="T3" fmla="*/ 0 h 16"/>
                    <a:gd name="T4" fmla="*/ 0 w 98"/>
                    <a:gd name="T5" fmla="*/ 0 h 16"/>
                    <a:gd name="T6" fmla="*/ 0 w 98"/>
                    <a:gd name="T7" fmla="*/ 0 h 16"/>
                    <a:gd name="T8" fmla="*/ 0 w 98"/>
                    <a:gd name="T9" fmla="*/ 0 h 16"/>
                    <a:gd name="T10" fmla="*/ 1 w 98"/>
                    <a:gd name="T11" fmla="*/ 0 h 16"/>
                    <a:gd name="T12" fmla="*/ 1 w 98"/>
                    <a:gd name="T13" fmla="*/ 0 h 16"/>
                    <a:gd name="T14" fmla="*/ 1 w 98"/>
                    <a:gd name="T15" fmla="*/ 0 h 16"/>
                    <a:gd name="T16" fmla="*/ 1 w 98"/>
                    <a:gd name="T17" fmla="*/ 0 h 16"/>
                    <a:gd name="T18" fmla="*/ 1 w 98"/>
                    <a:gd name="T19" fmla="*/ 0 h 16"/>
                    <a:gd name="T20" fmla="*/ 0 w 98"/>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6"/>
                    <a:gd name="T35" fmla="*/ 98 w 98"/>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6">
                      <a:moveTo>
                        <a:pt x="9" y="0"/>
                      </a:moveTo>
                      <a:lnTo>
                        <a:pt x="6" y="5"/>
                      </a:lnTo>
                      <a:lnTo>
                        <a:pt x="5" y="9"/>
                      </a:lnTo>
                      <a:lnTo>
                        <a:pt x="2" y="12"/>
                      </a:lnTo>
                      <a:lnTo>
                        <a:pt x="0" y="16"/>
                      </a:lnTo>
                      <a:lnTo>
                        <a:pt x="90" y="16"/>
                      </a:lnTo>
                      <a:lnTo>
                        <a:pt x="92" y="12"/>
                      </a:lnTo>
                      <a:lnTo>
                        <a:pt x="94" y="7"/>
                      </a:lnTo>
                      <a:lnTo>
                        <a:pt x="97" y="4"/>
                      </a:lnTo>
                      <a:lnTo>
                        <a:pt x="98" y="0"/>
                      </a:lnTo>
                      <a:lnTo>
                        <a:pt x="9" y="0"/>
                      </a:lnTo>
                      <a:close/>
                    </a:path>
                  </a:pathLst>
                </a:custGeom>
                <a:solidFill>
                  <a:srgbClr val="ABABAB"/>
                </a:solidFill>
                <a:ln w="9525">
                  <a:noFill/>
                  <a:round/>
                  <a:headEnd/>
                  <a:tailEnd/>
                </a:ln>
              </p:spPr>
              <p:txBody>
                <a:bodyPr/>
                <a:lstStyle/>
                <a:p>
                  <a:endParaRPr lang="en-US"/>
                </a:p>
              </p:txBody>
            </p:sp>
            <p:sp>
              <p:nvSpPr>
                <p:cNvPr id="12883" name="Freeform 459"/>
                <p:cNvSpPr>
                  <a:spLocks/>
                </p:cNvSpPr>
                <p:nvPr/>
              </p:nvSpPr>
              <p:spPr bwMode="auto">
                <a:xfrm>
                  <a:off x="2727" y="4058"/>
                  <a:ext cx="32" cy="4"/>
                </a:xfrm>
                <a:custGeom>
                  <a:avLst/>
                  <a:gdLst>
                    <a:gd name="T0" fmla="*/ 0 w 96"/>
                    <a:gd name="T1" fmla="*/ 0 h 14"/>
                    <a:gd name="T2" fmla="*/ 0 w 96"/>
                    <a:gd name="T3" fmla="*/ 0 h 14"/>
                    <a:gd name="T4" fmla="*/ 0 w 96"/>
                    <a:gd name="T5" fmla="*/ 0 h 14"/>
                    <a:gd name="T6" fmla="*/ 0 w 96"/>
                    <a:gd name="T7" fmla="*/ 0 h 14"/>
                    <a:gd name="T8" fmla="*/ 0 w 96"/>
                    <a:gd name="T9" fmla="*/ 0 h 14"/>
                    <a:gd name="T10" fmla="*/ 1 w 96"/>
                    <a:gd name="T11" fmla="*/ 0 h 14"/>
                    <a:gd name="T12" fmla="*/ 1 w 96"/>
                    <a:gd name="T13" fmla="*/ 0 h 14"/>
                    <a:gd name="T14" fmla="*/ 1 w 96"/>
                    <a:gd name="T15" fmla="*/ 0 h 14"/>
                    <a:gd name="T16" fmla="*/ 1 w 96"/>
                    <a:gd name="T17" fmla="*/ 0 h 14"/>
                    <a:gd name="T18" fmla="*/ 1 w 96"/>
                    <a:gd name="T19" fmla="*/ 0 h 14"/>
                    <a:gd name="T20" fmla="*/ 0 w 9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4"/>
                    <a:gd name="T35" fmla="*/ 96 w 9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4">
                      <a:moveTo>
                        <a:pt x="7" y="0"/>
                      </a:moveTo>
                      <a:lnTo>
                        <a:pt x="4" y="3"/>
                      </a:lnTo>
                      <a:lnTo>
                        <a:pt x="2" y="7"/>
                      </a:lnTo>
                      <a:lnTo>
                        <a:pt x="1" y="10"/>
                      </a:lnTo>
                      <a:lnTo>
                        <a:pt x="0" y="14"/>
                      </a:lnTo>
                      <a:lnTo>
                        <a:pt x="85" y="14"/>
                      </a:lnTo>
                      <a:lnTo>
                        <a:pt x="89" y="10"/>
                      </a:lnTo>
                      <a:lnTo>
                        <a:pt x="92" y="7"/>
                      </a:lnTo>
                      <a:lnTo>
                        <a:pt x="94" y="3"/>
                      </a:lnTo>
                      <a:lnTo>
                        <a:pt x="96" y="0"/>
                      </a:lnTo>
                      <a:lnTo>
                        <a:pt x="7" y="0"/>
                      </a:lnTo>
                      <a:close/>
                    </a:path>
                  </a:pathLst>
                </a:custGeom>
                <a:solidFill>
                  <a:srgbClr val="A1A1A1"/>
                </a:solidFill>
                <a:ln w="9525">
                  <a:noFill/>
                  <a:round/>
                  <a:headEnd/>
                  <a:tailEnd/>
                </a:ln>
              </p:spPr>
              <p:txBody>
                <a:bodyPr/>
                <a:lstStyle/>
                <a:p>
                  <a:endParaRPr lang="en-US"/>
                </a:p>
              </p:txBody>
            </p:sp>
            <p:sp>
              <p:nvSpPr>
                <p:cNvPr id="12884" name="Freeform 460"/>
                <p:cNvSpPr>
                  <a:spLocks/>
                </p:cNvSpPr>
                <p:nvPr/>
              </p:nvSpPr>
              <p:spPr bwMode="auto">
                <a:xfrm>
                  <a:off x="2726" y="4060"/>
                  <a:ext cx="31" cy="5"/>
                </a:xfrm>
                <a:custGeom>
                  <a:avLst/>
                  <a:gdLst>
                    <a:gd name="T0" fmla="*/ 0 w 94"/>
                    <a:gd name="T1" fmla="*/ 0 h 14"/>
                    <a:gd name="T2" fmla="*/ 0 w 94"/>
                    <a:gd name="T3" fmla="*/ 0 h 14"/>
                    <a:gd name="T4" fmla="*/ 0 w 94"/>
                    <a:gd name="T5" fmla="*/ 0 h 14"/>
                    <a:gd name="T6" fmla="*/ 0 w 94"/>
                    <a:gd name="T7" fmla="*/ 0 h 14"/>
                    <a:gd name="T8" fmla="*/ 0 w 94"/>
                    <a:gd name="T9" fmla="*/ 0 h 14"/>
                    <a:gd name="T10" fmla="*/ 1 w 94"/>
                    <a:gd name="T11" fmla="*/ 0 h 14"/>
                    <a:gd name="T12" fmla="*/ 1 w 94"/>
                    <a:gd name="T13" fmla="*/ 0 h 14"/>
                    <a:gd name="T14" fmla="*/ 1 w 94"/>
                    <a:gd name="T15" fmla="*/ 0 h 14"/>
                    <a:gd name="T16" fmla="*/ 1 w 94"/>
                    <a:gd name="T17" fmla="*/ 0 h 14"/>
                    <a:gd name="T18" fmla="*/ 1 w 94"/>
                    <a:gd name="T19" fmla="*/ 0 h 14"/>
                    <a:gd name="T20" fmla="*/ 1 w 94"/>
                    <a:gd name="T21" fmla="*/ 0 h 14"/>
                    <a:gd name="T22" fmla="*/ 1 w 94"/>
                    <a:gd name="T23" fmla="*/ 0 h 14"/>
                    <a:gd name="T24" fmla="*/ 1 w 94"/>
                    <a:gd name="T25" fmla="*/ 0 h 14"/>
                    <a:gd name="T26" fmla="*/ 1 w 94"/>
                    <a:gd name="T27" fmla="*/ 0 h 14"/>
                    <a:gd name="T28" fmla="*/ 0 w 94"/>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4"/>
                    <a:gd name="T47" fmla="*/ 94 w 94"/>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4">
                      <a:moveTo>
                        <a:pt x="4" y="0"/>
                      </a:moveTo>
                      <a:lnTo>
                        <a:pt x="3" y="3"/>
                      </a:lnTo>
                      <a:lnTo>
                        <a:pt x="2" y="7"/>
                      </a:lnTo>
                      <a:lnTo>
                        <a:pt x="0" y="10"/>
                      </a:lnTo>
                      <a:lnTo>
                        <a:pt x="0" y="14"/>
                      </a:lnTo>
                      <a:lnTo>
                        <a:pt x="83" y="14"/>
                      </a:lnTo>
                      <a:lnTo>
                        <a:pt x="84" y="11"/>
                      </a:lnTo>
                      <a:lnTo>
                        <a:pt x="86" y="10"/>
                      </a:lnTo>
                      <a:lnTo>
                        <a:pt x="87" y="8"/>
                      </a:lnTo>
                      <a:lnTo>
                        <a:pt x="87" y="7"/>
                      </a:lnTo>
                      <a:lnTo>
                        <a:pt x="90" y="4"/>
                      </a:lnTo>
                      <a:lnTo>
                        <a:pt x="91" y="3"/>
                      </a:lnTo>
                      <a:lnTo>
                        <a:pt x="91" y="1"/>
                      </a:lnTo>
                      <a:lnTo>
                        <a:pt x="94" y="0"/>
                      </a:lnTo>
                      <a:lnTo>
                        <a:pt x="4" y="0"/>
                      </a:lnTo>
                      <a:close/>
                    </a:path>
                  </a:pathLst>
                </a:custGeom>
                <a:solidFill>
                  <a:srgbClr val="999999"/>
                </a:solidFill>
                <a:ln w="9525">
                  <a:noFill/>
                  <a:round/>
                  <a:headEnd/>
                  <a:tailEnd/>
                </a:ln>
              </p:spPr>
              <p:txBody>
                <a:bodyPr/>
                <a:lstStyle/>
                <a:p>
                  <a:endParaRPr lang="en-US"/>
                </a:p>
              </p:txBody>
            </p:sp>
            <p:sp>
              <p:nvSpPr>
                <p:cNvPr id="12885" name="Freeform 461"/>
                <p:cNvSpPr>
                  <a:spLocks/>
                </p:cNvSpPr>
                <p:nvPr/>
              </p:nvSpPr>
              <p:spPr bwMode="auto">
                <a:xfrm>
                  <a:off x="2726" y="4062"/>
                  <a:ext cx="30" cy="5"/>
                </a:xfrm>
                <a:custGeom>
                  <a:avLst/>
                  <a:gdLst>
                    <a:gd name="T0" fmla="*/ 0 w 90"/>
                    <a:gd name="T1" fmla="*/ 0 h 14"/>
                    <a:gd name="T2" fmla="*/ 0 w 90"/>
                    <a:gd name="T3" fmla="*/ 0 h 14"/>
                    <a:gd name="T4" fmla="*/ 0 w 90"/>
                    <a:gd name="T5" fmla="*/ 0 h 14"/>
                    <a:gd name="T6" fmla="*/ 0 w 90"/>
                    <a:gd name="T7" fmla="*/ 0 h 14"/>
                    <a:gd name="T8" fmla="*/ 0 w 90"/>
                    <a:gd name="T9" fmla="*/ 0 h 14"/>
                    <a:gd name="T10" fmla="*/ 1 w 90"/>
                    <a:gd name="T11" fmla="*/ 0 h 14"/>
                    <a:gd name="T12" fmla="*/ 1 w 90"/>
                    <a:gd name="T13" fmla="*/ 0 h 14"/>
                    <a:gd name="T14" fmla="*/ 1 w 90"/>
                    <a:gd name="T15" fmla="*/ 0 h 14"/>
                    <a:gd name="T16" fmla="*/ 1 w 90"/>
                    <a:gd name="T17" fmla="*/ 0 h 14"/>
                    <a:gd name="T18" fmla="*/ 1 w 90"/>
                    <a:gd name="T19" fmla="*/ 0 h 14"/>
                    <a:gd name="T20" fmla="*/ 0 w 90"/>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4"/>
                    <a:gd name="T35" fmla="*/ 90 w 90"/>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4">
                      <a:moveTo>
                        <a:pt x="3" y="0"/>
                      </a:moveTo>
                      <a:lnTo>
                        <a:pt x="1" y="3"/>
                      </a:lnTo>
                      <a:lnTo>
                        <a:pt x="1" y="7"/>
                      </a:lnTo>
                      <a:lnTo>
                        <a:pt x="0" y="10"/>
                      </a:lnTo>
                      <a:lnTo>
                        <a:pt x="0" y="14"/>
                      </a:lnTo>
                      <a:lnTo>
                        <a:pt x="77" y="14"/>
                      </a:lnTo>
                      <a:lnTo>
                        <a:pt x="80" y="10"/>
                      </a:lnTo>
                      <a:lnTo>
                        <a:pt x="84" y="7"/>
                      </a:lnTo>
                      <a:lnTo>
                        <a:pt x="87" y="3"/>
                      </a:lnTo>
                      <a:lnTo>
                        <a:pt x="90" y="0"/>
                      </a:lnTo>
                      <a:lnTo>
                        <a:pt x="3" y="0"/>
                      </a:lnTo>
                      <a:close/>
                    </a:path>
                  </a:pathLst>
                </a:custGeom>
                <a:solidFill>
                  <a:srgbClr val="8F8F8F"/>
                </a:solidFill>
                <a:ln w="9525">
                  <a:noFill/>
                  <a:round/>
                  <a:headEnd/>
                  <a:tailEnd/>
                </a:ln>
              </p:spPr>
              <p:txBody>
                <a:bodyPr/>
                <a:lstStyle/>
                <a:p>
                  <a:endParaRPr lang="en-US"/>
                </a:p>
              </p:txBody>
            </p:sp>
            <p:sp>
              <p:nvSpPr>
                <p:cNvPr id="12886" name="Freeform 462"/>
                <p:cNvSpPr>
                  <a:spLocks/>
                </p:cNvSpPr>
                <p:nvPr/>
              </p:nvSpPr>
              <p:spPr bwMode="auto">
                <a:xfrm>
                  <a:off x="2726" y="4065"/>
                  <a:ext cx="28" cy="4"/>
                </a:xfrm>
                <a:custGeom>
                  <a:avLst/>
                  <a:gdLst>
                    <a:gd name="T0" fmla="*/ 0 w 84"/>
                    <a:gd name="T1" fmla="*/ 0 h 14"/>
                    <a:gd name="T2" fmla="*/ 0 w 84"/>
                    <a:gd name="T3" fmla="*/ 0 h 14"/>
                    <a:gd name="T4" fmla="*/ 0 w 84"/>
                    <a:gd name="T5" fmla="*/ 0 h 14"/>
                    <a:gd name="T6" fmla="*/ 0 w 84"/>
                    <a:gd name="T7" fmla="*/ 0 h 14"/>
                    <a:gd name="T8" fmla="*/ 0 w 84"/>
                    <a:gd name="T9" fmla="*/ 0 h 14"/>
                    <a:gd name="T10" fmla="*/ 1 w 84"/>
                    <a:gd name="T11" fmla="*/ 0 h 14"/>
                    <a:gd name="T12" fmla="*/ 1 w 84"/>
                    <a:gd name="T13" fmla="*/ 0 h 14"/>
                    <a:gd name="T14" fmla="*/ 1 w 84"/>
                    <a:gd name="T15" fmla="*/ 0 h 14"/>
                    <a:gd name="T16" fmla="*/ 1 w 84"/>
                    <a:gd name="T17" fmla="*/ 0 h 14"/>
                    <a:gd name="T18" fmla="*/ 1 w 84"/>
                    <a:gd name="T19" fmla="*/ 0 h 14"/>
                    <a:gd name="T20" fmla="*/ 0 w 84"/>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14"/>
                    <a:gd name="T35" fmla="*/ 84 w 8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14">
                      <a:moveTo>
                        <a:pt x="1" y="0"/>
                      </a:moveTo>
                      <a:lnTo>
                        <a:pt x="0" y="3"/>
                      </a:lnTo>
                      <a:lnTo>
                        <a:pt x="0" y="7"/>
                      </a:lnTo>
                      <a:lnTo>
                        <a:pt x="0" y="10"/>
                      </a:lnTo>
                      <a:lnTo>
                        <a:pt x="0" y="14"/>
                      </a:lnTo>
                      <a:lnTo>
                        <a:pt x="69" y="14"/>
                      </a:lnTo>
                      <a:lnTo>
                        <a:pt x="73" y="10"/>
                      </a:lnTo>
                      <a:lnTo>
                        <a:pt x="77" y="7"/>
                      </a:lnTo>
                      <a:lnTo>
                        <a:pt x="80" y="3"/>
                      </a:lnTo>
                      <a:lnTo>
                        <a:pt x="84" y="0"/>
                      </a:lnTo>
                      <a:lnTo>
                        <a:pt x="1" y="0"/>
                      </a:lnTo>
                      <a:close/>
                    </a:path>
                  </a:pathLst>
                </a:custGeom>
                <a:solidFill>
                  <a:srgbClr val="858585"/>
                </a:solidFill>
                <a:ln w="9525">
                  <a:noFill/>
                  <a:round/>
                  <a:headEnd/>
                  <a:tailEnd/>
                </a:ln>
              </p:spPr>
              <p:txBody>
                <a:bodyPr/>
                <a:lstStyle/>
                <a:p>
                  <a:endParaRPr lang="en-US"/>
                </a:p>
              </p:txBody>
            </p:sp>
            <p:sp>
              <p:nvSpPr>
                <p:cNvPr id="12887" name="Freeform 463"/>
                <p:cNvSpPr>
                  <a:spLocks/>
                </p:cNvSpPr>
                <p:nvPr/>
              </p:nvSpPr>
              <p:spPr bwMode="auto">
                <a:xfrm>
                  <a:off x="2726" y="4067"/>
                  <a:ext cx="25" cy="5"/>
                </a:xfrm>
                <a:custGeom>
                  <a:avLst/>
                  <a:gdLst>
                    <a:gd name="T0" fmla="*/ 0 w 77"/>
                    <a:gd name="T1" fmla="*/ 0 h 14"/>
                    <a:gd name="T2" fmla="*/ 0 w 77"/>
                    <a:gd name="T3" fmla="*/ 0 h 14"/>
                    <a:gd name="T4" fmla="*/ 0 w 77"/>
                    <a:gd name="T5" fmla="*/ 0 h 14"/>
                    <a:gd name="T6" fmla="*/ 0 w 77"/>
                    <a:gd name="T7" fmla="*/ 0 h 14"/>
                    <a:gd name="T8" fmla="*/ 0 w 77"/>
                    <a:gd name="T9" fmla="*/ 0 h 14"/>
                    <a:gd name="T10" fmla="*/ 1 w 77"/>
                    <a:gd name="T11" fmla="*/ 0 h 14"/>
                    <a:gd name="T12" fmla="*/ 1 w 77"/>
                    <a:gd name="T13" fmla="*/ 0 h 14"/>
                    <a:gd name="T14" fmla="*/ 1 w 77"/>
                    <a:gd name="T15" fmla="*/ 0 h 14"/>
                    <a:gd name="T16" fmla="*/ 1 w 77"/>
                    <a:gd name="T17" fmla="*/ 0 h 14"/>
                    <a:gd name="T18" fmla="*/ 1 w 77"/>
                    <a:gd name="T19" fmla="*/ 0 h 14"/>
                    <a:gd name="T20" fmla="*/ 0 w 77"/>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
                    <a:gd name="T34" fmla="*/ 0 h 14"/>
                    <a:gd name="T35" fmla="*/ 77 w 77"/>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 h="14">
                      <a:moveTo>
                        <a:pt x="0" y="0"/>
                      </a:moveTo>
                      <a:lnTo>
                        <a:pt x="0" y="3"/>
                      </a:lnTo>
                      <a:lnTo>
                        <a:pt x="0" y="7"/>
                      </a:lnTo>
                      <a:lnTo>
                        <a:pt x="0" y="10"/>
                      </a:lnTo>
                      <a:lnTo>
                        <a:pt x="1" y="14"/>
                      </a:lnTo>
                      <a:lnTo>
                        <a:pt x="61" y="14"/>
                      </a:lnTo>
                      <a:lnTo>
                        <a:pt x="65" y="10"/>
                      </a:lnTo>
                      <a:lnTo>
                        <a:pt x="69" y="7"/>
                      </a:lnTo>
                      <a:lnTo>
                        <a:pt x="73" y="3"/>
                      </a:lnTo>
                      <a:lnTo>
                        <a:pt x="77" y="0"/>
                      </a:lnTo>
                      <a:lnTo>
                        <a:pt x="0" y="0"/>
                      </a:lnTo>
                      <a:close/>
                    </a:path>
                  </a:pathLst>
                </a:custGeom>
                <a:solidFill>
                  <a:srgbClr val="7D7D7D"/>
                </a:solidFill>
                <a:ln w="9525">
                  <a:noFill/>
                  <a:round/>
                  <a:headEnd/>
                  <a:tailEnd/>
                </a:ln>
              </p:spPr>
              <p:txBody>
                <a:bodyPr/>
                <a:lstStyle/>
                <a:p>
                  <a:endParaRPr lang="en-US"/>
                </a:p>
              </p:txBody>
            </p:sp>
            <p:sp>
              <p:nvSpPr>
                <p:cNvPr id="12888" name="Freeform 464"/>
                <p:cNvSpPr>
                  <a:spLocks/>
                </p:cNvSpPr>
                <p:nvPr/>
              </p:nvSpPr>
              <p:spPr bwMode="auto">
                <a:xfrm>
                  <a:off x="2726" y="4069"/>
                  <a:ext cx="23" cy="5"/>
                </a:xfrm>
                <a:custGeom>
                  <a:avLst/>
                  <a:gdLst>
                    <a:gd name="T0" fmla="*/ 0 w 69"/>
                    <a:gd name="T1" fmla="*/ 0 h 14"/>
                    <a:gd name="T2" fmla="*/ 0 w 69"/>
                    <a:gd name="T3" fmla="*/ 0 h 14"/>
                    <a:gd name="T4" fmla="*/ 0 w 69"/>
                    <a:gd name="T5" fmla="*/ 0 h 14"/>
                    <a:gd name="T6" fmla="*/ 0 w 69"/>
                    <a:gd name="T7" fmla="*/ 0 h 14"/>
                    <a:gd name="T8" fmla="*/ 0 w 69"/>
                    <a:gd name="T9" fmla="*/ 0 h 14"/>
                    <a:gd name="T10" fmla="*/ 1 w 69"/>
                    <a:gd name="T11" fmla="*/ 0 h 14"/>
                    <a:gd name="T12" fmla="*/ 1 w 69"/>
                    <a:gd name="T13" fmla="*/ 0 h 14"/>
                    <a:gd name="T14" fmla="*/ 1 w 69"/>
                    <a:gd name="T15" fmla="*/ 0 h 14"/>
                    <a:gd name="T16" fmla="*/ 1 w 69"/>
                    <a:gd name="T17" fmla="*/ 0 h 14"/>
                    <a:gd name="T18" fmla="*/ 1 w 69"/>
                    <a:gd name="T19" fmla="*/ 0 h 14"/>
                    <a:gd name="T20" fmla="*/ 0 w 69"/>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14"/>
                    <a:gd name="T35" fmla="*/ 69 w 6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14">
                      <a:moveTo>
                        <a:pt x="0" y="0"/>
                      </a:moveTo>
                      <a:lnTo>
                        <a:pt x="0" y="3"/>
                      </a:lnTo>
                      <a:lnTo>
                        <a:pt x="1" y="7"/>
                      </a:lnTo>
                      <a:lnTo>
                        <a:pt x="3" y="10"/>
                      </a:lnTo>
                      <a:lnTo>
                        <a:pt x="5" y="14"/>
                      </a:lnTo>
                      <a:lnTo>
                        <a:pt x="48" y="14"/>
                      </a:lnTo>
                      <a:lnTo>
                        <a:pt x="54" y="10"/>
                      </a:lnTo>
                      <a:lnTo>
                        <a:pt x="59" y="7"/>
                      </a:lnTo>
                      <a:lnTo>
                        <a:pt x="63" y="3"/>
                      </a:lnTo>
                      <a:lnTo>
                        <a:pt x="69" y="0"/>
                      </a:lnTo>
                      <a:lnTo>
                        <a:pt x="0" y="0"/>
                      </a:lnTo>
                      <a:close/>
                    </a:path>
                  </a:pathLst>
                </a:custGeom>
                <a:solidFill>
                  <a:srgbClr val="737373"/>
                </a:solidFill>
                <a:ln w="9525">
                  <a:noFill/>
                  <a:round/>
                  <a:headEnd/>
                  <a:tailEnd/>
                </a:ln>
              </p:spPr>
              <p:txBody>
                <a:bodyPr/>
                <a:lstStyle/>
                <a:p>
                  <a:endParaRPr lang="en-US"/>
                </a:p>
              </p:txBody>
            </p:sp>
            <p:sp>
              <p:nvSpPr>
                <p:cNvPr id="12889" name="Freeform 465"/>
                <p:cNvSpPr>
                  <a:spLocks/>
                </p:cNvSpPr>
                <p:nvPr/>
              </p:nvSpPr>
              <p:spPr bwMode="auto">
                <a:xfrm>
                  <a:off x="2726" y="4072"/>
                  <a:ext cx="20" cy="4"/>
                </a:xfrm>
                <a:custGeom>
                  <a:avLst/>
                  <a:gdLst>
                    <a:gd name="T0" fmla="*/ 0 w 60"/>
                    <a:gd name="T1" fmla="*/ 0 h 14"/>
                    <a:gd name="T2" fmla="*/ 0 w 60"/>
                    <a:gd name="T3" fmla="*/ 0 h 14"/>
                    <a:gd name="T4" fmla="*/ 0 w 60"/>
                    <a:gd name="T5" fmla="*/ 0 h 14"/>
                    <a:gd name="T6" fmla="*/ 0 w 60"/>
                    <a:gd name="T7" fmla="*/ 0 h 14"/>
                    <a:gd name="T8" fmla="*/ 0 w 60"/>
                    <a:gd name="T9" fmla="*/ 0 h 14"/>
                    <a:gd name="T10" fmla="*/ 0 w 60"/>
                    <a:gd name="T11" fmla="*/ 0 h 14"/>
                    <a:gd name="T12" fmla="*/ 0 w 60"/>
                    <a:gd name="T13" fmla="*/ 0 h 14"/>
                    <a:gd name="T14" fmla="*/ 0 w 60"/>
                    <a:gd name="T15" fmla="*/ 0 h 14"/>
                    <a:gd name="T16" fmla="*/ 0 w 60"/>
                    <a:gd name="T17" fmla="*/ 0 h 14"/>
                    <a:gd name="T18" fmla="*/ 0 w 60"/>
                    <a:gd name="T19" fmla="*/ 0 h 14"/>
                    <a:gd name="T20" fmla="*/ 1 w 60"/>
                    <a:gd name="T21" fmla="*/ 0 h 14"/>
                    <a:gd name="T22" fmla="*/ 1 w 60"/>
                    <a:gd name="T23" fmla="*/ 0 h 14"/>
                    <a:gd name="T24" fmla="*/ 1 w 60"/>
                    <a:gd name="T25" fmla="*/ 0 h 14"/>
                    <a:gd name="T26" fmla="*/ 0 w 60"/>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0"/>
                    <a:gd name="T43" fmla="*/ 0 h 14"/>
                    <a:gd name="T44" fmla="*/ 60 w 60"/>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0" h="14">
                      <a:moveTo>
                        <a:pt x="0" y="0"/>
                      </a:moveTo>
                      <a:lnTo>
                        <a:pt x="2" y="3"/>
                      </a:lnTo>
                      <a:lnTo>
                        <a:pt x="4" y="7"/>
                      </a:lnTo>
                      <a:lnTo>
                        <a:pt x="6" y="9"/>
                      </a:lnTo>
                      <a:lnTo>
                        <a:pt x="10" y="12"/>
                      </a:lnTo>
                      <a:lnTo>
                        <a:pt x="14" y="13"/>
                      </a:lnTo>
                      <a:lnTo>
                        <a:pt x="21" y="14"/>
                      </a:lnTo>
                      <a:lnTo>
                        <a:pt x="27" y="14"/>
                      </a:lnTo>
                      <a:lnTo>
                        <a:pt x="33" y="12"/>
                      </a:lnTo>
                      <a:lnTo>
                        <a:pt x="39" y="10"/>
                      </a:lnTo>
                      <a:lnTo>
                        <a:pt x="46" y="7"/>
                      </a:lnTo>
                      <a:lnTo>
                        <a:pt x="53" y="3"/>
                      </a:lnTo>
                      <a:lnTo>
                        <a:pt x="60" y="0"/>
                      </a:lnTo>
                      <a:lnTo>
                        <a:pt x="0" y="0"/>
                      </a:lnTo>
                      <a:close/>
                    </a:path>
                  </a:pathLst>
                </a:custGeom>
                <a:solidFill>
                  <a:srgbClr val="696969"/>
                </a:solidFill>
                <a:ln w="9525">
                  <a:noFill/>
                  <a:round/>
                  <a:headEnd/>
                  <a:tailEnd/>
                </a:ln>
              </p:spPr>
              <p:txBody>
                <a:bodyPr/>
                <a:lstStyle/>
                <a:p>
                  <a:endParaRPr lang="en-US"/>
                </a:p>
              </p:txBody>
            </p:sp>
            <p:sp>
              <p:nvSpPr>
                <p:cNvPr id="12890" name="Freeform 466"/>
                <p:cNvSpPr>
                  <a:spLocks/>
                </p:cNvSpPr>
                <p:nvPr/>
              </p:nvSpPr>
              <p:spPr bwMode="auto">
                <a:xfrm>
                  <a:off x="2727" y="4074"/>
                  <a:ext cx="15" cy="2"/>
                </a:xfrm>
                <a:custGeom>
                  <a:avLst/>
                  <a:gdLst>
                    <a:gd name="T0" fmla="*/ 0 w 43"/>
                    <a:gd name="T1" fmla="*/ 0 h 7"/>
                    <a:gd name="T2" fmla="*/ 0 w 43"/>
                    <a:gd name="T3" fmla="*/ 0 h 7"/>
                    <a:gd name="T4" fmla="*/ 0 w 43"/>
                    <a:gd name="T5" fmla="*/ 0 h 7"/>
                    <a:gd name="T6" fmla="*/ 0 w 43"/>
                    <a:gd name="T7" fmla="*/ 0 h 7"/>
                    <a:gd name="T8" fmla="*/ 0 w 43"/>
                    <a:gd name="T9" fmla="*/ 0 h 7"/>
                    <a:gd name="T10" fmla="*/ 0 w 43"/>
                    <a:gd name="T11" fmla="*/ 0 h 7"/>
                    <a:gd name="T12" fmla="*/ 0 w 43"/>
                    <a:gd name="T13" fmla="*/ 0 h 7"/>
                    <a:gd name="T14" fmla="*/ 0 w 43"/>
                    <a:gd name="T15" fmla="*/ 0 h 7"/>
                    <a:gd name="T16" fmla="*/ 0 w 43"/>
                    <a:gd name="T17" fmla="*/ 0 h 7"/>
                    <a:gd name="T18" fmla="*/ 0 w 43"/>
                    <a:gd name="T19" fmla="*/ 0 h 7"/>
                    <a:gd name="T20" fmla="*/ 0 w 43"/>
                    <a:gd name="T21" fmla="*/ 0 h 7"/>
                    <a:gd name="T22" fmla="*/ 1 w 43"/>
                    <a:gd name="T23" fmla="*/ 0 h 7"/>
                    <a:gd name="T24" fmla="*/ 1 w 43"/>
                    <a:gd name="T25" fmla="*/ 0 h 7"/>
                    <a:gd name="T26" fmla="*/ 0 w 43"/>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
                    <a:gd name="T43" fmla="*/ 0 h 7"/>
                    <a:gd name="T44" fmla="*/ 43 w 43"/>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 h="7">
                      <a:moveTo>
                        <a:pt x="0" y="0"/>
                      </a:moveTo>
                      <a:lnTo>
                        <a:pt x="2" y="1"/>
                      </a:lnTo>
                      <a:lnTo>
                        <a:pt x="3" y="2"/>
                      </a:lnTo>
                      <a:lnTo>
                        <a:pt x="5" y="3"/>
                      </a:lnTo>
                      <a:lnTo>
                        <a:pt x="6" y="5"/>
                      </a:lnTo>
                      <a:lnTo>
                        <a:pt x="10" y="6"/>
                      </a:lnTo>
                      <a:lnTo>
                        <a:pt x="14" y="7"/>
                      </a:lnTo>
                      <a:lnTo>
                        <a:pt x="18" y="7"/>
                      </a:lnTo>
                      <a:lnTo>
                        <a:pt x="23" y="7"/>
                      </a:lnTo>
                      <a:lnTo>
                        <a:pt x="28" y="6"/>
                      </a:lnTo>
                      <a:lnTo>
                        <a:pt x="34" y="5"/>
                      </a:lnTo>
                      <a:lnTo>
                        <a:pt x="39" y="2"/>
                      </a:lnTo>
                      <a:lnTo>
                        <a:pt x="43" y="0"/>
                      </a:lnTo>
                      <a:lnTo>
                        <a:pt x="0" y="0"/>
                      </a:lnTo>
                      <a:close/>
                    </a:path>
                  </a:pathLst>
                </a:custGeom>
                <a:solidFill>
                  <a:srgbClr val="5E5E5E"/>
                </a:solidFill>
                <a:ln w="9525">
                  <a:noFill/>
                  <a:round/>
                  <a:headEnd/>
                  <a:tailEnd/>
                </a:ln>
              </p:spPr>
              <p:txBody>
                <a:bodyPr/>
                <a:lstStyle/>
                <a:p>
                  <a:endParaRPr lang="en-US"/>
                </a:p>
              </p:txBody>
            </p:sp>
            <p:sp>
              <p:nvSpPr>
                <p:cNvPr id="12891" name="Freeform 467"/>
                <p:cNvSpPr>
                  <a:spLocks/>
                </p:cNvSpPr>
                <p:nvPr/>
              </p:nvSpPr>
              <p:spPr bwMode="auto">
                <a:xfrm>
                  <a:off x="2723" y="4051"/>
                  <a:ext cx="10" cy="26"/>
                </a:xfrm>
                <a:custGeom>
                  <a:avLst/>
                  <a:gdLst>
                    <a:gd name="T0" fmla="*/ 0 w 30"/>
                    <a:gd name="T1" fmla="*/ 0 h 77"/>
                    <a:gd name="T2" fmla="*/ 0 w 30"/>
                    <a:gd name="T3" fmla="*/ 0 h 77"/>
                    <a:gd name="T4" fmla="*/ 0 w 30"/>
                    <a:gd name="T5" fmla="*/ 0 h 77"/>
                    <a:gd name="T6" fmla="*/ 0 w 30"/>
                    <a:gd name="T7" fmla="*/ 0 h 77"/>
                    <a:gd name="T8" fmla="*/ 0 w 30"/>
                    <a:gd name="T9" fmla="*/ 0 h 77"/>
                    <a:gd name="T10" fmla="*/ 0 w 30"/>
                    <a:gd name="T11" fmla="*/ 1 h 77"/>
                    <a:gd name="T12" fmla="*/ 0 w 30"/>
                    <a:gd name="T13" fmla="*/ 1 h 77"/>
                    <a:gd name="T14" fmla="*/ 0 w 30"/>
                    <a:gd name="T15" fmla="*/ 1 h 77"/>
                    <a:gd name="T16" fmla="*/ 0 w 30"/>
                    <a:gd name="T17" fmla="*/ 1 h 77"/>
                    <a:gd name="T18" fmla="*/ 0 w 30"/>
                    <a:gd name="T19" fmla="*/ 1 h 77"/>
                    <a:gd name="T20" fmla="*/ 0 w 30"/>
                    <a:gd name="T21" fmla="*/ 1 h 77"/>
                    <a:gd name="T22" fmla="*/ 0 w 30"/>
                    <a:gd name="T23" fmla="*/ 1 h 77"/>
                    <a:gd name="T24" fmla="*/ 0 w 30"/>
                    <a:gd name="T25" fmla="*/ 1 h 77"/>
                    <a:gd name="T26" fmla="*/ 0 w 30"/>
                    <a:gd name="T27" fmla="*/ 1 h 77"/>
                    <a:gd name="T28" fmla="*/ 0 w 30"/>
                    <a:gd name="T29" fmla="*/ 1 h 77"/>
                    <a:gd name="T30" fmla="*/ 0 w 30"/>
                    <a:gd name="T31" fmla="*/ 0 h 77"/>
                    <a:gd name="T32" fmla="*/ 0 w 30"/>
                    <a:gd name="T33" fmla="*/ 0 h 77"/>
                    <a:gd name="T34" fmla="*/ 0 w 30"/>
                    <a:gd name="T35" fmla="*/ 0 h 77"/>
                    <a:gd name="T36" fmla="*/ 0 w 30"/>
                    <a:gd name="T37" fmla="*/ 0 h 77"/>
                    <a:gd name="T38" fmla="*/ 0 w 30"/>
                    <a:gd name="T39" fmla="*/ 0 h 77"/>
                    <a:gd name="T40" fmla="*/ 0 w 30"/>
                    <a:gd name="T41" fmla="*/ 0 h 77"/>
                    <a:gd name="T42" fmla="*/ 0 w 30"/>
                    <a:gd name="T43" fmla="*/ 0 h 77"/>
                    <a:gd name="T44" fmla="*/ 0 w 30"/>
                    <a:gd name="T45" fmla="*/ 0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0"/>
                    <a:gd name="T70" fmla="*/ 0 h 77"/>
                    <a:gd name="T71" fmla="*/ 30 w 30"/>
                    <a:gd name="T72" fmla="*/ 77 h 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0" h="77">
                      <a:moveTo>
                        <a:pt x="21" y="0"/>
                      </a:moveTo>
                      <a:lnTo>
                        <a:pt x="21" y="0"/>
                      </a:lnTo>
                      <a:lnTo>
                        <a:pt x="12" y="12"/>
                      </a:lnTo>
                      <a:lnTo>
                        <a:pt x="6" y="23"/>
                      </a:lnTo>
                      <a:lnTo>
                        <a:pt x="1" y="35"/>
                      </a:lnTo>
                      <a:lnTo>
                        <a:pt x="0" y="46"/>
                      </a:lnTo>
                      <a:lnTo>
                        <a:pt x="0" y="56"/>
                      </a:lnTo>
                      <a:lnTo>
                        <a:pt x="3" y="64"/>
                      </a:lnTo>
                      <a:lnTo>
                        <a:pt x="8" y="71"/>
                      </a:lnTo>
                      <a:lnTo>
                        <a:pt x="15" y="77"/>
                      </a:lnTo>
                      <a:lnTo>
                        <a:pt x="21" y="69"/>
                      </a:lnTo>
                      <a:lnTo>
                        <a:pt x="17" y="66"/>
                      </a:lnTo>
                      <a:lnTo>
                        <a:pt x="12" y="61"/>
                      </a:lnTo>
                      <a:lnTo>
                        <a:pt x="11" y="55"/>
                      </a:lnTo>
                      <a:lnTo>
                        <a:pt x="12" y="47"/>
                      </a:lnTo>
                      <a:lnTo>
                        <a:pt x="14" y="37"/>
                      </a:lnTo>
                      <a:lnTo>
                        <a:pt x="18" y="27"/>
                      </a:lnTo>
                      <a:lnTo>
                        <a:pt x="22" y="16"/>
                      </a:lnTo>
                      <a:lnTo>
                        <a:pt x="30" y="6"/>
                      </a:lnTo>
                      <a:lnTo>
                        <a:pt x="21" y="0"/>
                      </a:lnTo>
                      <a:close/>
                    </a:path>
                  </a:pathLst>
                </a:custGeom>
                <a:solidFill>
                  <a:srgbClr val="000000"/>
                </a:solidFill>
                <a:ln w="9525">
                  <a:noFill/>
                  <a:round/>
                  <a:headEnd/>
                  <a:tailEnd/>
                </a:ln>
              </p:spPr>
              <p:txBody>
                <a:bodyPr/>
                <a:lstStyle/>
                <a:p>
                  <a:endParaRPr lang="en-US"/>
                </a:p>
              </p:txBody>
            </p:sp>
            <p:sp>
              <p:nvSpPr>
                <p:cNvPr id="12892" name="Freeform 468"/>
                <p:cNvSpPr>
                  <a:spLocks/>
                </p:cNvSpPr>
                <p:nvPr/>
              </p:nvSpPr>
              <p:spPr bwMode="auto">
                <a:xfrm>
                  <a:off x="2730" y="4036"/>
                  <a:ext cx="29" cy="17"/>
                </a:xfrm>
                <a:custGeom>
                  <a:avLst/>
                  <a:gdLst>
                    <a:gd name="T0" fmla="*/ 1 w 87"/>
                    <a:gd name="T1" fmla="*/ 0 h 51"/>
                    <a:gd name="T2" fmla="*/ 1 w 87"/>
                    <a:gd name="T3" fmla="*/ 0 h 51"/>
                    <a:gd name="T4" fmla="*/ 1 w 87"/>
                    <a:gd name="T5" fmla="*/ 0 h 51"/>
                    <a:gd name="T6" fmla="*/ 1 w 87"/>
                    <a:gd name="T7" fmla="*/ 0 h 51"/>
                    <a:gd name="T8" fmla="*/ 1 w 87"/>
                    <a:gd name="T9" fmla="*/ 0 h 51"/>
                    <a:gd name="T10" fmla="*/ 1 w 87"/>
                    <a:gd name="T11" fmla="*/ 0 h 51"/>
                    <a:gd name="T12" fmla="*/ 0 w 87"/>
                    <a:gd name="T13" fmla="*/ 0 h 51"/>
                    <a:gd name="T14" fmla="*/ 0 w 87"/>
                    <a:gd name="T15" fmla="*/ 0 h 51"/>
                    <a:gd name="T16" fmla="*/ 0 w 87"/>
                    <a:gd name="T17" fmla="*/ 0 h 51"/>
                    <a:gd name="T18" fmla="*/ 0 w 87"/>
                    <a:gd name="T19" fmla="*/ 1 h 51"/>
                    <a:gd name="T20" fmla="*/ 0 w 87"/>
                    <a:gd name="T21" fmla="*/ 1 h 51"/>
                    <a:gd name="T22" fmla="*/ 0 w 87"/>
                    <a:gd name="T23" fmla="*/ 0 h 51"/>
                    <a:gd name="T24" fmla="*/ 0 w 87"/>
                    <a:gd name="T25" fmla="*/ 0 h 51"/>
                    <a:gd name="T26" fmla="*/ 0 w 87"/>
                    <a:gd name="T27" fmla="*/ 0 h 51"/>
                    <a:gd name="T28" fmla="*/ 1 w 87"/>
                    <a:gd name="T29" fmla="*/ 0 h 51"/>
                    <a:gd name="T30" fmla="*/ 1 w 87"/>
                    <a:gd name="T31" fmla="*/ 0 h 51"/>
                    <a:gd name="T32" fmla="*/ 1 w 87"/>
                    <a:gd name="T33" fmla="*/ 0 h 51"/>
                    <a:gd name="T34" fmla="*/ 1 w 87"/>
                    <a:gd name="T35" fmla="*/ 0 h 51"/>
                    <a:gd name="T36" fmla="*/ 1 w 87"/>
                    <a:gd name="T37" fmla="*/ 0 h 51"/>
                    <a:gd name="T38" fmla="*/ 1 w 87"/>
                    <a:gd name="T39" fmla="*/ 0 h 51"/>
                    <a:gd name="T40" fmla="*/ 1 w 87"/>
                    <a:gd name="T41" fmla="*/ 0 h 51"/>
                    <a:gd name="T42" fmla="*/ 1 w 87"/>
                    <a:gd name="T43" fmla="*/ 0 h 51"/>
                    <a:gd name="T44" fmla="*/ 1 w 87"/>
                    <a:gd name="T45" fmla="*/ 0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7"/>
                    <a:gd name="T70" fmla="*/ 0 h 51"/>
                    <a:gd name="T71" fmla="*/ 87 w 87"/>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7" h="51">
                      <a:moveTo>
                        <a:pt x="87" y="4"/>
                      </a:moveTo>
                      <a:lnTo>
                        <a:pt x="87" y="4"/>
                      </a:lnTo>
                      <a:lnTo>
                        <a:pt x="77" y="0"/>
                      </a:lnTo>
                      <a:lnTo>
                        <a:pt x="66" y="1"/>
                      </a:lnTo>
                      <a:lnTo>
                        <a:pt x="54" y="4"/>
                      </a:lnTo>
                      <a:lnTo>
                        <a:pt x="43" y="8"/>
                      </a:lnTo>
                      <a:lnTo>
                        <a:pt x="31" y="16"/>
                      </a:lnTo>
                      <a:lnTo>
                        <a:pt x="20" y="24"/>
                      </a:lnTo>
                      <a:lnTo>
                        <a:pt x="9" y="34"/>
                      </a:lnTo>
                      <a:lnTo>
                        <a:pt x="0" y="45"/>
                      </a:lnTo>
                      <a:lnTo>
                        <a:pt x="9" y="51"/>
                      </a:lnTo>
                      <a:lnTo>
                        <a:pt x="18" y="40"/>
                      </a:lnTo>
                      <a:lnTo>
                        <a:pt x="29" y="31"/>
                      </a:lnTo>
                      <a:lnTo>
                        <a:pt x="38" y="23"/>
                      </a:lnTo>
                      <a:lnTo>
                        <a:pt x="49" y="18"/>
                      </a:lnTo>
                      <a:lnTo>
                        <a:pt x="59" y="12"/>
                      </a:lnTo>
                      <a:lnTo>
                        <a:pt x="67" y="11"/>
                      </a:lnTo>
                      <a:lnTo>
                        <a:pt x="74" y="11"/>
                      </a:lnTo>
                      <a:lnTo>
                        <a:pt x="81" y="12"/>
                      </a:lnTo>
                      <a:lnTo>
                        <a:pt x="87" y="4"/>
                      </a:lnTo>
                      <a:close/>
                    </a:path>
                  </a:pathLst>
                </a:custGeom>
                <a:solidFill>
                  <a:srgbClr val="000000"/>
                </a:solidFill>
                <a:ln w="9525">
                  <a:noFill/>
                  <a:round/>
                  <a:headEnd/>
                  <a:tailEnd/>
                </a:ln>
              </p:spPr>
              <p:txBody>
                <a:bodyPr/>
                <a:lstStyle/>
                <a:p>
                  <a:endParaRPr lang="en-US"/>
                </a:p>
              </p:txBody>
            </p:sp>
            <p:sp>
              <p:nvSpPr>
                <p:cNvPr id="12893" name="Freeform 469"/>
                <p:cNvSpPr>
                  <a:spLocks/>
                </p:cNvSpPr>
                <p:nvPr/>
              </p:nvSpPr>
              <p:spPr bwMode="auto">
                <a:xfrm>
                  <a:off x="2754" y="4038"/>
                  <a:ext cx="10" cy="25"/>
                </a:xfrm>
                <a:custGeom>
                  <a:avLst/>
                  <a:gdLst>
                    <a:gd name="T0" fmla="*/ 0 w 32"/>
                    <a:gd name="T1" fmla="*/ 1 h 77"/>
                    <a:gd name="T2" fmla="*/ 0 w 32"/>
                    <a:gd name="T3" fmla="*/ 1 h 77"/>
                    <a:gd name="T4" fmla="*/ 0 w 32"/>
                    <a:gd name="T5" fmla="*/ 1 h 77"/>
                    <a:gd name="T6" fmla="*/ 0 w 32"/>
                    <a:gd name="T7" fmla="*/ 1 h 77"/>
                    <a:gd name="T8" fmla="*/ 0 w 32"/>
                    <a:gd name="T9" fmla="*/ 1 h 77"/>
                    <a:gd name="T10" fmla="*/ 0 w 32"/>
                    <a:gd name="T11" fmla="*/ 0 h 77"/>
                    <a:gd name="T12" fmla="*/ 0 w 32"/>
                    <a:gd name="T13" fmla="*/ 0 h 77"/>
                    <a:gd name="T14" fmla="*/ 0 w 32"/>
                    <a:gd name="T15" fmla="*/ 0 h 77"/>
                    <a:gd name="T16" fmla="*/ 0 w 32"/>
                    <a:gd name="T17" fmla="*/ 0 h 77"/>
                    <a:gd name="T18" fmla="*/ 0 w 32"/>
                    <a:gd name="T19" fmla="*/ 0 h 77"/>
                    <a:gd name="T20" fmla="*/ 0 w 32"/>
                    <a:gd name="T21" fmla="*/ 0 h 77"/>
                    <a:gd name="T22" fmla="*/ 0 w 32"/>
                    <a:gd name="T23" fmla="*/ 0 h 77"/>
                    <a:gd name="T24" fmla="*/ 0 w 32"/>
                    <a:gd name="T25" fmla="*/ 0 h 77"/>
                    <a:gd name="T26" fmla="*/ 0 w 32"/>
                    <a:gd name="T27" fmla="*/ 0 h 77"/>
                    <a:gd name="T28" fmla="*/ 0 w 32"/>
                    <a:gd name="T29" fmla="*/ 0 h 77"/>
                    <a:gd name="T30" fmla="*/ 0 w 32"/>
                    <a:gd name="T31" fmla="*/ 0 h 77"/>
                    <a:gd name="T32" fmla="*/ 0 w 32"/>
                    <a:gd name="T33" fmla="*/ 1 h 77"/>
                    <a:gd name="T34" fmla="*/ 0 w 32"/>
                    <a:gd name="T35" fmla="*/ 1 h 77"/>
                    <a:gd name="T36" fmla="*/ 0 w 32"/>
                    <a:gd name="T37" fmla="*/ 1 h 77"/>
                    <a:gd name="T38" fmla="*/ 0 w 32"/>
                    <a:gd name="T39" fmla="*/ 1 h 77"/>
                    <a:gd name="T40" fmla="*/ 0 w 32"/>
                    <a:gd name="T41" fmla="*/ 1 h 77"/>
                    <a:gd name="T42" fmla="*/ 0 w 32"/>
                    <a:gd name="T43" fmla="*/ 1 h 77"/>
                    <a:gd name="T44" fmla="*/ 0 w 32"/>
                    <a:gd name="T45" fmla="*/ 1 h 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2"/>
                    <a:gd name="T70" fmla="*/ 0 h 77"/>
                    <a:gd name="T71" fmla="*/ 32 w 32"/>
                    <a:gd name="T72" fmla="*/ 77 h 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2" h="77">
                      <a:moveTo>
                        <a:pt x="10" y="77"/>
                      </a:moveTo>
                      <a:lnTo>
                        <a:pt x="10" y="77"/>
                      </a:lnTo>
                      <a:lnTo>
                        <a:pt x="18" y="66"/>
                      </a:lnTo>
                      <a:lnTo>
                        <a:pt x="25" y="53"/>
                      </a:lnTo>
                      <a:lnTo>
                        <a:pt x="29" y="42"/>
                      </a:lnTo>
                      <a:lnTo>
                        <a:pt x="32" y="31"/>
                      </a:lnTo>
                      <a:lnTo>
                        <a:pt x="32" y="21"/>
                      </a:lnTo>
                      <a:lnTo>
                        <a:pt x="29" y="13"/>
                      </a:lnTo>
                      <a:lnTo>
                        <a:pt x="24" y="4"/>
                      </a:lnTo>
                      <a:lnTo>
                        <a:pt x="17" y="0"/>
                      </a:lnTo>
                      <a:lnTo>
                        <a:pt x="11" y="8"/>
                      </a:lnTo>
                      <a:lnTo>
                        <a:pt x="15" y="10"/>
                      </a:lnTo>
                      <a:lnTo>
                        <a:pt x="18" y="15"/>
                      </a:lnTo>
                      <a:lnTo>
                        <a:pt x="19" y="22"/>
                      </a:lnTo>
                      <a:lnTo>
                        <a:pt x="19" y="29"/>
                      </a:lnTo>
                      <a:lnTo>
                        <a:pt x="17" y="40"/>
                      </a:lnTo>
                      <a:lnTo>
                        <a:pt x="13" y="50"/>
                      </a:lnTo>
                      <a:lnTo>
                        <a:pt x="8" y="61"/>
                      </a:lnTo>
                      <a:lnTo>
                        <a:pt x="0" y="71"/>
                      </a:lnTo>
                      <a:lnTo>
                        <a:pt x="10" y="77"/>
                      </a:lnTo>
                      <a:close/>
                    </a:path>
                  </a:pathLst>
                </a:custGeom>
                <a:solidFill>
                  <a:srgbClr val="000000"/>
                </a:solidFill>
                <a:ln w="9525">
                  <a:noFill/>
                  <a:round/>
                  <a:headEnd/>
                  <a:tailEnd/>
                </a:ln>
              </p:spPr>
              <p:txBody>
                <a:bodyPr/>
                <a:lstStyle/>
                <a:p>
                  <a:endParaRPr lang="en-US"/>
                </a:p>
              </p:txBody>
            </p:sp>
            <p:sp>
              <p:nvSpPr>
                <p:cNvPr id="12894" name="Freeform 470"/>
                <p:cNvSpPr>
                  <a:spLocks/>
                </p:cNvSpPr>
                <p:nvPr/>
              </p:nvSpPr>
              <p:spPr bwMode="auto">
                <a:xfrm>
                  <a:off x="2728" y="4061"/>
                  <a:ext cx="29" cy="17"/>
                </a:xfrm>
                <a:custGeom>
                  <a:avLst/>
                  <a:gdLst>
                    <a:gd name="T0" fmla="*/ 0 w 86"/>
                    <a:gd name="T1" fmla="*/ 1 h 50"/>
                    <a:gd name="T2" fmla="*/ 0 w 86"/>
                    <a:gd name="T3" fmla="*/ 1 h 50"/>
                    <a:gd name="T4" fmla="*/ 0 w 86"/>
                    <a:gd name="T5" fmla="*/ 1 h 50"/>
                    <a:gd name="T6" fmla="*/ 0 w 86"/>
                    <a:gd name="T7" fmla="*/ 1 h 50"/>
                    <a:gd name="T8" fmla="*/ 0 w 86"/>
                    <a:gd name="T9" fmla="*/ 1 h 50"/>
                    <a:gd name="T10" fmla="*/ 1 w 86"/>
                    <a:gd name="T11" fmla="*/ 1 h 50"/>
                    <a:gd name="T12" fmla="*/ 1 w 86"/>
                    <a:gd name="T13" fmla="*/ 0 h 50"/>
                    <a:gd name="T14" fmla="*/ 1 w 86"/>
                    <a:gd name="T15" fmla="*/ 0 h 50"/>
                    <a:gd name="T16" fmla="*/ 1 w 86"/>
                    <a:gd name="T17" fmla="*/ 0 h 50"/>
                    <a:gd name="T18" fmla="*/ 1 w 86"/>
                    <a:gd name="T19" fmla="*/ 0 h 50"/>
                    <a:gd name="T20" fmla="*/ 1 w 86"/>
                    <a:gd name="T21" fmla="*/ 0 h 50"/>
                    <a:gd name="T22" fmla="*/ 1 w 86"/>
                    <a:gd name="T23" fmla="*/ 0 h 50"/>
                    <a:gd name="T24" fmla="*/ 1 w 86"/>
                    <a:gd name="T25" fmla="*/ 0 h 50"/>
                    <a:gd name="T26" fmla="*/ 1 w 86"/>
                    <a:gd name="T27" fmla="*/ 0 h 50"/>
                    <a:gd name="T28" fmla="*/ 0 w 86"/>
                    <a:gd name="T29" fmla="*/ 0 h 50"/>
                    <a:gd name="T30" fmla="*/ 0 w 86"/>
                    <a:gd name="T31" fmla="*/ 0 h 50"/>
                    <a:gd name="T32" fmla="*/ 0 w 86"/>
                    <a:gd name="T33" fmla="*/ 1 h 50"/>
                    <a:gd name="T34" fmla="*/ 0 w 86"/>
                    <a:gd name="T35" fmla="*/ 1 h 50"/>
                    <a:gd name="T36" fmla="*/ 0 w 86"/>
                    <a:gd name="T37" fmla="*/ 0 h 50"/>
                    <a:gd name="T38" fmla="*/ 0 w 86"/>
                    <a:gd name="T39" fmla="*/ 0 h 50"/>
                    <a:gd name="T40" fmla="*/ 0 w 86"/>
                    <a:gd name="T41" fmla="*/ 0 h 50"/>
                    <a:gd name="T42" fmla="*/ 0 w 86"/>
                    <a:gd name="T43" fmla="*/ 0 h 50"/>
                    <a:gd name="T44" fmla="*/ 0 w 86"/>
                    <a:gd name="T45" fmla="*/ 0 h 50"/>
                    <a:gd name="T46" fmla="*/ 0 w 86"/>
                    <a:gd name="T47" fmla="*/ 1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6"/>
                    <a:gd name="T73" fmla="*/ 0 h 50"/>
                    <a:gd name="T74" fmla="*/ 86 w 86"/>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6" h="50">
                      <a:moveTo>
                        <a:pt x="0" y="47"/>
                      </a:moveTo>
                      <a:lnTo>
                        <a:pt x="0" y="47"/>
                      </a:lnTo>
                      <a:lnTo>
                        <a:pt x="10" y="50"/>
                      </a:lnTo>
                      <a:lnTo>
                        <a:pt x="20" y="50"/>
                      </a:lnTo>
                      <a:lnTo>
                        <a:pt x="32" y="46"/>
                      </a:lnTo>
                      <a:lnTo>
                        <a:pt x="43" y="43"/>
                      </a:lnTo>
                      <a:lnTo>
                        <a:pt x="54" y="36"/>
                      </a:lnTo>
                      <a:lnTo>
                        <a:pt x="65" y="27"/>
                      </a:lnTo>
                      <a:lnTo>
                        <a:pt x="76" y="17"/>
                      </a:lnTo>
                      <a:lnTo>
                        <a:pt x="86" y="6"/>
                      </a:lnTo>
                      <a:lnTo>
                        <a:pt x="76" y="0"/>
                      </a:lnTo>
                      <a:lnTo>
                        <a:pt x="68" y="11"/>
                      </a:lnTo>
                      <a:lnTo>
                        <a:pt x="57" y="20"/>
                      </a:lnTo>
                      <a:lnTo>
                        <a:pt x="47" y="29"/>
                      </a:lnTo>
                      <a:lnTo>
                        <a:pt x="36" y="34"/>
                      </a:lnTo>
                      <a:lnTo>
                        <a:pt x="26" y="38"/>
                      </a:lnTo>
                      <a:lnTo>
                        <a:pt x="18" y="40"/>
                      </a:lnTo>
                      <a:lnTo>
                        <a:pt x="11" y="40"/>
                      </a:lnTo>
                      <a:lnTo>
                        <a:pt x="6" y="39"/>
                      </a:lnTo>
                      <a:lnTo>
                        <a:pt x="0" y="47"/>
                      </a:lnTo>
                      <a:close/>
                    </a:path>
                  </a:pathLst>
                </a:custGeom>
                <a:solidFill>
                  <a:srgbClr val="000000"/>
                </a:solidFill>
                <a:ln w="9525">
                  <a:noFill/>
                  <a:round/>
                  <a:headEnd/>
                  <a:tailEnd/>
                </a:ln>
              </p:spPr>
              <p:txBody>
                <a:bodyPr/>
                <a:lstStyle/>
                <a:p>
                  <a:endParaRPr lang="en-US"/>
                </a:p>
              </p:txBody>
            </p:sp>
            <p:sp>
              <p:nvSpPr>
                <p:cNvPr id="12895" name="Freeform 471"/>
                <p:cNvSpPr>
                  <a:spLocks/>
                </p:cNvSpPr>
                <p:nvPr/>
              </p:nvSpPr>
              <p:spPr bwMode="auto">
                <a:xfrm>
                  <a:off x="2743" y="4042"/>
                  <a:ext cx="10" cy="1"/>
                </a:xfrm>
                <a:custGeom>
                  <a:avLst/>
                  <a:gdLst>
                    <a:gd name="T0" fmla="*/ 0 w 31"/>
                    <a:gd name="T1" fmla="*/ 0 h 3"/>
                    <a:gd name="T2" fmla="*/ 0 w 31"/>
                    <a:gd name="T3" fmla="*/ 0 h 3"/>
                    <a:gd name="T4" fmla="*/ 0 w 31"/>
                    <a:gd name="T5" fmla="*/ 0 h 3"/>
                    <a:gd name="T6" fmla="*/ 0 w 31"/>
                    <a:gd name="T7" fmla="*/ 0 h 3"/>
                    <a:gd name="T8" fmla="*/ 0 w 31"/>
                    <a:gd name="T9" fmla="*/ 0 h 3"/>
                    <a:gd name="T10" fmla="*/ 0 w 31"/>
                    <a:gd name="T11" fmla="*/ 0 h 3"/>
                    <a:gd name="T12" fmla="*/ 0 w 31"/>
                    <a:gd name="T13" fmla="*/ 0 h 3"/>
                    <a:gd name="T14" fmla="*/ 0 w 31"/>
                    <a:gd name="T15" fmla="*/ 0 h 3"/>
                    <a:gd name="T16" fmla="*/ 0 w 31"/>
                    <a:gd name="T17" fmla="*/ 0 h 3"/>
                    <a:gd name="T18" fmla="*/ 0 w 31"/>
                    <a:gd name="T19" fmla="*/ 0 h 3"/>
                    <a:gd name="T20" fmla="*/ 0 w 31"/>
                    <a:gd name="T21" fmla="*/ 0 h 3"/>
                    <a:gd name="T22" fmla="*/ 0 w 31"/>
                    <a:gd name="T23" fmla="*/ 0 h 3"/>
                    <a:gd name="T24" fmla="*/ 0 w 31"/>
                    <a:gd name="T25" fmla="*/ 0 h 3"/>
                    <a:gd name="T26" fmla="*/ 0 w 31"/>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
                    <a:gd name="T43" fmla="*/ 0 h 3"/>
                    <a:gd name="T44" fmla="*/ 31 w 31"/>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 h="3">
                      <a:moveTo>
                        <a:pt x="0" y="3"/>
                      </a:moveTo>
                      <a:lnTo>
                        <a:pt x="3" y="2"/>
                      </a:lnTo>
                      <a:lnTo>
                        <a:pt x="7" y="1"/>
                      </a:lnTo>
                      <a:lnTo>
                        <a:pt x="11" y="0"/>
                      </a:lnTo>
                      <a:lnTo>
                        <a:pt x="14" y="0"/>
                      </a:lnTo>
                      <a:lnTo>
                        <a:pt x="17" y="0"/>
                      </a:lnTo>
                      <a:lnTo>
                        <a:pt x="20" y="0"/>
                      </a:lnTo>
                      <a:lnTo>
                        <a:pt x="22" y="0"/>
                      </a:lnTo>
                      <a:lnTo>
                        <a:pt x="25" y="1"/>
                      </a:lnTo>
                      <a:lnTo>
                        <a:pt x="27" y="1"/>
                      </a:lnTo>
                      <a:lnTo>
                        <a:pt x="28" y="2"/>
                      </a:lnTo>
                      <a:lnTo>
                        <a:pt x="29" y="3"/>
                      </a:lnTo>
                      <a:lnTo>
                        <a:pt x="31" y="3"/>
                      </a:lnTo>
                      <a:lnTo>
                        <a:pt x="0" y="3"/>
                      </a:lnTo>
                      <a:close/>
                    </a:path>
                  </a:pathLst>
                </a:custGeom>
                <a:solidFill>
                  <a:srgbClr val="F5F5F5"/>
                </a:solidFill>
                <a:ln w="9525">
                  <a:noFill/>
                  <a:round/>
                  <a:headEnd/>
                  <a:tailEnd/>
                </a:ln>
              </p:spPr>
              <p:txBody>
                <a:bodyPr/>
                <a:lstStyle/>
                <a:p>
                  <a:endParaRPr lang="en-US"/>
                </a:p>
              </p:txBody>
            </p:sp>
            <p:sp>
              <p:nvSpPr>
                <p:cNvPr id="12896" name="Freeform 472"/>
                <p:cNvSpPr>
                  <a:spLocks/>
                </p:cNvSpPr>
                <p:nvPr/>
              </p:nvSpPr>
              <p:spPr bwMode="auto">
                <a:xfrm>
                  <a:off x="2740" y="4042"/>
                  <a:ext cx="14" cy="3"/>
                </a:xfrm>
                <a:custGeom>
                  <a:avLst/>
                  <a:gdLst>
                    <a:gd name="T0" fmla="*/ 0 w 42"/>
                    <a:gd name="T1" fmla="*/ 0 h 9"/>
                    <a:gd name="T2" fmla="*/ 0 w 42"/>
                    <a:gd name="T3" fmla="*/ 0 h 9"/>
                    <a:gd name="T4" fmla="*/ 0 w 42"/>
                    <a:gd name="T5" fmla="*/ 0 h 9"/>
                    <a:gd name="T6" fmla="*/ 0 w 42"/>
                    <a:gd name="T7" fmla="*/ 0 h 9"/>
                    <a:gd name="T8" fmla="*/ 0 w 42"/>
                    <a:gd name="T9" fmla="*/ 0 h 9"/>
                    <a:gd name="T10" fmla="*/ 0 w 42"/>
                    <a:gd name="T11" fmla="*/ 0 h 9"/>
                    <a:gd name="T12" fmla="*/ 0 w 42"/>
                    <a:gd name="T13" fmla="*/ 0 h 9"/>
                    <a:gd name="T14" fmla="*/ 0 w 42"/>
                    <a:gd name="T15" fmla="*/ 0 h 9"/>
                    <a:gd name="T16" fmla="*/ 0 w 42"/>
                    <a:gd name="T17" fmla="*/ 0 h 9"/>
                    <a:gd name="T18" fmla="*/ 0 w 42"/>
                    <a:gd name="T19" fmla="*/ 0 h 9"/>
                    <a:gd name="T20" fmla="*/ 0 w 42"/>
                    <a:gd name="T21" fmla="*/ 0 h 9"/>
                    <a:gd name="T22" fmla="*/ 1 w 42"/>
                    <a:gd name="T23" fmla="*/ 0 h 9"/>
                    <a:gd name="T24" fmla="*/ 1 w 42"/>
                    <a:gd name="T25" fmla="*/ 0 h 9"/>
                    <a:gd name="T26" fmla="*/ 0 w 42"/>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
                    <a:gd name="T43" fmla="*/ 0 h 9"/>
                    <a:gd name="T44" fmla="*/ 42 w 42"/>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 h="9">
                      <a:moveTo>
                        <a:pt x="0" y="9"/>
                      </a:moveTo>
                      <a:lnTo>
                        <a:pt x="5" y="7"/>
                      </a:lnTo>
                      <a:lnTo>
                        <a:pt x="9" y="3"/>
                      </a:lnTo>
                      <a:lnTo>
                        <a:pt x="14" y="1"/>
                      </a:lnTo>
                      <a:lnTo>
                        <a:pt x="19" y="0"/>
                      </a:lnTo>
                      <a:lnTo>
                        <a:pt x="23" y="0"/>
                      </a:lnTo>
                      <a:lnTo>
                        <a:pt x="27" y="0"/>
                      </a:lnTo>
                      <a:lnTo>
                        <a:pt x="30" y="0"/>
                      </a:lnTo>
                      <a:lnTo>
                        <a:pt x="34" y="1"/>
                      </a:lnTo>
                      <a:lnTo>
                        <a:pt x="37" y="2"/>
                      </a:lnTo>
                      <a:lnTo>
                        <a:pt x="40" y="3"/>
                      </a:lnTo>
                      <a:lnTo>
                        <a:pt x="41" y="7"/>
                      </a:lnTo>
                      <a:lnTo>
                        <a:pt x="42" y="9"/>
                      </a:lnTo>
                      <a:lnTo>
                        <a:pt x="0" y="9"/>
                      </a:lnTo>
                      <a:close/>
                    </a:path>
                  </a:pathLst>
                </a:custGeom>
                <a:solidFill>
                  <a:srgbClr val="EDEDED"/>
                </a:solidFill>
                <a:ln w="9525">
                  <a:noFill/>
                  <a:round/>
                  <a:headEnd/>
                  <a:tailEnd/>
                </a:ln>
              </p:spPr>
              <p:txBody>
                <a:bodyPr/>
                <a:lstStyle/>
                <a:p>
                  <a:endParaRPr lang="en-US"/>
                </a:p>
              </p:txBody>
            </p:sp>
            <p:sp>
              <p:nvSpPr>
                <p:cNvPr id="12897" name="Freeform 473"/>
                <p:cNvSpPr>
                  <a:spLocks/>
                </p:cNvSpPr>
                <p:nvPr/>
              </p:nvSpPr>
              <p:spPr bwMode="auto">
                <a:xfrm>
                  <a:off x="2738" y="4043"/>
                  <a:ext cx="17" cy="4"/>
                </a:xfrm>
                <a:custGeom>
                  <a:avLst/>
                  <a:gdLst>
                    <a:gd name="T0" fmla="*/ 0 w 51"/>
                    <a:gd name="T1" fmla="*/ 0 h 11"/>
                    <a:gd name="T2" fmla="*/ 0 w 51"/>
                    <a:gd name="T3" fmla="*/ 0 h 11"/>
                    <a:gd name="T4" fmla="*/ 0 w 51"/>
                    <a:gd name="T5" fmla="*/ 0 h 11"/>
                    <a:gd name="T6" fmla="*/ 0 w 51"/>
                    <a:gd name="T7" fmla="*/ 0 h 11"/>
                    <a:gd name="T8" fmla="*/ 0 w 51"/>
                    <a:gd name="T9" fmla="*/ 0 h 11"/>
                    <a:gd name="T10" fmla="*/ 1 w 51"/>
                    <a:gd name="T11" fmla="*/ 0 h 11"/>
                    <a:gd name="T12" fmla="*/ 1 w 51"/>
                    <a:gd name="T13" fmla="*/ 0 h 11"/>
                    <a:gd name="T14" fmla="*/ 1 w 51"/>
                    <a:gd name="T15" fmla="*/ 0 h 11"/>
                    <a:gd name="T16" fmla="*/ 1 w 51"/>
                    <a:gd name="T17" fmla="*/ 0 h 11"/>
                    <a:gd name="T18" fmla="*/ 1 w 51"/>
                    <a:gd name="T19" fmla="*/ 0 h 11"/>
                    <a:gd name="T20" fmla="*/ 0 w 51"/>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11"/>
                    <a:gd name="T35" fmla="*/ 51 w 5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11">
                      <a:moveTo>
                        <a:pt x="16" y="0"/>
                      </a:moveTo>
                      <a:lnTo>
                        <a:pt x="12" y="3"/>
                      </a:lnTo>
                      <a:lnTo>
                        <a:pt x="8" y="5"/>
                      </a:lnTo>
                      <a:lnTo>
                        <a:pt x="4" y="9"/>
                      </a:lnTo>
                      <a:lnTo>
                        <a:pt x="0" y="11"/>
                      </a:lnTo>
                      <a:lnTo>
                        <a:pt x="51" y="11"/>
                      </a:lnTo>
                      <a:lnTo>
                        <a:pt x="51" y="9"/>
                      </a:lnTo>
                      <a:lnTo>
                        <a:pt x="49" y="5"/>
                      </a:lnTo>
                      <a:lnTo>
                        <a:pt x="48" y="3"/>
                      </a:lnTo>
                      <a:lnTo>
                        <a:pt x="47" y="0"/>
                      </a:lnTo>
                      <a:lnTo>
                        <a:pt x="16" y="0"/>
                      </a:lnTo>
                      <a:close/>
                    </a:path>
                  </a:pathLst>
                </a:custGeom>
                <a:solidFill>
                  <a:srgbClr val="E3E3E3"/>
                </a:solidFill>
                <a:ln w="9525">
                  <a:noFill/>
                  <a:round/>
                  <a:headEnd/>
                  <a:tailEnd/>
                </a:ln>
              </p:spPr>
              <p:txBody>
                <a:bodyPr/>
                <a:lstStyle/>
                <a:p>
                  <a:endParaRPr lang="en-US"/>
                </a:p>
              </p:txBody>
            </p:sp>
            <p:sp>
              <p:nvSpPr>
                <p:cNvPr id="12898" name="Freeform 474"/>
                <p:cNvSpPr>
                  <a:spLocks/>
                </p:cNvSpPr>
                <p:nvPr/>
              </p:nvSpPr>
              <p:spPr bwMode="auto">
                <a:xfrm>
                  <a:off x="2736" y="4045"/>
                  <a:ext cx="19" cy="4"/>
                </a:xfrm>
                <a:custGeom>
                  <a:avLst/>
                  <a:gdLst>
                    <a:gd name="T0" fmla="*/ 0 w 57"/>
                    <a:gd name="T1" fmla="*/ 0 h 11"/>
                    <a:gd name="T2" fmla="*/ 0 w 57"/>
                    <a:gd name="T3" fmla="*/ 0 h 11"/>
                    <a:gd name="T4" fmla="*/ 0 w 57"/>
                    <a:gd name="T5" fmla="*/ 0 h 11"/>
                    <a:gd name="T6" fmla="*/ 0 w 57"/>
                    <a:gd name="T7" fmla="*/ 0 h 11"/>
                    <a:gd name="T8" fmla="*/ 0 w 57"/>
                    <a:gd name="T9" fmla="*/ 0 h 11"/>
                    <a:gd name="T10" fmla="*/ 1 w 57"/>
                    <a:gd name="T11" fmla="*/ 0 h 11"/>
                    <a:gd name="T12" fmla="*/ 1 w 57"/>
                    <a:gd name="T13" fmla="*/ 0 h 11"/>
                    <a:gd name="T14" fmla="*/ 1 w 57"/>
                    <a:gd name="T15" fmla="*/ 0 h 11"/>
                    <a:gd name="T16" fmla="*/ 1 w 57"/>
                    <a:gd name="T17" fmla="*/ 0 h 11"/>
                    <a:gd name="T18" fmla="*/ 1 w 57"/>
                    <a:gd name="T19" fmla="*/ 0 h 11"/>
                    <a:gd name="T20" fmla="*/ 0 w 57"/>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11"/>
                    <a:gd name="T35" fmla="*/ 57 w 57"/>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11">
                      <a:moveTo>
                        <a:pt x="13" y="0"/>
                      </a:moveTo>
                      <a:lnTo>
                        <a:pt x="10" y="3"/>
                      </a:lnTo>
                      <a:lnTo>
                        <a:pt x="6" y="5"/>
                      </a:lnTo>
                      <a:lnTo>
                        <a:pt x="3" y="8"/>
                      </a:lnTo>
                      <a:lnTo>
                        <a:pt x="0" y="11"/>
                      </a:lnTo>
                      <a:lnTo>
                        <a:pt x="57" y="11"/>
                      </a:lnTo>
                      <a:lnTo>
                        <a:pt x="57" y="8"/>
                      </a:lnTo>
                      <a:lnTo>
                        <a:pt x="57" y="5"/>
                      </a:lnTo>
                      <a:lnTo>
                        <a:pt x="57" y="3"/>
                      </a:lnTo>
                      <a:lnTo>
                        <a:pt x="55" y="0"/>
                      </a:lnTo>
                      <a:lnTo>
                        <a:pt x="13" y="0"/>
                      </a:lnTo>
                      <a:close/>
                    </a:path>
                  </a:pathLst>
                </a:custGeom>
                <a:solidFill>
                  <a:srgbClr val="D9D9D9"/>
                </a:solidFill>
                <a:ln w="9525">
                  <a:noFill/>
                  <a:round/>
                  <a:headEnd/>
                  <a:tailEnd/>
                </a:ln>
              </p:spPr>
              <p:txBody>
                <a:bodyPr/>
                <a:lstStyle/>
                <a:p>
                  <a:endParaRPr lang="en-US"/>
                </a:p>
              </p:txBody>
            </p:sp>
            <p:sp>
              <p:nvSpPr>
                <p:cNvPr id="12899" name="Freeform 475"/>
                <p:cNvSpPr>
                  <a:spLocks/>
                </p:cNvSpPr>
                <p:nvPr/>
              </p:nvSpPr>
              <p:spPr bwMode="auto">
                <a:xfrm>
                  <a:off x="2734" y="4047"/>
                  <a:ext cx="21" cy="4"/>
                </a:xfrm>
                <a:custGeom>
                  <a:avLst/>
                  <a:gdLst>
                    <a:gd name="T0" fmla="*/ 0 w 61"/>
                    <a:gd name="T1" fmla="*/ 0 h 11"/>
                    <a:gd name="T2" fmla="*/ 0 w 61"/>
                    <a:gd name="T3" fmla="*/ 0 h 11"/>
                    <a:gd name="T4" fmla="*/ 0 w 61"/>
                    <a:gd name="T5" fmla="*/ 0 h 11"/>
                    <a:gd name="T6" fmla="*/ 0 w 61"/>
                    <a:gd name="T7" fmla="*/ 0 h 11"/>
                    <a:gd name="T8" fmla="*/ 0 w 61"/>
                    <a:gd name="T9" fmla="*/ 0 h 11"/>
                    <a:gd name="T10" fmla="*/ 1 w 61"/>
                    <a:gd name="T11" fmla="*/ 0 h 11"/>
                    <a:gd name="T12" fmla="*/ 1 w 61"/>
                    <a:gd name="T13" fmla="*/ 0 h 11"/>
                    <a:gd name="T14" fmla="*/ 1 w 61"/>
                    <a:gd name="T15" fmla="*/ 0 h 11"/>
                    <a:gd name="T16" fmla="*/ 1 w 61"/>
                    <a:gd name="T17" fmla="*/ 0 h 11"/>
                    <a:gd name="T18" fmla="*/ 1 w 61"/>
                    <a:gd name="T19" fmla="*/ 0 h 11"/>
                    <a:gd name="T20" fmla="*/ 0 w 61"/>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11"/>
                    <a:gd name="T35" fmla="*/ 61 w 6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11">
                      <a:moveTo>
                        <a:pt x="10" y="0"/>
                      </a:moveTo>
                      <a:lnTo>
                        <a:pt x="7" y="3"/>
                      </a:lnTo>
                      <a:lnTo>
                        <a:pt x="4" y="5"/>
                      </a:lnTo>
                      <a:lnTo>
                        <a:pt x="2" y="8"/>
                      </a:lnTo>
                      <a:lnTo>
                        <a:pt x="0" y="11"/>
                      </a:lnTo>
                      <a:lnTo>
                        <a:pt x="59" y="11"/>
                      </a:lnTo>
                      <a:lnTo>
                        <a:pt x="61" y="8"/>
                      </a:lnTo>
                      <a:lnTo>
                        <a:pt x="61" y="5"/>
                      </a:lnTo>
                      <a:lnTo>
                        <a:pt x="61" y="3"/>
                      </a:lnTo>
                      <a:lnTo>
                        <a:pt x="61" y="0"/>
                      </a:lnTo>
                      <a:lnTo>
                        <a:pt x="10" y="0"/>
                      </a:lnTo>
                      <a:close/>
                    </a:path>
                  </a:pathLst>
                </a:custGeom>
                <a:solidFill>
                  <a:srgbClr val="D1D1D1"/>
                </a:solidFill>
                <a:ln w="9525">
                  <a:noFill/>
                  <a:round/>
                  <a:headEnd/>
                  <a:tailEnd/>
                </a:ln>
              </p:spPr>
              <p:txBody>
                <a:bodyPr/>
                <a:lstStyle/>
                <a:p>
                  <a:endParaRPr lang="en-US"/>
                </a:p>
              </p:txBody>
            </p:sp>
            <p:sp>
              <p:nvSpPr>
                <p:cNvPr id="12900" name="Freeform 476"/>
                <p:cNvSpPr>
                  <a:spLocks/>
                </p:cNvSpPr>
                <p:nvPr/>
              </p:nvSpPr>
              <p:spPr bwMode="auto">
                <a:xfrm>
                  <a:off x="2733" y="4049"/>
                  <a:ext cx="22" cy="3"/>
                </a:xfrm>
                <a:custGeom>
                  <a:avLst/>
                  <a:gdLst>
                    <a:gd name="T0" fmla="*/ 0 w 66"/>
                    <a:gd name="T1" fmla="*/ 0 h 10"/>
                    <a:gd name="T2" fmla="*/ 0 w 66"/>
                    <a:gd name="T3" fmla="*/ 0 h 10"/>
                    <a:gd name="T4" fmla="*/ 0 w 66"/>
                    <a:gd name="T5" fmla="*/ 0 h 10"/>
                    <a:gd name="T6" fmla="*/ 0 w 66"/>
                    <a:gd name="T7" fmla="*/ 0 h 10"/>
                    <a:gd name="T8" fmla="*/ 0 w 66"/>
                    <a:gd name="T9" fmla="*/ 0 h 10"/>
                    <a:gd name="T10" fmla="*/ 0 w 66"/>
                    <a:gd name="T11" fmla="*/ 0 h 10"/>
                    <a:gd name="T12" fmla="*/ 0 w 66"/>
                    <a:gd name="T13" fmla="*/ 0 h 10"/>
                    <a:gd name="T14" fmla="*/ 0 w 66"/>
                    <a:gd name="T15" fmla="*/ 0 h 10"/>
                    <a:gd name="T16" fmla="*/ 0 w 66"/>
                    <a:gd name="T17" fmla="*/ 0 h 10"/>
                    <a:gd name="T18" fmla="*/ 1 w 66"/>
                    <a:gd name="T19" fmla="*/ 0 h 10"/>
                    <a:gd name="T20" fmla="*/ 1 w 66"/>
                    <a:gd name="T21" fmla="*/ 0 h 10"/>
                    <a:gd name="T22" fmla="*/ 1 w 66"/>
                    <a:gd name="T23" fmla="*/ 0 h 10"/>
                    <a:gd name="T24" fmla="*/ 1 w 66"/>
                    <a:gd name="T25" fmla="*/ 0 h 10"/>
                    <a:gd name="T26" fmla="*/ 1 w 66"/>
                    <a:gd name="T27" fmla="*/ 0 h 10"/>
                    <a:gd name="T28" fmla="*/ 0 w 66"/>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0"/>
                    <a:gd name="T47" fmla="*/ 66 w 66"/>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0">
                      <a:moveTo>
                        <a:pt x="0" y="10"/>
                      </a:moveTo>
                      <a:lnTo>
                        <a:pt x="0" y="10"/>
                      </a:lnTo>
                      <a:lnTo>
                        <a:pt x="2" y="8"/>
                      </a:lnTo>
                      <a:lnTo>
                        <a:pt x="5" y="5"/>
                      </a:lnTo>
                      <a:lnTo>
                        <a:pt x="7" y="2"/>
                      </a:lnTo>
                      <a:lnTo>
                        <a:pt x="9" y="0"/>
                      </a:lnTo>
                      <a:lnTo>
                        <a:pt x="66" y="0"/>
                      </a:lnTo>
                      <a:lnTo>
                        <a:pt x="64" y="2"/>
                      </a:lnTo>
                      <a:lnTo>
                        <a:pt x="64" y="5"/>
                      </a:lnTo>
                      <a:lnTo>
                        <a:pt x="63" y="8"/>
                      </a:lnTo>
                      <a:lnTo>
                        <a:pt x="63" y="10"/>
                      </a:lnTo>
                      <a:lnTo>
                        <a:pt x="0" y="10"/>
                      </a:lnTo>
                      <a:close/>
                    </a:path>
                  </a:pathLst>
                </a:custGeom>
                <a:solidFill>
                  <a:srgbClr val="C7C7C7"/>
                </a:solidFill>
                <a:ln w="9525">
                  <a:noFill/>
                  <a:round/>
                  <a:headEnd/>
                  <a:tailEnd/>
                </a:ln>
              </p:spPr>
              <p:txBody>
                <a:bodyPr/>
                <a:lstStyle/>
                <a:p>
                  <a:endParaRPr lang="en-US"/>
                </a:p>
              </p:txBody>
            </p:sp>
            <p:sp>
              <p:nvSpPr>
                <p:cNvPr id="12901" name="Freeform 477"/>
                <p:cNvSpPr>
                  <a:spLocks/>
                </p:cNvSpPr>
                <p:nvPr/>
              </p:nvSpPr>
              <p:spPr bwMode="auto">
                <a:xfrm>
                  <a:off x="2732" y="4051"/>
                  <a:ext cx="22" cy="3"/>
                </a:xfrm>
                <a:custGeom>
                  <a:avLst/>
                  <a:gdLst>
                    <a:gd name="T0" fmla="*/ 0 w 67"/>
                    <a:gd name="T1" fmla="*/ 0 h 10"/>
                    <a:gd name="T2" fmla="*/ 0 w 67"/>
                    <a:gd name="T3" fmla="*/ 0 h 10"/>
                    <a:gd name="T4" fmla="*/ 0 w 67"/>
                    <a:gd name="T5" fmla="*/ 0 h 10"/>
                    <a:gd name="T6" fmla="*/ 0 w 67"/>
                    <a:gd name="T7" fmla="*/ 0 h 10"/>
                    <a:gd name="T8" fmla="*/ 0 w 67"/>
                    <a:gd name="T9" fmla="*/ 0 h 10"/>
                    <a:gd name="T10" fmla="*/ 0 w 67"/>
                    <a:gd name="T11" fmla="*/ 0 h 10"/>
                    <a:gd name="T12" fmla="*/ 0 w 67"/>
                    <a:gd name="T13" fmla="*/ 0 h 10"/>
                    <a:gd name="T14" fmla="*/ 0 w 67"/>
                    <a:gd name="T15" fmla="*/ 0 h 10"/>
                    <a:gd name="T16" fmla="*/ 0 w 67"/>
                    <a:gd name="T17" fmla="*/ 0 h 10"/>
                    <a:gd name="T18" fmla="*/ 1 w 67"/>
                    <a:gd name="T19" fmla="*/ 0 h 10"/>
                    <a:gd name="T20" fmla="*/ 1 w 67"/>
                    <a:gd name="T21" fmla="*/ 0 h 10"/>
                    <a:gd name="T22" fmla="*/ 1 w 67"/>
                    <a:gd name="T23" fmla="*/ 0 h 10"/>
                    <a:gd name="T24" fmla="*/ 1 w 67"/>
                    <a:gd name="T25" fmla="*/ 0 h 10"/>
                    <a:gd name="T26" fmla="*/ 1 w 67"/>
                    <a:gd name="T27" fmla="*/ 0 h 10"/>
                    <a:gd name="T28" fmla="*/ 0 w 67"/>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0"/>
                    <a:gd name="T47" fmla="*/ 67 w 67"/>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0">
                      <a:moveTo>
                        <a:pt x="0" y="10"/>
                      </a:moveTo>
                      <a:lnTo>
                        <a:pt x="0" y="9"/>
                      </a:lnTo>
                      <a:lnTo>
                        <a:pt x="1" y="8"/>
                      </a:lnTo>
                      <a:lnTo>
                        <a:pt x="1" y="7"/>
                      </a:lnTo>
                      <a:lnTo>
                        <a:pt x="3" y="5"/>
                      </a:lnTo>
                      <a:lnTo>
                        <a:pt x="4" y="4"/>
                      </a:lnTo>
                      <a:lnTo>
                        <a:pt x="5" y="3"/>
                      </a:lnTo>
                      <a:lnTo>
                        <a:pt x="7" y="1"/>
                      </a:lnTo>
                      <a:lnTo>
                        <a:pt x="8" y="0"/>
                      </a:lnTo>
                      <a:lnTo>
                        <a:pt x="67" y="0"/>
                      </a:lnTo>
                      <a:lnTo>
                        <a:pt x="66" y="3"/>
                      </a:lnTo>
                      <a:lnTo>
                        <a:pt x="66" y="4"/>
                      </a:lnTo>
                      <a:lnTo>
                        <a:pt x="65" y="8"/>
                      </a:lnTo>
                      <a:lnTo>
                        <a:pt x="63" y="10"/>
                      </a:lnTo>
                      <a:lnTo>
                        <a:pt x="0" y="10"/>
                      </a:lnTo>
                      <a:close/>
                    </a:path>
                  </a:pathLst>
                </a:custGeom>
                <a:solidFill>
                  <a:srgbClr val="BFBFBF"/>
                </a:solidFill>
                <a:ln w="9525">
                  <a:noFill/>
                  <a:round/>
                  <a:headEnd/>
                  <a:tailEnd/>
                </a:ln>
              </p:spPr>
              <p:txBody>
                <a:bodyPr/>
                <a:lstStyle/>
                <a:p>
                  <a:endParaRPr lang="en-US"/>
                </a:p>
              </p:txBody>
            </p:sp>
            <p:sp>
              <p:nvSpPr>
                <p:cNvPr id="12902" name="Freeform 478"/>
                <p:cNvSpPr>
                  <a:spLocks/>
                </p:cNvSpPr>
                <p:nvPr/>
              </p:nvSpPr>
              <p:spPr bwMode="auto">
                <a:xfrm>
                  <a:off x="2730" y="4052"/>
                  <a:ext cx="24" cy="4"/>
                </a:xfrm>
                <a:custGeom>
                  <a:avLst/>
                  <a:gdLst>
                    <a:gd name="T0" fmla="*/ 0 w 70"/>
                    <a:gd name="T1" fmla="*/ 0 h 11"/>
                    <a:gd name="T2" fmla="*/ 0 w 70"/>
                    <a:gd name="T3" fmla="*/ 0 h 11"/>
                    <a:gd name="T4" fmla="*/ 0 w 70"/>
                    <a:gd name="T5" fmla="*/ 0 h 11"/>
                    <a:gd name="T6" fmla="*/ 0 w 70"/>
                    <a:gd name="T7" fmla="*/ 0 h 11"/>
                    <a:gd name="T8" fmla="*/ 0 w 70"/>
                    <a:gd name="T9" fmla="*/ 0 h 11"/>
                    <a:gd name="T10" fmla="*/ 1 w 70"/>
                    <a:gd name="T11" fmla="*/ 0 h 11"/>
                    <a:gd name="T12" fmla="*/ 1 w 70"/>
                    <a:gd name="T13" fmla="*/ 0 h 11"/>
                    <a:gd name="T14" fmla="*/ 1 w 70"/>
                    <a:gd name="T15" fmla="*/ 0 h 11"/>
                    <a:gd name="T16" fmla="*/ 1 w 70"/>
                    <a:gd name="T17" fmla="*/ 0 h 11"/>
                    <a:gd name="T18" fmla="*/ 1 w 70"/>
                    <a:gd name="T19" fmla="*/ 0 h 11"/>
                    <a:gd name="T20" fmla="*/ 0 w 70"/>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1"/>
                    <a:gd name="T35" fmla="*/ 70 w 70"/>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1">
                      <a:moveTo>
                        <a:pt x="7" y="0"/>
                      </a:moveTo>
                      <a:lnTo>
                        <a:pt x="5" y="3"/>
                      </a:lnTo>
                      <a:lnTo>
                        <a:pt x="4" y="6"/>
                      </a:lnTo>
                      <a:lnTo>
                        <a:pt x="1" y="9"/>
                      </a:lnTo>
                      <a:lnTo>
                        <a:pt x="0" y="11"/>
                      </a:lnTo>
                      <a:lnTo>
                        <a:pt x="63" y="11"/>
                      </a:lnTo>
                      <a:lnTo>
                        <a:pt x="66" y="9"/>
                      </a:lnTo>
                      <a:lnTo>
                        <a:pt x="67" y="5"/>
                      </a:lnTo>
                      <a:lnTo>
                        <a:pt x="69" y="3"/>
                      </a:lnTo>
                      <a:lnTo>
                        <a:pt x="70" y="0"/>
                      </a:lnTo>
                      <a:lnTo>
                        <a:pt x="7" y="0"/>
                      </a:lnTo>
                      <a:close/>
                    </a:path>
                  </a:pathLst>
                </a:custGeom>
                <a:solidFill>
                  <a:srgbClr val="B5B5B5"/>
                </a:solidFill>
                <a:ln w="9525">
                  <a:noFill/>
                  <a:round/>
                  <a:headEnd/>
                  <a:tailEnd/>
                </a:ln>
              </p:spPr>
              <p:txBody>
                <a:bodyPr/>
                <a:lstStyle/>
                <a:p>
                  <a:endParaRPr lang="en-US"/>
                </a:p>
              </p:txBody>
            </p:sp>
            <p:sp>
              <p:nvSpPr>
                <p:cNvPr id="12903" name="Freeform 479"/>
                <p:cNvSpPr>
                  <a:spLocks/>
                </p:cNvSpPr>
                <p:nvPr/>
              </p:nvSpPr>
              <p:spPr bwMode="auto">
                <a:xfrm>
                  <a:off x="2729" y="4054"/>
                  <a:ext cx="24" cy="4"/>
                </a:xfrm>
                <a:custGeom>
                  <a:avLst/>
                  <a:gdLst>
                    <a:gd name="T0" fmla="*/ 0 w 70"/>
                    <a:gd name="T1" fmla="*/ 0 h 12"/>
                    <a:gd name="T2" fmla="*/ 0 w 70"/>
                    <a:gd name="T3" fmla="*/ 0 h 12"/>
                    <a:gd name="T4" fmla="*/ 0 w 70"/>
                    <a:gd name="T5" fmla="*/ 0 h 12"/>
                    <a:gd name="T6" fmla="*/ 0 w 70"/>
                    <a:gd name="T7" fmla="*/ 0 h 12"/>
                    <a:gd name="T8" fmla="*/ 0 w 70"/>
                    <a:gd name="T9" fmla="*/ 0 h 12"/>
                    <a:gd name="T10" fmla="*/ 1 w 70"/>
                    <a:gd name="T11" fmla="*/ 0 h 12"/>
                    <a:gd name="T12" fmla="*/ 1 w 70"/>
                    <a:gd name="T13" fmla="*/ 0 h 12"/>
                    <a:gd name="T14" fmla="*/ 1 w 70"/>
                    <a:gd name="T15" fmla="*/ 0 h 12"/>
                    <a:gd name="T16" fmla="*/ 1 w 70"/>
                    <a:gd name="T17" fmla="*/ 0 h 12"/>
                    <a:gd name="T18" fmla="*/ 1 w 70"/>
                    <a:gd name="T19" fmla="*/ 0 h 12"/>
                    <a:gd name="T20" fmla="*/ 0 w 7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2"/>
                    <a:gd name="T35" fmla="*/ 70 w 7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2">
                      <a:moveTo>
                        <a:pt x="7" y="0"/>
                      </a:moveTo>
                      <a:lnTo>
                        <a:pt x="4" y="4"/>
                      </a:lnTo>
                      <a:lnTo>
                        <a:pt x="3" y="6"/>
                      </a:lnTo>
                      <a:lnTo>
                        <a:pt x="1" y="8"/>
                      </a:lnTo>
                      <a:lnTo>
                        <a:pt x="0" y="12"/>
                      </a:lnTo>
                      <a:lnTo>
                        <a:pt x="63" y="12"/>
                      </a:lnTo>
                      <a:lnTo>
                        <a:pt x="65" y="8"/>
                      </a:lnTo>
                      <a:lnTo>
                        <a:pt x="66" y="6"/>
                      </a:lnTo>
                      <a:lnTo>
                        <a:pt x="69" y="4"/>
                      </a:lnTo>
                      <a:lnTo>
                        <a:pt x="70" y="0"/>
                      </a:lnTo>
                      <a:lnTo>
                        <a:pt x="7" y="0"/>
                      </a:lnTo>
                      <a:close/>
                    </a:path>
                  </a:pathLst>
                </a:custGeom>
                <a:solidFill>
                  <a:srgbClr val="ABABAB"/>
                </a:solidFill>
                <a:ln w="9525">
                  <a:noFill/>
                  <a:round/>
                  <a:headEnd/>
                  <a:tailEnd/>
                </a:ln>
              </p:spPr>
              <p:txBody>
                <a:bodyPr/>
                <a:lstStyle/>
                <a:p>
                  <a:endParaRPr lang="en-US"/>
                </a:p>
              </p:txBody>
            </p:sp>
            <p:sp>
              <p:nvSpPr>
                <p:cNvPr id="12904" name="Freeform 480"/>
                <p:cNvSpPr>
                  <a:spLocks/>
                </p:cNvSpPr>
                <p:nvPr/>
              </p:nvSpPr>
              <p:spPr bwMode="auto">
                <a:xfrm>
                  <a:off x="2729" y="4056"/>
                  <a:ext cx="22" cy="4"/>
                </a:xfrm>
                <a:custGeom>
                  <a:avLst/>
                  <a:gdLst>
                    <a:gd name="T0" fmla="*/ 0 w 67"/>
                    <a:gd name="T1" fmla="*/ 0 h 11"/>
                    <a:gd name="T2" fmla="*/ 0 w 67"/>
                    <a:gd name="T3" fmla="*/ 0 h 11"/>
                    <a:gd name="T4" fmla="*/ 0 w 67"/>
                    <a:gd name="T5" fmla="*/ 0 h 11"/>
                    <a:gd name="T6" fmla="*/ 0 w 67"/>
                    <a:gd name="T7" fmla="*/ 0 h 11"/>
                    <a:gd name="T8" fmla="*/ 0 w 67"/>
                    <a:gd name="T9" fmla="*/ 0 h 11"/>
                    <a:gd name="T10" fmla="*/ 1 w 67"/>
                    <a:gd name="T11" fmla="*/ 0 h 11"/>
                    <a:gd name="T12" fmla="*/ 1 w 67"/>
                    <a:gd name="T13" fmla="*/ 0 h 11"/>
                    <a:gd name="T14" fmla="*/ 1 w 67"/>
                    <a:gd name="T15" fmla="*/ 0 h 11"/>
                    <a:gd name="T16" fmla="*/ 1 w 67"/>
                    <a:gd name="T17" fmla="*/ 0 h 11"/>
                    <a:gd name="T18" fmla="*/ 1 w 67"/>
                    <a:gd name="T19" fmla="*/ 0 h 11"/>
                    <a:gd name="T20" fmla="*/ 1 w 67"/>
                    <a:gd name="T21" fmla="*/ 0 h 11"/>
                    <a:gd name="T22" fmla="*/ 1 w 67"/>
                    <a:gd name="T23" fmla="*/ 0 h 11"/>
                    <a:gd name="T24" fmla="*/ 1 w 67"/>
                    <a:gd name="T25" fmla="*/ 0 h 11"/>
                    <a:gd name="T26" fmla="*/ 1 w 67"/>
                    <a:gd name="T27" fmla="*/ 0 h 11"/>
                    <a:gd name="T28" fmla="*/ 0 w 67"/>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1"/>
                    <a:gd name="T47" fmla="*/ 67 w 67"/>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1">
                      <a:moveTo>
                        <a:pt x="4" y="0"/>
                      </a:moveTo>
                      <a:lnTo>
                        <a:pt x="2" y="2"/>
                      </a:lnTo>
                      <a:lnTo>
                        <a:pt x="1" y="6"/>
                      </a:lnTo>
                      <a:lnTo>
                        <a:pt x="0" y="8"/>
                      </a:lnTo>
                      <a:lnTo>
                        <a:pt x="0" y="11"/>
                      </a:lnTo>
                      <a:lnTo>
                        <a:pt x="60" y="11"/>
                      </a:lnTo>
                      <a:lnTo>
                        <a:pt x="63" y="8"/>
                      </a:lnTo>
                      <a:lnTo>
                        <a:pt x="64" y="5"/>
                      </a:lnTo>
                      <a:lnTo>
                        <a:pt x="66" y="2"/>
                      </a:lnTo>
                      <a:lnTo>
                        <a:pt x="67" y="0"/>
                      </a:lnTo>
                      <a:lnTo>
                        <a:pt x="4" y="0"/>
                      </a:lnTo>
                      <a:close/>
                    </a:path>
                  </a:pathLst>
                </a:custGeom>
                <a:solidFill>
                  <a:srgbClr val="A1A1A1"/>
                </a:solidFill>
                <a:ln w="9525">
                  <a:noFill/>
                  <a:round/>
                  <a:headEnd/>
                  <a:tailEnd/>
                </a:ln>
              </p:spPr>
              <p:txBody>
                <a:bodyPr/>
                <a:lstStyle/>
                <a:p>
                  <a:endParaRPr lang="en-US"/>
                </a:p>
              </p:txBody>
            </p:sp>
            <p:sp>
              <p:nvSpPr>
                <p:cNvPr id="12905" name="Freeform 481"/>
                <p:cNvSpPr>
                  <a:spLocks/>
                </p:cNvSpPr>
                <p:nvPr/>
              </p:nvSpPr>
              <p:spPr bwMode="auto">
                <a:xfrm>
                  <a:off x="2728" y="4058"/>
                  <a:ext cx="22" cy="3"/>
                </a:xfrm>
                <a:custGeom>
                  <a:avLst/>
                  <a:gdLst>
                    <a:gd name="T0" fmla="*/ 0 w 67"/>
                    <a:gd name="T1" fmla="*/ 0 h 10"/>
                    <a:gd name="T2" fmla="*/ 0 w 67"/>
                    <a:gd name="T3" fmla="*/ 0 h 10"/>
                    <a:gd name="T4" fmla="*/ 0 w 67"/>
                    <a:gd name="T5" fmla="*/ 0 h 10"/>
                    <a:gd name="T6" fmla="*/ 0 w 67"/>
                    <a:gd name="T7" fmla="*/ 0 h 10"/>
                    <a:gd name="T8" fmla="*/ 0 w 67"/>
                    <a:gd name="T9" fmla="*/ 0 h 10"/>
                    <a:gd name="T10" fmla="*/ 1 w 67"/>
                    <a:gd name="T11" fmla="*/ 0 h 10"/>
                    <a:gd name="T12" fmla="*/ 1 w 67"/>
                    <a:gd name="T13" fmla="*/ 0 h 10"/>
                    <a:gd name="T14" fmla="*/ 1 w 67"/>
                    <a:gd name="T15" fmla="*/ 0 h 10"/>
                    <a:gd name="T16" fmla="*/ 1 w 67"/>
                    <a:gd name="T17" fmla="*/ 0 h 10"/>
                    <a:gd name="T18" fmla="*/ 1 w 67"/>
                    <a:gd name="T19" fmla="*/ 0 h 10"/>
                    <a:gd name="T20" fmla="*/ 1 w 67"/>
                    <a:gd name="T21" fmla="*/ 0 h 10"/>
                    <a:gd name="T22" fmla="*/ 1 w 67"/>
                    <a:gd name="T23" fmla="*/ 0 h 10"/>
                    <a:gd name="T24" fmla="*/ 1 w 67"/>
                    <a:gd name="T25" fmla="*/ 0 h 10"/>
                    <a:gd name="T26" fmla="*/ 1 w 67"/>
                    <a:gd name="T27" fmla="*/ 0 h 10"/>
                    <a:gd name="T28" fmla="*/ 0 w 67"/>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0"/>
                    <a:gd name="T47" fmla="*/ 67 w 67"/>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0">
                      <a:moveTo>
                        <a:pt x="4" y="0"/>
                      </a:moveTo>
                      <a:lnTo>
                        <a:pt x="3" y="2"/>
                      </a:lnTo>
                      <a:lnTo>
                        <a:pt x="3" y="6"/>
                      </a:lnTo>
                      <a:lnTo>
                        <a:pt x="1" y="8"/>
                      </a:lnTo>
                      <a:lnTo>
                        <a:pt x="0" y="10"/>
                      </a:lnTo>
                      <a:lnTo>
                        <a:pt x="58" y="10"/>
                      </a:lnTo>
                      <a:lnTo>
                        <a:pt x="61" y="9"/>
                      </a:lnTo>
                      <a:lnTo>
                        <a:pt x="61" y="7"/>
                      </a:lnTo>
                      <a:lnTo>
                        <a:pt x="62" y="6"/>
                      </a:lnTo>
                      <a:lnTo>
                        <a:pt x="63" y="5"/>
                      </a:lnTo>
                      <a:lnTo>
                        <a:pt x="65" y="3"/>
                      </a:lnTo>
                      <a:lnTo>
                        <a:pt x="66" y="2"/>
                      </a:lnTo>
                      <a:lnTo>
                        <a:pt x="66" y="1"/>
                      </a:lnTo>
                      <a:lnTo>
                        <a:pt x="67" y="0"/>
                      </a:lnTo>
                      <a:lnTo>
                        <a:pt x="4" y="0"/>
                      </a:lnTo>
                      <a:close/>
                    </a:path>
                  </a:pathLst>
                </a:custGeom>
                <a:solidFill>
                  <a:srgbClr val="999999"/>
                </a:solidFill>
                <a:ln w="9525">
                  <a:noFill/>
                  <a:round/>
                  <a:headEnd/>
                  <a:tailEnd/>
                </a:ln>
              </p:spPr>
              <p:txBody>
                <a:bodyPr/>
                <a:lstStyle/>
                <a:p>
                  <a:endParaRPr lang="en-US"/>
                </a:p>
              </p:txBody>
            </p:sp>
            <p:sp>
              <p:nvSpPr>
                <p:cNvPr id="12906" name="Freeform 482"/>
                <p:cNvSpPr>
                  <a:spLocks/>
                </p:cNvSpPr>
                <p:nvPr/>
              </p:nvSpPr>
              <p:spPr bwMode="auto">
                <a:xfrm>
                  <a:off x="2728" y="4060"/>
                  <a:ext cx="21" cy="3"/>
                </a:xfrm>
                <a:custGeom>
                  <a:avLst/>
                  <a:gdLst>
                    <a:gd name="T0" fmla="*/ 0 w 63"/>
                    <a:gd name="T1" fmla="*/ 0 h 10"/>
                    <a:gd name="T2" fmla="*/ 0 w 63"/>
                    <a:gd name="T3" fmla="*/ 0 h 10"/>
                    <a:gd name="T4" fmla="*/ 0 w 63"/>
                    <a:gd name="T5" fmla="*/ 0 h 10"/>
                    <a:gd name="T6" fmla="*/ 0 w 63"/>
                    <a:gd name="T7" fmla="*/ 0 h 10"/>
                    <a:gd name="T8" fmla="*/ 0 w 63"/>
                    <a:gd name="T9" fmla="*/ 0 h 10"/>
                    <a:gd name="T10" fmla="*/ 1 w 63"/>
                    <a:gd name="T11" fmla="*/ 0 h 10"/>
                    <a:gd name="T12" fmla="*/ 1 w 63"/>
                    <a:gd name="T13" fmla="*/ 0 h 10"/>
                    <a:gd name="T14" fmla="*/ 1 w 63"/>
                    <a:gd name="T15" fmla="*/ 0 h 10"/>
                    <a:gd name="T16" fmla="*/ 1 w 63"/>
                    <a:gd name="T17" fmla="*/ 0 h 10"/>
                    <a:gd name="T18" fmla="*/ 1 w 63"/>
                    <a:gd name="T19" fmla="*/ 0 h 10"/>
                    <a:gd name="T20" fmla="*/ 0 w 6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10"/>
                    <a:gd name="T35" fmla="*/ 63 w 6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10">
                      <a:moveTo>
                        <a:pt x="3" y="0"/>
                      </a:moveTo>
                      <a:lnTo>
                        <a:pt x="1" y="2"/>
                      </a:lnTo>
                      <a:lnTo>
                        <a:pt x="0" y="5"/>
                      </a:lnTo>
                      <a:lnTo>
                        <a:pt x="0" y="8"/>
                      </a:lnTo>
                      <a:lnTo>
                        <a:pt x="0" y="10"/>
                      </a:lnTo>
                      <a:lnTo>
                        <a:pt x="54" y="10"/>
                      </a:lnTo>
                      <a:lnTo>
                        <a:pt x="56" y="8"/>
                      </a:lnTo>
                      <a:lnTo>
                        <a:pt x="59" y="5"/>
                      </a:lnTo>
                      <a:lnTo>
                        <a:pt x="61" y="2"/>
                      </a:lnTo>
                      <a:lnTo>
                        <a:pt x="63" y="0"/>
                      </a:lnTo>
                      <a:lnTo>
                        <a:pt x="3" y="0"/>
                      </a:lnTo>
                      <a:close/>
                    </a:path>
                  </a:pathLst>
                </a:custGeom>
                <a:solidFill>
                  <a:srgbClr val="8F8F8F"/>
                </a:solidFill>
                <a:ln w="9525">
                  <a:noFill/>
                  <a:round/>
                  <a:headEnd/>
                  <a:tailEnd/>
                </a:ln>
              </p:spPr>
              <p:txBody>
                <a:bodyPr/>
                <a:lstStyle/>
                <a:p>
                  <a:endParaRPr lang="en-US"/>
                </a:p>
              </p:txBody>
            </p:sp>
            <p:sp>
              <p:nvSpPr>
                <p:cNvPr id="12907" name="Freeform 483"/>
                <p:cNvSpPr>
                  <a:spLocks/>
                </p:cNvSpPr>
                <p:nvPr/>
              </p:nvSpPr>
              <p:spPr bwMode="auto">
                <a:xfrm>
                  <a:off x="2728" y="4061"/>
                  <a:ext cx="19" cy="4"/>
                </a:xfrm>
                <a:custGeom>
                  <a:avLst/>
                  <a:gdLst>
                    <a:gd name="T0" fmla="*/ 0 w 58"/>
                    <a:gd name="T1" fmla="*/ 0 h 11"/>
                    <a:gd name="T2" fmla="*/ 0 w 58"/>
                    <a:gd name="T3" fmla="*/ 0 h 11"/>
                    <a:gd name="T4" fmla="*/ 0 w 58"/>
                    <a:gd name="T5" fmla="*/ 0 h 11"/>
                    <a:gd name="T6" fmla="*/ 0 w 58"/>
                    <a:gd name="T7" fmla="*/ 0 h 11"/>
                    <a:gd name="T8" fmla="*/ 0 w 58"/>
                    <a:gd name="T9" fmla="*/ 0 h 11"/>
                    <a:gd name="T10" fmla="*/ 1 w 58"/>
                    <a:gd name="T11" fmla="*/ 0 h 11"/>
                    <a:gd name="T12" fmla="*/ 1 w 58"/>
                    <a:gd name="T13" fmla="*/ 0 h 11"/>
                    <a:gd name="T14" fmla="*/ 1 w 58"/>
                    <a:gd name="T15" fmla="*/ 0 h 11"/>
                    <a:gd name="T16" fmla="*/ 1 w 58"/>
                    <a:gd name="T17" fmla="*/ 0 h 11"/>
                    <a:gd name="T18" fmla="*/ 1 w 58"/>
                    <a:gd name="T19" fmla="*/ 0 h 11"/>
                    <a:gd name="T20" fmla="*/ 0 w 5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11"/>
                    <a:gd name="T35" fmla="*/ 58 w 5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11">
                      <a:moveTo>
                        <a:pt x="0" y="0"/>
                      </a:moveTo>
                      <a:lnTo>
                        <a:pt x="0" y="3"/>
                      </a:lnTo>
                      <a:lnTo>
                        <a:pt x="0" y="6"/>
                      </a:lnTo>
                      <a:lnTo>
                        <a:pt x="0" y="9"/>
                      </a:lnTo>
                      <a:lnTo>
                        <a:pt x="0" y="11"/>
                      </a:lnTo>
                      <a:lnTo>
                        <a:pt x="48" y="11"/>
                      </a:lnTo>
                      <a:lnTo>
                        <a:pt x="50" y="9"/>
                      </a:lnTo>
                      <a:lnTo>
                        <a:pt x="54" y="6"/>
                      </a:lnTo>
                      <a:lnTo>
                        <a:pt x="56" y="3"/>
                      </a:lnTo>
                      <a:lnTo>
                        <a:pt x="58" y="0"/>
                      </a:lnTo>
                      <a:lnTo>
                        <a:pt x="0" y="0"/>
                      </a:lnTo>
                      <a:close/>
                    </a:path>
                  </a:pathLst>
                </a:custGeom>
                <a:solidFill>
                  <a:srgbClr val="858585"/>
                </a:solidFill>
                <a:ln w="9525">
                  <a:noFill/>
                  <a:round/>
                  <a:headEnd/>
                  <a:tailEnd/>
                </a:ln>
              </p:spPr>
              <p:txBody>
                <a:bodyPr/>
                <a:lstStyle/>
                <a:p>
                  <a:endParaRPr lang="en-US"/>
                </a:p>
              </p:txBody>
            </p:sp>
            <p:sp>
              <p:nvSpPr>
                <p:cNvPr id="12908" name="Freeform 484"/>
                <p:cNvSpPr>
                  <a:spLocks/>
                </p:cNvSpPr>
                <p:nvPr/>
              </p:nvSpPr>
              <p:spPr bwMode="auto">
                <a:xfrm>
                  <a:off x="2728" y="4063"/>
                  <a:ext cx="18" cy="4"/>
                </a:xfrm>
                <a:custGeom>
                  <a:avLst/>
                  <a:gdLst>
                    <a:gd name="T0" fmla="*/ 0 w 54"/>
                    <a:gd name="T1" fmla="*/ 0 h 11"/>
                    <a:gd name="T2" fmla="*/ 0 w 54"/>
                    <a:gd name="T3" fmla="*/ 0 h 11"/>
                    <a:gd name="T4" fmla="*/ 0 w 54"/>
                    <a:gd name="T5" fmla="*/ 0 h 11"/>
                    <a:gd name="T6" fmla="*/ 0 w 54"/>
                    <a:gd name="T7" fmla="*/ 0 h 11"/>
                    <a:gd name="T8" fmla="*/ 0 w 54"/>
                    <a:gd name="T9" fmla="*/ 0 h 11"/>
                    <a:gd name="T10" fmla="*/ 0 w 54"/>
                    <a:gd name="T11" fmla="*/ 0 h 11"/>
                    <a:gd name="T12" fmla="*/ 1 w 54"/>
                    <a:gd name="T13" fmla="*/ 0 h 11"/>
                    <a:gd name="T14" fmla="*/ 1 w 54"/>
                    <a:gd name="T15" fmla="*/ 0 h 11"/>
                    <a:gd name="T16" fmla="*/ 1 w 54"/>
                    <a:gd name="T17" fmla="*/ 0 h 11"/>
                    <a:gd name="T18" fmla="*/ 1 w 54"/>
                    <a:gd name="T19" fmla="*/ 0 h 11"/>
                    <a:gd name="T20" fmla="*/ 0 w 54"/>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4"/>
                    <a:gd name="T34" fmla="*/ 0 h 11"/>
                    <a:gd name="T35" fmla="*/ 54 w 54"/>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4" h="11">
                      <a:moveTo>
                        <a:pt x="0" y="0"/>
                      </a:moveTo>
                      <a:lnTo>
                        <a:pt x="0" y="2"/>
                      </a:lnTo>
                      <a:lnTo>
                        <a:pt x="0" y="6"/>
                      </a:lnTo>
                      <a:lnTo>
                        <a:pt x="0" y="8"/>
                      </a:lnTo>
                      <a:lnTo>
                        <a:pt x="0" y="11"/>
                      </a:lnTo>
                      <a:lnTo>
                        <a:pt x="40" y="11"/>
                      </a:lnTo>
                      <a:lnTo>
                        <a:pt x="44" y="8"/>
                      </a:lnTo>
                      <a:lnTo>
                        <a:pt x="48" y="6"/>
                      </a:lnTo>
                      <a:lnTo>
                        <a:pt x="51" y="2"/>
                      </a:lnTo>
                      <a:lnTo>
                        <a:pt x="54" y="0"/>
                      </a:lnTo>
                      <a:lnTo>
                        <a:pt x="0" y="0"/>
                      </a:lnTo>
                      <a:close/>
                    </a:path>
                  </a:pathLst>
                </a:custGeom>
                <a:solidFill>
                  <a:srgbClr val="7D7D7D"/>
                </a:solidFill>
                <a:ln w="9525">
                  <a:noFill/>
                  <a:round/>
                  <a:headEnd/>
                  <a:tailEnd/>
                </a:ln>
              </p:spPr>
              <p:txBody>
                <a:bodyPr/>
                <a:lstStyle/>
                <a:p>
                  <a:endParaRPr lang="en-US"/>
                </a:p>
              </p:txBody>
            </p:sp>
            <p:sp>
              <p:nvSpPr>
                <p:cNvPr id="12909" name="Freeform 485"/>
                <p:cNvSpPr>
                  <a:spLocks/>
                </p:cNvSpPr>
                <p:nvPr/>
              </p:nvSpPr>
              <p:spPr bwMode="auto">
                <a:xfrm>
                  <a:off x="2728" y="4065"/>
                  <a:ext cx="16" cy="4"/>
                </a:xfrm>
                <a:custGeom>
                  <a:avLst/>
                  <a:gdLst>
                    <a:gd name="T0" fmla="*/ 0 w 48"/>
                    <a:gd name="T1" fmla="*/ 0 h 11"/>
                    <a:gd name="T2" fmla="*/ 0 w 48"/>
                    <a:gd name="T3" fmla="*/ 0 h 11"/>
                    <a:gd name="T4" fmla="*/ 0 w 48"/>
                    <a:gd name="T5" fmla="*/ 0 h 11"/>
                    <a:gd name="T6" fmla="*/ 0 w 48"/>
                    <a:gd name="T7" fmla="*/ 0 h 11"/>
                    <a:gd name="T8" fmla="*/ 0 w 48"/>
                    <a:gd name="T9" fmla="*/ 0 h 11"/>
                    <a:gd name="T10" fmla="*/ 0 w 48"/>
                    <a:gd name="T11" fmla="*/ 0 h 11"/>
                    <a:gd name="T12" fmla="*/ 0 w 48"/>
                    <a:gd name="T13" fmla="*/ 0 h 11"/>
                    <a:gd name="T14" fmla="*/ 0 w 48"/>
                    <a:gd name="T15" fmla="*/ 0 h 11"/>
                    <a:gd name="T16" fmla="*/ 1 w 48"/>
                    <a:gd name="T17" fmla="*/ 0 h 11"/>
                    <a:gd name="T18" fmla="*/ 1 w 48"/>
                    <a:gd name="T19" fmla="*/ 0 h 11"/>
                    <a:gd name="T20" fmla="*/ 0 w 4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1"/>
                    <a:gd name="T35" fmla="*/ 48 w 4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1">
                      <a:moveTo>
                        <a:pt x="0" y="0"/>
                      </a:moveTo>
                      <a:lnTo>
                        <a:pt x="0" y="3"/>
                      </a:lnTo>
                      <a:lnTo>
                        <a:pt x="0" y="6"/>
                      </a:lnTo>
                      <a:lnTo>
                        <a:pt x="3" y="8"/>
                      </a:lnTo>
                      <a:lnTo>
                        <a:pt x="4" y="11"/>
                      </a:lnTo>
                      <a:lnTo>
                        <a:pt x="29" y="11"/>
                      </a:lnTo>
                      <a:lnTo>
                        <a:pt x="33" y="8"/>
                      </a:lnTo>
                      <a:lnTo>
                        <a:pt x="38" y="6"/>
                      </a:lnTo>
                      <a:lnTo>
                        <a:pt x="44" y="3"/>
                      </a:lnTo>
                      <a:lnTo>
                        <a:pt x="48" y="0"/>
                      </a:lnTo>
                      <a:lnTo>
                        <a:pt x="0" y="0"/>
                      </a:lnTo>
                      <a:close/>
                    </a:path>
                  </a:pathLst>
                </a:custGeom>
                <a:solidFill>
                  <a:srgbClr val="737373"/>
                </a:solidFill>
                <a:ln w="9525">
                  <a:noFill/>
                  <a:round/>
                  <a:headEnd/>
                  <a:tailEnd/>
                </a:ln>
              </p:spPr>
              <p:txBody>
                <a:bodyPr/>
                <a:lstStyle/>
                <a:p>
                  <a:endParaRPr lang="en-US"/>
                </a:p>
              </p:txBody>
            </p:sp>
            <p:sp>
              <p:nvSpPr>
                <p:cNvPr id="12910" name="Freeform 486"/>
                <p:cNvSpPr>
                  <a:spLocks/>
                </p:cNvSpPr>
                <p:nvPr/>
              </p:nvSpPr>
              <p:spPr bwMode="auto">
                <a:xfrm>
                  <a:off x="2728" y="4067"/>
                  <a:ext cx="13" cy="3"/>
                </a:xfrm>
                <a:custGeom>
                  <a:avLst/>
                  <a:gdLst>
                    <a:gd name="T0" fmla="*/ 0 w 40"/>
                    <a:gd name="T1" fmla="*/ 0 h 9"/>
                    <a:gd name="T2" fmla="*/ 0 w 40"/>
                    <a:gd name="T3" fmla="*/ 0 h 9"/>
                    <a:gd name="T4" fmla="*/ 0 w 40"/>
                    <a:gd name="T5" fmla="*/ 0 h 9"/>
                    <a:gd name="T6" fmla="*/ 0 w 40"/>
                    <a:gd name="T7" fmla="*/ 0 h 9"/>
                    <a:gd name="T8" fmla="*/ 0 w 40"/>
                    <a:gd name="T9" fmla="*/ 0 h 9"/>
                    <a:gd name="T10" fmla="*/ 0 w 40"/>
                    <a:gd name="T11" fmla="*/ 0 h 9"/>
                    <a:gd name="T12" fmla="*/ 0 w 40"/>
                    <a:gd name="T13" fmla="*/ 0 h 9"/>
                    <a:gd name="T14" fmla="*/ 0 w 40"/>
                    <a:gd name="T15" fmla="*/ 0 h 9"/>
                    <a:gd name="T16" fmla="*/ 0 w 40"/>
                    <a:gd name="T17" fmla="*/ 0 h 9"/>
                    <a:gd name="T18" fmla="*/ 0 w 40"/>
                    <a:gd name="T19" fmla="*/ 0 h 9"/>
                    <a:gd name="T20" fmla="*/ 0 w 40"/>
                    <a:gd name="T21" fmla="*/ 0 h 9"/>
                    <a:gd name="T22" fmla="*/ 0 w 40"/>
                    <a:gd name="T23" fmla="*/ 0 h 9"/>
                    <a:gd name="T24" fmla="*/ 0 w 40"/>
                    <a:gd name="T25" fmla="*/ 0 h 9"/>
                    <a:gd name="T26" fmla="*/ 0 w 40"/>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9"/>
                    <a:gd name="T44" fmla="*/ 40 w 40"/>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9">
                      <a:moveTo>
                        <a:pt x="0" y="0"/>
                      </a:moveTo>
                      <a:lnTo>
                        <a:pt x="1" y="2"/>
                      </a:lnTo>
                      <a:lnTo>
                        <a:pt x="3" y="4"/>
                      </a:lnTo>
                      <a:lnTo>
                        <a:pt x="4" y="7"/>
                      </a:lnTo>
                      <a:lnTo>
                        <a:pt x="7" y="8"/>
                      </a:lnTo>
                      <a:lnTo>
                        <a:pt x="11" y="9"/>
                      </a:lnTo>
                      <a:lnTo>
                        <a:pt x="14" y="9"/>
                      </a:lnTo>
                      <a:lnTo>
                        <a:pt x="18" y="9"/>
                      </a:lnTo>
                      <a:lnTo>
                        <a:pt x="22" y="8"/>
                      </a:lnTo>
                      <a:lnTo>
                        <a:pt x="26" y="7"/>
                      </a:lnTo>
                      <a:lnTo>
                        <a:pt x="32" y="4"/>
                      </a:lnTo>
                      <a:lnTo>
                        <a:pt x="36" y="2"/>
                      </a:lnTo>
                      <a:lnTo>
                        <a:pt x="40" y="0"/>
                      </a:lnTo>
                      <a:lnTo>
                        <a:pt x="0" y="0"/>
                      </a:lnTo>
                      <a:close/>
                    </a:path>
                  </a:pathLst>
                </a:custGeom>
                <a:solidFill>
                  <a:srgbClr val="696969"/>
                </a:solidFill>
                <a:ln w="9525">
                  <a:noFill/>
                  <a:round/>
                  <a:headEnd/>
                  <a:tailEnd/>
                </a:ln>
              </p:spPr>
              <p:txBody>
                <a:bodyPr/>
                <a:lstStyle/>
                <a:p>
                  <a:endParaRPr lang="en-US"/>
                </a:p>
              </p:txBody>
            </p:sp>
            <p:sp>
              <p:nvSpPr>
                <p:cNvPr id="12911" name="Freeform 487"/>
                <p:cNvSpPr>
                  <a:spLocks/>
                </p:cNvSpPr>
                <p:nvPr/>
              </p:nvSpPr>
              <p:spPr bwMode="auto">
                <a:xfrm>
                  <a:off x="2729" y="4069"/>
                  <a:ext cx="9"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3"/>
                    <a:gd name="T32" fmla="*/ 25 w 25"/>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3">
                      <a:moveTo>
                        <a:pt x="0" y="0"/>
                      </a:moveTo>
                      <a:lnTo>
                        <a:pt x="0" y="0"/>
                      </a:lnTo>
                      <a:lnTo>
                        <a:pt x="1" y="1"/>
                      </a:lnTo>
                      <a:lnTo>
                        <a:pt x="3" y="2"/>
                      </a:lnTo>
                      <a:lnTo>
                        <a:pt x="8" y="3"/>
                      </a:lnTo>
                      <a:lnTo>
                        <a:pt x="12" y="3"/>
                      </a:lnTo>
                      <a:lnTo>
                        <a:pt x="19" y="2"/>
                      </a:lnTo>
                      <a:lnTo>
                        <a:pt x="25" y="0"/>
                      </a:lnTo>
                      <a:lnTo>
                        <a:pt x="0" y="0"/>
                      </a:lnTo>
                      <a:close/>
                    </a:path>
                  </a:pathLst>
                </a:custGeom>
                <a:solidFill>
                  <a:srgbClr val="5E5E5E"/>
                </a:solidFill>
                <a:ln w="9525">
                  <a:noFill/>
                  <a:round/>
                  <a:headEnd/>
                  <a:tailEnd/>
                </a:ln>
              </p:spPr>
              <p:txBody>
                <a:bodyPr/>
                <a:lstStyle/>
                <a:p>
                  <a:endParaRPr lang="en-US"/>
                </a:p>
              </p:txBody>
            </p:sp>
            <p:sp>
              <p:nvSpPr>
                <p:cNvPr id="12912" name="Freeform 488"/>
                <p:cNvSpPr>
                  <a:spLocks/>
                </p:cNvSpPr>
                <p:nvPr/>
              </p:nvSpPr>
              <p:spPr bwMode="auto">
                <a:xfrm>
                  <a:off x="2726" y="4052"/>
                  <a:ext cx="8" cy="19"/>
                </a:xfrm>
                <a:custGeom>
                  <a:avLst/>
                  <a:gdLst>
                    <a:gd name="T0" fmla="*/ 0 w 26"/>
                    <a:gd name="T1" fmla="*/ 0 h 58"/>
                    <a:gd name="T2" fmla="*/ 0 w 26"/>
                    <a:gd name="T3" fmla="*/ 0 h 58"/>
                    <a:gd name="T4" fmla="*/ 0 w 26"/>
                    <a:gd name="T5" fmla="*/ 0 h 58"/>
                    <a:gd name="T6" fmla="*/ 0 w 26"/>
                    <a:gd name="T7" fmla="*/ 0 h 58"/>
                    <a:gd name="T8" fmla="*/ 0 w 26"/>
                    <a:gd name="T9" fmla="*/ 0 h 58"/>
                    <a:gd name="T10" fmla="*/ 0 w 26"/>
                    <a:gd name="T11" fmla="*/ 0 h 58"/>
                    <a:gd name="T12" fmla="*/ 0 w 26"/>
                    <a:gd name="T13" fmla="*/ 0 h 58"/>
                    <a:gd name="T14" fmla="*/ 0 w 26"/>
                    <a:gd name="T15" fmla="*/ 1 h 58"/>
                    <a:gd name="T16" fmla="*/ 0 w 26"/>
                    <a:gd name="T17" fmla="*/ 1 h 58"/>
                    <a:gd name="T18" fmla="*/ 0 w 26"/>
                    <a:gd name="T19" fmla="*/ 1 h 58"/>
                    <a:gd name="T20" fmla="*/ 0 w 26"/>
                    <a:gd name="T21" fmla="*/ 1 h 58"/>
                    <a:gd name="T22" fmla="*/ 0 w 26"/>
                    <a:gd name="T23" fmla="*/ 1 h 58"/>
                    <a:gd name="T24" fmla="*/ 0 w 26"/>
                    <a:gd name="T25" fmla="*/ 1 h 58"/>
                    <a:gd name="T26" fmla="*/ 0 w 26"/>
                    <a:gd name="T27" fmla="*/ 0 h 58"/>
                    <a:gd name="T28" fmla="*/ 0 w 26"/>
                    <a:gd name="T29" fmla="*/ 0 h 58"/>
                    <a:gd name="T30" fmla="*/ 0 w 26"/>
                    <a:gd name="T31" fmla="*/ 0 h 58"/>
                    <a:gd name="T32" fmla="*/ 0 w 26"/>
                    <a:gd name="T33" fmla="*/ 0 h 58"/>
                    <a:gd name="T34" fmla="*/ 0 w 26"/>
                    <a:gd name="T35" fmla="*/ 0 h 58"/>
                    <a:gd name="T36" fmla="*/ 0 w 26"/>
                    <a:gd name="T37" fmla="*/ 0 h 58"/>
                    <a:gd name="T38" fmla="*/ 0 w 26"/>
                    <a:gd name="T39" fmla="*/ 0 h 58"/>
                    <a:gd name="T40" fmla="*/ 0 w 26"/>
                    <a:gd name="T41" fmla="*/ 0 h 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58"/>
                    <a:gd name="T65" fmla="*/ 26 w 26"/>
                    <a:gd name="T66" fmla="*/ 58 h 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58">
                      <a:moveTo>
                        <a:pt x="15" y="0"/>
                      </a:moveTo>
                      <a:lnTo>
                        <a:pt x="15" y="0"/>
                      </a:lnTo>
                      <a:lnTo>
                        <a:pt x="10" y="8"/>
                      </a:lnTo>
                      <a:lnTo>
                        <a:pt x="5" y="18"/>
                      </a:lnTo>
                      <a:lnTo>
                        <a:pt x="1" y="26"/>
                      </a:lnTo>
                      <a:lnTo>
                        <a:pt x="0" y="33"/>
                      </a:lnTo>
                      <a:lnTo>
                        <a:pt x="0" y="41"/>
                      </a:lnTo>
                      <a:lnTo>
                        <a:pt x="1" y="47"/>
                      </a:lnTo>
                      <a:lnTo>
                        <a:pt x="5" y="53"/>
                      </a:lnTo>
                      <a:lnTo>
                        <a:pt x="11" y="58"/>
                      </a:lnTo>
                      <a:lnTo>
                        <a:pt x="17" y="49"/>
                      </a:lnTo>
                      <a:lnTo>
                        <a:pt x="14" y="47"/>
                      </a:lnTo>
                      <a:lnTo>
                        <a:pt x="14" y="45"/>
                      </a:lnTo>
                      <a:lnTo>
                        <a:pt x="11" y="40"/>
                      </a:lnTo>
                      <a:lnTo>
                        <a:pt x="11" y="35"/>
                      </a:lnTo>
                      <a:lnTo>
                        <a:pt x="14" y="28"/>
                      </a:lnTo>
                      <a:lnTo>
                        <a:pt x="17" y="21"/>
                      </a:lnTo>
                      <a:lnTo>
                        <a:pt x="19" y="13"/>
                      </a:lnTo>
                      <a:lnTo>
                        <a:pt x="26" y="5"/>
                      </a:lnTo>
                      <a:lnTo>
                        <a:pt x="15" y="0"/>
                      </a:lnTo>
                      <a:close/>
                    </a:path>
                  </a:pathLst>
                </a:custGeom>
                <a:solidFill>
                  <a:srgbClr val="000000"/>
                </a:solidFill>
                <a:ln w="9525">
                  <a:noFill/>
                  <a:round/>
                  <a:headEnd/>
                  <a:tailEnd/>
                </a:ln>
              </p:spPr>
              <p:txBody>
                <a:bodyPr/>
                <a:lstStyle/>
                <a:p>
                  <a:endParaRPr lang="en-US"/>
                </a:p>
              </p:txBody>
            </p:sp>
            <p:sp>
              <p:nvSpPr>
                <p:cNvPr id="12913" name="Freeform 489"/>
                <p:cNvSpPr>
                  <a:spLocks/>
                </p:cNvSpPr>
                <p:nvPr/>
              </p:nvSpPr>
              <p:spPr bwMode="auto">
                <a:xfrm>
                  <a:off x="2731" y="4041"/>
                  <a:ext cx="21" cy="12"/>
                </a:xfrm>
                <a:custGeom>
                  <a:avLst/>
                  <a:gdLst>
                    <a:gd name="T0" fmla="*/ 1 w 65"/>
                    <a:gd name="T1" fmla="*/ 0 h 38"/>
                    <a:gd name="T2" fmla="*/ 1 w 65"/>
                    <a:gd name="T3" fmla="*/ 0 h 38"/>
                    <a:gd name="T4" fmla="*/ 1 w 65"/>
                    <a:gd name="T5" fmla="*/ 0 h 38"/>
                    <a:gd name="T6" fmla="*/ 1 w 65"/>
                    <a:gd name="T7" fmla="*/ 0 h 38"/>
                    <a:gd name="T8" fmla="*/ 0 w 65"/>
                    <a:gd name="T9" fmla="*/ 0 h 38"/>
                    <a:gd name="T10" fmla="*/ 0 w 65"/>
                    <a:gd name="T11" fmla="*/ 0 h 38"/>
                    <a:gd name="T12" fmla="*/ 0 w 65"/>
                    <a:gd name="T13" fmla="*/ 0 h 38"/>
                    <a:gd name="T14" fmla="*/ 0 w 65"/>
                    <a:gd name="T15" fmla="*/ 0 h 38"/>
                    <a:gd name="T16" fmla="*/ 0 w 65"/>
                    <a:gd name="T17" fmla="*/ 0 h 38"/>
                    <a:gd name="T18" fmla="*/ 0 w 65"/>
                    <a:gd name="T19" fmla="*/ 0 h 38"/>
                    <a:gd name="T20" fmla="*/ 0 w 65"/>
                    <a:gd name="T21" fmla="*/ 0 h 38"/>
                    <a:gd name="T22" fmla="*/ 0 w 65"/>
                    <a:gd name="T23" fmla="*/ 0 h 38"/>
                    <a:gd name="T24" fmla="*/ 0 w 65"/>
                    <a:gd name="T25" fmla="*/ 0 h 38"/>
                    <a:gd name="T26" fmla="*/ 0 w 65"/>
                    <a:gd name="T27" fmla="*/ 0 h 38"/>
                    <a:gd name="T28" fmla="*/ 0 w 65"/>
                    <a:gd name="T29" fmla="*/ 0 h 38"/>
                    <a:gd name="T30" fmla="*/ 1 w 65"/>
                    <a:gd name="T31" fmla="*/ 0 h 38"/>
                    <a:gd name="T32" fmla="*/ 1 w 65"/>
                    <a:gd name="T33" fmla="*/ 0 h 38"/>
                    <a:gd name="T34" fmla="*/ 1 w 65"/>
                    <a:gd name="T35" fmla="*/ 0 h 38"/>
                    <a:gd name="T36" fmla="*/ 1 w 65"/>
                    <a:gd name="T37" fmla="*/ 0 h 38"/>
                    <a:gd name="T38" fmla="*/ 1 w 65"/>
                    <a:gd name="T39" fmla="*/ 0 h 38"/>
                    <a:gd name="T40" fmla="*/ 1 w 65"/>
                    <a:gd name="T41" fmla="*/ 0 h 38"/>
                    <a:gd name="T42" fmla="*/ 1 w 65"/>
                    <a:gd name="T43" fmla="*/ 0 h 38"/>
                    <a:gd name="T44" fmla="*/ 1 w 65"/>
                    <a:gd name="T45" fmla="*/ 0 h 38"/>
                    <a:gd name="T46" fmla="*/ 1 w 65"/>
                    <a:gd name="T47" fmla="*/ 0 h 3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38"/>
                    <a:gd name="T74" fmla="*/ 65 w 65"/>
                    <a:gd name="T75" fmla="*/ 38 h 3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 h="38">
                      <a:moveTo>
                        <a:pt x="65" y="3"/>
                      </a:moveTo>
                      <a:lnTo>
                        <a:pt x="65" y="3"/>
                      </a:lnTo>
                      <a:lnTo>
                        <a:pt x="57" y="0"/>
                      </a:lnTo>
                      <a:lnTo>
                        <a:pt x="48" y="0"/>
                      </a:lnTo>
                      <a:lnTo>
                        <a:pt x="40" y="3"/>
                      </a:lnTo>
                      <a:lnTo>
                        <a:pt x="32" y="6"/>
                      </a:lnTo>
                      <a:lnTo>
                        <a:pt x="24" y="12"/>
                      </a:lnTo>
                      <a:lnTo>
                        <a:pt x="15" y="17"/>
                      </a:lnTo>
                      <a:lnTo>
                        <a:pt x="8" y="25"/>
                      </a:lnTo>
                      <a:lnTo>
                        <a:pt x="0" y="33"/>
                      </a:lnTo>
                      <a:lnTo>
                        <a:pt x="11" y="38"/>
                      </a:lnTo>
                      <a:lnTo>
                        <a:pt x="17" y="31"/>
                      </a:lnTo>
                      <a:lnTo>
                        <a:pt x="24" y="24"/>
                      </a:lnTo>
                      <a:lnTo>
                        <a:pt x="30" y="19"/>
                      </a:lnTo>
                      <a:lnTo>
                        <a:pt x="39" y="14"/>
                      </a:lnTo>
                      <a:lnTo>
                        <a:pt x="46" y="12"/>
                      </a:lnTo>
                      <a:lnTo>
                        <a:pt x="50" y="10"/>
                      </a:lnTo>
                      <a:lnTo>
                        <a:pt x="55" y="10"/>
                      </a:lnTo>
                      <a:lnTo>
                        <a:pt x="59" y="11"/>
                      </a:lnTo>
                      <a:lnTo>
                        <a:pt x="65" y="3"/>
                      </a:lnTo>
                      <a:close/>
                    </a:path>
                  </a:pathLst>
                </a:custGeom>
                <a:solidFill>
                  <a:srgbClr val="000000"/>
                </a:solidFill>
                <a:ln w="9525">
                  <a:noFill/>
                  <a:round/>
                  <a:headEnd/>
                  <a:tailEnd/>
                </a:ln>
              </p:spPr>
              <p:txBody>
                <a:bodyPr/>
                <a:lstStyle/>
                <a:p>
                  <a:endParaRPr lang="en-US"/>
                </a:p>
              </p:txBody>
            </p:sp>
            <p:sp>
              <p:nvSpPr>
                <p:cNvPr id="12914" name="Freeform 490"/>
                <p:cNvSpPr>
                  <a:spLocks/>
                </p:cNvSpPr>
                <p:nvPr/>
              </p:nvSpPr>
              <p:spPr bwMode="auto">
                <a:xfrm>
                  <a:off x="2747" y="4042"/>
                  <a:ext cx="9" cy="19"/>
                </a:xfrm>
                <a:custGeom>
                  <a:avLst/>
                  <a:gdLst>
                    <a:gd name="T0" fmla="*/ 0 w 26"/>
                    <a:gd name="T1" fmla="*/ 1 h 57"/>
                    <a:gd name="T2" fmla="*/ 0 w 26"/>
                    <a:gd name="T3" fmla="*/ 1 h 57"/>
                    <a:gd name="T4" fmla="*/ 0 w 26"/>
                    <a:gd name="T5" fmla="*/ 1 h 57"/>
                    <a:gd name="T6" fmla="*/ 0 w 26"/>
                    <a:gd name="T7" fmla="*/ 1 h 57"/>
                    <a:gd name="T8" fmla="*/ 0 w 26"/>
                    <a:gd name="T9" fmla="*/ 0 h 57"/>
                    <a:gd name="T10" fmla="*/ 0 w 26"/>
                    <a:gd name="T11" fmla="*/ 0 h 57"/>
                    <a:gd name="T12" fmla="*/ 0 w 26"/>
                    <a:gd name="T13" fmla="*/ 0 h 57"/>
                    <a:gd name="T14" fmla="*/ 0 w 26"/>
                    <a:gd name="T15" fmla="*/ 0 h 57"/>
                    <a:gd name="T16" fmla="*/ 0 w 26"/>
                    <a:gd name="T17" fmla="*/ 0 h 57"/>
                    <a:gd name="T18" fmla="*/ 0 w 26"/>
                    <a:gd name="T19" fmla="*/ 0 h 57"/>
                    <a:gd name="T20" fmla="*/ 0 w 26"/>
                    <a:gd name="T21" fmla="*/ 0 h 57"/>
                    <a:gd name="T22" fmla="*/ 0 w 26"/>
                    <a:gd name="T23" fmla="*/ 0 h 57"/>
                    <a:gd name="T24" fmla="*/ 0 w 26"/>
                    <a:gd name="T25" fmla="*/ 0 h 57"/>
                    <a:gd name="T26" fmla="*/ 0 w 26"/>
                    <a:gd name="T27" fmla="*/ 0 h 57"/>
                    <a:gd name="T28" fmla="*/ 0 w 26"/>
                    <a:gd name="T29" fmla="*/ 0 h 57"/>
                    <a:gd name="T30" fmla="*/ 0 w 26"/>
                    <a:gd name="T31" fmla="*/ 0 h 57"/>
                    <a:gd name="T32" fmla="*/ 0 w 26"/>
                    <a:gd name="T33" fmla="*/ 0 h 57"/>
                    <a:gd name="T34" fmla="*/ 0 w 26"/>
                    <a:gd name="T35" fmla="*/ 1 h 57"/>
                    <a:gd name="T36" fmla="*/ 0 w 26"/>
                    <a:gd name="T37" fmla="*/ 1 h 57"/>
                    <a:gd name="T38" fmla="*/ 0 w 26"/>
                    <a:gd name="T39" fmla="*/ 1 h 57"/>
                    <a:gd name="T40" fmla="*/ 0 w 26"/>
                    <a:gd name="T41" fmla="*/ 1 h 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6"/>
                    <a:gd name="T64" fmla="*/ 0 h 57"/>
                    <a:gd name="T65" fmla="*/ 26 w 26"/>
                    <a:gd name="T66" fmla="*/ 57 h 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6" h="57">
                      <a:moveTo>
                        <a:pt x="11" y="57"/>
                      </a:moveTo>
                      <a:lnTo>
                        <a:pt x="11" y="57"/>
                      </a:lnTo>
                      <a:lnTo>
                        <a:pt x="16" y="48"/>
                      </a:lnTo>
                      <a:lnTo>
                        <a:pt x="20" y="41"/>
                      </a:lnTo>
                      <a:lnTo>
                        <a:pt x="25" y="31"/>
                      </a:lnTo>
                      <a:lnTo>
                        <a:pt x="26" y="23"/>
                      </a:lnTo>
                      <a:lnTo>
                        <a:pt x="26" y="16"/>
                      </a:lnTo>
                      <a:lnTo>
                        <a:pt x="25" y="9"/>
                      </a:lnTo>
                      <a:lnTo>
                        <a:pt x="20" y="3"/>
                      </a:lnTo>
                      <a:lnTo>
                        <a:pt x="15" y="0"/>
                      </a:lnTo>
                      <a:lnTo>
                        <a:pt x="9" y="8"/>
                      </a:lnTo>
                      <a:lnTo>
                        <a:pt x="12" y="9"/>
                      </a:lnTo>
                      <a:lnTo>
                        <a:pt x="12" y="12"/>
                      </a:lnTo>
                      <a:lnTo>
                        <a:pt x="15" y="17"/>
                      </a:lnTo>
                      <a:lnTo>
                        <a:pt x="15" y="22"/>
                      </a:lnTo>
                      <a:lnTo>
                        <a:pt x="12" y="29"/>
                      </a:lnTo>
                      <a:lnTo>
                        <a:pt x="11" y="36"/>
                      </a:lnTo>
                      <a:lnTo>
                        <a:pt x="7" y="44"/>
                      </a:lnTo>
                      <a:lnTo>
                        <a:pt x="0" y="51"/>
                      </a:lnTo>
                      <a:lnTo>
                        <a:pt x="11" y="57"/>
                      </a:lnTo>
                      <a:close/>
                    </a:path>
                  </a:pathLst>
                </a:custGeom>
                <a:solidFill>
                  <a:srgbClr val="000000"/>
                </a:solidFill>
                <a:ln w="9525">
                  <a:noFill/>
                  <a:round/>
                  <a:headEnd/>
                  <a:tailEnd/>
                </a:ln>
              </p:spPr>
              <p:txBody>
                <a:bodyPr/>
                <a:lstStyle/>
                <a:p>
                  <a:endParaRPr lang="en-US"/>
                </a:p>
              </p:txBody>
            </p:sp>
            <p:sp>
              <p:nvSpPr>
                <p:cNvPr id="12915" name="Freeform 491"/>
                <p:cNvSpPr>
                  <a:spLocks/>
                </p:cNvSpPr>
                <p:nvPr/>
              </p:nvSpPr>
              <p:spPr bwMode="auto">
                <a:xfrm>
                  <a:off x="2729" y="4059"/>
                  <a:ext cx="22" cy="13"/>
                </a:xfrm>
                <a:custGeom>
                  <a:avLst/>
                  <a:gdLst>
                    <a:gd name="T0" fmla="*/ 0 w 65"/>
                    <a:gd name="T1" fmla="*/ 0 h 39"/>
                    <a:gd name="T2" fmla="*/ 0 w 65"/>
                    <a:gd name="T3" fmla="*/ 0 h 39"/>
                    <a:gd name="T4" fmla="*/ 0 w 65"/>
                    <a:gd name="T5" fmla="*/ 0 h 39"/>
                    <a:gd name="T6" fmla="*/ 0 w 65"/>
                    <a:gd name="T7" fmla="*/ 0 h 39"/>
                    <a:gd name="T8" fmla="*/ 0 w 65"/>
                    <a:gd name="T9" fmla="*/ 0 h 39"/>
                    <a:gd name="T10" fmla="*/ 0 w 65"/>
                    <a:gd name="T11" fmla="*/ 0 h 39"/>
                    <a:gd name="T12" fmla="*/ 1 w 65"/>
                    <a:gd name="T13" fmla="*/ 0 h 39"/>
                    <a:gd name="T14" fmla="*/ 1 w 65"/>
                    <a:gd name="T15" fmla="*/ 0 h 39"/>
                    <a:gd name="T16" fmla="*/ 1 w 65"/>
                    <a:gd name="T17" fmla="*/ 0 h 39"/>
                    <a:gd name="T18" fmla="*/ 1 w 65"/>
                    <a:gd name="T19" fmla="*/ 0 h 39"/>
                    <a:gd name="T20" fmla="*/ 1 w 65"/>
                    <a:gd name="T21" fmla="*/ 0 h 39"/>
                    <a:gd name="T22" fmla="*/ 1 w 65"/>
                    <a:gd name="T23" fmla="*/ 0 h 39"/>
                    <a:gd name="T24" fmla="*/ 1 w 65"/>
                    <a:gd name="T25" fmla="*/ 0 h 39"/>
                    <a:gd name="T26" fmla="*/ 0 w 65"/>
                    <a:gd name="T27" fmla="*/ 0 h 39"/>
                    <a:gd name="T28" fmla="*/ 0 w 65"/>
                    <a:gd name="T29" fmla="*/ 0 h 39"/>
                    <a:gd name="T30" fmla="*/ 0 w 65"/>
                    <a:gd name="T31" fmla="*/ 0 h 39"/>
                    <a:gd name="T32" fmla="*/ 0 w 65"/>
                    <a:gd name="T33" fmla="*/ 0 h 39"/>
                    <a:gd name="T34" fmla="*/ 0 w 65"/>
                    <a:gd name="T35" fmla="*/ 0 h 39"/>
                    <a:gd name="T36" fmla="*/ 0 w 65"/>
                    <a:gd name="T37" fmla="*/ 0 h 39"/>
                    <a:gd name="T38" fmla="*/ 0 w 65"/>
                    <a:gd name="T39" fmla="*/ 0 h 39"/>
                    <a:gd name="T40" fmla="*/ 0 w 65"/>
                    <a:gd name="T41" fmla="*/ 0 h 39"/>
                    <a:gd name="T42" fmla="*/ 0 w 65"/>
                    <a:gd name="T43" fmla="*/ 0 h 39"/>
                    <a:gd name="T44" fmla="*/ 0 w 65"/>
                    <a:gd name="T45" fmla="*/ 0 h 39"/>
                    <a:gd name="T46" fmla="*/ 0 w 65"/>
                    <a:gd name="T47" fmla="*/ 0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5"/>
                    <a:gd name="T73" fmla="*/ 0 h 39"/>
                    <a:gd name="T74" fmla="*/ 65 w 65"/>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5" h="39">
                      <a:moveTo>
                        <a:pt x="0" y="37"/>
                      </a:moveTo>
                      <a:lnTo>
                        <a:pt x="0" y="37"/>
                      </a:lnTo>
                      <a:lnTo>
                        <a:pt x="8" y="39"/>
                      </a:lnTo>
                      <a:lnTo>
                        <a:pt x="15" y="39"/>
                      </a:lnTo>
                      <a:lnTo>
                        <a:pt x="25" y="35"/>
                      </a:lnTo>
                      <a:lnTo>
                        <a:pt x="33" y="32"/>
                      </a:lnTo>
                      <a:lnTo>
                        <a:pt x="40" y="28"/>
                      </a:lnTo>
                      <a:lnTo>
                        <a:pt x="50" y="21"/>
                      </a:lnTo>
                      <a:lnTo>
                        <a:pt x="57" y="14"/>
                      </a:lnTo>
                      <a:lnTo>
                        <a:pt x="65" y="6"/>
                      </a:lnTo>
                      <a:lnTo>
                        <a:pt x="54" y="0"/>
                      </a:lnTo>
                      <a:lnTo>
                        <a:pt x="48" y="8"/>
                      </a:lnTo>
                      <a:lnTo>
                        <a:pt x="41" y="14"/>
                      </a:lnTo>
                      <a:lnTo>
                        <a:pt x="33" y="19"/>
                      </a:lnTo>
                      <a:lnTo>
                        <a:pt x="26" y="24"/>
                      </a:lnTo>
                      <a:lnTo>
                        <a:pt x="19" y="27"/>
                      </a:lnTo>
                      <a:lnTo>
                        <a:pt x="14" y="28"/>
                      </a:lnTo>
                      <a:lnTo>
                        <a:pt x="10" y="28"/>
                      </a:lnTo>
                      <a:lnTo>
                        <a:pt x="6" y="28"/>
                      </a:lnTo>
                      <a:lnTo>
                        <a:pt x="0" y="37"/>
                      </a:lnTo>
                      <a:close/>
                    </a:path>
                  </a:pathLst>
                </a:custGeom>
                <a:solidFill>
                  <a:srgbClr val="000000"/>
                </a:solidFill>
                <a:ln w="9525">
                  <a:noFill/>
                  <a:round/>
                  <a:headEnd/>
                  <a:tailEnd/>
                </a:ln>
              </p:spPr>
              <p:txBody>
                <a:bodyPr/>
                <a:lstStyle/>
                <a:p>
                  <a:endParaRPr lang="en-US"/>
                </a:p>
              </p:txBody>
            </p:sp>
            <p:sp>
              <p:nvSpPr>
                <p:cNvPr id="12916" name="Freeform 492"/>
                <p:cNvSpPr>
                  <a:spLocks/>
                </p:cNvSpPr>
                <p:nvPr/>
              </p:nvSpPr>
              <p:spPr bwMode="auto">
                <a:xfrm>
                  <a:off x="2760" y="4061"/>
                  <a:ext cx="3" cy="1"/>
                </a:xfrm>
                <a:custGeom>
                  <a:avLst/>
                  <a:gdLst>
                    <a:gd name="T0" fmla="*/ 0 w 11"/>
                    <a:gd name="T1" fmla="*/ 1 h 2"/>
                    <a:gd name="T2" fmla="*/ 0 w 11"/>
                    <a:gd name="T3" fmla="*/ 0 h 2"/>
                    <a:gd name="T4" fmla="*/ 0 w 11"/>
                    <a:gd name="T5" fmla="*/ 0 h 2"/>
                    <a:gd name="T6" fmla="*/ 0 w 11"/>
                    <a:gd name="T7" fmla="*/ 0 h 2"/>
                    <a:gd name="T8" fmla="*/ 0 w 11"/>
                    <a:gd name="T9" fmla="*/ 0 h 2"/>
                    <a:gd name="T10" fmla="*/ 0 w 11"/>
                    <a:gd name="T11" fmla="*/ 0 h 2"/>
                    <a:gd name="T12" fmla="*/ 0 w 11"/>
                    <a:gd name="T13" fmla="*/ 1 h 2"/>
                    <a:gd name="T14" fmla="*/ 0 60000 65536"/>
                    <a:gd name="T15" fmla="*/ 0 60000 65536"/>
                    <a:gd name="T16" fmla="*/ 0 60000 65536"/>
                    <a:gd name="T17" fmla="*/ 0 60000 65536"/>
                    <a:gd name="T18" fmla="*/ 0 60000 65536"/>
                    <a:gd name="T19" fmla="*/ 0 60000 65536"/>
                    <a:gd name="T20" fmla="*/ 0 60000 65536"/>
                    <a:gd name="T21" fmla="*/ 0 w 11"/>
                    <a:gd name="T22" fmla="*/ 0 h 2"/>
                    <a:gd name="T23" fmla="*/ 11 w 1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
                      <a:moveTo>
                        <a:pt x="11" y="2"/>
                      </a:moveTo>
                      <a:lnTo>
                        <a:pt x="10" y="0"/>
                      </a:lnTo>
                      <a:lnTo>
                        <a:pt x="7" y="0"/>
                      </a:lnTo>
                      <a:lnTo>
                        <a:pt x="3" y="0"/>
                      </a:lnTo>
                      <a:lnTo>
                        <a:pt x="0" y="0"/>
                      </a:lnTo>
                      <a:lnTo>
                        <a:pt x="11" y="0"/>
                      </a:lnTo>
                      <a:lnTo>
                        <a:pt x="11" y="2"/>
                      </a:lnTo>
                      <a:close/>
                    </a:path>
                  </a:pathLst>
                </a:custGeom>
                <a:solidFill>
                  <a:srgbClr val="E3E3E3"/>
                </a:solidFill>
                <a:ln w="9525">
                  <a:noFill/>
                  <a:round/>
                  <a:headEnd/>
                  <a:tailEnd/>
                </a:ln>
              </p:spPr>
              <p:txBody>
                <a:bodyPr/>
                <a:lstStyle/>
                <a:p>
                  <a:endParaRPr lang="en-US"/>
                </a:p>
              </p:txBody>
            </p:sp>
            <p:sp>
              <p:nvSpPr>
                <p:cNvPr id="12917" name="Freeform 493"/>
                <p:cNvSpPr>
                  <a:spLocks/>
                </p:cNvSpPr>
                <p:nvPr/>
              </p:nvSpPr>
              <p:spPr bwMode="auto">
                <a:xfrm>
                  <a:off x="2759" y="4061"/>
                  <a:ext cx="6" cy="1"/>
                </a:xfrm>
                <a:custGeom>
                  <a:avLst/>
                  <a:gdLst>
                    <a:gd name="T0" fmla="*/ 0 w 18"/>
                    <a:gd name="T1" fmla="*/ 0 h 4"/>
                    <a:gd name="T2" fmla="*/ 0 w 18"/>
                    <a:gd name="T3" fmla="*/ 0 h 4"/>
                    <a:gd name="T4" fmla="*/ 0 w 18"/>
                    <a:gd name="T5" fmla="*/ 0 h 4"/>
                    <a:gd name="T6" fmla="*/ 0 w 18"/>
                    <a:gd name="T7" fmla="*/ 0 h 4"/>
                    <a:gd name="T8" fmla="*/ 0 w 18"/>
                    <a:gd name="T9" fmla="*/ 0 h 4"/>
                    <a:gd name="T10" fmla="*/ 0 w 18"/>
                    <a:gd name="T11" fmla="*/ 0 h 4"/>
                    <a:gd name="T12" fmla="*/ 0 w 18"/>
                    <a:gd name="T13" fmla="*/ 0 h 4"/>
                    <a:gd name="T14" fmla="*/ 0 w 18"/>
                    <a:gd name="T15" fmla="*/ 0 h 4"/>
                    <a:gd name="T16" fmla="*/ 0 w 18"/>
                    <a:gd name="T17" fmla="*/ 0 h 4"/>
                    <a:gd name="T18" fmla="*/ 0 w 18"/>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4"/>
                    <a:gd name="T32" fmla="*/ 18 w 18"/>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4">
                      <a:moveTo>
                        <a:pt x="18" y="4"/>
                      </a:moveTo>
                      <a:lnTo>
                        <a:pt x="17" y="3"/>
                      </a:lnTo>
                      <a:lnTo>
                        <a:pt x="15" y="3"/>
                      </a:lnTo>
                      <a:lnTo>
                        <a:pt x="14" y="3"/>
                      </a:lnTo>
                      <a:lnTo>
                        <a:pt x="11" y="1"/>
                      </a:lnTo>
                      <a:lnTo>
                        <a:pt x="9" y="0"/>
                      </a:lnTo>
                      <a:lnTo>
                        <a:pt x="4" y="1"/>
                      </a:lnTo>
                      <a:lnTo>
                        <a:pt x="0" y="4"/>
                      </a:lnTo>
                      <a:lnTo>
                        <a:pt x="18" y="4"/>
                      </a:lnTo>
                      <a:close/>
                    </a:path>
                  </a:pathLst>
                </a:custGeom>
                <a:solidFill>
                  <a:srgbClr val="D9D9D9"/>
                </a:solidFill>
                <a:ln w="9525">
                  <a:noFill/>
                  <a:round/>
                  <a:headEnd/>
                  <a:tailEnd/>
                </a:ln>
              </p:spPr>
              <p:txBody>
                <a:bodyPr/>
                <a:lstStyle/>
                <a:p>
                  <a:endParaRPr lang="en-US"/>
                </a:p>
              </p:txBody>
            </p:sp>
            <p:sp>
              <p:nvSpPr>
                <p:cNvPr id="12918" name="Freeform 494"/>
                <p:cNvSpPr>
                  <a:spLocks/>
                </p:cNvSpPr>
                <p:nvPr/>
              </p:nvSpPr>
              <p:spPr bwMode="auto">
                <a:xfrm>
                  <a:off x="2758" y="4061"/>
                  <a:ext cx="7" cy="2"/>
                </a:xfrm>
                <a:custGeom>
                  <a:avLst/>
                  <a:gdLst>
                    <a:gd name="T0" fmla="*/ 0 w 22"/>
                    <a:gd name="T1" fmla="*/ 1 h 4"/>
                    <a:gd name="T2" fmla="*/ 0 w 22"/>
                    <a:gd name="T3" fmla="*/ 1 h 4"/>
                    <a:gd name="T4" fmla="*/ 0 w 22"/>
                    <a:gd name="T5" fmla="*/ 1 h 4"/>
                    <a:gd name="T6" fmla="*/ 0 w 22"/>
                    <a:gd name="T7" fmla="*/ 1 h 4"/>
                    <a:gd name="T8" fmla="*/ 0 w 22"/>
                    <a:gd name="T9" fmla="*/ 0 h 4"/>
                    <a:gd name="T10" fmla="*/ 0 w 22"/>
                    <a:gd name="T11" fmla="*/ 0 h 4"/>
                    <a:gd name="T12" fmla="*/ 0 w 22"/>
                    <a:gd name="T13" fmla="*/ 1 h 4"/>
                    <a:gd name="T14" fmla="*/ 0 w 22"/>
                    <a:gd name="T15" fmla="*/ 1 h 4"/>
                    <a:gd name="T16" fmla="*/ 0 w 22"/>
                    <a:gd name="T17" fmla="*/ 1 h 4"/>
                    <a:gd name="T18" fmla="*/ 0 w 22"/>
                    <a:gd name="T19" fmla="*/ 1 h 4"/>
                    <a:gd name="T20" fmla="*/ 0 w 22"/>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
                    <a:gd name="T35" fmla="*/ 22 w 2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
                      <a:moveTo>
                        <a:pt x="22" y="4"/>
                      </a:moveTo>
                      <a:lnTo>
                        <a:pt x="20" y="4"/>
                      </a:lnTo>
                      <a:lnTo>
                        <a:pt x="20" y="3"/>
                      </a:lnTo>
                      <a:lnTo>
                        <a:pt x="19" y="2"/>
                      </a:lnTo>
                      <a:lnTo>
                        <a:pt x="16" y="0"/>
                      </a:lnTo>
                      <a:lnTo>
                        <a:pt x="5" y="0"/>
                      </a:lnTo>
                      <a:lnTo>
                        <a:pt x="4" y="2"/>
                      </a:lnTo>
                      <a:lnTo>
                        <a:pt x="2" y="3"/>
                      </a:lnTo>
                      <a:lnTo>
                        <a:pt x="1" y="4"/>
                      </a:lnTo>
                      <a:lnTo>
                        <a:pt x="0" y="4"/>
                      </a:lnTo>
                      <a:lnTo>
                        <a:pt x="22" y="4"/>
                      </a:lnTo>
                      <a:close/>
                    </a:path>
                  </a:pathLst>
                </a:custGeom>
                <a:solidFill>
                  <a:srgbClr val="D1D1D1"/>
                </a:solidFill>
                <a:ln w="9525">
                  <a:noFill/>
                  <a:round/>
                  <a:headEnd/>
                  <a:tailEnd/>
                </a:ln>
              </p:spPr>
              <p:txBody>
                <a:bodyPr/>
                <a:lstStyle/>
                <a:p>
                  <a:endParaRPr lang="en-US"/>
                </a:p>
              </p:txBody>
            </p:sp>
            <p:sp>
              <p:nvSpPr>
                <p:cNvPr id="12919" name="Freeform 495"/>
                <p:cNvSpPr>
                  <a:spLocks/>
                </p:cNvSpPr>
                <p:nvPr/>
              </p:nvSpPr>
              <p:spPr bwMode="auto">
                <a:xfrm>
                  <a:off x="2757" y="4062"/>
                  <a:ext cx="9"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w 25"/>
                    <a:gd name="T23" fmla="*/ 0 h 3"/>
                    <a:gd name="T24" fmla="*/ 0 w 25"/>
                    <a:gd name="T25" fmla="*/ 0 h 3"/>
                    <a:gd name="T26" fmla="*/ 0 w 25"/>
                    <a:gd name="T27" fmla="*/ 0 h 3"/>
                    <a:gd name="T28" fmla="*/ 0 w 25"/>
                    <a:gd name="T29" fmla="*/ 0 h 3"/>
                    <a:gd name="T30" fmla="*/ 0 w 25"/>
                    <a:gd name="T31" fmla="*/ 0 h 3"/>
                    <a:gd name="T32" fmla="*/ 0 w 25"/>
                    <a:gd name="T33" fmla="*/ 0 h 3"/>
                    <a:gd name="T34" fmla="*/ 0 w 25"/>
                    <a:gd name="T35" fmla="*/ 0 h 3"/>
                    <a:gd name="T36" fmla="*/ 0 w 25"/>
                    <a:gd name="T37" fmla="*/ 0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
                    <a:gd name="T59" fmla="*/ 25 w 25"/>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
                      <a:moveTo>
                        <a:pt x="22" y="0"/>
                      </a:moveTo>
                      <a:lnTo>
                        <a:pt x="22" y="1"/>
                      </a:lnTo>
                      <a:lnTo>
                        <a:pt x="24" y="1"/>
                      </a:lnTo>
                      <a:lnTo>
                        <a:pt x="24" y="2"/>
                      </a:lnTo>
                      <a:lnTo>
                        <a:pt x="24" y="3"/>
                      </a:lnTo>
                      <a:lnTo>
                        <a:pt x="25" y="3"/>
                      </a:lnTo>
                      <a:lnTo>
                        <a:pt x="0" y="3"/>
                      </a:lnTo>
                      <a:lnTo>
                        <a:pt x="2" y="2"/>
                      </a:lnTo>
                      <a:lnTo>
                        <a:pt x="2" y="1"/>
                      </a:lnTo>
                      <a:lnTo>
                        <a:pt x="3" y="0"/>
                      </a:lnTo>
                      <a:lnTo>
                        <a:pt x="4" y="0"/>
                      </a:lnTo>
                      <a:lnTo>
                        <a:pt x="22" y="0"/>
                      </a:lnTo>
                      <a:close/>
                    </a:path>
                  </a:pathLst>
                </a:custGeom>
                <a:solidFill>
                  <a:srgbClr val="C7C7C7"/>
                </a:solidFill>
                <a:ln w="9525">
                  <a:noFill/>
                  <a:round/>
                  <a:headEnd/>
                  <a:tailEnd/>
                </a:ln>
              </p:spPr>
              <p:txBody>
                <a:bodyPr/>
                <a:lstStyle/>
                <a:p>
                  <a:endParaRPr lang="en-US"/>
                </a:p>
              </p:txBody>
            </p:sp>
            <p:sp>
              <p:nvSpPr>
                <p:cNvPr id="12920" name="Freeform 496"/>
                <p:cNvSpPr>
                  <a:spLocks/>
                </p:cNvSpPr>
                <p:nvPr/>
              </p:nvSpPr>
              <p:spPr bwMode="auto">
                <a:xfrm>
                  <a:off x="2757" y="4063"/>
                  <a:ext cx="9"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w 25"/>
                    <a:gd name="T23" fmla="*/ 0 h 3"/>
                    <a:gd name="T24" fmla="*/ 0 w 25"/>
                    <a:gd name="T25" fmla="*/ 0 h 3"/>
                    <a:gd name="T26" fmla="*/ 0 w 25"/>
                    <a:gd name="T27" fmla="*/ 0 h 3"/>
                    <a:gd name="T28" fmla="*/ 0 w 25"/>
                    <a:gd name="T29" fmla="*/ 0 h 3"/>
                    <a:gd name="T30" fmla="*/ 0 w 25"/>
                    <a:gd name="T31" fmla="*/ 0 h 3"/>
                    <a:gd name="T32" fmla="*/ 0 w 25"/>
                    <a:gd name="T33" fmla="*/ 0 h 3"/>
                    <a:gd name="T34" fmla="*/ 0 w 25"/>
                    <a:gd name="T35" fmla="*/ 0 h 3"/>
                    <a:gd name="T36" fmla="*/ 0 w 25"/>
                    <a:gd name="T37" fmla="*/ 0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
                    <a:gd name="T59" fmla="*/ 25 w 25"/>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
                      <a:moveTo>
                        <a:pt x="24" y="0"/>
                      </a:moveTo>
                      <a:lnTo>
                        <a:pt x="24" y="1"/>
                      </a:lnTo>
                      <a:lnTo>
                        <a:pt x="24" y="2"/>
                      </a:lnTo>
                      <a:lnTo>
                        <a:pt x="25" y="2"/>
                      </a:lnTo>
                      <a:lnTo>
                        <a:pt x="25" y="3"/>
                      </a:lnTo>
                      <a:lnTo>
                        <a:pt x="0" y="3"/>
                      </a:lnTo>
                      <a:lnTo>
                        <a:pt x="0" y="2"/>
                      </a:lnTo>
                      <a:lnTo>
                        <a:pt x="2" y="1"/>
                      </a:lnTo>
                      <a:lnTo>
                        <a:pt x="2" y="0"/>
                      </a:lnTo>
                      <a:lnTo>
                        <a:pt x="24" y="0"/>
                      </a:lnTo>
                      <a:close/>
                    </a:path>
                  </a:pathLst>
                </a:custGeom>
                <a:solidFill>
                  <a:srgbClr val="BFBFBF"/>
                </a:solidFill>
                <a:ln w="9525">
                  <a:noFill/>
                  <a:round/>
                  <a:headEnd/>
                  <a:tailEnd/>
                </a:ln>
              </p:spPr>
              <p:txBody>
                <a:bodyPr/>
                <a:lstStyle/>
                <a:p>
                  <a:endParaRPr lang="en-US"/>
                </a:p>
              </p:txBody>
            </p:sp>
            <p:sp>
              <p:nvSpPr>
                <p:cNvPr id="12921" name="Freeform 497"/>
                <p:cNvSpPr>
                  <a:spLocks/>
                </p:cNvSpPr>
                <p:nvPr/>
              </p:nvSpPr>
              <p:spPr bwMode="auto">
                <a:xfrm>
                  <a:off x="2757" y="4063"/>
                  <a:ext cx="9" cy="2"/>
                </a:xfrm>
                <a:custGeom>
                  <a:avLst/>
                  <a:gdLst>
                    <a:gd name="T0" fmla="*/ 0 w 26"/>
                    <a:gd name="T1" fmla="*/ 1 h 4"/>
                    <a:gd name="T2" fmla="*/ 0 w 26"/>
                    <a:gd name="T3" fmla="*/ 1 h 4"/>
                    <a:gd name="T4" fmla="*/ 0 w 26"/>
                    <a:gd name="T5" fmla="*/ 1 h 4"/>
                    <a:gd name="T6" fmla="*/ 0 w 26"/>
                    <a:gd name="T7" fmla="*/ 1 h 4"/>
                    <a:gd name="T8" fmla="*/ 0 w 26"/>
                    <a:gd name="T9" fmla="*/ 0 h 4"/>
                    <a:gd name="T10" fmla="*/ 0 w 26"/>
                    <a:gd name="T11" fmla="*/ 0 h 4"/>
                    <a:gd name="T12" fmla="*/ 0 w 26"/>
                    <a:gd name="T13" fmla="*/ 1 h 4"/>
                    <a:gd name="T14" fmla="*/ 0 w 26"/>
                    <a:gd name="T15" fmla="*/ 1 h 4"/>
                    <a:gd name="T16" fmla="*/ 0 w 26"/>
                    <a:gd name="T17" fmla="*/ 1 h 4"/>
                    <a:gd name="T18" fmla="*/ 0 w 26"/>
                    <a:gd name="T19" fmla="*/ 1 h 4"/>
                    <a:gd name="T20" fmla="*/ 0 w 26"/>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4"/>
                    <a:gd name="T35" fmla="*/ 26 w 2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4">
                      <a:moveTo>
                        <a:pt x="26" y="4"/>
                      </a:moveTo>
                      <a:lnTo>
                        <a:pt x="26" y="4"/>
                      </a:lnTo>
                      <a:lnTo>
                        <a:pt x="25" y="3"/>
                      </a:lnTo>
                      <a:lnTo>
                        <a:pt x="25" y="1"/>
                      </a:lnTo>
                      <a:lnTo>
                        <a:pt x="25" y="0"/>
                      </a:lnTo>
                      <a:lnTo>
                        <a:pt x="0" y="0"/>
                      </a:lnTo>
                      <a:lnTo>
                        <a:pt x="0" y="1"/>
                      </a:lnTo>
                      <a:lnTo>
                        <a:pt x="0" y="3"/>
                      </a:lnTo>
                      <a:lnTo>
                        <a:pt x="0" y="4"/>
                      </a:lnTo>
                      <a:lnTo>
                        <a:pt x="26" y="4"/>
                      </a:lnTo>
                      <a:close/>
                    </a:path>
                  </a:pathLst>
                </a:custGeom>
                <a:solidFill>
                  <a:srgbClr val="B5B5B5"/>
                </a:solidFill>
                <a:ln w="9525">
                  <a:noFill/>
                  <a:round/>
                  <a:headEnd/>
                  <a:tailEnd/>
                </a:ln>
              </p:spPr>
              <p:txBody>
                <a:bodyPr/>
                <a:lstStyle/>
                <a:p>
                  <a:endParaRPr lang="en-US"/>
                </a:p>
              </p:txBody>
            </p:sp>
            <p:sp>
              <p:nvSpPr>
                <p:cNvPr id="12922" name="Freeform 498"/>
                <p:cNvSpPr>
                  <a:spLocks/>
                </p:cNvSpPr>
                <p:nvPr/>
              </p:nvSpPr>
              <p:spPr bwMode="auto">
                <a:xfrm>
                  <a:off x="2757" y="4064"/>
                  <a:ext cx="9" cy="1"/>
                </a:xfrm>
                <a:custGeom>
                  <a:avLst/>
                  <a:gdLst>
                    <a:gd name="T0" fmla="*/ 0 w 27"/>
                    <a:gd name="T1" fmla="*/ 0 h 5"/>
                    <a:gd name="T2" fmla="*/ 0 w 27"/>
                    <a:gd name="T3" fmla="*/ 0 h 5"/>
                    <a:gd name="T4" fmla="*/ 0 w 27"/>
                    <a:gd name="T5" fmla="*/ 0 h 5"/>
                    <a:gd name="T6" fmla="*/ 0 w 27"/>
                    <a:gd name="T7" fmla="*/ 0 h 5"/>
                    <a:gd name="T8" fmla="*/ 0 w 27"/>
                    <a:gd name="T9" fmla="*/ 0 h 5"/>
                    <a:gd name="T10" fmla="*/ 0 w 27"/>
                    <a:gd name="T11" fmla="*/ 0 h 5"/>
                    <a:gd name="T12" fmla="*/ 0 w 27"/>
                    <a:gd name="T13" fmla="*/ 0 h 5"/>
                    <a:gd name="T14" fmla="*/ 0 w 27"/>
                    <a:gd name="T15" fmla="*/ 0 h 5"/>
                    <a:gd name="T16" fmla="*/ 0 w 27"/>
                    <a:gd name="T17" fmla="*/ 0 h 5"/>
                    <a:gd name="T18" fmla="*/ 0 w 27"/>
                    <a:gd name="T19" fmla="*/ 0 h 5"/>
                    <a:gd name="T20" fmla="*/ 0 w 27"/>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5"/>
                    <a:gd name="T35" fmla="*/ 27 w 27"/>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5">
                      <a:moveTo>
                        <a:pt x="27" y="5"/>
                      </a:moveTo>
                      <a:lnTo>
                        <a:pt x="27" y="4"/>
                      </a:lnTo>
                      <a:lnTo>
                        <a:pt x="27" y="3"/>
                      </a:lnTo>
                      <a:lnTo>
                        <a:pt x="26" y="0"/>
                      </a:lnTo>
                      <a:lnTo>
                        <a:pt x="1" y="0"/>
                      </a:lnTo>
                      <a:lnTo>
                        <a:pt x="0" y="2"/>
                      </a:lnTo>
                      <a:lnTo>
                        <a:pt x="0" y="3"/>
                      </a:lnTo>
                      <a:lnTo>
                        <a:pt x="0" y="4"/>
                      </a:lnTo>
                      <a:lnTo>
                        <a:pt x="1" y="5"/>
                      </a:lnTo>
                      <a:lnTo>
                        <a:pt x="27" y="5"/>
                      </a:lnTo>
                      <a:close/>
                    </a:path>
                  </a:pathLst>
                </a:custGeom>
                <a:solidFill>
                  <a:srgbClr val="ABABAB"/>
                </a:solidFill>
                <a:ln w="9525">
                  <a:noFill/>
                  <a:round/>
                  <a:headEnd/>
                  <a:tailEnd/>
                </a:ln>
              </p:spPr>
              <p:txBody>
                <a:bodyPr/>
                <a:lstStyle/>
                <a:p>
                  <a:endParaRPr lang="en-US"/>
                </a:p>
              </p:txBody>
            </p:sp>
            <p:sp>
              <p:nvSpPr>
                <p:cNvPr id="12923" name="Freeform 499"/>
                <p:cNvSpPr>
                  <a:spLocks/>
                </p:cNvSpPr>
                <p:nvPr/>
              </p:nvSpPr>
              <p:spPr bwMode="auto">
                <a:xfrm>
                  <a:off x="2757" y="4065"/>
                  <a:ext cx="9" cy="1"/>
                </a:xfrm>
                <a:custGeom>
                  <a:avLst/>
                  <a:gdLst>
                    <a:gd name="T0" fmla="*/ 0 w 26"/>
                    <a:gd name="T1" fmla="*/ 0 h 3"/>
                    <a:gd name="T2" fmla="*/ 0 w 26"/>
                    <a:gd name="T3" fmla="*/ 0 h 3"/>
                    <a:gd name="T4" fmla="*/ 0 w 26"/>
                    <a:gd name="T5" fmla="*/ 0 h 3"/>
                    <a:gd name="T6" fmla="*/ 0 w 26"/>
                    <a:gd name="T7" fmla="*/ 0 h 3"/>
                    <a:gd name="T8" fmla="*/ 0 w 26"/>
                    <a:gd name="T9" fmla="*/ 0 h 3"/>
                    <a:gd name="T10" fmla="*/ 0 w 26"/>
                    <a:gd name="T11" fmla="*/ 0 h 3"/>
                    <a:gd name="T12" fmla="*/ 0 w 26"/>
                    <a:gd name="T13" fmla="*/ 0 h 3"/>
                    <a:gd name="T14" fmla="*/ 0 w 26"/>
                    <a:gd name="T15" fmla="*/ 0 h 3"/>
                    <a:gd name="T16" fmla="*/ 0 w 26"/>
                    <a:gd name="T17" fmla="*/ 0 h 3"/>
                    <a:gd name="T18" fmla="*/ 0 w 26"/>
                    <a:gd name="T19" fmla="*/ 0 h 3"/>
                    <a:gd name="T20" fmla="*/ 0 w 26"/>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
                    <a:gd name="T35" fmla="*/ 26 w 26"/>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
                      <a:moveTo>
                        <a:pt x="26" y="3"/>
                      </a:moveTo>
                      <a:lnTo>
                        <a:pt x="26" y="3"/>
                      </a:lnTo>
                      <a:lnTo>
                        <a:pt x="26" y="2"/>
                      </a:lnTo>
                      <a:lnTo>
                        <a:pt x="26" y="1"/>
                      </a:lnTo>
                      <a:lnTo>
                        <a:pt x="26" y="0"/>
                      </a:lnTo>
                      <a:lnTo>
                        <a:pt x="0" y="0"/>
                      </a:lnTo>
                      <a:lnTo>
                        <a:pt x="0" y="1"/>
                      </a:lnTo>
                      <a:lnTo>
                        <a:pt x="0" y="2"/>
                      </a:lnTo>
                      <a:lnTo>
                        <a:pt x="0" y="3"/>
                      </a:lnTo>
                      <a:lnTo>
                        <a:pt x="26" y="3"/>
                      </a:lnTo>
                      <a:close/>
                    </a:path>
                  </a:pathLst>
                </a:custGeom>
                <a:solidFill>
                  <a:srgbClr val="A1A1A1"/>
                </a:solidFill>
                <a:ln w="9525">
                  <a:noFill/>
                  <a:round/>
                  <a:headEnd/>
                  <a:tailEnd/>
                </a:ln>
              </p:spPr>
              <p:txBody>
                <a:bodyPr/>
                <a:lstStyle/>
                <a:p>
                  <a:endParaRPr lang="en-US"/>
                </a:p>
              </p:txBody>
            </p:sp>
            <p:sp>
              <p:nvSpPr>
                <p:cNvPr id="12924" name="Freeform 500"/>
                <p:cNvSpPr>
                  <a:spLocks/>
                </p:cNvSpPr>
                <p:nvPr/>
              </p:nvSpPr>
              <p:spPr bwMode="auto">
                <a:xfrm>
                  <a:off x="2757" y="4065"/>
                  <a:ext cx="9" cy="2"/>
                </a:xfrm>
                <a:custGeom>
                  <a:avLst/>
                  <a:gdLst>
                    <a:gd name="T0" fmla="*/ 0 w 26"/>
                    <a:gd name="T1" fmla="*/ 1 h 4"/>
                    <a:gd name="T2" fmla="*/ 0 w 26"/>
                    <a:gd name="T3" fmla="*/ 1 h 4"/>
                    <a:gd name="T4" fmla="*/ 0 w 26"/>
                    <a:gd name="T5" fmla="*/ 1 h 4"/>
                    <a:gd name="T6" fmla="*/ 0 w 26"/>
                    <a:gd name="T7" fmla="*/ 1 h 4"/>
                    <a:gd name="T8" fmla="*/ 0 w 26"/>
                    <a:gd name="T9" fmla="*/ 0 h 4"/>
                    <a:gd name="T10" fmla="*/ 0 w 26"/>
                    <a:gd name="T11" fmla="*/ 0 h 4"/>
                    <a:gd name="T12" fmla="*/ 0 w 26"/>
                    <a:gd name="T13" fmla="*/ 1 h 4"/>
                    <a:gd name="T14" fmla="*/ 0 w 26"/>
                    <a:gd name="T15" fmla="*/ 1 h 4"/>
                    <a:gd name="T16" fmla="*/ 0 w 26"/>
                    <a:gd name="T17" fmla="*/ 1 h 4"/>
                    <a:gd name="T18" fmla="*/ 0 w 26"/>
                    <a:gd name="T19" fmla="*/ 1 h 4"/>
                    <a:gd name="T20" fmla="*/ 0 w 26"/>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4"/>
                    <a:gd name="T35" fmla="*/ 26 w 2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4">
                      <a:moveTo>
                        <a:pt x="26" y="4"/>
                      </a:moveTo>
                      <a:lnTo>
                        <a:pt x="26" y="2"/>
                      </a:lnTo>
                      <a:lnTo>
                        <a:pt x="26" y="1"/>
                      </a:lnTo>
                      <a:lnTo>
                        <a:pt x="26" y="0"/>
                      </a:lnTo>
                      <a:lnTo>
                        <a:pt x="0" y="0"/>
                      </a:lnTo>
                      <a:lnTo>
                        <a:pt x="0" y="1"/>
                      </a:lnTo>
                      <a:lnTo>
                        <a:pt x="0" y="2"/>
                      </a:lnTo>
                      <a:lnTo>
                        <a:pt x="2" y="4"/>
                      </a:lnTo>
                      <a:lnTo>
                        <a:pt x="26" y="4"/>
                      </a:lnTo>
                      <a:close/>
                    </a:path>
                  </a:pathLst>
                </a:custGeom>
                <a:solidFill>
                  <a:srgbClr val="999999"/>
                </a:solidFill>
                <a:ln w="9525">
                  <a:noFill/>
                  <a:round/>
                  <a:headEnd/>
                  <a:tailEnd/>
                </a:ln>
              </p:spPr>
              <p:txBody>
                <a:bodyPr/>
                <a:lstStyle/>
                <a:p>
                  <a:endParaRPr lang="en-US"/>
                </a:p>
              </p:txBody>
            </p:sp>
            <p:sp>
              <p:nvSpPr>
                <p:cNvPr id="12925" name="Freeform 501"/>
                <p:cNvSpPr>
                  <a:spLocks/>
                </p:cNvSpPr>
                <p:nvPr/>
              </p:nvSpPr>
              <p:spPr bwMode="auto">
                <a:xfrm>
                  <a:off x="2757" y="4066"/>
                  <a:ext cx="9" cy="1"/>
                </a:xfrm>
                <a:custGeom>
                  <a:avLst/>
                  <a:gdLst>
                    <a:gd name="T0" fmla="*/ 0 w 26"/>
                    <a:gd name="T1" fmla="*/ 0 h 5"/>
                    <a:gd name="T2" fmla="*/ 0 w 26"/>
                    <a:gd name="T3" fmla="*/ 0 h 5"/>
                    <a:gd name="T4" fmla="*/ 0 w 26"/>
                    <a:gd name="T5" fmla="*/ 0 h 5"/>
                    <a:gd name="T6" fmla="*/ 0 w 26"/>
                    <a:gd name="T7" fmla="*/ 0 h 5"/>
                    <a:gd name="T8" fmla="*/ 0 w 26"/>
                    <a:gd name="T9" fmla="*/ 0 h 5"/>
                    <a:gd name="T10" fmla="*/ 0 w 26"/>
                    <a:gd name="T11" fmla="*/ 0 h 5"/>
                    <a:gd name="T12" fmla="*/ 0 w 26"/>
                    <a:gd name="T13" fmla="*/ 0 h 5"/>
                    <a:gd name="T14" fmla="*/ 0 w 26"/>
                    <a:gd name="T15" fmla="*/ 0 h 5"/>
                    <a:gd name="T16" fmla="*/ 0 w 26"/>
                    <a:gd name="T17" fmla="*/ 0 h 5"/>
                    <a:gd name="T18" fmla="*/ 0 w 26"/>
                    <a:gd name="T19" fmla="*/ 0 h 5"/>
                    <a:gd name="T20" fmla="*/ 0 w 26"/>
                    <a:gd name="T21" fmla="*/ 0 h 5"/>
                    <a:gd name="T22" fmla="*/ 0 w 26"/>
                    <a:gd name="T23" fmla="*/ 0 h 5"/>
                    <a:gd name="T24" fmla="*/ 0 w 26"/>
                    <a:gd name="T25" fmla="*/ 0 h 5"/>
                    <a:gd name="T26" fmla="*/ 0 w 26"/>
                    <a:gd name="T27" fmla="*/ 0 h 5"/>
                    <a:gd name="T28" fmla="*/ 0 w 26"/>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5"/>
                    <a:gd name="T47" fmla="*/ 26 w 26"/>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5">
                      <a:moveTo>
                        <a:pt x="26" y="0"/>
                      </a:moveTo>
                      <a:lnTo>
                        <a:pt x="26" y="1"/>
                      </a:lnTo>
                      <a:lnTo>
                        <a:pt x="26" y="3"/>
                      </a:lnTo>
                      <a:lnTo>
                        <a:pt x="26" y="4"/>
                      </a:lnTo>
                      <a:lnTo>
                        <a:pt x="25" y="4"/>
                      </a:lnTo>
                      <a:lnTo>
                        <a:pt x="25" y="5"/>
                      </a:lnTo>
                      <a:lnTo>
                        <a:pt x="3" y="5"/>
                      </a:lnTo>
                      <a:lnTo>
                        <a:pt x="2" y="4"/>
                      </a:lnTo>
                      <a:lnTo>
                        <a:pt x="0" y="1"/>
                      </a:lnTo>
                      <a:lnTo>
                        <a:pt x="0" y="0"/>
                      </a:lnTo>
                      <a:lnTo>
                        <a:pt x="26" y="0"/>
                      </a:lnTo>
                      <a:close/>
                    </a:path>
                  </a:pathLst>
                </a:custGeom>
                <a:solidFill>
                  <a:srgbClr val="8F8F8F"/>
                </a:solidFill>
                <a:ln w="9525">
                  <a:noFill/>
                  <a:round/>
                  <a:headEnd/>
                  <a:tailEnd/>
                </a:ln>
              </p:spPr>
              <p:txBody>
                <a:bodyPr/>
                <a:lstStyle/>
                <a:p>
                  <a:endParaRPr lang="en-US"/>
                </a:p>
              </p:txBody>
            </p:sp>
            <p:sp>
              <p:nvSpPr>
                <p:cNvPr id="12926" name="Freeform 502"/>
                <p:cNvSpPr>
                  <a:spLocks/>
                </p:cNvSpPr>
                <p:nvPr/>
              </p:nvSpPr>
              <p:spPr bwMode="auto">
                <a:xfrm>
                  <a:off x="2758" y="4067"/>
                  <a:ext cx="8" cy="1"/>
                </a:xfrm>
                <a:custGeom>
                  <a:avLst/>
                  <a:gdLst>
                    <a:gd name="T0" fmla="*/ 0 w 24"/>
                    <a:gd name="T1" fmla="*/ 0 h 4"/>
                    <a:gd name="T2" fmla="*/ 0 w 24"/>
                    <a:gd name="T3" fmla="*/ 0 h 4"/>
                    <a:gd name="T4" fmla="*/ 0 w 24"/>
                    <a:gd name="T5" fmla="*/ 0 h 4"/>
                    <a:gd name="T6" fmla="*/ 0 w 24"/>
                    <a:gd name="T7" fmla="*/ 0 h 4"/>
                    <a:gd name="T8" fmla="*/ 0 w 24"/>
                    <a:gd name="T9" fmla="*/ 0 h 4"/>
                    <a:gd name="T10" fmla="*/ 0 w 24"/>
                    <a:gd name="T11" fmla="*/ 0 h 4"/>
                    <a:gd name="T12" fmla="*/ 0 w 24"/>
                    <a:gd name="T13" fmla="*/ 0 h 4"/>
                    <a:gd name="T14" fmla="*/ 0 w 24"/>
                    <a:gd name="T15" fmla="*/ 0 h 4"/>
                    <a:gd name="T16" fmla="*/ 0 w 24"/>
                    <a:gd name="T17" fmla="*/ 0 h 4"/>
                    <a:gd name="T18" fmla="*/ 0 w 24"/>
                    <a:gd name="T19" fmla="*/ 0 h 4"/>
                    <a:gd name="T20" fmla="*/ 0 w 24"/>
                    <a:gd name="T21" fmla="*/ 0 h 4"/>
                    <a:gd name="T22" fmla="*/ 0 w 24"/>
                    <a:gd name="T23" fmla="*/ 0 h 4"/>
                    <a:gd name="T24" fmla="*/ 0 w 24"/>
                    <a:gd name="T25" fmla="*/ 0 h 4"/>
                    <a:gd name="T26" fmla="*/ 0 w 24"/>
                    <a:gd name="T27" fmla="*/ 0 h 4"/>
                    <a:gd name="T28" fmla="*/ 0 w 24"/>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4"/>
                    <a:gd name="T47" fmla="*/ 24 w 24"/>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4">
                      <a:moveTo>
                        <a:pt x="24" y="0"/>
                      </a:moveTo>
                      <a:lnTo>
                        <a:pt x="24" y="1"/>
                      </a:lnTo>
                      <a:lnTo>
                        <a:pt x="23" y="1"/>
                      </a:lnTo>
                      <a:lnTo>
                        <a:pt x="23" y="2"/>
                      </a:lnTo>
                      <a:lnTo>
                        <a:pt x="22" y="2"/>
                      </a:lnTo>
                      <a:lnTo>
                        <a:pt x="20" y="3"/>
                      </a:lnTo>
                      <a:lnTo>
                        <a:pt x="19" y="3"/>
                      </a:lnTo>
                      <a:lnTo>
                        <a:pt x="4" y="4"/>
                      </a:lnTo>
                      <a:lnTo>
                        <a:pt x="2" y="3"/>
                      </a:lnTo>
                      <a:lnTo>
                        <a:pt x="1" y="2"/>
                      </a:lnTo>
                      <a:lnTo>
                        <a:pt x="0" y="1"/>
                      </a:lnTo>
                      <a:lnTo>
                        <a:pt x="0" y="0"/>
                      </a:lnTo>
                      <a:lnTo>
                        <a:pt x="24" y="0"/>
                      </a:lnTo>
                      <a:close/>
                    </a:path>
                  </a:pathLst>
                </a:custGeom>
                <a:solidFill>
                  <a:srgbClr val="858585"/>
                </a:solidFill>
                <a:ln w="9525">
                  <a:noFill/>
                  <a:round/>
                  <a:headEnd/>
                  <a:tailEnd/>
                </a:ln>
              </p:spPr>
              <p:txBody>
                <a:bodyPr/>
                <a:lstStyle/>
                <a:p>
                  <a:endParaRPr lang="en-US"/>
                </a:p>
              </p:txBody>
            </p:sp>
            <p:sp>
              <p:nvSpPr>
                <p:cNvPr id="12927" name="Freeform 503"/>
                <p:cNvSpPr>
                  <a:spLocks/>
                </p:cNvSpPr>
                <p:nvPr/>
              </p:nvSpPr>
              <p:spPr bwMode="auto">
                <a:xfrm>
                  <a:off x="2758" y="4067"/>
                  <a:ext cx="8" cy="2"/>
                </a:xfrm>
                <a:custGeom>
                  <a:avLst/>
                  <a:gdLst>
                    <a:gd name="T0" fmla="*/ 0 w 22"/>
                    <a:gd name="T1" fmla="*/ 0 h 4"/>
                    <a:gd name="T2" fmla="*/ 0 w 22"/>
                    <a:gd name="T3" fmla="*/ 1 h 4"/>
                    <a:gd name="T4" fmla="*/ 0 w 22"/>
                    <a:gd name="T5" fmla="*/ 1 h 4"/>
                    <a:gd name="T6" fmla="*/ 0 w 22"/>
                    <a:gd name="T7" fmla="*/ 1 h 4"/>
                    <a:gd name="T8" fmla="*/ 0 w 22"/>
                    <a:gd name="T9" fmla="*/ 1 h 4"/>
                    <a:gd name="T10" fmla="*/ 0 w 22"/>
                    <a:gd name="T11" fmla="*/ 1 h 4"/>
                    <a:gd name="T12" fmla="*/ 0 w 22"/>
                    <a:gd name="T13" fmla="*/ 1 h 4"/>
                    <a:gd name="T14" fmla="*/ 0 w 22"/>
                    <a:gd name="T15" fmla="*/ 1 h 4"/>
                    <a:gd name="T16" fmla="*/ 0 w 22"/>
                    <a:gd name="T17" fmla="*/ 1 h 4"/>
                    <a:gd name="T18" fmla="*/ 0 w 22"/>
                    <a:gd name="T19" fmla="*/ 1 h 4"/>
                    <a:gd name="T20" fmla="*/ 0 w 22"/>
                    <a:gd name="T21" fmla="*/ 0 h 4"/>
                    <a:gd name="T22" fmla="*/ 0 w 22"/>
                    <a:gd name="T23" fmla="*/ 0 h 4"/>
                    <a:gd name="T24" fmla="*/ 0 w 22"/>
                    <a:gd name="T25" fmla="*/ 0 h 4"/>
                    <a:gd name="T26" fmla="*/ 0 w 22"/>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4"/>
                    <a:gd name="T44" fmla="*/ 22 w 22"/>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4">
                      <a:moveTo>
                        <a:pt x="22" y="0"/>
                      </a:moveTo>
                      <a:lnTo>
                        <a:pt x="18" y="1"/>
                      </a:lnTo>
                      <a:lnTo>
                        <a:pt x="14" y="2"/>
                      </a:lnTo>
                      <a:lnTo>
                        <a:pt x="11" y="4"/>
                      </a:lnTo>
                      <a:lnTo>
                        <a:pt x="10" y="4"/>
                      </a:lnTo>
                      <a:lnTo>
                        <a:pt x="8" y="4"/>
                      </a:lnTo>
                      <a:lnTo>
                        <a:pt x="7" y="4"/>
                      </a:lnTo>
                      <a:lnTo>
                        <a:pt x="4" y="2"/>
                      </a:lnTo>
                      <a:lnTo>
                        <a:pt x="3" y="2"/>
                      </a:lnTo>
                      <a:lnTo>
                        <a:pt x="1" y="1"/>
                      </a:lnTo>
                      <a:lnTo>
                        <a:pt x="1" y="0"/>
                      </a:lnTo>
                      <a:lnTo>
                        <a:pt x="0" y="0"/>
                      </a:lnTo>
                      <a:lnTo>
                        <a:pt x="22" y="0"/>
                      </a:lnTo>
                      <a:close/>
                    </a:path>
                  </a:pathLst>
                </a:custGeom>
                <a:solidFill>
                  <a:srgbClr val="7D7D7D"/>
                </a:solidFill>
                <a:ln w="9525">
                  <a:noFill/>
                  <a:round/>
                  <a:headEnd/>
                  <a:tailEnd/>
                </a:ln>
              </p:spPr>
              <p:txBody>
                <a:bodyPr/>
                <a:lstStyle/>
                <a:p>
                  <a:endParaRPr lang="en-US"/>
                </a:p>
              </p:txBody>
            </p:sp>
            <p:sp>
              <p:nvSpPr>
                <p:cNvPr id="12928" name="Freeform 504"/>
                <p:cNvSpPr>
                  <a:spLocks/>
                </p:cNvSpPr>
                <p:nvPr/>
              </p:nvSpPr>
              <p:spPr bwMode="auto">
                <a:xfrm>
                  <a:off x="2759" y="4068"/>
                  <a:ext cx="5" cy="1"/>
                </a:xfrm>
                <a:custGeom>
                  <a:avLst/>
                  <a:gdLst>
                    <a:gd name="T0" fmla="*/ 0 w 15"/>
                    <a:gd name="T1" fmla="*/ 0 h 3"/>
                    <a:gd name="T2" fmla="*/ 0 w 15"/>
                    <a:gd name="T3" fmla="*/ 0 h 3"/>
                    <a:gd name="T4" fmla="*/ 0 w 15"/>
                    <a:gd name="T5" fmla="*/ 0 h 3"/>
                    <a:gd name="T6" fmla="*/ 0 w 15"/>
                    <a:gd name="T7" fmla="*/ 0 h 3"/>
                    <a:gd name="T8" fmla="*/ 0 w 15"/>
                    <a:gd name="T9" fmla="*/ 0 h 3"/>
                    <a:gd name="T10" fmla="*/ 0 w 15"/>
                    <a:gd name="T11" fmla="*/ 0 h 3"/>
                    <a:gd name="T12" fmla="*/ 0 w 15"/>
                    <a:gd name="T13" fmla="*/ 0 h 3"/>
                    <a:gd name="T14" fmla="*/ 0 w 15"/>
                    <a:gd name="T15" fmla="*/ 0 h 3"/>
                    <a:gd name="T16" fmla="*/ 0 w 15"/>
                    <a:gd name="T17" fmla="*/ 0 h 3"/>
                    <a:gd name="T18" fmla="*/ 0 w 1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
                    <a:gd name="T32" fmla="*/ 15 w 15"/>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
                      <a:moveTo>
                        <a:pt x="15" y="0"/>
                      </a:moveTo>
                      <a:lnTo>
                        <a:pt x="12" y="1"/>
                      </a:lnTo>
                      <a:lnTo>
                        <a:pt x="9" y="1"/>
                      </a:lnTo>
                      <a:lnTo>
                        <a:pt x="8" y="3"/>
                      </a:lnTo>
                      <a:lnTo>
                        <a:pt x="7" y="3"/>
                      </a:lnTo>
                      <a:lnTo>
                        <a:pt x="5" y="3"/>
                      </a:lnTo>
                      <a:lnTo>
                        <a:pt x="4" y="3"/>
                      </a:lnTo>
                      <a:lnTo>
                        <a:pt x="1" y="1"/>
                      </a:lnTo>
                      <a:lnTo>
                        <a:pt x="0" y="0"/>
                      </a:lnTo>
                      <a:lnTo>
                        <a:pt x="15" y="0"/>
                      </a:lnTo>
                      <a:close/>
                    </a:path>
                  </a:pathLst>
                </a:custGeom>
                <a:solidFill>
                  <a:srgbClr val="737373"/>
                </a:solidFill>
                <a:ln w="9525">
                  <a:noFill/>
                  <a:round/>
                  <a:headEnd/>
                  <a:tailEnd/>
                </a:ln>
              </p:spPr>
              <p:txBody>
                <a:bodyPr/>
                <a:lstStyle/>
                <a:p>
                  <a:endParaRPr lang="en-US"/>
                </a:p>
              </p:txBody>
            </p:sp>
            <p:sp>
              <p:nvSpPr>
                <p:cNvPr id="12929" name="Freeform 505"/>
                <p:cNvSpPr>
                  <a:spLocks/>
                </p:cNvSpPr>
                <p:nvPr/>
              </p:nvSpPr>
              <p:spPr bwMode="auto">
                <a:xfrm>
                  <a:off x="2763" y="4060"/>
                  <a:ext cx="4" cy="4"/>
                </a:xfrm>
                <a:custGeom>
                  <a:avLst/>
                  <a:gdLst>
                    <a:gd name="T0" fmla="*/ 0 w 12"/>
                    <a:gd name="T1" fmla="*/ 0 h 12"/>
                    <a:gd name="T2" fmla="*/ 0 w 12"/>
                    <a:gd name="T3" fmla="*/ 0 h 12"/>
                    <a:gd name="T4" fmla="*/ 0 w 12"/>
                    <a:gd name="T5" fmla="*/ 0 h 12"/>
                    <a:gd name="T6" fmla="*/ 0 w 12"/>
                    <a:gd name="T7" fmla="*/ 0 h 12"/>
                    <a:gd name="T8" fmla="*/ 0 w 12"/>
                    <a:gd name="T9" fmla="*/ 0 h 12"/>
                    <a:gd name="T10" fmla="*/ 0 w 12"/>
                    <a:gd name="T11" fmla="*/ 0 h 12"/>
                    <a:gd name="T12" fmla="*/ 0 w 12"/>
                    <a:gd name="T13" fmla="*/ 0 h 12"/>
                    <a:gd name="T14" fmla="*/ 0 w 12"/>
                    <a:gd name="T15" fmla="*/ 0 h 12"/>
                    <a:gd name="T16" fmla="*/ 0 w 12"/>
                    <a:gd name="T17" fmla="*/ 0 h 12"/>
                    <a:gd name="T18" fmla="*/ 0 w 12"/>
                    <a:gd name="T19" fmla="*/ 0 h 12"/>
                    <a:gd name="T20" fmla="*/ 0 w 12"/>
                    <a:gd name="T21" fmla="*/ 0 h 12"/>
                    <a:gd name="T22" fmla="*/ 0 w 12"/>
                    <a:gd name="T23" fmla="*/ 0 h 12"/>
                    <a:gd name="T24" fmla="*/ 0 w 12"/>
                    <a:gd name="T25" fmla="*/ 0 h 12"/>
                    <a:gd name="T26" fmla="*/ 0 w 12"/>
                    <a:gd name="T27" fmla="*/ 0 h 12"/>
                    <a:gd name="T28" fmla="*/ 0 w 12"/>
                    <a:gd name="T29" fmla="*/ 0 h 12"/>
                    <a:gd name="T30" fmla="*/ 0 w 12"/>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2"/>
                    <a:gd name="T50" fmla="*/ 12 w 1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2">
                      <a:moveTo>
                        <a:pt x="12" y="7"/>
                      </a:moveTo>
                      <a:lnTo>
                        <a:pt x="12" y="6"/>
                      </a:lnTo>
                      <a:lnTo>
                        <a:pt x="11" y="6"/>
                      </a:lnTo>
                      <a:lnTo>
                        <a:pt x="9" y="3"/>
                      </a:lnTo>
                      <a:lnTo>
                        <a:pt x="7" y="1"/>
                      </a:lnTo>
                      <a:lnTo>
                        <a:pt x="4" y="0"/>
                      </a:lnTo>
                      <a:lnTo>
                        <a:pt x="0" y="9"/>
                      </a:lnTo>
                      <a:lnTo>
                        <a:pt x="1" y="10"/>
                      </a:lnTo>
                      <a:lnTo>
                        <a:pt x="1" y="12"/>
                      </a:lnTo>
                      <a:lnTo>
                        <a:pt x="1" y="10"/>
                      </a:lnTo>
                      <a:lnTo>
                        <a:pt x="12" y="7"/>
                      </a:lnTo>
                      <a:lnTo>
                        <a:pt x="12" y="6"/>
                      </a:lnTo>
                      <a:lnTo>
                        <a:pt x="12" y="7"/>
                      </a:lnTo>
                      <a:close/>
                    </a:path>
                  </a:pathLst>
                </a:custGeom>
                <a:solidFill>
                  <a:srgbClr val="000000"/>
                </a:solidFill>
                <a:ln w="9525">
                  <a:noFill/>
                  <a:round/>
                  <a:headEnd/>
                  <a:tailEnd/>
                </a:ln>
              </p:spPr>
              <p:txBody>
                <a:bodyPr/>
                <a:lstStyle/>
                <a:p>
                  <a:endParaRPr lang="en-US"/>
                </a:p>
              </p:txBody>
            </p:sp>
            <p:sp>
              <p:nvSpPr>
                <p:cNvPr id="12930" name="Freeform 506"/>
                <p:cNvSpPr>
                  <a:spLocks/>
                </p:cNvSpPr>
                <p:nvPr/>
              </p:nvSpPr>
              <p:spPr bwMode="auto">
                <a:xfrm>
                  <a:off x="2763" y="4063"/>
                  <a:ext cx="5" cy="6"/>
                </a:xfrm>
                <a:custGeom>
                  <a:avLst/>
                  <a:gdLst>
                    <a:gd name="T0" fmla="*/ 0 w 14"/>
                    <a:gd name="T1" fmla="*/ 0 h 18"/>
                    <a:gd name="T2" fmla="*/ 0 w 14"/>
                    <a:gd name="T3" fmla="*/ 0 h 18"/>
                    <a:gd name="T4" fmla="*/ 0 w 14"/>
                    <a:gd name="T5" fmla="*/ 0 h 18"/>
                    <a:gd name="T6" fmla="*/ 0 w 14"/>
                    <a:gd name="T7" fmla="*/ 0 h 18"/>
                    <a:gd name="T8" fmla="*/ 0 w 14"/>
                    <a:gd name="T9" fmla="*/ 0 h 18"/>
                    <a:gd name="T10" fmla="*/ 0 w 14"/>
                    <a:gd name="T11" fmla="*/ 0 h 18"/>
                    <a:gd name="T12" fmla="*/ 0 w 14"/>
                    <a:gd name="T13" fmla="*/ 0 h 18"/>
                    <a:gd name="T14" fmla="*/ 0 w 14"/>
                    <a:gd name="T15" fmla="*/ 0 h 18"/>
                    <a:gd name="T16" fmla="*/ 0 w 14"/>
                    <a:gd name="T17" fmla="*/ 0 h 18"/>
                    <a:gd name="T18" fmla="*/ 0 w 14"/>
                    <a:gd name="T19" fmla="*/ 0 h 18"/>
                    <a:gd name="T20" fmla="*/ 0 w 14"/>
                    <a:gd name="T21" fmla="*/ 0 h 18"/>
                    <a:gd name="T22" fmla="*/ 0 w 14"/>
                    <a:gd name="T23" fmla="*/ 0 h 18"/>
                    <a:gd name="T24" fmla="*/ 0 w 14"/>
                    <a:gd name="T25" fmla="*/ 0 h 18"/>
                    <a:gd name="T26" fmla="*/ 0 w 14"/>
                    <a:gd name="T27" fmla="*/ 0 h 18"/>
                    <a:gd name="T28" fmla="*/ 0 w 14"/>
                    <a:gd name="T29" fmla="*/ 0 h 18"/>
                    <a:gd name="T30" fmla="*/ 0 w 14"/>
                    <a:gd name="T31" fmla="*/ 0 h 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8"/>
                    <a:gd name="T50" fmla="*/ 14 w 14"/>
                    <a:gd name="T51" fmla="*/ 18 h 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8">
                      <a:moveTo>
                        <a:pt x="12" y="15"/>
                      </a:moveTo>
                      <a:lnTo>
                        <a:pt x="11" y="18"/>
                      </a:lnTo>
                      <a:lnTo>
                        <a:pt x="14" y="12"/>
                      </a:lnTo>
                      <a:lnTo>
                        <a:pt x="14" y="7"/>
                      </a:lnTo>
                      <a:lnTo>
                        <a:pt x="12" y="3"/>
                      </a:lnTo>
                      <a:lnTo>
                        <a:pt x="11" y="0"/>
                      </a:lnTo>
                      <a:lnTo>
                        <a:pt x="0" y="3"/>
                      </a:lnTo>
                      <a:lnTo>
                        <a:pt x="0" y="6"/>
                      </a:lnTo>
                      <a:lnTo>
                        <a:pt x="3" y="9"/>
                      </a:lnTo>
                      <a:lnTo>
                        <a:pt x="3" y="10"/>
                      </a:lnTo>
                      <a:lnTo>
                        <a:pt x="4" y="9"/>
                      </a:lnTo>
                      <a:lnTo>
                        <a:pt x="3" y="10"/>
                      </a:lnTo>
                      <a:lnTo>
                        <a:pt x="4" y="9"/>
                      </a:lnTo>
                      <a:lnTo>
                        <a:pt x="3" y="9"/>
                      </a:lnTo>
                      <a:lnTo>
                        <a:pt x="3" y="10"/>
                      </a:lnTo>
                      <a:lnTo>
                        <a:pt x="12" y="15"/>
                      </a:lnTo>
                      <a:close/>
                    </a:path>
                  </a:pathLst>
                </a:custGeom>
                <a:solidFill>
                  <a:srgbClr val="000000"/>
                </a:solidFill>
                <a:ln w="9525">
                  <a:noFill/>
                  <a:round/>
                  <a:headEnd/>
                  <a:tailEnd/>
                </a:ln>
              </p:spPr>
              <p:txBody>
                <a:bodyPr/>
                <a:lstStyle/>
                <a:p>
                  <a:endParaRPr lang="en-US"/>
                </a:p>
              </p:txBody>
            </p:sp>
            <p:sp>
              <p:nvSpPr>
                <p:cNvPr id="12931" name="Freeform 507"/>
                <p:cNvSpPr>
                  <a:spLocks/>
                </p:cNvSpPr>
                <p:nvPr/>
              </p:nvSpPr>
              <p:spPr bwMode="auto">
                <a:xfrm>
                  <a:off x="2761" y="4066"/>
                  <a:ext cx="6" cy="4"/>
                </a:xfrm>
                <a:custGeom>
                  <a:avLst/>
                  <a:gdLst>
                    <a:gd name="T0" fmla="*/ 0 w 20"/>
                    <a:gd name="T1" fmla="*/ 0 h 12"/>
                    <a:gd name="T2" fmla="*/ 0 w 20"/>
                    <a:gd name="T3" fmla="*/ 0 h 12"/>
                    <a:gd name="T4" fmla="*/ 0 w 20"/>
                    <a:gd name="T5" fmla="*/ 0 h 12"/>
                    <a:gd name="T6" fmla="*/ 0 w 20"/>
                    <a:gd name="T7" fmla="*/ 0 h 12"/>
                    <a:gd name="T8" fmla="*/ 0 w 20"/>
                    <a:gd name="T9" fmla="*/ 0 h 12"/>
                    <a:gd name="T10" fmla="*/ 0 w 20"/>
                    <a:gd name="T11" fmla="*/ 0 h 12"/>
                    <a:gd name="T12" fmla="*/ 0 w 20"/>
                    <a:gd name="T13" fmla="*/ 0 h 12"/>
                    <a:gd name="T14" fmla="*/ 0 w 20"/>
                    <a:gd name="T15" fmla="*/ 0 h 12"/>
                    <a:gd name="T16" fmla="*/ 0 w 20"/>
                    <a:gd name="T17" fmla="*/ 0 h 12"/>
                    <a:gd name="T18" fmla="*/ 0 w 20"/>
                    <a:gd name="T19" fmla="*/ 0 h 12"/>
                    <a:gd name="T20" fmla="*/ 0 w 20"/>
                    <a:gd name="T21" fmla="*/ 0 h 12"/>
                    <a:gd name="T22" fmla="*/ 0 w 20"/>
                    <a:gd name="T23" fmla="*/ 0 h 12"/>
                    <a:gd name="T24" fmla="*/ 0 w 20"/>
                    <a:gd name="T25" fmla="*/ 0 h 12"/>
                    <a:gd name="T26" fmla="*/ 0 w 20"/>
                    <a:gd name="T27" fmla="*/ 0 h 12"/>
                    <a:gd name="T28" fmla="*/ 0 w 20"/>
                    <a:gd name="T29" fmla="*/ 0 h 12"/>
                    <a:gd name="T30" fmla="*/ 0 w 20"/>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2"/>
                    <a:gd name="T50" fmla="*/ 20 w 20"/>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2">
                      <a:moveTo>
                        <a:pt x="3" y="12"/>
                      </a:moveTo>
                      <a:lnTo>
                        <a:pt x="1" y="12"/>
                      </a:lnTo>
                      <a:lnTo>
                        <a:pt x="7" y="12"/>
                      </a:lnTo>
                      <a:lnTo>
                        <a:pt x="11" y="11"/>
                      </a:lnTo>
                      <a:lnTo>
                        <a:pt x="15" y="10"/>
                      </a:lnTo>
                      <a:lnTo>
                        <a:pt x="20" y="5"/>
                      </a:lnTo>
                      <a:lnTo>
                        <a:pt x="11" y="0"/>
                      </a:lnTo>
                      <a:lnTo>
                        <a:pt x="7" y="0"/>
                      </a:lnTo>
                      <a:lnTo>
                        <a:pt x="3" y="3"/>
                      </a:lnTo>
                      <a:lnTo>
                        <a:pt x="1" y="3"/>
                      </a:lnTo>
                      <a:lnTo>
                        <a:pt x="0" y="3"/>
                      </a:lnTo>
                      <a:lnTo>
                        <a:pt x="1" y="3"/>
                      </a:lnTo>
                      <a:lnTo>
                        <a:pt x="0" y="3"/>
                      </a:lnTo>
                      <a:lnTo>
                        <a:pt x="3" y="12"/>
                      </a:lnTo>
                      <a:close/>
                    </a:path>
                  </a:pathLst>
                </a:custGeom>
                <a:solidFill>
                  <a:srgbClr val="000000"/>
                </a:solidFill>
                <a:ln w="9525">
                  <a:noFill/>
                  <a:round/>
                  <a:headEnd/>
                  <a:tailEnd/>
                </a:ln>
              </p:spPr>
              <p:txBody>
                <a:bodyPr/>
                <a:lstStyle/>
                <a:p>
                  <a:endParaRPr lang="en-US"/>
                </a:p>
              </p:txBody>
            </p:sp>
            <p:sp>
              <p:nvSpPr>
                <p:cNvPr id="12932" name="Freeform 508"/>
                <p:cNvSpPr>
                  <a:spLocks/>
                </p:cNvSpPr>
                <p:nvPr/>
              </p:nvSpPr>
              <p:spPr bwMode="auto">
                <a:xfrm>
                  <a:off x="2758" y="4067"/>
                  <a:ext cx="4" cy="3"/>
                </a:xfrm>
                <a:custGeom>
                  <a:avLst/>
                  <a:gdLst>
                    <a:gd name="T0" fmla="*/ 0 w 11"/>
                    <a:gd name="T1" fmla="*/ 0 h 9"/>
                    <a:gd name="T2" fmla="*/ 0 w 11"/>
                    <a:gd name="T3" fmla="*/ 0 h 9"/>
                    <a:gd name="T4" fmla="*/ 0 w 11"/>
                    <a:gd name="T5" fmla="*/ 0 h 9"/>
                    <a:gd name="T6" fmla="*/ 0 w 11"/>
                    <a:gd name="T7" fmla="*/ 0 h 9"/>
                    <a:gd name="T8" fmla="*/ 0 w 11"/>
                    <a:gd name="T9" fmla="*/ 0 h 9"/>
                    <a:gd name="T10" fmla="*/ 0 w 11"/>
                    <a:gd name="T11" fmla="*/ 0 h 9"/>
                    <a:gd name="T12" fmla="*/ 0 w 11"/>
                    <a:gd name="T13" fmla="*/ 0 h 9"/>
                    <a:gd name="T14" fmla="*/ 0 w 11"/>
                    <a:gd name="T15" fmla="*/ 0 h 9"/>
                    <a:gd name="T16" fmla="*/ 0 w 11"/>
                    <a:gd name="T17" fmla="*/ 0 h 9"/>
                    <a:gd name="T18" fmla="*/ 0 w 11"/>
                    <a:gd name="T19" fmla="*/ 0 h 9"/>
                    <a:gd name="T20" fmla="*/ 0 w 11"/>
                    <a:gd name="T21" fmla="*/ 0 h 9"/>
                    <a:gd name="T22" fmla="*/ 0 w 11"/>
                    <a:gd name="T23" fmla="*/ 0 h 9"/>
                    <a:gd name="T24" fmla="*/ 0 w 11"/>
                    <a:gd name="T25" fmla="*/ 0 h 9"/>
                    <a:gd name="T26" fmla="*/ 0 w 11"/>
                    <a:gd name="T27" fmla="*/ 0 h 9"/>
                    <a:gd name="T28" fmla="*/ 0 w 11"/>
                    <a:gd name="T29" fmla="*/ 0 h 9"/>
                    <a:gd name="T30" fmla="*/ 0 w 11"/>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9"/>
                    <a:gd name="T50" fmla="*/ 11 w 11"/>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9">
                      <a:moveTo>
                        <a:pt x="0" y="8"/>
                      </a:moveTo>
                      <a:lnTo>
                        <a:pt x="0" y="8"/>
                      </a:lnTo>
                      <a:lnTo>
                        <a:pt x="4" y="9"/>
                      </a:lnTo>
                      <a:lnTo>
                        <a:pt x="6" y="9"/>
                      </a:lnTo>
                      <a:lnTo>
                        <a:pt x="8" y="9"/>
                      </a:lnTo>
                      <a:lnTo>
                        <a:pt x="11" y="9"/>
                      </a:lnTo>
                      <a:lnTo>
                        <a:pt x="8" y="0"/>
                      </a:lnTo>
                      <a:lnTo>
                        <a:pt x="6" y="0"/>
                      </a:lnTo>
                      <a:lnTo>
                        <a:pt x="5" y="0"/>
                      </a:lnTo>
                      <a:lnTo>
                        <a:pt x="6" y="0"/>
                      </a:lnTo>
                      <a:lnTo>
                        <a:pt x="5" y="0"/>
                      </a:lnTo>
                      <a:lnTo>
                        <a:pt x="0" y="8"/>
                      </a:lnTo>
                      <a:close/>
                    </a:path>
                  </a:pathLst>
                </a:custGeom>
                <a:solidFill>
                  <a:srgbClr val="000000"/>
                </a:solidFill>
                <a:ln w="9525">
                  <a:noFill/>
                  <a:round/>
                  <a:headEnd/>
                  <a:tailEnd/>
                </a:ln>
              </p:spPr>
              <p:txBody>
                <a:bodyPr/>
                <a:lstStyle/>
                <a:p>
                  <a:endParaRPr lang="en-US"/>
                </a:p>
              </p:txBody>
            </p:sp>
            <p:sp>
              <p:nvSpPr>
                <p:cNvPr id="12933" name="Freeform 509"/>
                <p:cNvSpPr>
                  <a:spLocks/>
                </p:cNvSpPr>
                <p:nvPr/>
              </p:nvSpPr>
              <p:spPr bwMode="auto">
                <a:xfrm>
                  <a:off x="2755" y="4062"/>
                  <a:ext cx="5" cy="8"/>
                </a:xfrm>
                <a:custGeom>
                  <a:avLst/>
                  <a:gdLst>
                    <a:gd name="T0" fmla="*/ 0 w 14"/>
                    <a:gd name="T1" fmla="*/ 0 h 22"/>
                    <a:gd name="T2" fmla="*/ 0 w 14"/>
                    <a:gd name="T3" fmla="*/ 0 h 22"/>
                    <a:gd name="T4" fmla="*/ 0 w 14"/>
                    <a:gd name="T5" fmla="*/ 0 h 22"/>
                    <a:gd name="T6" fmla="*/ 0 w 14"/>
                    <a:gd name="T7" fmla="*/ 0 h 22"/>
                    <a:gd name="T8" fmla="*/ 0 w 14"/>
                    <a:gd name="T9" fmla="*/ 0 h 22"/>
                    <a:gd name="T10" fmla="*/ 0 w 14"/>
                    <a:gd name="T11" fmla="*/ 0 h 22"/>
                    <a:gd name="T12" fmla="*/ 0 w 14"/>
                    <a:gd name="T13" fmla="*/ 0 h 22"/>
                    <a:gd name="T14" fmla="*/ 0 w 14"/>
                    <a:gd name="T15" fmla="*/ 0 h 22"/>
                    <a:gd name="T16" fmla="*/ 0 w 14"/>
                    <a:gd name="T17" fmla="*/ 0 h 22"/>
                    <a:gd name="T18" fmla="*/ 0 w 14"/>
                    <a:gd name="T19" fmla="*/ 0 h 22"/>
                    <a:gd name="T20" fmla="*/ 0 w 14"/>
                    <a:gd name="T21" fmla="*/ 0 h 22"/>
                    <a:gd name="T22" fmla="*/ 0 w 14"/>
                    <a:gd name="T23" fmla="*/ 0 h 22"/>
                    <a:gd name="T24" fmla="*/ 0 w 14"/>
                    <a:gd name="T25" fmla="*/ 0 h 22"/>
                    <a:gd name="T26" fmla="*/ 0 w 14"/>
                    <a:gd name="T27" fmla="*/ 0 h 22"/>
                    <a:gd name="T28" fmla="*/ 0 w 14"/>
                    <a:gd name="T29" fmla="*/ 0 h 22"/>
                    <a:gd name="T30" fmla="*/ 0 w 14"/>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22"/>
                    <a:gd name="T50" fmla="*/ 14 w 14"/>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22">
                      <a:moveTo>
                        <a:pt x="3" y="0"/>
                      </a:moveTo>
                      <a:lnTo>
                        <a:pt x="3" y="1"/>
                      </a:lnTo>
                      <a:lnTo>
                        <a:pt x="0" y="7"/>
                      </a:lnTo>
                      <a:lnTo>
                        <a:pt x="0" y="11"/>
                      </a:lnTo>
                      <a:lnTo>
                        <a:pt x="3" y="17"/>
                      </a:lnTo>
                      <a:lnTo>
                        <a:pt x="9" y="22"/>
                      </a:lnTo>
                      <a:lnTo>
                        <a:pt x="14" y="14"/>
                      </a:lnTo>
                      <a:lnTo>
                        <a:pt x="13" y="11"/>
                      </a:lnTo>
                      <a:lnTo>
                        <a:pt x="11" y="10"/>
                      </a:lnTo>
                      <a:lnTo>
                        <a:pt x="11" y="8"/>
                      </a:lnTo>
                      <a:lnTo>
                        <a:pt x="13" y="4"/>
                      </a:lnTo>
                      <a:lnTo>
                        <a:pt x="11" y="7"/>
                      </a:lnTo>
                      <a:lnTo>
                        <a:pt x="3" y="0"/>
                      </a:lnTo>
                      <a:lnTo>
                        <a:pt x="3" y="1"/>
                      </a:lnTo>
                      <a:lnTo>
                        <a:pt x="3" y="0"/>
                      </a:lnTo>
                      <a:close/>
                    </a:path>
                  </a:pathLst>
                </a:custGeom>
                <a:solidFill>
                  <a:srgbClr val="000000"/>
                </a:solidFill>
                <a:ln w="9525">
                  <a:noFill/>
                  <a:round/>
                  <a:headEnd/>
                  <a:tailEnd/>
                </a:ln>
              </p:spPr>
              <p:txBody>
                <a:bodyPr/>
                <a:lstStyle/>
                <a:p>
                  <a:endParaRPr lang="en-US"/>
                </a:p>
              </p:txBody>
            </p:sp>
            <p:sp>
              <p:nvSpPr>
                <p:cNvPr id="12934" name="Freeform 510"/>
                <p:cNvSpPr>
                  <a:spLocks/>
                </p:cNvSpPr>
                <p:nvPr/>
              </p:nvSpPr>
              <p:spPr bwMode="auto">
                <a:xfrm>
                  <a:off x="2756" y="4060"/>
                  <a:ext cx="9" cy="5"/>
                </a:xfrm>
                <a:custGeom>
                  <a:avLst/>
                  <a:gdLst>
                    <a:gd name="T0" fmla="*/ 0 w 26"/>
                    <a:gd name="T1" fmla="*/ 0 h 14"/>
                    <a:gd name="T2" fmla="*/ 0 w 26"/>
                    <a:gd name="T3" fmla="*/ 0 h 14"/>
                    <a:gd name="T4" fmla="*/ 0 w 26"/>
                    <a:gd name="T5" fmla="*/ 0 h 14"/>
                    <a:gd name="T6" fmla="*/ 0 w 26"/>
                    <a:gd name="T7" fmla="*/ 0 h 14"/>
                    <a:gd name="T8" fmla="*/ 0 w 26"/>
                    <a:gd name="T9" fmla="*/ 0 h 14"/>
                    <a:gd name="T10" fmla="*/ 0 w 26"/>
                    <a:gd name="T11" fmla="*/ 0 h 14"/>
                    <a:gd name="T12" fmla="*/ 0 w 26"/>
                    <a:gd name="T13" fmla="*/ 0 h 14"/>
                    <a:gd name="T14" fmla="*/ 0 w 26"/>
                    <a:gd name="T15" fmla="*/ 0 h 14"/>
                    <a:gd name="T16" fmla="*/ 0 w 26"/>
                    <a:gd name="T17" fmla="*/ 0 h 14"/>
                    <a:gd name="T18" fmla="*/ 0 w 26"/>
                    <a:gd name="T19" fmla="*/ 0 h 14"/>
                    <a:gd name="T20" fmla="*/ 0 w 26"/>
                    <a:gd name="T21" fmla="*/ 0 h 14"/>
                    <a:gd name="T22" fmla="*/ 0 w 26"/>
                    <a:gd name="T23" fmla="*/ 0 h 14"/>
                    <a:gd name="T24" fmla="*/ 0 w 26"/>
                    <a:gd name="T25" fmla="*/ 0 h 14"/>
                    <a:gd name="T26" fmla="*/ 0 w 26"/>
                    <a:gd name="T27" fmla="*/ 0 h 14"/>
                    <a:gd name="T28" fmla="*/ 0 w 26"/>
                    <a:gd name="T29" fmla="*/ 0 h 14"/>
                    <a:gd name="T30" fmla="*/ 0 w 26"/>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14"/>
                    <a:gd name="T50" fmla="*/ 26 w 26"/>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14">
                      <a:moveTo>
                        <a:pt x="25" y="1"/>
                      </a:moveTo>
                      <a:lnTo>
                        <a:pt x="26" y="1"/>
                      </a:lnTo>
                      <a:lnTo>
                        <a:pt x="19" y="0"/>
                      </a:lnTo>
                      <a:lnTo>
                        <a:pt x="12" y="0"/>
                      </a:lnTo>
                      <a:lnTo>
                        <a:pt x="6" y="3"/>
                      </a:lnTo>
                      <a:lnTo>
                        <a:pt x="0" y="7"/>
                      </a:lnTo>
                      <a:lnTo>
                        <a:pt x="8" y="14"/>
                      </a:lnTo>
                      <a:lnTo>
                        <a:pt x="12" y="11"/>
                      </a:lnTo>
                      <a:lnTo>
                        <a:pt x="15" y="10"/>
                      </a:lnTo>
                      <a:lnTo>
                        <a:pt x="18" y="9"/>
                      </a:lnTo>
                      <a:lnTo>
                        <a:pt x="19" y="10"/>
                      </a:lnTo>
                      <a:lnTo>
                        <a:pt x="21" y="10"/>
                      </a:lnTo>
                      <a:lnTo>
                        <a:pt x="19" y="10"/>
                      </a:lnTo>
                      <a:lnTo>
                        <a:pt x="21" y="10"/>
                      </a:lnTo>
                      <a:lnTo>
                        <a:pt x="25" y="1"/>
                      </a:lnTo>
                      <a:close/>
                    </a:path>
                  </a:pathLst>
                </a:custGeom>
                <a:solidFill>
                  <a:srgbClr val="000000"/>
                </a:solidFill>
                <a:ln w="9525">
                  <a:noFill/>
                  <a:round/>
                  <a:headEnd/>
                  <a:tailEnd/>
                </a:ln>
              </p:spPr>
              <p:txBody>
                <a:bodyPr/>
                <a:lstStyle/>
                <a:p>
                  <a:endParaRPr lang="en-US"/>
                </a:p>
              </p:txBody>
            </p:sp>
            <p:sp>
              <p:nvSpPr>
                <p:cNvPr id="12935" name="Freeform 511"/>
                <p:cNvSpPr>
                  <a:spLocks/>
                </p:cNvSpPr>
                <p:nvPr/>
              </p:nvSpPr>
              <p:spPr bwMode="auto">
                <a:xfrm>
                  <a:off x="2766" y="4051"/>
                  <a:ext cx="4" cy="1"/>
                </a:xfrm>
                <a:custGeom>
                  <a:avLst/>
                  <a:gdLst>
                    <a:gd name="T0" fmla="*/ 0 w 14"/>
                    <a:gd name="T1" fmla="*/ 1 h 1"/>
                    <a:gd name="T2" fmla="*/ 0 w 14"/>
                    <a:gd name="T3" fmla="*/ 1 h 1"/>
                    <a:gd name="T4" fmla="*/ 0 w 14"/>
                    <a:gd name="T5" fmla="*/ 1 h 1"/>
                    <a:gd name="T6" fmla="*/ 0 w 14"/>
                    <a:gd name="T7" fmla="*/ 1 h 1"/>
                    <a:gd name="T8" fmla="*/ 0 w 14"/>
                    <a:gd name="T9" fmla="*/ 1 h 1"/>
                    <a:gd name="T10" fmla="*/ 0 w 14"/>
                    <a:gd name="T11" fmla="*/ 0 h 1"/>
                    <a:gd name="T12" fmla="*/ 0 w 14"/>
                    <a:gd name="T13" fmla="*/ 0 h 1"/>
                    <a:gd name="T14" fmla="*/ 0 w 14"/>
                    <a:gd name="T15" fmla="*/ 1 h 1"/>
                    <a:gd name="T16" fmla="*/ 0 w 14"/>
                    <a:gd name="T17" fmla="*/ 1 h 1"/>
                    <a:gd name="T18" fmla="*/ 0 w 14"/>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
                    <a:gd name="T32" fmla="*/ 14 w 14"/>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
                      <a:moveTo>
                        <a:pt x="14" y="1"/>
                      </a:moveTo>
                      <a:lnTo>
                        <a:pt x="14" y="1"/>
                      </a:lnTo>
                      <a:lnTo>
                        <a:pt x="12" y="1"/>
                      </a:lnTo>
                      <a:lnTo>
                        <a:pt x="11" y="1"/>
                      </a:lnTo>
                      <a:lnTo>
                        <a:pt x="10" y="1"/>
                      </a:lnTo>
                      <a:lnTo>
                        <a:pt x="7" y="0"/>
                      </a:lnTo>
                      <a:lnTo>
                        <a:pt x="4" y="0"/>
                      </a:lnTo>
                      <a:lnTo>
                        <a:pt x="1" y="1"/>
                      </a:lnTo>
                      <a:lnTo>
                        <a:pt x="0" y="1"/>
                      </a:lnTo>
                      <a:lnTo>
                        <a:pt x="14" y="1"/>
                      </a:lnTo>
                      <a:close/>
                    </a:path>
                  </a:pathLst>
                </a:custGeom>
                <a:solidFill>
                  <a:srgbClr val="E3E3E3"/>
                </a:solidFill>
                <a:ln w="9525">
                  <a:noFill/>
                  <a:round/>
                  <a:headEnd/>
                  <a:tailEnd/>
                </a:ln>
              </p:spPr>
              <p:txBody>
                <a:bodyPr/>
                <a:lstStyle/>
                <a:p>
                  <a:endParaRPr lang="en-US"/>
                </a:p>
              </p:txBody>
            </p:sp>
            <p:sp>
              <p:nvSpPr>
                <p:cNvPr id="12936" name="Freeform 512"/>
                <p:cNvSpPr>
                  <a:spLocks/>
                </p:cNvSpPr>
                <p:nvPr/>
              </p:nvSpPr>
              <p:spPr bwMode="auto">
                <a:xfrm>
                  <a:off x="2765" y="4051"/>
                  <a:ext cx="8" cy="1"/>
                </a:xfrm>
                <a:custGeom>
                  <a:avLst/>
                  <a:gdLst>
                    <a:gd name="T0" fmla="*/ 0 w 24"/>
                    <a:gd name="T1" fmla="*/ 0 h 3"/>
                    <a:gd name="T2" fmla="*/ 0 w 24"/>
                    <a:gd name="T3" fmla="*/ 0 h 3"/>
                    <a:gd name="T4" fmla="*/ 0 w 24"/>
                    <a:gd name="T5" fmla="*/ 0 h 3"/>
                    <a:gd name="T6" fmla="*/ 0 w 24"/>
                    <a:gd name="T7" fmla="*/ 0 h 3"/>
                    <a:gd name="T8" fmla="*/ 0 w 24"/>
                    <a:gd name="T9" fmla="*/ 0 h 3"/>
                    <a:gd name="T10" fmla="*/ 0 w 24"/>
                    <a:gd name="T11" fmla="*/ 0 h 3"/>
                    <a:gd name="T12" fmla="*/ 0 w 24"/>
                    <a:gd name="T13" fmla="*/ 0 h 3"/>
                    <a:gd name="T14" fmla="*/ 0 w 24"/>
                    <a:gd name="T15" fmla="*/ 0 h 3"/>
                    <a:gd name="T16" fmla="*/ 0 w 24"/>
                    <a:gd name="T17" fmla="*/ 0 h 3"/>
                    <a:gd name="T18" fmla="*/ 0 w 24"/>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3"/>
                    <a:gd name="T32" fmla="*/ 24 w 24"/>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3">
                      <a:moveTo>
                        <a:pt x="24" y="3"/>
                      </a:moveTo>
                      <a:lnTo>
                        <a:pt x="20" y="3"/>
                      </a:lnTo>
                      <a:lnTo>
                        <a:pt x="17" y="2"/>
                      </a:lnTo>
                      <a:lnTo>
                        <a:pt x="15" y="1"/>
                      </a:lnTo>
                      <a:lnTo>
                        <a:pt x="13" y="1"/>
                      </a:lnTo>
                      <a:lnTo>
                        <a:pt x="8" y="0"/>
                      </a:lnTo>
                      <a:lnTo>
                        <a:pt x="6" y="0"/>
                      </a:lnTo>
                      <a:lnTo>
                        <a:pt x="3" y="1"/>
                      </a:lnTo>
                      <a:lnTo>
                        <a:pt x="0" y="3"/>
                      </a:lnTo>
                      <a:lnTo>
                        <a:pt x="24" y="3"/>
                      </a:lnTo>
                      <a:close/>
                    </a:path>
                  </a:pathLst>
                </a:custGeom>
                <a:solidFill>
                  <a:srgbClr val="D9D9D9"/>
                </a:solidFill>
                <a:ln w="9525">
                  <a:noFill/>
                  <a:round/>
                  <a:headEnd/>
                  <a:tailEnd/>
                </a:ln>
              </p:spPr>
              <p:txBody>
                <a:bodyPr/>
                <a:lstStyle/>
                <a:p>
                  <a:endParaRPr lang="en-US"/>
                </a:p>
              </p:txBody>
            </p:sp>
            <p:sp>
              <p:nvSpPr>
                <p:cNvPr id="12937" name="Freeform 513"/>
                <p:cNvSpPr>
                  <a:spLocks/>
                </p:cNvSpPr>
                <p:nvPr/>
              </p:nvSpPr>
              <p:spPr bwMode="auto">
                <a:xfrm>
                  <a:off x="2764" y="4051"/>
                  <a:ext cx="9" cy="1"/>
                </a:xfrm>
                <a:custGeom>
                  <a:avLst/>
                  <a:gdLst>
                    <a:gd name="T0" fmla="*/ 0 w 27"/>
                    <a:gd name="T1" fmla="*/ 0 h 4"/>
                    <a:gd name="T2" fmla="*/ 0 w 27"/>
                    <a:gd name="T3" fmla="*/ 0 h 4"/>
                    <a:gd name="T4" fmla="*/ 0 w 27"/>
                    <a:gd name="T5" fmla="*/ 0 h 4"/>
                    <a:gd name="T6" fmla="*/ 0 w 27"/>
                    <a:gd name="T7" fmla="*/ 0 h 4"/>
                    <a:gd name="T8" fmla="*/ 0 w 27"/>
                    <a:gd name="T9" fmla="*/ 0 h 4"/>
                    <a:gd name="T10" fmla="*/ 0 w 27"/>
                    <a:gd name="T11" fmla="*/ 0 h 4"/>
                    <a:gd name="T12" fmla="*/ 0 w 27"/>
                    <a:gd name="T13" fmla="*/ 0 h 4"/>
                    <a:gd name="T14" fmla="*/ 0 w 27"/>
                    <a:gd name="T15" fmla="*/ 0 h 4"/>
                    <a:gd name="T16" fmla="*/ 0 w 27"/>
                    <a:gd name="T17" fmla="*/ 0 h 4"/>
                    <a:gd name="T18" fmla="*/ 0 w 27"/>
                    <a:gd name="T19" fmla="*/ 0 h 4"/>
                    <a:gd name="T20" fmla="*/ 0 w 27"/>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4"/>
                    <a:gd name="T35" fmla="*/ 27 w 27"/>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4">
                      <a:moveTo>
                        <a:pt x="27" y="4"/>
                      </a:moveTo>
                      <a:lnTo>
                        <a:pt x="26" y="3"/>
                      </a:lnTo>
                      <a:lnTo>
                        <a:pt x="23" y="2"/>
                      </a:lnTo>
                      <a:lnTo>
                        <a:pt x="21" y="1"/>
                      </a:lnTo>
                      <a:lnTo>
                        <a:pt x="18" y="0"/>
                      </a:lnTo>
                      <a:lnTo>
                        <a:pt x="4" y="0"/>
                      </a:lnTo>
                      <a:lnTo>
                        <a:pt x="3" y="1"/>
                      </a:lnTo>
                      <a:lnTo>
                        <a:pt x="1" y="2"/>
                      </a:lnTo>
                      <a:lnTo>
                        <a:pt x="1" y="3"/>
                      </a:lnTo>
                      <a:lnTo>
                        <a:pt x="0" y="4"/>
                      </a:lnTo>
                      <a:lnTo>
                        <a:pt x="27" y="4"/>
                      </a:lnTo>
                      <a:close/>
                    </a:path>
                  </a:pathLst>
                </a:custGeom>
                <a:solidFill>
                  <a:srgbClr val="D1D1D1"/>
                </a:solidFill>
                <a:ln w="9525">
                  <a:noFill/>
                  <a:round/>
                  <a:headEnd/>
                  <a:tailEnd/>
                </a:ln>
              </p:spPr>
              <p:txBody>
                <a:bodyPr/>
                <a:lstStyle/>
                <a:p>
                  <a:endParaRPr lang="en-US"/>
                </a:p>
              </p:txBody>
            </p:sp>
            <p:sp>
              <p:nvSpPr>
                <p:cNvPr id="12938" name="Freeform 514"/>
                <p:cNvSpPr>
                  <a:spLocks/>
                </p:cNvSpPr>
                <p:nvPr/>
              </p:nvSpPr>
              <p:spPr bwMode="auto">
                <a:xfrm>
                  <a:off x="2764" y="4052"/>
                  <a:ext cx="9" cy="1"/>
                </a:xfrm>
                <a:custGeom>
                  <a:avLst/>
                  <a:gdLst>
                    <a:gd name="T0" fmla="*/ 0 w 27"/>
                    <a:gd name="T1" fmla="*/ 0 h 5"/>
                    <a:gd name="T2" fmla="*/ 0 w 27"/>
                    <a:gd name="T3" fmla="*/ 0 h 5"/>
                    <a:gd name="T4" fmla="*/ 0 w 27"/>
                    <a:gd name="T5" fmla="*/ 0 h 5"/>
                    <a:gd name="T6" fmla="*/ 0 w 27"/>
                    <a:gd name="T7" fmla="*/ 0 h 5"/>
                    <a:gd name="T8" fmla="*/ 0 w 27"/>
                    <a:gd name="T9" fmla="*/ 0 h 5"/>
                    <a:gd name="T10" fmla="*/ 0 w 27"/>
                    <a:gd name="T11" fmla="*/ 0 h 5"/>
                    <a:gd name="T12" fmla="*/ 0 w 27"/>
                    <a:gd name="T13" fmla="*/ 0 h 5"/>
                    <a:gd name="T14" fmla="*/ 0 w 27"/>
                    <a:gd name="T15" fmla="*/ 0 h 5"/>
                    <a:gd name="T16" fmla="*/ 0 w 27"/>
                    <a:gd name="T17" fmla="*/ 0 h 5"/>
                    <a:gd name="T18" fmla="*/ 0 w 27"/>
                    <a:gd name="T19" fmla="*/ 0 h 5"/>
                    <a:gd name="T20" fmla="*/ 0 w 27"/>
                    <a:gd name="T21" fmla="*/ 0 h 5"/>
                    <a:gd name="T22" fmla="*/ 0 w 27"/>
                    <a:gd name="T23" fmla="*/ 0 h 5"/>
                    <a:gd name="T24" fmla="*/ 0 w 27"/>
                    <a:gd name="T25" fmla="*/ 0 h 5"/>
                    <a:gd name="T26" fmla="*/ 0 w 27"/>
                    <a:gd name="T27" fmla="*/ 0 h 5"/>
                    <a:gd name="T28" fmla="*/ 0 w 27"/>
                    <a:gd name="T29" fmla="*/ 0 h 5"/>
                    <a:gd name="T30" fmla="*/ 0 w 27"/>
                    <a:gd name="T31" fmla="*/ 0 h 5"/>
                    <a:gd name="T32" fmla="*/ 0 w 27"/>
                    <a:gd name="T33" fmla="*/ 0 h 5"/>
                    <a:gd name="T34" fmla="*/ 0 w 27"/>
                    <a:gd name="T35" fmla="*/ 0 h 5"/>
                    <a:gd name="T36" fmla="*/ 0 w 27"/>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5"/>
                    <a:gd name="T59" fmla="*/ 27 w 27"/>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5">
                      <a:moveTo>
                        <a:pt x="25" y="0"/>
                      </a:moveTo>
                      <a:lnTo>
                        <a:pt x="25" y="1"/>
                      </a:lnTo>
                      <a:lnTo>
                        <a:pt x="26" y="1"/>
                      </a:lnTo>
                      <a:lnTo>
                        <a:pt x="27" y="4"/>
                      </a:lnTo>
                      <a:lnTo>
                        <a:pt x="27" y="5"/>
                      </a:lnTo>
                      <a:lnTo>
                        <a:pt x="0" y="5"/>
                      </a:lnTo>
                      <a:lnTo>
                        <a:pt x="0" y="4"/>
                      </a:lnTo>
                      <a:lnTo>
                        <a:pt x="0" y="1"/>
                      </a:lnTo>
                      <a:lnTo>
                        <a:pt x="1" y="0"/>
                      </a:lnTo>
                      <a:lnTo>
                        <a:pt x="25" y="0"/>
                      </a:lnTo>
                      <a:close/>
                    </a:path>
                  </a:pathLst>
                </a:custGeom>
                <a:solidFill>
                  <a:srgbClr val="C7C7C7"/>
                </a:solidFill>
                <a:ln w="9525">
                  <a:noFill/>
                  <a:round/>
                  <a:headEnd/>
                  <a:tailEnd/>
                </a:ln>
              </p:spPr>
              <p:txBody>
                <a:bodyPr/>
                <a:lstStyle/>
                <a:p>
                  <a:endParaRPr lang="en-US"/>
                </a:p>
              </p:txBody>
            </p:sp>
            <p:sp>
              <p:nvSpPr>
                <p:cNvPr id="12939" name="Freeform 515"/>
                <p:cNvSpPr>
                  <a:spLocks/>
                </p:cNvSpPr>
                <p:nvPr/>
              </p:nvSpPr>
              <p:spPr bwMode="auto">
                <a:xfrm>
                  <a:off x="2764" y="4052"/>
                  <a:ext cx="9" cy="2"/>
                </a:xfrm>
                <a:custGeom>
                  <a:avLst/>
                  <a:gdLst>
                    <a:gd name="T0" fmla="*/ 0 w 29"/>
                    <a:gd name="T1" fmla="*/ 0 h 5"/>
                    <a:gd name="T2" fmla="*/ 0 w 29"/>
                    <a:gd name="T3" fmla="*/ 0 h 5"/>
                    <a:gd name="T4" fmla="*/ 0 w 29"/>
                    <a:gd name="T5" fmla="*/ 0 h 5"/>
                    <a:gd name="T6" fmla="*/ 0 w 29"/>
                    <a:gd name="T7" fmla="*/ 0 h 5"/>
                    <a:gd name="T8" fmla="*/ 0 w 29"/>
                    <a:gd name="T9" fmla="*/ 0 h 5"/>
                    <a:gd name="T10" fmla="*/ 0 w 29"/>
                    <a:gd name="T11" fmla="*/ 0 h 5"/>
                    <a:gd name="T12" fmla="*/ 0 w 29"/>
                    <a:gd name="T13" fmla="*/ 0 h 5"/>
                    <a:gd name="T14" fmla="*/ 0 w 29"/>
                    <a:gd name="T15" fmla="*/ 0 h 5"/>
                    <a:gd name="T16" fmla="*/ 0 w 29"/>
                    <a:gd name="T17" fmla="*/ 0 h 5"/>
                    <a:gd name="T18" fmla="*/ 0 w 29"/>
                    <a:gd name="T19" fmla="*/ 0 h 5"/>
                    <a:gd name="T20" fmla="*/ 0 w 29"/>
                    <a:gd name="T21" fmla="*/ 0 h 5"/>
                    <a:gd name="T22" fmla="*/ 0 w 29"/>
                    <a:gd name="T23" fmla="*/ 0 h 5"/>
                    <a:gd name="T24" fmla="*/ 0 w 29"/>
                    <a:gd name="T25" fmla="*/ 0 h 5"/>
                    <a:gd name="T26" fmla="*/ 0 w 29"/>
                    <a:gd name="T27" fmla="*/ 0 h 5"/>
                    <a:gd name="T28" fmla="*/ 0 w 29"/>
                    <a:gd name="T29" fmla="*/ 0 h 5"/>
                    <a:gd name="T30" fmla="*/ 0 w 29"/>
                    <a:gd name="T31" fmla="*/ 0 h 5"/>
                    <a:gd name="T32" fmla="*/ 0 w 29"/>
                    <a:gd name="T33" fmla="*/ 0 h 5"/>
                    <a:gd name="T34" fmla="*/ 0 w 29"/>
                    <a:gd name="T35" fmla="*/ 0 h 5"/>
                    <a:gd name="T36" fmla="*/ 0 w 29"/>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5"/>
                    <a:gd name="T59" fmla="*/ 29 w 29"/>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5">
                      <a:moveTo>
                        <a:pt x="29" y="0"/>
                      </a:moveTo>
                      <a:lnTo>
                        <a:pt x="29" y="2"/>
                      </a:lnTo>
                      <a:lnTo>
                        <a:pt x="29" y="3"/>
                      </a:lnTo>
                      <a:lnTo>
                        <a:pt x="29" y="4"/>
                      </a:lnTo>
                      <a:lnTo>
                        <a:pt x="28" y="5"/>
                      </a:lnTo>
                      <a:lnTo>
                        <a:pt x="0" y="5"/>
                      </a:lnTo>
                      <a:lnTo>
                        <a:pt x="0" y="4"/>
                      </a:lnTo>
                      <a:lnTo>
                        <a:pt x="2" y="3"/>
                      </a:lnTo>
                      <a:lnTo>
                        <a:pt x="2" y="2"/>
                      </a:lnTo>
                      <a:lnTo>
                        <a:pt x="2" y="0"/>
                      </a:lnTo>
                      <a:lnTo>
                        <a:pt x="29" y="0"/>
                      </a:lnTo>
                      <a:close/>
                    </a:path>
                  </a:pathLst>
                </a:custGeom>
                <a:solidFill>
                  <a:srgbClr val="BFBFBF"/>
                </a:solidFill>
                <a:ln w="9525">
                  <a:noFill/>
                  <a:round/>
                  <a:headEnd/>
                  <a:tailEnd/>
                </a:ln>
              </p:spPr>
              <p:txBody>
                <a:bodyPr/>
                <a:lstStyle/>
                <a:p>
                  <a:endParaRPr lang="en-US"/>
                </a:p>
              </p:txBody>
            </p:sp>
            <p:sp>
              <p:nvSpPr>
                <p:cNvPr id="12940" name="Freeform 516"/>
                <p:cNvSpPr>
                  <a:spLocks/>
                </p:cNvSpPr>
                <p:nvPr/>
              </p:nvSpPr>
              <p:spPr bwMode="auto">
                <a:xfrm>
                  <a:off x="2764" y="4053"/>
                  <a:ext cx="9" cy="1"/>
                </a:xfrm>
                <a:custGeom>
                  <a:avLst/>
                  <a:gdLst>
                    <a:gd name="T0" fmla="*/ 0 w 29"/>
                    <a:gd name="T1" fmla="*/ 0 h 3"/>
                    <a:gd name="T2" fmla="*/ 0 w 29"/>
                    <a:gd name="T3" fmla="*/ 0 h 3"/>
                    <a:gd name="T4" fmla="*/ 0 w 29"/>
                    <a:gd name="T5" fmla="*/ 0 h 3"/>
                    <a:gd name="T6" fmla="*/ 0 w 29"/>
                    <a:gd name="T7" fmla="*/ 0 h 3"/>
                    <a:gd name="T8" fmla="*/ 0 w 29"/>
                    <a:gd name="T9" fmla="*/ 0 h 3"/>
                    <a:gd name="T10" fmla="*/ 0 w 29"/>
                    <a:gd name="T11" fmla="*/ 0 h 3"/>
                    <a:gd name="T12" fmla="*/ 0 w 29"/>
                    <a:gd name="T13" fmla="*/ 0 h 3"/>
                    <a:gd name="T14" fmla="*/ 0 w 29"/>
                    <a:gd name="T15" fmla="*/ 0 h 3"/>
                    <a:gd name="T16" fmla="*/ 0 w 29"/>
                    <a:gd name="T17" fmla="*/ 0 h 3"/>
                    <a:gd name="T18" fmla="*/ 0 w 29"/>
                    <a:gd name="T19" fmla="*/ 0 h 3"/>
                    <a:gd name="T20" fmla="*/ 0 w 29"/>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
                    <a:gd name="T35" fmla="*/ 29 w 29"/>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
                      <a:moveTo>
                        <a:pt x="27" y="3"/>
                      </a:moveTo>
                      <a:lnTo>
                        <a:pt x="28" y="2"/>
                      </a:lnTo>
                      <a:lnTo>
                        <a:pt x="28" y="0"/>
                      </a:lnTo>
                      <a:lnTo>
                        <a:pt x="29" y="0"/>
                      </a:lnTo>
                      <a:lnTo>
                        <a:pt x="2" y="0"/>
                      </a:lnTo>
                      <a:lnTo>
                        <a:pt x="0" y="0"/>
                      </a:lnTo>
                      <a:lnTo>
                        <a:pt x="0" y="2"/>
                      </a:lnTo>
                      <a:lnTo>
                        <a:pt x="0" y="3"/>
                      </a:lnTo>
                      <a:lnTo>
                        <a:pt x="27" y="3"/>
                      </a:lnTo>
                      <a:close/>
                    </a:path>
                  </a:pathLst>
                </a:custGeom>
                <a:solidFill>
                  <a:srgbClr val="B5B5B5"/>
                </a:solidFill>
                <a:ln w="9525">
                  <a:noFill/>
                  <a:round/>
                  <a:headEnd/>
                  <a:tailEnd/>
                </a:ln>
              </p:spPr>
              <p:txBody>
                <a:bodyPr/>
                <a:lstStyle/>
                <a:p>
                  <a:endParaRPr lang="en-US"/>
                </a:p>
              </p:txBody>
            </p:sp>
            <p:sp>
              <p:nvSpPr>
                <p:cNvPr id="12941" name="Freeform 517"/>
                <p:cNvSpPr>
                  <a:spLocks/>
                </p:cNvSpPr>
                <p:nvPr/>
              </p:nvSpPr>
              <p:spPr bwMode="auto">
                <a:xfrm>
                  <a:off x="2764" y="4054"/>
                  <a:ext cx="9" cy="1"/>
                </a:xfrm>
                <a:custGeom>
                  <a:avLst/>
                  <a:gdLst>
                    <a:gd name="T0" fmla="*/ 0 w 28"/>
                    <a:gd name="T1" fmla="*/ 0 h 4"/>
                    <a:gd name="T2" fmla="*/ 0 w 28"/>
                    <a:gd name="T3" fmla="*/ 0 h 4"/>
                    <a:gd name="T4" fmla="*/ 0 w 28"/>
                    <a:gd name="T5" fmla="*/ 0 h 4"/>
                    <a:gd name="T6" fmla="*/ 0 w 28"/>
                    <a:gd name="T7" fmla="*/ 0 h 4"/>
                    <a:gd name="T8" fmla="*/ 0 w 28"/>
                    <a:gd name="T9" fmla="*/ 0 h 4"/>
                    <a:gd name="T10" fmla="*/ 0 w 28"/>
                    <a:gd name="T11" fmla="*/ 0 h 4"/>
                    <a:gd name="T12" fmla="*/ 0 w 28"/>
                    <a:gd name="T13" fmla="*/ 0 h 4"/>
                    <a:gd name="T14" fmla="*/ 0 w 28"/>
                    <a:gd name="T15" fmla="*/ 0 h 4"/>
                    <a:gd name="T16" fmla="*/ 0 w 28"/>
                    <a:gd name="T17" fmla="*/ 0 h 4"/>
                    <a:gd name="T18" fmla="*/ 0 w 28"/>
                    <a:gd name="T19" fmla="*/ 0 h 4"/>
                    <a:gd name="T20" fmla="*/ 0 w 28"/>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4"/>
                    <a:gd name="T35" fmla="*/ 28 w 28"/>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4">
                      <a:moveTo>
                        <a:pt x="25" y="4"/>
                      </a:moveTo>
                      <a:lnTo>
                        <a:pt x="27" y="2"/>
                      </a:lnTo>
                      <a:lnTo>
                        <a:pt x="27" y="1"/>
                      </a:lnTo>
                      <a:lnTo>
                        <a:pt x="28" y="0"/>
                      </a:lnTo>
                      <a:lnTo>
                        <a:pt x="0" y="0"/>
                      </a:lnTo>
                      <a:lnTo>
                        <a:pt x="0" y="1"/>
                      </a:lnTo>
                      <a:lnTo>
                        <a:pt x="0" y="2"/>
                      </a:lnTo>
                      <a:lnTo>
                        <a:pt x="0" y="4"/>
                      </a:lnTo>
                      <a:lnTo>
                        <a:pt x="25" y="4"/>
                      </a:lnTo>
                      <a:close/>
                    </a:path>
                  </a:pathLst>
                </a:custGeom>
                <a:solidFill>
                  <a:srgbClr val="ABABAB"/>
                </a:solidFill>
                <a:ln w="9525">
                  <a:noFill/>
                  <a:round/>
                  <a:headEnd/>
                  <a:tailEnd/>
                </a:ln>
              </p:spPr>
              <p:txBody>
                <a:bodyPr/>
                <a:lstStyle/>
                <a:p>
                  <a:endParaRPr lang="en-US"/>
                </a:p>
              </p:txBody>
            </p:sp>
            <p:sp>
              <p:nvSpPr>
                <p:cNvPr id="12942" name="Freeform 518"/>
                <p:cNvSpPr>
                  <a:spLocks/>
                </p:cNvSpPr>
                <p:nvPr/>
              </p:nvSpPr>
              <p:spPr bwMode="auto">
                <a:xfrm>
                  <a:off x="2764" y="4054"/>
                  <a:ext cx="9" cy="2"/>
                </a:xfrm>
                <a:custGeom>
                  <a:avLst/>
                  <a:gdLst>
                    <a:gd name="T0" fmla="*/ 0 w 27"/>
                    <a:gd name="T1" fmla="*/ 1 h 4"/>
                    <a:gd name="T2" fmla="*/ 0 w 27"/>
                    <a:gd name="T3" fmla="*/ 1 h 4"/>
                    <a:gd name="T4" fmla="*/ 0 w 27"/>
                    <a:gd name="T5" fmla="*/ 1 h 4"/>
                    <a:gd name="T6" fmla="*/ 0 w 27"/>
                    <a:gd name="T7" fmla="*/ 1 h 4"/>
                    <a:gd name="T8" fmla="*/ 0 w 27"/>
                    <a:gd name="T9" fmla="*/ 0 h 4"/>
                    <a:gd name="T10" fmla="*/ 0 w 27"/>
                    <a:gd name="T11" fmla="*/ 0 h 4"/>
                    <a:gd name="T12" fmla="*/ 0 w 27"/>
                    <a:gd name="T13" fmla="*/ 1 h 4"/>
                    <a:gd name="T14" fmla="*/ 0 w 27"/>
                    <a:gd name="T15" fmla="*/ 1 h 4"/>
                    <a:gd name="T16" fmla="*/ 0 w 27"/>
                    <a:gd name="T17" fmla="*/ 1 h 4"/>
                    <a:gd name="T18" fmla="*/ 0 w 27"/>
                    <a:gd name="T19" fmla="*/ 1 h 4"/>
                    <a:gd name="T20" fmla="*/ 0 w 27"/>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4"/>
                    <a:gd name="T35" fmla="*/ 27 w 27"/>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4">
                      <a:moveTo>
                        <a:pt x="24" y="4"/>
                      </a:moveTo>
                      <a:lnTo>
                        <a:pt x="24" y="4"/>
                      </a:lnTo>
                      <a:lnTo>
                        <a:pt x="25" y="3"/>
                      </a:lnTo>
                      <a:lnTo>
                        <a:pt x="27" y="3"/>
                      </a:lnTo>
                      <a:lnTo>
                        <a:pt x="27" y="0"/>
                      </a:lnTo>
                      <a:lnTo>
                        <a:pt x="0" y="0"/>
                      </a:lnTo>
                      <a:lnTo>
                        <a:pt x="0" y="1"/>
                      </a:lnTo>
                      <a:lnTo>
                        <a:pt x="2" y="3"/>
                      </a:lnTo>
                      <a:lnTo>
                        <a:pt x="2" y="4"/>
                      </a:lnTo>
                      <a:lnTo>
                        <a:pt x="24" y="4"/>
                      </a:lnTo>
                      <a:close/>
                    </a:path>
                  </a:pathLst>
                </a:custGeom>
                <a:solidFill>
                  <a:srgbClr val="A1A1A1"/>
                </a:solidFill>
                <a:ln w="9525">
                  <a:noFill/>
                  <a:round/>
                  <a:headEnd/>
                  <a:tailEnd/>
                </a:ln>
              </p:spPr>
              <p:txBody>
                <a:bodyPr/>
                <a:lstStyle/>
                <a:p>
                  <a:endParaRPr lang="en-US"/>
                </a:p>
              </p:txBody>
            </p:sp>
            <p:sp>
              <p:nvSpPr>
                <p:cNvPr id="12943" name="Freeform 519"/>
                <p:cNvSpPr>
                  <a:spLocks/>
                </p:cNvSpPr>
                <p:nvPr/>
              </p:nvSpPr>
              <p:spPr bwMode="auto">
                <a:xfrm>
                  <a:off x="2764" y="4055"/>
                  <a:ext cx="8"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w 25"/>
                    <a:gd name="T23" fmla="*/ 0 h 3"/>
                    <a:gd name="T24" fmla="*/ 0 w 25"/>
                    <a:gd name="T25" fmla="*/ 0 h 3"/>
                    <a:gd name="T26" fmla="*/ 0 w 25"/>
                    <a:gd name="T27" fmla="*/ 0 h 3"/>
                    <a:gd name="T28" fmla="*/ 0 w 25"/>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3"/>
                    <a:gd name="T47" fmla="*/ 25 w 25"/>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3">
                      <a:moveTo>
                        <a:pt x="25" y="0"/>
                      </a:moveTo>
                      <a:lnTo>
                        <a:pt x="24" y="1"/>
                      </a:lnTo>
                      <a:lnTo>
                        <a:pt x="24" y="2"/>
                      </a:lnTo>
                      <a:lnTo>
                        <a:pt x="23" y="3"/>
                      </a:lnTo>
                      <a:lnTo>
                        <a:pt x="3" y="3"/>
                      </a:lnTo>
                      <a:lnTo>
                        <a:pt x="2" y="3"/>
                      </a:lnTo>
                      <a:lnTo>
                        <a:pt x="2" y="2"/>
                      </a:lnTo>
                      <a:lnTo>
                        <a:pt x="2" y="1"/>
                      </a:lnTo>
                      <a:lnTo>
                        <a:pt x="0" y="0"/>
                      </a:lnTo>
                      <a:lnTo>
                        <a:pt x="25" y="0"/>
                      </a:lnTo>
                      <a:close/>
                    </a:path>
                  </a:pathLst>
                </a:custGeom>
                <a:solidFill>
                  <a:srgbClr val="999999"/>
                </a:solidFill>
                <a:ln w="9525">
                  <a:noFill/>
                  <a:round/>
                  <a:headEnd/>
                  <a:tailEnd/>
                </a:ln>
              </p:spPr>
              <p:txBody>
                <a:bodyPr/>
                <a:lstStyle/>
                <a:p>
                  <a:endParaRPr lang="en-US"/>
                </a:p>
              </p:txBody>
            </p:sp>
            <p:sp>
              <p:nvSpPr>
                <p:cNvPr id="12944" name="Freeform 520"/>
                <p:cNvSpPr>
                  <a:spLocks/>
                </p:cNvSpPr>
                <p:nvPr/>
              </p:nvSpPr>
              <p:spPr bwMode="auto">
                <a:xfrm>
                  <a:off x="2764" y="4056"/>
                  <a:ext cx="8" cy="1"/>
                </a:xfrm>
                <a:custGeom>
                  <a:avLst/>
                  <a:gdLst>
                    <a:gd name="T0" fmla="*/ 0 w 22"/>
                    <a:gd name="T1" fmla="*/ 0 h 4"/>
                    <a:gd name="T2" fmla="*/ 0 w 22"/>
                    <a:gd name="T3" fmla="*/ 0 h 4"/>
                    <a:gd name="T4" fmla="*/ 0 w 22"/>
                    <a:gd name="T5" fmla="*/ 0 h 4"/>
                    <a:gd name="T6" fmla="*/ 0 w 22"/>
                    <a:gd name="T7" fmla="*/ 0 h 4"/>
                    <a:gd name="T8" fmla="*/ 0 w 22"/>
                    <a:gd name="T9" fmla="*/ 0 h 4"/>
                    <a:gd name="T10" fmla="*/ 0 w 22"/>
                    <a:gd name="T11" fmla="*/ 0 h 4"/>
                    <a:gd name="T12" fmla="*/ 0 w 22"/>
                    <a:gd name="T13" fmla="*/ 0 h 4"/>
                    <a:gd name="T14" fmla="*/ 0 w 22"/>
                    <a:gd name="T15" fmla="*/ 0 h 4"/>
                    <a:gd name="T16" fmla="*/ 0 w 22"/>
                    <a:gd name="T17" fmla="*/ 0 h 4"/>
                    <a:gd name="T18" fmla="*/ 0 w 22"/>
                    <a:gd name="T19" fmla="*/ 0 h 4"/>
                    <a:gd name="T20" fmla="*/ 0 w 22"/>
                    <a:gd name="T21" fmla="*/ 0 h 4"/>
                    <a:gd name="T22" fmla="*/ 0 w 22"/>
                    <a:gd name="T23" fmla="*/ 0 h 4"/>
                    <a:gd name="T24" fmla="*/ 0 w 22"/>
                    <a:gd name="T25" fmla="*/ 0 h 4"/>
                    <a:gd name="T26" fmla="*/ 0 w 22"/>
                    <a:gd name="T27" fmla="*/ 0 h 4"/>
                    <a:gd name="T28" fmla="*/ 0 w 22"/>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4"/>
                    <a:gd name="T47" fmla="*/ 22 w 22"/>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4">
                      <a:moveTo>
                        <a:pt x="22" y="0"/>
                      </a:moveTo>
                      <a:lnTo>
                        <a:pt x="22" y="1"/>
                      </a:lnTo>
                      <a:lnTo>
                        <a:pt x="21" y="2"/>
                      </a:lnTo>
                      <a:lnTo>
                        <a:pt x="19" y="3"/>
                      </a:lnTo>
                      <a:lnTo>
                        <a:pt x="18" y="3"/>
                      </a:lnTo>
                      <a:lnTo>
                        <a:pt x="18" y="4"/>
                      </a:lnTo>
                      <a:lnTo>
                        <a:pt x="3" y="4"/>
                      </a:lnTo>
                      <a:lnTo>
                        <a:pt x="1" y="3"/>
                      </a:lnTo>
                      <a:lnTo>
                        <a:pt x="0" y="2"/>
                      </a:lnTo>
                      <a:lnTo>
                        <a:pt x="0" y="0"/>
                      </a:lnTo>
                      <a:lnTo>
                        <a:pt x="22" y="0"/>
                      </a:lnTo>
                      <a:close/>
                    </a:path>
                  </a:pathLst>
                </a:custGeom>
                <a:solidFill>
                  <a:srgbClr val="8F8F8F"/>
                </a:solidFill>
                <a:ln w="9525">
                  <a:noFill/>
                  <a:round/>
                  <a:headEnd/>
                  <a:tailEnd/>
                </a:ln>
              </p:spPr>
              <p:txBody>
                <a:bodyPr/>
                <a:lstStyle/>
                <a:p>
                  <a:endParaRPr lang="en-US"/>
                </a:p>
              </p:txBody>
            </p:sp>
            <p:sp>
              <p:nvSpPr>
                <p:cNvPr id="12945" name="Freeform 521"/>
                <p:cNvSpPr>
                  <a:spLocks/>
                </p:cNvSpPr>
                <p:nvPr/>
              </p:nvSpPr>
              <p:spPr bwMode="auto">
                <a:xfrm>
                  <a:off x="2765" y="4056"/>
                  <a:ext cx="6" cy="2"/>
                </a:xfrm>
                <a:custGeom>
                  <a:avLst/>
                  <a:gdLst>
                    <a:gd name="T0" fmla="*/ 0 w 20"/>
                    <a:gd name="T1" fmla="*/ 0 h 5"/>
                    <a:gd name="T2" fmla="*/ 0 w 20"/>
                    <a:gd name="T3" fmla="*/ 0 h 5"/>
                    <a:gd name="T4" fmla="*/ 0 w 20"/>
                    <a:gd name="T5" fmla="*/ 0 h 5"/>
                    <a:gd name="T6" fmla="*/ 0 w 20"/>
                    <a:gd name="T7" fmla="*/ 0 h 5"/>
                    <a:gd name="T8" fmla="*/ 0 w 20"/>
                    <a:gd name="T9" fmla="*/ 0 h 5"/>
                    <a:gd name="T10" fmla="*/ 0 w 20"/>
                    <a:gd name="T11" fmla="*/ 0 h 5"/>
                    <a:gd name="T12" fmla="*/ 0 w 20"/>
                    <a:gd name="T13" fmla="*/ 0 h 5"/>
                    <a:gd name="T14" fmla="*/ 0 w 20"/>
                    <a:gd name="T15" fmla="*/ 0 h 5"/>
                    <a:gd name="T16" fmla="*/ 0 w 20"/>
                    <a:gd name="T17" fmla="*/ 0 h 5"/>
                    <a:gd name="T18" fmla="*/ 0 w 20"/>
                    <a:gd name="T19" fmla="*/ 0 h 5"/>
                    <a:gd name="T20" fmla="*/ 0 w 20"/>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5"/>
                    <a:gd name="T35" fmla="*/ 20 w 20"/>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5">
                      <a:moveTo>
                        <a:pt x="14" y="5"/>
                      </a:moveTo>
                      <a:lnTo>
                        <a:pt x="15" y="4"/>
                      </a:lnTo>
                      <a:lnTo>
                        <a:pt x="17" y="4"/>
                      </a:lnTo>
                      <a:lnTo>
                        <a:pt x="18" y="1"/>
                      </a:lnTo>
                      <a:lnTo>
                        <a:pt x="20" y="0"/>
                      </a:lnTo>
                      <a:lnTo>
                        <a:pt x="0" y="0"/>
                      </a:lnTo>
                      <a:lnTo>
                        <a:pt x="0" y="1"/>
                      </a:lnTo>
                      <a:lnTo>
                        <a:pt x="3" y="4"/>
                      </a:lnTo>
                      <a:lnTo>
                        <a:pt x="4" y="5"/>
                      </a:lnTo>
                      <a:lnTo>
                        <a:pt x="14" y="5"/>
                      </a:lnTo>
                      <a:close/>
                    </a:path>
                  </a:pathLst>
                </a:custGeom>
                <a:solidFill>
                  <a:srgbClr val="858585"/>
                </a:solidFill>
                <a:ln w="9525">
                  <a:noFill/>
                  <a:round/>
                  <a:headEnd/>
                  <a:tailEnd/>
                </a:ln>
              </p:spPr>
              <p:txBody>
                <a:bodyPr/>
                <a:lstStyle/>
                <a:p>
                  <a:endParaRPr lang="en-US"/>
                </a:p>
              </p:txBody>
            </p:sp>
            <p:sp>
              <p:nvSpPr>
                <p:cNvPr id="12946" name="Freeform 522"/>
                <p:cNvSpPr>
                  <a:spLocks/>
                </p:cNvSpPr>
                <p:nvPr/>
              </p:nvSpPr>
              <p:spPr bwMode="auto">
                <a:xfrm>
                  <a:off x="2765" y="4057"/>
                  <a:ext cx="5" cy="1"/>
                </a:xfrm>
                <a:custGeom>
                  <a:avLst/>
                  <a:gdLst>
                    <a:gd name="T0" fmla="*/ 0 w 15"/>
                    <a:gd name="T1" fmla="*/ 0 h 4"/>
                    <a:gd name="T2" fmla="*/ 0 w 15"/>
                    <a:gd name="T3" fmla="*/ 0 h 4"/>
                    <a:gd name="T4" fmla="*/ 0 w 15"/>
                    <a:gd name="T5" fmla="*/ 0 h 4"/>
                    <a:gd name="T6" fmla="*/ 0 w 15"/>
                    <a:gd name="T7" fmla="*/ 0 h 4"/>
                    <a:gd name="T8" fmla="*/ 0 w 15"/>
                    <a:gd name="T9" fmla="*/ 0 h 4"/>
                    <a:gd name="T10" fmla="*/ 0 w 15"/>
                    <a:gd name="T11" fmla="*/ 0 h 4"/>
                    <a:gd name="T12" fmla="*/ 0 w 15"/>
                    <a:gd name="T13" fmla="*/ 0 h 4"/>
                    <a:gd name="T14" fmla="*/ 0 w 15"/>
                    <a:gd name="T15" fmla="*/ 0 h 4"/>
                    <a:gd name="T16" fmla="*/ 0 w 15"/>
                    <a:gd name="T17" fmla="*/ 0 h 4"/>
                    <a:gd name="T18" fmla="*/ 0 w 15"/>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4"/>
                    <a:gd name="T32" fmla="*/ 15 w 15"/>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4">
                      <a:moveTo>
                        <a:pt x="15" y="0"/>
                      </a:moveTo>
                      <a:lnTo>
                        <a:pt x="12" y="3"/>
                      </a:lnTo>
                      <a:lnTo>
                        <a:pt x="9" y="3"/>
                      </a:lnTo>
                      <a:lnTo>
                        <a:pt x="6" y="4"/>
                      </a:lnTo>
                      <a:lnTo>
                        <a:pt x="2" y="3"/>
                      </a:lnTo>
                      <a:lnTo>
                        <a:pt x="1" y="2"/>
                      </a:lnTo>
                      <a:lnTo>
                        <a:pt x="0" y="0"/>
                      </a:lnTo>
                      <a:lnTo>
                        <a:pt x="15" y="0"/>
                      </a:lnTo>
                      <a:close/>
                    </a:path>
                  </a:pathLst>
                </a:custGeom>
                <a:solidFill>
                  <a:srgbClr val="7D7D7D"/>
                </a:solidFill>
                <a:ln w="9525">
                  <a:noFill/>
                  <a:round/>
                  <a:headEnd/>
                  <a:tailEnd/>
                </a:ln>
              </p:spPr>
              <p:txBody>
                <a:bodyPr/>
                <a:lstStyle/>
                <a:p>
                  <a:endParaRPr lang="en-US"/>
                </a:p>
              </p:txBody>
            </p:sp>
            <p:sp>
              <p:nvSpPr>
                <p:cNvPr id="12947" name="Freeform 523"/>
                <p:cNvSpPr>
                  <a:spLocks/>
                </p:cNvSpPr>
                <p:nvPr/>
              </p:nvSpPr>
              <p:spPr bwMode="auto">
                <a:xfrm>
                  <a:off x="2766" y="4058"/>
                  <a:ext cx="3" cy="1"/>
                </a:xfrm>
                <a:custGeom>
                  <a:avLst/>
                  <a:gdLst>
                    <a:gd name="T0" fmla="*/ 0 w 10"/>
                    <a:gd name="T1" fmla="*/ 0 h 1"/>
                    <a:gd name="T2" fmla="*/ 0 w 10"/>
                    <a:gd name="T3" fmla="*/ 1 h 1"/>
                    <a:gd name="T4" fmla="*/ 0 w 10"/>
                    <a:gd name="T5" fmla="*/ 1 h 1"/>
                    <a:gd name="T6" fmla="*/ 0 w 10"/>
                    <a:gd name="T7" fmla="*/ 0 h 1"/>
                    <a:gd name="T8" fmla="*/ 0 w 10"/>
                    <a:gd name="T9" fmla="*/ 0 h 1"/>
                    <a:gd name="T10" fmla="*/ 0 w 10"/>
                    <a:gd name="T11" fmla="*/ 0 h 1"/>
                    <a:gd name="T12" fmla="*/ 0 w 10"/>
                    <a:gd name="T13" fmla="*/ 0 h 1"/>
                    <a:gd name="T14" fmla="*/ 0 60000 65536"/>
                    <a:gd name="T15" fmla="*/ 0 60000 65536"/>
                    <a:gd name="T16" fmla="*/ 0 60000 65536"/>
                    <a:gd name="T17" fmla="*/ 0 60000 65536"/>
                    <a:gd name="T18" fmla="*/ 0 60000 65536"/>
                    <a:gd name="T19" fmla="*/ 0 60000 65536"/>
                    <a:gd name="T20" fmla="*/ 0 60000 65536"/>
                    <a:gd name="T21" fmla="*/ 0 w 10"/>
                    <a:gd name="T22" fmla="*/ 0 h 1"/>
                    <a:gd name="T23" fmla="*/ 10 w 1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
                      <a:moveTo>
                        <a:pt x="0" y="0"/>
                      </a:moveTo>
                      <a:lnTo>
                        <a:pt x="3" y="1"/>
                      </a:lnTo>
                      <a:lnTo>
                        <a:pt x="6" y="1"/>
                      </a:lnTo>
                      <a:lnTo>
                        <a:pt x="9" y="0"/>
                      </a:lnTo>
                      <a:lnTo>
                        <a:pt x="10" y="0"/>
                      </a:lnTo>
                      <a:lnTo>
                        <a:pt x="0" y="0"/>
                      </a:lnTo>
                      <a:close/>
                    </a:path>
                  </a:pathLst>
                </a:custGeom>
                <a:solidFill>
                  <a:srgbClr val="737373"/>
                </a:solidFill>
                <a:ln w="9525">
                  <a:noFill/>
                  <a:round/>
                  <a:headEnd/>
                  <a:tailEnd/>
                </a:ln>
              </p:spPr>
              <p:txBody>
                <a:bodyPr/>
                <a:lstStyle/>
                <a:p>
                  <a:endParaRPr lang="en-US"/>
                </a:p>
              </p:txBody>
            </p:sp>
            <p:sp>
              <p:nvSpPr>
                <p:cNvPr id="12948" name="Freeform 524"/>
                <p:cNvSpPr>
                  <a:spLocks/>
                </p:cNvSpPr>
                <p:nvPr/>
              </p:nvSpPr>
              <p:spPr bwMode="auto">
                <a:xfrm>
                  <a:off x="2768" y="4050"/>
                  <a:ext cx="7" cy="4"/>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w 22"/>
                    <a:gd name="T27" fmla="*/ 0 h 13"/>
                    <a:gd name="T28" fmla="*/ 0 w 22"/>
                    <a:gd name="T29" fmla="*/ 0 h 13"/>
                    <a:gd name="T30" fmla="*/ 0 w 22"/>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3"/>
                    <a:gd name="T50" fmla="*/ 22 w 22"/>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3">
                      <a:moveTo>
                        <a:pt x="22" y="10"/>
                      </a:moveTo>
                      <a:lnTo>
                        <a:pt x="22" y="10"/>
                      </a:lnTo>
                      <a:lnTo>
                        <a:pt x="16" y="4"/>
                      </a:lnTo>
                      <a:lnTo>
                        <a:pt x="11" y="3"/>
                      </a:lnTo>
                      <a:lnTo>
                        <a:pt x="7" y="0"/>
                      </a:lnTo>
                      <a:lnTo>
                        <a:pt x="5" y="0"/>
                      </a:lnTo>
                      <a:lnTo>
                        <a:pt x="0" y="8"/>
                      </a:lnTo>
                      <a:lnTo>
                        <a:pt x="3" y="10"/>
                      </a:lnTo>
                      <a:lnTo>
                        <a:pt x="7" y="11"/>
                      </a:lnTo>
                      <a:lnTo>
                        <a:pt x="10" y="13"/>
                      </a:lnTo>
                      <a:lnTo>
                        <a:pt x="10" y="12"/>
                      </a:lnTo>
                      <a:lnTo>
                        <a:pt x="22" y="10"/>
                      </a:lnTo>
                      <a:close/>
                    </a:path>
                  </a:pathLst>
                </a:custGeom>
                <a:solidFill>
                  <a:srgbClr val="000000"/>
                </a:solidFill>
                <a:ln w="9525">
                  <a:noFill/>
                  <a:round/>
                  <a:headEnd/>
                  <a:tailEnd/>
                </a:ln>
              </p:spPr>
              <p:txBody>
                <a:bodyPr/>
                <a:lstStyle/>
                <a:p>
                  <a:endParaRPr lang="en-US"/>
                </a:p>
              </p:txBody>
            </p:sp>
            <p:sp>
              <p:nvSpPr>
                <p:cNvPr id="12949" name="Freeform 525"/>
                <p:cNvSpPr>
                  <a:spLocks/>
                </p:cNvSpPr>
                <p:nvPr/>
              </p:nvSpPr>
              <p:spPr bwMode="auto">
                <a:xfrm>
                  <a:off x="2770" y="4053"/>
                  <a:ext cx="5" cy="4"/>
                </a:xfrm>
                <a:custGeom>
                  <a:avLst/>
                  <a:gdLst>
                    <a:gd name="T0" fmla="*/ 0 w 17"/>
                    <a:gd name="T1" fmla="*/ 0 h 12"/>
                    <a:gd name="T2" fmla="*/ 0 w 17"/>
                    <a:gd name="T3" fmla="*/ 0 h 12"/>
                    <a:gd name="T4" fmla="*/ 0 w 17"/>
                    <a:gd name="T5" fmla="*/ 0 h 12"/>
                    <a:gd name="T6" fmla="*/ 0 w 17"/>
                    <a:gd name="T7" fmla="*/ 0 h 12"/>
                    <a:gd name="T8" fmla="*/ 0 w 17"/>
                    <a:gd name="T9" fmla="*/ 0 h 12"/>
                    <a:gd name="T10" fmla="*/ 0 w 17"/>
                    <a:gd name="T11" fmla="*/ 0 h 12"/>
                    <a:gd name="T12" fmla="*/ 0 w 17"/>
                    <a:gd name="T13" fmla="*/ 0 h 12"/>
                    <a:gd name="T14" fmla="*/ 0 w 17"/>
                    <a:gd name="T15" fmla="*/ 0 h 12"/>
                    <a:gd name="T16" fmla="*/ 0 w 17"/>
                    <a:gd name="T17" fmla="*/ 0 h 12"/>
                    <a:gd name="T18" fmla="*/ 0 w 17"/>
                    <a:gd name="T19" fmla="*/ 0 h 12"/>
                    <a:gd name="T20" fmla="*/ 0 w 17"/>
                    <a:gd name="T21" fmla="*/ 0 h 12"/>
                    <a:gd name="T22" fmla="*/ 0 w 17"/>
                    <a:gd name="T23" fmla="*/ 0 h 12"/>
                    <a:gd name="T24" fmla="*/ 0 w 17"/>
                    <a:gd name="T25" fmla="*/ 0 h 12"/>
                    <a:gd name="T26" fmla="*/ 0 w 17"/>
                    <a:gd name="T27" fmla="*/ 0 h 12"/>
                    <a:gd name="T28" fmla="*/ 0 w 17"/>
                    <a:gd name="T29" fmla="*/ 0 h 12"/>
                    <a:gd name="T30" fmla="*/ 0 w 17"/>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2"/>
                    <a:gd name="T50" fmla="*/ 17 w 17"/>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2">
                      <a:moveTo>
                        <a:pt x="10" y="11"/>
                      </a:moveTo>
                      <a:lnTo>
                        <a:pt x="9" y="12"/>
                      </a:lnTo>
                      <a:lnTo>
                        <a:pt x="10" y="11"/>
                      </a:lnTo>
                      <a:lnTo>
                        <a:pt x="13" y="9"/>
                      </a:lnTo>
                      <a:lnTo>
                        <a:pt x="16" y="4"/>
                      </a:lnTo>
                      <a:lnTo>
                        <a:pt x="17" y="0"/>
                      </a:lnTo>
                      <a:lnTo>
                        <a:pt x="5" y="2"/>
                      </a:lnTo>
                      <a:lnTo>
                        <a:pt x="5" y="1"/>
                      </a:lnTo>
                      <a:lnTo>
                        <a:pt x="3" y="3"/>
                      </a:lnTo>
                      <a:lnTo>
                        <a:pt x="2" y="5"/>
                      </a:lnTo>
                      <a:lnTo>
                        <a:pt x="0" y="7"/>
                      </a:lnTo>
                      <a:lnTo>
                        <a:pt x="0" y="8"/>
                      </a:lnTo>
                      <a:lnTo>
                        <a:pt x="0" y="7"/>
                      </a:lnTo>
                      <a:lnTo>
                        <a:pt x="0" y="8"/>
                      </a:lnTo>
                      <a:lnTo>
                        <a:pt x="10" y="11"/>
                      </a:lnTo>
                      <a:close/>
                    </a:path>
                  </a:pathLst>
                </a:custGeom>
                <a:solidFill>
                  <a:srgbClr val="000000"/>
                </a:solidFill>
                <a:ln w="9525">
                  <a:noFill/>
                  <a:round/>
                  <a:headEnd/>
                  <a:tailEnd/>
                </a:ln>
              </p:spPr>
              <p:txBody>
                <a:bodyPr/>
                <a:lstStyle/>
                <a:p>
                  <a:endParaRPr lang="en-US"/>
                </a:p>
              </p:txBody>
            </p:sp>
            <p:sp>
              <p:nvSpPr>
                <p:cNvPr id="12950" name="Freeform 526"/>
                <p:cNvSpPr>
                  <a:spLocks/>
                </p:cNvSpPr>
                <p:nvPr/>
              </p:nvSpPr>
              <p:spPr bwMode="auto">
                <a:xfrm>
                  <a:off x="2765" y="4056"/>
                  <a:ext cx="8" cy="4"/>
                </a:xfrm>
                <a:custGeom>
                  <a:avLst/>
                  <a:gdLst>
                    <a:gd name="T0" fmla="*/ 0 w 23"/>
                    <a:gd name="T1" fmla="*/ 0 h 13"/>
                    <a:gd name="T2" fmla="*/ 0 w 23"/>
                    <a:gd name="T3" fmla="*/ 0 h 13"/>
                    <a:gd name="T4" fmla="*/ 0 w 23"/>
                    <a:gd name="T5" fmla="*/ 0 h 13"/>
                    <a:gd name="T6" fmla="*/ 0 w 23"/>
                    <a:gd name="T7" fmla="*/ 0 h 13"/>
                    <a:gd name="T8" fmla="*/ 0 w 23"/>
                    <a:gd name="T9" fmla="*/ 0 h 13"/>
                    <a:gd name="T10" fmla="*/ 0 w 23"/>
                    <a:gd name="T11" fmla="*/ 0 h 13"/>
                    <a:gd name="T12" fmla="*/ 0 w 23"/>
                    <a:gd name="T13" fmla="*/ 0 h 13"/>
                    <a:gd name="T14" fmla="*/ 0 w 23"/>
                    <a:gd name="T15" fmla="*/ 0 h 13"/>
                    <a:gd name="T16" fmla="*/ 0 w 23"/>
                    <a:gd name="T17" fmla="*/ 0 h 13"/>
                    <a:gd name="T18" fmla="*/ 0 w 23"/>
                    <a:gd name="T19" fmla="*/ 0 h 13"/>
                    <a:gd name="T20" fmla="*/ 0 w 23"/>
                    <a:gd name="T21" fmla="*/ 0 h 13"/>
                    <a:gd name="T22" fmla="*/ 0 w 23"/>
                    <a:gd name="T23" fmla="*/ 0 h 13"/>
                    <a:gd name="T24" fmla="*/ 0 w 23"/>
                    <a:gd name="T25" fmla="*/ 0 h 13"/>
                    <a:gd name="T26" fmla="*/ 0 w 23"/>
                    <a:gd name="T27" fmla="*/ 0 h 13"/>
                    <a:gd name="T28" fmla="*/ 0 w 23"/>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13"/>
                    <a:gd name="T47" fmla="*/ 23 w 23"/>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13">
                      <a:moveTo>
                        <a:pt x="0" y="12"/>
                      </a:moveTo>
                      <a:lnTo>
                        <a:pt x="0" y="12"/>
                      </a:lnTo>
                      <a:lnTo>
                        <a:pt x="6" y="13"/>
                      </a:lnTo>
                      <a:lnTo>
                        <a:pt x="13" y="12"/>
                      </a:lnTo>
                      <a:lnTo>
                        <a:pt x="19" y="9"/>
                      </a:lnTo>
                      <a:lnTo>
                        <a:pt x="23" y="3"/>
                      </a:lnTo>
                      <a:lnTo>
                        <a:pt x="13" y="0"/>
                      </a:lnTo>
                      <a:lnTo>
                        <a:pt x="11" y="2"/>
                      </a:lnTo>
                      <a:lnTo>
                        <a:pt x="9" y="3"/>
                      </a:lnTo>
                      <a:lnTo>
                        <a:pt x="6" y="3"/>
                      </a:lnTo>
                      <a:lnTo>
                        <a:pt x="5" y="3"/>
                      </a:lnTo>
                      <a:lnTo>
                        <a:pt x="0" y="12"/>
                      </a:lnTo>
                      <a:close/>
                    </a:path>
                  </a:pathLst>
                </a:custGeom>
                <a:solidFill>
                  <a:srgbClr val="000000"/>
                </a:solidFill>
                <a:ln w="9525">
                  <a:noFill/>
                  <a:round/>
                  <a:headEnd/>
                  <a:tailEnd/>
                </a:ln>
              </p:spPr>
              <p:txBody>
                <a:bodyPr/>
                <a:lstStyle/>
                <a:p>
                  <a:endParaRPr lang="en-US"/>
                </a:p>
              </p:txBody>
            </p:sp>
            <p:sp>
              <p:nvSpPr>
                <p:cNvPr id="12951" name="Freeform 527"/>
                <p:cNvSpPr>
                  <a:spLocks/>
                </p:cNvSpPr>
                <p:nvPr/>
              </p:nvSpPr>
              <p:spPr bwMode="auto">
                <a:xfrm>
                  <a:off x="2762" y="4052"/>
                  <a:ext cx="5" cy="8"/>
                </a:xfrm>
                <a:custGeom>
                  <a:avLst/>
                  <a:gdLst>
                    <a:gd name="T0" fmla="*/ 0 w 16"/>
                    <a:gd name="T1" fmla="*/ 0 h 22"/>
                    <a:gd name="T2" fmla="*/ 0 w 16"/>
                    <a:gd name="T3" fmla="*/ 0 h 22"/>
                    <a:gd name="T4" fmla="*/ 0 w 16"/>
                    <a:gd name="T5" fmla="*/ 0 h 22"/>
                    <a:gd name="T6" fmla="*/ 0 w 16"/>
                    <a:gd name="T7" fmla="*/ 0 h 22"/>
                    <a:gd name="T8" fmla="*/ 0 w 16"/>
                    <a:gd name="T9" fmla="*/ 0 h 22"/>
                    <a:gd name="T10" fmla="*/ 0 w 16"/>
                    <a:gd name="T11" fmla="*/ 0 h 22"/>
                    <a:gd name="T12" fmla="*/ 0 w 16"/>
                    <a:gd name="T13" fmla="*/ 0 h 22"/>
                    <a:gd name="T14" fmla="*/ 0 w 16"/>
                    <a:gd name="T15" fmla="*/ 0 h 22"/>
                    <a:gd name="T16" fmla="*/ 0 w 16"/>
                    <a:gd name="T17" fmla="*/ 0 h 22"/>
                    <a:gd name="T18" fmla="*/ 0 w 16"/>
                    <a:gd name="T19" fmla="*/ 0 h 22"/>
                    <a:gd name="T20" fmla="*/ 0 w 16"/>
                    <a:gd name="T21" fmla="*/ 0 h 22"/>
                    <a:gd name="T22" fmla="*/ 0 w 16"/>
                    <a:gd name="T23" fmla="*/ 0 h 22"/>
                    <a:gd name="T24" fmla="*/ 0 w 16"/>
                    <a:gd name="T25" fmla="*/ 0 h 22"/>
                    <a:gd name="T26" fmla="*/ 0 w 16"/>
                    <a:gd name="T27" fmla="*/ 0 h 22"/>
                    <a:gd name="T28" fmla="*/ 0 w 16"/>
                    <a:gd name="T29" fmla="*/ 0 h 22"/>
                    <a:gd name="T30" fmla="*/ 0 w 16"/>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22"/>
                    <a:gd name="T50" fmla="*/ 16 w 16"/>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22">
                      <a:moveTo>
                        <a:pt x="1" y="0"/>
                      </a:moveTo>
                      <a:lnTo>
                        <a:pt x="1" y="0"/>
                      </a:lnTo>
                      <a:lnTo>
                        <a:pt x="0" y="6"/>
                      </a:lnTo>
                      <a:lnTo>
                        <a:pt x="1" y="12"/>
                      </a:lnTo>
                      <a:lnTo>
                        <a:pt x="5" y="17"/>
                      </a:lnTo>
                      <a:lnTo>
                        <a:pt x="11" y="22"/>
                      </a:lnTo>
                      <a:lnTo>
                        <a:pt x="16" y="13"/>
                      </a:lnTo>
                      <a:lnTo>
                        <a:pt x="13" y="12"/>
                      </a:lnTo>
                      <a:lnTo>
                        <a:pt x="12" y="9"/>
                      </a:lnTo>
                      <a:lnTo>
                        <a:pt x="12" y="6"/>
                      </a:lnTo>
                      <a:lnTo>
                        <a:pt x="12" y="3"/>
                      </a:lnTo>
                      <a:lnTo>
                        <a:pt x="1" y="0"/>
                      </a:lnTo>
                      <a:close/>
                    </a:path>
                  </a:pathLst>
                </a:custGeom>
                <a:solidFill>
                  <a:srgbClr val="000000"/>
                </a:solidFill>
                <a:ln w="9525">
                  <a:noFill/>
                  <a:round/>
                  <a:headEnd/>
                  <a:tailEnd/>
                </a:ln>
              </p:spPr>
              <p:txBody>
                <a:bodyPr/>
                <a:lstStyle/>
                <a:p>
                  <a:endParaRPr lang="en-US"/>
                </a:p>
              </p:txBody>
            </p:sp>
            <p:sp>
              <p:nvSpPr>
                <p:cNvPr id="12952" name="Freeform 528"/>
                <p:cNvSpPr>
                  <a:spLocks/>
                </p:cNvSpPr>
                <p:nvPr/>
              </p:nvSpPr>
              <p:spPr bwMode="auto">
                <a:xfrm>
                  <a:off x="2762" y="4049"/>
                  <a:ext cx="8" cy="4"/>
                </a:xfrm>
                <a:custGeom>
                  <a:avLst/>
                  <a:gdLst>
                    <a:gd name="T0" fmla="*/ 0 w 23"/>
                    <a:gd name="T1" fmla="*/ 0 h 13"/>
                    <a:gd name="T2" fmla="*/ 0 w 23"/>
                    <a:gd name="T3" fmla="*/ 0 h 13"/>
                    <a:gd name="T4" fmla="*/ 0 w 23"/>
                    <a:gd name="T5" fmla="*/ 0 h 13"/>
                    <a:gd name="T6" fmla="*/ 0 w 23"/>
                    <a:gd name="T7" fmla="*/ 0 h 13"/>
                    <a:gd name="T8" fmla="*/ 0 w 23"/>
                    <a:gd name="T9" fmla="*/ 0 h 13"/>
                    <a:gd name="T10" fmla="*/ 0 w 23"/>
                    <a:gd name="T11" fmla="*/ 0 h 13"/>
                    <a:gd name="T12" fmla="*/ 0 w 23"/>
                    <a:gd name="T13" fmla="*/ 0 h 13"/>
                    <a:gd name="T14" fmla="*/ 0 w 23"/>
                    <a:gd name="T15" fmla="*/ 0 h 13"/>
                    <a:gd name="T16" fmla="*/ 0 w 23"/>
                    <a:gd name="T17" fmla="*/ 0 h 13"/>
                    <a:gd name="T18" fmla="*/ 0 w 23"/>
                    <a:gd name="T19" fmla="*/ 0 h 13"/>
                    <a:gd name="T20" fmla="*/ 0 w 23"/>
                    <a:gd name="T21" fmla="*/ 0 h 13"/>
                    <a:gd name="T22" fmla="*/ 0 w 23"/>
                    <a:gd name="T23" fmla="*/ 0 h 13"/>
                    <a:gd name="T24" fmla="*/ 0 w 23"/>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3"/>
                    <a:gd name="T41" fmla="*/ 23 w 23"/>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3">
                      <a:moveTo>
                        <a:pt x="23" y="2"/>
                      </a:moveTo>
                      <a:lnTo>
                        <a:pt x="23" y="2"/>
                      </a:lnTo>
                      <a:lnTo>
                        <a:pt x="16" y="0"/>
                      </a:lnTo>
                      <a:lnTo>
                        <a:pt x="8" y="1"/>
                      </a:lnTo>
                      <a:lnTo>
                        <a:pt x="3" y="6"/>
                      </a:lnTo>
                      <a:lnTo>
                        <a:pt x="0" y="10"/>
                      </a:lnTo>
                      <a:lnTo>
                        <a:pt x="11" y="13"/>
                      </a:lnTo>
                      <a:lnTo>
                        <a:pt x="12" y="12"/>
                      </a:lnTo>
                      <a:lnTo>
                        <a:pt x="14" y="9"/>
                      </a:lnTo>
                      <a:lnTo>
                        <a:pt x="15" y="9"/>
                      </a:lnTo>
                      <a:lnTo>
                        <a:pt x="18" y="10"/>
                      </a:lnTo>
                      <a:lnTo>
                        <a:pt x="23" y="2"/>
                      </a:lnTo>
                      <a:close/>
                    </a:path>
                  </a:pathLst>
                </a:custGeom>
                <a:solidFill>
                  <a:srgbClr val="000000"/>
                </a:solidFill>
                <a:ln w="9525">
                  <a:noFill/>
                  <a:round/>
                  <a:headEnd/>
                  <a:tailEnd/>
                </a:ln>
              </p:spPr>
              <p:txBody>
                <a:bodyPr/>
                <a:lstStyle/>
                <a:p>
                  <a:endParaRPr lang="en-US"/>
                </a:p>
              </p:txBody>
            </p:sp>
            <p:sp>
              <p:nvSpPr>
                <p:cNvPr id="12953" name="Freeform 529"/>
                <p:cNvSpPr>
                  <a:spLocks/>
                </p:cNvSpPr>
                <p:nvPr/>
              </p:nvSpPr>
              <p:spPr bwMode="auto">
                <a:xfrm>
                  <a:off x="2770" y="4041"/>
                  <a:ext cx="5" cy="1"/>
                </a:xfrm>
                <a:custGeom>
                  <a:avLst/>
                  <a:gdLst>
                    <a:gd name="T0" fmla="*/ 0 w 14"/>
                    <a:gd name="T1" fmla="*/ 1 h 2"/>
                    <a:gd name="T2" fmla="*/ 0 w 14"/>
                    <a:gd name="T3" fmla="*/ 0 h 2"/>
                    <a:gd name="T4" fmla="*/ 0 w 14"/>
                    <a:gd name="T5" fmla="*/ 0 h 2"/>
                    <a:gd name="T6" fmla="*/ 0 w 14"/>
                    <a:gd name="T7" fmla="*/ 0 h 2"/>
                    <a:gd name="T8" fmla="*/ 0 w 14"/>
                    <a:gd name="T9" fmla="*/ 0 h 2"/>
                    <a:gd name="T10" fmla="*/ 0 w 14"/>
                    <a:gd name="T11" fmla="*/ 0 h 2"/>
                    <a:gd name="T12" fmla="*/ 0 w 14"/>
                    <a:gd name="T13" fmla="*/ 0 h 2"/>
                    <a:gd name="T14" fmla="*/ 0 w 14"/>
                    <a:gd name="T15" fmla="*/ 1 h 2"/>
                    <a:gd name="T16" fmla="*/ 0 w 14"/>
                    <a:gd name="T17" fmla="*/ 1 h 2"/>
                    <a:gd name="T18" fmla="*/ 0 w 14"/>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
                    <a:gd name="T32" fmla="*/ 14 w 1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
                      <a:moveTo>
                        <a:pt x="0" y="2"/>
                      </a:moveTo>
                      <a:lnTo>
                        <a:pt x="4" y="0"/>
                      </a:lnTo>
                      <a:lnTo>
                        <a:pt x="8" y="0"/>
                      </a:lnTo>
                      <a:lnTo>
                        <a:pt x="11" y="0"/>
                      </a:lnTo>
                      <a:lnTo>
                        <a:pt x="12" y="0"/>
                      </a:lnTo>
                      <a:lnTo>
                        <a:pt x="14" y="0"/>
                      </a:lnTo>
                      <a:lnTo>
                        <a:pt x="14" y="2"/>
                      </a:lnTo>
                      <a:lnTo>
                        <a:pt x="0" y="2"/>
                      </a:lnTo>
                      <a:close/>
                    </a:path>
                  </a:pathLst>
                </a:custGeom>
                <a:solidFill>
                  <a:srgbClr val="E3E3E3"/>
                </a:solidFill>
                <a:ln w="9525">
                  <a:noFill/>
                  <a:round/>
                  <a:headEnd/>
                  <a:tailEnd/>
                </a:ln>
              </p:spPr>
              <p:txBody>
                <a:bodyPr/>
                <a:lstStyle/>
                <a:p>
                  <a:endParaRPr lang="en-US"/>
                </a:p>
              </p:txBody>
            </p:sp>
            <p:sp>
              <p:nvSpPr>
                <p:cNvPr id="12954" name="Freeform 530"/>
                <p:cNvSpPr>
                  <a:spLocks/>
                </p:cNvSpPr>
                <p:nvPr/>
              </p:nvSpPr>
              <p:spPr bwMode="auto">
                <a:xfrm>
                  <a:off x="2769" y="4041"/>
                  <a:ext cx="6" cy="1"/>
                </a:xfrm>
                <a:custGeom>
                  <a:avLst/>
                  <a:gdLst>
                    <a:gd name="T0" fmla="*/ 0 w 18"/>
                    <a:gd name="T1" fmla="*/ 0 h 3"/>
                    <a:gd name="T2" fmla="*/ 0 w 18"/>
                    <a:gd name="T3" fmla="*/ 0 h 3"/>
                    <a:gd name="T4" fmla="*/ 0 w 18"/>
                    <a:gd name="T5" fmla="*/ 0 h 3"/>
                    <a:gd name="T6" fmla="*/ 0 w 18"/>
                    <a:gd name="T7" fmla="*/ 0 h 3"/>
                    <a:gd name="T8" fmla="*/ 0 w 18"/>
                    <a:gd name="T9" fmla="*/ 0 h 3"/>
                    <a:gd name="T10" fmla="*/ 0 w 18"/>
                    <a:gd name="T11" fmla="*/ 0 h 3"/>
                    <a:gd name="T12" fmla="*/ 0 w 18"/>
                    <a:gd name="T13" fmla="*/ 0 h 3"/>
                    <a:gd name="T14" fmla="*/ 0 w 18"/>
                    <a:gd name="T15" fmla="*/ 0 h 3"/>
                    <a:gd name="T16" fmla="*/ 0 w 18"/>
                    <a:gd name="T17" fmla="*/ 0 h 3"/>
                    <a:gd name="T18" fmla="*/ 0 w 18"/>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3"/>
                    <a:gd name="T32" fmla="*/ 18 w 18"/>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3">
                      <a:moveTo>
                        <a:pt x="0" y="3"/>
                      </a:moveTo>
                      <a:lnTo>
                        <a:pt x="4" y="2"/>
                      </a:lnTo>
                      <a:lnTo>
                        <a:pt x="9" y="0"/>
                      </a:lnTo>
                      <a:lnTo>
                        <a:pt x="15" y="0"/>
                      </a:lnTo>
                      <a:lnTo>
                        <a:pt x="16" y="0"/>
                      </a:lnTo>
                      <a:lnTo>
                        <a:pt x="18" y="0"/>
                      </a:lnTo>
                      <a:lnTo>
                        <a:pt x="18" y="2"/>
                      </a:lnTo>
                      <a:lnTo>
                        <a:pt x="18" y="3"/>
                      </a:lnTo>
                      <a:lnTo>
                        <a:pt x="0" y="3"/>
                      </a:lnTo>
                      <a:close/>
                    </a:path>
                  </a:pathLst>
                </a:custGeom>
                <a:solidFill>
                  <a:srgbClr val="D9D9D9"/>
                </a:solidFill>
                <a:ln w="9525">
                  <a:noFill/>
                  <a:round/>
                  <a:headEnd/>
                  <a:tailEnd/>
                </a:ln>
              </p:spPr>
              <p:txBody>
                <a:bodyPr/>
                <a:lstStyle/>
                <a:p>
                  <a:endParaRPr lang="en-US"/>
                </a:p>
              </p:txBody>
            </p:sp>
            <p:sp>
              <p:nvSpPr>
                <p:cNvPr id="12955" name="Freeform 531"/>
                <p:cNvSpPr>
                  <a:spLocks/>
                </p:cNvSpPr>
                <p:nvPr/>
              </p:nvSpPr>
              <p:spPr bwMode="auto">
                <a:xfrm>
                  <a:off x="2767" y="4042"/>
                  <a:ext cx="8" cy="1"/>
                </a:xfrm>
                <a:custGeom>
                  <a:avLst/>
                  <a:gdLst>
                    <a:gd name="T0" fmla="*/ 0 w 24"/>
                    <a:gd name="T1" fmla="*/ 0 h 3"/>
                    <a:gd name="T2" fmla="*/ 0 w 24"/>
                    <a:gd name="T3" fmla="*/ 0 h 3"/>
                    <a:gd name="T4" fmla="*/ 0 w 24"/>
                    <a:gd name="T5" fmla="*/ 0 h 3"/>
                    <a:gd name="T6" fmla="*/ 0 w 24"/>
                    <a:gd name="T7" fmla="*/ 0 h 3"/>
                    <a:gd name="T8" fmla="*/ 0 w 24"/>
                    <a:gd name="T9" fmla="*/ 0 h 3"/>
                    <a:gd name="T10" fmla="*/ 0 w 24"/>
                    <a:gd name="T11" fmla="*/ 0 h 3"/>
                    <a:gd name="T12" fmla="*/ 0 w 24"/>
                    <a:gd name="T13" fmla="*/ 0 h 3"/>
                    <a:gd name="T14" fmla="*/ 0 w 24"/>
                    <a:gd name="T15" fmla="*/ 0 h 3"/>
                    <a:gd name="T16" fmla="*/ 0 w 24"/>
                    <a:gd name="T17" fmla="*/ 0 h 3"/>
                    <a:gd name="T18" fmla="*/ 0 w 24"/>
                    <a:gd name="T19" fmla="*/ 0 h 3"/>
                    <a:gd name="T20" fmla="*/ 0 w 24"/>
                    <a:gd name="T21" fmla="*/ 0 h 3"/>
                    <a:gd name="T22" fmla="*/ 0 w 24"/>
                    <a:gd name="T23" fmla="*/ 0 h 3"/>
                    <a:gd name="T24" fmla="*/ 0 w 24"/>
                    <a:gd name="T25" fmla="*/ 0 h 3"/>
                    <a:gd name="T26" fmla="*/ 0 w 24"/>
                    <a:gd name="T27" fmla="*/ 0 h 3"/>
                    <a:gd name="T28" fmla="*/ 0 w 24"/>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3"/>
                    <a:gd name="T47" fmla="*/ 24 w 24"/>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3">
                      <a:moveTo>
                        <a:pt x="10" y="0"/>
                      </a:moveTo>
                      <a:lnTo>
                        <a:pt x="7" y="1"/>
                      </a:lnTo>
                      <a:lnTo>
                        <a:pt x="4" y="2"/>
                      </a:lnTo>
                      <a:lnTo>
                        <a:pt x="1" y="2"/>
                      </a:lnTo>
                      <a:lnTo>
                        <a:pt x="1" y="3"/>
                      </a:lnTo>
                      <a:lnTo>
                        <a:pt x="0" y="3"/>
                      </a:lnTo>
                      <a:lnTo>
                        <a:pt x="24" y="3"/>
                      </a:lnTo>
                      <a:lnTo>
                        <a:pt x="24" y="2"/>
                      </a:lnTo>
                      <a:lnTo>
                        <a:pt x="24" y="0"/>
                      </a:lnTo>
                      <a:lnTo>
                        <a:pt x="10" y="0"/>
                      </a:lnTo>
                      <a:close/>
                    </a:path>
                  </a:pathLst>
                </a:custGeom>
                <a:solidFill>
                  <a:srgbClr val="D1D1D1"/>
                </a:solidFill>
                <a:ln w="9525">
                  <a:noFill/>
                  <a:round/>
                  <a:headEnd/>
                  <a:tailEnd/>
                </a:ln>
              </p:spPr>
              <p:txBody>
                <a:bodyPr/>
                <a:lstStyle/>
                <a:p>
                  <a:endParaRPr lang="en-US"/>
                </a:p>
              </p:txBody>
            </p:sp>
            <p:sp>
              <p:nvSpPr>
                <p:cNvPr id="12956" name="Freeform 532"/>
                <p:cNvSpPr>
                  <a:spLocks/>
                </p:cNvSpPr>
                <p:nvPr/>
              </p:nvSpPr>
              <p:spPr bwMode="auto">
                <a:xfrm>
                  <a:off x="2766" y="4042"/>
                  <a:ext cx="9" cy="1"/>
                </a:xfrm>
                <a:custGeom>
                  <a:avLst/>
                  <a:gdLst>
                    <a:gd name="T0" fmla="*/ 0 w 27"/>
                    <a:gd name="T1" fmla="*/ 0 h 4"/>
                    <a:gd name="T2" fmla="*/ 0 w 27"/>
                    <a:gd name="T3" fmla="*/ 0 h 4"/>
                    <a:gd name="T4" fmla="*/ 0 w 27"/>
                    <a:gd name="T5" fmla="*/ 0 h 4"/>
                    <a:gd name="T6" fmla="*/ 0 w 27"/>
                    <a:gd name="T7" fmla="*/ 0 h 4"/>
                    <a:gd name="T8" fmla="*/ 0 w 27"/>
                    <a:gd name="T9" fmla="*/ 0 h 4"/>
                    <a:gd name="T10" fmla="*/ 0 w 27"/>
                    <a:gd name="T11" fmla="*/ 0 h 4"/>
                    <a:gd name="T12" fmla="*/ 0 w 27"/>
                    <a:gd name="T13" fmla="*/ 0 h 4"/>
                    <a:gd name="T14" fmla="*/ 0 w 27"/>
                    <a:gd name="T15" fmla="*/ 0 h 4"/>
                    <a:gd name="T16" fmla="*/ 0 w 27"/>
                    <a:gd name="T17" fmla="*/ 0 h 4"/>
                    <a:gd name="T18" fmla="*/ 0 w 27"/>
                    <a:gd name="T19" fmla="*/ 0 h 4"/>
                    <a:gd name="T20" fmla="*/ 0 w 27"/>
                    <a:gd name="T21" fmla="*/ 0 h 4"/>
                    <a:gd name="T22" fmla="*/ 0 w 27"/>
                    <a:gd name="T23" fmla="*/ 0 h 4"/>
                    <a:gd name="T24" fmla="*/ 0 w 27"/>
                    <a:gd name="T25" fmla="*/ 0 h 4"/>
                    <a:gd name="T26" fmla="*/ 0 w 27"/>
                    <a:gd name="T27" fmla="*/ 0 h 4"/>
                    <a:gd name="T28" fmla="*/ 0 w 27"/>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4"/>
                    <a:gd name="T47" fmla="*/ 27 w 27"/>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4">
                      <a:moveTo>
                        <a:pt x="9" y="0"/>
                      </a:moveTo>
                      <a:lnTo>
                        <a:pt x="7" y="1"/>
                      </a:lnTo>
                      <a:lnTo>
                        <a:pt x="4" y="1"/>
                      </a:lnTo>
                      <a:lnTo>
                        <a:pt x="4" y="2"/>
                      </a:lnTo>
                      <a:lnTo>
                        <a:pt x="3" y="2"/>
                      </a:lnTo>
                      <a:lnTo>
                        <a:pt x="2" y="3"/>
                      </a:lnTo>
                      <a:lnTo>
                        <a:pt x="0" y="4"/>
                      </a:lnTo>
                      <a:lnTo>
                        <a:pt x="25" y="4"/>
                      </a:lnTo>
                      <a:lnTo>
                        <a:pt x="27" y="2"/>
                      </a:lnTo>
                      <a:lnTo>
                        <a:pt x="27" y="1"/>
                      </a:lnTo>
                      <a:lnTo>
                        <a:pt x="27" y="0"/>
                      </a:lnTo>
                      <a:lnTo>
                        <a:pt x="9" y="0"/>
                      </a:lnTo>
                      <a:close/>
                    </a:path>
                  </a:pathLst>
                </a:custGeom>
                <a:solidFill>
                  <a:srgbClr val="C7C7C7"/>
                </a:solidFill>
                <a:ln w="9525">
                  <a:noFill/>
                  <a:round/>
                  <a:headEnd/>
                  <a:tailEnd/>
                </a:ln>
              </p:spPr>
              <p:txBody>
                <a:bodyPr/>
                <a:lstStyle/>
                <a:p>
                  <a:endParaRPr lang="en-US"/>
                </a:p>
              </p:txBody>
            </p:sp>
            <p:sp>
              <p:nvSpPr>
                <p:cNvPr id="12957" name="Freeform 533"/>
                <p:cNvSpPr>
                  <a:spLocks/>
                </p:cNvSpPr>
                <p:nvPr/>
              </p:nvSpPr>
              <p:spPr bwMode="auto">
                <a:xfrm>
                  <a:off x="2766" y="4043"/>
                  <a:ext cx="9" cy="1"/>
                </a:xfrm>
                <a:custGeom>
                  <a:avLst/>
                  <a:gdLst>
                    <a:gd name="T0" fmla="*/ 0 w 28"/>
                    <a:gd name="T1" fmla="*/ 0 h 4"/>
                    <a:gd name="T2" fmla="*/ 0 w 28"/>
                    <a:gd name="T3" fmla="*/ 0 h 4"/>
                    <a:gd name="T4" fmla="*/ 0 w 28"/>
                    <a:gd name="T5" fmla="*/ 0 h 4"/>
                    <a:gd name="T6" fmla="*/ 0 w 28"/>
                    <a:gd name="T7" fmla="*/ 0 h 4"/>
                    <a:gd name="T8" fmla="*/ 0 w 28"/>
                    <a:gd name="T9" fmla="*/ 0 h 4"/>
                    <a:gd name="T10" fmla="*/ 0 w 28"/>
                    <a:gd name="T11" fmla="*/ 0 h 4"/>
                    <a:gd name="T12" fmla="*/ 0 w 28"/>
                    <a:gd name="T13" fmla="*/ 0 h 4"/>
                    <a:gd name="T14" fmla="*/ 0 w 28"/>
                    <a:gd name="T15" fmla="*/ 0 h 4"/>
                    <a:gd name="T16" fmla="*/ 0 w 28"/>
                    <a:gd name="T17" fmla="*/ 0 h 4"/>
                    <a:gd name="T18" fmla="*/ 0 w 28"/>
                    <a:gd name="T19" fmla="*/ 0 h 4"/>
                    <a:gd name="T20" fmla="*/ 0 w 28"/>
                    <a:gd name="T21" fmla="*/ 0 h 4"/>
                    <a:gd name="T22" fmla="*/ 0 w 28"/>
                    <a:gd name="T23" fmla="*/ 0 h 4"/>
                    <a:gd name="T24" fmla="*/ 0 w 28"/>
                    <a:gd name="T25" fmla="*/ 0 h 4"/>
                    <a:gd name="T26" fmla="*/ 0 w 28"/>
                    <a:gd name="T27" fmla="*/ 0 h 4"/>
                    <a:gd name="T28" fmla="*/ 0 w 28"/>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4"/>
                    <a:gd name="T47" fmla="*/ 28 w 28"/>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4">
                      <a:moveTo>
                        <a:pt x="26" y="4"/>
                      </a:moveTo>
                      <a:lnTo>
                        <a:pt x="26" y="2"/>
                      </a:lnTo>
                      <a:lnTo>
                        <a:pt x="26" y="0"/>
                      </a:lnTo>
                      <a:lnTo>
                        <a:pt x="28" y="0"/>
                      </a:lnTo>
                      <a:lnTo>
                        <a:pt x="4" y="0"/>
                      </a:lnTo>
                      <a:lnTo>
                        <a:pt x="3" y="0"/>
                      </a:lnTo>
                      <a:lnTo>
                        <a:pt x="1" y="1"/>
                      </a:lnTo>
                      <a:lnTo>
                        <a:pt x="0" y="2"/>
                      </a:lnTo>
                      <a:lnTo>
                        <a:pt x="0" y="4"/>
                      </a:lnTo>
                      <a:lnTo>
                        <a:pt x="26" y="4"/>
                      </a:lnTo>
                      <a:close/>
                    </a:path>
                  </a:pathLst>
                </a:custGeom>
                <a:solidFill>
                  <a:srgbClr val="BFBFBF"/>
                </a:solidFill>
                <a:ln w="9525">
                  <a:noFill/>
                  <a:round/>
                  <a:headEnd/>
                  <a:tailEnd/>
                </a:ln>
              </p:spPr>
              <p:txBody>
                <a:bodyPr/>
                <a:lstStyle/>
                <a:p>
                  <a:endParaRPr lang="en-US"/>
                </a:p>
              </p:txBody>
            </p:sp>
            <p:sp>
              <p:nvSpPr>
                <p:cNvPr id="12958" name="Freeform 534"/>
                <p:cNvSpPr>
                  <a:spLocks/>
                </p:cNvSpPr>
                <p:nvPr/>
              </p:nvSpPr>
              <p:spPr bwMode="auto">
                <a:xfrm>
                  <a:off x="2766" y="4043"/>
                  <a:ext cx="8" cy="2"/>
                </a:xfrm>
                <a:custGeom>
                  <a:avLst/>
                  <a:gdLst>
                    <a:gd name="T0" fmla="*/ 0 w 26"/>
                    <a:gd name="T1" fmla="*/ 1 h 4"/>
                    <a:gd name="T2" fmla="*/ 0 w 26"/>
                    <a:gd name="T3" fmla="*/ 1 h 4"/>
                    <a:gd name="T4" fmla="*/ 0 w 26"/>
                    <a:gd name="T5" fmla="*/ 1 h 4"/>
                    <a:gd name="T6" fmla="*/ 0 w 26"/>
                    <a:gd name="T7" fmla="*/ 1 h 4"/>
                    <a:gd name="T8" fmla="*/ 0 w 26"/>
                    <a:gd name="T9" fmla="*/ 0 h 4"/>
                    <a:gd name="T10" fmla="*/ 0 w 26"/>
                    <a:gd name="T11" fmla="*/ 0 h 4"/>
                    <a:gd name="T12" fmla="*/ 0 w 26"/>
                    <a:gd name="T13" fmla="*/ 0 h 4"/>
                    <a:gd name="T14" fmla="*/ 0 w 26"/>
                    <a:gd name="T15" fmla="*/ 0 h 4"/>
                    <a:gd name="T16" fmla="*/ 0 w 26"/>
                    <a:gd name="T17" fmla="*/ 1 h 4"/>
                    <a:gd name="T18" fmla="*/ 0 w 26"/>
                    <a:gd name="T19" fmla="*/ 1 h 4"/>
                    <a:gd name="T20" fmla="*/ 0 w 26"/>
                    <a:gd name="T21" fmla="*/ 1 h 4"/>
                    <a:gd name="T22" fmla="*/ 0 w 26"/>
                    <a:gd name="T23" fmla="*/ 1 h 4"/>
                    <a:gd name="T24" fmla="*/ 0 w 26"/>
                    <a:gd name="T25" fmla="*/ 1 h 4"/>
                    <a:gd name="T26" fmla="*/ 0 w 26"/>
                    <a:gd name="T27" fmla="*/ 1 h 4"/>
                    <a:gd name="T28" fmla="*/ 0 w 26"/>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4"/>
                    <a:gd name="T47" fmla="*/ 26 w 26"/>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4">
                      <a:moveTo>
                        <a:pt x="25" y="4"/>
                      </a:moveTo>
                      <a:lnTo>
                        <a:pt x="26" y="4"/>
                      </a:lnTo>
                      <a:lnTo>
                        <a:pt x="26" y="2"/>
                      </a:lnTo>
                      <a:lnTo>
                        <a:pt x="26" y="0"/>
                      </a:lnTo>
                      <a:lnTo>
                        <a:pt x="1" y="0"/>
                      </a:lnTo>
                      <a:lnTo>
                        <a:pt x="0" y="2"/>
                      </a:lnTo>
                      <a:lnTo>
                        <a:pt x="0" y="3"/>
                      </a:lnTo>
                      <a:lnTo>
                        <a:pt x="0" y="4"/>
                      </a:lnTo>
                      <a:lnTo>
                        <a:pt x="25" y="4"/>
                      </a:lnTo>
                      <a:close/>
                    </a:path>
                  </a:pathLst>
                </a:custGeom>
                <a:solidFill>
                  <a:srgbClr val="B5B5B5"/>
                </a:solidFill>
                <a:ln w="9525">
                  <a:noFill/>
                  <a:round/>
                  <a:headEnd/>
                  <a:tailEnd/>
                </a:ln>
              </p:spPr>
              <p:txBody>
                <a:bodyPr/>
                <a:lstStyle/>
                <a:p>
                  <a:endParaRPr lang="en-US"/>
                </a:p>
              </p:txBody>
            </p:sp>
            <p:sp>
              <p:nvSpPr>
                <p:cNvPr id="12959" name="Freeform 535"/>
                <p:cNvSpPr>
                  <a:spLocks/>
                </p:cNvSpPr>
                <p:nvPr/>
              </p:nvSpPr>
              <p:spPr bwMode="auto">
                <a:xfrm>
                  <a:off x="2766" y="4044"/>
                  <a:ext cx="8" cy="1"/>
                </a:xfrm>
                <a:custGeom>
                  <a:avLst/>
                  <a:gdLst>
                    <a:gd name="T0" fmla="*/ 0 w 26"/>
                    <a:gd name="T1" fmla="*/ 0 h 3"/>
                    <a:gd name="T2" fmla="*/ 0 w 26"/>
                    <a:gd name="T3" fmla="*/ 0 h 3"/>
                    <a:gd name="T4" fmla="*/ 0 w 26"/>
                    <a:gd name="T5" fmla="*/ 0 h 3"/>
                    <a:gd name="T6" fmla="*/ 0 w 26"/>
                    <a:gd name="T7" fmla="*/ 0 h 3"/>
                    <a:gd name="T8" fmla="*/ 0 w 26"/>
                    <a:gd name="T9" fmla="*/ 0 h 3"/>
                    <a:gd name="T10" fmla="*/ 0 w 26"/>
                    <a:gd name="T11" fmla="*/ 0 h 3"/>
                    <a:gd name="T12" fmla="*/ 0 w 26"/>
                    <a:gd name="T13" fmla="*/ 0 h 3"/>
                    <a:gd name="T14" fmla="*/ 0 w 26"/>
                    <a:gd name="T15" fmla="*/ 0 h 3"/>
                    <a:gd name="T16" fmla="*/ 0 w 26"/>
                    <a:gd name="T17" fmla="*/ 0 h 3"/>
                    <a:gd name="T18" fmla="*/ 0 w 26"/>
                    <a:gd name="T19" fmla="*/ 0 h 3"/>
                    <a:gd name="T20" fmla="*/ 0 w 26"/>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
                    <a:gd name="T35" fmla="*/ 26 w 26"/>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
                      <a:moveTo>
                        <a:pt x="25" y="3"/>
                      </a:moveTo>
                      <a:lnTo>
                        <a:pt x="25" y="3"/>
                      </a:lnTo>
                      <a:lnTo>
                        <a:pt x="25" y="2"/>
                      </a:lnTo>
                      <a:lnTo>
                        <a:pt x="25" y="1"/>
                      </a:lnTo>
                      <a:lnTo>
                        <a:pt x="26" y="0"/>
                      </a:lnTo>
                      <a:lnTo>
                        <a:pt x="0" y="0"/>
                      </a:lnTo>
                      <a:lnTo>
                        <a:pt x="0" y="1"/>
                      </a:lnTo>
                      <a:lnTo>
                        <a:pt x="0" y="2"/>
                      </a:lnTo>
                      <a:lnTo>
                        <a:pt x="0" y="3"/>
                      </a:lnTo>
                      <a:lnTo>
                        <a:pt x="1" y="3"/>
                      </a:lnTo>
                      <a:lnTo>
                        <a:pt x="25" y="3"/>
                      </a:lnTo>
                      <a:close/>
                    </a:path>
                  </a:pathLst>
                </a:custGeom>
                <a:solidFill>
                  <a:srgbClr val="ABABAB"/>
                </a:solidFill>
                <a:ln w="9525">
                  <a:noFill/>
                  <a:round/>
                  <a:headEnd/>
                  <a:tailEnd/>
                </a:ln>
              </p:spPr>
              <p:txBody>
                <a:bodyPr/>
                <a:lstStyle/>
                <a:p>
                  <a:endParaRPr lang="en-US"/>
                </a:p>
              </p:txBody>
            </p:sp>
            <p:sp>
              <p:nvSpPr>
                <p:cNvPr id="12960" name="Freeform 536"/>
                <p:cNvSpPr>
                  <a:spLocks/>
                </p:cNvSpPr>
                <p:nvPr/>
              </p:nvSpPr>
              <p:spPr bwMode="auto">
                <a:xfrm>
                  <a:off x="2766" y="4045"/>
                  <a:ext cx="8"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
                    <a:gd name="T35" fmla="*/ 25 w 25"/>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
                      <a:moveTo>
                        <a:pt x="22" y="3"/>
                      </a:moveTo>
                      <a:lnTo>
                        <a:pt x="23" y="3"/>
                      </a:lnTo>
                      <a:lnTo>
                        <a:pt x="25" y="2"/>
                      </a:lnTo>
                      <a:lnTo>
                        <a:pt x="25" y="1"/>
                      </a:lnTo>
                      <a:lnTo>
                        <a:pt x="25" y="0"/>
                      </a:lnTo>
                      <a:lnTo>
                        <a:pt x="0" y="0"/>
                      </a:lnTo>
                      <a:lnTo>
                        <a:pt x="1" y="1"/>
                      </a:lnTo>
                      <a:lnTo>
                        <a:pt x="1" y="2"/>
                      </a:lnTo>
                      <a:lnTo>
                        <a:pt x="1" y="3"/>
                      </a:lnTo>
                      <a:lnTo>
                        <a:pt x="3" y="3"/>
                      </a:lnTo>
                      <a:lnTo>
                        <a:pt x="22" y="3"/>
                      </a:lnTo>
                      <a:close/>
                    </a:path>
                  </a:pathLst>
                </a:custGeom>
                <a:solidFill>
                  <a:srgbClr val="A1A1A1"/>
                </a:solidFill>
                <a:ln w="9525">
                  <a:noFill/>
                  <a:round/>
                  <a:headEnd/>
                  <a:tailEnd/>
                </a:ln>
              </p:spPr>
              <p:txBody>
                <a:bodyPr/>
                <a:lstStyle/>
                <a:p>
                  <a:endParaRPr lang="en-US"/>
                </a:p>
              </p:txBody>
            </p:sp>
            <p:sp>
              <p:nvSpPr>
                <p:cNvPr id="12961" name="Freeform 537"/>
                <p:cNvSpPr>
                  <a:spLocks/>
                </p:cNvSpPr>
                <p:nvPr/>
              </p:nvSpPr>
              <p:spPr bwMode="auto">
                <a:xfrm>
                  <a:off x="2766" y="4045"/>
                  <a:ext cx="8" cy="2"/>
                </a:xfrm>
                <a:custGeom>
                  <a:avLst/>
                  <a:gdLst>
                    <a:gd name="T0" fmla="*/ 0 w 24"/>
                    <a:gd name="T1" fmla="*/ 0 h 5"/>
                    <a:gd name="T2" fmla="*/ 0 w 24"/>
                    <a:gd name="T3" fmla="*/ 0 h 5"/>
                    <a:gd name="T4" fmla="*/ 0 w 24"/>
                    <a:gd name="T5" fmla="*/ 0 h 5"/>
                    <a:gd name="T6" fmla="*/ 0 w 24"/>
                    <a:gd name="T7" fmla="*/ 0 h 5"/>
                    <a:gd name="T8" fmla="*/ 0 w 24"/>
                    <a:gd name="T9" fmla="*/ 0 h 5"/>
                    <a:gd name="T10" fmla="*/ 0 w 24"/>
                    <a:gd name="T11" fmla="*/ 0 h 5"/>
                    <a:gd name="T12" fmla="*/ 0 w 24"/>
                    <a:gd name="T13" fmla="*/ 0 h 5"/>
                    <a:gd name="T14" fmla="*/ 0 w 24"/>
                    <a:gd name="T15" fmla="*/ 0 h 5"/>
                    <a:gd name="T16" fmla="*/ 0 w 24"/>
                    <a:gd name="T17" fmla="*/ 0 h 5"/>
                    <a:gd name="T18" fmla="*/ 0 w 24"/>
                    <a:gd name="T19" fmla="*/ 0 h 5"/>
                    <a:gd name="T20" fmla="*/ 0 w 24"/>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5"/>
                    <a:gd name="T35" fmla="*/ 24 w 2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5">
                      <a:moveTo>
                        <a:pt x="21" y="5"/>
                      </a:moveTo>
                      <a:lnTo>
                        <a:pt x="21" y="4"/>
                      </a:lnTo>
                      <a:lnTo>
                        <a:pt x="22" y="2"/>
                      </a:lnTo>
                      <a:lnTo>
                        <a:pt x="24" y="0"/>
                      </a:lnTo>
                      <a:lnTo>
                        <a:pt x="0" y="0"/>
                      </a:lnTo>
                      <a:lnTo>
                        <a:pt x="0" y="2"/>
                      </a:lnTo>
                      <a:lnTo>
                        <a:pt x="2" y="4"/>
                      </a:lnTo>
                      <a:lnTo>
                        <a:pt x="3" y="4"/>
                      </a:lnTo>
                      <a:lnTo>
                        <a:pt x="4" y="5"/>
                      </a:lnTo>
                      <a:lnTo>
                        <a:pt x="21" y="5"/>
                      </a:lnTo>
                      <a:close/>
                    </a:path>
                  </a:pathLst>
                </a:custGeom>
                <a:solidFill>
                  <a:srgbClr val="999999"/>
                </a:solidFill>
                <a:ln w="9525">
                  <a:noFill/>
                  <a:round/>
                  <a:headEnd/>
                  <a:tailEnd/>
                </a:ln>
              </p:spPr>
              <p:txBody>
                <a:bodyPr/>
                <a:lstStyle/>
                <a:p>
                  <a:endParaRPr lang="en-US"/>
                </a:p>
              </p:txBody>
            </p:sp>
            <p:sp>
              <p:nvSpPr>
                <p:cNvPr id="12962" name="Freeform 538"/>
                <p:cNvSpPr>
                  <a:spLocks/>
                </p:cNvSpPr>
                <p:nvPr/>
              </p:nvSpPr>
              <p:spPr bwMode="auto">
                <a:xfrm>
                  <a:off x="2767" y="4046"/>
                  <a:ext cx="6" cy="1"/>
                </a:xfrm>
                <a:custGeom>
                  <a:avLst/>
                  <a:gdLst>
                    <a:gd name="T0" fmla="*/ 0 w 19"/>
                    <a:gd name="T1" fmla="*/ 0 h 5"/>
                    <a:gd name="T2" fmla="*/ 0 w 19"/>
                    <a:gd name="T3" fmla="*/ 0 h 5"/>
                    <a:gd name="T4" fmla="*/ 0 w 19"/>
                    <a:gd name="T5" fmla="*/ 0 h 5"/>
                    <a:gd name="T6" fmla="*/ 0 w 19"/>
                    <a:gd name="T7" fmla="*/ 0 h 5"/>
                    <a:gd name="T8" fmla="*/ 0 w 19"/>
                    <a:gd name="T9" fmla="*/ 0 h 5"/>
                    <a:gd name="T10" fmla="*/ 0 w 19"/>
                    <a:gd name="T11" fmla="*/ 0 h 5"/>
                    <a:gd name="T12" fmla="*/ 0 w 19"/>
                    <a:gd name="T13" fmla="*/ 0 h 5"/>
                    <a:gd name="T14" fmla="*/ 0 w 19"/>
                    <a:gd name="T15" fmla="*/ 0 h 5"/>
                    <a:gd name="T16" fmla="*/ 0 w 19"/>
                    <a:gd name="T17" fmla="*/ 0 h 5"/>
                    <a:gd name="T18" fmla="*/ 0 w 19"/>
                    <a:gd name="T19" fmla="*/ 0 h 5"/>
                    <a:gd name="T20" fmla="*/ 0 w 19"/>
                    <a:gd name="T21" fmla="*/ 0 h 5"/>
                    <a:gd name="T22" fmla="*/ 0 w 19"/>
                    <a:gd name="T23" fmla="*/ 0 h 5"/>
                    <a:gd name="T24" fmla="*/ 0 w 19"/>
                    <a:gd name="T25" fmla="*/ 0 h 5"/>
                    <a:gd name="T26" fmla="*/ 0 w 19"/>
                    <a:gd name="T27" fmla="*/ 0 h 5"/>
                    <a:gd name="T28" fmla="*/ 0 w 19"/>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5"/>
                    <a:gd name="T47" fmla="*/ 19 w 19"/>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5">
                      <a:moveTo>
                        <a:pt x="19" y="0"/>
                      </a:moveTo>
                      <a:lnTo>
                        <a:pt x="19" y="2"/>
                      </a:lnTo>
                      <a:lnTo>
                        <a:pt x="18" y="4"/>
                      </a:lnTo>
                      <a:lnTo>
                        <a:pt x="18" y="5"/>
                      </a:lnTo>
                      <a:lnTo>
                        <a:pt x="7" y="5"/>
                      </a:lnTo>
                      <a:lnTo>
                        <a:pt x="5" y="4"/>
                      </a:lnTo>
                      <a:lnTo>
                        <a:pt x="2" y="4"/>
                      </a:lnTo>
                      <a:lnTo>
                        <a:pt x="1" y="2"/>
                      </a:lnTo>
                      <a:lnTo>
                        <a:pt x="0" y="0"/>
                      </a:lnTo>
                      <a:lnTo>
                        <a:pt x="19" y="0"/>
                      </a:lnTo>
                      <a:close/>
                    </a:path>
                  </a:pathLst>
                </a:custGeom>
                <a:solidFill>
                  <a:srgbClr val="8F8F8F"/>
                </a:solidFill>
                <a:ln w="9525">
                  <a:noFill/>
                  <a:round/>
                  <a:headEnd/>
                  <a:tailEnd/>
                </a:ln>
              </p:spPr>
              <p:txBody>
                <a:bodyPr/>
                <a:lstStyle/>
                <a:p>
                  <a:endParaRPr lang="en-US"/>
                </a:p>
              </p:txBody>
            </p:sp>
            <p:sp>
              <p:nvSpPr>
                <p:cNvPr id="12963" name="Freeform 539"/>
                <p:cNvSpPr>
                  <a:spLocks/>
                </p:cNvSpPr>
                <p:nvPr/>
              </p:nvSpPr>
              <p:spPr bwMode="auto">
                <a:xfrm>
                  <a:off x="2767" y="4047"/>
                  <a:ext cx="6" cy="1"/>
                </a:xfrm>
                <a:custGeom>
                  <a:avLst/>
                  <a:gdLst>
                    <a:gd name="T0" fmla="*/ 0 w 17"/>
                    <a:gd name="T1" fmla="*/ 0 h 4"/>
                    <a:gd name="T2" fmla="*/ 0 w 17"/>
                    <a:gd name="T3" fmla="*/ 0 h 4"/>
                    <a:gd name="T4" fmla="*/ 0 w 17"/>
                    <a:gd name="T5" fmla="*/ 0 h 4"/>
                    <a:gd name="T6" fmla="*/ 0 w 17"/>
                    <a:gd name="T7" fmla="*/ 0 h 4"/>
                    <a:gd name="T8" fmla="*/ 0 w 17"/>
                    <a:gd name="T9" fmla="*/ 0 h 4"/>
                    <a:gd name="T10" fmla="*/ 0 w 17"/>
                    <a:gd name="T11" fmla="*/ 0 h 4"/>
                    <a:gd name="T12" fmla="*/ 0 w 17"/>
                    <a:gd name="T13" fmla="*/ 0 h 4"/>
                    <a:gd name="T14" fmla="*/ 0 w 17"/>
                    <a:gd name="T15" fmla="*/ 0 h 4"/>
                    <a:gd name="T16" fmla="*/ 0 w 17"/>
                    <a:gd name="T17" fmla="*/ 0 h 4"/>
                    <a:gd name="T18" fmla="*/ 0 w 17"/>
                    <a:gd name="T19" fmla="*/ 0 h 4"/>
                    <a:gd name="T20" fmla="*/ 0 w 17"/>
                    <a:gd name="T21" fmla="*/ 0 h 4"/>
                    <a:gd name="T22" fmla="*/ 0 w 17"/>
                    <a:gd name="T23" fmla="*/ 0 h 4"/>
                    <a:gd name="T24" fmla="*/ 0 w 17"/>
                    <a:gd name="T25" fmla="*/ 0 h 4"/>
                    <a:gd name="T26" fmla="*/ 0 w 17"/>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7"/>
                    <a:gd name="T43" fmla="*/ 0 h 4"/>
                    <a:gd name="T44" fmla="*/ 17 w 17"/>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7" h="4">
                      <a:moveTo>
                        <a:pt x="17" y="0"/>
                      </a:moveTo>
                      <a:lnTo>
                        <a:pt x="16" y="1"/>
                      </a:lnTo>
                      <a:lnTo>
                        <a:pt x="16" y="2"/>
                      </a:lnTo>
                      <a:lnTo>
                        <a:pt x="13" y="3"/>
                      </a:lnTo>
                      <a:lnTo>
                        <a:pt x="10" y="4"/>
                      </a:lnTo>
                      <a:lnTo>
                        <a:pt x="5" y="3"/>
                      </a:lnTo>
                      <a:lnTo>
                        <a:pt x="5" y="2"/>
                      </a:lnTo>
                      <a:lnTo>
                        <a:pt x="3" y="1"/>
                      </a:lnTo>
                      <a:lnTo>
                        <a:pt x="2" y="1"/>
                      </a:lnTo>
                      <a:lnTo>
                        <a:pt x="0" y="0"/>
                      </a:lnTo>
                      <a:lnTo>
                        <a:pt x="17" y="0"/>
                      </a:lnTo>
                      <a:close/>
                    </a:path>
                  </a:pathLst>
                </a:custGeom>
                <a:solidFill>
                  <a:srgbClr val="858585"/>
                </a:solidFill>
                <a:ln w="9525">
                  <a:noFill/>
                  <a:round/>
                  <a:headEnd/>
                  <a:tailEnd/>
                </a:ln>
              </p:spPr>
              <p:txBody>
                <a:bodyPr/>
                <a:lstStyle/>
                <a:p>
                  <a:endParaRPr lang="en-US"/>
                </a:p>
              </p:txBody>
            </p:sp>
            <p:sp>
              <p:nvSpPr>
                <p:cNvPr id="12964" name="Freeform 540"/>
                <p:cNvSpPr>
                  <a:spLocks/>
                </p:cNvSpPr>
                <p:nvPr/>
              </p:nvSpPr>
              <p:spPr bwMode="auto">
                <a:xfrm>
                  <a:off x="2769" y="4047"/>
                  <a:ext cx="4" cy="1"/>
                </a:xfrm>
                <a:custGeom>
                  <a:avLst/>
                  <a:gdLst>
                    <a:gd name="T0" fmla="*/ 0 w 11"/>
                    <a:gd name="T1" fmla="*/ 0 h 2"/>
                    <a:gd name="T2" fmla="*/ 0 w 11"/>
                    <a:gd name="T3" fmla="*/ 0 h 2"/>
                    <a:gd name="T4" fmla="*/ 0 w 11"/>
                    <a:gd name="T5" fmla="*/ 1 h 2"/>
                    <a:gd name="T6" fmla="*/ 0 w 11"/>
                    <a:gd name="T7" fmla="*/ 1 h 2"/>
                    <a:gd name="T8" fmla="*/ 0 w 11"/>
                    <a:gd name="T9" fmla="*/ 1 h 2"/>
                    <a:gd name="T10" fmla="*/ 0 w 11"/>
                    <a:gd name="T11" fmla="*/ 0 h 2"/>
                    <a:gd name="T12" fmla="*/ 0 w 11"/>
                    <a:gd name="T13" fmla="*/ 0 h 2"/>
                    <a:gd name="T14" fmla="*/ 0 w 11"/>
                    <a:gd name="T15" fmla="*/ 0 h 2"/>
                    <a:gd name="T16" fmla="*/ 0 w 11"/>
                    <a:gd name="T17" fmla="*/ 0 h 2"/>
                    <a:gd name="T18" fmla="*/ 0 w 11"/>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2"/>
                    <a:gd name="T32" fmla="*/ 11 w 11"/>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2">
                      <a:moveTo>
                        <a:pt x="11" y="0"/>
                      </a:moveTo>
                      <a:lnTo>
                        <a:pt x="9" y="0"/>
                      </a:lnTo>
                      <a:lnTo>
                        <a:pt x="8" y="1"/>
                      </a:lnTo>
                      <a:lnTo>
                        <a:pt x="4" y="2"/>
                      </a:lnTo>
                      <a:lnTo>
                        <a:pt x="0" y="1"/>
                      </a:lnTo>
                      <a:lnTo>
                        <a:pt x="0" y="0"/>
                      </a:lnTo>
                      <a:lnTo>
                        <a:pt x="11" y="0"/>
                      </a:lnTo>
                      <a:close/>
                    </a:path>
                  </a:pathLst>
                </a:custGeom>
                <a:solidFill>
                  <a:srgbClr val="7D7D7D"/>
                </a:solidFill>
                <a:ln w="9525">
                  <a:noFill/>
                  <a:round/>
                  <a:headEnd/>
                  <a:tailEnd/>
                </a:ln>
              </p:spPr>
              <p:txBody>
                <a:bodyPr/>
                <a:lstStyle/>
                <a:p>
                  <a:endParaRPr lang="en-US"/>
                </a:p>
              </p:txBody>
            </p:sp>
            <p:sp>
              <p:nvSpPr>
                <p:cNvPr id="12965" name="Freeform 541"/>
                <p:cNvSpPr>
                  <a:spLocks/>
                </p:cNvSpPr>
                <p:nvPr/>
              </p:nvSpPr>
              <p:spPr bwMode="auto">
                <a:xfrm>
                  <a:off x="2767" y="4040"/>
                  <a:ext cx="9" cy="4"/>
                </a:xfrm>
                <a:custGeom>
                  <a:avLst/>
                  <a:gdLst>
                    <a:gd name="T0" fmla="*/ 0 w 27"/>
                    <a:gd name="T1" fmla="*/ 0 h 14"/>
                    <a:gd name="T2" fmla="*/ 0 w 27"/>
                    <a:gd name="T3" fmla="*/ 0 h 14"/>
                    <a:gd name="T4" fmla="*/ 0 w 27"/>
                    <a:gd name="T5" fmla="*/ 0 h 14"/>
                    <a:gd name="T6" fmla="*/ 0 w 27"/>
                    <a:gd name="T7" fmla="*/ 0 h 14"/>
                    <a:gd name="T8" fmla="*/ 0 w 27"/>
                    <a:gd name="T9" fmla="*/ 0 h 14"/>
                    <a:gd name="T10" fmla="*/ 0 w 27"/>
                    <a:gd name="T11" fmla="*/ 0 h 14"/>
                    <a:gd name="T12" fmla="*/ 0 w 27"/>
                    <a:gd name="T13" fmla="*/ 0 h 14"/>
                    <a:gd name="T14" fmla="*/ 0 w 27"/>
                    <a:gd name="T15" fmla="*/ 0 h 14"/>
                    <a:gd name="T16" fmla="*/ 0 w 27"/>
                    <a:gd name="T17" fmla="*/ 0 h 14"/>
                    <a:gd name="T18" fmla="*/ 0 w 27"/>
                    <a:gd name="T19" fmla="*/ 0 h 14"/>
                    <a:gd name="T20" fmla="*/ 0 w 27"/>
                    <a:gd name="T21" fmla="*/ 0 h 14"/>
                    <a:gd name="T22" fmla="*/ 0 w 27"/>
                    <a:gd name="T23" fmla="*/ 0 h 14"/>
                    <a:gd name="T24" fmla="*/ 0 w 27"/>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14"/>
                    <a:gd name="T41" fmla="*/ 27 w 27"/>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14">
                      <a:moveTo>
                        <a:pt x="27" y="2"/>
                      </a:moveTo>
                      <a:lnTo>
                        <a:pt x="27" y="2"/>
                      </a:lnTo>
                      <a:lnTo>
                        <a:pt x="18" y="0"/>
                      </a:lnTo>
                      <a:lnTo>
                        <a:pt x="9" y="1"/>
                      </a:lnTo>
                      <a:lnTo>
                        <a:pt x="2" y="4"/>
                      </a:lnTo>
                      <a:lnTo>
                        <a:pt x="0" y="6"/>
                      </a:lnTo>
                      <a:lnTo>
                        <a:pt x="5" y="14"/>
                      </a:lnTo>
                      <a:lnTo>
                        <a:pt x="7" y="13"/>
                      </a:lnTo>
                      <a:lnTo>
                        <a:pt x="14" y="11"/>
                      </a:lnTo>
                      <a:lnTo>
                        <a:pt x="18" y="9"/>
                      </a:lnTo>
                      <a:lnTo>
                        <a:pt x="19" y="9"/>
                      </a:lnTo>
                      <a:lnTo>
                        <a:pt x="27" y="2"/>
                      </a:lnTo>
                      <a:close/>
                    </a:path>
                  </a:pathLst>
                </a:custGeom>
                <a:solidFill>
                  <a:srgbClr val="000000"/>
                </a:solidFill>
                <a:ln w="9525">
                  <a:noFill/>
                  <a:round/>
                  <a:headEnd/>
                  <a:tailEnd/>
                </a:ln>
              </p:spPr>
              <p:txBody>
                <a:bodyPr/>
                <a:lstStyle/>
                <a:p>
                  <a:endParaRPr lang="en-US"/>
                </a:p>
              </p:txBody>
            </p:sp>
            <p:sp>
              <p:nvSpPr>
                <p:cNvPr id="12966" name="Freeform 542"/>
                <p:cNvSpPr>
                  <a:spLocks/>
                </p:cNvSpPr>
                <p:nvPr/>
              </p:nvSpPr>
              <p:spPr bwMode="auto">
                <a:xfrm>
                  <a:off x="2770" y="4040"/>
                  <a:ext cx="7" cy="8"/>
                </a:xfrm>
                <a:custGeom>
                  <a:avLst/>
                  <a:gdLst>
                    <a:gd name="T0" fmla="*/ 0 w 19"/>
                    <a:gd name="T1" fmla="*/ 0 h 23"/>
                    <a:gd name="T2" fmla="*/ 0 w 19"/>
                    <a:gd name="T3" fmla="*/ 0 h 23"/>
                    <a:gd name="T4" fmla="*/ 0 w 19"/>
                    <a:gd name="T5" fmla="*/ 0 h 23"/>
                    <a:gd name="T6" fmla="*/ 0 w 19"/>
                    <a:gd name="T7" fmla="*/ 0 h 23"/>
                    <a:gd name="T8" fmla="*/ 0 w 19"/>
                    <a:gd name="T9" fmla="*/ 0 h 23"/>
                    <a:gd name="T10" fmla="*/ 0 w 19"/>
                    <a:gd name="T11" fmla="*/ 0 h 23"/>
                    <a:gd name="T12" fmla="*/ 0 w 19"/>
                    <a:gd name="T13" fmla="*/ 0 h 23"/>
                    <a:gd name="T14" fmla="*/ 0 w 19"/>
                    <a:gd name="T15" fmla="*/ 0 h 23"/>
                    <a:gd name="T16" fmla="*/ 0 w 19"/>
                    <a:gd name="T17" fmla="*/ 0 h 23"/>
                    <a:gd name="T18" fmla="*/ 0 w 19"/>
                    <a:gd name="T19" fmla="*/ 0 h 23"/>
                    <a:gd name="T20" fmla="*/ 0 w 19"/>
                    <a:gd name="T21" fmla="*/ 0 h 23"/>
                    <a:gd name="T22" fmla="*/ 0 w 19"/>
                    <a:gd name="T23" fmla="*/ 0 h 23"/>
                    <a:gd name="T24" fmla="*/ 0 w 19"/>
                    <a:gd name="T25" fmla="*/ 0 h 23"/>
                    <a:gd name="T26" fmla="*/ 0 w 19"/>
                    <a:gd name="T27" fmla="*/ 0 h 23"/>
                    <a:gd name="T28" fmla="*/ 0 w 19"/>
                    <a:gd name="T29" fmla="*/ 0 h 23"/>
                    <a:gd name="T30" fmla="*/ 0 w 19"/>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3"/>
                    <a:gd name="T50" fmla="*/ 19 w 19"/>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3">
                      <a:moveTo>
                        <a:pt x="11" y="22"/>
                      </a:moveTo>
                      <a:lnTo>
                        <a:pt x="11" y="23"/>
                      </a:lnTo>
                      <a:lnTo>
                        <a:pt x="12" y="21"/>
                      </a:lnTo>
                      <a:lnTo>
                        <a:pt x="15" y="15"/>
                      </a:lnTo>
                      <a:lnTo>
                        <a:pt x="19" y="8"/>
                      </a:lnTo>
                      <a:lnTo>
                        <a:pt x="16" y="0"/>
                      </a:lnTo>
                      <a:lnTo>
                        <a:pt x="8" y="7"/>
                      </a:lnTo>
                      <a:lnTo>
                        <a:pt x="7" y="7"/>
                      </a:lnTo>
                      <a:lnTo>
                        <a:pt x="5" y="11"/>
                      </a:lnTo>
                      <a:lnTo>
                        <a:pt x="3" y="16"/>
                      </a:lnTo>
                      <a:lnTo>
                        <a:pt x="0" y="18"/>
                      </a:lnTo>
                      <a:lnTo>
                        <a:pt x="0" y="20"/>
                      </a:lnTo>
                      <a:lnTo>
                        <a:pt x="0" y="18"/>
                      </a:lnTo>
                      <a:lnTo>
                        <a:pt x="0" y="19"/>
                      </a:lnTo>
                      <a:lnTo>
                        <a:pt x="0" y="20"/>
                      </a:lnTo>
                      <a:lnTo>
                        <a:pt x="11" y="22"/>
                      </a:lnTo>
                      <a:close/>
                    </a:path>
                  </a:pathLst>
                </a:custGeom>
                <a:solidFill>
                  <a:srgbClr val="000000"/>
                </a:solidFill>
                <a:ln w="9525">
                  <a:noFill/>
                  <a:round/>
                  <a:headEnd/>
                  <a:tailEnd/>
                </a:ln>
              </p:spPr>
              <p:txBody>
                <a:bodyPr/>
                <a:lstStyle/>
                <a:p>
                  <a:endParaRPr lang="en-US"/>
                </a:p>
              </p:txBody>
            </p:sp>
            <p:sp>
              <p:nvSpPr>
                <p:cNvPr id="12967" name="Freeform 543"/>
                <p:cNvSpPr>
                  <a:spLocks/>
                </p:cNvSpPr>
                <p:nvPr/>
              </p:nvSpPr>
              <p:spPr bwMode="auto">
                <a:xfrm>
                  <a:off x="2768" y="4046"/>
                  <a:ext cx="6" cy="4"/>
                </a:xfrm>
                <a:custGeom>
                  <a:avLst/>
                  <a:gdLst>
                    <a:gd name="T0" fmla="*/ 0 w 18"/>
                    <a:gd name="T1" fmla="*/ 0 h 10"/>
                    <a:gd name="T2" fmla="*/ 0 w 18"/>
                    <a:gd name="T3" fmla="*/ 0 h 10"/>
                    <a:gd name="T4" fmla="*/ 0 w 18"/>
                    <a:gd name="T5" fmla="*/ 0 h 10"/>
                    <a:gd name="T6" fmla="*/ 0 w 18"/>
                    <a:gd name="T7" fmla="*/ 0 h 10"/>
                    <a:gd name="T8" fmla="*/ 0 w 18"/>
                    <a:gd name="T9" fmla="*/ 0 h 10"/>
                    <a:gd name="T10" fmla="*/ 0 w 18"/>
                    <a:gd name="T11" fmla="*/ 0 h 10"/>
                    <a:gd name="T12" fmla="*/ 0 w 18"/>
                    <a:gd name="T13" fmla="*/ 0 h 10"/>
                    <a:gd name="T14" fmla="*/ 0 w 18"/>
                    <a:gd name="T15" fmla="*/ 0 h 10"/>
                    <a:gd name="T16" fmla="*/ 0 w 18"/>
                    <a:gd name="T17" fmla="*/ 0 h 10"/>
                    <a:gd name="T18" fmla="*/ 0 w 18"/>
                    <a:gd name="T19" fmla="*/ 0 h 10"/>
                    <a:gd name="T20" fmla="*/ 0 w 18"/>
                    <a:gd name="T21" fmla="*/ 0 h 10"/>
                    <a:gd name="T22" fmla="*/ 0 w 18"/>
                    <a:gd name="T23" fmla="*/ 0 h 10"/>
                    <a:gd name="T24" fmla="*/ 0 w 18"/>
                    <a:gd name="T25" fmla="*/ 0 h 10"/>
                    <a:gd name="T26" fmla="*/ 0 w 18"/>
                    <a:gd name="T27" fmla="*/ 0 h 10"/>
                    <a:gd name="T28" fmla="*/ 0 w 18"/>
                    <a:gd name="T29" fmla="*/ 0 h 10"/>
                    <a:gd name="T30" fmla="*/ 0 w 18"/>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10"/>
                    <a:gd name="T50" fmla="*/ 18 w 18"/>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10">
                      <a:moveTo>
                        <a:pt x="0" y="9"/>
                      </a:moveTo>
                      <a:lnTo>
                        <a:pt x="0" y="9"/>
                      </a:lnTo>
                      <a:lnTo>
                        <a:pt x="7" y="10"/>
                      </a:lnTo>
                      <a:lnTo>
                        <a:pt x="14" y="9"/>
                      </a:lnTo>
                      <a:lnTo>
                        <a:pt x="18" y="7"/>
                      </a:lnTo>
                      <a:lnTo>
                        <a:pt x="18" y="4"/>
                      </a:lnTo>
                      <a:lnTo>
                        <a:pt x="7" y="2"/>
                      </a:lnTo>
                      <a:lnTo>
                        <a:pt x="7" y="1"/>
                      </a:lnTo>
                      <a:lnTo>
                        <a:pt x="8" y="1"/>
                      </a:lnTo>
                      <a:lnTo>
                        <a:pt x="5" y="0"/>
                      </a:lnTo>
                      <a:lnTo>
                        <a:pt x="0" y="9"/>
                      </a:lnTo>
                      <a:close/>
                    </a:path>
                  </a:pathLst>
                </a:custGeom>
                <a:solidFill>
                  <a:srgbClr val="000000"/>
                </a:solidFill>
                <a:ln w="9525">
                  <a:noFill/>
                  <a:round/>
                  <a:headEnd/>
                  <a:tailEnd/>
                </a:ln>
              </p:spPr>
              <p:txBody>
                <a:bodyPr/>
                <a:lstStyle/>
                <a:p>
                  <a:endParaRPr lang="en-US"/>
                </a:p>
              </p:txBody>
            </p:sp>
            <p:sp>
              <p:nvSpPr>
                <p:cNvPr id="12968" name="Freeform 544"/>
                <p:cNvSpPr>
                  <a:spLocks/>
                </p:cNvSpPr>
                <p:nvPr/>
              </p:nvSpPr>
              <p:spPr bwMode="auto">
                <a:xfrm>
                  <a:off x="2763" y="4044"/>
                  <a:ext cx="7" cy="5"/>
                </a:xfrm>
                <a:custGeom>
                  <a:avLst/>
                  <a:gdLst>
                    <a:gd name="T0" fmla="*/ 0 w 19"/>
                    <a:gd name="T1" fmla="*/ 0 h 16"/>
                    <a:gd name="T2" fmla="*/ 0 w 19"/>
                    <a:gd name="T3" fmla="*/ 0 h 16"/>
                    <a:gd name="T4" fmla="*/ 0 w 19"/>
                    <a:gd name="T5" fmla="*/ 0 h 16"/>
                    <a:gd name="T6" fmla="*/ 0 w 19"/>
                    <a:gd name="T7" fmla="*/ 0 h 16"/>
                    <a:gd name="T8" fmla="*/ 0 w 19"/>
                    <a:gd name="T9" fmla="*/ 0 h 16"/>
                    <a:gd name="T10" fmla="*/ 0 w 19"/>
                    <a:gd name="T11" fmla="*/ 0 h 16"/>
                    <a:gd name="T12" fmla="*/ 0 w 19"/>
                    <a:gd name="T13" fmla="*/ 0 h 16"/>
                    <a:gd name="T14" fmla="*/ 0 w 19"/>
                    <a:gd name="T15" fmla="*/ 0 h 16"/>
                    <a:gd name="T16" fmla="*/ 0 w 19"/>
                    <a:gd name="T17" fmla="*/ 0 h 16"/>
                    <a:gd name="T18" fmla="*/ 0 w 19"/>
                    <a:gd name="T19" fmla="*/ 0 h 16"/>
                    <a:gd name="T20" fmla="*/ 0 w 19"/>
                    <a:gd name="T21" fmla="*/ 0 h 16"/>
                    <a:gd name="T22" fmla="*/ 0 w 19"/>
                    <a:gd name="T23" fmla="*/ 0 h 16"/>
                    <a:gd name="T24" fmla="*/ 0 w 19"/>
                    <a:gd name="T25" fmla="*/ 0 h 16"/>
                    <a:gd name="T26" fmla="*/ 0 w 19"/>
                    <a:gd name="T27" fmla="*/ 0 h 16"/>
                    <a:gd name="T28" fmla="*/ 0 w 19"/>
                    <a:gd name="T29" fmla="*/ 0 h 16"/>
                    <a:gd name="T30" fmla="*/ 0 w 19"/>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16"/>
                    <a:gd name="T50" fmla="*/ 19 w 19"/>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16">
                      <a:moveTo>
                        <a:pt x="0" y="1"/>
                      </a:moveTo>
                      <a:lnTo>
                        <a:pt x="0" y="0"/>
                      </a:lnTo>
                      <a:lnTo>
                        <a:pt x="0" y="5"/>
                      </a:lnTo>
                      <a:lnTo>
                        <a:pt x="4" y="10"/>
                      </a:lnTo>
                      <a:lnTo>
                        <a:pt x="8" y="14"/>
                      </a:lnTo>
                      <a:lnTo>
                        <a:pt x="14" y="16"/>
                      </a:lnTo>
                      <a:lnTo>
                        <a:pt x="19" y="7"/>
                      </a:lnTo>
                      <a:lnTo>
                        <a:pt x="15" y="5"/>
                      </a:lnTo>
                      <a:lnTo>
                        <a:pt x="12" y="3"/>
                      </a:lnTo>
                      <a:lnTo>
                        <a:pt x="12" y="2"/>
                      </a:lnTo>
                      <a:lnTo>
                        <a:pt x="12" y="1"/>
                      </a:lnTo>
                      <a:lnTo>
                        <a:pt x="12" y="2"/>
                      </a:lnTo>
                      <a:lnTo>
                        <a:pt x="12" y="1"/>
                      </a:lnTo>
                      <a:lnTo>
                        <a:pt x="0" y="1"/>
                      </a:lnTo>
                      <a:close/>
                    </a:path>
                  </a:pathLst>
                </a:custGeom>
                <a:solidFill>
                  <a:srgbClr val="000000"/>
                </a:solidFill>
                <a:ln w="9525">
                  <a:noFill/>
                  <a:round/>
                  <a:headEnd/>
                  <a:tailEnd/>
                </a:ln>
              </p:spPr>
              <p:txBody>
                <a:bodyPr/>
                <a:lstStyle/>
                <a:p>
                  <a:endParaRPr lang="en-US"/>
                </a:p>
              </p:txBody>
            </p:sp>
            <p:sp>
              <p:nvSpPr>
                <p:cNvPr id="12969" name="Freeform 545"/>
                <p:cNvSpPr>
                  <a:spLocks/>
                </p:cNvSpPr>
                <p:nvPr/>
              </p:nvSpPr>
              <p:spPr bwMode="auto">
                <a:xfrm>
                  <a:off x="2763" y="4041"/>
                  <a:ext cx="5" cy="4"/>
                </a:xfrm>
                <a:custGeom>
                  <a:avLst/>
                  <a:gdLst>
                    <a:gd name="T0" fmla="*/ 0 w 15"/>
                    <a:gd name="T1" fmla="*/ 0 h 11"/>
                    <a:gd name="T2" fmla="*/ 0 w 15"/>
                    <a:gd name="T3" fmla="*/ 0 h 11"/>
                    <a:gd name="T4" fmla="*/ 0 w 15"/>
                    <a:gd name="T5" fmla="*/ 0 h 11"/>
                    <a:gd name="T6" fmla="*/ 0 w 15"/>
                    <a:gd name="T7" fmla="*/ 0 h 11"/>
                    <a:gd name="T8" fmla="*/ 0 w 15"/>
                    <a:gd name="T9" fmla="*/ 0 h 11"/>
                    <a:gd name="T10" fmla="*/ 0 w 15"/>
                    <a:gd name="T11" fmla="*/ 0 h 11"/>
                    <a:gd name="T12" fmla="*/ 0 w 15"/>
                    <a:gd name="T13" fmla="*/ 0 h 11"/>
                    <a:gd name="T14" fmla="*/ 0 w 15"/>
                    <a:gd name="T15" fmla="*/ 0 h 11"/>
                    <a:gd name="T16" fmla="*/ 0 w 15"/>
                    <a:gd name="T17" fmla="*/ 0 h 11"/>
                    <a:gd name="T18" fmla="*/ 0 w 15"/>
                    <a:gd name="T19" fmla="*/ 0 h 11"/>
                    <a:gd name="T20" fmla="*/ 0 w 15"/>
                    <a:gd name="T21" fmla="*/ 0 h 11"/>
                    <a:gd name="T22" fmla="*/ 0 w 15"/>
                    <a:gd name="T23" fmla="*/ 0 h 11"/>
                    <a:gd name="T24" fmla="*/ 0 w 15"/>
                    <a:gd name="T25" fmla="*/ 0 h 11"/>
                    <a:gd name="T26" fmla="*/ 0 w 15"/>
                    <a:gd name="T27" fmla="*/ 0 h 11"/>
                    <a:gd name="T28" fmla="*/ 0 w 15"/>
                    <a:gd name="T29" fmla="*/ 0 h 11"/>
                    <a:gd name="T30" fmla="*/ 0 w 15"/>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1"/>
                    <a:gd name="T50" fmla="*/ 15 w 15"/>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1">
                      <a:moveTo>
                        <a:pt x="10" y="2"/>
                      </a:moveTo>
                      <a:lnTo>
                        <a:pt x="11" y="0"/>
                      </a:lnTo>
                      <a:lnTo>
                        <a:pt x="10" y="0"/>
                      </a:lnTo>
                      <a:lnTo>
                        <a:pt x="7" y="2"/>
                      </a:lnTo>
                      <a:lnTo>
                        <a:pt x="3" y="5"/>
                      </a:lnTo>
                      <a:lnTo>
                        <a:pt x="0" y="10"/>
                      </a:lnTo>
                      <a:lnTo>
                        <a:pt x="12" y="10"/>
                      </a:lnTo>
                      <a:lnTo>
                        <a:pt x="11" y="11"/>
                      </a:lnTo>
                      <a:lnTo>
                        <a:pt x="12" y="11"/>
                      </a:lnTo>
                      <a:lnTo>
                        <a:pt x="15" y="10"/>
                      </a:lnTo>
                      <a:lnTo>
                        <a:pt x="12" y="11"/>
                      </a:lnTo>
                      <a:lnTo>
                        <a:pt x="14" y="11"/>
                      </a:lnTo>
                      <a:lnTo>
                        <a:pt x="15" y="10"/>
                      </a:lnTo>
                      <a:lnTo>
                        <a:pt x="10" y="2"/>
                      </a:lnTo>
                      <a:close/>
                    </a:path>
                  </a:pathLst>
                </a:custGeom>
                <a:solidFill>
                  <a:srgbClr val="000000"/>
                </a:solidFill>
                <a:ln w="9525">
                  <a:noFill/>
                  <a:round/>
                  <a:headEnd/>
                  <a:tailEnd/>
                </a:ln>
              </p:spPr>
              <p:txBody>
                <a:bodyPr/>
                <a:lstStyle/>
                <a:p>
                  <a:endParaRPr lang="en-US"/>
                </a:p>
              </p:txBody>
            </p:sp>
            <p:sp>
              <p:nvSpPr>
                <p:cNvPr id="12970" name="Freeform 546"/>
                <p:cNvSpPr>
                  <a:spLocks/>
                </p:cNvSpPr>
                <p:nvPr/>
              </p:nvSpPr>
              <p:spPr bwMode="auto">
                <a:xfrm>
                  <a:off x="2766" y="4034"/>
                  <a:ext cx="4" cy="1"/>
                </a:xfrm>
                <a:custGeom>
                  <a:avLst/>
                  <a:gdLst>
                    <a:gd name="T0" fmla="*/ 0 w 12"/>
                    <a:gd name="T1" fmla="*/ 0 h 4"/>
                    <a:gd name="T2" fmla="*/ 0 w 12"/>
                    <a:gd name="T3" fmla="*/ 0 h 4"/>
                    <a:gd name="T4" fmla="*/ 0 w 12"/>
                    <a:gd name="T5" fmla="*/ 0 h 4"/>
                    <a:gd name="T6" fmla="*/ 0 w 12"/>
                    <a:gd name="T7" fmla="*/ 0 h 4"/>
                    <a:gd name="T8" fmla="*/ 0 w 12"/>
                    <a:gd name="T9" fmla="*/ 0 h 4"/>
                    <a:gd name="T10" fmla="*/ 0 w 12"/>
                    <a:gd name="T11" fmla="*/ 0 h 4"/>
                    <a:gd name="T12" fmla="*/ 0 w 12"/>
                    <a:gd name="T13" fmla="*/ 0 h 4"/>
                    <a:gd name="T14" fmla="*/ 0 w 12"/>
                    <a:gd name="T15" fmla="*/ 0 h 4"/>
                    <a:gd name="T16" fmla="*/ 0 w 12"/>
                    <a:gd name="T17" fmla="*/ 0 h 4"/>
                    <a:gd name="T18" fmla="*/ 0 w 12"/>
                    <a:gd name="T19" fmla="*/ 0 h 4"/>
                    <a:gd name="T20" fmla="*/ 0 w 12"/>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4"/>
                    <a:gd name="T35" fmla="*/ 12 w 1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4">
                      <a:moveTo>
                        <a:pt x="0" y="4"/>
                      </a:moveTo>
                      <a:lnTo>
                        <a:pt x="4" y="1"/>
                      </a:lnTo>
                      <a:lnTo>
                        <a:pt x="5" y="1"/>
                      </a:lnTo>
                      <a:lnTo>
                        <a:pt x="7" y="0"/>
                      </a:lnTo>
                      <a:lnTo>
                        <a:pt x="8" y="1"/>
                      </a:lnTo>
                      <a:lnTo>
                        <a:pt x="10" y="1"/>
                      </a:lnTo>
                      <a:lnTo>
                        <a:pt x="11" y="1"/>
                      </a:lnTo>
                      <a:lnTo>
                        <a:pt x="12" y="3"/>
                      </a:lnTo>
                      <a:lnTo>
                        <a:pt x="12" y="4"/>
                      </a:lnTo>
                      <a:lnTo>
                        <a:pt x="0" y="4"/>
                      </a:lnTo>
                      <a:close/>
                    </a:path>
                  </a:pathLst>
                </a:custGeom>
                <a:solidFill>
                  <a:srgbClr val="E3E3E3"/>
                </a:solidFill>
                <a:ln w="9525">
                  <a:noFill/>
                  <a:round/>
                  <a:headEnd/>
                  <a:tailEnd/>
                </a:ln>
              </p:spPr>
              <p:txBody>
                <a:bodyPr/>
                <a:lstStyle/>
                <a:p>
                  <a:endParaRPr lang="en-US"/>
                </a:p>
              </p:txBody>
            </p:sp>
            <p:sp>
              <p:nvSpPr>
                <p:cNvPr id="12971" name="Freeform 547"/>
                <p:cNvSpPr>
                  <a:spLocks/>
                </p:cNvSpPr>
                <p:nvPr/>
              </p:nvSpPr>
              <p:spPr bwMode="auto">
                <a:xfrm>
                  <a:off x="2765" y="4034"/>
                  <a:ext cx="5" cy="2"/>
                </a:xfrm>
                <a:custGeom>
                  <a:avLst/>
                  <a:gdLst>
                    <a:gd name="T0" fmla="*/ 0 w 15"/>
                    <a:gd name="T1" fmla="*/ 0 h 4"/>
                    <a:gd name="T2" fmla="*/ 0 w 15"/>
                    <a:gd name="T3" fmla="*/ 1 h 4"/>
                    <a:gd name="T4" fmla="*/ 0 w 15"/>
                    <a:gd name="T5" fmla="*/ 1 h 4"/>
                    <a:gd name="T6" fmla="*/ 0 w 15"/>
                    <a:gd name="T7" fmla="*/ 1 h 4"/>
                    <a:gd name="T8" fmla="*/ 0 w 15"/>
                    <a:gd name="T9" fmla="*/ 1 h 4"/>
                    <a:gd name="T10" fmla="*/ 0 w 15"/>
                    <a:gd name="T11" fmla="*/ 0 h 4"/>
                    <a:gd name="T12" fmla="*/ 0 w 15"/>
                    <a:gd name="T13" fmla="*/ 0 h 4"/>
                    <a:gd name="T14" fmla="*/ 0 w 15"/>
                    <a:gd name="T15" fmla="*/ 0 h 4"/>
                    <a:gd name="T16" fmla="*/ 0 w 15"/>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4"/>
                    <a:gd name="T29" fmla="*/ 15 w 15"/>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4">
                      <a:moveTo>
                        <a:pt x="7" y="0"/>
                      </a:moveTo>
                      <a:lnTo>
                        <a:pt x="0" y="4"/>
                      </a:lnTo>
                      <a:lnTo>
                        <a:pt x="15" y="4"/>
                      </a:lnTo>
                      <a:lnTo>
                        <a:pt x="15" y="3"/>
                      </a:lnTo>
                      <a:lnTo>
                        <a:pt x="15" y="2"/>
                      </a:lnTo>
                      <a:lnTo>
                        <a:pt x="14" y="0"/>
                      </a:lnTo>
                      <a:lnTo>
                        <a:pt x="13" y="0"/>
                      </a:lnTo>
                      <a:lnTo>
                        <a:pt x="7" y="0"/>
                      </a:lnTo>
                      <a:close/>
                    </a:path>
                  </a:pathLst>
                </a:custGeom>
                <a:solidFill>
                  <a:srgbClr val="D9D9D9"/>
                </a:solidFill>
                <a:ln w="9525">
                  <a:noFill/>
                  <a:round/>
                  <a:headEnd/>
                  <a:tailEnd/>
                </a:ln>
              </p:spPr>
              <p:txBody>
                <a:bodyPr/>
                <a:lstStyle/>
                <a:p>
                  <a:endParaRPr lang="en-US"/>
                </a:p>
              </p:txBody>
            </p:sp>
            <p:sp>
              <p:nvSpPr>
                <p:cNvPr id="12972" name="Freeform 548"/>
                <p:cNvSpPr>
                  <a:spLocks/>
                </p:cNvSpPr>
                <p:nvPr/>
              </p:nvSpPr>
              <p:spPr bwMode="auto">
                <a:xfrm>
                  <a:off x="2763" y="4035"/>
                  <a:ext cx="7" cy="1"/>
                </a:xfrm>
                <a:custGeom>
                  <a:avLst/>
                  <a:gdLst>
                    <a:gd name="T0" fmla="*/ 0 w 19"/>
                    <a:gd name="T1" fmla="*/ 0 h 3"/>
                    <a:gd name="T2" fmla="*/ 0 w 19"/>
                    <a:gd name="T3" fmla="*/ 0 h 3"/>
                    <a:gd name="T4" fmla="*/ 0 w 19"/>
                    <a:gd name="T5" fmla="*/ 0 h 3"/>
                    <a:gd name="T6" fmla="*/ 0 w 19"/>
                    <a:gd name="T7" fmla="*/ 0 h 3"/>
                    <a:gd name="T8" fmla="*/ 0 w 19"/>
                    <a:gd name="T9" fmla="*/ 0 h 3"/>
                    <a:gd name="T10" fmla="*/ 0 w 19"/>
                    <a:gd name="T11" fmla="*/ 0 h 3"/>
                    <a:gd name="T12" fmla="*/ 0 w 19"/>
                    <a:gd name="T13" fmla="*/ 0 h 3"/>
                    <a:gd name="T14" fmla="*/ 0 w 19"/>
                    <a:gd name="T15" fmla="*/ 0 h 3"/>
                    <a:gd name="T16" fmla="*/ 0 w 19"/>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3"/>
                    <a:gd name="T29" fmla="*/ 19 w 19"/>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3">
                      <a:moveTo>
                        <a:pt x="7" y="0"/>
                      </a:moveTo>
                      <a:lnTo>
                        <a:pt x="0" y="3"/>
                      </a:lnTo>
                      <a:lnTo>
                        <a:pt x="19" y="3"/>
                      </a:lnTo>
                      <a:lnTo>
                        <a:pt x="19" y="2"/>
                      </a:lnTo>
                      <a:lnTo>
                        <a:pt x="19" y="1"/>
                      </a:lnTo>
                      <a:lnTo>
                        <a:pt x="19" y="0"/>
                      </a:lnTo>
                      <a:lnTo>
                        <a:pt x="7" y="0"/>
                      </a:lnTo>
                      <a:close/>
                    </a:path>
                  </a:pathLst>
                </a:custGeom>
                <a:solidFill>
                  <a:srgbClr val="D1D1D1"/>
                </a:solidFill>
                <a:ln w="9525">
                  <a:noFill/>
                  <a:round/>
                  <a:headEnd/>
                  <a:tailEnd/>
                </a:ln>
              </p:spPr>
              <p:txBody>
                <a:bodyPr/>
                <a:lstStyle/>
                <a:p>
                  <a:endParaRPr lang="en-US"/>
                </a:p>
              </p:txBody>
            </p:sp>
            <p:sp>
              <p:nvSpPr>
                <p:cNvPr id="12973" name="Freeform 549"/>
                <p:cNvSpPr>
                  <a:spLocks/>
                </p:cNvSpPr>
                <p:nvPr/>
              </p:nvSpPr>
              <p:spPr bwMode="auto">
                <a:xfrm>
                  <a:off x="2762" y="4036"/>
                  <a:ext cx="8" cy="1"/>
                </a:xfrm>
                <a:custGeom>
                  <a:avLst/>
                  <a:gdLst>
                    <a:gd name="T0" fmla="*/ 0 w 23"/>
                    <a:gd name="T1" fmla="*/ 0 h 3"/>
                    <a:gd name="T2" fmla="*/ 0 w 23"/>
                    <a:gd name="T3" fmla="*/ 0 h 3"/>
                    <a:gd name="T4" fmla="*/ 0 w 23"/>
                    <a:gd name="T5" fmla="*/ 0 h 3"/>
                    <a:gd name="T6" fmla="*/ 0 w 23"/>
                    <a:gd name="T7" fmla="*/ 0 h 3"/>
                    <a:gd name="T8" fmla="*/ 0 w 23"/>
                    <a:gd name="T9" fmla="*/ 0 h 3"/>
                    <a:gd name="T10" fmla="*/ 0 w 23"/>
                    <a:gd name="T11" fmla="*/ 0 h 3"/>
                    <a:gd name="T12" fmla="*/ 0 w 23"/>
                    <a:gd name="T13" fmla="*/ 0 h 3"/>
                    <a:gd name="T14" fmla="*/ 0 w 23"/>
                    <a:gd name="T15" fmla="*/ 0 h 3"/>
                    <a:gd name="T16" fmla="*/ 0 w 2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3"/>
                    <a:gd name="T29" fmla="*/ 23 w 2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3">
                      <a:moveTo>
                        <a:pt x="8" y="0"/>
                      </a:moveTo>
                      <a:lnTo>
                        <a:pt x="0" y="3"/>
                      </a:lnTo>
                      <a:lnTo>
                        <a:pt x="23" y="3"/>
                      </a:lnTo>
                      <a:lnTo>
                        <a:pt x="23" y="1"/>
                      </a:lnTo>
                      <a:lnTo>
                        <a:pt x="23" y="0"/>
                      </a:lnTo>
                      <a:lnTo>
                        <a:pt x="8" y="0"/>
                      </a:lnTo>
                      <a:close/>
                    </a:path>
                  </a:pathLst>
                </a:custGeom>
                <a:solidFill>
                  <a:srgbClr val="C7C7C7"/>
                </a:solidFill>
                <a:ln w="9525">
                  <a:noFill/>
                  <a:round/>
                  <a:headEnd/>
                  <a:tailEnd/>
                </a:ln>
              </p:spPr>
              <p:txBody>
                <a:bodyPr/>
                <a:lstStyle/>
                <a:p>
                  <a:endParaRPr lang="en-US"/>
                </a:p>
              </p:txBody>
            </p:sp>
            <p:sp>
              <p:nvSpPr>
                <p:cNvPr id="12974" name="Freeform 550"/>
                <p:cNvSpPr>
                  <a:spLocks/>
                </p:cNvSpPr>
                <p:nvPr/>
              </p:nvSpPr>
              <p:spPr bwMode="auto">
                <a:xfrm>
                  <a:off x="2761" y="4036"/>
                  <a:ext cx="9" cy="2"/>
                </a:xfrm>
                <a:custGeom>
                  <a:avLst/>
                  <a:gdLst>
                    <a:gd name="T0" fmla="*/ 0 w 27"/>
                    <a:gd name="T1" fmla="*/ 0 h 4"/>
                    <a:gd name="T2" fmla="*/ 0 w 27"/>
                    <a:gd name="T3" fmla="*/ 1 h 4"/>
                    <a:gd name="T4" fmla="*/ 0 w 27"/>
                    <a:gd name="T5" fmla="*/ 1 h 4"/>
                    <a:gd name="T6" fmla="*/ 0 w 27"/>
                    <a:gd name="T7" fmla="*/ 0 h 4"/>
                    <a:gd name="T8" fmla="*/ 0 w 27"/>
                    <a:gd name="T9" fmla="*/ 0 h 4"/>
                    <a:gd name="T10" fmla="*/ 0 60000 65536"/>
                    <a:gd name="T11" fmla="*/ 0 60000 65536"/>
                    <a:gd name="T12" fmla="*/ 0 60000 65536"/>
                    <a:gd name="T13" fmla="*/ 0 60000 65536"/>
                    <a:gd name="T14" fmla="*/ 0 60000 65536"/>
                    <a:gd name="T15" fmla="*/ 0 w 27"/>
                    <a:gd name="T16" fmla="*/ 0 h 4"/>
                    <a:gd name="T17" fmla="*/ 27 w 27"/>
                    <a:gd name="T18" fmla="*/ 4 h 4"/>
                  </a:gdLst>
                  <a:ahLst/>
                  <a:cxnLst>
                    <a:cxn ang="T10">
                      <a:pos x="T0" y="T1"/>
                    </a:cxn>
                    <a:cxn ang="T11">
                      <a:pos x="T2" y="T3"/>
                    </a:cxn>
                    <a:cxn ang="T12">
                      <a:pos x="T4" y="T5"/>
                    </a:cxn>
                    <a:cxn ang="T13">
                      <a:pos x="T6" y="T7"/>
                    </a:cxn>
                    <a:cxn ang="T14">
                      <a:pos x="T8" y="T9"/>
                    </a:cxn>
                  </a:cxnLst>
                  <a:rect l="T15" t="T16" r="T17" b="T18"/>
                  <a:pathLst>
                    <a:path w="27" h="4">
                      <a:moveTo>
                        <a:pt x="8" y="0"/>
                      </a:moveTo>
                      <a:lnTo>
                        <a:pt x="0" y="4"/>
                      </a:lnTo>
                      <a:lnTo>
                        <a:pt x="27" y="4"/>
                      </a:lnTo>
                      <a:lnTo>
                        <a:pt x="27" y="0"/>
                      </a:lnTo>
                      <a:lnTo>
                        <a:pt x="8" y="0"/>
                      </a:lnTo>
                      <a:close/>
                    </a:path>
                  </a:pathLst>
                </a:custGeom>
                <a:solidFill>
                  <a:srgbClr val="BFBFBF"/>
                </a:solidFill>
                <a:ln w="9525">
                  <a:noFill/>
                  <a:round/>
                  <a:headEnd/>
                  <a:tailEnd/>
                </a:ln>
              </p:spPr>
              <p:txBody>
                <a:bodyPr/>
                <a:lstStyle/>
                <a:p>
                  <a:endParaRPr lang="en-US"/>
                </a:p>
              </p:txBody>
            </p:sp>
            <p:sp>
              <p:nvSpPr>
                <p:cNvPr id="12975" name="Freeform 551"/>
                <p:cNvSpPr>
                  <a:spLocks/>
                </p:cNvSpPr>
                <p:nvPr/>
              </p:nvSpPr>
              <p:spPr bwMode="auto">
                <a:xfrm>
                  <a:off x="2760" y="4037"/>
                  <a:ext cx="10" cy="1"/>
                </a:xfrm>
                <a:custGeom>
                  <a:avLst/>
                  <a:gdLst>
                    <a:gd name="T0" fmla="*/ 0 w 29"/>
                    <a:gd name="T1" fmla="*/ 0 h 4"/>
                    <a:gd name="T2" fmla="*/ 0 w 29"/>
                    <a:gd name="T3" fmla="*/ 0 h 4"/>
                    <a:gd name="T4" fmla="*/ 0 w 29"/>
                    <a:gd name="T5" fmla="*/ 0 h 4"/>
                    <a:gd name="T6" fmla="*/ 0 w 29"/>
                    <a:gd name="T7" fmla="*/ 0 h 4"/>
                    <a:gd name="T8" fmla="*/ 0 w 29"/>
                    <a:gd name="T9" fmla="*/ 0 h 4"/>
                    <a:gd name="T10" fmla="*/ 0 w 29"/>
                    <a:gd name="T11" fmla="*/ 0 h 4"/>
                    <a:gd name="T12" fmla="*/ 0 w 29"/>
                    <a:gd name="T13" fmla="*/ 0 h 4"/>
                    <a:gd name="T14" fmla="*/ 0 w 29"/>
                    <a:gd name="T15" fmla="*/ 0 h 4"/>
                    <a:gd name="T16" fmla="*/ 0 w 29"/>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4"/>
                    <a:gd name="T29" fmla="*/ 29 w 29"/>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4">
                      <a:moveTo>
                        <a:pt x="3" y="4"/>
                      </a:moveTo>
                      <a:lnTo>
                        <a:pt x="2" y="4"/>
                      </a:lnTo>
                      <a:lnTo>
                        <a:pt x="0" y="4"/>
                      </a:lnTo>
                      <a:lnTo>
                        <a:pt x="6" y="0"/>
                      </a:lnTo>
                      <a:lnTo>
                        <a:pt x="29" y="0"/>
                      </a:lnTo>
                      <a:lnTo>
                        <a:pt x="29" y="4"/>
                      </a:lnTo>
                      <a:lnTo>
                        <a:pt x="3" y="4"/>
                      </a:lnTo>
                      <a:close/>
                    </a:path>
                  </a:pathLst>
                </a:custGeom>
                <a:solidFill>
                  <a:srgbClr val="B5B5B5"/>
                </a:solidFill>
                <a:ln w="9525">
                  <a:noFill/>
                  <a:round/>
                  <a:headEnd/>
                  <a:tailEnd/>
                </a:ln>
              </p:spPr>
              <p:txBody>
                <a:bodyPr/>
                <a:lstStyle/>
                <a:p>
                  <a:endParaRPr lang="en-US"/>
                </a:p>
              </p:txBody>
            </p:sp>
            <p:sp>
              <p:nvSpPr>
                <p:cNvPr id="12976" name="Freeform 552"/>
                <p:cNvSpPr>
                  <a:spLocks/>
                </p:cNvSpPr>
                <p:nvPr/>
              </p:nvSpPr>
              <p:spPr bwMode="auto">
                <a:xfrm>
                  <a:off x="2760" y="4038"/>
                  <a:ext cx="10" cy="1"/>
                </a:xfrm>
                <a:custGeom>
                  <a:avLst/>
                  <a:gdLst>
                    <a:gd name="T0" fmla="*/ 0 w 29"/>
                    <a:gd name="T1" fmla="*/ 0 h 3"/>
                    <a:gd name="T2" fmla="*/ 0 w 29"/>
                    <a:gd name="T3" fmla="*/ 0 h 3"/>
                    <a:gd name="T4" fmla="*/ 0 w 29"/>
                    <a:gd name="T5" fmla="*/ 0 h 3"/>
                    <a:gd name="T6" fmla="*/ 0 w 29"/>
                    <a:gd name="T7" fmla="*/ 0 h 3"/>
                    <a:gd name="T8" fmla="*/ 0 w 29"/>
                    <a:gd name="T9" fmla="*/ 0 h 3"/>
                    <a:gd name="T10" fmla="*/ 0 w 29"/>
                    <a:gd name="T11" fmla="*/ 0 h 3"/>
                    <a:gd name="T12" fmla="*/ 0 w 29"/>
                    <a:gd name="T13" fmla="*/ 0 h 3"/>
                    <a:gd name="T14" fmla="*/ 0 w 29"/>
                    <a:gd name="T15" fmla="*/ 0 h 3"/>
                    <a:gd name="T16" fmla="*/ 0 w 29"/>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
                    <a:gd name="T29" fmla="*/ 29 w 29"/>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
                      <a:moveTo>
                        <a:pt x="6" y="3"/>
                      </a:moveTo>
                      <a:lnTo>
                        <a:pt x="5" y="3"/>
                      </a:lnTo>
                      <a:lnTo>
                        <a:pt x="2" y="1"/>
                      </a:lnTo>
                      <a:lnTo>
                        <a:pt x="0" y="1"/>
                      </a:lnTo>
                      <a:lnTo>
                        <a:pt x="2" y="0"/>
                      </a:lnTo>
                      <a:lnTo>
                        <a:pt x="29" y="0"/>
                      </a:lnTo>
                      <a:lnTo>
                        <a:pt x="28" y="3"/>
                      </a:lnTo>
                      <a:lnTo>
                        <a:pt x="6" y="3"/>
                      </a:lnTo>
                      <a:close/>
                    </a:path>
                  </a:pathLst>
                </a:custGeom>
                <a:solidFill>
                  <a:srgbClr val="ABABAB"/>
                </a:solidFill>
                <a:ln w="9525">
                  <a:noFill/>
                  <a:round/>
                  <a:headEnd/>
                  <a:tailEnd/>
                </a:ln>
              </p:spPr>
              <p:txBody>
                <a:bodyPr/>
                <a:lstStyle/>
                <a:p>
                  <a:endParaRPr lang="en-US"/>
                </a:p>
              </p:txBody>
            </p:sp>
            <p:sp>
              <p:nvSpPr>
                <p:cNvPr id="12977" name="Freeform 553"/>
                <p:cNvSpPr>
                  <a:spLocks/>
                </p:cNvSpPr>
                <p:nvPr/>
              </p:nvSpPr>
              <p:spPr bwMode="auto">
                <a:xfrm>
                  <a:off x="2761" y="4038"/>
                  <a:ext cx="9" cy="1"/>
                </a:xfrm>
                <a:custGeom>
                  <a:avLst/>
                  <a:gdLst>
                    <a:gd name="T0" fmla="*/ 0 w 26"/>
                    <a:gd name="T1" fmla="*/ 0 h 3"/>
                    <a:gd name="T2" fmla="*/ 0 w 26"/>
                    <a:gd name="T3" fmla="*/ 0 h 3"/>
                    <a:gd name="T4" fmla="*/ 0 w 26"/>
                    <a:gd name="T5" fmla="*/ 0 h 3"/>
                    <a:gd name="T6" fmla="*/ 0 w 26"/>
                    <a:gd name="T7" fmla="*/ 0 h 3"/>
                    <a:gd name="T8" fmla="*/ 0 w 26"/>
                    <a:gd name="T9" fmla="*/ 0 h 3"/>
                    <a:gd name="T10" fmla="*/ 0 w 26"/>
                    <a:gd name="T11" fmla="*/ 0 h 3"/>
                    <a:gd name="T12" fmla="*/ 0 w 26"/>
                    <a:gd name="T13" fmla="*/ 0 h 3"/>
                    <a:gd name="T14" fmla="*/ 0 w 26"/>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6"/>
                    <a:gd name="T25" fmla="*/ 0 h 3"/>
                    <a:gd name="T26" fmla="*/ 26 w 26"/>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6" h="3">
                      <a:moveTo>
                        <a:pt x="0" y="0"/>
                      </a:moveTo>
                      <a:lnTo>
                        <a:pt x="2" y="1"/>
                      </a:lnTo>
                      <a:lnTo>
                        <a:pt x="3" y="2"/>
                      </a:lnTo>
                      <a:lnTo>
                        <a:pt x="4" y="3"/>
                      </a:lnTo>
                      <a:lnTo>
                        <a:pt x="6" y="3"/>
                      </a:lnTo>
                      <a:lnTo>
                        <a:pt x="25" y="3"/>
                      </a:lnTo>
                      <a:lnTo>
                        <a:pt x="26" y="0"/>
                      </a:lnTo>
                      <a:lnTo>
                        <a:pt x="0" y="0"/>
                      </a:lnTo>
                      <a:close/>
                    </a:path>
                  </a:pathLst>
                </a:custGeom>
                <a:solidFill>
                  <a:srgbClr val="A1A1A1"/>
                </a:solidFill>
                <a:ln w="9525">
                  <a:noFill/>
                  <a:round/>
                  <a:headEnd/>
                  <a:tailEnd/>
                </a:ln>
              </p:spPr>
              <p:txBody>
                <a:bodyPr/>
                <a:lstStyle/>
                <a:p>
                  <a:endParaRPr lang="en-US"/>
                </a:p>
              </p:txBody>
            </p:sp>
            <p:sp>
              <p:nvSpPr>
                <p:cNvPr id="12978" name="Freeform 554"/>
                <p:cNvSpPr>
                  <a:spLocks/>
                </p:cNvSpPr>
                <p:nvPr/>
              </p:nvSpPr>
              <p:spPr bwMode="auto">
                <a:xfrm>
                  <a:off x="2762" y="4039"/>
                  <a:ext cx="7" cy="1"/>
                </a:xfrm>
                <a:custGeom>
                  <a:avLst/>
                  <a:gdLst>
                    <a:gd name="T0" fmla="*/ 0 w 22"/>
                    <a:gd name="T1" fmla="*/ 0 h 4"/>
                    <a:gd name="T2" fmla="*/ 0 w 22"/>
                    <a:gd name="T3" fmla="*/ 0 h 4"/>
                    <a:gd name="T4" fmla="*/ 0 w 22"/>
                    <a:gd name="T5" fmla="*/ 0 h 4"/>
                    <a:gd name="T6" fmla="*/ 0 w 22"/>
                    <a:gd name="T7" fmla="*/ 0 h 4"/>
                    <a:gd name="T8" fmla="*/ 0 w 22"/>
                    <a:gd name="T9" fmla="*/ 0 h 4"/>
                    <a:gd name="T10" fmla="*/ 0 w 22"/>
                    <a:gd name="T11" fmla="*/ 0 h 4"/>
                    <a:gd name="T12" fmla="*/ 0 w 22"/>
                    <a:gd name="T13" fmla="*/ 0 h 4"/>
                    <a:gd name="T14" fmla="*/ 0 w 22"/>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2"/>
                    <a:gd name="T25" fmla="*/ 0 h 4"/>
                    <a:gd name="T26" fmla="*/ 22 w 22"/>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 h="4">
                      <a:moveTo>
                        <a:pt x="0" y="0"/>
                      </a:moveTo>
                      <a:lnTo>
                        <a:pt x="3" y="1"/>
                      </a:lnTo>
                      <a:lnTo>
                        <a:pt x="4" y="3"/>
                      </a:lnTo>
                      <a:lnTo>
                        <a:pt x="7" y="4"/>
                      </a:lnTo>
                      <a:lnTo>
                        <a:pt x="8" y="4"/>
                      </a:lnTo>
                      <a:lnTo>
                        <a:pt x="22" y="4"/>
                      </a:lnTo>
                      <a:lnTo>
                        <a:pt x="22" y="0"/>
                      </a:lnTo>
                      <a:lnTo>
                        <a:pt x="0" y="0"/>
                      </a:lnTo>
                      <a:close/>
                    </a:path>
                  </a:pathLst>
                </a:custGeom>
                <a:solidFill>
                  <a:srgbClr val="999999"/>
                </a:solidFill>
                <a:ln w="9525">
                  <a:noFill/>
                  <a:round/>
                  <a:headEnd/>
                  <a:tailEnd/>
                </a:ln>
              </p:spPr>
              <p:txBody>
                <a:bodyPr/>
                <a:lstStyle/>
                <a:p>
                  <a:endParaRPr lang="en-US"/>
                </a:p>
              </p:txBody>
            </p:sp>
            <p:sp>
              <p:nvSpPr>
                <p:cNvPr id="12979" name="Freeform 555"/>
                <p:cNvSpPr>
                  <a:spLocks/>
                </p:cNvSpPr>
                <p:nvPr/>
              </p:nvSpPr>
              <p:spPr bwMode="auto">
                <a:xfrm>
                  <a:off x="2763" y="4039"/>
                  <a:ext cx="6" cy="2"/>
                </a:xfrm>
                <a:custGeom>
                  <a:avLst/>
                  <a:gdLst>
                    <a:gd name="T0" fmla="*/ 0 w 19"/>
                    <a:gd name="T1" fmla="*/ 0 h 5"/>
                    <a:gd name="T2" fmla="*/ 0 w 19"/>
                    <a:gd name="T3" fmla="*/ 0 h 5"/>
                    <a:gd name="T4" fmla="*/ 0 w 19"/>
                    <a:gd name="T5" fmla="*/ 0 h 5"/>
                    <a:gd name="T6" fmla="*/ 0 w 19"/>
                    <a:gd name="T7" fmla="*/ 0 h 5"/>
                    <a:gd name="T8" fmla="*/ 0 w 19"/>
                    <a:gd name="T9" fmla="*/ 0 h 5"/>
                    <a:gd name="T10" fmla="*/ 0 w 19"/>
                    <a:gd name="T11" fmla="*/ 0 h 5"/>
                    <a:gd name="T12" fmla="*/ 0 w 19"/>
                    <a:gd name="T13" fmla="*/ 0 h 5"/>
                    <a:gd name="T14" fmla="*/ 0 w 19"/>
                    <a:gd name="T15" fmla="*/ 0 h 5"/>
                    <a:gd name="T16" fmla="*/ 0 w 19"/>
                    <a:gd name="T17" fmla="*/ 0 h 5"/>
                    <a:gd name="T18" fmla="*/ 0 w 19"/>
                    <a:gd name="T19" fmla="*/ 0 h 5"/>
                    <a:gd name="T20" fmla="*/ 0 w 19"/>
                    <a:gd name="T21" fmla="*/ 0 h 5"/>
                    <a:gd name="T22" fmla="*/ 0 w 19"/>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5"/>
                    <a:gd name="T38" fmla="*/ 19 w 19"/>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5">
                      <a:moveTo>
                        <a:pt x="11" y="5"/>
                      </a:moveTo>
                      <a:lnTo>
                        <a:pt x="9" y="5"/>
                      </a:lnTo>
                      <a:lnTo>
                        <a:pt x="8" y="4"/>
                      </a:lnTo>
                      <a:lnTo>
                        <a:pt x="7" y="4"/>
                      </a:lnTo>
                      <a:lnTo>
                        <a:pt x="5" y="4"/>
                      </a:lnTo>
                      <a:lnTo>
                        <a:pt x="4" y="3"/>
                      </a:lnTo>
                      <a:lnTo>
                        <a:pt x="2" y="3"/>
                      </a:lnTo>
                      <a:lnTo>
                        <a:pt x="1" y="2"/>
                      </a:lnTo>
                      <a:lnTo>
                        <a:pt x="0" y="0"/>
                      </a:lnTo>
                      <a:lnTo>
                        <a:pt x="19" y="0"/>
                      </a:lnTo>
                      <a:lnTo>
                        <a:pt x="19" y="5"/>
                      </a:lnTo>
                      <a:lnTo>
                        <a:pt x="11" y="5"/>
                      </a:lnTo>
                      <a:close/>
                    </a:path>
                  </a:pathLst>
                </a:custGeom>
                <a:solidFill>
                  <a:srgbClr val="8F8F8F"/>
                </a:solidFill>
                <a:ln w="9525">
                  <a:noFill/>
                  <a:round/>
                  <a:headEnd/>
                  <a:tailEnd/>
                </a:ln>
              </p:spPr>
              <p:txBody>
                <a:bodyPr/>
                <a:lstStyle/>
                <a:p>
                  <a:endParaRPr lang="en-US"/>
                </a:p>
              </p:txBody>
            </p:sp>
            <p:sp>
              <p:nvSpPr>
                <p:cNvPr id="12980" name="Freeform 556"/>
                <p:cNvSpPr>
                  <a:spLocks/>
                </p:cNvSpPr>
                <p:nvPr/>
              </p:nvSpPr>
              <p:spPr bwMode="auto">
                <a:xfrm>
                  <a:off x="2765" y="4040"/>
                  <a:ext cx="4" cy="1"/>
                </a:xfrm>
                <a:custGeom>
                  <a:avLst/>
                  <a:gdLst>
                    <a:gd name="T0" fmla="*/ 0 w 14"/>
                    <a:gd name="T1" fmla="*/ 0 h 3"/>
                    <a:gd name="T2" fmla="*/ 0 w 14"/>
                    <a:gd name="T3" fmla="*/ 0 h 3"/>
                    <a:gd name="T4" fmla="*/ 0 w 14"/>
                    <a:gd name="T5" fmla="*/ 0 h 3"/>
                    <a:gd name="T6" fmla="*/ 0 w 14"/>
                    <a:gd name="T7" fmla="*/ 0 h 3"/>
                    <a:gd name="T8" fmla="*/ 0 w 14"/>
                    <a:gd name="T9" fmla="*/ 0 h 3"/>
                    <a:gd name="T10" fmla="*/ 0 w 14"/>
                    <a:gd name="T11" fmla="*/ 0 h 3"/>
                    <a:gd name="T12" fmla="*/ 0 w 14"/>
                    <a:gd name="T13" fmla="*/ 0 h 3"/>
                    <a:gd name="T14" fmla="*/ 0 w 14"/>
                    <a:gd name="T15" fmla="*/ 0 h 3"/>
                    <a:gd name="T16" fmla="*/ 0 w 14"/>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
                    <a:gd name="T29" fmla="*/ 14 w 14"/>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
                      <a:moveTo>
                        <a:pt x="0" y="1"/>
                      </a:moveTo>
                      <a:lnTo>
                        <a:pt x="3" y="1"/>
                      </a:lnTo>
                      <a:lnTo>
                        <a:pt x="4" y="2"/>
                      </a:lnTo>
                      <a:lnTo>
                        <a:pt x="7" y="3"/>
                      </a:lnTo>
                      <a:lnTo>
                        <a:pt x="8" y="3"/>
                      </a:lnTo>
                      <a:lnTo>
                        <a:pt x="14" y="3"/>
                      </a:lnTo>
                      <a:lnTo>
                        <a:pt x="14" y="0"/>
                      </a:lnTo>
                      <a:lnTo>
                        <a:pt x="0" y="0"/>
                      </a:lnTo>
                      <a:lnTo>
                        <a:pt x="0" y="1"/>
                      </a:lnTo>
                      <a:close/>
                    </a:path>
                  </a:pathLst>
                </a:custGeom>
                <a:solidFill>
                  <a:srgbClr val="858585"/>
                </a:solidFill>
                <a:ln w="9525">
                  <a:noFill/>
                  <a:round/>
                  <a:headEnd/>
                  <a:tailEnd/>
                </a:ln>
              </p:spPr>
              <p:txBody>
                <a:bodyPr/>
                <a:lstStyle/>
                <a:p>
                  <a:endParaRPr lang="en-US"/>
                </a:p>
              </p:txBody>
            </p:sp>
            <p:sp>
              <p:nvSpPr>
                <p:cNvPr id="12981" name="Freeform 557"/>
                <p:cNvSpPr>
                  <a:spLocks/>
                </p:cNvSpPr>
                <p:nvPr/>
              </p:nvSpPr>
              <p:spPr bwMode="auto">
                <a:xfrm>
                  <a:off x="2767" y="4041"/>
                  <a:ext cx="2" cy="1"/>
                </a:xfrm>
                <a:custGeom>
                  <a:avLst/>
                  <a:gdLst>
                    <a:gd name="T0" fmla="*/ 0 w 8"/>
                    <a:gd name="T1" fmla="*/ 0 h 3"/>
                    <a:gd name="T2" fmla="*/ 0 w 8"/>
                    <a:gd name="T3" fmla="*/ 0 h 3"/>
                    <a:gd name="T4" fmla="*/ 0 w 8"/>
                    <a:gd name="T5" fmla="*/ 0 h 3"/>
                    <a:gd name="T6" fmla="*/ 0 w 8"/>
                    <a:gd name="T7" fmla="*/ 0 h 3"/>
                    <a:gd name="T8" fmla="*/ 0 w 8"/>
                    <a:gd name="T9" fmla="*/ 0 h 3"/>
                    <a:gd name="T10" fmla="*/ 0 w 8"/>
                    <a:gd name="T11" fmla="*/ 0 h 3"/>
                    <a:gd name="T12" fmla="*/ 0 w 8"/>
                    <a:gd name="T13" fmla="*/ 0 h 3"/>
                    <a:gd name="T14" fmla="*/ 0 60000 65536"/>
                    <a:gd name="T15" fmla="*/ 0 60000 65536"/>
                    <a:gd name="T16" fmla="*/ 0 60000 65536"/>
                    <a:gd name="T17" fmla="*/ 0 60000 65536"/>
                    <a:gd name="T18" fmla="*/ 0 60000 65536"/>
                    <a:gd name="T19" fmla="*/ 0 60000 65536"/>
                    <a:gd name="T20" fmla="*/ 0 60000 65536"/>
                    <a:gd name="T21" fmla="*/ 0 w 8"/>
                    <a:gd name="T22" fmla="*/ 0 h 3"/>
                    <a:gd name="T23" fmla="*/ 8 w 8"/>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3">
                      <a:moveTo>
                        <a:pt x="0" y="0"/>
                      </a:moveTo>
                      <a:lnTo>
                        <a:pt x="2" y="1"/>
                      </a:lnTo>
                      <a:lnTo>
                        <a:pt x="5" y="3"/>
                      </a:lnTo>
                      <a:lnTo>
                        <a:pt x="7" y="3"/>
                      </a:lnTo>
                      <a:lnTo>
                        <a:pt x="8" y="0"/>
                      </a:lnTo>
                      <a:lnTo>
                        <a:pt x="0" y="0"/>
                      </a:lnTo>
                      <a:close/>
                    </a:path>
                  </a:pathLst>
                </a:custGeom>
                <a:solidFill>
                  <a:srgbClr val="7D7D7D"/>
                </a:solidFill>
                <a:ln w="9525">
                  <a:noFill/>
                  <a:round/>
                  <a:headEnd/>
                  <a:tailEnd/>
                </a:ln>
              </p:spPr>
              <p:txBody>
                <a:bodyPr/>
                <a:lstStyle/>
                <a:p>
                  <a:endParaRPr lang="en-US"/>
                </a:p>
              </p:txBody>
            </p:sp>
            <p:sp>
              <p:nvSpPr>
                <p:cNvPr id="12982" name="Freeform 558"/>
                <p:cNvSpPr>
                  <a:spLocks/>
                </p:cNvSpPr>
                <p:nvPr/>
              </p:nvSpPr>
              <p:spPr bwMode="auto">
                <a:xfrm>
                  <a:off x="2767" y="4041"/>
                  <a:ext cx="2" cy="1"/>
                </a:xfrm>
                <a:custGeom>
                  <a:avLst/>
                  <a:gdLst>
                    <a:gd name="T0" fmla="*/ 0 w 6"/>
                    <a:gd name="T1" fmla="*/ 0 h 2"/>
                    <a:gd name="T2" fmla="*/ 0 w 6"/>
                    <a:gd name="T3" fmla="*/ 1 h 2"/>
                    <a:gd name="T4" fmla="*/ 0 w 6"/>
                    <a:gd name="T5" fmla="*/ 1 h 2"/>
                    <a:gd name="T6" fmla="*/ 0 w 6"/>
                    <a:gd name="T7" fmla="*/ 1 h 2"/>
                    <a:gd name="T8" fmla="*/ 0 w 6"/>
                    <a:gd name="T9" fmla="*/ 1 h 2"/>
                    <a:gd name="T10" fmla="*/ 0 w 6"/>
                    <a:gd name="T11" fmla="*/ 0 h 2"/>
                    <a:gd name="T12" fmla="*/ 0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0" y="0"/>
                      </a:moveTo>
                      <a:lnTo>
                        <a:pt x="3" y="2"/>
                      </a:lnTo>
                      <a:lnTo>
                        <a:pt x="5" y="2"/>
                      </a:lnTo>
                      <a:lnTo>
                        <a:pt x="6" y="0"/>
                      </a:lnTo>
                      <a:lnTo>
                        <a:pt x="0" y="0"/>
                      </a:lnTo>
                      <a:close/>
                    </a:path>
                  </a:pathLst>
                </a:custGeom>
                <a:solidFill>
                  <a:srgbClr val="737373"/>
                </a:solidFill>
                <a:ln w="9525">
                  <a:noFill/>
                  <a:round/>
                  <a:headEnd/>
                  <a:tailEnd/>
                </a:ln>
              </p:spPr>
              <p:txBody>
                <a:bodyPr/>
                <a:lstStyle/>
                <a:p>
                  <a:endParaRPr lang="en-US"/>
                </a:p>
              </p:txBody>
            </p:sp>
            <p:sp>
              <p:nvSpPr>
                <p:cNvPr id="12983" name="Freeform 559"/>
                <p:cNvSpPr>
                  <a:spLocks/>
                </p:cNvSpPr>
                <p:nvPr/>
              </p:nvSpPr>
              <p:spPr bwMode="auto">
                <a:xfrm>
                  <a:off x="2763" y="4039"/>
                  <a:ext cx="7" cy="4"/>
                </a:xfrm>
                <a:custGeom>
                  <a:avLst/>
                  <a:gdLst>
                    <a:gd name="T0" fmla="*/ 0 w 21"/>
                    <a:gd name="T1" fmla="*/ 0 h 14"/>
                    <a:gd name="T2" fmla="*/ 0 w 21"/>
                    <a:gd name="T3" fmla="*/ 0 h 14"/>
                    <a:gd name="T4" fmla="*/ 0 w 21"/>
                    <a:gd name="T5" fmla="*/ 0 h 14"/>
                    <a:gd name="T6" fmla="*/ 0 w 21"/>
                    <a:gd name="T7" fmla="*/ 0 h 14"/>
                    <a:gd name="T8" fmla="*/ 0 w 21"/>
                    <a:gd name="T9" fmla="*/ 0 h 14"/>
                    <a:gd name="T10" fmla="*/ 0 w 21"/>
                    <a:gd name="T11" fmla="*/ 0 h 14"/>
                    <a:gd name="T12" fmla="*/ 0 w 21"/>
                    <a:gd name="T13" fmla="*/ 0 h 14"/>
                    <a:gd name="T14" fmla="*/ 0 w 21"/>
                    <a:gd name="T15" fmla="*/ 0 h 14"/>
                    <a:gd name="T16" fmla="*/ 0 w 21"/>
                    <a:gd name="T17" fmla="*/ 0 h 14"/>
                    <a:gd name="T18" fmla="*/ 0 w 21"/>
                    <a:gd name="T19" fmla="*/ 0 h 14"/>
                    <a:gd name="T20" fmla="*/ 0 w 21"/>
                    <a:gd name="T21" fmla="*/ 0 h 14"/>
                    <a:gd name="T22" fmla="*/ 0 w 21"/>
                    <a:gd name="T23" fmla="*/ 0 h 14"/>
                    <a:gd name="T24" fmla="*/ 0 w 21"/>
                    <a:gd name="T25" fmla="*/ 0 h 14"/>
                    <a:gd name="T26" fmla="*/ 0 w 21"/>
                    <a:gd name="T27" fmla="*/ 0 h 14"/>
                    <a:gd name="T28" fmla="*/ 0 w 21"/>
                    <a:gd name="T29" fmla="*/ 0 h 14"/>
                    <a:gd name="T30" fmla="*/ 0 w 21"/>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4"/>
                    <a:gd name="T50" fmla="*/ 21 w 21"/>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4">
                      <a:moveTo>
                        <a:pt x="0" y="9"/>
                      </a:moveTo>
                      <a:lnTo>
                        <a:pt x="0" y="9"/>
                      </a:lnTo>
                      <a:lnTo>
                        <a:pt x="6" y="11"/>
                      </a:lnTo>
                      <a:lnTo>
                        <a:pt x="11" y="13"/>
                      </a:lnTo>
                      <a:lnTo>
                        <a:pt x="15" y="14"/>
                      </a:lnTo>
                      <a:lnTo>
                        <a:pt x="21" y="13"/>
                      </a:lnTo>
                      <a:lnTo>
                        <a:pt x="12" y="6"/>
                      </a:lnTo>
                      <a:lnTo>
                        <a:pt x="17" y="5"/>
                      </a:lnTo>
                      <a:lnTo>
                        <a:pt x="15" y="5"/>
                      </a:lnTo>
                      <a:lnTo>
                        <a:pt x="11" y="3"/>
                      </a:lnTo>
                      <a:lnTo>
                        <a:pt x="6" y="0"/>
                      </a:lnTo>
                      <a:lnTo>
                        <a:pt x="0" y="9"/>
                      </a:lnTo>
                      <a:close/>
                    </a:path>
                  </a:pathLst>
                </a:custGeom>
                <a:solidFill>
                  <a:srgbClr val="000000"/>
                </a:solidFill>
                <a:ln w="9525">
                  <a:noFill/>
                  <a:round/>
                  <a:headEnd/>
                  <a:tailEnd/>
                </a:ln>
              </p:spPr>
              <p:txBody>
                <a:bodyPr/>
                <a:lstStyle/>
                <a:p>
                  <a:endParaRPr lang="en-US"/>
                </a:p>
              </p:txBody>
            </p:sp>
            <p:sp>
              <p:nvSpPr>
                <p:cNvPr id="12984" name="Freeform 560"/>
                <p:cNvSpPr>
                  <a:spLocks/>
                </p:cNvSpPr>
                <p:nvPr/>
              </p:nvSpPr>
              <p:spPr bwMode="auto">
                <a:xfrm>
                  <a:off x="2759" y="4036"/>
                  <a:ext cx="6" cy="6"/>
                </a:xfrm>
                <a:custGeom>
                  <a:avLst/>
                  <a:gdLst>
                    <a:gd name="T0" fmla="*/ 0 w 20"/>
                    <a:gd name="T1" fmla="*/ 0 h 16"/>
                    <a:gd name="T2" fmla="*/ 0 w 20"/>
                    <a:gd name="T3" fmla="*/ 0 h 16"/>
                    <a:gd name="T4" fmla="*/ 0 w 20"/>
                    <a:gd name="T5" fmla="*/ 0 h 16"/>
                    <a:gd name="T6" fmla="*/ 0 w 20"/>
                    <a:gd name="T7" fmla="*/ 0 h 16"/>
                    <a:gd name="T8" fmla="*/ 0 w 20"/>
                    <a:gd name="T9" fmla="*/ 0 h 16"/>
                    <a:gd name="T10" fmla="*/ 0 w 20"/>
                    <a:gd name="T11" fmla="*/ 0 h 16"/>
                    <a:gd name="T12" fmla="*/ 0 w 20"/>
                    <a:gd name="T13" fmla="*/ 0 h 16"/>
                    <a:gd name="T14" fmla="*/ 0 w 20"/>
                    <a:gd name="T15" fmla="*/ 0 h 16"/>
                    <a:gd name="T16" fmla="*/ 0 w 20"/>
                    <a:gd name="T17" fmla="*/ 0 h 16"/>
                    <a:gd name="T18" fmla="*/ 0 w 20"/>
                    <a:gd name="T19" fmla="*/ 0 h 16"/>
                    <a:gd name="T20" fmla="*/ 0 w 20"/>
                    <a:gd name="T21" fmla="*/ 0 h 16"/>
                    <a:gd name="T22" fmla="*/ 0 w 20"/>
                    <a:gd name="T23" fmla="*/ 0 h 16"/>
                    <a:gd name="T24" fmla="*/ 0 w 20"/>
                    <a:gd name="T25" fmla="*/ 0 h 16"/>
                    <a:gd name="T26" fmla="*/ 0 w 20"/>
                    <a:gd name="T27" fmla="*/ 0 h 16"/>
                    <a:gd name="T28" fmla="*/ 0 w 20"/>
                    <a:gd name="T29" fmla="*/ 0 h 16"/>
                    <a:gd name="T30" fmla="*/ 0 w 20"/>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6"/>
                    <a:gd name="T50" fmla="*/ 20 w 20"/>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6">
                      <a:moveTo>
                        <a:pt x="2" y="0"/>
                      </a:moveTo>
                      <a:lnTo>
                        <a:pt x="0" y="1"/>
                      </a:lnTo>
                      <a:lnTo>
                        <a:pt x="2" y="8"/>
                      </a:lnTo>
                      <a:lnTo>
                        <a:pt x="4" y="12"/>
                      </a:lnTo>
                      <a:lnTo>
                        <a:pt x="10" y="14"/>
                      </a:lnTo>
                      <a:lnTo>
                        <a:pt x="14" y="16"/>
                      </a:lnTo>
                      <a:lnTo>
                        <a:pt x="20" y="7"/>
                      </a:lnTo>
                      <a:lnTo>
                        <a:pt x="14" y="5"/>
                      </a:lnTo>
                      <a:lnTo>
                        <a:pt x="11" y="4"/>
                      </a:lnTo>
                      <a:lnTo>
                        <a:pt x="10" y="1"/>
                      </a:lnTo>
                      <a:lnTo>
                        <a:pt x="9" y="8"/>
                      </a:lnTo>
                      <a:lnTo>
                        <a:pt x="7" y="8"/>
                      </a:lnTo>
                      <a:lnTo>
                        <a:pt x="2" y="0"/>
                      </a:lnTo>
                      <a:lnTo>
                        <a:pt x="0" y="1"/>
                      </a:lnTo>
                      <a:lnTo>
                        <a:pt x="2" y="0"/>
                      </a:lnTo>
                      <a:close/>
                    </a:path>
                  </a:pathLst>
                </a:custGeom>
                <a:solidFill>
                  <a:srgbClr val="000000"/>
                </a:solidFill>
                <a:ln w="9525">
                  <a:noFill/>
                  <a:round/>
                  <a:headEnd/>
                  <a:tailEnd/>
                </a:ln>
              </p:spPr>
              <p:txBody>
                <a:bodyPr/>
                <a:lstStyle/>
                <a:p>
                  <a:endParaRPr lang="en-US"/>
                </a:p>
              </p:txBody>
            </p:sp>
            <p:sp>
              <p:nvSpPr>
                <p:cNvPr id="12985" name="Freeform 561"/>
                <p:cNvSpPr>
                  <a:spLocks/>
                </p:cNvSpPr>
                <p:nvPr/>
              </p:nvSpPr>
              <p:spPr bwMode="auto">
                <a:xfrm>
                  <a:off x="2759" y="4033"/>
                  <a:ext cx="8" cy="6"/>
                </a:xfrm>
                <a:custGeom>
                  <a:avLst/>
                  <a:gdLst>
                    <a:gd name="T0" fmla="*/ 0 w 24"/>
                    <a:gd name="T1" fmla="*/ 0 h 17"/>
                    <a:gd name="T2" fmla="*/ 0 w 24"/>
                    <a:gd name="T3" fmla="*/ 0 h 17"/>
                    <a:gd name="T4" fmla="*/ 0 w 24"/>
                    <a:gd name="T5" fmla="*/ 0 h 17"/>
                    <a:gd name="T6" fmla="*/ 0 w 24"/>
                    <a:gd name="T7" fmla="*/ 0 h 17"/>
                    <a:gd name="T8" fmla="*/ 0 w 24"/>
                    <a:gd name="T9" fmla="*/ 0 h 17"/>
                    <a:gd name="T10" fmla="*/ 0 w 24"/>
                    <a:gd name="T11" fmla="*/ 0 h 17"/>
                    <a:gd name="T12" fmla="*/ 0 w 24"/>
                    <a:gd name="T13" fmla="*/ 0 h 17"/>
                    <a:gd name="T14" fmla="*/ 0 w 24"/>
                    <a:gd name="T15" fmla="*/ 0 h 17"/>
                    <a:gd name="T16" fmla="*/ 0 w 24"/>
                    <a:gd name="T17" fmla="*/ 0 h 17"/>
                    <a:gd name="T18" fmla="*/ 0 w 24"/>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17"/>
                    <a:gd name="T32" fmla="*/ 24 w 24"/>
                    <a:gd name="T33" fmla="*/ 17 h 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17">
                      <a:moveTo>
                        <a:pt x="19" y="0"/>
                      </a:moveTo>
                      <a:lnTo>
                        <a:pt x="19" y="0"/>
                      </a:lnTo>
                      <a:lnTo>
                        <a:pt x="0" y="9"/>
                      </a:lnTo>
                      <a:lnTo>
                        <a:pt x="5" y="17"/>
                      </a:lnTo>
                      <a:lnTo>
                        <a:pt x="24" y="9"/>
                      </a:lnTo>
                      <a:lnTo>
                        <a:pt x="19" y="0"/>
                      </a:lnTo>
                      <a:close/>
                    </a:path>
                  </a:pathLst>
                </a:custGeom>
                <a:solidFill>
                  <a:srgbClr val="000000"/>
                </a:solidFill>
                <a:ln w="9525">
                  <a:noFill/>
                  <a:round/>
                  <a:headEnd/>
                  <a:tailEnd/>
                </a:ln>
              </p:spPr>
              <p:txBody>
                <a:bodyPr/>
                <a:lstStyle/>
                <a:p>
                  <a:endParaRPr lang="en-US"/>
                </a:p>
              </p:txBody>
            </p:sp>
            <p:sp>
              <p:nvSpPr>
                <p:cNvPr id="12986" name="Freeform 562"/>
                <p:cNvSpPr>
                  <a:spLocks/>
                </p:cNvSpPr>
                <p:nvPr/>
              </p:nvSpPr>
              <p:spPr bwMode="auto">
                <a:xfrm>
                  <a:off x="2766" y="4033"/>
                  <a:ext cx="4" cy="3"/>
                </a:xfrm>
                <a:custGeom>
                  <a:avLst/>
                  <a:gdLst>
                    <a:gd name="T0" fmla="*/ 0 w 12"/>
                    <a:gd name="T1" fmla="*/ 0 h 10"/>
                    <a:gd name="T2" fmla="*/ 0 w 12"/>
                    <a:gd name="T3" fmla="*/ 0 h 10"/>
                    <a:gd name="T4" fmla="*/ 0 w 12"/>
                    <a:gd name="T5" fmla="*/ 0 h 10"/>
                    <a:gd name="T6" fmla="*/ 0 w 12"/>
                    <a:gd name="T7" fmla="*/ 0 h 10"/>
                    <a:gd name="T8" fmla="*/ 0 w 12"/>
                    <a:gd name="T9" fmla="*/ 0 h 10"/>
                    <a:gd name="T10" fmla="*/ 0 w 12"/>
                    <a:gd name="T11" fmla="*/ 0 h 10"/>
                    <a:gd name="T12" fmla="*/ 0 w 12"/>
                    <a:gd name="T13" fmla="*/ 0 h 10"/>
                    <a:gd name="T14" fmla="*/ 0 w 12"/>
                    <a:gd name="T15" fmla="*/ 0 h 10"/>
                    <a:gd name="T16" fmla="*/ 0 w 12"/>
                    <a:gd name="T17" fmla="*/ 0 h 10"/>
                    <a:gd name="T18" fmla="*/ 0 w 12"/>
                    <a:gd name="T19" fmla="*/ 0 h 10"/>
                    <a:gd name="T20" fmla="*/ 0 w 12"/>
                    <a:gd name="T21" fmla="*/ 0 h 10"/>
                    <a:gd name="T22" fmla="*/ 0 w 12"/>
                    <a:gd name="T23" fmla="*/ 0 h 10"/>
                    <a:gd name="T24" fmla="*/ 0 w 12"/>
                    <a:gd name="T25" fmla="*/ 0 h 10"/>
                    <a:gd name="T26" fmla="*/ 0 w 12"/>
                    <a:gd name="T27" fmla="*/ 0 h 10"/>
                    <a:gd name="T28" fmla="*/ 0 w 12"/>
                    <a:gd name="T29" fmla="*/ 0 h 10"/>
                    <a:gd name="T30" fmla="*/ 0 w 12"/>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0"/>
                    <a:gd name="T50" fmla="*/ 12 w 12"/>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0">
                      <a:moveTo>
                        <a:pt x="11" y="0"/>
                      </a:moveTo>
                      <a:lnTo>
                        <a:pt x="12" y="1"/>
                      </a:lnTo>
                      <a:lnTo>
                        <a:pt x="10" y="0"/>
                      </a:lnTo>
                      <a:lnTo>
                        <a:pt x="4" y="0"/>
                      </a:lnTo>
                      <a:lnTo>
                        <a:pt x="1" y="1"/>
                      </a:lnTo>
                      <a:lnTo>
                        <a:pt x="0" y="1"/>
                      </a:lnTo>
                      <a:lnTo>
                        <a:pt x="5" y="10"/>
                      </a:lnTo>
                      <a:lnTo>
                        <a:pt x="7" y="9"/>
                      </a:lnTo>
                      <a:lnTo>
                        <a:pt x="8" y="9"/>
                      </a:lnTo>
                      <a:lnTo>
                        <a:pt x="5" y="9"/>
                      </a:lnTo>
                      <a:lnTo>
                        <a:pt x="7" y="9"/>
                      </a:lnTo>
                      <a:lnTo>
                        <a:pt x="8" y="10"/>
                      </a:lnTo>
                      <a:lnTo>
                        <a:pt x="7" y="9"/>
                      </a:lnTo>
                      <a:lnTo>
                        <a:pt x="8" y="10"/>
                      </a:lnTo>
                      <a:lnTo>
                        <a:pt x="11" y="0"/>
                      </a:lnTo>
                      <a:close/>
                    </a:path>
                  </a:pathLst>
                </a:custGeom>
                <a:solidFill>
                  <a:srgbClr val="000000"/>
                </a:solidFill>
                <a:ln w="9525">
                  <a:noFill/>
                  <a:round/>
                  <a:headEnd/>
                  <a:tailEnd/>
                </a:ln>
              </p:spPr>
              <p:txBody>
                <a:bodyPr/>
                <a:lstStyle/>
                <a:p>
                  <a:endParaRPr lang="en-US"/>
                </a:p>
              </p:txBody>
            </p:sp>
            <p:sp>
              <p:nvSpPr>
                <p:cNvPr id="12987" name="Freeform 563"/>
                <p:cNvSpPr>
                  <a:spLocks/>
                </p:cNvSpPr>
                <p:nvPr/>
              </p:nvSpPr>
              <p:spPr bwMode="auto">
                <a:xfrm>
                  <a:off x="2767" y="4033"/>
                  <a:ext cx="5" cy="4"/>
                </a:xfrm>
                <a:custGeom>
                  <a:avLst/>
                  <a:gdLst>
                    <a:gd name="T0" fmla="*/ 0 w 13"/>
                    <a:gd name="T1" fmla="*/ 0 h 11"/>
                    <a:gd name="T2" fmla="*/ 0 w 13"/>
                    <a:gd name="T3" fmla="*/ 0 h 11"/>
                    <a:gd name="T4" fmla="*/ 0 w 13"/>
                    <a:gd name="T5" fmla="*/ 0 h 11"/>
                    <a:gd name="T6" fmla="*/ 0 w 13"/>
                    <a:gd name="T7" fmla="*/ 0 h 11"/>
                    <a:gd name="T8" fmla="*/ 0 w 13"/>
                    <a:gd name="T9" fmla="*/ 0 h 11"/>
                    <a:gd name="T10" fmla="*/ 0 w 13"/>
                    <a:gd name="T11" fmla="*/ 0 h 11"/>
                    <a:gd name="T12" fmla="*/ 0 w 13"/>
                    <a:gd name="T13" fmla="*/ 0 h 11"/>
                    <a:gd name="T14" fmla="*/ 0 w 13"/>
                    <a:gd name="T15" fmla="*/ 0 h 11"/>
                    <a:gd name="T16" fmla="*/ 0 w 13"/>
                    <a:gd name="T17" fmla="*/ 0 h 11"/>
                    <a:gd name="T18" fmla="*/ 0 w 13"/>
                    <a:gd name="T19" fmla="*/ 0 h 11"/>
                    <a:gd name="T20" fmla="*/ 0 w 13"/>
                    <a:gd name="T21" fmla="*/ 0 h 11"/>
                    <a:gd name="T22" fmla="*/ 0 w 13"/>
                    <a:gd name="T23" fmla="*/ 0 h 11"/>
                    <a:gd name="T24" fmla="*/ 0 w 13"/>
                    <a:gd name="T25" fmla="*/ 0 h 11"/>
                    <a:gd name="T26" fmla="*/ 0 w 13"/>
                    <a:gd name="T27" fmla="*/ 0 h 11"/>
                    <a:gd name="T28" fmla="*/ 0 w 13"/>
                    <a:gd name="T29" fmla="*/ 0 h 11"/>
                    <a:gd name="T30" fmla="*/ 0 w 13"/>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1"/>
                    <a:gd name="T50" fmla="*/ 13 w 13"/>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1">
                      <a:moveTo>
                        <a:pt x="13" y="10"/>
                      </a:moveTo>
                      <a:lnTo>
                        <a:pt x="13" y="11"/>
                      </a:lnTo>
                      <a:lnTo>
                        <a:pt x="13" y="8"/>
                      </a:lnTo>
                      <a:lnTo>
                        <a:pt x="13" y="4"/>
                      </a:lnTo>
                      <a:lnTo>
                        <a:pt x="9" y="1"/>
                      </a:lnTo>
                      <a:lnTo>
                        <a:pt x="6" y="0"/>
                      </a:lnTo>
                      <a:lnTo>
                        <a:pt x="3" y="10"/>
                      </a:lnTo>
                      <a:lnTo>
                        <a:pt x="0" y="8"/>
                      </a:lnTo>
                      <a:lnTo>
                        <a:pt x="0" y="9"/>
                      </a:lnTo>
                      <a:lnTo>
                        <a:pt x="0" y="8"/>
                      </a:lnTo>
                      <a:lnTo>
                        <a:pt x="0" y="9"/>
                      </a:lnTo>
                      <a:lnTo>
                        <a:pt x="13" y="10"/>
                      </a:lnTo>
                      <a:close/>
                    </a:path>
                  </a:pathLst>
                </a:custGeom>
                <a:solidFill>
                  <a:srgbClr val="000000"/>
                </a:solidFill>
                <a:ln w="9525">
                  <a:noFill/>
                  <a:round/>
                  <a:headEnd/>
                  <a:tailEnd/>
                </a:ln>
              </p:spPr>
              <p:txBody>
                <a:bodyPr/>
                <a:lstStyle/>
                <a:p>
                  <a:endParaRPr lang="en-US"/>
                </a:p>
              </p:txBody>
            </p:sp>
            <p:sp>
              <p:nvSpPr>
                <p:cNvPr id="12988" name="Freeform 564"/>
                <p:cNvSpPr>
                  <a:spLocks/>
                </p:cNvSpPr>
                <p:nvPr/>
              </p:nvSpPr>
              <p:spPr bwMode="auto">
                <a:xfrm>
                  <a:off x="2767" y="4036"/>
                  <a:ext cx="5" cy="7"/>
                </a:xfrm>
                <a:custGeom>
                  <a:avLst/>
                  <a:gdLst>
                    <a:gd name="T0" fmla="*/ 0 w 14"/>
                    <a:gd name="T1" fmla="*/ 0 h 21"/>
                    <a:gd name="T2" fmla="*/ 0 w 14"/>
                    <a:gd name="T3" fmla="*/ 0 h 21"/>
                    <a:gd name="T4" fmla="*/ 0 w 14"/>
                    <a:gd name="T5" fmla="*/ 0 h 21"/>
                    <a:gd name="T6" fmla="*/ 0 w 14"/>
                    <a:gd name="T7" fmla="*/ 0 h 21"/>
                    <a:gd name="T8" fmla="*/ 0 w 14"/>
                    <a:gd name="T9" fmla="*/ 0 h 21"/>
                    <a:gd name="T10" fmla="*/ 0 w 14"/>
                    <a:gd name="T11" fmla="*/ 0 h 21"/>
                    <a:gd name="T12" fmla="*/ 0 w 14"/>
                    <a:gd name="T13" fmla="*/ 0 h 21"/>
                    <a:gd name="T14" fmla="*/ 0 w 14"/>
                    <a:gd name="T15" fmla="*/ 0 h 21"/>
                    <a:gd name="T16" fmla="*/ 0 w 14"/>
                    <a:gd name="T17" fmla="*/ 0 h 21"/>
                    <a:gd name="T18" fmla="*/ 0 w 14"/>
                    <a:gd name="T19" fmla="*/ 0 h 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1"/>
                    <a:gd name="T32" fmla="*/ 14 w 14"/>
                    <a:gd name="T33" fmla="*/ 21 h 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1">
                      <a:moveTo>
                        <a:pt x="10" y="21"/>
                      </a:moveTo>
                      <a:lnTo>
                        <a:pt x="13" y="19"/>
                      </a:lnTo>
                      <a:lnTo>
                        <a:pt x="14" y="1"/>
                      </a:lnTo>
                      <a:lnTo>
                        <a:pt x="1" y="0"/>
                      </a:lnTo>
                      <a:lnTo>
                        <a:pt x="0" y="17"/>
                      </a:lnTo>
                      <a:lnTo>
                        <a:pt x="1" y="14"/>
                      </a:lnTo>
                      <a:lnTo>
                        <a:pt x="10" y="21"/>
                      </a:lnTo>
                      <a:lnTo>
                        <a:pt x="13" y="20"/>
                      </a:lnTo>
                      <a:lnTo>
                        <a:pt x="13" y="19"/>
                      </a:lnTo>
                      <a:lnTo>
                        <a:pt x="10" y="21"/>
                      </a:lnTo>
                      <a:close/>
                    </a:path>
                  </a:pathLst>
                </a:custGeom>
                <a:solidFill>
                  <a:srgbClr val="000000"/>
                </a:solidFill>
                <a:ln w="9525">
                  <a:noFill/>
                  <a:round/>
                  <a:headEnd/>
                  <a:tailEnd/>
                </a:ln>
              </p:spPr>
              <p:txBody>
                <a:bodyPr/>
                <a:lstStyle/>
                <a:p>
                  <a:endParaRPr lang="en-US"/>
                </a:p>
              </p:txBody>
            </p:sp>
            <p:sp>
              <p:nvSpPr>
                <p:cNvPr id="12989" name="Freeform 565"/>
                <p:cNvSpPr>
                  <a:spLocks/>
                </p:cNvSpPr>
                <p:nvPr/>
              </p:nvSpPr>
              <p:spPr bwMode="auto">
                <a:xfrm>
                  <a:off x="2739" y="4078"/>
                  <a:ext cx="5" cy="1"/>
                </a:xfrm>
                <a:custGeom>
                  <a:avLst/>
                  <a:gdLst>
                    <a:gd name="T0" fmla="*/ 0 w 15"/>
                    <a:gd name="T1" fmla="*/ 1 h 1"/>
                    <a:gd name="T2" fmla="*/ 0 w 15"/>
                    <a:gd name="T3" fmla="*/ 0 h 1"/>
                    <a:gd name="T4" fmla="*/ 0 w 15"/>
                    <a:gd name="T5" fmla="*/ 0 h 1"/>
                    <a:gd name="T6" fmla="*/ 0 w 15"/>
                    <a:gd name="T7" fmla="*/ 0 h 1"/>
                    <a:gd name="T8" fmla="*/ 0 w 15"/>
                    <a:gd name="T9" fmla="*/ 0 h 1"/>
                    <a:gd name="T10" fmla="*/ 0 w 15"/>
                    <a:gd name="T11" fmla="*/ 0 h 1"/>
                    <a:gd name="T12" fmla="*/ 0 w 15"/>
                    <a:gd name="T13" fmla="*/ 1 h 1"/>
                    <a:gd name="T14" fmla="*/ 0 60000 65536"/>
                    <a:gd name="T15" fmla="*/ 0 60000 65536"/>
                    <a:gd name="T16" fmla="*/ 0 60000 65536"/>
                    <a:gd name="T17" fmla="*/ 0 60000 65536"/>
                    <a:gd name="T18" fmla="*/ 0 60000 65536"/>
                    <a:gd name="T19" fmla="*/ 0 60000 65536"/>
                    <a:gd name="T20" fmla="*/ 0 60000 65536"/>
                    <a:gd name="T21" fmla="*/ 0 w 15"/>
                    <a:gd name="T22" fmla="*/ 0 h 1"/>
                    <a:gd name="T23" fmla="*/ 15 w 15"/>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1">
                      <a:moveTo>
                        <a:pt x="0" y="1"/>
                      </a:moveTo>
                      <a:lnTo>
                        <a:pt x="4" y="0"/>
                      </a:lnTo>
                      <a:lnTo>
                        <a:pt x="8" y="0"/>
                      </a:lnTo>
                      <a:lnTo>
                        <a:pt x="11" y="0"/>
                      </a:lnTo>
                      <a:lnTo>
                        <a:pt x="15" y="0"/>
                      </a:lnTo>
                      <a:lnTo>
                        <a:pt x="1" y="0"/>
                      </a:lnTo>
                      <a:lnTo>
                        <a:pt x="0" y="1"/>
                      </a:lnTo>
                      <a:close/>
                    </a:path>
                  </a:pathLst>
                </a:custGeom>
                <a:solidFill>
                  <a:srgbClr val="EDEDED"/>
                </a:solidFill>
                <a:ln w="9525">
                  <a:noFill/>
                  <a:round/>
                  <a:headEnd/>
                  <a:tailEnd/>
                </a:ln>
              </p:spPr>
              <p:txBody>
                <a:bodyPr/>
                <a:lstStyle/>
                <a:p>
                  <a:endParaRPr lang="en-US"/>
                </a:p>
              </p:txBody>
            </p:sp>
            <p:sp>
              <p:nvSpPr>
                <p:cNvPr id="12990" name="Freeform 566"/>
                <p:cNvSpPr>
                  <a:spLocks/>
                </p:cNvSpPr>
                <p:nvPr/>
              </p:nvSpPr>
              <p:spPr bwMode="auto">
                <a:xfrm>
                  <a:off x="2738" y="4078"/>
                  <a:ext cx="7" cy="1"/>
                </a:xfrm>
                <a:custGeom>
                  <a:avLst/>
                  <a:gdLst>
                    <a:gd name="T0" fmla="*/ 0 w 22"/>
                    <a:gd name="T1" fmla="*/ 1 h 2"/>
                    <a:gd name="T2" fmla="*/ 0 w 22"/>
                    <a:gd name="T3" fmla="*/ 1 h 2"/>
                    <a:gd name="T4" fmla="*/ 0 w 22"/>
                    <a:gd name="T5" fmla="*/ 1 h 2"/>
                    <a:gd name="T6" fmla="*/ 0 w 22"/>
                    <a:gd name="T7" fmla="*/ 1 h 2"/>
                    <a:gd name="T8" fmla="*/ 0 w 22"/>
                    <a:gd name="T9" fmla="*/ 1 h 2"/>
                    <a:gd name="T10" fmla="*/ 0 w 22"/>
                    <a:gd name="T11" fmla="*/ 1 h 2"/>
                    <a:gd name="T12" fmla="*/ 0 w 22"/>
                    <a:gd name="T13" fmla="*/ 0 h 2"/>
                    <a:gd name="T14" fmla="*/ 0 w 22"/>
                    <a:gd name="T15" fmla="*/ 0 h 2"/>
                    <a:gd name="T16" fmla="*/ 0 w 22"/>
                    <a:gd name="T17" fmla="*/ 1 h 2"/>
                    <a:gd name="T18" fmla="*/ 0 w 22"/>
                    <a:gd name="T19" fmla="*/ 1 h 2"/>
                    <a:gd name="T20" fmla="*/ 0 w 22"/>
                    <a:gd name="T21" fmla="*/ 1 h 2"/>
                    <a:gd name="T22" fmla="*/ 0 w 22"/>
                    <a:gd name="T23" fmla="*/ 1 h 2"/>
                    <a:gd name="T24" fmla="*/ 0 w 22"/>
                    <a:gd name="T25" fmla="*/ 1 h 2"/>
                    <a:gd name="T26" fmla="*/ 0 w 22"/>
                    <a:gd name="T27" fmla="*/ 1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2"/>
                    <a:gd name="T44" fmla="*/ 22 w 22"/>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2">
                      <a:moveTo>
                        <a:pt x="22" y="2"/>
                      </a:moveTo>
                      <a:lnTo>
                        <a:pt x="22" y="2"/>
                      </a:lnTo>
                      <a:lnTo>
                        <a:pt x="21" y="2"/>
                      </a:lnTo>
                      <a:lnTo>
                        <a:pt x="20" y="2"/>
                      </a:lnTo>
                      <a:lnTo>
                        <a:pt x="15" y="1"/>
                      </a:lnTo>
                      <a:lnTo>
                        <a:pt x="11" y="0"/>
                      </a:lnTo>
                      <a:lnTo>
                        <a:pt x="6" y="0"/>
                      </a:lnTo>
                      <a:lnTo>
                        <a:pt x="2" y="1"/>
                      </a:lnTo>
                      <a:lnTo>
                        <a:pt x="0" y="2"/>
                      </a:lnTo>
                      <a:lnTo>
                        <a:pt x="22" y="2"/>
                      </a:lnTo>
                      <a:close/>
                    </a:path>
                  </a:pathLst>
                </a:custGeom>
                <a:solidFill>
                  <a:srgbClr val="E3E3E3"/>
                </a:solidFill>
                <a:ln w="9525">
                  <a:noFill/>
                  <a:round/>
                  <a:headEnd/>
                  <a:tailEnd/>
                </a:ln>
              </p:spPr>
              <p:txBody>
                <a:bodyPr/>
                <a:lstStyle/>
                <a:p>
                  <a:endParaRPr lang="en-US"/>
                </a:p>
              </p:txBody>
            </p:sp>
            <p:sp>
              <p:nvSpPr>
                <p:cNvPr id="12991" name="Freeform 567"/>
                <p:cNvSpPr>
                  <a:spLocks/>
                </p:cNvSpPr>
                <p:nvPr/>
              </p:nvSpPr>
              <p:spPr bwMode="auto">
                <a:xfrm>
                  <a:off x="2738" y="4078"/>
                  <a:ext cx="8" cy="1"/>
                </a:xfrm>
                <a:custGeom>
                  <a:avLst/>
                  <a:gdLst>
                    <a:gd name="T0" fmla="*/ 0 w 24"/>
                    <a:gd name="T1" fmla="*/ 0 h 4"/>
                    <a:gd name="T2" fmla="*/ 0 w 24"/>
                    <a:gd name="T3" fmla="*/ 0 h 4"/>
                    <a:gd name="T4" fmla="*/ 0 w 24"/>
                    <a:gd name="T5" fmla="*/ 0 h 4"/>
                    <a:gd name="T6" fmla="*/ 0 w 24"/>
                    <a:gd name="T7" fmla="*/ 0 h 4"/>
                    <a:gd name="T8" fmla="*/ 0 w 24"/>
                    <a:gd name="T9" fmla="*/ 0 h 4"/>
                    <a:gd name="T10" fmla="*/ 0 w 24"/>
                    <a:gd name="T11" fmla="*/ 0 h 4"/>
                    <a:gd name="T12" fmla="*/ 0 w 24"/>
                    <a:gd name="T13" fmla="*/ 0 h 4"/>
                    <a:gd name="T14" fmla="*/ 0 w 24"/>
                    <a:gd name="T15" fmla="*/ 0 h 4"/>
                    <a:gd name="T16" fmla="*/ 0 w 24"/>
                    <a:gd name="T17" fmla="*/ 0 h 4"/>
                    <a:gd name="T18" fmla="*/ 0 w 24"/>
                    <a:gd name="T19" fmla="*/ 0 h 4"/>
                    <a:gd name="T20" fmla="*/ 0 w 24"/>
                    <a:gd name="T21" fmla="*/ 0 h 4"/>
                    <a:gd name="T22" fmla="*/ 0 w 24"/>
                    <a:gd name="T23" fmla="*/ 0 h 4"/>
                    <a:gd name="T24" fmla="*/ 0 w 24"/>
                    <a:gd name="T25" fmla="*/ 0 h 4"/>
                    <a:gd name="T26" fmla="*/ 0 w 24"/>
                    <a:gd name="T27" fmla="*/ 0 h 4"/>
                    <a:gd name="T28" fmla="*/ 0 w 24"/>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4"/>
                    <a:gd name="T47" fmla="*/ 24 w 24"/>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4">
                      <a:moveTo>
                        <a:pt x="24" y="4"/>
                      </a:moveTo>
                      <a:lnTo>
                        <a:pt x="24" y="3"/>
                      </a:lnTo>
                      <a:lnTo>
                        <a:pt x="22" y="3"/>
                      </a:lnTo>
                      <a:lnTo>
                        <a:pt x="20" y="2"/>
                      </a:lnTo>
                      <a:lnTo>
                        <a:pt x="20" y="1"/>
                      </a:lnTo>
                      <a:lnTo>
                        <a:pt x="18" y="1"/>
                      </a:lnTo>
                      <a:lnTo>
                        <a:pt x="17" y="0"/>
                      </a:lnTo>
                      <a:lnTo>
                        <a:pt x="2" y="1"/>
                      </a:lnTo>
                      <a:lnTo>
                        <a:pt x="0" y="2"/>
                      </a:lnTo>
                      <a:lnTo>
                        <a:pt x="0" y="3"/>
                      </a:lnTo>
                      <a:lnTo>
                        <a:pt x="0" y="4"/>
                      </a:lnTo>
                      <a:lnTo>
                        <a:pt x="24" y="4"/>
                      </a:lnTo>
                      <a:close/>
                    </a:path>
                  </a:pathLst>
                </a:custGeom>
                <a:solidFill>
                  <a:srgbClr val="D9D9D9"/>
                </a:solidFill>
                <a:ln w="9525">
                  <a:noFill/>
                  <a:round/>
                  <a:headEnd/>
                  <a:tailEnd/>
                </a:ln>
              </p:spPr>
              <p:txBody>
                <a:bodyPr/>
                <a:lstStyle/>
                <a:p>
                  <a:endParaRPr lang="en-US"/>
                </a:p>
              </p:txBody>
            </p:sp>
            <p:sp>
              <p:nvSpPr>
                <p:cNvPr id="12992" name="Freeform 568"/>
                <p:cNvSpPr>
                  <a:spLocks/>
                </p:cNvSpPr>
                <p:nvPr/>
              </p:nvSpPr>
              <p:spPr bwMode="auto">
                <a:xfrm>
                  <a:off x="2738" y="4078"/>
                  <a:ext cx="8"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
                    <a:gd name="T35" fmla="*/ 25 w 25"/>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
                      <a:moveTo>
                        <a:pt x="22" y="0"/>
                      </a:moveTo>
                      <a:lnTo>
                        <a:pt x="22" y="1"/>
                      </a:lnTo>
                      <a:lnTo>
                        <a:pt x="24" y="2"/>
                      </a:lnTo>
                      <a:lnTo>
                        <a:pt x="25" y="2"/>
                      </a:lnTo>
                      <a:lnTo>
                        <a:pt x="25" y="3"/>
                      </a:lnTo>
                      <a:lnTo>
                        <a:pt x="0" y="3"/>
                      </a:lnTo>
                      <a:lnTo>
                        <a:pt x="0" y="2"/>
                      </a:lnTo>
                      <a:lnTo>
                        <a:pt x="0" y="1"/>
                      </a:lnTo>
                      <a:lnTo>
                        <a:pt x="0" y="0"/>
                      </a:lnTo>
                      <a:lnTo>
                        <a:pt x="22" y="0"/>
                      </a:lnTo>
                      <a:close/>
                    </a:path>
                  </a:pathLst>
                </a:custGeom>
                <a:solidFill>
                  <a:srgbClr val="D1D1D1"/>
                </a:solidFill>
                <a:ln w="9525">
                  <a:noFill/>
                  <a:round/>
                  <a:headEnd/>
                  <a:tailEnd/>
                </a:ln>
              </p:spPr>
              <p:txBody>
                <a:bodyPr/>
                <a:lstStyle/>
                <a:p>
                  <a:endParaRPr lang="en-US"/>
                </a:p>
              </p:txBody>
            </p:sp>
            <p:sp>
              <p:nvSpPr>
                <p:cNvPr id="12993" name="Freeform 569"/>
                <p:cNvSpPr>
                  <a:spLocks/>
                </p:cNvSpPr>
                <p:nvPr/>
              </p:nvSpPr>
              <p:spPr bwMode="auto">
                <a:xfrm>
                  <a:off x="2738" y="4079"/>
                  <a:ext cx="8" cy="1"/>
                </a:xfrm>
                <a:custGeom>
                  <a:avLst/>
                  <a:gdLst>
                    <a:gd name="T0" fmla="*/ 0 w 25"/>
                    <a:gd name="T1" fmla="*/ 0 h 4"/>
                    <a:gd name="T2" fmla="*/ 0 w 25"/>
                    <a:gd name="T3" fmla="*/ 0 h 4"/>
                    <a:gd name="T4" fmla="*/ 0 w 25"/>
                    <a:gd name="T5" fmla="*/ 0 h 4"/>
                    <a:gd name="T6" fmla="*/ 0 w 25"/>
                    <a:gd name="T7" fmla="*/ 0 h 4"/>
                    <a:gd name="T8" fmla="*/ 0 w 25"/>
                    <a:gd name="T9" fmla="*/ 0 h 4"/>
                    <a:gd name="T10" fmla="*/ 0 w 25"/>
                    <a:gd name="T11" fmla="*/ 0 h 4"/>
                    <a:gd name="T12" fmla="*/ 0 w 25"/>
                    <a:gd name="T13" fmla="*/ 0 h 4"/>
                    <a:gd name="T14" fmla="*/ 0 w 25"/>
                    <a:gd name="T15" fmla="*/ 0 h 4"/>
                    <a:gd name="T16" fmla="*/ 0 w 25"/>
                    <a:gd name="T17" fmla="*/ 0 h 4"/>
                    <a:gd name="T18" fmla="*/ 0 w 25"/>
                    <a:gd name="T19" fmla="*/ 0 h 4"/>
                    <a:gd name="T20" fmla="*/ 0 w 25"/>
                    <a:gd name="T21" fmla="*/ 0 h 4"/>
                    <a:gd name="T22" fmla="*/ 0 w 25"/>
                    <a:gd name="T23" fmla="*/ 0 h 4"/>
                    <a:gd name="T24" fmla="*/ 0 w 25"/>
                    <a:gd name="T25" fmla="*/ 0 h 4"/>
                    <a:gd name="T26" fmla="*/ 0 w 25"/>
                    <a:gd name="T27" fmla="*/ 0 h 4"/>
                    <a:gd name="T28" fmla="*/ 0 w 25"/>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4"/>
                    <a:gd name="T47" fmla="*/ 25 w 25"/>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4">
                      <a:moveTo>
                        <a:pt x="2" y="4"/>
                      </a:moveTo>
                      <a:lnTo>
                        <a:pt x="2" y="4"/>
                      </a:lnTo>
                      <a:lnTo>
                        <a:pt x="0" y="4"/>
                      </a:lnTo>
                      <a:lnTo>
                        <a:pt x="0" y="3"/>
                      </a:lnTo>
                      <a:lnTo>
                        <a:pt x="0" y="1"/>
                      </a:lnTo>
                      <a:lnTo>
                        <a:pt x="0" y="0"/>
                      </a:lnTo>
                      <a:lnTo>
                        <a:pt x="24" y="0"/>
                      </a:lnTo>
                      <a:lnTo>
                        <a:pt x="25" y="0"/>
                      </a:lnTo>
                      <a:lnTo>
                        <a:pt x="25" y="3"/>
                      </a:lnTo>
                      <a:lnTo>
                        <a:pt x="25" y="4"/>
                      </a:lnTo>
                      <a:lnTo>
                        <a:pt x="2" y="4"/>
                      </a:lnTo>
                      <a:close/>
                    </a:path>
                  </a:pathLst>
                </a:custGeom>
                <a:solidFill>
                  <a:srgbClr val="C7C7C7"/>
                </a:solidFill>
                <a:ln w="9525">
                  <a:noFill/>
                  <a:round/>
                  <a:headEnd/>
                  <a:tailEnd/>
                </a:ln>
              </p:spPr>
              <p:txBody>
                <a:bodyPr/>
                <a:lstStyle/>
                <a:p>
                  <a:endParaRPr lang="en-US"/>
                </a:p>
              </p:txBody>
            </p:sp>
            <p:sp>
              <p:nvSpPr>
                <p:cNvPr id="12994" name="Freeform 570"/>
                <p:cNvSpPr>
                  <a:spLocks/>
                </p:cNvSpPr>
                <p:nvPr/>
              </p:nvSpPr>
              <p:spPr bwMode="auto">
                <a:xfrm>
                  <a:off x="2738" y="4079"/>
                  <a:ext cx="8"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w 25"/>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5"/>
                    <a:gd name="T47" fmla="*/ 25 w 25"/>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5">
                      <a:moveTo>
                        <a:pt x="2" y="5"/>
                      </a:moveTo>
                      <a:lnTo>
                        <a:pt x="2" y="4"/>
                      </a:lnTo>
                      <a:lnTo>
                        <a:pt x="2" y="3"/>
                      </a:lnTo>
                      <a:lnTo>
                        <a:pt x="0" y="3"/>
                      </a:lnTo>
                      <a:lnTo>
                        <a:pt x="0" y="2"/>
                      </a:lnTo>
                      <a:lnTo>
                        <a:pt x="0" y="0"/>
                      </a:lnTo>
                      <a:lnTo>
                        <a:pt x="25" y="0"/>
                      </a:lnTo>
                      <a:lnTo>
                        <a:pt x="25" y="3"/>
                      </a:lnTo>
                      <a:lnTo>
                        <a:pt x="25" y="4"/>
                      </a:lnTo>
                      <a:lnTo>
                        <a:pt x="24" y="5"/>
                      </a:lnTo>
                      <a:lnTo>
                        <a:pt x="2" y="5"/>
                      </a:lnTo>
                      <a:close/>
                    </a:path>
                  </a:pathLst>
                </a:custGeom>
                <a:solidFill>
                  <a:srgbClr val="BFBFBF"/>
                </a:solidFill>
                <a:ln w="9525">
                  <a:noFill/>
                  <a:round/>
                  <a:headEnd/>
                  <a:tailEnd/>
                </a:ln>
              </p:spPr>
              <p:txBody>
                <a:bodyPr/>
                <a:lstStyle/>
                <a:p>
                  <a:endParaRPr lang="en-US"/>
                </a:p>
              </p:txBody>
            </p:sp>
            <p:sp>
              <p:nvSpPr>
                <p:cNvPr id="12995" name="Freeform 571"/>
                <p:cNvSpPr>
                  <a:spLocks/>
                </p:cNvSpPr>
                <p:nvPr/>
              </p:nvSpPr>
              <p:spPr bwMode="auto">
                <a:xfrm>
                  <a:off x="2739" y="4080"/>
                  <a:ext cx="7" cy="1"/>
                </a:xfrm>
                <a:custGeom>
                  <a:avLst/>
                  <a:gdLst>
                    <a:gd name="T0" fmla="*/ 0 w 23"/>
                    <a:gd name="T1" fmla="*/ 0 h 3"/>
                    <a:gd name="T2" fmla="*/ 0 w 23"/>
                    <a:gd name="T3" fmla="*/ 0 h 3"/>
                    <a:gd name="T4" fmla="*/ 0 w 23"/>
                    <a:gd name="T5" fmla="*/ 0 h 3"/>
                    <a:gd name="T6" fmla="*/ 0 w 23"/>
                    <a:gd name="T7" fmla="*/ 0 h 3"/>
                    <a:gd name="T8" fmla="*/ 0 w 23"/>
                    <a:gd name="T9" fmla="*/ 0 h 3"/>
                    <a:gd name="T10" fmla="*/ 0 w 23"/>
                    <a:gd name="T11" fmla="*/ 0 h 3"/>
                    <a:gd name="T12" fmla="*/ 0 w 23"/>
                    <a:gd name="T13" fmla="*/ 0 h 3"/>
                    <a:gd name="T14" fmla="*/ 0 w 23"/>
                    <a:gd name="T15" fmla="*/ 0 h 3"/>
                    <a:gd name="T16" fmla="*/ 0 w 23"/>
                    <a:gd name="T17" fmla="*/ 0 h 3"/>
                    <a:gd name="T18" fmla="*/ 0 w 23"/>
                    <a:gd name="T19" fmla="*/ 0 h 3"/>
                    <a:gd name="T20" fmla="*/ 0 w 23"/>
                    <a:gd name="T21" fmla="*/ 0 h 3"/>
                    <a:gd name="T22" fmla="*/ 0 w 23"/>
                    <a:gd name="T23" fmla="*/ 0 h 3"/>
                    <a:gd name="T24" fmla="*/ 0 w 23"/>
                    <a:gd name="T25" fmla="*/ 0 h 3"/>
                    <a:gd name="T26" fmla="*/ 0 w 23"/>
                    <a:gd name="T27" fmla="*/ 0 h 3"/>
                    <a:gd name="T28" fmla="*/ 0 w 23"/>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3"/>
                    <a:gd name="T47" fmla="*/ 23 w 23"/>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3">
                      <a:moveTo>
                        <a:pt x="0" y="3"/>
                      </a:moveTo>
                      <a:lnTo>
                        <a:pt x="0" y="2"/>
                      </a:lnTo>
                      <a:lnTo>
                        <a:pt x="0" y="0"/>
                      </a:lnTo>
                      <a:lnTo>
                        <a:pt x="23" y="0"/>
                      </a:lnTo>
                      <a:lnTo>
                        <a:pt x="22" y="2"/>
                      </a:lnTo>
                      <a:lnTo>
                        <a:pt x="22" y="3"/>
                      </a:lnTo>
                      <a:lnTo>
                        <a:pt x="20" y="3"/>
                      </a:lnTo>
                      <a:lnTo>
                        <a:pt x="0" y="3"/>
                      </a:lnTo>
                      <a:close/>
                    </a:path>
                  </a:pathLst>
                </a:custGeom>
                <a:solidFill>
                  <a:srgbClr val="B5B5B5"/>
                </a:solidFill>
                <a:ln w="9525">
                  <a:noFill/>
                  <a:round/>
                  <a:headEnd/>
                  <a:tailEnd/>
                </a:ln>
              </p:spPr>
              <p:txBody>
                <a:bodyPr/>
                <a:lstStyle/>
                <a:p>
                  <a:endParaRPr lang="en-US"/>
                </a:p>
              </p:txBody>
            </p:sp>
            <p:sp>
              <p:nvSpPr>
                <p:cNvPr id="12996" name="Freeform 572"/>
                <p:cNvSpPr>
                  <a:spLocks/>
                </p:cNvSpPr>
                <p:nvPr/>
              </p:nvSpPr>
              <p:spPr bwMode="auto">
                <a:xfrm>
                  <a:off x="2739" y="4081"/>
                  <a:ext cx="7" cy="1"/>
                </a:xfrm>
                <a:custGeom>
                  <a:avLst/>
                  <a:gdLst>
                    <a:gd name="T0" fmla="*/ 0 w 22"/>
                    <a:gd name="T1" fmla="*/ 0 h 4"/>
                    <a:gd name="T2" fmla="*/ 0 w 22"/>
                    <a:gd name="T3" fmla="*/ 0 h 4"/>
                    <a:gd name="T4" fmla="*/ 0 w 22"/>
                    <a:gd name="T5" fmla="*/ 0 h 4"/>
                    <a:gd name="T6" fmla="*/ 0 w 22"/>
                    <a:gd name="T7" fmla="*/ 0 h 4"/>
                    <a:gd name="T8" fmla="*/ 0 w 22"/>
                    <a:gd name="T9" fmla="*/ 0 h 4"/>
                    <a:gd name="T10" fmla="*/ 0 w 22"/>
                    <a:gd name="T11" fmla="*/ 0 h 4"/>
                    <a:gd name="T12" fmla="*/ 0 w 22"/>
                    <a:gd name="T13" fmla="*/ 0 h 4"/>
                    <a:gd name="T14" fmla="*/ 0 w 22"/>
                    <a:gd name="T15" fmla="*/ 0 h 4"/>
                    <a:gd name="T16" fmla="*/ 0 w 22"/>
                    <a:gd name="T17" fmla="*/ 0 h 4"/>
                    <a:gd name="T18" fmla="*/ 0 w 22"/>
                    <a:gd name="T19" fmla="*/ 0 h 4"/>
                    <a:gd name="T20" fmla="*/ 0 w 22"/>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
                    <a:gd name="T35" fmla="*/ 22 w 2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
                      <a:moveTo>
                        <a:pt x="0" y="4"/>
                      </a:moveTo>
                      <a:lnTo>
                        <a:pt x="0" y="2"/>
                      </a:lnTo>
                      <a:lnTo>
                        <a:pt x="0" y="1"/>
                      </a:lnTo>
                      <a:lnTo>
                        <a:pt x="0" y="0"/>
                      </a:lnTo>
                      <a:lnTo>
                        <a:pt x="22" y="0"/>
                      </a:lnTo>
                      <a:lnTo>
                        <a:pt x="20" y="1"/>
                      </a:lnTo>
                      <a:lnTo>
                        <a:pt x="20" y="2"/>
                      </a:lnTo>
                      <a:lnTo>
                        <a:pt x="18" y="4"/>
                      </a:lnTo>
                      <a:lnTo>
                        <a:pt x="0" y="4"/>
                      </a:lnTo>
                      <a:close/>
                    </a:path>
                  </a:pathLst>
                </a:custGeom>
                <a:solidFill>
                  <a:srgbClr val="ABABAB"/>
                </a:solidFill>
                <a:ln w="9525">
                  <a:noFill/>
                  <a:round/>
                  <a:headEnd/>
                  <a:tailEnd/>
                </a:ln>
              </p:spPr>
              <p:txBody>
                <a:bodyPr/>
                <a:lstStyle/>
                <a:p>
                  <a:endParaRPr lang="en-US"/>
                </a:p>
              </p:txBody>
            </p:sp>
            <p:sp>
              <p:nvSpPr>
                <p:cNvPr id="12997" name="Freeform 573"/>
                <p:cNvSpPr>
                  <a:spLocks/>
                </p:cNvSpPr>
                <p:nvPr/>
              </p:nvSpPr>
              <p:spPr bwMode="auto">
                <a:xfrm>
                  <a:off x="2739" y="4081"/>
                  <a:ext cx="6" cy="2"/>
                </a:xfrm>
                <a:custGeom>
                  <a:avLst/>
                  <a:gdLst>
                    <a:gd name="T0" fmla="*/ 0 w 20"/>
                    <a:gd name="T1" fmla="*/ 1 h 4"/>
                    <a:gd name="T2" fmla="*/ 0 w 20"/>
                    <a:gd name="T3" fmla="*/ 1 h 4"/>
                    <a:gd name="T4" fmla="*/ 0 w 20"/>
                    <a:gd name="T5" fmla="*/ 1 h 4"/>
                    <a:gd name="T6" fmla="*/ 0 w 20"/>
                    <a:gd name="T7" fmla="*/ 1 h 4"/>
                    <a:gd name="T8" fmla="*/ 0 w 20"/>
                    <a:gd name="T9" fmla="*/ 0 h 4"/>
                    <a:gd name="T10" fmla="*/ 0 w 20"/>
                    <a:gd name="T11" fmla="*/ 0 h 4"/>
                    <a:gd name="T12" fmla="*/ 0 w 20"/>
                    <a:gd name="T13" fmla="*/ 1 h 4"/>
                    <a:gd name="T14" fmla="*/ 0 w 20"/>
                    <a:gd name="T15" fmla="*/ 1 h 4"/>
                    <a:gd name="T16" fmla="*/ 0 w 20"/>
                    <a:gd name="T17" fmla="*/ 1 h 4"/>
                    <a:gd name="T18" fmla="*/ 0 w 20"/>
                    <a:gd name="T19" fmla="*/ 1 h 4"/>
                    <a:gd name="T20" fmla="*/ 0 w 20"/>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
                    <a:gd name="T35" fmla="*/ 20 w 20"/>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
                      <a:moveTo>
                        <a:pt x="1" y="4"/>
                      </a:moveTo>
                      <a:lnTo>
                        <a:pt x="0" y="4"/>
                      </a:lnTo>
                      <a:lnTo>
                        <a:pt x="0" y="3"/>
                      </a:lnTo>
                      <a:lnTo>
                        <a:pt x="0" y="1"/>
                      </a:lnTo>
                      <a:lnTo>
                        <a:pt x="0" y="0"/>
                      </a:lnTo>
                      <a:lnTo>
                        <a:pt x="20" y="0"/>
                      </a:lnTo>
                      <a:lnTo>
                        <a:pt x="19" y="1"/>
                      </a:lnTo>
                      <a:lnTo>
                        <a:pt x="18" y="3"/>
                      </a:lnTo>
                      <a:lnTo>
                        <a:pt x="18" y="4"/>
                      </a:lnTo>
                      <a:lnTo>
                        <a:pt x="16" y="4"/>
                      </a:lnTo>
                      <a:lnTo>
                        <a:pt x="1" y="4"/>
                      </a:lnTo>
                      <a:close/>
                    </a:path>
                  </a:pathLst>
                </a:custGeom>
                <a:solidFill>
                  <a:srgbClr val="A1A1A1"/>
                </a:solidFill>
                <a:ln w="9525">
                  <a:noFill/>
                  <a:round/>
                  <a:headEnd/>
                  <a:tailEnd/>
                </a:ln>
              </p:spPr>
              <p:txBody>
                <a:bodyPr/>
                <a:lstStyle/>
                <a:p>
                  <a:endParaRPr lang="en-US"/>
                </a:p>
              </p:txBody>
            </p:sp>
            <p:sp>
              <p:nvSpPr>
                <p:cNvPr id="12998" name="Freeform 574"/>
                <p:cNvSpPr>
                  <a:spLocks/>
                </p:cNvSpPr>
                <p:nvPr/>
              </p:nvSpPr>
              <p:spPr bwMode="auto">
                <a:xfrm>
                  <a:off x="2739" y="4082"/>
                  <a:ext cx="6" cy="1"/>
                </a:xfrm>
                <a:custGeom>
                  <a:avLst/>
                  <a:gdLst>
                    <a:gd name="T0" fmla="*/ 0 w 18"/>
                    <a:gd name="T1" fmla="*/ 0 h 3"/>
                    <a:gd name="T2" fmla="*/ 0 w 18"/>
                    <a:gd name="T3" fmla="*/ 0 h 3"/>
                    <a:gd name="T4" fmla="*/ 0 w 18"/>
                    <a:gd name="T5" fmla="*/ 0 h 3"/>
                    <a:gd name="T6" fmla="*/ 0 w 18"/>
                    <a:gd name="T7" fmla="*/ 0 h 3"/>
                    <a:gd name="T8" fmla="*/ 0 w 18"/>
                    <a:gd name="T9" fmla="*/ 0 h 3"/>
                    <a:gd name="T10" fmla="*/ 0 w 18"/>
                    <a:gd name="T11" fmla="*/ 0 h 3"/>
                    <a:gd name="T12" fmla="*/ 0 w 18"/>
                    <a:gd name="T13" fmla="*/ 0 h 3"/>
                    <a:gd name="T14" fmla="*/ 0 w 18"/>
                    <a:gd name="T15" fmla="*/ 0 h 3"/>
                    <a:gd name="T16" fmla="*/ 0 w 18"/>
                    <a:gd name="T17" fmla="*/ 0 h 3"/>
                    <a:gd name="T18" fmla="*/ 0 w 18"/>
                    <a:gd name="T19" fmla="*/ 0 h 3"/>
                    <a:gd name="T20" fmla="*/ 0 w 18"/>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3"/>
                    <a:gd name="T35" fmla="*/ 18 w 18"/>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3">
                      <a:moveTo>
                        <a:pt x="1" y="3"/>
                      </a:moveTo>
                      <a:lnTo>
                        <a:pt x="1" y="3"/>
                      </a:lnTo>
                      <a:lnTo>
                        <a:pt x="1" y="1"/>
                      </a:lnTo>
                      <a:lnTo>
                        <a:pt x="0" y="1"/>
                      </a:lnTo>
                      <a:lnTo>
                        <a:pt x="0" y="0"/>
                      </a:lnTo>
                      <a:lnTo>
                        <a:pt x="18" y="0"/>
                      </a:lnTo>
                      <a:lnTo>
                        <a:pt x="16" y="1"/>
                      </a:lnTo>
                      <a:lnTo>
                        <a:pt x="15" y="2"/>
                      </a:lnTo>
                      <a:lnTo>
                        <a:pt x="13" y="3"/>
                      </a:lnTo>
                      <a:lnTo>
                        <a:pt x="1" y="3"/>
                      </a:lnTo>
                      <a:close/>
                    </a:path>
                  </a:pathLst>
                </a:custGeom>
                <a:solidFill>
                  <a:srgbClr val="999999"/>
                </a:solidFill>
                <a:ln w="9525">
                  <a:noFill/>
                  <a:round/>
                  <a:headEnd/>
                  <a:tailEnd/>
                </a:ln>
              </p:spPr>
              <p:txBody>
                <a:bodyPr/>
                <a:lstStyle/>
                <a:p>
                  <a:endParaRPr lang="en-US"/>
                </a:p>
              </p:txBody>
            </p:sp>
            <p:sp>
              <p:nvSpPr>
                <p:cNvPr id="12999" name="Freeform 575"/>
                <p:cNvSpPr>
                  <a:spLocks/>
                </p:cNvSpPr>
                <p:nvPr/>
              </p:nvSpPr>
              <p:spPr bwMode="auto">
                <a:xfrm>
                  <a:off x="2739" y="4083"/>
                  <a:ext cx="5" cy="1"/>
                </a:xfrm>
                <a:custGeom>
                  <a:avLst/>
                  <a:gdLst>
                    <a:gd name="T0" fmla="*/ 0 w 15"/>
                    <a:gd name="T1" fmla="*/ 0 h 3"/>
                    <a:gd name="T2" fmla="*/ 0 w 15"/>
                    <a:gd name="T3" fmla="*/ 0 h 3"/>
                    <a:gd name="T4" fmla="*/ 0 w 15"/>
                    <a:gd name="T5" fmla="*/ 0 h 3"/>
                    <a:gd name="T6" fmla="*/ 0 w 15"/>
                    <a:gd name="T7" fmla="*/ 0 h 3"/>
                    <a:gd name="T8" fmla="*/ 0 w 15"/>
                    <a:gd name="T9" fmla="*/ 0 h 3"/>
                    <a:gd name="T10" fmla="*/ 0 w 15"/>
                    <a:gd name="T11" fmla="*/ 0 h 3"/>
                    <a:gd name="T12" fmla="*/ 0 w 15"/>
                    <a:gd name="T13" fmla="*/ 0 h 3"/>
                    <a:gd name="T14" fmla="*/ 0 w 15"/>
                    <a:gd name="T15" fmla="*/ 0 h 3"/>
                    <a:gd name="T16" fmla="*/ 0 w 15"/>
                    <a:gd name="T17" fmla="*/ 0 h 3"/>
                    <a:gd name="T18" fmla="*/ 0 w 15"/>
                    <a:gd name="T19" fmla="*/ 0 h 3"/>
                    <a:gd name="T20" fmla="*/ 0 w 15"/>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3"/>
                    <a:gd name="T35" fmla="*/ 15 w 15"/>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3">
                      <a:moveTo>
                        <a:pt x="0" y="3"/>
                      </a:moveTo>
                      <a:lnTo>
                        <a:pt x="0" y="3"/>
                      </a:lnTo>
                      <a:lnTo>
                        <a:pt x="0" y="2"/>
                      </a:lnTo>
                      <a:lnTo>
                        <a:pt x="0" y="1"/>
                      </a:lnTo>
                      <a:lnTo>
                        <a:pt x="0" y="0"/>
                      </a:lnTo>
                      <a:lnTo>
                        <a:pt x="15" y="0"/>
                      </a:lnTo>
                      <a:lnTo>
                        <a:pt x="15" y="1"/>
                      </a:lnTo>
                      <a:lnTo>
                        <a:pt x="12" y="2"/>
                      </a:lnTo>
                      <a:lnTo>
                        <a:pt x="12" y="3"/>
                      </a:lnTo>
                      <a:lnTo>
                        <a:pt x="11" y="3"/>
                      </a:lnTo>
                      <a:lnTo>
                        <a:pt x="0" y="3"/>
                      </a:lnTo>
                      <a:close/>
                    </a:path>
                  </a:pathLst>
                </a:custGeom>
                <a:solidFill>
                  <a:srgbClr val="8F8F8F"/>
                </a:solidFill>
                <a:ln w="9525">
                  <a:noFill/>
                  <a:round/>
                  <a:headEnd/>
                  <a:tailEnd/>
                </a:ln>
              </p:spPr>
              <p:txBody>
                <a:bodyPr/>
                <a:lstStyle/>
                <a:p>
                  <a:endParaRPr lang="en-US"/>
                </a:p>
              </p:txBody>
            </p:sp>
            <p:sp>
              <p:nvSpPr>
                <p:cNvPr id="13000" name="Freeform 576"/>
                <p:cNvSpPr>
                  <a:spLocks/>
                </p:cNvSpPr>
                <p:nvPr/>
              </p:nvSpPr>
              <p:spPr bwMode="auto">
                <a:xfrm>
                  <a:off x="2739" y="4083"/>
                  <a:ext cx="4" cy="2"/>
                </a:xfrm>
                <a:custGeom>
                  <a:avLst/>
                  <a:gdLst>
                    <a:gd name="T0" fmla="*/ 0 w 12"/>
                    <a:gd name="T1" fmla="*/ 1 h 4"/>
                    <a:gd name="T2" fmla="*/ 0 w 12"/>
                    <a:gd name="T3" fmla="*/ 1 h 4"/>
                    <a:gd name="T4" fmla="*/ 0 w 12"/>
                    <a:gd name="T5" fmla="*/ 1 h 4"/>
                    <a:gd name="T6" fmla="*/ 0 w 12"/>
                    <a:gd name="T7" fmla="*/ 1 h 4"/>
                    <a:gd name="T8" fmla="*/ 0 w 12"/>
                    <a:gd name="T9" fmla="*/ 0 h 4"/>
                    <a:gd name="T10" fmla="*/ 0 w 12"/>
                    <a:gd name="T11" fmla="*/ 0 h 4"/>
                    <a:gd name="T12" fmla="*/ 0 w 12"/>
                    <a:gd name="T13" fmla="*/ 1 h 4"/>
                    <a:gd name="T14" fmla="*/ 0 w 12"/>
                    <a:gd name="T15" fmla="*/ 1 h 4"/>
                    <a:gd name="T16" fmla="*/ 0 w 12"/>
                    <a:gd name="T17" fmla="*/ 1 h 4"/>
                    <a:gd name="T18" fmla="*/ 0 w 12"/>
                    <a:gd name="T19" fmla="*/ 1 h 4"/>
                    <a:gd name="T20" fmla="*/ 0 w 12"/>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4"/>
                    <a:gd name="T35" fmla="*/ 12 w 1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4">
                      <a:moveTo>
                        <a:pt x="3" y="4"/>
                      </a:moveTo>
                      <a:lnTo>
                        <a:pt x="1" y="4"/>
                      </a:lnTo>
                      <a:lnTo>
                        <a:pt x="1" y="3"/>
                      </a:lnTo>
                      <a:lnTo>
                        <a:pt x="0" y="1"/>
                      </a:lnTo>
                      <a:lnTo>
                        <a:pt x="0" y="0"/>
                      </a:lnTo>
                      <a:lnTo>
                        <a:pt x="12" y="0"/>
                      </a:lnTo>
                      <a:lnTo>
                        <a:pt x="12" y="1"/>
                      </a:lnTo>
                      <a:lnTo>
                        <a:pt x="11" y="3"/>
                      </a:lnTo>
                      <a:lnTo>
                        <a:pt x="10" y="4"/>
                      </a:lnTo>
                      <a:lnTo>
                        <a:pt x="8" y="4"/>
                      </a:lnTo>
                      <a:lnTo>
                        <a:pt x="3" y="4"/>
                      </a:lnTo>
                      <a:close/>
                    </a:path>
                  </a:pathLst>
                </a:custGeom>
                <a:solidFill>
                  <a:srgbClr val="858585"/>
                </a:solidFill>
                <a:ln w="9525">
                  <a:noFill/>
                  <a:round/>
                  <a:headEnd/>
                  <a:tailEnd/>
                </a:ln>
              </p:spPr>
              <p:txBody>
                <a:bodyPr/>
                <a:lstStyle/>
                <a:p>
                  <a:endParaRPr lang="en-US"/>
                </a:p>
              </p:txBody>
            </p:sp>
            <p:sp>
              <p:nvSpPr>
                <p:cNvPr id="13001" name="Freeform 577"/>
                <p:cNvSpPr>
                  <a:spLocks/>
                </p:cNvSpPr>
                <p:nvPr/>
              </p:nvSpPr>
              <p:spPr bwMode="auto">
                <a:xfrm>
                  <a:off x="2739" y="4084"/>
                  <a:ext cx="4" cy="1"/>
                </a:xfrm>
                <a:custGeom>
                  <a:avLst/>
                  <a:gdLst>
                    <a:gd name="T0" fmla="*/ 0 w 11"/>
                    <a:gd name="T1" fmla="*/ 0 h 5"/>
                    <a:gd name="T2" fmla="*/ 0 w 11"/>
                    <a:gd name="T3" fmla="*/ 0 h 5"/>
                    <a:gd name="T4" fmla="*/ 0 w 11"/>
                    <a:gd name="T5" fmla="*/ 0 h 5"/>
                    <a:gd name="T6" fmla="*/ 0 w 11"/>
                    <a:gd name="T7" fmla="*/ 0 h 5"/>
                    <a:gd name="T8" fmla="*/ 0 w 11"/>
                    <a:gd name="T9" fmla="*/ 0 h 5"/>
                    <a:gd name="T10" fmla="*/ 0 w 11"/>
                    <a:gd name="T11" fmla="*/ 0 h 5"/>
                    <a:gd name="T12" fmla="*/ 0 w 11"/>
                    <a:gd name="T13" fmla="*/ 0 h 5"/>
                    <a:gd name="T14" fmla="*/ 0 w 11"/>
                    <a:gd name="T15" fmla="*/ 0 h 5"/>
                    <a:gd name="T16" fmla="*/ 0 w 11"/>
                    <a:gd name="T17" fmla="*/ 0 h 5"/>
                    <a:gd name="T18" fmla="*/ 0 w 11"/>
                    <a:gd name="T19" fmla="*/ 0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5"/>
                    <a:gd name="T32" fmla="*/ 11 w 11"/>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5">
                      <a:moveTo>
                        <a:pt x="0" y="0"/>
                      </a:moveTo>
                      <a:lnTo>
                        <a:pt x="1" y="3"/>
                      </a:lnTo>
                      <a:lnTo>
                        <a:pt x="3" y="4"/>
                      </a:lnTo>
                      <a:lnTo>
                        <a:pt x="4" y="5"/>
                      </a:lnTo>
                      <a:lnTo>
                        <a:pt x="5" y="4"/>
                      </a:lnTo>
                      <a:lnTo>
                        <a:pt x="8" y="4"/>
                      </a:lnTo>
                      <a:lnTo>
                        <a:pt x="10" y="3"/>
                      </a:lnTo>
                      <a:lnTo>
                        <a:pt x="11" y="0"/>
                      </a:lnTo>
                      <a:lnTo>
                        <a:pt x="0" y="0"/>
                      </a:lnTo>
                      <a:close/>
                    </a:path>
                  </a:pathLst>
                </a:custGeom>
                <a:solidFill>
                  <a:srgbClr val="7D7D7D"/>
                </a:solidFill>
                <a:ln w="9525">
                  <a:noFill/>
                  <a:round/>
                  <a:headEnd/>
                  <a:tailEnd/>
                </a:ln>
              </p:spPr>
              <p:txBody>
                <a:bodyPr/>
                <a:lstStyle/>
                <a:p>
                  <a:endParaRPr lang="en-US"/>
                </a:p>
              </p:txBody>
            </p:sp>
            <p:sp>
              <p:nvSpPr>
                <p:cNvPr id="13002" name="Freeform 578"/>
                <p:cNvSpPr>
                  <a:spLocks/>
                </p:cNvSpPr>
                <p:nvPr/>
              </p:nvSpPr>
              <p:spPr bwMode="auto">
                <a:xfrm>
                  <a:off x="2740" y="4085"/>
                  <a:ext cx="2" cy="1"/>
                </a:xfrm>
                <a:custGeom>
                  <a:avLst/>
                  <a:gdLst>
                    <a:gd name="T0" fmla="*/ 0 w 5"/>
                    <a:gd name="T1" fmla="*/ 0 h 2"/>
                    <a:gd name="T2" fmla="*/ 0 w 5"/>
                    <a:gd name="T3" fmla="*/ 1 h 2"/>
                    <a:gd name="T4" fmla="*/ 0 w 5"/>
                    <a:gd name="T5" fmla="*/ 1 h 2"/>
                    <a:gd name="T6" fmla="*/ 0 w 5"/>
                    <a:gd name="T7" fmla="*/ 1 h 2"/>
                    <a:gd name="T8" fmla="*/ 0 w 5"/>
                    <a:gd name="T9" fmla="*/ 1 h 2"/>
                    <a:gd name="T10" fmla="*/ 0 w 5"/>
                    <a:gd name="T11" fmla="*/ 1 h 2"/>
                    <a:gd name="T12" fmla="*/ 0 w 5"/>
                    <a:gd name="T13" fmla="*/ 1 h 2"/>
                    <a:gd name="T14" fmla="*/ 0 w 5"/>
                    <a:gd name="T15" fmla="*/ 1 h 2"/>
                    <a:gd name="T16" fmla="*/ 0 w 5"/>
                    <a:gd name="T17" fmla="*/ 0 h 2"/>
                    <a:gd name="T18" fmla="*/ 0 w 5"/>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2"/>
                    <a:gd name="T32" fmla="*/ 5 w 5"/>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2">
                      <a:moveTo>
                        <a:pt x="0" y="0"/>
                      </a:moveTo>
                      <a:lnTo>
                        <a:pt x="0" y="1"/>
                      </a:lnTo>
                      <a:lnTo>
                        <a:pt x="1" y="1"/>
                      </a:lnTo>
                      <a:lnTo>
                        <a:pt x="1" y="2"/>
                      </a:lnTo>
                      <a:lnTo>
                        <a:pt x="4" y="1"/>
                      </a:lnTo>
                      <a:lnTo>
                        <a:pt x="5" y="0"/>
                      </a:lnTo>
                      <a:lnTo>
                        <a:pt x="0" y="0"/>
                      </a:lnTo>
                      <a:close/>
                    </a:path>
                  </a:pathLst>
                </a:custGeom>
                <a:solidFill>
                  <a:srgbClr val="737373"/>
                </a:solidFill>
                <a:ln w="9525">
                  <a:noFill/>
                  <a:round/>
                  <a:headEnd/>
                  <a:tailEnd/>
                </a:ln>
              </p:spPr>
              <p:txBody>
                <a:bodyPr/>
                <a:lstStyle/>
                <a:p>
                  <a:endParaRPr lang="en-US"/>
                </a:p>
              </p:txBody>
            </p:sp>
            <p:sp>
              <p:nvSpPr>
                <p:cNvPr id="13003" name="Freeform 579"/>
                <p:cNvSpPr>
                  <a:spLocks/>
                </p:cNvSpPr>
                <p:nvPr/>
              </p:nvSpPr>
              <p:spPr bwMode="auto">
                <a:xfrm>
                  <a:off x="2736" y="4080"/>
                  <a:ext cx="5" cy="7"/>
                </a:xfrm>
                <a:custGeom>
                  <a:avLst/>
                  <a:gdLst>
                    <a:gd name="T0" fmla="*/ 0 w 13"/>
                    <a:gd name="T1" fmla="*/ 0 h 20"/>
                    <a:gd name="T2" fmla="*/ 0 w 13"/>
                    <a:gd name="T3" fmla="*/ 0 h 20"/>
                    <a:gd name="T4" fmla="*/ 0 w 13"/>
                    <a:gd name="T5" fmla="*/ 0 h 20"/>
                    <a:gd name="T6" fmla="*/ 0 w 13"/>
                    <a:gd name="T7" fmla="*/ 0 h 20"/>
                    <a:gd name="T8" fmla="*/ 0 w 13"/>
                    <a:gd name="T9" fmla="*/ 0 h 20"/>
                    <a:gd name="T10" fmla="*/ 0 w 13"/>
                    <a:gd name="T11" fmla="*/ 0 h 20"/>
                    <a:gd name="T12" fmla="*/ 0 w 13"/>
                    <a:gd name="T13" fmla="*/ 0 h 20"/>
                    <a:gd name="T14" fmla="*/ 0 w 13"/>
                    <a:gd name="T15" fmla="*/ 0 h 20"/>
                    <a:gd name="T16" fmla="*/ 0 w 13"/>
                    <a:gd name="T17" fmla="*/ 0 h 20"/>
                    <a:gd name="T18" fmla="*/ 0 w 13"/>
                    <a:gd name="T19" fmla="*/ 0 h 20"/>
                    <a:gd name="T20" fmla="*/ 0 w 13"/>
                    <a:gd name="T21" fmla="*/ 0 h 20"/>
                    <a:gd name="T22" fmla="*/ 0 w 13"/>
                    <a:gd name="T23" fmla="*/ 0 h 20"/>
                    <a:gd name="T24" fmla="*/ 0 w 13"/>
                    <a:gd name="T25" fmla="*/ 0 h 20"/>
                    <a:gd name="T26" fmla="*/ 0 w 13"/>
                    <a:gd name="T27" fmla="*/ 0 h 20"/>
                    <a:gd name="T28" fmla="*/ 0 w 13"/>
                    <a:gd name="T29" fmla="*/ 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
                    <a:gd name="T46" fmla="*/ 0 h 20"/>
                    <a:gd name="T47" fmla="*/ 13 w 13"/>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 h="20">
                      <a:moveTo>
                        <a:pt x="12" y="10"/>
                      </a:moveTo>
                      <a:lnTo>
                        <a:pt x="12" y="10"/>
                      </a:lnTo>
                      <a:lnTo>
                        <a:pt x="13" y="9"/>
                      </a:lnTo>
                      <a:lnTo>
                        <a:pt x="12" y="6"/>
                      </a:lnTo>
                      <a:lnTo>
                        <a:pt x="11" y="1"/>
                      </a:lnTo>
                      <a:lnTo>
                        <a:pt x="11" y="0"/>
                      </a:lnTo>
                      <a:lnTo>
                        <a:pt x="0" y="0"/>
                      </a:lnTo>
                      <a:lnTo>
                        <a:pt x="0" y="2"/>
                      </a:lnTo>
                      <a:lnTo>
                        <a:pt x="0" y="9"/>
                      </a:lnTo>
                      <a:lnTo>
                        <a:pt x="4" y="15"/>
                      </a:lnTo>
                      <a:lnTo>
                        <a:pt x="11" y="20"/>
                      </a:lnTo>
                      <a:lnTo>
                        <a:pt x="12" y="10"/>
                      </a:lnTo>
                      <a:close/>
                    </a:path>
                  </a:pathLst>
                </a:custGeom>
                <a:solidFill>
                  <a:srgbClr val="000000"/>
                </a:solidFill>
                <a:ln w="9525">
                  <a:noFill/>
                  <a:round/>
                  <a:headEnd/>
                  <a:tailEnd/>
                </a:ln>
              </p:spPr>
              <p:txBody>
                <a:bodyPr/>
                <a:lstStyle/>
                <a:p>
                  <a:endParaRPr lang="en-US"/>
                </a:p>
              </p:txBody>
            </p:sp>
            <p:sp>
              <p:nvSpPr>
                <p:cNvPr id="13004" name="Freeform 580"/>
                <p:cNvSpPr>
                  <a:spLocks/>
                </p:cNvSpPr>
                <p:nvPr/>
              </p:nvSpPr>
              <p:spPr bwMode="auto">
                <a:xfrm>
                  <a:off x="2740" y="4080"/>
                  <a:ext cx="7" cy="7"/>
                </a:xfrm>
                <a:custGeom>
                  <a:avLst/>
                  <a:gdLst>
                    <a:gd name="T0" fmla="*/ 0 w 22"/>
                    <a:gd name="T1" fmla="*/ 0 h 21"/>
                    <a:gd name="T2" fmla="*/ 0 w 22"/>
                    <a:gd name="T3" fmla="*/ 0 h 21"/>
                    <a:gd name="T4" fmla="*/ 0 w 22"/>
                    <a:gd name="T5" fmla="*/ 0 h 21"/>
                    <a:gd name="T6" fmla="*/ 0 w 22"/>
                    <a:gd name="T7" fmla="*/ 0 h 21"/>
                    <a:gd name="T8" fmla="*/ 0 w 22"/>
                    <a:gd name="T9" fmla="*/ 0 h 21"/>
                    <a:gd name="T10" fmla="*/ 0 w 22"/>
                    <a:gd name="T11" fmla="*/ 0 h 21"/>
                    <a:gd name="T12" fmla="*/ 0 w 22"/>
                    <a:gd name="T13" fmla="*/ 0 h 21"/>
                    <a:gd name="T14" fmla="*/ 0 w 22"/>
                    <a:gd name="T15" fmla="*/ 0 h 21"/>
                    <a:gd name="T16" fmla="*/ 0 w 22"/>
                    <a:gd name="T17" fmla="*/ 0 h 21"/>
                    <a:gd name="T18" fmla="*/ 0 w 22"/>
                    <a:gd name="T19" fmla="*/ 0 h 21"/>
                    <a:gd name="T20" fmla="*/ 0 w 22"/>
                    <a:gd name="T21" fmla="*/ 0 h 21"/>
                    <a:gd name="T22" fmla="*/ 0 w 22"/>
                    <a:gd name="T23" fmla="*/ 0 h 21"/>
                    <a:gd name="T24" fmla="*/ 0 w 22"/>
                    <a:gd name="T25" fmla="*/ 0 h 21"/>
                    <a:gd name="T26" fmla="*/ 0 w 22"/>
                    <a:gd name="T27" fmla="*/ 0 h 21"/>
                    <a:gd name="T28" fmla="*/ 0 w 22"/>
                    <a:gd name="T29" fmla="*/ 0 h 21"/>
                    <a:gd name="T30" fmla="*/ 0 w 22"/>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21"/>
                    <a:gd name="T50" fmla="*/ 22 w 22"/>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21">
                      <a:moveTo>
                        <a:pt x="12" y="0"/>
                      </a:moveTo>
                      <a:lnTo>
                        <a:pt x="12" y="1"/>
                      </a:lnTo>
                      <a:lnTo>
                        <a:pt x="9" y="3"/>
                      </a:lnTo>
                      <a:lnTo>
                        <a:pt x="7" y="7"/>
                      </a:lnTo>
                      <a:lnTo>
                        <a:pt x="2" y="10"/>
                      </a:lnTo>
                      <a:lnTo>
                        <a:pt x="1" y="11"/>
                      </a:lnTo>
                      <a:lnTo>
                        <a:pt x="0" y="21"/>
                      </a:lnTo>
                      <a:lnTo>
                        <a:pt x="9" y="18"/>
                      </a:lnTo>
                      <a:lnTo>
                        <a:pt x="15" y="14"/>
                      </a:lnTo>
                      <a:lnTo>
                        <a:pt x="20" y="8"/>
                      </a:lnTo>
                      <a:lnTo>
                        <a:pt x="22" y="7"/>
                      </a:lnTo>
                      <a:lnTo>
                        <a:pt x="20" y="7"/>
                      </a:lnTo>
                      <a:lnTo>
                        <a:pt x="12" y="0"/>
                      </a:lnTo>
                      <a:lnTo>
                        <a:pt x="12" y="1"/>
                      </a:lnTo>
                      <a:lnTo>
                        <a:pt x="12" y="0"/>
                      </a:lnTo>
                      <a:close/>
                    </a:path>
                  </a:pathLst>
                </a:custGeom>
                <a:solidFill>
                  <a:srgbClr val="000000"/>
                </a:solidFill>
                <a:ln w="9525">
                  <a:noFill/>
                  <a:round/>
                  <a:headEnd/>
                  <a:tailEnd/>
                </a:ln>
              </p:spPr>
              <p:txBody>
                <a:bodyPr/>
                <a:lstStyle/>
                <a:p>
                  <a:endParaRPr lang="en-US"/>
                </a:p>
              </p:txBody>
            </p:sp>
            <p:sp>
              <p:nvSpPr>
                <p:cNvPr id="13005" name="Freeform 581"/>
                <p:cNvSpPr>
                  <a:spLocks/>
                </p:cNvSpPr>
                <p:nvPr/>
              </p:nvSpPr>
              <p:spPr bwMode="auto">
                <a:xfrm>
                  <a:off x="2743" y="4077"/>
                  <a:ext cx="5" cy="5"/>
                </a:xfrm>
                <a:custGeom>
                  <a:avLst/>
                  <a:gdLst>
                    <a:gd name="T0" fmla="*/ 0 w 16"/>
                    <a:gd name="T1" fmla="*/ 0 h 17"/>
                    <a:gd name="T2" fmla="*/ 0 w 16"/>
                    <a:gd name="T3" fmla="*/ 0 h 17"/>
                    <a:gd name="T4" fmla="*/ 0 w 16"/>
                    <a:gd name="T5" fmla="*/ 0 h 17"/>
                    <a:gd name="T6" fmla="*/ 0 w 16"/>
                    <a:gd name="T7" fmla="*/ 0 h 17"/>
                    <a:gd name="T8" fmla="*/ 0 w 16"/>
                    <a:gd name="T9" fmla="*/ 0 h 17"/>
                    <a:gd name="T10" fmla="*/ 0 w 16"/>
                    <a:gd name="T11" fmla="*/ 0 h 17"/>
                    <a:gd name="T12" fmla="*/ 0 w 16"/>
                    <a:gd name="T13" fmla="*/ 0 h 17"/>
                    <a:gd name="T14" fmla="*/ 0 w 16"/>
                    <a:gd name="T15" fmla="*/ 0 h 17"/>
                    <a:gd name="T16" fmla="*/ 0 w 16"/>
                    <a:gd name="T17" fmla="*/ 0 h 17"/>
                    <a:gd name="T18" fmla="*/ 0 w 16"/>
                    <a:gd name="T19" fmla="*/ 0 h 17"/>
                    <a:gd name="T20" fmla="*/ 0 w 16"/>
                    <a:gd name="T21" fmla="*/ 0 h 17"/>
                    <a:gd name="T22" fmla="*/ 0 w 16"/>
                    <a:gd name="T23" fmla="*/ 0 h 17"/>
                    <a:gd name="T24" fmla="*/ 0 w 16"/>
                    <a:gd name="T25" fmla="*/ 0 h 17"/>
                    <a:gd name="T26" fmla="*/ 0 w 16"/>
                    <a:gd name="T27" fmla="*/ 0 h 17"/>
                    <a:gd name="T28" fmla="*/ 0 w 16"/>
                    <a:gd name="T29" fmla="*/ 0 h 17"/>
                    <a:gd name="T30" fmla="*/ 0 w 16"/>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7"/>
                    <a:gd name="T50" fmla="*/ 16 w 16"/>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7">
                      <a:moveTo>
                        <a:pt x="2" y="10"/>
                      </a:moveTo>
                      <a:lnTo>
                        <a:pt x="0" y="10"/>
                      </a:lnTo>
                      <a:lnTo>
                        <a:pt x="3" y="11"/>
                      </a:lnTo>
                      <a:lnTo>
                        <a:pt x="3" y="10"/>
                      </a:lnTo>
                      <a:lnTo>
                        <a:pt x="11" y="17"/>
                      </a:lnTo>
                      <a:lnTo>
                        <a:pt x="13" y="14"/>
                      </a:lnTo>
                      <a:lnTo>
                        <a:pt x="16" y="11"/>
                      </a:lnTo>
                      <a:lnTo>
                        <a:pt x="13" y="5"/>
                      </a:lnTo>
                      <a:lnTo>
                        <a:pt x="7" y="0"/>
                      </a:lnTo>
                      <a:lnTo>
                        <a:pt x="2" y="10"/>
                      </a:lnTo>
                      <a:close/>
                    </a:path>
                  </a:pathLst>
                </a:custGeom>
                <a:solidFill>
                  <a:srgbClr val="000000"/>
                </a:solidFill>
                <a:ln w="9525">
                  <a:noFill/>
                  <a:round/>
                  <a:headEnd/>
                  <a:tailEnd/>
                </a:ln>
              </p:spPr>
              <p:txBody>
                <a:bodyPr/>
                <a:lstStyle/>
                <a:p>
                  <a:endParaRPr lang="en-US"/>
                </a:p>
              </p:txBody>
            </p:sp>
            <p:sp>
              <p:nvSpPr>
                <p:cNvPr id="13006" name="Freeform 582"/>
                <p:cNvSpPr>
                  <a:spLocks/>
                </p:cNvSpPr>
                <p:nvPr/>
              </p:nvSpPr>
              <p:spPr bwMode="auto">
                <a:xfrm>
                  <a:off x="2738" y="4076"/>
                  <a:ext cx="7" cy="4"/>
                </a:xfrm>
                <a:custGeom>
                  <a:avLst/>
                  <a:gdLst>
                    <a:gd name="T0" fmla="*/ 0 w 23"/>
                    <a:gd name="T1" fmla="*/ 0 h 11"/>
                    <a:gd name="T2" fmla="*/ 0 w 23"/>
                    <a:gd name="T3" fmla="*/ 0 h 11"/>
                    <a:gd name="T4" fmla="*/ 0 w 23"/>
                    <a:gd name="T5" fmla="*/ 0 h 11"/>
                    <a:gd name="T6" fmla="*/ 0 w 23"/>
                    <a:gd name="T7" fmla="*/ 0 h 11"/>
                    <a:gd name="T8" fmla="*/ 0 w 23"/>
                    <a:gd name="T9" fmla="*/ 0 h 11"/>
                    <a:gd name="T10" fmla="*/ 0 w 23"/>
                    <a:gd name="T11" fmla="*/ 0 h 11"/>
                    <a:gd name="T12" fmla="*/ 0 w 23"/>
                    <a:gd name="T13" fmla="*/ 0 h 11"/>
                    <a:gd name="T14" fmla="*/ 0 w 23"/>
                    <a:gd name="T15" fmla="*/ 0 h 11"/>
                    <a:gd name="T16" fmla="*/ 0 w 23"/>
                    <a:gd name="T17" fmla="*/ 0 h 11"/>
                    <a:gd name="T18" fmla="*/ 0 w 23"/>
                    <a:gd name="T19" fmla="*/ 0 h 11"/>
                    <a:gd name="T20" fmla="*/ 0 w 23"/>
                    <a:gd name="T21" fmla="*/ 0 h 11"/>
                    <a:gd name="T22" fmla="*/ 0 w 23"/>
                    <a:gd name="T23" fmla="*/ 0 h 11"/>
                    <a:gd name="T24" fmla="*/ 0 w 23"/>
                    <a:gd name="T25" fmla="*/ 0 h 11"/>
                    <a:gd name="T26" fmla="*/ 0 w 23"/>
                    <a:gd name="T27" fmla="*/ 0 h 11"/>
                    <a:gd name="T28" fmla="*/ 0 w 23"/>
                    <a:gd name="T29" fmla="*/ 0 h 11"/>
                    <a:gd name="T30" fmla="*/ 0 w 23"/>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11"/>
                    <a:gd name="T50" fmla="*/ 23 w 23"/>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11">
                      <a:moveTo>
                        <a:pt x="5" y="9"/>
                      </a:moveTo>
                      <a:lnTo>
                        <a:pt x="5" y="9"/>
                      </a:lnTo>
                      <a:lnTo>
                        <a:pt x="8" y="9"/>
                      </a:lnTo>
                      <a:lnTo>
                        <a:pt x="11" y="9"/>
                      </a:lnTo>
                      <a:lnTo>
                        <a:pt x="15" y="9"/>
                      </a:lnTo>
                      <a:lnTo>
                        <a:pt x="18" y="11"/>
                      </a:lnTo>
                      <a:lnTo>
                        <a:pt x="23" y="1"/>
                      </a:lnTo>
                      <a:lnTo>
                        <a:pt x="16" y="0"/>
                      </a:lnTo>
                      <a:lnTo>
                        <a:pt x="11" y="0"/>
                      </a:lnTo>
                      <a:lnTo>
                        <a:pt x="7" y="0"/>
                      </a:lnTo>
                      <a:lnTo>
                        <a:pt x="0" y="1"/>
                      </a:lnTo>
                      <a:lnTo>
                        <a:pt x="0" y="0"/>
                      </a:lnTo>
                      <a:lnTo>
                        <a:pt x="0" y="1"/>
                      </a:lnTo>
                      <a:lnTo>
                        <a:pt x="5" y="9"/>
                      </a:lnTo>
                      <a:close/>
                    </a:path>
                  </a:pathLst>
                </a:custGeom>
                <a:solidFill>
                  <a:srgbClr val="000000"/>
                </a:solidFill>
                <a:ln w="9525">
                  <a:noFill/>
                  <a:round/>
                  <a:headEnd/>
                  <a:tailEnd/>
                </a:ln>
              </p:spPr>
              <p:txBody>
                <a:bodyPr/>
                <a:lstStyle/>
                <a:p>
                  <a:endParaRPr lang="en-US"/>
                </a:p>
              </p:txBody>
            </p:sp>
            <p:sp>
              <p:nvSpPr>
                <p:cNvPr id="13007" name="Freeform 583"/>
                <p:cNvSpPr>
                  <a:spLocks/>
                </p:cNvSpPr>
                <p:nvPr/>
              </p:nvSpPr>
              <p:spPr bwMode="auto">
                <a:xfrm>
                  <a:off x="2736" y="4077"/>
                  <a:ext cx="4" cy="4"/>
                </a:xfrm>
                <a:custGeom>
                  <a:avLst/>
                  <a:gdLst>
                    <a:gd name="T0" fmla="*/ 0 w 11"/>
                    <a:gd name="T1" fmla="*/ 0 h 12"/>
                    <a:gd name="T2" fmla="*/ 0 w 11"/>
                    <a:gd name="T3" fmla="*/ 0 h 12"/>
                    <a:gd name="T4" fmla="*/ 0 w 11"/>
                    <a:gd name="T5" fmla="*/ 0 h 12"/>
                    <a:gd name="T6" fmla="*/ 0 w 11"/>
                    <a:gd name="T7" fmla="*/ 0 h 12"/>
                    <a:gd name="T8" fmla="*/ 0 w 11"/>
                    <a:gd name="T9" fmla="*/ 0 h 12"/>
                    <a:gd name="T10" fmla="*/ 0 w 11"/>
                    <a:gd name="T11" fmla="*/ 0 h 12"/>
                    <a:gd name="T12" fmla="*/ 0 w 11"/>
                    <a:gd name="T13" fmla="*/ 0 h 12"/>
                    <a:gd name="T14" fmla="*/ 0 w 11"/>
                    <a:gd name="T15" fmla="*/ 0 h 12"/>
                    <a:gd name="T16" fmla="*/ 0 w 11"/>
                    <a:gd name="T17" fmla="*/ 0 h 12"/>
                    <a:gd name="T18" fmla="*/ 0 w 11"/>
                    <a:gd name="T19" fmla="*/ 0 h 12"/>
                    <a:gd name="T20" fmla="*/ 0 w 11"/>
                    <a:gd name="T21" fmla="*/ 0 h 12"/>
                    <a:gd name="T22" fmla="*/ 0 w 11"/>
                    <a:gd name="T23" fmla="*/ 0 h 12"/>
                    <a:gd name="T24" fmla="*/ 0 w 11"/>
                    <a:gd name="T25" fmla="*/ 0 h 12"/>
                    <a:gd name="T26" fmla="*/ 0 w 11"/>
                    <a:gd name="T27" fmla="*/ 0 h 12"/>
                    <a:gd name="T28" fmla="*/ 0 w 11"/>
                    <a:gd name="T29" fmla="*/ 0 h 12"/>
                    <a:gd name="T30" fmla="*/ 0 w 11"/>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2"/>
                    <a:gd name="T50" fmla="*/ 11 w 11"/>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2">
                      <a:moveTo>
                        <a:pt x="11" y="11"/>
                      </a:moveTo>
                      <a:lnTo>
                        <a:pt x="11" y="10"/>
                      </a:lnTo>
                      <a:lnTo>
                        <a:pt x="11" y="7"/>
                      </a:lnTo>
                      <a:lnTo>
                        <a:pt x="9" y="8"/>
                      </a:lnTo>
                      <a:lnTo>
                        <a:pt x="4" y="0"/>
                      </a:lnTo>
                      <a:lnTo>
                        <a:pt x="0" y="4"/>
                      </a:lnTo>
                      <a:lnTo>
                        <a:pt x="0" y="7"/>
                      </a:lnTo>
                      <a:lnTo>
                        <a:pt x="0" y="10"/>
                      </a:lnTo>
                      <a:lnTo>
                        <a:pt x="0" y="12"/>
                      </a:lnTo>
                      <a:lnTo>
                        <a:pt x="0" y="11"/>
                      </a:lnTo>
                      <a:lnTo>
                        <a:pt x="11" y="11"/>
                      </a:lnTo>
                      <a:lnTo>
                        <a:pt x="11" y="10"/>
                      </a:lnTo>
                      <a:lnTo>
                        <a:pt x="11" y="11"/>
                      </a:lnTo>
                      <a:close/>
                    </a:path>
                  </a:pathLst>
                </a:custGeom>
                <a:solidFill>
                  <a:srgbClr val="000000"/>
                </a:solidFill>
                <a:ln w="9525">
                  <a:noFill/>
                  <a:round/>
                  <a:headEnd/>
                  <a:tailEnd/>
                </a:ln>
              </p:spPr>
              <p:txBody>
                <a:bodyPr/>
                <a:lstStyle/>
                <a:p>
                  <a:endParaRPr lang="en-US"/>
                </a:p>
              </p:txBody>
            </p:sp>
            <p:sp>
              <p:nvSpPr>
                <p:cNvPr id="13008" name="Freeform 584"/>
                <p:cNvSpPr>
                  <a:spLocks/>
                </p:cNvSpPr>
                <p:nvPr/>
              </p:nvSpPr>
              <p:spPr bwMode="auto">
                <a:xfrm>
                  <a:off x="2753" y="4071"/>
                  <a:ext cx="1" cy="1"/>
                </a:xfrm>
                <a:custGeom>
                  <a:avLst/>
                  <a:gdLst>
                    <a:gd name="T0" fmla="*/ 0 w 3"/>
                    <a:gd name="T1" fmla="*/ 0 h 1"/>
                    <a:gd name="T2" fmla="*/ 0 w 3"/>
                    <a:gd name="T3" fmla="*/ 0 h 1"/>
                    <a:gd name="T4" fmla="*/ 0 w 3"/>
                    <a:gd name="T5" fmla="*/ 0 h 1"/>
                    <a:gd name="T6" fmla="*/ 0 w 3"/>
                    <a:gd name="T7" fmla="*/ 0 h 1"/>
                    <a:gd name="T8" fmla="*/ 0 w 3"/>
                    <a:gd name="T9" fmla="*/ 0 h 1"/>
                    <a:gd name="T10" fmla="*/ 0 w 3"/>
                    <a:gd name="T11" fmla="*/ 0 h 1"/>
                    <a:gd name="T12" fmla="*/ 0 60000 65536"/>
                    <a:gd name="T13" fmla="*/ 0 60000 65536"/>
                    <a:gd name="T14" fmla="*/ 0 60000 65536"/>
                    <a:gd name="T15" fmla="*/ 0 60000 65536"/>
                    <a:gd name="T16" fmla="*/ 0 60000 65536"/>
                    <a:gd name="T17" fmla="*/ 0 60000 65536"/>
                    <a:gd name="T18" fmla="*/ 0 w 3"/>
                    <a:gd name="T19" fmla="*/ 0 h 1"/>
                    <a:gd name="T20" fmla="*/ 3 w 3"/>
                    <a:gd name="T21" fmla="*/ 1 h 1"/>
                  </a:gdLst>
                  <a:ahLst/>
                  <a:cxnLst>
                    <a:cxn ang="T12">
                      <a:pos x="T0" y="T1"/>
                    </a:cxn>
                    <a:cxn ang="T13">
                      <a:pos x="T2" y="T3"/>
                    </a:cxn>
                    <a:cxn ang="T14">
                      <a:pos x="T4" y="T5"/>
                    </a:cxn>
                    <a:cxn ang="T15">
                      <a:pos x="T6" y="T7"/>
                    </a:cxn>
                    <a:cxn ang="T16">
                      <a:pos x="T8" y="T9"/>
                    </a:cxn>
                    <a:cxn ang="T17">
                      <a:pos x="T10" y="T11"/>
                    </a:cxn>
                  </a:cxnLst>
                  <a:rect l="T18" t="T19" r="T20" b="T21"/>
                  <a:pathLst>
                    <a:path w="3" h="1">
                      <a:moveTo>
                        <a:pt x="0" y="0"/>
                      </a:moveTo>
                      <a:lnTo>
                        <a:pt x="2" y="0"/>
                      </a:lnTo>
                      <a:lnTo>
                        <a:pt x="3" y="0"/>
                      </a:lnTo>
                      <a:lnTo>
                        <a:pt x="0" y="0"/>
                      </a:lnTo>
                      <a:close/>
                    </a:path>
                  </a:pathLst>
                </a:custGeom>
                <a:solidFill>
                  <a:srgbClr val="EDEDED"/>
                </a:solidFill>
                <a:ln w="9525">
                  <a:noFill/>
                  <a:round/>
                  <a:headEnd/>
                  <a:tailEnd/>
                </a:ln>
              </p:spPr>
              <p:txBody>
                <a:bodyPr/>
                <a:lstStyle/>
                <a:p>
                  <a:endParaRPr lang="en-US"/>
                </a:p>
              </p:txBody>
            </p:sp>
            <p:sp>
              <p:nvSpPr>
                <p:cNvPr id="13009" name="Freeform 585"/>
                <p:cNvSpPr>
                  <a:spLocks/>
                </p:cNvSpPr>
                <p:nvPr/>
              </p:nvSpPr>
              <p:spPr bwMode="auto">
                <a:xfrm>
                  <a:off x="2750" y="4071"/>
                  <a:ext cx="6" cy="1"/>
                </a:xfrm>
                <a:custGeom>
                  <a:avLst/>
                  <a:gdLst>
                    <a:gd name="T0" fmla="*/ 0 w 17"/>
                    <a:gd name="T1" fmla="*/ 1 h 2"/>
                    <a:gd name="T2" fmla="*/ 0 w 17"/>
                    <a:gd name="T3" fmla="*/ 1 h 2"/>
                    <a:gd name="T4" fmla="*/ 0 w 17"/>
                    <a:gd name="T5" fmla="*/ 0 h 2"/>
                    <a:gd name="T6" fmla="*/ 0 w 17"/>
                    <a:gd name="T7" fmla="*/ 1 h 2"/>
                    <a:gd name="T8" fmla="*/ 0 w 17"/>
                    <a:gd name="T9" fmla="*/ 1 h 2"/>
                    <a:gd name="T10" fmla="*/ 0 w 17"/>
                    <a:gd name="T11" fmla="*/ 1 h 2"/>
                    <a:gd name="T12" fmla="*/ 0 60000 65536"/>
                    <a:gd name="T13" fmla="*/ 0 60000 65536"/>
                    <a:gd name="T14" fmla="*/ 0 60000 65536"/>
                    <a:gd name="T15" fmla="*/ 0 60000 65536"/>
                    <a:gd name="T16" fmla="*/ 0 60000 65536"/>
                    <a:gd name="T17" fmla="*/ 0 60000 65536"/>
                    <a:gd name="T18" fmla="*/ 0 w 17"/>
                    <a:gd name="T19" fmla="*/ 0 h 2"/>
                    <a:gd name="T20" fmla="*/ 17 w 17"/>
                    <a:gd name="T21" fmla="*/ 2 h 2"/>
                  </a:gdLst>
                  <a:ahLst/>
                  <a:cxnLst>
                    <a:cxn ang="T12">
                      <a:pos x="T0" y="T1"/>
                    </a:cxn>
                    <a:cxn ang="T13">
                      <a:pos x="T2" y="T3"/>
                    </a:cxn>
                    <a:cxn ang="T14">
                      <a:pos x="T4" y="T5"/>
                    </a:cxn>
                    <a:cxn ang="T15">
                      <a:pos x="T6" y="T7"/>
                    </a:cxn>
                    <a:cxn ang="T16">
                      <a:pos x="T8" y="T9"/>
                    </a:cxn>
                    <a:cxn ang="T17">
                      <a:pos x="T10" y="T11"/>
                    </a:cxn>
                  </a:cxnLst>
                  <a:rect l="T18" t="T19" r="T20" b="T21"/>
                  <a:pathLst>
                    <a:path w="17" h="2">
                      <a:moveTo>
                        <a:pt x="0" y="2"/>
                      </a:moveTo>
                      <a:lnTo>
                        <a:pt x="5" y="1"/>
                      </a:lnTo>
                      <a:lnTo>
                        <a:pt x="9" y="0"/>
                      </a:lnTo>
                      <a:lnTo>
                        <a:pt x="13" y="1"/>
                      </a:lnTo>
                      <a:lnTo>
                        <a:pt x="17" y="2"/>
                      </a:lnTo>
                      <a:lnTo>
                        <a:pt x="0" y="2"/>
                      </a:lnTo>
                      <a:close/>
                    </a:path>
                  </a:pathLst>
                </a:custGeom>
                <a:solidFill>
                  <a:srgbClr val="E3E3E3"/>
                </a:solidFill>
                <a:ln w="9525">
                  <a:noFill/>
                  <a:round/>
                  <a:headEnd/>
                  <a:tailEnd/>
                </a:ln>
              </p:spPr>
              <p:txBody>
                <a:bodyPr/>
                <a:lstStyle/>
                <a:p>
                  <a:endParaRPr lang="en-US"/>
                </a:p>
              </p:txBody>
            </p:sp>
            <p:sp>
              <p:nvSpPr>
                <p:cNvPr id="13010" name="Freeform 586"/>
                <p:cNvSpPr>
                  <a:spLocks/>
                </p:cNvSpPr>
                <p:nvPr/>
              </p:nvSpPr>
              <p:spPr bwMode="auto">
                <a:xfrm>
                  <a:off x="2749" y="4071"/>
                  <a:ext cx="7" cy="1"/>
                </a:xfrm>
                <a:custGeom>
                  <a:avLst/>
                  <a:gdLst>
                    <a:gd name="T0" fmla="*/ 0 w 22"/>
                    <a:gd name="T1" fmla="*/ 0 h 3"/>
                    <a:gd name="T2" fmla="*/ 0 w 22"/>
                    <a:gd name="T3" fmla="*/ 0 h 3"/>
                    <a:gd name="T4" fmla="*/ 0 w 22"/>
                    <a:gd name="T5" fmla="*/ 0 h 3"/>
                    <a:gd name="T6" fmla="*/ 0 w 22"/>
                    <a:gd name="T7" fmla="*/ 0 h 3"/>
                    <a:gd name="T8" fmla="*/ 0 w 22"/>
                    <a:gd name="T9" fmla="*/ 0 h 3"/>
                    <a:gd name="T10" fmla="*/ 0 w 22"/>
                    <a:gd name="T11" fmla="*/ 0 h 3"/>
                    <a:gd name="T12" fmla="*/ 0 w 22"/>
                    <a:gd name="T13" fmla="*/ 0 h 3"/>
                    <a:gd name="T14" fmla="*/ 0 w 22"/>
                    <a:gd name="T15" fmla="*/ 0 h 3"/>
                    <a:gd name="T16" fmla="*/ 0 w 22"/>
                    <a:gd name="T17" fmla="*/ 0 h 3"/>
                    <a:gd name="T18" fmla="*/ 0 w 22"/>
                    <a:gd name="T19" fmla="*/ 0 h 3"/>
                    <a:gd name="T20" fmla="*/ 0 w 22"/>
                    <a:gd name="T21" fmla="*/ 0 h 3"/>
                    <a:gd name="T22" fmla="*/ 0 w 22"/>
                    <a:gd name="T23" fmla="*/ 0 h 3"/>
                    <a:gd name="T24" fmla="*/ 0 w 22"/>
                    <a:gd name="T25" fmla="*/ 0 h 3"/>
                    <a:gd name="T26" fmla="*/ 0 w 22"/>
                    <a:gd name="T27" fmla="*/ 0 h 3"/>
                    <a:gd name="T28" fmla="*/ 0 w 22"/>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3"/>
                    <a:gd name="T47" fmla="*/ 22 w 22"/>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3">
                      <a:moveTo>
                        <a:pt x="22" y="3"/>
                      </a:moveTo>
                      <a:lnTo>
                        <a:pt x="22" y="3"/>
                      </a:lnTo>
                      <a:lnTo>
                        <a:pt x="21" y="2"/>
                      </a:lnTo>
                      <a:lnTo>
                        <a:pt x="18" y="2"/>
                      </a:lnTo>
                      <a:lnTo>
                        <a:pt x="18" y="1"/>
                      </a:lnTo>
                      <a:lnTo>
                        <a:pt x="17" y="1"/>
                      </a:lnTo>
                      <a:lnTo>
                        <a:pt x="14" y="0"/>
                      </a:lnTo>
                      <a:lnTo>
                        <a:pt x="11" y="0"/>
                      </a:lnTo>
                      <a:lnTo>
                        <a:pt x="7" y="1"/>
                      </a:lnTo>
                      <a:lnTo>
                        <a:pt x="6" y="2"/>
                      </a:lnTo>
                      <a:lnTo>
                        <a:pt x="3" y="3"/>
                      </a:lnTo>
                      <a:lnTo>
                        <a:pt x="0" y="3"/>
                      </a:lnTo>
                      <a:lnTo>
                        <a:pt x="22" y="3"/>
                      </a:lnTo>
                      <a:close/>
                    </a:path>
                  </a:pathLst>
                </a:custGeom>
                <a:solidFill>
                  <a:srgbClr val="D9D9D9"/>
                </a:solidFill>
                <a:ln w="9525">
                  <a:noFill/>
                  <a:round/>
                  <a:headEnd/>
                  <a:tailEnd/>
                </a:ln>
              </p:spPr>
              <p:txBody>
                <a:bodyPr/>
                <a:lstStyle/>
                <a:p>
                  <a:endParaRPr lang="en-US"/>
                </a:p>
              </p:txBody>
            </p:sp>
            <p:sp>
              <p:nvSpPr>
                <p:cNvPr id="13011" name="Freeform 587"/>
                <p:cNvSpPr>
                  <a:spLocks/>
                </p:cNvSpPr>
                <p:nvPr/>
              </p:nvSpPr>
              <p:spPr bwMode="auto">
                <a:xfrm>
                  <a:off x="2748" y="4072"/>
                  <a:ext cx="9" cy="1"/>
                </a:xfrm>
                <a:custGeom>
                  <a:avLst/>
                  <a:gdLst>
                    <a:gd name="T0" fmla="*/ 0 w 27"/>
                    <a:gd name="T1" fmla="*/ 0 h 3"/>
                    <a:gd name="T2" fmla="*/ 0 w 27"/>
                    <a:gd name="T3" fmla="*/ 0 h 3"/>
                    <a:gd name="T4" fmla="*/ 0 w 27"/>
                    <a:gd name="T5" fmla="*/ 0 h 3"/>
                    <a:gd name="T6" fmla="*/ 0 w 27"/>
                    <a:gd name="T7" fmla="*/ 0 h 3"/>
                    <a:gd name="T8" fmla="*/ 0 w 27"/>
                    <a:gd name="T9" fmla="*/ 0 h 3"/>
                    <a:gd name="T10" fmla="*/ 0 w 27"/>
                    <a:gd name="T11" fmla="*/ 0 h 3"/>
                    <a:gd name="T12" fmla="*/ 0 w 27"/>
                    <a:gd name="T13" fmla="*/ 0 h 3"/>
                    <a:gd name="T14" fmla="*/ 0 w 27"/>
                    <a:gd name="T15" fmla="*/ 0 h 3"/>
                    <a:gd name="T16" fmla="*/ 0 w 27"/>
                    <a:gd name="T17" fmla="*/ 0 h 3"/>
                    <a:gd name="T18" fmla="*/ 0 w 27"/>
                    <a:gd name="T19" fmla="*/ 0 h 3"/>
                    <a:gd name="T20" fmla="*/ 0 w 27"/>
                    <a:gd name="T21" fmla="*/ 0 h 3"/>
                    <a:gd name="T22" fmla="*/ 0 w 27"/>
                    <a:gd name="T23" fmla="*/ 0 h 3"/>
                    <a:gd name="T24" fmla="*/ 0 w 27"/>
                    <a:gd name="T25" fmla="*/ 0 h 3"/>
                    <a:gd name="T26" fmla="*/ 0 w 27"/>
                    <a:gd name="T27" fmla="*/ 0 h 3"/>
                    <a:gd name="T28" fmla="*/ 0 w 27"/>
                    <a:gd name="T29" fmla="*/ 0 h 3"/>
                    <a:gd name="T30" fmla="*/ 0 w 27"/>
                    <a:gd name="T31" fmla="*/ 0 h 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3"/>
                    <a:gd name="T50" fmla="*/ 27 w 27"/>
                    <a:gd name="T51" fmla="*/ 3 h 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3">
                      <a:moveTo>
                        <a:pt x="23" y="0"/>
                      </a:moveTo>
                      <a:lnTo>
                        <a:pt x="24" y="1"/>
                      </a:lnTo>
                      <a:lnTo>
                        <a:pt x="26" y="3"/>
                      </a:lnTo>
                      <a:lnTo>
                        <a:pt x="27" y="3"/>
                      </a:lnTo>
                      <a:lnTo>
                        <a:pt x="0" y="3"/>
                      </a:lnTo>
                      <a:lnTo>
                        <a:pt x="1" y="3"/>
                      </a:lnTo>
                      <a:lnTo>
                        <a:pt x="2" y="2"/>
                      </a:lnTo>
                      <a:lnTo>
                        <a:pt x="4" y="1"/>
                      </a:lnTo>
                      <a:lnTo>
                        <a:pt x="5" y="0"/>
                      </a:lnTo>
                      <a:lnTo>
                        <a:pt x="6" y="0"/>
                      </a:lnTo>
                      <a:lnTo>
                        <a:pt x="23" y="0"/>
                      </a:lnTo>
                      <a:close/>
                    </a:path>
                  </a:pathLst>
                </a:custGeom>
                <a:solidFill>
                  <a:srgbClr val="D1D1D1"/>
                </a:solidFill>
                <a:ln w="9525">
                  <a:noFill/>
                  <a:round/>
                  <a:headEnd/>
                  <a:tailEnd/>
                </a:ln>
              </p:spPr>
              <p:txBody>
                <a:bodyPr/>
                <a:lstStyle/>
                <a:p>
                  <a:endParaRPr lang="en-US"/>
                </a:p>
              </p:txBody>
            </p:sp>
            <p:sp>
              <p:nvSpPr>
                <p:cNvPr id="13012" name="Freeform 588"/>
                <p:cNvSpPr>
                  <a:spLocks/>
                </p:cNvSpPr>
                <p:nvPr/>
              </p:nvSpPr>
              <p:spPr bwMode="auto">
                <a:xfrm>
                  <a:off x="2747" y="4072"/>
                  <a:ext cx="10" cy="2"/>
                </a:xfrm>
                <a:custGeom>
                  <a:avLst/>
                  <a:gdLst>
                    <a:gd name="T0" fmla="*/ 0 w 30"/>
                    <a:gd name="T1" fmla="*/ 0 h 5"/>
                    <a:gd name="T2" fmla="*/ 0 w 30"/>
                    <a:gd name="T3" fmla="*/ 0 h 5"/>
                    <a:gd name="T4" fmla="*/ 0 w 30"/>
                    <a:gd name="T5" fmla="*/ 0 h 5"/>
                    <a:gd name="T6" fmla="*/ 0 w 30"/>
                    <a:gd name="T7" fmla="*/ 0 h 5"/>
                    <a:gd name="T8" fmla="*/ 0 w 30"/>
                    <a:gd name="T9" fmla="*/ 0 h 5"/>
                    <a:gd name="T10" fmla="*/ 0 w 30"/>
                    <a:gd name="T11" fmla="*/ 0 h 5"/>
                    <a:gd name="T12" fmla="*/ 0 w 30"/>
                    <a:gd name="T13" fmla="*/ 0 h 5"/>
                    <a:gd name="T14" fmla="*/ 0 w 30"/>
                    <a:gd name="T15" fmla="*/ 0 h 5"/>
                    <a:gd name="T16" fmla="*/ 0 w 30"/>
                    <a:gd name="T17" fmla="*/ 0 h 5"/>
                    <a:gd name="T18" fmla="*/ 0 w 30"/>
                    <a:gd name="T19" fmla="*/ 0 h 5"/>
                    <a:gd name="T20" fmla="*/ 0 w 30"/>
                    <a:gd name="T21" fmla="*/ 0 h 5"/>
                    <a:gd name="T22" fmla="*/ 0 w 30"/>
                    <a:gd name="T23" fmla="*/ 0 h 5"/>
                    <a:gd name="T24" fmla="*/ 0 w 30"/>
                    <a:gd name="T25" fmla="*/ 0 h 5"/>
                    <a:gd name="T26" fmla="*/ 0 w 30"/>
                    <a:gd name="T27" fmla="*/ 0 h 5"/>
                    <a:gd name="T28" fmla="*/ 0 w 30"/>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
                    <a:gd name="T46" fmla="*/ 0 h 5"/>
                    <a:gd name="T47" fmla="*/ 30 w 30"/>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 h="5">
                      <a:moveTo>
                        <a:pt x="27" y="0"/>
                      </a:moveTo>
                      <a:lnTo>
                        <a:pt x="29" y="1"/>
                      </a:lnTo>
                      <a:lnTo>
                        <a:pt x="30" y="2"/>
                      </a:lnTo>
                      <a:lnTo>
                        <a:pt x="30" y="4"/>
                      </a:lnTo>
                      <a:lnTo>
                        <a:pt x="30" y="5"/>
                      </a:lnTo>
                      <a:lnTo>
                        <a:pt x="0" y="5"/>
                      </a:lnTo>
                      <a:lnTo>
                        <a:pt x="1" y="4"/>
                      </a:lnTo>
                      <a:lnTo>
                        <a:pt x="3" y="4"/>
                      </a:lnTo>
                      <a:lnTo>
                        <a:pt x="3" y="2"/>
                      </a:lnTo>
                      <a:lnTo>
                        <a:pt x="4" y="2"/>
                      </a:lnTo>
                      <a:lnTo>
                        <a:pt x="4" y="1"/>
                      </a:lnTo>
                      <a:lnTo>
                        <a:pt x="5" y="0"/>
                      </a:lnTo>
                      <a:lnTo>
                        <a:pt x="27" y="0"/>
                      </a:lnTo>
                      <a:close/>
                    </a:path>
                  </a:pathLst>
                </a:custGeom>
                <a:solidFill>
                  <a:srgbClr val="C7C7C7"/>
                </a:solidFill>
                <a:ln w="9525">
                  <a:noFill/>
                  <a:round/>
                  <a:headEnd/>
                  <a:tailEnd/>
                </a:ln>
              </p:spPr>
              <p:txBody>
                <a:bodyPr/>
                <a:lstStyle/>
                <a:p>
                  <a:endParaRPr lang="en-US"/>
                </a:p>
              </p:txBody>
            </p:sp>
            <p:sp>
              <p:nvSpPr>
                <p:cNvPr id="13013" name="Freeform 589"/>
                <p:cNvSpPr>
                  <a:spLocks/>
                </p:cNvSpPr>
                <p:nvPr/>
              </p:nvSpPr>
              <p:spPr bwMode="auto">
                <a:xfrm>
                  <a:off x="2747" y="4073"/>
                  <a:ext cx="10" cy="1"/>
                </a:xfrm>
                <a:custGeom>
                  <a:avLst/>
                  <a:gdLst>
                    <a:gd name="T0" fmla="*/ 0 w 30"/>
                    <a:gd name="T1" fmla="*/ 0 h 4"/>
                    <a:gd name="T2" fmla="*/ 0 w 30"/>
                    <a:gd name="T3" fmla="*/ 0 h 4"/>
                    <a:gd name="T4" fmla="*/ 0 w 30"/>
                    <a:gd name="T5" fmla="*/ 0 h 4"/>
                    <a:gd name="T6" fmla="*/ 0 w 30"/>
                    <a:gd name="T7" fmla="*/ 0 h 4"/>
                    <a:gd name="T8" fmla="*/ 0 w 30"/>
                    <a:gd name="T9" fmla="*/ 0 h 4"/>
                    <a:gd name="T10" fmla="*/ 0 w 30"/>
                    <a:gd name="T11" fmla="*/ 0 h 4"/>
                    <a:gd name="T12" fmla="*/ 0 w 30"/>
                    <a:gd name="T13" fmla="*/ 0 h 4"/>
                    <a:gd name="T14" fmla="*/ 0 w 30"/>
                    <a:gd name="T15" fmla="*/ 0 h 4"/>
                    <a:gd name="T16" fmla="*/ 0 w 30"/>
                    <a:gd name="T17" fmla="*/ 0 h 4"/>
                    <a:gd name="T18" fmla="*/ 0 w 30"/>
                    <a:gd name="T19" fmla="*/ 0 h 4"/>
                    <a:gd name="T20" fmla="*/ 0 w 30"/>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4"/>
                    <a:gd name="T35" fmla="*/ 30 w 30"/>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4">
                      <a:moveTo>
                        <a:pt x="30" y="0"/>
                      </a:moveTo>
                      <a:lnTo>
                        <a:pt x="30" y="2"/>
                      </a:lnTo>
                      <a:lnTo>
                        <a:pt x="30" y="3"/>
                      </a:lnTo>
                      <a:lnTo>
                        <a:pt x="30" y="4"/>
                      </a:lnTo>
                      <a:lnTo>
                        <a:pt x="0" y="4"/>
                      </a:lnTo>
                      <a:lnTo>
                        <a:pt x="1" y="3"/>
                      </a:lnTo>
                      <a:lnTo>
                        <a:pt x="1" y="2"/>
                      </a:lnTo>
                      <a:lnTo>
                        <a:pt x="3" y="0"/>
                      </a:lnTo>
                      <a:lnTo>
                        <a:pt x="30" y="0"/>
                      </a:lnTo>
                      <a:close/>
                    </a:path>
                  </a:pathLst>
                </a:custGeom>
                <a:solidFill>
                  <a:srgbClr val="BFBFBF"/>
                </a:solidFill>
                <a:ln w="9525">
                  <a:noFill/>
                  <a:round/>
                  <a:headEnd/>
                  <a:tailEnd/>
                </a:ln>
              </p:spPr>
              <p:txBody>
                <a:bodyPr/>
                <a:lstStyle/>
                <a:p>
                  <a:endParaRPr lang="en-US"/>
                </a:p>
              </p:txBody>
            </p:sp>
            <p:sp>
              <p:nvSpPr>
                <p:cNvPr id="13014" name="Freeform 590"/>
                <p:cNvSpPr>
                  <a:spLocks/>
                </p:cNvSpPr>
                <p:nvPr/>
              </p:nvSpPr>
              <p:spPr bwMode="auto">
                <a:xfrm>
                  <a:off x="2747" y="4074"/>
                  <a:ext cx="10" cy="1"/>
                </a:xfrm>
                <a:custGeom>
                  <a:avLst/>
                  <a:gdLst>
                    <a:gd name="T0" fmla="*/ 0 w 30"/>
                    <a:gd name="T1" fmla="*/ 0 h 3"/>
                    <a:gd name="T2" fmla="*/ 0 w 30"/>
                    <a:gd name="T3" fmla="*/ 0 h 3"/>
                    <a:gd name="T4" fmla="*/ 0 w 30"/>
                    <a:gd name="T5" fmla="*/ 0 h 3"/>
                    <a:gd name="T6" fmla="*/ 0 w 30"/>
                    <a:gd name="T7" fmla="*/ 0 h 3"/>
                    <a:gd name="T8" fmla="*/ 0 w 30"/>
                    <a:gd name="T9" fmla="*/ 0 h 3"/>
                    <a:gd name="T10" fmla="*/ 0 w 30"/>
                    <a:gd name="T11" fmla="*/ 0 h 3"/>
                    <a:gd name="T12" fmla="*/ 0 w 30"/>
                    <a:gd name="T13" fmla="*/ 0 h 3"/>
                    <a:gd name="T14" fmla="*/ 0 w 30"/>
                    <a:gd name="T15" fmla="*/ 0 h 3"/>
                    <a:gd name="T16" fmla="*/ 0 w 30"/>
                    <a:gd name="T17" fmla="*/ 0 h 3"/>
                    <a:gd name="T18" fmla="*/ 0 w 30"/>
                    <a:gd name="T19" fmla="*/ 0 h 3"/>
                    <a:gd name="T20" fmla="*/ 0 w 30"/>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
                    <a:gd name="T35" fmla="*/ 30 w 30"/>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
                      <a:moveTo>
                        <a:pt x="30" y="0"/>
                      </a:moveTo>
                      <a:lnTo>
                        <a:pt x="30" y="1"/>
                      </a:lnTo>
                      <a:lnTo>
                        <a:pt x="29" y="2"/>
                      </a:lnTo>
                      <a:lnTo>
                        <a:pt x="27" y="3"/>
                      </a:lnTo>
                      <a:lnTo>
                        <a:pt x="0" y="3"/>
                      </a:lnTo>
                      <a:lnTo>
                        <a:pt x="0" y="2"/>
                      </a:lnTo>
                      <a:lnTo>
                        <a:pt x="0" y="1"/>
                      </a:lnTo>
                      <a:lnTo>
                        <a:pt x="0" y="0"/>
                      </a:lnTo>
                      <a:lnTo>
                        <a:pt x="30" y="0"/>
                      </a:lnTo>
                      <a:close/>
                    </a:path>
                  </a:pathLst>
                </a:custGeom>
                <a:solidFill>
                  <a:srgbClr val="B5B5B5"/>
                </a:solidFill>
                <a:ln w="9525">
                  <a:noFill/>
                  <a:round/>
                  <a:headEnd/>
                  <a:tailEnd/>
                </a:ln>
              </p:spPr>
              <p:txBody>
                <a:bodyPr/>
                <a:lstStyle/>
                <a:p>
                  <a:endParaRPr lang="en-US"/>
                </a:p>
              </p:txBody>
            </p:sp>
            <p:sp>
              <p:nvSpPr>
                <p:cNvPr id="13015" name="Freeform 591"/>
                <p:cNvSpPr>
                  <a:spLocks/>
                </p:cNvSpPr>
                <p:nvPr/>
              </p:nvSpPr>
              <p:spPr bwMode="auto">
                <a:xfrm>
                  <a:off x="2747" y="4074"/>
                  <a:ext cx="10" cy="2"/>
                </a:xfrm>
                <a:custGeom>
                  <a:avLst/>
                  <a:gdLst>
                    <a:gd name="T0" fmla="*/ 0 w 32"/>
                    <a:gd name="T1" fmla="*/ 0 h 5"/>
                    <a:gd name="T2" fmla="*/ 0 w 32"/>
                    <a:gd name="T3" fmla="*/ 0 h 5"/>
                    <a:gd name="T4" fmla="*/ 0 w 32"/>
                    <a:gd name="T5" fmla="*/ 0 h 5"/>
                    <a:gd name="T6" fmla="*/ 0 w 32"/>
                    <a:gd name="T7" fmla="*/ 0 h 5"/>
                    <a:gd name="T8" fmla="*/ 0 w 32"/>
                    <a:gd name="T9" fmla="*/ 0 h 5"/>
                    <a:gd name="T10" fmla="*/ 0 w 32"/>
                    <a:gd name="T11" fmla="*/ 0 h 5"/>
                    <a:gd name="T12" fmla="*/ 0 w 32"/>
                    <a:gd name="T13" fmla="*/ 0 h 5"/>
                    <a:gd name="T14" fmla="*/ 0 w 32"/>
                    <a:gd name="T15" fmla="*/ 0 h 5"/>
                    <a:gd name="T16" fmla="*/ 0 w 32"/>
                    <a:gd name="T17" fmla="*/ 0 h 5"/>
                    <a:gd name="T18" fmla="*/ 0 w 32"/>
                    <a:gd name="T19" fmla="*/ 0 h 5"/>
                    <a:gd name="T20" fmla="*/ 0 w 3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5"/>
                    <a:gd name="T35" fmla="*/ 32 w 3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5">
                      <a:moveTo>
                        <a:pt x="32" y="0"/>
                      </a:moveTo>
                      <a:lnTo>
                        <a:pt x="31" y="1"/>
                      </a:lnTo>
                      <a:lnTo>
                        <a:pt x="29" y="3"/>
                      </a:lnTo>
                      <a:lnTo>
                        <a:pt x="28" y="5"/>
                      </a:lnTo>
                      <a:lnTo>
                        <a:pt x="2" y="5"/>
                      </a:lnTo>
                      <a:lnTo>
                        <a:pt x="0" y="3"/>
                      </a:lnTo>
                      <a:lnTo>
                        <a:pt x="0" y="1"/>
                      </a:lnTo>
                      <a:lnTo>
                        <a:pt x="2" y="0"/>
                      </a:lnTo>
                      <a:lnTo>
                        <a:pt x="32" y="0"/>
                      </a:lnTo>
                      <a:close/>
                    </a:path>
                  </a:pathLst>
                </a:custGeom>
                <a:solidFill>
                  <a:srgbClr val="ABABAB"/>
                </a:solidFill>
                <a:ln w="9525">
                  <a:noFill/>
                  <a:round/>
                  <a:headEnd/>
                  <a:tailEnd/>
                </a:ln>
              </p:spPr>
              <p:txBody>
                <a:bodyPr/>
                <a:lstStyle/>
                <a:p>
                  <a:endParaRPr lang="en-US"/>
                </a:p>
              </p:txBody>
            </p:sp>
            <p:sp>
              <p:nvSpPr>
                <p:cNvPr id="13016" name="Freeform 592"/>
                <p:cNvSpPr>
                  <a:spLocks/>
                </p:cNvSpPr>
                <p:nvPr/>
              </p:nvSpPr>
              <p:spPr bwMode="auto">
                <a:xfrm>
                  <a:off x="2747" y="4075"/>
                  <a:ext cx="9" cy="1"/>
                </a:xfrm>
                <a:custGeom>
                  <a:avLst/>
                  <a:gdLst>
                    <a:gd name="T0" fmla="*/ 0 w 27"/>
                    <a:gd name="T1" fmla="*/ 0 h 5"/>
                    <a:gd name="T2" fmla="*/ 0 w 27"/>
                    <a:gd name="T3" fmla="*/ 0 h 5"/>
                    <a:gd name="T4" fmla="*/ 0 w 27"/>
                    <a:gd name="T5" fmla="*/ 0 h 5"/>
                    <a:gd name="T6" fmla="*/ 0 w 27"/>
                    <a:gd name="T7" fmla="*/ 0 h 5"/>
                    <a:gd name="T8" fmla="*/ 0 w 27"/>
                    <a:gd name="T9" fmla="*/ 0 h 5"/>
                    <a:gd name="T10" fmla="*/ 0 w 27"/>
                    <a:gd name="T11" fmla="*/ 0 h 5"/>
                    <a:gd name="T12" fmla="*/ 0 w 27"/>
                    <a:gd name="T13" fmla="*/ 0 h 5"/>
                    <a:gd name="T14" fmla="*/ 0 w 27"/>
                    <a:gd name="T15" fmla="*/ 0 h 5"/>
                    <a:gd name="T16" fmla="*/ 0 w 27"/>
                    <a:gd name="T17" fmla="*/ 0 h 5"/>
                    <a:gd name="T18" fmla="*/ 0 w 27"/>
                    <a:gd name="T19" fmla="*/ 0 h 5"/>
                    <a:gd name="T20" fmla="*/ 0 w 27"/>
                    <a:gd name="T21" fmla="*/ 0 h 5"/>
                    <a:gd name="T22" fmla="*/ 0 w 27"/>
                    <a:gd name="T23" fmla="*/ 0 h 5"/>
                    <a:gd name="T24" fmla="*/ 0 w 27"/>
                    <a:gd name="T25" fmla="*/ 0 h 5"/>
                    <a:gd name="T26" fmla="*/ 0 w 27"/>
                    <a:gd name="T27" fmla="*/ 0 h 5"/>
                    <a:gd name="T28" fmla="*/ 0 w 27"/>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5"/>
                    <a:gd name="T47" fmla="*/ 27 w 27"/>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5">
                      <a:moveTo>
                        <a:pt x="25" y="5"/>
                      </a:moveTo>
                      <a:lnTo>
                        <a:pt x="26" y="4"/>
                      </a:lnTo>
                      <a:lnTo>
                        <a:pt x="26" y="3"/>
                      </a:lnTo>
                      <a:lnTo>
                        <a:pt x="27" y="1"/>
                      </a:lnTo>
                      <a:lnTo>
                        <a:pt x="27" y="0"/>
                      </a:lnTo>
                      <a:lnTo>
                        <a:pt x="0" y="0"/>
                      </a:lnTo>
                      <a:lnTo>
                        <a:pt x="0" y="1"/>
                      </a:lnTo>
                      <a:lnTo>
                        <a:pt x="0" y="3"/>
                      </a:lnTo>
                      <a:lnTo>
                        <a:pt x="0" y="4"/>
                      </a:lnTo>
                      <a:lnTo>
                        <a:pt x="1" y="5"/>
                      </a:lnTo>
                      <a:lnTo>
                        <a:pt x="25" y="5"/>
                      </a:lnTo>
                      <a:close/>
                    </a:path>
                  </a:pathLst>
                </a:custGeom>
                <a:solidFill>
                  <a:srgbClr val="A1A1A1"/>
                </a:solidFill>
                <a:ln w="9525">
                  <a:noFill/>
                  <a:round/>
                  <a:headEnd/>
                  <a:tailEnd/>
                </a:ln>
              </p:spPr>
              <p:txBody>
                <a:bodyPr/>
                <a:lstStyle/>
                <a:p>
                  <a:endParaRPr lang="en-US"/>
                </a:p>
              </p:txBody>
            </p:sp>
            <p:sp>
              <p:nvSpPr>
                <p:cNvPr id="13017" name="Freeform 593"/>
                <p:cNvSpPr>
                  <a:spLocks/>
                </p:cNvSpPr>
                <p:nvPr/>
              </p:nvSpPr>
              <p:spPr bwMode="auto">
                <a:xfrm>
                  <a:off x="2747" y="4076"/>
                  <a:ext cx="9" cy="1"/>
                </a:xfrm>
                <a:custGeom>
                  <a:avLst/>
                  <a:gdLst>
                    <a:gd name="T0" fmla="*/ 0 w 26"/>
                    <a:gd name="T1" fmla="*/ 0 h 3"/>
                    <a:gd name="T2" fmla="*/ 0 w 26"/>
                    <a:gd name="T3" fmla="*/ 0 h 3"/>
                    <a:gd name="T4" fmla="*/ 0 w 26"/>
                    <a:gd name="T5" fmla="*/ 0 h 3"/>
                    <a:gd name="T6" fmla="*/ 0 w 26"/>
                    <a:gd name="T7" fmla="*/ 0 h 3"/>
                    <a:gd name="T8" fmla="*/ 0 w 26"/>
                    <a:gd name="T9" fmla="*/ 0 h 3"/>
                    <a:gd name="T10" fmla="*/ 0 w 26"/>
                    <a:gd name="T11" fmla="*/ 0 h 3"/>
                    <a:gd name="T12" fmla="*/ 0 w 26"/>
                    <a:gd name="T13" fmla="*/ 0 h 3"/>
                    <a:gd name="T14" fmla="*/ 0 w 26"/>
                    <a:gd name="T15" fmla="*/ 0 h 3"/>
                    <a:gd name="T16" fmla="*/ 0 w 26"/>
                    <a:gd name="T17" fmla="*/ 0 h 3"/>
                    <a:gd name="T18" fmla="*/ 0 w 26"/>
                    <a:gd name="T19" fmla="*/ 0 h 3"/>
                    <a:gd name="T20" fmla="*/ 0 w 26"/>
                    <a:gd name="T21" fmla="*/ 0 h 3"/>
                    <a:gd name="T22" fmla="*/ 0 w 26"/>
                    <a:gd name="T23" fmla="*/ 0 h 3"/>
                    <a:gd name="T24" fmla="*/ 0 w 26"/>
                    <a:gd name="T25" fmla="*/ 0 h 3"/>
                    <a:gd name="T26" fmla="*/ 0 w 26"/>
                    <a:gd name="T27" fmla="*/ 0 h 3"/>
                    <a:gd name="T28" fmla="*/ 0 w 26"/>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
                    <a:gd name="T47" fmla="*/ 26 w 26"/>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
                      <a:moveTo>
                        <a:pt x="23" y="3"/>
                      </a:moveTo>
                      <a:lnTo>
                        <a:pt x="25" y="2"/>
                      </a:lnTo>
                      <a:lnTo>
                        <a:pt x="26" y="1"/>
                      </a:lnTo>
                      <a:lnTo>
                        <a:pt x="26" y="0"/>
                      </a:lnTo>
                      <a:lnTo>
                        <a:pt x="0" y="0"/>
                      </a:lnTo>
                      <a:lnTo>
                        <a:pt x="1" y="2"/>
                      </a:lnTo>
                      <a:lnTo>
                        <a:pt x="3" y="2"/>
                      </a:lnTo>
                      <a:lnTo>
                        <a:pt x="4" y="3"/>
                      </a:lnTo>
                      <a:lnTo>
                        <a:pt x="23" y="3"/>
                      </a:lnTo>
                      <a:close/>
                    </a:path>
                  </a:pathLst>
                </a:custGeom>
                <a:solidFill>
                  <a:srgbClr val="999999"/>
                </a:solidFill>
                <a:ln w="9525">
                  <a:noFill/>
                  <a:round/>
                  <a:headEnd/>
                  <a:tailEnd/>
                </a:ln>
              </p:spPr>
              <p:txBody>
                <a:bodyPr/>
                <a:lstStyle/>
                <a:p>
                  <a:endParaRPr lang="en-US"/>
                </a:p>
              </p:txBody>
            </p:sp>
            <p:sp>
              <p:nvSpPr>
                <p:cNvPr id="13018" name="Freeform 594"/>
                <p:cNvSpPr>
                  <a:spLocks/>
                </p:cNvSpPr>
                <p:nvPr/>
              </p:nvSpPr>
              <p:spPr bwMode="auto">
                <a:xfrm>
                  <a:off x="2748" y="4076"/>
                  <a:ext cx="8" cy="2"/>
                </a:xfrm>
                <a:custGeom>
                  <a:avLst/>
                  <a:gdLst>
                    <a:gd name="T0" fmla="*/ 0 w 24"/>
                    <a:gd name="T1" fmla="*/ 1 h 4"/>
                    <a:gd name="T2" fmla="*/ 0 w 24"/>
                    <a:gd name="T3" fmla="*/ 1 h 4"/>
                    <a:gd name="T4" fmla="*/ 0 w 24"/>
                    <a:gd name="T5" fmla="*/ 1 h 4"/>
                    <a:gd name="T6" fmla="*/ 0 w 24"/>
                    <a:gd name="T7" fmla="*/ 1 h 4"/>
                    <a:gd name="T8" fmla="*/ 0 w 24"/>
                    <a:gd name="T9" fmla="*/ 1 h 4"/>
                    <a:gd name="T10" fmla="*/ 0 w 24"/>
                    <a:gd name="T11" fmla="*/ 1 h 4"/>
                    <a:gd name="T12" fmla="*/ 0 w 24"/>
                    <a:gd name="T13" fmla="*/ 0 h 4"/>
                    <a:gd name="T14" fmla="*/ 0 w 24"/>
                    <a:gd name="T15" fmla="*/ 0 h 4"/>
                    <a:gd name="T16" fmla="*/ 0 w 24"/>
                    <a:gd name="T17" fmla="*/ 0 h 4"/>
                    <a:gd name="T18" fmla="*/ 0 w 24"/>
                    <a:gd name="T19" fmla="*/ 0 h 4"/>
                    <a:gd name="T20" fmla="*/ 0 w 24"/>
                    <a:gd name="T21" fmla="*/ 0 h 4"/>
                    <a:gd name="T22" fmla="*/ 0 w 24"/>
                    <a:gd name="T23" fmla="*/ 1 h 4"/>
                    <a:gd name="T24" fmla="*/ 0 w 24"/>
                    <a:gd name="T25" fmla="*/ 1 h 4"/>
                    <a:gd name="T26" fmla="*/ 0 w 24"/>
                    <a:gd name="T27" fmla="*/ 1 h 4"/>
                    <a:gd name="T28" fmla="*/ 0 w 24"/>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4"/>
                    <a:gd name="T47" fmla="*/ 24 w 24"/>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4">
                      <a:moveTo>
                        <a:pt x="7" y="4"/>
                      </a:moveTo>
                      <a:lnTo>
                        <a:pt x="6" y="2"/>
                      </a:lnTo>
                      <a:lnTo>
                        <a:pt x="4" y="2"/>
                      </a:lnTo>
                      <a:lnTo>
                        <a:pt x="3" y="1"/>
                      </a:lnTo>
                      <a:lnTo>
                        <a:pt x="2" y="1"/>
                      </a:lnTo>
                      <a:lnTo>
                        <a:pt x="2" y="0"/>
                      </a:lnTo>
                      <a:lnTo>
                        <a:pt x="0" y="0"/>
                      </a:lnTo>
                      <a:lnTo>
                        <a:pt x="24" y="0"/>
                      </a:lnTo>
                      <a:lnTo>
                        <a:pt x="22" y="0"/>
                      </a:lnTo>
                      <a:lnTo>
                        <a:pt x="22" y="1"/>
                      </a:lnTo>
                      <a:lnTo>
                        <a:pt x="22" y="2"/>
                      </a:lnTo>
                      <a:lnTo>
                        <a:pt x="21" y="4"/>
                      </a:lnTo>
                      <a:lnTo>
                        <a:pt x="7" y="4"/>
                      </a:lnTo>
                      <a:close/>
                    </a:path>
                  </a:pathLst>
                </a:custGeom>
                <a:solidFill>
                  <a:srgbClr val="8F8F8F"/>
                </a:solidFill>
                <a:ln w="9525">
                  <a:noFill/>
                  <a:round/>
                  <a:headEnd/>
                  <a:tailEnd/>
                </a:ln>
              </p:spPr>
              <p:txBody>
                <a:bodyPr/>
                <a:lstStyle/>
                <a:p>
                  <a:endParaRPr lang="en-US"/>
                </a:p>
              </p:txBody>
            </p:sp>
            <p:sp>
              <p:nvSpPr>
                <p:cNvPr id="13019" name="Freeform 595"/>
                <p:cNvSpPr>
                  <a:spLocks/>
                </p:cNvSpPr>
                <p:nvPr/>
              </p:nvSpPr>
              <p:spPr bwMode="auto">
                <a:xfrm>
                  <a:off x="2749" y="4077"/>
                  <a:ext cx="6" cy="1"/>
                </a:xfrm>
                <a:custGeom>
                  <a:avLst/>
                  <a:gdLst>
                    <a:gd name="T0" fmla="*/ 0 w 19"/>
                    <a:gd name="T1" fmla="*/ 0 h 4"/>
                    <a:gd name="T2" fmla="*/ 0 w 19"/>
                    <a:gd name="T3" fmla="*/ 0 h 4"/>
                    <a:gd name="T4" fmla="*/ 0 w 19"/>
                    <a:gd name="T5" fmla="*/ 0 h 4"/>
                    <a:gd name="T6" fmla="*/ 0 w 19"/>
                    <a:gd name="T7" fmla="*/ 0 h 4"/>
                    <a:gd name="T8" fmla="*/ 0 w 19"/>
                    <a:gd name="T9" fmla="*/ 0 h 4"/>
                    <a:gd name="T10" fmla="*/ 0 w 19"/>
                    <a:gd name="T11" fmla="*/ 0 h 4"/>
                    <a:gd name="T12" fmla="*/ 0 w 19"/>
                    <a:gd name="T13" fmla="*/ 0 h 4"/>
                    <a:gd name="T14" fmla="*/ 0 w 19"/>
                    <a:gd name="T15" fmla="*/ 0 h 4"/>
                    <a:gd name="T16" fmla="*/ 0 w 19"/>
                    <a:gd name="T17" fmla="*/ 0 h 4"/>
                    <a:gd name="T18" fmla="*/ 0 w 19"/>
                    <a:gd name="T19" fmla="*/ 0 h 4"/>
                    <a:gd name="T20" fmla="*/ 0 w 19"/>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4"/>
                    <a:gd name="T35" fmla="*/ 19 w 19"/>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4">
                      <a:moveTo>
                        <a:pt x="8" y="4"/>
                      </a:moveTo>
                      <a:lnTo>
                        <a:pt x="5" y="4"/>
                      </a:lnTo>
                      <a:lnTo>
                        <a:pt x="3" y="3"/>
                      </a:lnTo>
                      <a:lnTo>
                        <a:pt x="1" y="1"/>
                      </a:lnTo>
                      <a:lnTo>
                        <a:pt x="0" y="0"/>
                      </a:lnTo>
                      <a:lnTo>
                        <a:pt x="19" y="0"/>
                      </a:lnTo>
                      <a:lnTo>
                        <a:pt x="19" y="1"/>
                      </a:lnTo>
                      <a:lnTo>
                        <a:pt x="18" y="3"/>
                      </a:lnTo>
                      <a:lnTo>
                        <a:pt x="16" y="4"/>
                      </a:lnTo>
                      <a:lnTo>
                        <a:pt x="15" y="4"/>
                      </a:lnTo>
                      <a:lnTo>
                        <a:pt x="8" y="4"/>
                      </a:lnTo>
                      <a:close/>
                    </a:path>
                  </a:pathLst>
                </a:custGeom>
                <a:solidFill>
                  <a:srgbClr val="858585"/>
                </a:solidFill>
                <a:ln w="9525">
                  <a:noFill/>
                  <a:round/>
                  <a:headEnd/>
                  <a:tailEnd/>
                </a:ln>
              </p:spPr>
              <p:txBody>
                <a:bodyPr/>
                <a:lstStyle/>
                <a:p>
                  <a:endParaRPr lang="en-US"/>
                </a:p>
              </p:txBody>
            </p:sp>
            <p:sp>
              <p:nvSpPr>
                <p:cNvPr id="13020" name="Freeform 596"/>
                <p:cNvSpPr>
                  <a:spLocks/>
                </p:cNvSpPr>
                <p:nvPr/>
              </p:nvSpPr>
              <p:spPr bwMode="auto">
                <a:xfrm>
                  <a:off x="2750" y="4078"/>
                  <a:ext cx="5" cy="1"/>
                </a:xfrm>
                <a:custGeom>
                  <a:avLst/>
                  <a:gdLst>
                    <a:gd name="T0" fmla="*/ 0 w 14"/>
                    <a:gd name="T1" fmla="*/ 0 h 3"/>
                    <a:gd name="T2" fmla="*/ 0 w 14"/>
                    <a:gd name="T3" fmla="*/ 0 h 3"/>
                    <a:gd name="T4" fmla="*/ 0 w 14"/>
                    <a:gd name="T5" fmla="*/ 0 h 3"/>
                    <a:gd name="T6" fmla="*/ 0 w 14"/>
                    <a:gd name="T7" fmla="*/ 0 h 3"/>
                    <a:gd name="T8" fmla="*/ 0 w 14"/>
                    <a:gd name="T9" fmla="*/ 0 h 3"/>
                    <a:gd name="T10" fmla="*/ 0 w 14"/>
                    <a:gd name="T11" fmla="*/ 0 h 3"/>
                    <a:gd name="T12" fmla="*/ 0 w 14"/>
                    <a:gd name="T13" fmla="*/ 0 h 3"/>
                    <a:gd name="T14" fmla="*/ 0 w 14"/>
                    <a:gd name="T15" fmla="*/ 0 h 3"/>
                    <a:gd name="T16" fmla="*/ 0 w 14"/>
                    <a:gd name="T17" fmla="*/ 0 h 3"/>
                    <a:gd name="T18" fmla="*/ 0 w 14"/>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3"/>
                    <a:gd name="T32" fmla="*/ 14 w 14"/>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3">
                      <a:moveTo>
                        <a:pt x="0" y="0"/>
                      </a:moveTo>
                      <a:lnTo>
                        <a:pt x="3" y="1"/>
                      </a:lnTo>
                      <a:lnTo>
                        <a:pt x="4" y="2"/>
                      </a:lnTo>
                      <a:lnTo>
                        <a:pt x="7" y="3"/>
                      </a:lnTo>
                      <a:lnTo>
                        <a:pt x="10" y="3"/>
                      </a:lnTo>
                      <a:lnTo>
                        <a:pt x="11" y="3"/>
                      </a:lnTo>
                      <a:lnTo>
                        <a:pt x="11" y="2"/>
                      </a:lnTo>
                      <a:lnTo>
                        <a:pt x="14" y="1"/>
                      </a:lnTo>
                      <a:lnTo>
                        <a:pt x="14" y="0"/>
                      </a:lnTo>
                      <a:lnTo>
                        <a:pt x="0" y="0"/>
                      </a:lnTo>
                      <a:close/>
                    </a:path>
                  </a:pathLst>
                </a:custGeom>
                <a:solidFill>
                  <a:srgbClr val="7D7D7D"/>
                </a:solidFill>
                <a:ln w="9525">
                  <a:noFill/>
                  <a:round/>
                  <a:headEnd/>
                  <a:tailEnd/>
                </a:ln>
              </p:spPr>
              <p:txBody>
                <a:bodyPr/>
                <a:lstStyle/>
                <a:p>
                  <a:endParaRPr lang="en-US"/>
                </a:p>
              </p:txBody>
            </p:sp>
            <p:sp>
              <p:nvSpPr>
                <p:cNvPr id="13021" name="Freeform 597"/>
                <p:cNvSpPr>
                  <a:spLocks/>
                </p:cNvSpPr>
                <p:nvPr/>
              </p:nvSpPr>
              <p:spPr bwMode="auto">
                <a:xfrm>
                  <a:off x="2751" y="4078"/>
                  <a:ext cx="3" cy="1"/>
                </a:xfrm>
                <a:custGeom>
                  <a:avLst/>
                  <a:gdLst>
                    <a:gd name="T0" fmla="*/ 0 w 7"/>
                    <a:gd name="T1" fmla="*/ 0 h 2"/>
                    <a:gd name="T2" fmla="*/ 0 w 7"/>
                    <a:gd name="T3" fmla="*/ 1 h 2"/>
                    <a:gd name="T4" fmla="*/ 0 w 7"/>
                    <a:gd name="T5" fmla="*/ 1 h 2"/>
                    <a:gd name="T6" fmla="*/ 0 w 7"/>
                    <a:gd name="T7" fmla="*/ 1 h 2"/>
                    <a:gd name="T8" fmla="*/ 0 w 7"/>
                    <a:gd name="T9" fmla="*/ 1 h 2"/>
                    <a:gd name="T10" fmla="*/ 0 w 7"/>
                    <a:gd name="T11" fmla="*/ 1 h 2"/>
                    <a:gd name="T12" fmla="*/ 0 w 7"/>
                    <a:gd name="T13" fmla="*/ 1 h 2"/>
                    <a:gd name="T14" fmla="*/ 0 w 7"/>
                    <a:gd name="T15" fmla="*/ 1 h 2"/>
                    <a:gd name="T16" fmla="*/ 0 w 7"/>
                    <a:gd name="T17" fmla="*/ 0 h 2"/>
                    <a:gd name="T18" fmla="*/ 0 w 7"/>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2"/>
                    <a:gd name="T32" fmla="*/ 7 w 7"/>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2">
                      <a:moveTo>
                        <a:pt x="0" y="0"/>
                      </a:moveTo>
                      <a:lnTo>
                        <a:pt x="2" y="1"/>
                      </a:lnTo>
                      <a:lnTo>
                        <a:pt x="3" y="2"/>
                      </a:lnTo>
                      <a:lnTo>
                        <a:pt x="4" y="2"/>
                      </a:lnTo>
                      <a:lnTo>
                        <a:pt x="6" y="2"/>
                      </a:lnTo>
                      <a:lnTo>
                        <a:pt x="7" y="1"/>
                      </a:lnTo>
                      <a:lnTo>
                        <a:pt x="7" y="0"/>
                      </a:lnTo>
                      <a:lnTo>
                        <a:pt x="0" y="0"/>
                      </a:lnTo>
                      <a:close/>
                    </a:path>
                  </a:pathLst>
                </a:custGeom>
                <a:solidFill>
                  <a:srgbClr val="737373"/>
                </a:solidFill>
                <a:ln w="9525">
                  <a:noFill/>
                  <a:round/>
                  <a:headEnd/>
                  <a:tailEnd/>
                </a:ln>
              </p:spPr>
              <p:txBody>
                <a:bodyPr/>
                <a:lstStyle/>
                <a:p>
                  <a:endParaRPr lang="en-US"/>
                </a:p>
              </p:txBody>
            </p:sp>
            <p:sp>
              <p:nvSpPr>
                <p:cNvPr id="13022" name="Freeform 598"/>
                <p:cNvSpPr>
                  <a:spLocks/>
                </p:cNvSpPr>
                <p:nvPr/>
              </p:nvSpPr>
              <p:spPr bwMode="auto">
                <a:xfrm>
                  <a:off x="2747" y="4076"/>
                  <a:ext cx="7" cy="5"/>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0 h 14"/>
                    <a:gd name="T18" fmla="*/ 0 w 19"/>
                    <a:gd name="T19" fmla="*/ 0 h 14"/>
                    <a:gd name="T20" fmla="*/ 0 w 19"/>
                    <a:gd name="T21" fmla="*/ 0 h 14"/>
                    <a:gd name="T22" fmla="*/ 0 w 19"/>
                    <a:gd name="T23" fmla="*/ 0 h 14"/>
                    <a:gd name="T24" fmla="*/ 0 w 19"/>
                    <a:gd name="T25" fmla="*/ 0 h 14"/>
                    <a:gd name="T26" fmla="*/ 0 w 19"/>
                    <a:gd name="T27" fmla="*/ 0 h 14"/>
                    <a:gd name="T28" fmla="*/ 0 w 19"/>
                    <a:gd name="T29" fmla="*/ 0 h 14"/>
                    <a:gd name="T30" fmla="*/ 0 w 19"/>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14"/>
                    <a:gd name="T50" fmla="*/ 19 w 19"/>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14">
                      <a:moveTo>
                        <a:pt x="15" y="5"/>
                      </a:moveTo>
                      <a:lnTo>
                        <a:pt x="18" y="5"/>
                      </a:lnTo>
                      <a:lnTo>
                        <a:pt x="16" y="5"/>
                      </a:lnTo>
                      <a:lnTo>
                        <a:pt x="12" y="2"/>
                      </a:lnTo>
                      <a:lnTo>
                        <a:pt x="8" y="1"/>
                      </a:lnTo>
                      <a:lnTo>
                        <a:pt x="8" y="0"/>
                      </a:lnTo>
                      <a:lnTo>
                        <a:pt x="0" y="7"/>
                      </a:lnTo>
                      <a:lnTo>
                        <a:pt x="3" y="9"/>
                      </a:lnTo>
                      <a:lnTo>
                        <a:pt x="7" y="10"/>
                      </a:lnTo>
                      <a:lnTo>
                        <a:pt x="11" y="13"/>
                      </a:lnTo>
                      <a:lnTo>
                        <a:pt x="18" y="14"/>
                      </a:lnTo>
                      <a:lnTo>
                        <a:pt x="19" y="13"/>
                      </a:lnTo>
                      <a:lnTo>
                        <a:pt x="18" y="14"/>
                      </a:lnTo>
                      <a:lnTo>
                        <a:pt x="19" y="14"/>
                      </a:lnTo>
                      <a:lnTo>
                        <a:pt x="19" y="13"/>
                      </a:lnTo>
                      <a:lnTo>
                        <a:pt x="15" y="5"/>
                      </a:lnTo>
                      <a:close/>
                    </a:path>
                  </a:pathLst>
                </a:custGeom>
                <a:solidFill>
                  <a:srgbClr val="000000"/>
                </a:solidFill>
                <a:ln w="9525">
                  <a:noFill/>
                  <a:round/>
                  <a:headEnd/>
                  <a:tailEnd/>
                </a:ln>
              </p:spPr>
              <p:txBody>
                <a:bodyPr/>
                <a:lstStyle/>
                <a:p>
                  <a:endParaRPr lang="en-US"/>
                </a:p>
              </p:txBody>
            </p:sp>
            <p:sp>
              <p:nvSpPr>
                <p:cNvPr id="13023" name="Freeform 599"/>
                <p:cNvSpPr>
                  <a:spLocks/>
                </p:cNvSpPr>
                <p:nvPr/>
              </p:nvSpPr>
              <p:spPr bwMode="auto">
                <a:xfrm>
                  <a:off x="2752" y="4075"/>
                  <a:ext cx="5" cy="5"/>
                </a:xfrm>
                <a:custGeom>
                  <a:avLst/>
                  <a:gdLst>
                    <a:gd name="T0" fmla="*/ 0 w 15"/>
                    <a:gd name="T1" fmla="*/ 0 h 16"/>
                    <a:gd name="T2" fmla="*/ 0 w 15"/>
                    <a:gd name="T3" fmla="*/ 0 h 16"/>
                    <a:gd name="T4" fmla="*/ 0 w 15"/>
                    <a:gd name="T5" fmla="*/ 0 h 16"/>
                    <a:gd name="T6" fmla="*/ 0 w 15"/>
                    <a:gd name="T7" fmla="*/ 0 h 16"/>
                    <a:gd name="T8" fmla="*/ 0 w 15"/>
                    <a:gd name="T9" fmla="*/ 0 h 16"/>
                    <a:gd name="T10" fmla="*/ 0 w 15"/>
                    <a:gd name="T11" fmla="*/ 0 h 16"/>
                    <a:gd name="T12" fmla="*/ 0 w 15"/>
                    <a:gd name="T13" fmla="*/ 0 h 16"/>
                    <a:gd name="T14" fmla="*/ 0 w 15"/>
                    <a:gd name="T15" fmla="*/ 0 h 16"/>
                    <a:gd name="T16" fmla="*/ 0 w 15"/>
                    <a:gd name="T17" fmla="*/ 0 h 16"/>
                    <a:gd name="T18" fmla="*/ 0 w 15"/>
                    <a:gd name="T19" fmla="*/ 0 h 16"/>
                    <a:gd name="T20" fmla="*/ 0 w 15"/>
                    <a:gd name="T21" fmla="*/ 0 h 16"/>
                    <a:gd name="T22" fmla="*/ 0 w 15"/>
                    <a:gd name="T23" fmla="*/ 0 h 16"/>
                    <a:gd name="T24" fmla="*/ 0 w 15"/>
                    <a:gd name="T25" fmla="*/ 0 h 16"/>
                    <a:gd name="T26" fmla="*/ 0 w 15"/>
                    <a:gd name="T27" fmla="*/ 0 h 16"/>
                    <a:gd name="T28" fmla="*/ 0 w 15"/>
                    <a:gd name="T29" fmla="*/ 0 h 16"/>
                    <a:gd name="T30" fmla="*/ 0 w 15"/>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6"/>
                    <a:gd name="T50" fmla="*/ 15 w 15"/>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6">
                      <a:moveTo>
                        <a:pt x="7" y="0"/>
                      </a:moveTo>
                      <a:lnTo>
                        <a:pt x="5" y="0"/>
                      </a:lnTo>
                      <a:lnTo>
                        <a:pt x="4" y="2"/>
                      </a:lnTo>
                      <a:lnTo>
                        <a:pt x="3" y="4"/>
                      </a:lnTo>
                      <a:lnTo>
                        <a:pt x="0" y="6"/>
                      </a:lnTo>
                      <a:lnTo>
                        <a:pt x="0" y="8"/>
                      </a:lnTo>
                      <a:lnTo>
                        <a:pt x="4" y="16"/>
                      </a:lnTo>
                      <a:lnTo>
                        <a:pt x="8" y="13"/>
                      </a:lnTo>
                      <a:lnTo>
                        <a:pt x="12" y="10"/>
                      </a:lnTo>
                      <a:lnTo>
                        <a:pt x="15" y="6"/>
                      </a:lnTo>
                      <a:lnTo>
                        <a:pt x="15" y="5"/>
                      </a:lnTo>
                      <a:lnTo>
                        <a:pt x="7" y="0"/>
                      </a:lnTo>
                      <a:lnTo>
                        <a:pt x="5" y="0"/>
                      </a:lnTo>
                      <a:lnTo>
                        <a:pt x="7" y="0"/>
                      </a:lnTo>
                      <a:close/>
                    </a:path>
                  </a:pathLst>
                </a:custGeom>
                <a:solidFill>
                  <a:srgbClr val="000000"/>
                </a:solidFill>
                <a:ln w="9525">
                  <a:noFill/>
                  <a:round/>
                  <a:headEnd/>
                  <a:tailEnd/>
                </a:ln>
              </p:spPr>
              <p:txBody>
                <a:bodyPr/>
                <a:lstStyle/>
                <a:p>
                  <a:endParaRPr lang="en-US"/>
                </a:p>
              </p:txBody>
            </p:sp>
            <p:sp>
              <p:nvSpPr>
                <p:cNvPr id="13024" name="Freeform 600"/>
                <p:cNvSpPr>
                  <a:spLocks/>
                </p:cNvSpPr>
                <p:nvPr/>
              </p:nvSpPr>
              <p:spPr bwMode="auto">
                <a:xfrm>
                  <a:off x="2755" y="4070"/>
                  <a:ext cx="4" cy="7"/>
                </a:xfrm>
                <a:custGeom>
                  <a:avLst/>
                  <a:gdLst>
                    <a:gd name="T0" fmla="*/ 0 w 12"/>
                    <a:gd name="T1" fmla="*/ 0 h 19"/>
                    <a:gd name="T2" fmla="*/ 0 w 12"/>
                    <a:gd name="T3" fmla="*/ 0 h 19"/>
                    <a:gd name="T4" fmla="*/ 0 w 12"/>
                    <a:gd name="T5" fmla="*/ 0 h 19"/>
                    <a:gd name="T6" fmla="*/ 0 w 12"/>
                    <a:gd name="T7" fmla="*/ 0 h 19"/>
                    <a:gd name="T8" fmla="*/ 0 w 12"/>
                    <a:gd name="T9" fmla="*/ 0 h 19"/>
                    <a:gd name="T10" fmla="*/ 0 w 12"/>
                    <a:gd name="T11" fmla="*/ 0 h 19"/>
                    <a:gd name="T12" fmla="*/ 0 w 12"/>
                    <a:gd name="T13" fmla="*/ 0 h 19"/>
                    <a:gd name="T14" fmla="*/ 0 w 12"/>
                    <a:gd name="T15" fmla="*/ 0 h 19"/>
                    <a:gd name="T16" fmla="*/ 0 w 12"/>
                    <a:gd name="T17" fmla="*/ 0 h 19"/>
                    <a:gd name="T18" fmla="*/ 0 w 12"/>
                    <a:gd name="T19" fmla="*/ 0 h 19"/>
                    <a:gd name="T20" fmla="*/ 0 w 12"/>
                    <a:gd name="T21" fmla="*/ 0 h 19"/>
                    <a:gd name="T22" fmla="*/ 0 w 12"/>
                    <a:gd name="T23" fmla="*/ 0 h 19"/>
                    <a:gd name="T24" fmla="*/ 0 w 12"/>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
                    <a:gd name="T40" fmla="*/ 0 h 19"/>
                    <a:gd name="T41" fmla="*/ 12 w 12"/>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 h="19">
                      <a:moveTo>
                        <a:pt x="0" y="9"/>
                      </a:moveTo>
                      <a:lnTo>
                        <a:pt x="0" y="9"/>
                      </a:lnTo>
                      <a:lnTo>
                        <a:pt x="1" y="10"/>
                      </a:lnTo>
                      <a:lnTo>
                        <a:pt x="0" y="11"/>
                      </a:lnTo>
                      <a:lnTo>
                        <a:pt x="0" y="14"/>
                      </a:lnTo>
                      <a:lnTo>
                        <a:pt x="8" y="19"/>
                      </a:lnTo>
                      <a:lnTo>
                        <a:pt x="12" y="16"/>
                      </a:lnTo>
                      <a:lnTo>
                        <a:pt x="12" y="10"/>
                      </a:lnTo>
                      <a:lnTo>
                        <a:pt x="11" y="4"/>
                      </a:lnTo>
                      <a:lnTo>
                        <a:pt x="5" y="0"/>
                      </a:lnTo>
                      <a:lnTo>
                        <a:pt x="0" y="9"/>
                      </a:lnTo>
                      <a:close/>
                    </a:path>
                  </a:pathLst>
                </a:custGeom>
                <a:solidFill>
                  <a:srgbClr val="000000"/>
                </a:solidFill>
                <a:ln w="9525">
                  <a:noFill/>
                  <a:round/>
                  <a:headEnd/>
                  <a:tailEnd/>
                </a:ln>
              </p:spPr>
              <p:txBody>
                <a:bodyPr/>
                <a:lstStyle/>
                <a:p>
                  <a:endParaRPr lang="en-US"/>
                </a:p>
              </p:txBody>
            </p:sp>
            <p:sp>
              <p:nvSpPr>
                <p:cNvPr id="13025" name="Freeform 601"/>
                <p:cNvSpPr>
                  <a:spLocks/>
                </p:cNvSpPr>
                <p:nvPr/>
              </p:nvSpPr>
              <p:spPr bwMode="auto">
                <a:xfrm>
                  <a:off x="2747" y="4070"/>
                  <a:ext cx="9" cy="4"/>
                </a:xfrm>
                <a:custGeom>
                  <a:avLst/>
                  <a:gdLst>
                    <a:gd name="T0" fmla="*/ 0 w 27"/>
                    <a:gd name="T1" fmla="*/ 0 h 13"/>
                    <a:gd name="T2" fmla="*/ 0 w 27"/>
                    <a:gd name="T3" fmla="*/ 0 h 13"/>
                    <a:gd name="T4" fmla="*/ 0 w 27"/>
                    <a:gd name="T5" fmla="*/ 0 h 13"/>
                    <a:gd name="T6" fmla="*/ 0 w 27"/>
                    <a:gd name="T7" fmla="*/ 0 h 13"/>
                    <a:gd name="T8" fmla="*/ 0 w 27"/>
                    <a:gd name="T9" fmla="*/ 0 h 13"/>
                    <a:gd name="T10" fmla="*/ 0 w 27"/>
                    <a:gd name="T11" fmla="*/ 0 h 13"/>
                    <a:gd name="T12" fmla="*/ 0 w 27"/>
                    <a:gd name="T13" fmla="*/ 0 h 13"/>
                    <a:gd name="T14" fmla="*/ 0 w 27"/>
                    <a:gd name="T15" fmla="*/ 0 h 13"/>
                    <a:gd name="T16" fmla="*/ 0 w 27"/>
                    <a:gd name="T17" fmla="*/ 0 h 13"/>
                    <a:gd name="T18" fmla="*/ 0 w 27"/>
                    <a:gd name="T19" fmla="*/ 0 h 13"/>
                    <a:gd name="T20" fmla="*/ 0 w 27"/>
                    <a:gd name="T21" fmla="*/ 0 h 13"/>
                    <a:gd name="T22" fmla="*/ 0 w 27"/>
                    <a:gd name="T23" fmla="*/ 0 h 13"/>
                    <a:gd name="T24" fmla="*/ 0 w 27"/>
                    <a:gd name="T25" fmla="*/ 0 h 13"/>
                    <a:gd name="T26" fmla="*/ 0 w 27"/>
                    <a:gd name="T27" fmla="*/ 0 h 13"/>
                    <a:gd name="T28" fmla="*/ 0 w 27"/>
                    <a:gd name="T29" fmla="*/ 0 h 13"/>
                    <a:gd name="T30" fmla="*/ 0 w 27"/>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3"/>
                    <a:gd name="T50" fmla="*/ 27 w 27"/>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3">
                      <a:moveTo>
                        <a:pt x="7" y="13"/>
                      </a:moveTo>
                      <a:lnTo>
                        <a:pt x="7" y="13"/>
                      </a:lnTo>
                      <a:lnTo>
                        <a:pt x="9" y="12"/>
                      </a:lnTo>
                      <a:lnTo>
                        <a:pt x="15" y="11"/>
                      </a:lnTo>
                      <a:lnTo>
                        <a:pt x="19" y="9"/>
                      </a:lnTo>
                      <a:lnTo>
                        <a:pt x="22" y="11"/>
                      </a:lnTo>
                      <a:lnTo>
                        <a:pt x="27" y="2"/>
                      </a:lnTo>
                      <a:lnTo>
                        <a:pt x="20" y="0"/>
                      </a:lnTo>
                      <a:lnTo>
                        <a:pt x="12" y="0"/>
                      </a:lnTo>
                      <a:lnTo>
                        <a:pt x="7" y="2"/>
                      </a:lnTo>
                      <a:lnTo>
                        <a:pt x="0" y="5"/>
                      </a:lnTo>
                      <a:lnTo>
                        <a:pt x="7" y="13"/>
                      </a:lnTo>
                      <a:close/>
                    </a:path>
                  </a:pathLst>
                </a:custGeom>
                <a:solidFill>
                  <a:srgbClr val="000000"/>
                </a:solidFill>
                <a:ln w="9525">
                  <a:noFill/>
                  <a:round/>
                  <a:headEnd/>
                  <a:tailEnd/>
                </a:ln>
              </p:spPr>
              <p:txBody>
                <a:bodyPr/>
                <a:lstStyle/>
                <a:p>
                  <a:endParaRPr lang="en-US"/>
                </a:p>
              </p:txBody>
            </p:sp>
            <p:sp>
              <p:nvSpPr>
                <p:cNvPr id="13026" name="Freeform 602"/>
                <p:cNvSpPr>
                  <a:spLocks/>
                </p:cNvSpPr>
                <p:nvPr/>
              </p:nvSpPr>
              <p:spPr bwMode="auto">
                <a:xfrm>
                  <a:off x="2745" y="4071"/>
                  <a:ext cx="5" cy="8"/>
                </a:xfrm>
                <a:custGeom>
                  <a:avLst/>
                  <a:gdLst>
                    <a:gd name="T0" fmla="*/ 0 w 15"/>
                    <a:gd name="T1" fmla="*/ 0 h 22"/>
                    <a:gd name="T2" fmla="*/ 0 w 15"/>
                    <a:gd name="T3" fmla="*/ 0 h 22"/>
                    <a:gd name="T4" fmla="*/ 0 w 15"/>
                    <a:gd name="T5" fmla="*/ 0 h 22"/>
                    <a:gd name="T6" fmla="*/ 0 w 15"/>
                    <a:gd name="T7" fmla="*/ 0 h 22"/>
                    <a:gd name="T8" fmla="*/ 0 w 15"/>
                    <a:gd name="T9" fmla="*/ 0 h 22"/>
                    <a:gd name="T10" fmla="*/ 0 w 15"/>
                    <a:gd name="T11" fmla="*/ 0 h 22"/>
                    <a:gd name="T12" fmla="*/ 0 w 15"/>
                    <a:gd name="T13" fmla="*/ 0 h 22"/>
                    <a:gd name="T14" fmla="*/ 0 w 15"/>
                    <a:gd name="T15" fmla="*/ 0 h 22"/>
                    <a:gd name="T16" fmla="*/ 0 w 15"/>
                    <a:gd name="T17" fmla="*/ 0 h 22"/>
                    <a:gd name="T18" fmla="*/ 0 w 15"/>
                    <a:gd name="T19" fmla="*/ 0 h 22"/>
                    <a:gd name="T20" fmla="*/ 0 w 15"/>
                    <a:gd name="T21" fmla="*/ 0 h 22"/>
                    <a:gd name="T22" fmla="*/ 0 w 15"/>
                    <a:gd name="T23" fmla="*/ 0 h 22"/>
                    <a:gd name="T24" fmla="*/ 0 w 15"/>
                    <a:gd name="T25" fmla="*/ 0 h 22"/>
                    <a:gd name="T26" fmla="*/ 0 w 15"/>
                    <a:gd name="T27" fmla="*/ 0 h 22"/>
                    <a:gd name="T28" fmla="*/ 0 w 15"/>
                    <a:gd name="T29" fmla="*/ 0 h 22"/>
                    <a:gd name="T30" fmla="*/ 0 w 15"/>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2"/>
                    <a:gd name="T50" fmla="*/ 15 w 15"/>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2">
                      <a:moveTo>
                        <a:pt x="15" y="14"/>
                      </a:moveTo>
                      <a:lnTo>
                        <a:pt x="14" y="13"/>
                      </a:lnTo>
                      <a:lnTo>
                        <a:pt x="11" y="11"/>
                      </a:lnTo>
                      <a:lnTo>
                        <a:pt x="11" y="9"/>
                      </a:lnTo>
                      <a:lnTo>
                        <a:pt x="14" y="8"/>
                      </a:lnTo>
                      <a:lnTo>
                        <a:pt x="7" y="0"/>
                      </a:lnTo>
                      <a:lnTo>
                        <a:pt x="1" y="6"/>
                      </a:lnTo>
                      <a:lnTo>
                        <a:pt x="0" y="11"/>
                      </a:lnTo>
                      <a:lnTo>
                        <a:pt x="1" y="17"/>
                      </a:lnTo>
                      <a:lnTo>
                        <a:pt x="7" y="22"/>
                      </a:lnTo>
                      <a:lnTo>
                        <a:pt x="7" y="21"/>
                      </a:lnTo>
                      <a:lnTo>
                        <a:pt x="15" y="14"/>
                      </a:lnTo>
                      <a:lnTo>
                        <a:pt x="14" y="14"/>
                      </a:lnTo>
                      <a:lnTo>
                        <a:pt x="14" y="13"/>
                      </a:lnTo>
                      <a:lnTo>
                        <a:pt x="15" y="14"/>
                      </a:lnTo>
                      <a:close/>
                    </a:path>
                  </a:pathLst>
                </a:custGeom>
                <a:solidFill>
                  <a:srgbClr val="000000"/>
                </a:solidFill>
                <a:ln w="9525">
                  <a:noFill/>
                  <a:round/>
                  <a:headEnd/>
                  <a:tailEnd/>
                </a:ln>
              </p:spPr>
              <p:txBody>
                <a:bodyPr/>
                <a:lstStyle/>
                <a:p>
                  <a:endParaRPr lang="en-US"/>
                </a:p>
              </p:txBody>
            </p:sp>
            <p:sp>
              <p:nvSpPr>
                <p:cNvPr id="13027" name="Freeform 603"/>
                <p:cNvSpPr>
                  <a:spLocks/>
                </p:cNvSpPr>
                <p:nvPr/>
              </p:nvSpPr>
              <p:spPr bwMode="auto">
                <a:xfrm>
                  <a:off x="2840" y="4078"/>
                  <a:ext cx="1" cy="1"/>
                </a:xfrm>
                <a:custGeom>
                  <a:avLst/>
                  <a:gdLst>
                    <a:gd name="T0" fmla="*/ 0 w 3"/>
                    <a:gd name="T1" fmla="*/ 0 h 1"/>
                    <a:gd name="T2" fmla="*/ 0 w 3"/>
                    <a:gd name="T3" fmla="*/ 0 h 1"/>
                    <a:gd name="T4" fmla="*/ 0 w 3"/>
                    <a:gd name="T5" fmla="*/ 0 h 1"/>
                    <a:gd name="T6" fmla="*/ 0 w 3"/>
                    <a:gd name="T7" fmla="*/ 0 h 1"/>
                    <a:gd name="T8" fmla="*/ 0 w 3"/>
                    <a:gd name="T9" fmla="*/ 0 h 1"/>
                    <a:gd name="T10" fmla="*/ 0 w 3"/>
                    <a:gd name="T11" fmla="*/ 0 h 1"/>
                    <a:gd name="T12" fmla="*/ 0 w 3"/>
                    <a:gd name="T13" fmla="*/ 0 h 1"/>
                    <a:gd name="T14" fmla="*/ 0 60000 65536"/>
                    <a:gd name="T15" fmla="*/ 0 60000 65536"/>
                    <a:gd name="T16" fmla="*/ 0 60000 65536"/>
                    <a:gd name="T17" fmla="*/ 0 60000 65536"/>
                    <a:gd name="T18" fmla="*/ 0 60000 65536"/>
                    <a:gd name="T19" fmla="*/ 0 60000 65536"/>
                    <a:gd name="T20" fmla="*/ 0 60000 65536"/>
                    <a:gd name="T21" fmla="*/ 0 w 3"/>
                    <a:gd name="T22" fmla="*/ 0 h 1"/>
                    <a:gd name="T23" fmla="*/ 3 w 3"/>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 h="1">
                      <a:moveTo>
                        <a:pt x="0" y="0"/>
                      </a:moveTo>
                      <a:lnTo>
                        <a:pt x="0" y="0"/>
                      </a:lnTo>
                      <a:lnTo>
                        <a:pt x="1" y="0"/>
                      </a:lnTo>
                      <a:lnTo>
                        <a:pt x="3" y="0"/>
                      </a:lnTo>
                      <a:lnTo>
                        <a:pt x="0" y="0"/>
                      </a:lnTo>
                      <a:close/>
                    </a:path>
                  </a:pathLst>
                </a:custGeom>
                <a:solidFill>
                  <a:srgbClr val="EDEDED"/>
                </a:solidFill>
                <a:ln w="9525">
                  <a:noFill/>
                  <a:round/>
                  <a:headEnd/>
                  <a:tailEnd/>
                </a:ln>
              </p:spPr>
              <p:txBody>
                <a:bodyPr/>
                <a:lstStyle/>
                <a:p>
                  <a:endParaRPr lang="en-US"/>
                </a:p>
              </p:txBody>
            </p:sp>
            <p:sp>
              <p:nvSpPr>
                <p:cNvPr id="13028" name="Freeform 604"/>
                <p:cNvSpPr>
                  <a:spLocks/>
                </p:cNvSpPr>
                <p:nvPr/>
              </p:nvSpPr>
              <p:spPr bwMode="auto">
                <a:xfrm>
                  <a:off x="2837" y="4078"/>
                  <a:ext cx="4" cy="1"/>
                </a:xfrm>
                <a:custGeom>
                  <a:avLst/>
                  <a:gdLst>
                    <a:gd name="T0" fmla="*/ 0 w 11"/>
                    <a:gd name="T1" fmla="*/ 1 h 2"/>
                    <a:gd name="T2" fmla="*/ 0 w 11"/>
                    <a:gd name="T3" fmla="*/ 1 h 2"/>
                    <a:gd name="T4" fmla="*/ 0 w 11"/>
                    <a:gd name="T5" fmla="*/ 1 h 2"/>
                    <a:gd name="T6" fmla="*/ 0 w 11"/>
                    <a:gd name="T7" fmla="*/ 0 h 2"/>
                    <a:gd name="T8" fmla="*/ 0 w 11"/>
                    <a:gd name="T9" fmla="*/ 0 h 2"/>
                    <a:gd name="T10" fmla="*/ 0 w 11"/>
                    <a:gd name="T11" fmla="*/ 1 h 2"/>
                    <a:gd name="T12" fmla="*/ 0 w 11"/>
                    <a:gd name="T13" fmla="*/ 1 h 2"/>
                    <a:gd name="T14" fmla="*/ 0 60000 65536"/>
                    <a:gd name="T15" fmla="*/ 0 60000 65536"/>
                    <a:gd name="T16" fmla="*/ 0 60000 65536"/>
                    <a:gd name="T17" fmla="*/ 0 60000 65536"/>
                    <a:gd name="T18" fmla="*/ 0 60000 65536"/>
                    <a:gd name="T19" fmla="*/ 0 60000 65536"/>
                    <a:gd name="T20" fmla="*/ 0 60000 65536"/>
                    <a:gd name="T21" fmla="*/ 0 w 11"/>
                    <a:gd name="T22" fmla="*/ 0 h 2"/>
                    <a:gd name="T23" fmla="*/ 11 w 1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
                      <a:moveTo>
                        <a:pt x="0" y="2"/>
                      </a:moveTo>
                      <a:lnTo>
                        <a:pt x="4" y="1"/>
                      </a:lnTo>
                      <a:lnTo>
                        <a:pt x="8" y="1"/>
                      </a:lnTo>
                      <a:lnTo>
                        <a:pt x="9" y="0"/>
                      </a:lnTo>
                      <a:lnTo>
                        <a:pt x="11" y="2"/>
                      </a:lnTo>
                      <a:lnTo>
                        <a:pt x="0" y="2"/>
                      </a:lnTo>
                      <a:close/>
                    </a:path>
                  </a:pathLst>
                </a:custGeom>
                <a:solidFill>
                  <a:srgbClr val="E3E3E3"/>
                </a:solidFill>
                <a:ln w="9525">
                  <a:noFill/>
                  <a:round/>
                  <a:headEnd/>
                  <a:tailEnd/>
                </a:ln>
              </p:spPr>
              <p:txBody>
                <a:bodyPr/>
                <a:lstStyle/>
                <a:p>
                  <a:endParaRPr lang="en-US"/>
                </a:p>
              </p:txBody>
            </p:sp>
            <p:sp>
              <p:nvSpPr>
                <p:cNvPr id="13029" name="Freeform 605"/>
                <p:cNvSpPr>
                  <a:spLocks/>
                </p:cNvSpPr>
                <p:nvPr/>
              </p:nvSpPr>
              <p:spPr bwMode="auto">
                <a:xfrm>
                  <a:off x="2835" y="4078"/>
                  <a:ext cx="6" cy="2"/>
                </a:xfrm>
                <a:custGeom>
                  <a:avLst/>
                  <a:gdLst>
                    <a:gd name="T0" fmla="*/ 0 w 17"/>
                    <a:gd name="T1" fmla="*/ 0 h 5"/>
                    <a:gd name="T2" fmla="*/ 0 w 17"/>
                    <a:gd name="T3" fmla="*/ 0 h 5"/>
                    <a:gd name="T4" fmla="*/ 0 w 17"/>
                    <a:gd name="T5" fmla="*/ 0 h 5"/>
                    <a:gd name="T6" fmla="*/ 0 w 17"/>
                    <a:gd name="T7" fmla="*/ 0 h 5"/>
                    <a:gd name="T8" fmla="*/ 0 w 17"/>
                    <a:gd name="T9" fmla="*/ 0 h 5"/>
                    <a:gd name="T10" fmla="*/ 0 w 17"/>
                    <a:gd name="T11" fmla="*/ 0 h 5"/>
                    <a:gd name="T12" fmla="*/ 0 w 17"/>
                    <a:gd name="T13" fmla="*/ 0 h 5"/>
                    <a:gd name="T14" fmla="*/ 0 w 17"/>
                    <a:gd name="T15" fmla="*/ 0 h 5"/>
                    <a:gd name="T16" fmla="*/ 0 w 17"/>
                    <a:gd name="T17" fmla="*/ 0 h 5"/>
                    <a:gd name="T18" fmla="*/ 0 w 17"/>
                    <a:gd name="T19" fmla="*/ 0 h 5"/>
                    <a:gd name="T20" fmla="*/ 0 w 17"/>
                    <a:gd name="T21" fmla="*/ 0 h 5"/>
                    <a:gd name="T22" fmla="*/ 0 w 17"/>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5"/>
                    <a:gd name="T38" fmla="*/ 17 w 17"/>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5">
                      <a:moveTo>
                        <a:pt x="0" y="5"/>
                      </a:moveTo>
                      <a:lnTo>
                        <a:pt x="2" y="5"/>
                      </a:lnTo>
                      <a:lnTo>
                        <a:pt x="4" y="2"/>
                      </a:lnTo>
                      <a:lnTo>
                        <a:pt x="8" y="1"/>
                      </a:lnTo>
                      <a:lnTo>
                        <a:pt x="11" y="1"/>
                      </a:lnTo>
                      <a:lnTo>
                        <a:pt x="14" y="0"/>
                      </a:lnTo>
                      <a:lnTo>
                        <a:pt x="17" y="0"/>
                      </a:lnTo>
                      <a:lnTo>
                        <a:pt x="17" y="5"/>
                      </a:lnTo>
                      <a:lnTo>
                        <a:pt x="0" y="5"/>
                      </a:lnTo>
                      <a:close/>
                    </a:path>
                  </a:pathLst>
                </a:custGeom>
                <a:solidFill>
                  <a:srgbClr val="D9D9D9"/>
                </a:solidFill>
                <a:ln w="9525">
                  <a:noFill/>
                  <a:round/>
                  <a:headEnd/>
                  <a:tailEnd/>
                </a:ln>
              </p:spPr>
              <p:txBody>
                <a:bodyPr/>
                <a:lstStyle/>
                <a:p>
                  <a:endParaRPr lang="en-US"/>
                </a:p>
              </p:txBody>
            </p:sp>
            <p:sp>
              <p:nvSpPr>
                <p:cNvPr id="13030" name="Freeform 606"/>
                <p:cNvSpPr>
                  <a:spLocks/>
                </p:cNvSpPr>
                <p:nvPr/>
              </p:nvSpPr>
              <p:spPr bwMode="auto">
                <a:xfrm>
                  <a:off x="2834" y="4079"/>
                  <a:ext cx="7"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w 20"/>
                    <a:gd name="T15" fmla="*/ 0 h 4"/>
                    <a:gd name="T16" fmla="*/ 0 w 20"/>
                    <a:gd name="T17" fmla="*/ 0 h 4"/>
                    <a:gd name="T18" fmla="*/ 0 w 20"/>
                    <a:gd name="T19" fmla="*/ 0 h 4"/>
                    <a:gd name="T20" fmla="*/ 0 w 20"/>
                    <a:gd name="T21" fmla="*/ 0 h 4"/>
                    <a:gd name="T22" fmla="*/ 0 w 20"/>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4"/>
                    <a:gd name="T38" fmla="*/ 20 w 20"/>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4">
                      <a:moveTo>
                        <a:pt x="0" y="4"/>
                      </a:moveTo>
                      <a:lnTo>
                        <a:pt x="2" y="4"/>
                      </a:lnTo>
                      <a:lnTo>
                        <a:pt x="2" y="3"/>
                      </a:lnTo>
                      <a:lnTo>
                        <a:pt x="3" y="3"/>
                      </a:lnTo>
                      <a:lnTo>
                        <a:pt x="5" y="3"/>
                      </a:lnTo>
                      <a:lnTo>
                        <a:pt x="6" y="1"/>
                      </a:lnTo>
                      <a:lnTo>
                        <a:pt x="6" y="0"/>
                      </a:lnTo>
                      <a:lnTo>
                        <a:pt x="9" y="0"/>
                      </a:lnTo>
                      <a:lnTo>
                        <a:pt x="20" y="0"/>
                      </a:lnTo>
                      <a:lnTo>
                        <a:pt x="20" y="4"/>
                      </a:lnTo>
                      <a:lnTo>
                        <a:pt x="0" y="4"/>
                      </a:lnTo>
                      <a:close/>
                    </a:path>
                  </a:pathLst>
                </a:custGeom>
                <a:solidFill>
                  <a:srgbClr val="D1D1D1"/>
                </a:solidFill>
                <a:ln w="9525">
                  <a:noFill/>
                  <a:round/>
                  <a:headEnd/>
                  <a:tailEnd/>
                </a:ln>
              </p:spPr>
              <p:txBody>
                <a:bodyPr/>
                <a:lstStyle/>
                <a:p>
                  <a:endParaRPr lang="en-US"/>
                </a:p>
              </p:txBody>
            </p:sp>
          </p:grpSp>
          <p:grpSp>
            <p:nvGrpSpPr>
              <p:cNvPr id="15" name="Group 808"/>
              <p:cNvGrpSpPr>
                <a:grpSpLocks/>
              </p:cNvGrpSpPr>
              <p:nvPr/>
            </p:nvGrpSpPr>
            <p:grpSpPr bwMode="auto">
              <a:xfrm>
                <a:off x="2783" y="4037"/>
                <a:ext cx="63" cy="50"/>
                <a:chOff x="2784" y="4038"/>
                <a:chExt cx="63" cy="50"/>
              </a:xfrm>
            </p:grpSpPr>
            <p:sp>
              <p:nvSpPr>
                <p:cNvPr id="12631" name="Freeform 608"/>
                <p:cNvSpPr>
                  <a:spLocks/>
                </p:cNvSpPr>
                <p:nvPr/>
              </p:nvSpPr>
              <p:spPr bwMode="auto">
                <a:xfrm>
                  <a:off x="2833" y="4080"/>
                  <a:ext cx="8" cy="1"/>
                </a:xfrm>
                <a:custGeom>
                  <a:avLst/>
                  <a:gdLst>
                    <a:gd name="T0" fmla="*/ 0 w 23"/>
                    <a:gd name="T1" fmla="*/ 0 h 3"/>
                    <a:gd name="T2" fmla="*/ 0 w 23"/>
                    <a:gd name="T3" fmla="*/ 0 h 3"/>
                    <a:gd name="T4" fmla="*/ 0 w 23"/>
                    <a:gd name="T5" fmla="*/ 0 h 3"/>
                    <a:gd name="T6" fmla="*/ 0 w 23"/>
                    <a:gd name="T7" fmla="*/ 0 h 3"/>
                    <a:gd name="T8" fmla="*/ 0 w 23"/>
                    <a:gd name="T9" fmla="*/ 0 h 3"/>
                    <a:gd name="T10" fmla="*/ 0 w 23"/>
                    <a:gd name="T11" fmla="*/ 0 h 3"/>
                    <a:gd name="T12" fmla="*/ 0 w 23"/>
                    <a:gd name="T13" fmla="*/ 0 h 3"/>
                    <a:gd name="T14" fmla="*/ 0 w 23"/>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3"/>
                    <a:gd name="T25" fmla="*/ 0 h 3"/>
                    <a:gd name="T26" fmla="*/ 23 w 23"/>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 h="3">
                      <a:moveTo>
                        <a:pt x="5" y="0"/>
                      </a:moveTo>
                      <a:lnTo>
                        <a:pt x="4" y="0"/>
                      </a:lnTo>
                      <a:lnTo>
                        <a:pt x="2" y="1"/>
                      </a:lnTo>
                      <a:lnTo>
                        <a:pt x="1" y="2"/>
                      </a:lnTo>
                      <a:lnTo>
                        <a:pt x="0" y="3"/>
                      </a:lnTo>
                      <a:lnTo>
                        <a:pt x="23" y="3"/>
                      </a:lnTo>
                      <a:lnTo>
                        <a:pt x="22" y="0"/>
                      </a:lnTo>
                      <a:lnTo>
                        <a:pt x="5" y="0"/>
                      </a:lnTo>
                      <a:close/>
                    </a:path>
                  </a:pathLst>
                </a:custGeom>
                <a:solidFill>
                  <a:srgbClr val="C7C7C7"/>
                </a:solidFill>
                <a:ln w="9525">
                  <a:noFill/>
                  <a:round/>
                  <a:headEnd/>
                  <a:tailEnd/>
                </a:ln>
              </p:spPr>
              <p:txBody>
                <a:bodyPr/>
                <a:lstStyle/>
                <a:p>
                  <a:endParaRPr lang="en-US"/>
                </a:p>
              </p:txBody>
            </p:sp>
            <p:sp>
              <p:nvSpPr>
                <p:cNvPr id="12632" name="Freeform 609"/>
                <p:cNvSpPr>
                  <a:spLocks/>
                </p:cNvSpPr>
                <p:nvPr/>
              </p:nvSpPr>
              <p:spPr bwMode="auto">
                <a:xfrm>
                  <a:off x="2832" y="4080"/>
                  <a:ext cx="9" cy="1"/>
                </a:xfrm>
                <a:custGeom>
                  <a:avLst/>
                  <a:gdLst>
                    <a:gd name="T0" fmla="*/ 0 w 27"/>
                    <a:gd name="T1" fmla="*/ 0 h 3"/>
                    <a:gd name="T2" fmla="*/ 0 w 27"/>
                    <a:gd name="T3" fmla="*/ 0 h 3"/>
                    <a:gd name="T4" fmla="*/ 0 w 27"/>
                    <a:gd name="T5" fmla="*/ 0 h 3"/>
                    <a:gd name="T6" fmla="*/ 0 w 27"/>
                    <a:gd name="T7" fmla="*/ 0 h 3"/>
                    <a:gd name="T8" fmla="*/ 0 w 27"/>
                    <a:gd name="T9" fmla="*/ 0 h 3"/>
                    <a:gd name="T10" fmla="*/ 0 w 27"/>
                    <a:gd name="T11" fmla="*/ 0 h 3"/>
                    <a:gd name="T12" fmla="*/ 0 w 27"/>
                    <a:gd name="T13" fmla="*/ 0 h 3"/>
                    <a:gd name="T14" fmla="*/ 0 w 27"/>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27"/>
                    <a:gd name="T25" fmla="*/ 0 h 3"/>
                    <a:gd name="T26" fmla="*/ 27 w 2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 h="3">
                      <a:moveTo>
                        <a:pt x="6" y="0"/>
                      </a:moveTo>
                      <a:lnTo>
                        <a:pt x="4" y="1"/>
                      </a:lnTo>
                      <a:lnTo>
                        <a:pt x="2" y="2"/>
                      </a:lnTo>
                      <a:lnTo>
                        <a:pt x="1" y="3"/>
                      </a:lnTo>
                      <a:lnTo>
                        <a:pt x="0" y="3"/>
                      </a:lnTo>
                      <a:lnTo>
                        <a:pt x="27" y="3"/>
                      </a:lnTo>
                      <a:lnTo>
                        <a:pt x="26" y="0"/>
                      </a:lnTo>
                      <a:lnTo>
                        <a:pt x="6" y="0"/>
                      </a:lnTo>
                      <a:close/>
                    </a:path>
                  </a:pathLst>
                </a:custGeom>
                <a:solidFill>
                  <a:srgbClr val="BFBFBF"/>
                </a:solidFill>
                <a:ln w="9525">
                  <a:noFill/>
                  <a:round/>
                  <a:headEnd/>
                  <a:tailEnd/>
                </a:ln>
              </p:spPr>
              <p:txBody>
                <a:bodyPr/>
                <a:lstStyle/>
                <a:p>
                  <a:endParaRPr lang="en-US"/>
                </a:p>
              </p:txBody>
            </p:sp>
            <p:sp>
              <p:nvSpPr>
                <p:cNvPr id="12633" name="Freeform 610"/>
                <p:cNvSpPr>
                  <a:spLocks/>
                </p:cNvSpPr>
                <p:nvPr/>
              </p:nvSpPr>
              <p:spPr bwMode="auto">
                <a:xfrm>
                  <a:off x="2831" y="4081"/>
                  <a:ext cx="10" cy="1"/>
                </a:xfrm>
                <a:custGeom>
                  <a:avLst/>
                  <a:gdLst>
                    <a:gd name="T0" fmla="*/ 0 w 29"/>
                    <a:gd name="T1" fmla="*/ 0 h 4"/>
                    <a:gd name="T2" fmla="*/ 0 w 29"/>
                    <a:gd name="T3" fmla="*/ 0 h 4"/>
                    <a:gd name="T4" fmla="*/ 0 w 29"/>
                    <a:gd name="T5" fmla="*/ 0 h 4"/>
                    <a:gd name="T6" fmla="*/ 0 w 29"/>
                    <a:gd name="T7" fmla="*/ 0 h 4"/>
                    <a:gd name="T8" fmla="*/ 0 w 29"/>
                    <a:gd name="T9" fmla="*/ 0 h 4"/>
                    <a:gd name="T10" fmla="*/ 0 w 29"/>
                    <a:gd name="T11" fmla="*/ 0 h 4"/>
                    <a:gd name="T12" fmla="*/ 0 w 29"/>
                    <a:gd name="T13" fmla="*/ 0 h 4"/>
                    <a:gd name="T14" fmla="*/ 0 w 29"/>
                    <a:gd name="T15" fmla="*/ 0 h 4"/>
                    <a:gd name="T16" fmla="*/ 0 w 29"/>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4"/>
                    <a:gd name="T29" fmla="*/ 29 w 29"/>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4">
                      <a:moveTo>
                        <a:pt x="6" y="0"/>
                      </a:moveTo>
                      <a:lnTo>
                        <a:pt x="3" y="1"/>
                      </a:lnTo>
                      <a:lnTo>
                        <a:pt x="2" y="2"/>
                      </a:lnTo>
                      <a:lnTo>
                        <a:pt x="0" y="4"/>
                      </a:lnTo>
                      <a:lnTo>
                        <a:pt x="4" y="4"/>
                      </a:lnTo>
                      <a:lnTo>
                        <a:pt x="29" y="4"/>
                      </a:lnTo>
                      <a:lnTo>
                        <a:pt x="28" y="0"/>
                      </a:lnTo>
                      <a:lnTo>
                        <a:pt x="6" y="0"/>
                      </a:lnTo>
                      <a:close/>
                    </a:path>
                  </a:pathLst>
                </a:custGeom>
                <a:solidFill>
                  <a:srgbClr val="B5B5B5"/>
                </a:solidFill>
                <a:ln w="9525">
                  <a:noFill/>
                  <a:round/>
                  <a:headEnd/>
                  <a:tailEnd/>
                </a:ln>
              </p:spPr>
              <p:txBody>
                <a:bodyPr/>
                <a:lstStyle/>
                <a:p>
                  <a:endParaRPr lang="en-US"/>
                </a:p>
              </p:txBody>
            </p:sp>
            <p:sp>
              <p:nvSpPr>
                <p:cNvPr id="12634" name="Freeform 611"/>
                <p:cNvSpPr>
                  <a:spLocks/>
                </p:cNvSpPr>
                <p:nvPr/>
              </p:nvSpPr>
              <p:spPr bwMode="auto">
                <a:xfrm>
                  <a:off x="2831" y="4081"/>
                  <a:ext cx="10" cy="2"/>
                </a:xfrm>
                <a:custGeom>
                  <a:avLst/>
                  <a:gdLst>
                    <a:gd name="T0" fmla="*/ 0 w 29"/>
                    <a:gd name="T1" fmla="*/ 0 h 4"/>
                    <a:gd name="T2" fmla="*/ 0 w 29"/>
                    <a:gd name="T3" fmla="*/ 1 h 4"/>
                    <a:gd name="T4" fmla="*/ 0 w 29"/>
                    <a:gd name="T5" fmla="*/ 1 h 4"/>
                    <a:gd name="T6" fmla="*/ 0 w 29"/>
                    <a:gd name="T7" fmla="*/ 1 h 4"/>
                    <a:gd name="T8" fmla="*/ 0 w 29"/>
                    <a:gd name="T9" fmla="*/ 1 h 4"/>
                    <a:gd name="T10" fmla="*/ 0 w 29"/>
                    <a:gd name="T11" fmla="*/ 1 h 4"/>
                    <a:gd name="T12" fmla="*/ 0 w 29"/>
                    <a:gd name="T13" fmla="*/ 1 h 4"/>
                    <a:gd name="T14" fmla="*/ 0 w 29"/>
                    <a:gd name="T15" fmla="*/ 0 h 4"/>
                    <a:gd name="T16" fmla="*/ 0 w 29"/>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4"/>
                    <a:gd name="T29" fmla="*/ 29 w 29"/>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4">
                      <a:moveTo>
                        <a:pt x="2" y="0"/>
                      </a:moveTo>
                      <a:lnTo>
                        <a:pt x="0" y="1"/>
                      </a:lnTo>
                      <a:lnTo>
                        <a:pt x="0" y="3"/>
                      </a:lnTo>
                      <a:lnTo>
                        <a:pt x="6" y="4"/>
                      </a:lnTo>
                      <a:lnTo>
                        <a:pt x="29" y="4"/>
                      </a:lnTo>
                      <a:lnTo>
                        <a:pt x="29" y="0"/>
                      </a:lnTo>
                      <a:lnTo>
                        <a:pt x="2" y="0"/>
                      </a:lnTo>
                      <a:close/>
                    </a:path>
                  </a:pathLst>
                </a:custGeom>
                <a:solidFill>
                  <a:srgbClr val="ABABAB"/>
                </a:solidFill>
                <a:ln w="9525">
                  <a:noFill/>
                  <a:round/>
                  <a:headEnd/>
                  <a:tailEnd/>
                </a:ln>
              </p:spPr>
              <p:txBody>
                <a:bodyPr/>
                <a:lstStyle/>
                <a:p>
                  <a:endParaRPr lang="en-US"/>
                </a:p>
              </p:txBody>
            </p:sp>
            <p:sp>
              <p:nvSpPr>
                <p:cNvPr id="12635" name="Freeform 612"/>
                <p:cNvSpPr>
                  <a:spLocks/>
                </p:cNvSpPr>
                <p:nvPr/>
              </p:nvSpPr>
              <p:spPr bwMode="auto">
                <a:xfrm>
                  <a:off x="2833" y="4082"/>
                  <a:ext cx="8" cy="1"/>
                </a:xfrm>
                <a:custGeom>
                  <a:avLst/>
                  <a:gdLst>
                    <a:gd name="T0" fmla="*/ 0 w 25"/>
                    <a:gd name="T1" fmla="*/ 0 h 3"/>
                    <a:gd name="T2" fmla="*/ 0 w 25"/>
                    <a:gd name="T3" fmla="*/ 0 h 3"/>
                    <a:gd name="T4" fmla="*/ 0 w 25"/>
                    <a:gd name="T5" fmla="*/ 0 h 3"/>
                    <a:gd name="T6" fmla="*/ 0 w 25"/>
                    <a:gd name="T7" fmla="*/ 0 h 3"/>
                    <a:gd name="T8" fmla="*/ 0 w 25"/>
                    <a:gd name="T9" fmla="*/ 0 h 3"/>
                    <a:gd name="T10" fmla="*/ 0 60000 65536"/>
                    <a:gd name="T11" fmla="*/ 0 60000 65536"/>
                    <a:gd name="T12" fmla="*/ 0 60000 65536"/>
                    <a:gd name="T13" fmla="*/ 0 60000 65536"/>
                    <a:gd name="T14" fmla="*/ 0 60000 65536"/>
                    <a:gd name="T15" fmla="*/ 0 w 25"/>
                    <a:gd name="T16" fmla="*/ 0 h 3"/>
                    <a:gd name="T17" fmla="*/ 25 w 25"/>
                    <a:gd name="T18" fmla="*/ 3 h 3"/>
                  </a:gdLst>
                  <a:ahLst/>
                  <a:cxnLst>
                    <a:cxn ang="T10">
                      <a:pos x="T0" y="T1"/>
                    </a:cxn>
                    <a:cxn ang="T11">
                      <a:pos x="T2" y="T3"/>
                    </a:cxn>
                    <a:cxn ang="T12">
                      <a:pos x="T4" y="T5"/>
                    </a:cxn>
                    <a:cxn ang="T13">
                      <a:pos x="T6" y="T7"/>
                    </a:cxn>
                    <a:cxn ang="T14">
                      <a:pos x="T8" y="T9"/>
                    </a:cxn>
                  </a:cxnLst>
                  <a:rect l="T15" t="T16" r="T17" b="T18"/>
                  <a:pathLst>
                    <a:path w="25" h="3">
                      <a:moveTo>
                        <a:pt x="25" y="3"/>
                      </a:moveTo>
                      <a:lnTo>
                        <a:pt x="25" y="0"/>
                      </a:lnTo>
                      <a:lnTo>
                        <a:pt x="0" y="0"/>
                      </a:lnTo>
                      <a:lnTo>
                        <a:pt x="6" y="3"/>
                      </a:lnTo>
                      <a:lnTo>
                        <a:pt x="25" y="3"/>
                      </a:lnTo>
                      <a:close/>
                    </a:path>
                  </a:pathLst>
                </a:custGeom>
                <a:solidFill>
                  <a:srgbClr val="A1A1A1"/>
                </a:solidFill>
                <a:ln w="9525">
                  <a:noFill/>
                  <a:round/>
                  <a:headEnd/>
                  <a:tailEnd/>
                </a:ln>
              </p:spPr>
              <p:txBody>
                <a:bodyPr/>
                <a:lstStyle/>
                <a:p>
                  <a:endParaRPr lang="en-US"/>
                </a:p>
              </p:txBody>
            </p:sp>
            <p:sp>
              <p:nvSpPr>
                <p:cNvPr id="12636" name="Freeform 613"/>
                <p:cNvSpPr>
                  <a:spLocks/>
                </p:cNvSpPr>
                <p:nvPr/>
              </p:nvSpPr>
              <p:spPr bwMode="auto">
                <a:xfrm>
                  <a:off x="2833" y="4083"/>
                  <a:ext cx="8" cy="1"/>
                </a:xfrm>
                <a:custGeom>
                  <a:avLst/>
                  <a:gdLst>
                    <a:gd name="T0" fmla="*/ 0 w 23"/>
                    <a:gd name="T1" fmla="*/ 0 h 5"/>
                    <a:gd name="T2" fmla="*/ 0 w 23"/>
                    <a:gd name="T3" fmla="*/ 0 h 5"/>
                    <a:gd name="T4" fmla="*/ 0 w 23"/>
                    <a:gd name="T5" fmla="*/ 0 h 5"/>
                    <a:gd name="T6" fmla="*/ 0 w 23"/>
                    <a:gd name="T7" fmla="*/ 0 h 5"/>
                    <a:gd name="T8" fmla="*/ 0 w 23"/>
                    <a:gd name="T9" fmla="*/ 0 h 5"/>
                    <a:gd name="T10" fmla="*/ 0 w 23"/>
                    <a:gd name="T11" fmla="*/ 0 h 5"/>
                    <a:gd name="T12" fmla="*/ 0 w 23"/>
                    <a:gd name="T13" fmla="*/ 0 h 5"/>
                    <a:gd name="T14" fmla="*/ 0 w 23"/>
                    <a:gd name="T15" fmla="*/ 0 h 5"/>
                    <a:gd name="T16" fmla="*/ 0 w 23"/>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5"/>
                    <a:gd name="T29" fmla="*/ 23 w 23"/>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5">
                      <a:moveTo>
                        <a:pt x="23" y="0"/>
                      </a:moveTo>
                      <a:lnTo>
                        <a:pt x="23" y="3"/>
                      </a:lnTo>
                      <a:lnTo>
                        <a:pt x="23" y="5"/>
                      </a:lnTo>
                      <a:lnTo>
                        <a:pt x="8" y="5"/>
                      </a:lnTo>
                      <a:lnTo>
                        <a:pt x="0" y="0"/>
                      </a:lnTo>
                      <a:lnTo>
                        <a:pt x="23" y="0"/>
                      </a:lnTo>
                      <a:close/>
                    </a:path>
                  </a:pathLst>
                </a:custGeom>
                <a:solidFill>
                  <a:srgbClr val="999999"/>
                </a:solidFill>
                <a:ln w="9525">
                  <a:noFill/>
                  <a:round/>
                  <a:headEnd/>
                  <a:tailEnd/>
                </a:ln>
              </p:spPr>
              <p:txBody>
                <a:bodyPr/>
                <a:lstStyle/>
                <a:p>
                  <a:endParaRPr lang="en-US"/>
                </a:p>
              </p:txBody>
            </p:sp>
            <p:sp>
              <p:nvSpPr>
                <p:cNvPr id="12637" name="Freeform 614"/>
                <p:cNvSpPr>
                  <a:spLocks/>
                </p:cNvSpPr>
                <p:nvPr/>
              </p:nvSpPr>
              <p:spPr bwMode="auto">
                <a:xfrm>
                  <a:off x="2835" y="4083"/>
                  <a:ext cx="6" cy="2"/>
                </a:xfrm>
                <a:custGeom>
                  <a:avLst/>
                  <a:gdLst>
                    <a:gd name="T0" fmla="*/ 0 w 19"/>
                    <a:gd name="T1" fmla="*/ 0 h 4"/>
                    <a:gd name="T2" fmla="*/ 0 w 19"/>
                    <a:gd name="T3" fmla="*/ 1 h 4"/>
                    <a:gd name="T4" fmla="*/ 0 w 19"/>
                    <a:gd name="T5" fmla="*/ 1 h 4"/>
                    <a:gd name="T6" fmla="*/ 0 w 19"/>
                    <a:gd name="T7" fmla="*/ 1 h 4"/>
                    <a:gd name="T8" fmla="*/ 0 w 19"/>
                    <a:gd name="T9" fmla="*/ 1 h 4"/>
                    <a:gd name="T10" fmla="*/ 0 w 19"/>
                    <a:gd name="T11" fmla="*/ 1 h 4"/>
                    <a:gd name="T12" fmla="*/ 0 w 19"/>
                    <a:gd name="T13" fmla="*/ 1 h 4"/>
                    <a:gd name="T14" fmla="*/ 0 w 19"/>
                    <a:gd name="T15" fmla="*/ 0 h 4"/>
                    <a:gd name="T16" fmla="*/ 0 w 19"/>
                    <a:gd name="T17" fmla="*/ 0 h 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4"/>
                    <a:gd name="T29" fmla="*/ 19 w 19"/>
                    <a:gd name="T30" fmla="*/ 4 h 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4">
                      <a:moveTo>
                        <a:pt x="19" y="0"/>
                      </a:moveTo>
                      <a:lnTo>
                        <a:pt x="19" y="1"/>
                      </a:lnTo>
                      <a:lnTo>
                        <a:pt x="19" y="3"/>
                      </a:lnTo>
                      <a:lnTo>
                        <a:pt x="19" y="4"/>
                      </a:lnTo>
                      <a:lnTo>
                        <a:pt x="7" y="4"/>
                      </a:lnTo>
                      <a:lnTo>
                        <a:pt x="0" y="0"/>
                      </a:lnTo>
                      <a:lnTo>
                        <a:pt x="19" y="0"/>
                      </a:lnTo>
                      <a:close/>
                    </a:path>
                  </a:pathLst>
                </a:custGeom>
                <a:solidFill>
                  <a:srgbClr val="8F8F8F"/>
                </a:solidFill>
                <a:ln w="9525">
                  <a:noFill/>
                  <a:round/>
                  <a:headEnd/>
                  <a:tailEnd/>
                </a:ln>
              </p:spPr>
              <p:txBody>
                <a:bodyPr/>
                <a:lstStyle/>
                <a:p>
                  <a:endParaRPr lang="en-US"/>
                </a:p>
              </p:txBody>
            </p:sp>
            <p:sp>
              <p:nvSpPr>
                <p:cNvPr id="12638" name="Freeform 615"/>
                <p:cNvSpPr>
                  <a:spLocks/>
                </p:cNvSpPr>
                <p:nvPr/>
              </p:nvSpPr>
              <p:spPr bwMode="auto">
                <a:xfrm>
                  <a:off x="2836" y="4084"/>
                  <a:ext cx="5" cy="1"/>
                </a:xfrm>
                <a:custGeom>
                  <a:avLst/>
                  <a:gdLst>
                    <a:gd name="T0" fmla="*/ 0 w 15"/>
                    <a:gd name="T1" fmla="*/ 0 h 3"/>
                    <a:gd name="T2" fmla="*/ 0 w 15"/>
                    <a:gd name="T3" fmla="*/ 0 h 3"/>
                    <a:gd name="T4" fmla="*/ 0 w 15"/>
                    <a:gd name="T5" fmla="*/ 0 h 3"/>
                    <a:gd name="T6" fmla="*/ 0 w 15"/>
                    <a:gd name="T7" fmla="*/ 0 h 3"/>
                    <a:gd name="T8" fmla="*/ 0 w 15"/>
                    <a:gd name="T9" fmla="*/ 0 h 3"/>
                    <a:gd name="T10" fmla="*/ 0 w 15"/>
                    <a:gd name="T11" fmla="*/ 0 h 3"/>
                    <a:gd name="T12" fmla="*/ 0 w 15"/>
                    <a:gd name="T13" fmla="*/ 0 h 3"/>
                    <a:gd name="T14" fmla="*/ 0 w 15"/>
                    <a:gd name="T15" fmla="*/ 0 h 3"/>
                    <a:gd name="T16" fmla="*/ 0 w 15"/>
                    <a:gd name="T17" fmla="*/ 0 h 3"/>
                    <a:gd name="T18" fmla="*/ 0 w 15"/>
                    <a:gd name="T19" fmla="*/ 0 h 3"/>
                    <a:gd name="T20" fmla="*/ 0 w 15"/>
                    <a:gd name="T21" fmla="*/ 0 h 3"/>
                    <a:gd name="T22" fmla="*/ 0 w 15"/>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
                    <a:gd name="T37" fmla="*/ 0 h 3"/>
                    <a:gd name="T38" fmla="*/ 15 w 15"/>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 h="3">
                      <a:moveTo>
                        <a:pt x="12" y="3"/>
                      </a:moveTo>
                      <a:lnTo>
                        <a:pt x="12" y="2"/>
                      </a:lnTo>
                      <a:lnTo>
                        <a:pt x="14" y="2"/>
                      </a:lnTo>
                      <a:lnTo>
                        <a:pt x="15" y="1"/>
                      </a:lnTo>
                      <a:lnTo>
                        <a:pt x="15" y="0"/>
                      </a:lnTo>
                      <a:lnTo>
                        <a:pt x="0" y="0"/>
                      </a:lnTo>
                      <a:lnTo>
                        <a:pt x="4" y="3"/>
                      </a:lnTo>
                      <a:lnTo>
                        <a:pt x="5" y="3"/>
                      </a:lnTo>
                      <a:lnTo>
                        <a:pt x="7" y="3"/>
                      </a:lnTo>
                      <a:lnTo>
                        <a:pt x="12" y="3"/>
                      </a:lnTo>
                      <a:close/>
                    </a:path>
                  </a:pathLst>
                </a:custGeom>
                <a:solidFill>
                  <a:srgbClr val="858585"/>
                </a:solidFill>
                <a:ln w="9525">
                  <a:noFill/>
                  <a:round/>
                  <a:headEnd/>
                  <a:tailEnd/>
                </a:ln>
              </p:spPr>
              <p:txBody>
                <a:bodyPr/>
                <a:lstStyle/>
                <a:p>
                  <a:endParaRPr lang="en-US"/>
                </a:p>
              </p:txBody>
            </p:sp>
            <p:sp>
              <p:nvSpPr>
                <p:cNvPr id="12639" name="Freeform 616"/>
                <p:cNvSpPr>
                  <a:spLocks/>
                </p:cNvSpPr>
                <p:nvPr/>
              </p:nvSpPr>
              <p:spPr bwMode="auto">
                <a:xfrm>
                  <a:off x="2837" y="4085"/>
                  <a:ext cx="4" cy="1"/>
                </a:xfrm>
                <a:custGeom>
                  <a:avLst/>
                  <a:gdLst>
                    <a:gd name="T0" fmla="*/ 0 w 12"/>
                    <a:gd name="T1" fmla="*/ 0 h 4"/>
                    <a:gd name="T2" fmla="*/ 0 w 12"/>
                    <a:gd name="T3" fmla="*/ 0 h 4"/>
                    <a:gd name="T4" fmla="*/ 0 w 12"/>
                    <a:gd name="T5" fmla="*/ 0 h 4"/>
                    <a:gd name="T6" fmla="*/ 0 w 12"/>
                    <a:gd name="T7" fmla="*/ 0 h 4"/>
                    <a:gd name="T8" fmla="*/ 0 w 12"/>
                    <a:gd name="T9" fmla="*/ 0 h 4"/>
                    <a:gd name="T10" fmla="*/ 0 w 12"/>
                    <a:gd name="T11" fmla="*/ 0 h 4"/>
                    <a:gd name="T12" fmla="*/ 0 w 12"/>
                    <a:gd name="T13" fmla="*/ 0 h 4"/>
                    <a:gd name="T14" fmla="*/ 0 w 12"/>
                    <a:gd name="T15" fmla="*/ 0 h 4"/>
                    <a:gd name="T16" fmla="*/ 0 w 12"/>
                    <a:gd name="T17" fmla="*/ 0 h 4"/>
                    <a:gd name="T18" fmla="*/ 0 w 12"/>
                    <a:gd name="T19" fmla="*/ 0 h 4"/>
                    <a:gd name="T20" fmla="*/ 0 w 12"/>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4"/>
                    <a:gd name="T35" fmla="*/ 12 w 1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4">
                      <a:moveTo>
                        <a:pt x="12" y="0"/>
                      </a:moveTo>
                      <a:lnTo>
                        <a:pt x="11" y="1"/>
                      </a:lnTo>
                      <a:lnTo>
                        <a:pt x="9" y="1"/>
                      </a:lnTo>
                      <a:lnTo>
                        <a:pt x="9" y="3"/>
                      </a:lnTo>
                      <a:lnTo>
                        <a:pt x="8" y="3"/>
                      </a:lnTo>
                      <a:lnTo>
                        <a:pt x="7" y="4"/>
                      </a:lnTo>
                      <a:lnTo>
                        <a:pt x="5" y="3"/>
                      </a:lnTo>
                      <a:lnTo>
                        <a:pt x="4" y="3"/>
                      </a:lnTo>
                      <a:lnTo>
                        <a:pt x="1" y="2"/>
                      </a:lnTo>
                      <a:lnTo>
                        <a:pt x="0" y="0"/>
                      </a:lnTo>
                      <a:lnTo>
                        <a:pt x="12" y="0"/>
                      </a:lnTo>
                      <a:close/>
                    </a:path>
                  </a:pathLst>
                </a:custGeom>
                <a:solidFill>
                  <a:srgbClr val="7D7D7D"/>
                </a:solidFill>
                <a:ln w="9525">
                  <a:noFill/>
                  <a:round/>
                  <a:headEnd/>
                  <a:tailEnd/>
                </a:ln>
              </p:spPr>
              <p:txBody>
                <a:bodyPr/>
                <a:lstStyle/>
                <a:p>
                  <a:endParaRPr lang="en-US"/>
                </a:p>
              </p:txBody>
            </p:sp>
            <p:sp>
              <p:nvSpPr>
                <p:cNvPr id="12640" name="Freeform 617"/>
                <p:cNvSpPr>
                  <a:spLocks/>
                </p:cNvSpPr>
                <p:nvPr/>
              </p:nvSpPr>
              <p:spPr bwMode="auto">
                <a:xfrm>
                  <a:off x="2838" y="4085"/>
                  <a:ext cx="2" cy="1"/>
                </a:xfrm>
                <a:custGeom>
                  <a:avLst/>
                  <a:gdLst>
                    <a:gd name="T0" fmla="*/ 0 w 5"/>
                    <a:gd name="T1" fmla="*/ 0 h 1"/>
                    <a:gd name="T2" fmla="*/ 0 w 5"/>
                    <a:gd name="T3" fmla="*/ 1 h 1"/>
                    <a:gd name="T4" fmla="*/ 0 w 5"/>
                    <a:gd name="T5" fmla="*/ 1 h 1"/>
                    <a:gd name="T6" fmla="*/ 0 w 5"/>
                    <a:gd name="T7" fmla="*/ 1 h 1"/>
                    <a:gd name="T8" fmla="*/ 0 w 5"/>
                    <a:gd name="T9" fmla="*/ 1 h 1"/>
                    <a:gd name="T10" fmla="*/ 0 w 5"/>
                    <a:gd name="T11" fmla="*/ 1 h 1"/>
                    <a:gd name="T12" fmla="*/ 0 w 5"/>
                    <a:gd name="T13" fmla="*/ 1 h 1"/>
                    <a:gd name="T14" fmla="*/ 0 w 5"/>
                    <a:gd name="T15" fmla="*/ 1 h 1"/>
                    <a:gd name="T16" fmla="*/ 0 w 5"/>
                    <a:gd name="T17" fmla="*/ 0 h 1"/>
                    <a:gd name="T18" fmla="*/ 0 w 5"/>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
                    <a:gd name="T32" fmla="*/ 5 w 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
                      <a:moveTo>
                        <a:pt x="5" y="0"/>
                      </a:moveTo>
                      <a:lnTo>
                        <a:pt x="5" y="1"/>
                      </a:lnTo>
                      <a:lnTo>
                        <a:pt x="4" y="1"/>
                      </a:lnTo>
                      <a:lnTo>
                        <a:pt x="1" y="1"/>
                      </a:lnTo>
                      <a:lnTo>
                        <a:pt x="0" y="0"/>
                      </a:lnTo>
                      <a:lnTo>
                        <a:pt x="5" y="0"/>
                      </a:lnTo>
                      <a:close/>
                    </a:path>
                  </a:pathLst>
                </a:custGeom>
                <a:solidFill>
                  <a:srgbClr val="737373"/>
                </a:solidFill>
                <a:ln w="9525">
                  <a:noFill/>
                  <a:round/>
                  <a:headEnd/>
                  <a:tailEnd/>
                </a:ln>
              </p:spPr>
              <p:txBody>
                <a:bodyPr/>
                <a:lstStyle/>
                <a:p>
                  <a:endParaRPr lang="en-US"/>
                </a:p>
              </p:txBody>
            </p:sp>
            <p:sp>
              <p:nvSpPr>
                <p:cNvPr id="12641" name="Freeform 618"/>
                <p:cNvSpPr>
                  <a:spLocks/>
                </p:cNvSpPr>
                <p:nvPr/>
              </p:nvSpPr>
              <p:spPr bwMode="auto">
                <a:xfrm>
                  <a:off x="2830" y="4079"/>
                  <a:ext cx="6" cy="4"/>
                </a:xfrm>
                <a:custGeom>
                  <a:avLst/>
                  <a:gdLst>
                    <a:gd name="T0" fmla="*/ 0 w 18"/>
                    <a:gd name="T1" fmla="*/ 0 h 14"/>
                    <a:gd name="T2" fmla="*/ 0 w 18"/>
                    <a:gd name="T3" fmla="*/ 0 h 14"/>
                    <a:gd name="T4" fmla="*/ 0 w 18"/>
                    <a:gd name="T5" fmla="*/ 0 h 14"/>
                    <a:gd name="T6" fmla="*/ 0 w 18"/>
                    <a:gd name="T7" fmla="*/ 0 h 14"/>
                    <a:gd name="T8" fmla="*/ 0 w 18"/>
                    <a:gd name="T9" fmla="*/ 0 h 14"/>
                    <a:gd name="T10" fmla="*/ 0 w 18"/>
                    <a:gd name="T11" fmla="*/ 0 h 14"/>
                    <a:gd name="T12" fmla="*/ 0 w 18"/>
                    <a:gd name="T13" fmla="*/ 0 h 14"/>
                    <a:gd name="T14" fmla="*/ 0 w 18"/>
                    <a:gd name="T15" fmla="*/ 0 h 14"/>
                    <a:gd name="T16" fmla="*/ 0 w 18"/>
                    <a:gd name="T17" fmla="*/ 0 h 14"/>
                    <a:gd name="T18" fmla="*/ 0 w 18"/>
                    <a:gd name="T19" fmla="*/ 0 h 14"/>
                    <a:gd name="T20" fmla="*/ 0 w 18"/>
                    <a:gd name="T21" fmla="*/ 0 h 14"/>
                    <a:gd name="T22" fmla="*/ 0 w 18"/>
                    <a:gd name="T23" fmla="*/ 0 h 14"/>
                    <a:gd name="T24" fmla="*/ 0 w 18"/>
                    <a:gd name="T25" fmla="*/ 0 h 14"/>
                    <a:gd name="T26" fmla="*/ 0 w 18"/>
                    <a:gd name="T27" fmla="*/ 0 h 14"/>
                    <a:gd name="T28" fmla="*/ 0 w 18"/>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14"/>
                    <a:gd name="T47" fmla="*/ 18 w 1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14">
                      <a:moveTo>
                        <a:pt x="14" y="0"/>
                      </a:moveTo>
                      <a:lnTo>
                        <a:pt x="14" y="0"/>
                      </a:lnTo>
                      <a:lnTo>
                        <a:pt x="8" y="2"/>
                      </a:lnTo>
                      <a:lnTo>
                        <a:pt x="4" y="4"/>
                      </a:lnTo>
                      <a:lnTo>
                        <a:pt x="0" y="7"/>
                      </a:lnTo>
                      <a:lnTo>
                        <a:pt x="0" y="14"/>
                      </a:lnTo>
                      <a:lnTo>
                        <a:pt x="8" y="7"/>
                      </a:lnTo>
                      <a:lnTo>
                        <a:pt x="8" y="14"/>
                      </a:lnTo>
                      <a:lnTo>
                        <a:pt x="10" y="12"/>
                      </a:lnTo>
                      <a:lnTo>
                        <a:pt x="14" y="11"/>
                      </a:lnTo>
                      <a:lnTo>
                        <a:pt x="18" y="8"/>
                      </a:lnTo>
                      <a:lnTo>
                        <a:pt x="14" y="0"/>
                      </a:lnTo>
                      <a:close/>
                    </a:path>
                  </a:pathLst>
                </a:custGeom>
                <a:solidFill>
                  <a:srgbClr val="000000"/>
                </a:solidFill>
                <a:ln w="9525">
                  <a:noFill/>
                  <a:round/>
                  <a:headEnd/>
                  <a:tailEnd/>
                </a:ln>
              </p:spPr>
              <p:txBody>
                <a:bodyPr/>
                <a:lstStyle/>
                <a:p>
                  <a:endParaRPr lang="en-US"/>
                </a:p>
              </p:txBody>
            </p:sp>
            <p:sp>
              <p:nvSpPr>
                <p:cNvPr id="12642" name="Freeform 619"/>
                <p:cNvSpPr>
                  <a:spLocks/>
                </p:cNvSpPr>
                <p:nvPr/>
              </p:nvSpPr>
              <p:spPr bwMode="auto">
                <a:xfrm>
                  <a:off x="2835" y="4077"/>
                  <a:ext cx="7" cy="4"/>
                </a:xfrm>
                <a:custGeom>
                  <a:avLst/>
                  <a:gdLst>
                    <a:gd name="T0" fmla="*/ 0 w 22"/>
                    <a:gd name="T1" fmla="*/ 0 h 14"/>
                    <a:gd name="T2" fmla="*/ 0 w 22"/>
                    <a:gd name="T3" fmla="*/ 0 h 14"/>
                    <a:gd name="T4" fmla="*/ 0 w 22"/>
                    <a:gd name="T5" fmla="*/ 0 h 14"/>
                    <a:gd name="T6" fmla="*/ 0 w 22"/>
                    <a:gd name="T7" fmla="*/ 0 h 14"/>
                    <a:gd name="T8" fmla="*/ 0 w 22"/>
                    <a:gd name="T9" fmla="*/ 0 h 14"/>
                    <a:gd name="T10" fmla="*/ 0 w 22"/>
                    <a:gd name="T11" fmla="*/ 0 h 14"/>
                    <a:gd name="T12" fmla="*/ 0 w 22"/>
                    <a:gd name="T13" fmla="*/ 0 h 14"/>
                    <a:gd name="T14" fmla="*/ 0 w 22"/>
                    <a:gd name="T15" fmla="*/ 0 h 14"/>
                    <a:gd name="T16" fmla="*/ 0 w 22"/>
                    <a:gd name="T17" fmla="*/ 0 h 14"/>
                    <a:gd name="T18" fmla="*/ 0 w 22"/>
                    <a:gd name="T19" fmla="*/ 0 h 14"/>
                    <a:gd name="T20" fmla="*/ 0 w 22"/>
                    <a:gd name="T21" fmla="*/ 0 h 14"/>
                    <a:gd name="T22" fmla="*/ 0 w 22"/>
                    <a:gd name="T23" fmla="*/ 0 h 14"/>
                    <a:gd name="T24" fmla="*/ 0 w 22"/>
                    <a:gd name="T25" fmla="*/ 0 h 14"/>
                    <a:gd name="T26" fmla="*/ 0 w 22"/>
                    <a:gd name="T27" fmla="*/ 0 h 14"/>
                    <a:gd name="T28" fmla="*/ 0 w 22"/>
                    <a:gd name="T29" fmla="*/ 0 h 14"/>
                    <a:gd name="T30" fmla="*/ 0 w 22"/>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4"/>
                    <a:gd name="T50" fmla="*/ 22 w 22"/>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4">
                      <a:moveTo>
                        <a:pt x="22" y="5"/>
                      </a:moveTo>
                      <a:lnTo>
                        <a:pt x="22" y="6"/>
                      </a:lnTo>
                      <a:lnTo>
                        <a:pt x="15" y="0"/>
                      </a:lnTo>
                      <a:lnTo>
                        <a:pt x="11" y="1"/>
                      </a:lnTo>
                      <a:lnTo>
                        <a:pt x="4" y="4"/>
                      </a:lnTo>
                      <a:lnTo>
                        <a:pt x="0" y="6"/>
                      </a:lnTo>
                      <a:lnTo>
                        <a:pt x="4" y="14"/>
                      </a:lnTo>
                      <a:lnTo>
                        <a:pt x="9" y="12"/>
                      </a:lnTo>
                      <a:lnTo>
                        <a:pt x="14" y="11"/>
                      </a:lnTo>
                      <a:lnTo>
                        <a:pt x="16" y="11"/>
                      </a:lnTo>
                      <a:lnTo>
                        <a:pt x="11" y="6"/>
                      </a:lnTo>
                      <a:lnTo>
                        <a:pt x="22" y="5"/>
                      </a:lnTo>
                      <a:close/>
                    </a:path>
                  </a:pathLst>
                </a:custGeom>
                <a:solidFill>
                  <a:srgbClr val="000000"/>
                </a:solidFill>
                <a:ln w="9525">
                  <a:noFill/>
                  <a:round/>
                  <a:headEnd/>
                  <a:tailEnd/>
                </a:ln>
              </p:spPr>
              <p:txBody>
                <a:bodyPr/>
                <a:lstStyle/>
                <a:p>
                  <a:endParaRPr lang="en-US"/>
                </a:p>
              </p:txBody>
            </p:sp>
            <p:sp>
              <p:nvSpPr>
                <p:cNvPr id="12643" name="Freeform 620"/>
                <p:cNvSpPr>
                  <a:spLocks/>
                </p:cNvSpPr>
                <p:nvPr/>
              </p:nvSpPr>
              <p:spPr bwMode="auto">
                <a:xfrm>
                  <a:off x="2838" y="4078"/>
                  <a:ext cx="4" cy="7"/>
                </a:xfrm>
                <a:custGeom>
                  <a:avLst/>
                  <a:gdLst>
                    <a:gd name="T0" fmla="*/ 0 w 12"/>
                    <a:gd name="T1" fmla="*/ 0 h 19"/>
                    <a:gd name="T2" fmla="*/ 0 w 12"/>
                    <a:gd name="T3" fmla="*/ 0 h 19"/>
                    <a:gd name="T4" fmla="*/ 0 w 12"/>
                    <a:gd name="T5" fmla="*/ 0 h 19"/>
                    <a:gd name="T6" fmla="*/ 0 w 12"/>
                    <a:gd name="T7" fmla="*/ 0 h 19"/>
                    <a:gd name="T8" fmla="*/ 0 w 12"/>
                    <a:gd name="T9" fmla="*/ 0 h 19"/>
                    <a:gd name="T10" fmla="*/ 0 w 12"/>
                    <a:gd name="T11" fmla="*/ 0 h 19"/>
                    <a:gd name="T12" fmla="*/ 0 w 12"/>
                    <a:gd name="T13" fmla="*/ 0 h 19"/>
                    <a:gd name="T14" fmla="*/ 0 w 12"/>
                    <a:gd name="T15" fmla="*/ 0 h 19"/>
                    <a:gd name="T16" fmla="*/ 0 w 12"/>
                    <a:gd name="T17" fmla="*/ 0 h 19"/>
                    <a:gd name="T18" fmla="*/ 0 w 12"/>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
                    <a:gd name="T31" fmla="*/ 0 h 19"/>
                    <a:gd name="T32" fmla="*/ 12 w 12"/>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 h="19">
                      <a:moveTo>
                        <a:pt x="12" y="16"/>
                      </a:moveTo>
                      <a:lnTo>
                        <a:pt x="12" y="16"/>
                      </a:lnTo>
                      <a:lnTo>
                        <a:pt x="11" y="0"/>
                      </a:lnTo>
                      <a:lnTo>
                        <a:pt x="0" y="1"/>
                      </a:lnTo>
                      <a:lnTo>
                        <a:pt x="1" y="19"/>
                      </a:lnTo>
                      <a:lnTo>
                        <a:pt x="12" y="16"/>
                      </a:lnTo>
                      <a:close/>
                    </a:path>
                  </a:pathLst>
                </a:custGeom>
                <a:solidFill>
                  <a:srgbClr val="000000"/>
                </a:solidFill>
                <a:ln w="9525">
                  <a:noFill/>
                  <a:round/>
                  <a:headEnd/>
                  <a:tailEnd/>
                </a:ln>
              </p:spPr>
              <p:txBody>
                <a:bodyPr/>
                <a:lstStyle/>
                <a:p>
                  <a:endParaRPr lang="en-US"/>
                </a:p>
              </p:txBody>
            </p:sp>
            <p:sp>
              <p:nvSpPr>
                <p:cNvPr id="12644" name="Freeform 621"/>
                <p:cNvSpPr>
                  <a:spLocks/>
                </p:cNvSpPr>
                <p:nvPr/>
              </p:nvSpPr>
              <p:spPr bwMode="auto">
                <a:xfrm>
                  <a:off x="2838" y="4084"/>
                  <a:ext cx="4" cy="3"/>
                </a:xfrm>
                <a:custGeom>
                  <a:avLst/>
                  <a:gdLst>
                    <a:gd name="T0" fmla="*/ 0 w 12"/>
                    <a:gd name="T1" fmla="*/ 0 h 11"/>
                    <a:gd name="T2" fmla="*/ 0 w 12"/>
                    <a:gd name="T3" fmla="*/ 0 h 11"/>
                    <a:gd name="T4" fmla="*/ 0 w 12"/>
                    <a:gd name="T5" fmla="*/ 0 h 11"/>
                    <a:gd name="T6" fmla="*/ 0 w 12"/>
                    <a:gd name="T7" fmla="*/ 0 h 11"/>
                    <a:gd name="T8" fmla="*/ 0 w 12"/>
                    <a:gd name="T9" fmla="*/ 0 h 11"/>
                    <a:gd name="T10" fmla="*/ 0 w 12"/>
                    <a:gd name="T11" fmla="*/ 0 h 11"/>
                    <a:gd name="T12" fmla="*/ 0 w 12"/>
                    <a:gd name="T13" fmla="*/ 0 h 11"/>
                    <a:gd name="T14" fmla="*/ 0 w 12"/>
                    <a:gd name="T15" fmla="*/ 0 h 11"/>
                    <a:gd name="T16" fmla="*/ 0 w 12"/>
                    <a:gd name="T17" fmla="*/ 0 h 11"/>
                    <a:gd name="T18" fmla="*/ 0 w 12"/>
                    <a:gd name="T19" fmla="*/ 0 h 11"/>
                    <a:gd name="T20" fmla="*/ 0 w 12"/>
                    <a:gd name="T21" fmla="*/ 0 h 11"/>
                    <a:gd name="T22" fmla="*/ 0 w 12"/>
                    <a:gd name="T23" fmla="*/ 0 h 11"/>
                    <a:gd name="T24" fmla="*/ 0 w 12"/>
                    <a:gd name="T25" fmla="*/ 0 h 11"/>
                    <a:gd name="T26" fmla="*/ 0 w 12"/>
                    <a:gd name="T27" fmla="*/ 0 h 11"/>
                    <a:gd name="T28" fmla="*/ 0 w 12"/>
                    <a:gd name="T29" fmla="*/ 0 h 11"/>
                    <a:gd name="T30" fmla="*/ 0 w 12"/>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
                    <a:gd name="T49" fmla="*/ 0 h 11"/>
                    <a:gd name="T50" fmla="*/ 12 w 12"/>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 h="11">
                      <a:moveTo>
                        <a:pt x="8" y="10"/>
                      </a:moveTo>
                      <a:lnTo>
                        <a:pt x="5" y="11"/>
                      </a:lnTo>
                      <a:lnTo>
                        <a:pt x="10" y="10"/>
                      </a:lnTo>
                      <a:lnTo>
                        <a:pt x="11" y="6"/>
                      </a:lnTo>
                      <a:lnTo>
                        <a:pt x="12" y="4"/>
                      </a:lnTo>
                      <a:lnTo>
                        <a:pt x="12" y="0"/>
                      </a:lnTo>
                      <a:lnTo>
                        <a:pt x="1" y="3"/>
                      </a:lnTo>
                      <a:lnTo>
                        <a:pt x="1" y="2"/>
                      </a:lnTo>
                      <a:lnTo>
                        <a:pt x="1" y="3"/>
                      </a:lnTo>
                      <a:lnTo>
                        <a:pt x="0" y="3"/>
                      </a:lnTo>
                      <a:lnTo>
                        <a:pt x="1" y="3"/>
                      </a:lnTo>
                      <a:lnTo>
                        <a:pt x="0" y="3"/>
                      </a:lnTo>
                      <a:lnTo>
                        <a:pt x="8" y="10"/>
                      </a:lnTo>
                      <a:close/>
                    </a:path>
                  </a:pathLst>
                </a:custGeom>
                <a:solidFill>
                  <a:srgbClr val="000000"/>
                </a:solidFill>
                <a:ln w="9525">
                  <a:noFill/>
                  <a:round/>
                  <a:headEnd/>
                  <a:tailEnd/>
                </a:ln>
              </p:spPr>
              <p:txBody>
                <a:bodyPr/>
                <a:lstStyle/>
                <a:p>
                  <a:endParaRPr lang="en-US"/>
                </a:p>
              </p:txBody>
            </p:sp>
            <p:sp>
              <p:nvSpPr>
                <p:cNvPr id="12645" name="Freeform 622"/>
                <p:cNvSpPr>
                  <a:spLocks/>
                </p:cNvSpPr>
                <p:nvPr/>
              </p:nvSpPr>
              <p:spPr bwMode="auto">
                <a:xfrm>
                  <a:off x="2836" y="4084"/>
                  <a:ext cx="5" cy="4"/>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w 15"/>
                    <a:gd name="T11" fmla="*/ 0 h 10"/>
                    <a:gd name="T12" fmla="*/ 0 w 15"/>
                    <a:gd name="T13" fmla="*/ 0 h 10"/>
                    <a:gd name="T14" fmla="*/ 0 w 15"/>
                    <a:gd name="T15" fmla="*/ 0 h 10"/>
                    <a:gd name="T16" fmla="*/ 0 w 15"/>
                    <a:gd name="T17" fmla="*/ 0 h 10"/>
                    <a:gd name="T18" fmla="*/ 0 w 15"/>
                    <a:gd name="T19" fmla="*/ 0 h 10"/>
                    <a:gd name="T20" fmla="*/ 0 w 15"/>
                    <a:gd name="T21" fmla="*/ 0 h 10"/>
                    <a:gd name="T22" fmla="*/ 0 w 15"/>
                    <a:gd name="T23" fmla="*/ 0 h 10"/>
                    <a:gd name="T24" fmla="*/ 0 w 15"/>
                    <a:gd name="T25" fmla="*/ 0 h 10"/>
                    <a:gd name="T26" fmla="*/ 0 w 15"/>
                    <a:gd name="T27" fmla="*/ 0 h 10"/>
                    <a:gd name="T28" fmla="*/ 0 w 15"/>
                    <a:gd name="T29" fmla="*/ 0 h 10"/>
                    <a:gd name="T30" fmla="*/ 0 w 15"/>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0"/>
                    <a:gd name="T50" fmla="*/ 15 w 15"/>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0">
                      <a:moveTo>
                        <a:pt x="0" y="8"/>
                      </a:moveTo>
                      <a:lnTo>
                        <a:pt x="0" y="8"/>
                      </a:lnTo>
                      <a:lnTo>
                        <a:pt x="3" y="9"/>
                      </a:lnTo>
                      <a:lnTo>
                        <a:pt x="5" y="10"/>
                      </a:lnTo>
                      <a:lnTo>
                        <a:pt x="11" y="10"/>
                      </a:lnTo>
                      <a:lnTo>
                        <a:pt x="15" y="8"/>
                      </a:lnTo>
                      <a:lnTo>
                        <a:pt x="7" y="1"/>
                      </a:lnTo>
                      <a:lnTo>
                        <a:pt x="8" y="1"/>
                      </a:lnTo>
                      <a:lnTo>
                        <a:pt x="7" y="0"/>
                      </a:lnTo>
                      <a:lnTo>
                        <a:pt x="0" y="8"/>
                      </a:lnTo>
                      <a:close/>
                    </a:path>
                  </a:pathLst>
                </a:custGeom>
                <a:solidFill>
                  <a:srgbClr val="000000"/>
                </a:solidFill>
                <a:ln w="9525">
                  <a:noFill/>
                  <a:round/>
                  <a:headEnd/>
                  <a:tailEnd/>
                </a:ln>
              </p:spPr>
              <p:txBody>
                <a:bodyPr/>
                <a:lstStyle/>
                <a:p>
                  <a:endParaRPr lang="en-US"/>
                </a:p>
              </p:txBody>
            </p:sp>
            <p:sp>
              <p:nvSpPr>
                <p:cNvPr id="12646" name="Freeform 623"/>
                <p:cNvSpPr>
                  <a:spLocks/>
                </p:cNvSpPr>
                <p:nvPr/>
              </p:nvSpPr>
              <p:spPr bwMode="auto">
                <a:xfrm>
                  <a:off x="2830" y="4081"/>
                  <a:ext cx="8" cy="6"/>
                </a:xfrm>
                <a:custGeom>
                  <a:avLst/>
                  <a:gdLst>
                    <a:gd name="T0" fmla="*/ 0 w 25"/>
                    <a:gd name="T1" fmla="*/ 0 h 18"/>
                    <a:gd name="T2" fmla="*/ 0 w 25"/>
                    <a:gd name="T3" fmla="*/ 0 h 18"/>
                    <a:gd name="T4" fmla="*/ 0 w 25"/>
                    <a:gd name="T5" fmla="*/ 0 h 18"/>
                    <a:gd name="T6" fmla="*/ 0 w 25"/>
                    <a:gd name="T7" fmla="*/ 0 h 18"/>
                    <a:gd name="T8" fmla="*/ 0 w 25"/>
                    <a:gd name="T9" fmla="*/ 0 h 18"/>
                    <a:gd name="T10" fmla="*/ 0 w 25"/>
                    <a:gd name="T11" fmla="*/ 0 h 18"/>
                    <a:gd name="T12" fmla="*/ 0 w 25"/>
                    <a:gd name="T13" fmla="*/ 0 h 18"/>
                    <a:gd name="T14" fmla="*/ 0 w 25"/>
                    <a:gd name="T15" fmla="*/ 0 h 18"/>
                    <a:gd name="T16" fmla="*/ 0 w 25"/>
                    <a:gd name="T17" fmla="*/ 0 h 18"/>
                    <a:gd name="T18" fmla="*/ 0 w 25"/>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18"/>
                    <a:gd name="T32" fmla="*/ 25 w 25"/>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18">
                      <a:moveTo>
                        <a:pt x="0" y="7"/>
                      </a:moveTo>
                      <a:lnTo>
                        <a:pt x="0" y="8"/>
                      </a:lnTo>
                      <a:lnTo>
                        <a:pt x="18" y="18"/>
                      </a:lnTo>
                      <a:lnTo>
                        <a:pt x="25" y="10"/>
                      </a:lnTo>
                      <a:lnTo>
                        <a:pt x="7" y="0"/>
                      </a:lnTo>
                      <a:lnTo>
                        <a:pt x="8" y="0"/>
                      </a:lnTo>
                      <a:lnTo>
                        <a:pt x="0" y="7"/>
                      </a:lnTo>
                      <a:lnTo>
                        <a:pt x="0" y="8"/>
                      </a:lnTo>
                      <a:lnTo>
                        <a:pt x="0" y="7"/>
                      </a:lnTo>
                      <a:close/>
                    </a:path>
                  </a:pathLst>
                </a:custGeom>
                <a:solidFill>
                  <a:srgbClr val="000000"/>
                </a:solidFill>
                <a:ln w="9525">
                  <a:noFill/>
                  <a:round/>
                  <a:headEnd/>
                  <a:tailEnd/>
                </a:ln>
              </p:spPr>
              <p:txBody>
                <a:bodyPr/>
                <a:lstStyle/>
                <a:p>
                  <a:endParaRPr lang="en-US"/>
                </a:p>
              </p:txBody>
            </p:sp>
            <p:sp>
              <p:nvSpPr>
                <p:cNvPr id="12647" name="Freeform 624"/>
                <p:cNvSpPr>
                  <a:spLocks/>
                </p:cNvSpPr>
                <p:nvPr/>
              </p:nvSpPr>
              <p:spPr bwMode="auto">
                <a:xfrm>
                  <a:off x="2840" y="4072"/>
                  <a:ext cx="3" cy="1"/>
                </a:xfrm>
                <a:custGeom>
                  <a:avLst/>
                  <a:gdLst>
                    <a:gd name="T0" fmla="*/ 0 w 11"/>
                    <a:gd name="T1" fmla="*/ 1 h 2"/>
                    <a:gd name="T2" fmla="*/ 0 w 11"/>
                    <a:gd name="T3" fmla="*/ 0 h 2"/>
                    <a:gd name="T4" fmla="*/ 0 w 11"/>
                    <a:gd name="T5" fmla="*/ 0 h 2"/>
                    <a:gd name="T6" fmla="*/ 0 w 11"/>
                    <a:gd name="T7" fmla="*/ 0 h 2"/>
                    <a:gd name="T8" fmla="*/ 0 w 11"/>
                    <a:gd name="T9" fmla="*/ 1 h 2"/>
                    <a:gd name="T10" fmla="*/ 0 w 11"/>
                    <a:gd name="T11" fmla="*/ 1 h 2"/>
                    <a:gd name="T12" fmla="*/ 0 w 11"/>
                    <a:gd name="T13" fmla="*/ 1 h 2"/>
                    <a:gd name="T14" fmla="*/ 0 60000 65536"/>
                    <a:gd name="T15" fmla="*/ 0 60000 65536"/>
                    <a:gd name="T16" fmla="*/ 0 60000 65536"/>
                    <a:gd name="T17" fmla="*/ 0 60000 65536"/>
                    <a:gd name="T18" fmla="*/ 0 60000 65536"/>
                    <a:gd name="T19" fmla="*/ 0 60000 65536"/>
                    <a:gd name="T20" fmla="*/ 0 60000 65536"/>
                    <a:gd name="T21" fmla="*/ 0 w 11"/>
                    <a:gd name="T22" fmla="*/ 0 h 2"/>
                    <a:gd name="T23" fmla="*/ 11 w 11"/>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
                      <a:moveTo>
                        <a:pt x="0" y="2"/>
                      </a:moveTo>
                      <a:lnTo>
                        <a:pt x="4" y="0"/>
                      </a:lnTo>
                      <a:lnTo>
                        <a:pt x="7" y="0"/>
                      </a:lnTo>
                      <a:lnTo>
                        <a:pt x="10" y="0"/>
                      </a:lnTo>
                      <a:lnTo>
                        <a:pt x="11" y="1"/>
                      </a:lnTo>
                      <a:lnTo>
                        <a:pt x="1" y="1"/>
                      </a:lnTo>
                      <a:lnTo>
                        <a:pt x="0" y="2"/>
                      </a:lnTo>
                      <a:close/>
                    </a:path>
                  </a:pathLst>
                </a:custGeom>
                <a:solidFill>
                  <a:srgbClr val="E3E3E3"/>
                </a:solidFill>
                <a:ln w="9525">
                  <a:noFill/>
                  <a:round/>
                  <a:headEnd/>
                  <a:tailEnd/>
                </a:ln>
              </p:spPr>
              <p:txBody>
                <a:bodyPr/>
                <a:lstStyle/>
                <a:p>
                  <a:endParaRPr lang="en-US"/>
                </a:p>
              </p:txBody>
            </p:sp>
            <p:sp>
              <p:nvSpPr>
                <p:cNvPr id="12648" name="Freeform 625"/>
                <p:cNvSpPr>
                  <a:spLocks/>
                </p:cNvSpPr>
                <p:nvPr/>
              </p:nvSpPr>
              <p:spPr bwMode="auto">
                <a:xfrm>
                  <a:off x="2839" y="4072"/>
                  <a:ext cx="5" cy="1"/>
                </a:xfrm>
                <a:custGeom>
                  <a:avLst/>
                  <a:gdLst>
                    <a:gd name="T0" fmla="*/ 0 w 15"/>
                    <a:gd name="T1" fmla="*/ 0 h 4"/>
                    <a:gd name="T2" fmla="*/ 0 w 15"/>
                    <a:gd name="T3" fmla="*/ 0 h 4"/>
                    <a:gd name="T4" fmla="*/ 0 w 15"/>
                    <a:gd name="T5" fmla="*/ 0 h 4"/>
                    <a:gd name="T6" fmla="*/ 0 w 15"/>
                    <a:gd name="T7" fmla="*/ 0 h 4"/>
                    <a:gd name="T8" fmla="*/ 0 w 15"/>
                    <a:gd name="T9" fmla="*/ 0 h 4"/>
                    <a:gd name="T10" fmla="*/ 0 w 15"/>
                    <a:gd name="T11" fmla="*/ 0 h 4"/>
                    <a:gd name="T12" fmla="*/ 0 w 15"/>
                    <a:gd name="T13" fmla="*/ 0 h 4"/>
                    <a:gd name="T14" fmla="*/ 0 w 15"/>
                    <a:gd name="T15" fmla="*/ 0 h 4"/>
                    <a:gd name="T16" fmla="*/ 0 w 15"/>
                    <a:gd name="T17" fmla="*/ 0 h 4"/>
                    <a:gd name="T18" fmla="*/ 0 w 15"/>
                    <a:gd name="T19" fmla="*/ 0 h 4"/>
                    <a:gd name="T20" fmla="*/ 0 w 15"/>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4"/>
                    <a:gd name="T35" fmla="*/ 15 w 15"/>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4">
                      <a:moveTo>
                        <a:pt x="15" y="4"/>
                      </a:moveTo>
                      <a:lnTo>
                        <a:pt x="14" y="2"/>
                      </a:lnTo>
                      <a:lnTo>
                        <a:pt x="13" y="1"/>
                      </a:lnTo>
                      <a:lnTo>
                        <a:pt x="9" y="0"/>
                      </a:lnTo>
                      <a:lnTo>
                        <a:pt x="3" y="2"/>
                      </a:lnTo>
                      <a:lnTo>
                        <a:pt x="2" y="2"/>
                      </a:lnTo>
                      <a:lnTo>
                        <a:pt x="0" y="2"/>
                      </a:lnTo>
                      <a:lnTo>
                        <a:pt x="15" y="2"/>
                      </a:lnTo>
                      <a:lnTo>
                        <a:pt x="15" y="4"/>
                      </a:lnTo>
                      <a:close/>
                    </a:path>
                  </a:pathLst>
                </a:custGeom>
                <a:solidFill>
                  <a:srgbClr val="D9D9D9"/>
                </a:solidFill>
                <a:ln w="9525">
                  <a:noFill/>
                  <a:round/>
                  <a:headEnd/>
                  <a:tailEnd/>
                </a:ln>
              </p:spPr>
              <p:txBody>
                <a:bodyPr/>
                <a:lstStyle/>
                <a:p>
                  <a:endParaRPr lang="en-US"/>
                </a:p>
              </p:txBody>
            </p:sp>
            <p:sp>
              <p:nvSpPr>
                <p:cNvPr id="12649" name="Freeform 626"/>
                <p:cNvSpPr>
                  <a:spLocks/>
                </p:cNvSpPr>
                <p:nvPr/>
              </p:nvSpPr>
              <p:spPr bwMode="auto">
                <a:xfrm>
                  <a:off x="2838" y="4072"/>
                  <a:ext cx="6" cy="2"/>
                </a:xfrm>
                <a:custGeom>
                  <a:avLst/>
                  <a:gdLst>
                    <a:gd name="T0" fmla="*/ 0 w 20"/>
                    <a:gd name="T1" fmla="*/ 1 h 4"/>
                    <a:gd name="T2" fmla="*/ 0 w 20"/>
                    <a:gd name="T3" fmla="*/ 1 h 4"/>
                    <a:gd name="T4" fmla="*/ 0 w 20"/>
                    <a:gd name="T5" fmla="*/ 1 h 4"/>
                    <a:gd name="T6" fmla="*/ 0 w 20"/>
                    <a:gd name="T7" fmla="*/ 1 h 4"/>
                    <a:gd name="T8" fmla="*/ 0 w 20"/>
                    <a:gd name="T9" fmla="*/ 1 h 4"/>
                    <a:gd name="T10" fmla="*/ 0 w 20"/>
                    <a:gd name="T11" fmla="*/ 1 h 4"/>
                    <a:gd name="T12" fmla="*/ 0 w 20"/>
                    <a:gd name="T13" fmla="*/ 1 h 4"/>
                    <a:gd name="T14" fmla="*/ 0 w 20"/>
                    <a:gd name="T15" fmla="*/ 1 h 4"/>
                    <a:gd name="T16" fmla="*/ 0 w 20"/>
                    <a:gd name="T17" fmla="*/ 0 h 4"/>
                    <a:gd name="T18" fmla="*/ 0 w 20"/>
                    <a:gd name="T19" fmla="*/ 1 h 4"/>
                    <a:gd name="T20" fmla="*/ 0 w 20"/>
                    <a:gd name="T21" fmla="*/ 1 h 4"/>
                    <a:gd name="T22" fmla="*/ 0 w 20"/>
                    <a:gd name="T23" fmla="*/ 1 h 4"/>
                    <a:gd name="T24" fmla="*/ 0 w 20"/>
                    <a:gd name="T25" fmla="*/ 1 h 4"/>
                    <a:gd name="T26" fmla="*/ 0 w 20"/>
                    <a:gd name="T27" fmla="*/ 1 h 4"/>
                    <a:gd name="T28" fmla="*/ 0 w 20"/>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4"/>
                    <a:gd name="T47" fmla="*/ 20 w 20"/>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4">
                      <a:moveTo>
                        <a:pt x="20" y="4"/>
                      </a:moveTo>
                      <a:lnTo>
                        <a:pt x="18" y="3"/>
                      </a:lnTo>
                      <a:lnTo>
                        <a:pt x="18" y="1"/>
                      </a:lnTo>
                      <a:lnTo>
                        <a:pt x="17" y="0"/>
                      </a:lnTo>
                      <a:lnTo>
                        <a:pt x="6" y="1"/>
                      </a:lnTo>
                      <a:lnTo>
                        <a:pt x="5" y="1"/>
                      </a:lnTo>
                      <a:lnTo>
                        <a:pt x="3" y="1"/>
                      </a:lnTo>
                      <a:lnTo>
                        <a:pt x="2" y="3"/>
                      </a:lnTo>
                      <a:lnTo>
                        <a:pt x="0" y="4"/>
                      </a:lnTo>
                      <a:lnTo>
                        <a:pt x="20" y="4"/>
                      </a:lnTo>
                      <a:close/>
                    </a:path>
                  </a:pathLst>
                </a:custGeom>
                <a:solidFill>
                  <a:srgbClr val="D1D1D1"/>
                </a:solidFill>
                <a:ln w="9525">
                  <a:noFill/>
                  <a:round/>
                  <a:headEnd/>
                  <a:tailEnd/>
                </a:ln>
              </p:spPr>
              <p:txBody>
                <a:bodyPr/>
                <a:lstStyle/>
                <a:p>
                  <a:endParaRPr lang="en-US"/>
                </a:p>
              </p:txBody>
            </p:sp>
            <p:sp>
              <p:nvSpPr>
                <p:cNvPr id="12650" name="Freeform 627"/>
                <p:cNvSpPr>
                  <a:spLocks/>
                </p:cNvSpPr>
                <p:nvPr/>
              </p:nvSpPr>
              <p:spPr bwMode="auto">
                <a:xfrm>
                  <a:off x="2837" y="4073"/>
                  <a:ext cx="8" cy="1"/>
                </a:xfrm>
                <a:custGeom>
                  <a:avLst/>
                  <a:gdLst>
                    <a:gd name="T0" fmla="*/ 0 w 22"/>
                    <a:gd name="T1" fmla="*/ 0 h 5"/>
                    <a:gd name="T2" fmla="*/ 0 w 22"/>
                    <a:gd name="T3" fmla="*/ 0 h 5"/>
                    <a:gd name="T4" fmla="*/ 0 w 22"/>
                    <a:gd name="T5" fmla="*/ 0 h 5"/>
                    <a:gd name="T6" fmla="*/ 0 w 22"/>
                    <a:gd name="T7" fmla="*/ 0 h 5"/>
                    <a:gd name="T8" fmla="*/ 0 w 22"/>
                    <a:gd name="T9" fmla="*/ 0 h 5"/>
                    <a:gd name="T10" fmla="*/ 0 w 22"/>
                    <a:gd name="T11" fmla="*/ 0 h 5"/>
                    <a:gd name="T12" fmla="*/ 0 w 22"/>
                    <a:gd name="T13" fmla="*/ 0 h 5"/>
                    <a:gd name="T14" fmla="*/ 0 w 22"/>
                    <a:gd name="T15" fmla="*/ 0 h 5"/>
                    <a:gd name="T16" fmla="*/ 0 w 22"/>
                    <a:gd name="T17" fmla="*/ 0 h 5"/>
                    <a:gd name="T18" fmla="*/ 0 w 22"/>
                    <a:gd name="T19" fmla="*/ 0 h 5"/>
                    <a:gd name="T20" fmla="*/ 0 w 22"/>
                    <a:gd name="T21" fmla="*/ 0 h 5"/>
                    <a:gd name="T22" fmla="*/ 0 w 22"/>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5"/>
                    <a:gd name="T38" fmla="*/ 22 w 22"/>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5">
                      <a:moveTo>
                        <a:pt x="19" y="2"/>
                      </a:moveTo>
                      <a:lnTo>
                        <a:pt x="19" y="2"/>
                      </a:lnTo>
                      <a:lnTo>
                        <a:pt x="21" y="4"/>
                      </a:lnTo>
                      <a:lnTo>
                        <a:pt x="22" y="5"/>
                      </a:lnTo>
                      <a:lnTo>
                        <a:pt x="0" y="5"/>
                      </a:lnTo>
                      <a:lnTo>
                        <a:pt x="0" y="4"/>
                      </a:lnTo>
                      <a:lnTo>
                        <a:pt x="1" y="3"/>
                      </a:lnTo>
                      <a:lnTo>
                        <a:pt x="3" y="2"/>
                      </a:lnTo>
                      <a:lnTo>
                        <a:pt x="4" y="0"/>
                      </a:lnTo>
                      <a:lnTo>
                        <a:pt x="19" y="0"/>
                      </a:lnTo>
                      <a:lnTo>
                        <a:pt x="19" y="2"/>
                      </a:lnTo>
                      <a:close/>
                    </a:path>
                  </a:pathLst>
                </a:custGeom>
                <a:solidFill>
                  <a:srgbClr val="C7C7C7"/>
                </a:solidFill>
                <a:ln w="9525">
                  <a:noFill/>
                  <a:round/>
                  <a:headEnd/>
                  <a:tailEnd/>
                </a:ln>
              </p:spPr>
              <p:txBody>
                <a:bodyPr/>
                <a:lstStyle/>
                <a:p>
                  <a:endParaRPr lang="en-US"/>
                </a:p>
              </p:txBody>
            </p:sp>
            <p:sp>
              <p:nvSpPr>
                <p:cNvPr id="12651" name="Freeform 628"/>
                <p:cNvSpPr>
                  <a:spLocks/>
                </p:cNvSpPr>
                <p:nvPr/>
              </p:nvSpPr>
              <p:spPr bwMode="auto">
                <a:xfrm>
                  <a:off x="2837" y="4074"/>
                  <a:ext cx="8" cy="1"/>
                </a:xfrm>
                <a:custGeom>
                  <a:avLst/>
                  <a:gdLst>
                    <a:gd name="T0" fmla="*/ 0 w 25"/>
                    <a:gd name="T1" fmla="*/ 0 h 4"/>
                    <a:gd name="T2" fmla="*/ 0 w 25"/>
                    <a:gd name="T3" fmla="*/ 0 h 4"/>
                    <a:gd name="T4" fmla="*/ 0 w 25"/>
                    <a:gd name="T5" fmla="*/ 0 h 4"/>
                    <a:gd name="T6" fmla="*/ 0 w 25"/>
                    <a:gd name="T7" fmla="*/ 0 h 4"/>
                    <a:gd name="T8" fmla="*/ 0 w 25"/>
                    <a:gd name="T9" fmla="*/ 0 h 4"/>
                    <a:gd name="T10" fmla="*/ 0 w 25"/>
                    <a:gd name="T11" fmla="*/ 0 h 4"/>
                    <a:gd name="T12" fmla="*/ 0 w 25"/>
                    <a:gd name="T13" fmla="*/ 0 h 4"/>
                    <a:gd name="T14" fmla="*/ 0 w 25"/>
                    <a:gd name="T15" fmla="*/ 0 h 4"/>
                    <a:gd name="T16" fmla="*/ 0 w 25"/>
                    <a:gd name="T17" fmla="*/ 0 h 4"/>
                    <a:gd name="T18" fmla="*/ 0 w 25"/>
                    <a:gd name="T19" fmla="*/ 0 h 4"/>
                    <a:gd name="T20" fmla="*/ 0 w 25"/>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
                    <a:gd name="T35" fmla="*/ 25 w 25"/>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
                      <a:moveTo>
                        <a:pt x="22" y="0"/>
                      </a:moveTo>
                      <a:lnTo>
                        <a:pt x="22" y="1"/>
                      </a:lnTo>
                      <a:lnTo>
                        <a:pt x="23" y="2"/>
                      </a:lnTo>
                      <a:lnTo>
                        <a:pt x="25" y="4"/>
                      </a:lnTo>
                      <a:lnTo>
                        <a:pt x="0" y="4"/>
                      </a:lnTo>
                      <a:lnTo>
                        <a:pt x="0" y="3"/>
                      </a:lnTo>
                      <a:lnTo>
                        <a:pt x="1" y="2"/>
                      </a:lnTo>
                      <a:lnTo>
                        <a:pt x="1" y="1"/>
                      </a:lnTo>
                      <a:lnTo>
                        <a:pt x="2" y="0"/>
                      </a:lnTo>
                      <a:lnTo>
                        <a:pt x="22" y="0"/>
                      </a:lnTo>
                      <a:close/>
                    </a:path>
                  </a:pathLst>
                </a:custGeom>
                <a:solidFill>
                  <a:srgbClr val="BFBFBF"/>
                </a:solidFill>
                <a:ln w="9525">
                  <a:noFill/>
                  <a:round/>
                  <a:headEnd/>
                  <a:tailEnd/>
                </a:ln>
              </p:spPr>
              <p:txBody>
                <a:bodyPr/>
                <a:lstStyle/>
                <a:p>
                  <a:endParaRPr lang="en-US"/>
                </a:p>
              </p:txBody>
            </p:sp>
            <p:sp>
              <p:nvSpPr>
                <p:cNvPr id="12652" name="Freeform 629"/>
                <p:cNvSpPr>
                  <a:spLocks/>
                </p:cNvSpPr>
                <p:nvPr/>
              </p:nvSpPr>
              <p:spPr bwMode="auto">
                <a:xfrm>
                  <a:off x="2836" y="4074"/>
                  <a:ext cx="9" cy="2"/>
                </a:xfrm>
                <a:custGeom>
                  <a:avLst/>
                  <a:gdLst>
                    <a:gd name="T0" fmla="*/ 0 w 27"/>
                    <a:gd name="T1" fmla="*/ 0 h 5"/>
                    <a:gd name="T2" fmla="*/ 0 w 27"/>
                    <a:gd name="T3" fmla="*/ 0 h 5"/>
                    <a:gd name="T4" fmla="*/ 0 w 27"/>
                    <a:gd name="T5" fmla="*/ 0 h 5"/>
                    <a:gd name="T6" fmla="*/ 0 w 27"/>
                    <a:gd name="T7" fmla="*/ 0 h 5"/>
                    <a:gd name="T8" fmla="*/ 0 w 27"/>
                    <a:gd name="T9" fmla="*/ 0 h 5"/>
                    <a:gd name="T10" fmla="*/ 0 w 27"/>
                    <a:gd name="T11" fmla="*/ 0 h 5"/>
                    <a:gd name="T12" fmla="*/ 0 w 27"/>
                    <a:gd name="T13" fmla="*/ 0 h 5"/>
                    <a:gd name="T14" fmla="*/ 0 w 27"/>
                    <a:gd name="T15" fmla="*/ 0 h 5"/>
                    <a:gd name="T16" fmla="*/ 0 w 27"/>
                    <a:gd name="T17" fmla="*/ 0 h 5"/>
                    <a:gd name="T18" fmla="*/ 0 w 27"/>
                    <a:gd name="T19" fmla="*/ 0 h 5"/>
                    <a:gd name="T20" fmla="*/ 0 w 27"/>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5"/>
                    <a:gd name="T35" fmla="*/ 27 w 27"/>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5">
                      <a:moveTo>
                        <a:pt x="25" y="0"/>
                      </a:moveTo>
                      <a:lnTo>
                        <a:pt x="27" y="0"/>
                      </a:lnTo>
                      <a:lnTo>
                        <a:pt x="27" y="2"/>
                      </a:lnTo>
                      <a:lnTo>
                        <a:pt x="27" y="4"/>
                      </a:lnTo>
                      <a:lnTo>
                        <a:pt x="0" y="5"/>
                      </a:lnTo>
                      <a:lnTo>
                        <a:pt x="0" y="4"/>
                      </a:lnTo>
                      <a:lnTo>
                        <a:pt x="2" y="2"/>
                      </a:lnTo>
                      <a:lnTo>
                        <a:pt x="2" y="1"/>
                      </a:lnTo>
                      <a:lnTo>
                        <a:pt x="3" y="0"/>
                      </a:lnTo>
                      <a:lnTo>
                        <a:pt x="25" y="0"/>
                      </a:lnTo>
                      <a:close/>
                    </a:path>
                  </a:pathLst>
                </a:custGeom>
                <a:solidFill>
                  <a:srgbClr val="B5B5B5"/>
                </a:solidFill>
                <a:ln w="9525">
                  <a:noFill/>
                  <a:round/>
                  <a:headEnd/>
                  <a:tailEnd/>
                </a:ln>
              </p:spPr>
              <p:txBody>
                <a:bodyPr/>
                <a:lstStyle/>
                <a:p>
                  <a:endParaRPr lang="en-US"/>
                </a:p>
              </p:txBody>
            </p:sp>
            <p:sp>
              <p:nvSpPr>
                <p:cNvPr id="12653" name="Freeform 630"/>
                <p:cNvSpPr>
                  <a:spLocks/>
                </p:cNvSpPr>
                <p:nvPr/>
              </p:nvSpPr>
              <p:spPr bwMode="auto">
                <a:xfrm>
                  <a:off x="2836" y="4075"/>
                  <a:ext cx="10" cy="1"/>
                </a:xfrm>
                <a:custGeom>
                  <a:avLst/>
                  <a:gdLst>
                    <a:gd name="T0" fmla="*/ 0 w 28"/>
                    <a:gd name="T1" fmla="*/ 0 h 4"/>
                    <a:gd name="T2" fmla="*/ 0 w 28"/>
                    <a:gd name="T3" fmla="*/ 0 h 4"/>
                    <a:gd name="T4" fmla="*/ 0 w 28"/>
                    <a:gd name="T5" fmla="*/ 0 h 4"/>
                    <a:gd name="T6" fmla="*/ 0 w 28"/>
                    <a:gd name="T7" fmla="*/ 0 h 4"/>
                    <a:gd name="T8" fmla="*/ 0 w 28"/>
                    <a:gd name="T9" fmla="*/ 0 h 4"/>
                    <a:gd name="T10" fmla="*/ 0 w 28"/>
                    <a:gd name="T11" fmla="*/ 0 h 4"/>
                    <a:gd name="T12" fmla="*/ 0 w 28"/>
                    <a:gd name="T13" fmla="*/ 0 h 4"/>
                    <a:gd name="T14" fmla="*/ 0 w 28"/>
                    <a:gd name="T15" fmla="*/ 0 h 4"/>
                    <a:gd name="T16" fmla="*/ 0 w 28"/>
                    <a:gd name="T17" fmla="*/ 0 h 4"/>
                    <a:gd name="T18" fmla="*/ 0 w 28"/>
                    <a:gd name="T19" fmla="*/ 0 h 4"/>
                    <a:gd name="T20" fmla="*/ 0 w 28"/>
                    <a:gd name="T21" fmla="*/ 0 h 4"/>
                    <a:gd name="T22" fmla="*/ 0 w 28"/>
                    <a:gd name="T23" fmla="*/ 0 h 4"/>
                    <a:gd name="T24" fmla="*/ 0 w 28"/>
                    <a:gd name="T25" fmla="*/ 0 h 4"/>
                    <a:gd name="T26" fmla="*/ 0 w 28"/>
                    <a:gd name="T27" fmla="*/ 0 h 4"/>
                    <a:gd name="T28" fmla="*/ 0 w 28"/>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4"/>
                    <a:gd name="T47" fmla="*/ 28 w 28"/>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4">
                      <a:moveTo>
                        <a:pt x="27" y="0"/>
                      </a:moveTo>
                      <a:lnTo>
                        <a:pt x="27" y="0"/>
                      </a:lnTo>
                      <a:lnTo>
                        <a:pt x="27" y="2"/>
                      </a:lnTo>
                      <a:lnTo>
                        <a:pt x="28" y="3"/>
                      </a:lnTo>
                      <a:lnTo>
                        <a:pt x="28" y="4"/>
                      </a:lnTo>
                      <a:lnTo>
                        <a:pt x="2" y="4"/>
                      </a:lnTo>
                      <a:lnTo>
                        <a:pt x="2" y="3"/>
                      </a:lnTo>
                      <a:lnTo>
                        <a:pt x="0" y="3"/>
                      </a:lnTo>
                      <a:lnTo>
                        <a:pt x="0" y="2"/>
                      </a:lnTo>
                      <a:lnTo>
                        <a:pt x="2" y="2"/>
                      </a:lnTo>
                      <a:lnTo>
                        <a:pt x="2" y="0"/>
                      </a:lnTo>
                      <a:lnTo>
                        <a:pt x="27" y="0"/>
                      </a:lnTo>
                      <a:close/>
                    </a:path>
                  </a:pathLst>
                </a:custGeom>
                <a:solidFill>
                  <a:srgbClr val="ABABAB"/>
                </a:solidFill>
                <a:ln w="9525">
                  <a:noFill/>
                  <a:round/>
                  <a:headEnd/>
                  <a:tailEnd/>
                </a:ln>
              </p:spPr>
              <p:txBody>
                <a:bodyPr/>
                <a:lstStyle/>
                <a:p>
                  <a:endParaRPr lang="en-US"/>
                </a:p>
              </p:txBody>
            </p:sp>
            <p:sp>
              <p:nvSpPr>
                <p:cNvPr id="12654" name="Freeform 631"/>
                <p:cNvSpPr>
                  <a:spLocks/>
                </p:cNvSpPr>
                <p:nvPr/>
              </p:nvSpPr>
              <p:spPr bwMode="auto">
                <a:xfrm>
                  <a:off x="2837" y="4076"/>
                  <a:ext cx="9" cy="1"/>
                </a:xfrm>
                <a:custGeom>
                  <a:avLst/>
                  <a:gdLst>
                    <a:gd name="T0" fmla="*/ 0 w 26"/>
                    <a:gd name="T1" fmla="*/ 0 h 3"/>
                    <a:gd name="T2" fmla="*/ 0 w 26"/>
                    <a:gd name="T3" fmla="*/ 0 h 3"/>
                    <a:gd name="T4" fmla="*/ 0 w 26"/>
                    <a:gd name="T5" fmla="*/ 0 h 3"/>
                    <a:gd name="T6" fmla="*/ 0 w 26"/>
                    <a:gd name="T7" fmla="*/ 0 h 3"/>
                    <a:gd name="T8" fmla="*/ 0 w 26"/>
                    <a:gd name="T9" fmla="*/ 0 h 3"/>
                    <a:gd name="T10" fmla="*/ 0 w 26"/>
                    <a:gd name="T11" fmla="*/ 0 h 3"/>
                    <a:gd name="T12" fmla="*/ 0 w 26"/>
                    <a:gd name="T13" fmla="*/ 0 h 3"/>
                    <a:gd name="T14" fmla="*/ 0 w 26"/>
                    <a:gd name="T15" fmla="*/ 0 h 3"/>
                    <a:gd name="T16" fmla="*/ 0 w 26"/>
                    <a:gd name="T17" fmla="*/ 0 h 3"/>
                    <a:gd name="T18" fmla="*/ 0 w 26"/>
                    <a:gd name="T19" fmla="*/ 0 h 3"/>
                    <a:gd name="T20" fmla="*/ 0 w 26"/>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
                    <a:gd name="T35" fmla="*/ 26 w 26"/>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
                      <a:moveTo>
                        <a:pt x="25" y="0"/>
                      </a:moveTo>
                      <a:lnTo>
                        <a:pt x="26" y="1"/>
                      </a:lnTo>
                      <a:lnTo>
                        <a:pt x="26" y="2"/>
                      </a:lnTo>
                      <a:lnTo>
                        <a:pt x="26" y="3"/>
                      </a:lnTo>
                      <a:lnTo>
                        <a:pt x="1" y="3"/>
                      </a:lnTo>
                      <a:lnTo>
                        <a:pt x="0" y="3"/>
                      </a:lnTo>
                      <a:lnTo>
                        <a:pt x="0" y="2"/>
                      </a:lnTo>
                      <a:lnTo>
                        <a:pt x="0" y="0"/>
                      </a:lnTo>
                      <a:lnTo>
                        <a:pt x="25" y="0"/>
                      </a:lnTo>
                      <a:close/>
                    </a:path>
                  </a:pathLst>
                </a:custGeom>
                <a:solidFill>
                  <a:srgbClr val="A1A1A1"/>
                </a:solidFill>
                <a:ln w="9525">
                  <a:noFill/>
                  <a:round/>
                  <a:headEnd/>
                  <a:tailEnd/>
                </a:ln>
              </p:spPr>
              <p:txBody>
                <a:bodyPr/>
                <a:lstStyle/>
                <a:p>
                  <a:endParaRPr lang="en-US"/>
                </a:p>
              </p:txBody>
            </p:sp>
            <p:sp>
              <p:nvSpPr>
                <p:cNvPr id="12655" name="Freeform 632"/>
                <p:cNvSpPr>
                  <a:spLocks/>
                </p:cNvSpPr>
                <p:nvPr/>
              </p:nvSpPr>
              <p:spPr bwMode="auto">
                <a:xfrm>
                  <a:off x="2837" y="4076"/>
                  <a:ext cx="9" cy="2"/>
                </a:xfrm>
                <a:custGeom>
                  <a:avLst/>
                  <a:gdLst>
                    <a:gd name="T0" fmla="*/ 0 w 26"/>
                    <a:gd name="T1" fmla="*/ 0 h 5"/>
                    <a:gd name="T2" fmla="*/ 0 w 26"/>
                    <a:gd name="T3" fmla="*/ 0 h 5"/>
                    <a:gd name="T4" fmla="*/ 0 w 26"/>
                    <a:gd name="T5" fmla="*/ 0 h 5"/>
                    <a:gd name="T6" fmla="*/ 0 w 26"/>
                    <a:gd name="T7" fmla="*/ 0 h 5"/>
                    <a:gd name="T8" fmla="*/ 0 w 26"/>
                    <a:gd name="T9" fmla="*/ 0 h 5"/>
                    <a:gd name="T10" fmla="*/ 0 w 26"/>
                    <a:gd name="T11" fmla="*/ 0 h 5"/>
                    <a:gd name="T12" fmla="*/ 0 w 26"/>
                    <a:gd name="T13" fmla="*/ 0 h 5"/>
                    <a:gd name="T14" fmla="*/ 0 w 26"/>
                    <a:gd name="T15" fmla="*/ 0 h 5"/>
                    <a:gd name="T16" fmla="*/ 0 w 26"/>
                    <a:gd name="T17" fmla="*/ 0 h 5"/>
                    <a:gd name="T18" fmla="*/ 0 w 26"/>
                    <a:gd name="T19" fmla="*/ 0 h 5"/>
                    <a:gd name="T20" fmla="*/ 0 w 26"/>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5"/>
                    <a:gd name="T35" fmla="*/ 26 w 26"/>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5">
                      <a:moveTo>
                        <a:pt x="26" y="0"/>
                      </a:moveTo>
                      <a:lnTo>
                        <a:pt x="26" y="1"/>
                      </a:lnTo>
                      <a:lnTo>
                        <a:pt x="26" y="2"/>
                      </a:lnTo>
                      <a:lnTo>
                        <a:pt x="26" y="4"/>
                      </a:lnTo>
                      <a:lnTo>
                        <a:pt x="5" y="5"/>
                      </a:lnTo>
                      <a:lnTo>
                        <a:pt x="4" y="5"/>
                      </a:lnTo>
                      <a:lnTo>
                        <a:pt x="2" y="4"/>
                      </a:lnTo>
                      <a:lnTo>
                        <a:pt x="1" y="1"/>
                      </a:lnTo>
                      <a:lnTo>
                        <a:pt x="0" y="0"/>
                      </a:lnTo>
                      <a:lnTo>
                        <a:pt x="26" y="0"/>
                      </a:lnTo>
                      <a:close/>
                    </a:path>
                  </a:pathLst>
                </a:custGeom>
                <a:solidFill>
                  <a:srgbClr val="999999"/>
                </a:solidFill>
                <a:ln w="9525">
                  <a:noFill/>
                  <a:round/>
                  <a:headEnd/>
                  <a:tailEnd/>
                </a:ln>
              </p:spPr>
              <p:txBody>
                <a:bodyPr/>
                <a:lstStyle/>
                <a:p>
                  <a:endParaRPr lang="en-US"/>
                </a:p>
              </p:txBody>
            </p:sp>
            <p:sp>
              <p:nvSpPr>
                <p:cNvPr id="12656" name="Freeform 633"/>
                <p:cNvSpPr>
                  <a:spLocks/>
                </p:cNvSpPr>
                <p:nvPr/>
              </p:nvSpPr>
              <p:spPr bwMode="auto">
                <a:xfrm>
                  <a:off x="2837" y="4077"/>
                  <a:ext cx="9" cy="1"/>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w 25"/>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5"/>
                    <a:gd name="T47" fmla="*/ 25 w 25"/>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5">
                      <a:moveTo>
                        <a:pt x="11" y="5"/>
                      </a:moveTo>
                      <a:lnTo>
                        <a:pt x="8" y="4"/>
                      </a:lnTo>
                      <a:lnTo>
                        <a:pt x="7" y="4"/>
                      </a:lnTo>
                      <a:lnTo>
                        <a:pt x="4" y="4"/>
                      </a:lnTo>
                      <a:lnTo>
                        <a:pt x="3" y="3"/>
                      </a:lnTo>
                      <a:lnTo>
                        <a:pt x="1" y="3"/>
                      </a:lnTo>
                      <a:lnTo>
                        <a:pt x="0" y="0"/>
                      </a:lnTo>
                      <a:lnTo>
                        <a:pt x="25" y="0"/>
                      </a:lnTo>
                      <a:lnTo>
                        <a:pt x="25" y="3"/>
                      </a:lnTo>
                      <a:lnTo>
                        <a:pt x="25" y="4"/>
                      </a:lnTo>
                      <a:lnTo>
                        <a:pt x="25" y="5"/>
                      </a:lnTo>
                      <a:lnTo>
                        <a:pt x="11" y="5"/>
                      </a:lnTo>
                      <a:close/>
                    </a:path>
                  </a:pathLst>
                </a:custGeom>
                <a:solidFill>
                  <a:srgbClr val="8F8F8F"/>
                </a:solidFill>
                <a:ln w="9525">
                  <a:noFill/>
                  <a:round/>
                  <a:headEnd/>
                  <a:tailEnd/>
                </a:ln>
              </p:spPr>
              <p:txBody>
                <a:bodyPr/>
                <a:lstStyle/>
                <a:p>
                  <a:endParaRPr lang="en-US"/>
                </a:p>
              </p:txBody>
            </p:sp>
            <p:sp>
              <p:nvSpPr>
                <p:cNvPr id="12657" name="Freeform 634"/>
                <p:cNvSpPr>
                  <a:spLocks/>
                </p:cNvSpPr>
                <p:nvPr/>
              </p:nvSpPr>
              <p:spPr bwMode="auto">
                <a:xfrm>
                  <a:off x="2839" y="4078"/>
                  <a:ext cx="7" cy="1"/>
                </a:xfrm>
                <a:custGeom>
                  <a:avLst/>
                  <a:gdLst>
                    <a:gd name="T0" fmla="*/ 0 w 21"/>
                    <a:gd name="T1" fmla="*/ 0 h 4"/>
                    <a:gd name="T2" fmla="*/ 0 w 21"/>
                    <a:gd name="T3" fmla="*/ 0 h 4"/>
                    <a:gd name="T4" fmla="*/ 0 w 21"/>
                    <a:gd name="T5" fmla="*/ 0 h 4"/>
                    <a:gd name="T6" fmla="*/ 0 w 21"/>
                    <a:gd name="T7" fmla="*/ 0 h 4"/>
                    <a:gd name="T8" fmla="*/ 0 w 21"/>
                    <a:gd name="T9" fmla="*/ 0 h 4"/>
                    <a:gd name="T10" fmla="*/ 0 w 21"/>
                    <a:gd name="T11" fmla="*/ 0 h 4"/>
                    <a:gd name="T12" fmla="*/ 0 w 21"/>
                    <a:gd name="T13" fmla="*/ 0 h 4"/>
                    <a:gd name="T14" fmla="*/ 0 w 21"/>
                    <a:gd name="T15" fmla="*/ 0 h 4"/>
                    <a:gd name="T16" fmla="*/ 0 w 21"/>
                    <a:gd name="T17" fmla="*/ 0 h 4"/>
                    <a:gd name="T18" fmla="*/ 0 w 21"/>
                    <a:gd name="T19" fmla="*/ 0 h 4"/>
                    <a:gd name="T20" fmla="*/ 0 w 21"/>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
                    <a:gd name="T35" fmla="*/ 21 w 21"/>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
                      <a:moveTo>
                        <a:pt x="0" y="1"/>
                      </a:moveTo>
                      <a:lnTo>
                        <a:pt x="3" y="1"/>
                      </a:lnTo>
                      <a:lnTo>
                        <a:pt x="9" y="3"/>
                      </a:lnTo>
                      <a:lnTo>
                        <a:pt x="15" y="4"/>
                      </a:lnTo>
                      <a:lnTo>
                        <a:pt x="20" y="3"/>
                      </a:lnTo>
                      <a:lnTo>
                        <a:pt x="21" y="3"/>
                      </a:lnTo>
                      <a:lnTo>
                        <a:pt x="21" y="2"/>
                      </a:lnTo>
                      <a:lnTo>
                        <a:pt x="21" y="1"/>
                      </a:lnTo>
                      <a:lnTo>
                        <a:pt x="21" y="0"/>
                      </a:lnTo>
                      <a:lnTo>
                        <a:pt x="0" y="0"/>
                      </a:lnTo>
                      <a:lnTo>
                        <a:pt x="0" y="1"/>
                      </a:lnTo>
                      <a:close/>
                    </a:path>
                  </a:pathLst>
                </a:custGeom>
                <a:solidFill>
                  <a:srgbClr val="858585"/>
                </a:solidFill>
                <a:ln w="9525">
                  <a:noFill/>
                  <a:round/>
                  <a:headEnd/>
                  <a:tailEnd/>
                </a:ln>
              </p:spPr>
              <p:txBody>
                <a:bodyPr/>
                <a:lstStyle/>
                <a:p>
                  <a:endParaRPr lang="en-US"/>
                </a:p>
              </p:txBody>
            </p:sp>
            <p:sp>
              <p:nvSpPr>
                <p:cNvPr id="12658" name="Freeform 635"/>
                <p:cNvSpPr>
                  <a:spLocks/>
                </p:cNvSpPr>
                <p:nvPr/>
              </p:nvSpPr>
              <p:spPr bwMode="auto">
                <a:xfrm>
                  <a:off x="2841" y="4078"/>
                  <a:ext cx="5" cy="1"/>
                </a:xfrm>
                <a:custGeom>
                  <a:avLst/>
                  <a:gdLst>
                    <a:gd name="T0" fmla="*/ 0 w 14"/>
                    <a:gd name="T1" fmla="*/ 0 h 2"/>
                    <a:gd name="T2" fmla="*/ 0 w 14"/>
                    <a:gd name="T3" fmla="*/ 1 h 2"/>
                    <a:gd name="T4" fmla="*/ 0 w 14"/>
                    <a:gd name="T5" fmla="*/ 1 h 2"/>
                    <a:gd name="T6" fmla="*/ 0 w 14"/>
                    <a:gd name="T7" fmla="*/ 1 h 2"/>
                    <a:gd name="T8" fmla="*/ 0 w 14"/>
                    <a:gd name="T9" fmla="*/ 1 h 2"/>
                    <a:gd name="T10" fmla="*/ 0 w 14"/>
                    <a:gd name="T11" fmla="*/ 1 h 2"/>
                    <a:gd name="T12" fmla="*/ 0 w 14"/>
                    <a:gd name="T13" fmla="*/ 1 h 2"/>
                    <a:gd name="T14" fmla="*/ 0 w 14"/>
                    <a:gd name="T15" fmla="*/ 1 h 2"/>
                    <a:gd name="T16" fmla="*/ 0 w 14"/>
                    <a:gd name="T17" fmla="*/ 0 h 2"/>
                    <a:gd name="T18" fmla="*/ 0 w 14"/>
                    <a:gd name="T19" fmla="*/ 0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
                    <a:gd name="T32" fmla="*/ 14 w 1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
                      <a:moveTo>
                        <a:pt x="0" y="0"/>
                      </a:moveTo>
                      <a:lnTo>
                        <a:pt x="4" y="1"/>
                      </a:lnTo>
                      <a:lnTo>
                        <a:pt x="8" y="1"/>
                      </a:lnTo>
                      <a:lnTo>
                        <a:pt x="11" y="2"/>
                      </a:lnTo>
                      <a:lnTo>
                        <a:pt x="13" y="1"/>
                      </a:lnTo>
                      <a:lnTo>
                        <a:pt x="14" y="1"/>
                      </a:lnTo>
                      <a:lnTo>
                        <a:pt x="14" y="0"/>
                      </a:lnTo>
                      <a:lnTo>
                        <a:pt x="0" y="0"/>
                      </a:lnTo>
                      <a:close/>
                    </a:path>
                  </a:pathLst>
                </a:custGeom>
                <a:solidFill>
                  <a:srgbClr val="7D7D7D"/>
                </a:solidFill>
                <a:ln w="9525">
                  <a:noFill/>
                  <a:round/>
                  <a:headEnd/>
                  <a:tailEnd/>
                </a:ln>
              </p:spPr>
              <p:txBody>
                <a:bodyPr/>
                <a:lstStyle/>
                <a:p>
                  <a:endParaRPr lang="en-US"/>
                </a:p>
              </p:txBody>
            </p:sp>
            <p:sp>
              <p:nvSpPr>
                <p:cNvPr id="12659" name="Freeform 636"/>
                <p:cNvSpPr>
                  <a:spLocks/>
                </p:cNvSpPr>
                <p:nvPr/>
              </p:nvSpPr>
              <p:spPr bwMode="auto">
                <a:xfrm>
                  <a:off x="2837" y="4076"/>
                  <a:ext cx="10" cy="5"/>
                </a:xfrm>
                <a:custGeom>
                  <a:avLst/>
                  <a:gdLst>
                    <a:gd name="T0" fmla="*/ 0 w 28"/>
                    <a:gd name="T1" fmla="*/ 0 h 14"/>
                    <a:gd name="T2" fmla="*/ 0 w 28"/>
                    <a:gd name="T3" fmla="*/ 0 h 14"/>
                    <a:gd name="T4" fmla="*/ 0 w 28"/>
                    <a:gd name="T5" fmla="*/ 0 h 14"/>
                    <a:gd name="T6" fmla="*/ 0 w 28"/>
                    <a:gd name="T7" fmla="*/ 0 h 14"/>
                    <a:gd name="T8" fmla="*/ 0 w 28"/>
                    <a:gd name="T9" fmla="*/ 0 h 14"/>
                    <a:gd name="T10" fmla="*/ 0 w 28"/>
                    <a:gd name="T11" fmla="*/ 0 h 14"/>
                    <a:gd name="T12" fmla="*/ 0 w 28"/>
                    <a:gd name="T13" fmla="*/ 0 h 14"/>
                    <a:gd name="T14" fmla="*/ 0 w 28"/>
                    <a:gd name="T15" fmla="*/ 0 h 14"/>
                    <a:gd name="T16" fmla="*/ 0 w 28"/>
                    <a:gd name="T17" fmla="*/ 0 h 14"/>
                    <a:gd name="T18" fmla="*/ 0 w 28"/>
                    <a:gd name="T19" fmla="*/ 0 h 14"/>
                    <a:gd name="T20" fmla="*/ 0 w 28"/>
                    <a:gd name="T21" fmla="*/ 0 h 14"/>
                    <a:gd name="T22" fmla="*/ 0 w 28"/>
                    <a:gd name="T23" fmla="*/ 0 h 14"/>
                    <a:gd name="T24" fmla="*/ 0 w 28"/>
                    <a:gd name="T25" fmla="*/ 0 h 14"/>
                    <a:gd name="T26" fmla="*/ 0 w 28"/>
                    <a:gd name="T27" fmla="*/ 0 h 14"/>
                    <a:gd name="T28" fmla="*/ 0 w 28"/>
                    <a:gd name="T29" fmla="*/ 0 h 14"/>
                    <a:gd name="T30" fmla="*/ 0 w 28"/>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4"/>
                    <a:gd name="T50" fmla="*/ 28 w 28"/>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4">
                      <a:moveTo>
                        <a:pt x="21" y="5"/>
                      </a:moveTo>
                      <a:lnTo>
                        <a:pt x="19" y="5"/>
                      </a:lnTo>
                      <a:lnTo>
                        <a:pt x="19" y="4"/>
                      </a:lnTo>
                      <a:lnTo>
                        <a:pt x="14" y="2"/>
                      </a:lnTo>
                      <a:lnTo>
                        <a:pt x="7" y="0"/>
                      </a:lnTo>
                      <a:lnTo>
                        <a:pt x="6" y="0"/>
                      </a:lnTo>
                      <a:lnTo>
                        <a:pt x="0" y="8"/>
                      </a:lnTo>
                      <a:lnTo>
                        <a:pt x="4" y="11"/>
                      </a:lnTo>
                      <a:lnTo>
                        <a:pt x="11" y="12"/>
                      </a:lnTo>
                      <a:lnTo>
                        <a:pt x="19" y="14"/>
                      </a:lnTo>
                      <a:lnTo>
                        <a:pt x="28" y="12"/>
                      </a:lnTo>
                      <a:lnTo>
                        <a:pt x="21" y="5"/>
                      </a:lnTo>
                      <a:lnTo>
                        <a:pt x="19" y="5"/>
                      </a:lnTo>
                      <a:lnTo>
                        <a:pt x="21" y="5"/>
                      </a:lnTo>
                      <a:close/>
                    </a:path>
                  </a:pathLst>
                </a:custGeom>
                <a:solidFill>
                  <a:srgbClr val="000000"/>
                </a:solidFill>
                <a:ln w="9525">
                  <a:noFill/>
                  <a:round/>
                  <a:headEnd/>
                  <a:tailEnd/>
                </a:ln>
              </p:spPr>
              <p:txBody>
                <a:bodyPr/>
                <a:lstStyle/>
                <a:p>
                  <a:endParaRPr lang="en-US"/>
                </a:p>
              </p:txBody>
            </p:sp>
            <p:sp>
              <p:nvSpPr>
                <p:cNvPr id="12660" name="Freeform 637"/>
                <p:cNvSpPr>
                  <a:spLocks/>
                </p:cNvSpPr>
                <p:nvPr/>
              </p:nvSpPr>
              <p:spPr bwMode="auto">
                <a:xfrm>
                  <a:off x="2842" y="4072"/>
                  <a:ext cx="5" cy="8"/>
                </a:xfrm>
                <a:custGeom>
                  <a:avLst/>
                  <a:gdLst>
                    <a:gd name="T0" fmla="*/ 0 w 17"/>
                    <a:gd name="T1" fmla="*/ 0 h 24"/>
                    <a:gd name="T2" fmla="*/ 0 w 17"/>
                    <a:gd name="T3" fmla="*/ 0 h 24"/>
                    <a:gd name="T4" fmla="*/ 0 w 17"/>
                    <a:gd name="T5" fmla="*/ 0 h 24"/>
                    <a:gd name="T6" fmla="*/ 0 w 17"/>
                    <a:gd name="T7" fmla="*/ 0 h 24"/>
                    <a:gd name="T8" fmla="*/ 0 w 17"/>
                    <a:gd name="T9" fmla="*/ 0 h 24"/>
                    <a:gd name="T10" fmla="*/ 0 w 17"/>
                    <a:gd name="T11" fmla="*/ 0 h 24"/>
                    <a:gd name="T12" fmla="*/ 0 w 17"/>
                    <a:gd name="T13" fmla="*/ 0 h 24"/>
                    <a:gd name="T14" fmla="*/ 0 w 17"/>
                    <a:gd name="T15" fmla="*/ 0 h 24"/>
                    <a:gd name="T16" fmla="*/ 0 w 17"/>
                    <a:gd name="T17" fmla="*/ 0 h 24"/>
                    <a:gd name="T18" fmla="*/ 0 w 17"/>
                    <a:gd name="T19" fmla="*/ 0 h 24"/>
                    <a:gd name="T20" fmla="*/ 0 w 17"/>
                    <a:gd name="T21" fmla="*/ 0 h 24"/>
                    <a:gd name="T22" fmla="*/ 0 w 17"/>
                    <a:gd name="T23" fmla="*/ 0 h 24"/>
                    <a:gd name="T24" fmla="*/ 0 w 17"/>
                    <a:gd name="T25" fmla="*/ 0 h 24"/>
                    <a:gd name="T26" fmla="*/ 0 w 17"/>
                    <a:gd name="T27" fmla="*/ 0 h 24"/>
                    <a:gd name="T28" fmla="*/ 0 w 17"/>
                    <a:gd name="T29" fmla="*/ 0 h 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4"/>
                    <a:gd name="T47" fmla="*/ 17 w 17"/>
                    <a:gd name="T48" fmla="*/ 24 h 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4">
                      <a:moveTo>
                        <a:pt x="0" y="5"/>
                      </a:moveTo>
                      <a:lnTo>
                        <a:pt x="0" y="5"/>
                      </a:lnTo>
                      <a:lnTo>
                        <a:pt x="2" y="6"/>
                      </a:lnTo>
                      <a:lnTo>
                        <a:pt x="4" y="12"/>
                      </a:lnTo>
                      <a:lnTo>
                        <a:pt x="6" y="17"/>
                      </a:lnTo>
                      <a:lnTo>
                        <a:pt x="8" y="17"/>
                      </a:lnTo>
                      <a:lnTo>
                        <a:pt x="15" y="24"/>
                      </a:lnTo>
                      <a:lnTo>
                        <a:pt x="17" y="16"/>
                      </a:lnTo>
                      <a:lnTo>
                        <a:pt x="15" y="8"/>
                      </a:lnTo>
                      <a:lnTo>
                        <a:pt x="12" y="3"/>
                      </a:lnTo>
                      <a:lnTo>
                        <a:pt x="11" y="0"/>
                      </a:lnTo>
                      <a:lnTo>
                        <a:pt x="0" y="5"/>
                      </a:lnTo>
                      <a:close/>
                    </a:path>
                  </a:pathLst>
                </a:custGeom>
                <a:solidFill>
                  <a:srgbClr val="000000"/>
                </a:solidFill>
                <a:ln w="9525">
                  <a:noFill/>
                  <a:round/>
                  <a:headEnd/>
                  <a:tailEnd/>
                </a:ln>
              </p:spPr>
              <p:txBody>
                <a:bodyPr/>
                <a:lstStyle/>
                <a:p>
                  <a:endParaRPr lang="en-US"/>
                </a:p>
              </p:txBody>
            </p:sp>
            <p:sp>
              <p:nvSpPr>
                <p:cNvPr id="12661" name="Freeform 638"/>
                <p:cNvSpPr>
                  <a:spLocks/>
                </p:cNvSpPr>
                <p:nvPr/>
              </p:nvSpPr>
              <p:spPr bwMode="auto">
                <a:xfrm>
                  <a:off x="2839" y="4070"/>
                  <a:ext cx="6" cy="4"/>
                </a:xfrm>
                <a:custGeom>
                  <a:avLst/>
                  <a:gdLst>
                    <a:gd name="T0" fmla="*/ 0 w 20"/>
                    <a:gd name="T1" fmla="*/ 0 h 11"/>
                    <a:gd name="T2" fmla="*/ 0 w 20"/>
                    <a:gd name="T3" fmla="*/ 0 h 11"/>
                    <a:gd name="T4" fmla="*/ 0 w 20"/>
                    <a:gd name="T5" fmla="*/ 0 h 11"/>
                    <a:gd name="T6" fmla="*/ 0 w 20"/>
                    <a:gd name="T7" fmla="*/ 0 h 11"/>
                    <a:gd name="T8" fmla="*/ 0 w 20"/>
                    <a:gd name="T9" fmla="*/ 0 h 11"/>
                    <a:gd name="T10" fmla="*/ 0 w 20"/>
                    <a:gd name="T11" fmla="*/ 0 h 11"/>
                    <a:gd name="T12" fmla="*/ 0 w 20"/>
                    <a:gd name="T13" fmla="*/ 0 h 11"/>
                    <a:gd name="T14" fmla="*/ 0 w 20"/>
                    <a:gd name="T15" fmla="*/ 0 h 11"/>
                    <a:gd name="T16" fmla="*/ 0 w 20"/>
                    <a:gd name="T17" fmla="*/ 0 h 11"/>
                    <a:gd name="T18" fmla="*/ 0 w 20"/>
                    <a:gd name="T19" fmla="*/ 0 h 11"/>
                    <a:gd name="T20" fmla="*/ 0 w 20"/>
                    <a:gd name="T21" fmla="*/ 0 h 11"/>
                    <a:gd name="T22" fmla="*/ 0 w 20"/>
                    <a:gd name="T23" fmla="*/ 0 h 11"/>
                    <a:gd name="T24" fmla="*/ 0 w 20"/>
                    <a:gd name="T25" fmla="*/ 0 h 11"/>
                    <a:gd name="T26" fmla="*/ 0 w 20"/>
                    <a:gd name="T27" fmla="*/ 0 h 11"/>
                    <a:gd name="T28" fmla="*/ 0 w 20"/>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11"/>
                    <a:gd name="T47" fmla="*/ 20 w 20"/>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11">
                      <a:moveTo>
                        <a:pt x="6" y="11"/>
                      </a:moveTo>
                      <a:lnTo>
                        <a:pt x="6" y="11"/>
                      </a:lnTo>
                      <a:lnTo>
                        <a:pt x="9" y="11"/>
                      </a:lnTo>
                      <a:lnTo>
                        <a:pt x="20" y="6"/>
                      </a:lnTo>
                      <a:lnTo>
                        <a:pt x="17" y="4"/>
                      </a:lnTo>
                      <a:lnTo>
                        <a:pt x="14" y="2"/>
                      </a:lnTo>
                      <a:lnTo>
                        <a:pt x="7" y="0"/>
                      </a:lnTo>
                      <a:lnTo>
                        <a:pt x="0" y="3"/>
                      </a:lnTo>
                      <a:lnTo>
                        <a:pt x="6" y="11"/>
                      </a:lnTo>
                      <a:close/>
                    </a:path>
                  </a:pathLst>
                </a:custGeom>
                <a:solidFill>
                  <a:srgbClr val="000000"/>
                </a:solidFill>
                <a:ln w="9525">
                  <a:noFill/>
                  <a:round/>
                  <a:headEnd/>
                  <a:tailEnd/>
                </a:ln>
              </p:spPr>
              <p:txBody>
                <a:bodyPr/>
                <a:lstStyle/>
                <a:p>
                  <a:endParaRPr lang="en-US"/>
                </a:p>
              </p:txBody>
            </p:sp>
            <p:sp>
              <p:nvSpPr>
                <p:cNvPr id="12662" name="Freeform 639"/>
                <p:cNvSpPr>
                  <a:spLocks/>
                </p:cNvSpPr>
                <p:nvPr/>
              </p:nvSpPr>
              <p:spPr bwMode="auto">
                <a:xfrm>
                  <a:off x="2835" y="4071"/>
                  <a:ext cx="6" cy="5"/>
                </a:xfrm>
                <a:custGeom>
                  <a:avLst/>
                  <a:gdLst>
                    <a:gd name="T0" fmla="*/ 0 w 18"/>
                    <a:gd name="T1" fmla="*/ 0 h 15"/>
                    <a:gd name="T2" fmla="*/ 0 w 18"/>
                    <a:gd name="T3" fmla="*/ 0 h 15"/>
                    <a:gd name="T4" fmla="*/ 0 w 18"/>
                    <a:gd name="T5" fmla="*/ 0 h 15"/>
                    <a:gd name="T6" fmla="*/ 0 w 18"/>
                    <a:gd name="T7" fmla="*/ 0 h 15"/>
                    <a:gd name="T8" fmla="*/ 0 w 18"/>
                    <a:gd name="T9" fmla="*/ 0 h 15"/>
                    <a:gd name="T10" fmla="*/ 0 w 18"/>
                    <a:gd name="T11" fmla="*/ 0 h 15"/>
                    <a:gd name="T12" fmla="*/ 0 w 18"/>
                    <a:gd name="T13" fmla="*/ 0 h 15"/>
                    <a:gd name="T14" fmla="*/ 0 w 18"/>
                    <a:gd name="T15" fmla="*/ 0 h 15"/>
                    <a:gd name="T16" fmla="*/ 0 w 18"/>
                    <a:gd name="T17" fmla="*/ 0 h 15"/>
                    <a:gd name="T18" fmla="*/ 0 w 18"/>
                    <a:gd name="T19" fmla="*/ 0 h 15"/>
                    <a:gd name="T20" fmla="*/ 0 w 18"/>
                    <a:gd name="T21" fmla="*/ 0 h 15"/>
                    <a:gd name="T22" fmla="*/ 0 w 18"/>
                    <a:gd name="T23" fmla="*/ 0 h 15"/>
                    <a:gd name="T24" fmla="*/ 0 w 18"/>
                    <a:gd name="T25" fmla="*/ 0 h 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
                    <a:gd name="T40" fmla="*/ 0 h 15"/>
                    <a:gd name="T41" fmla="*/ 18 w 18"/>
                    <a:gd name="T42" fmla="*/ 15 h 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 h="15">
                      <a:moveTo>
                        <a:pt x="11" y="15"/>
                      </a:moveTo>
                      <a:lnTo>
                        <a:pt x="11" y="15"/>
                      </a:lnTo>
                      <a:lnTo>
                        <a:pt x="12" y="13"/>
                      </a:lnTo>
                      <a:lnTo>
                        <a:pt x="12" y="11"/>
                      </a:lnTo>
                      <a:lnTo>
                        <a:pt x="15" y="10"/>
                      </a:lnTo>
                      <a:lnTo>
                        <a:pt x="18" y="8"/>
                      </a:lnTo>
                      <a:lnTo>
                        <a:pt x="12" y="0"/>
                      </a:lnTo>
                      <a:lnTo>
                        <a:pt x="8" y="2"/>
                      </a:lnTo>
                      <a:lnTo>
                        <a:pt x="3" y="6"/>
                      </a:lnTo>
                      <a:lnTo>
                        <a:pt x="0" y="10"/>
                      </a:lnTo>
                      <a:lnTo>
                        <a:pt x="0" y="15"/>
                      </a:lnTo>
                      <a:lnTo>
                        <a:pt x="11" y="15"/>
                      </a:lnTo>
                      <a:close/>
                    </a:path>
                  </a:pathLst>
                </a:custGeom>
                <a:solidFill>
                  <a:srgbClr val="000000"/>
                </a:solidFill>
                <a:ln w="9525">
                  <a:noFill/>
                  <a:round/>
                  <a:headEnd/>
                  <a:tailEnd/>
                </a:ln>
              </p:spPr>
              <p:txBody>
                <a:bodyPr/>
                <a:lstStyle/>
                <a:p>
                  <a:endParaRPr lang="en-US"/>
                </a:p>
              </p:txBody>
            </p:sp>
            <p:sp>
              <p:nvSpPr>
                <p:cNvPr id="12663" name="Freeform 640"/>
                <p:cNvSpPr>
                  <a:spLocks/>
                </p:cNvSpPr>
                <p:nvPr/>
              </p:nvSpPr>
              <p:spPr bwMode="auto">
                <a:xfrm>
                  <a:off x="2835" y="4076"/>
                  <a:ext cx="4" cy="3"/>
                </a:xfrm>
                <a:custGeom>
                  <a:avLst/>
                  <a:gdLst>
                    <a:gd name="T0" fmla="*/ 0 w 14"/>
                    <a:gd name="T1" fmla="*/ 0 h 10"/>
                    <a:gd name="T2" fmla="*/ 0 w 14"/>
                    <a:gd name="T3" fmla="*/ 0 h 10"/>
                    <a:gd name="T4" fmla="*/ 0 w 14"/>
                    <a:gd name="T5" fmla="*/ 0 h 10"/>
                    <a:gd name="T6" fmla="*/ 0 w 14"/>
                    <a:gd name="T7" fmla="*/ 0 h 10"/>
                    <a:gd name="T8" fmla="*/ 0 w 14"/>
                    <a:gd name="T9" fmla="*/ 0 h 10"/>
                    <a:gd name="T10" fmla="*/ 0 w 14"/>
                    <a:gd name="T11" fmla="*/ 0 h 10"/>
                    <a:gd name="T12" fmla="*/ 0 w 14"/>
                    <a:gd name="T13" fmla="*/ 0 h 10"/>
                    <a:gd name="T14" fmla="*/ 0 w 14"/>
                    <a:gd name="T15" fmla="*/ 0 h 10"/>
                    <a:gd name="T16" fmla="*/ 0 w 14"/>
                    <a:gd name="T17" fmla="*/ 0 h 10"/>
                    <a:gd name="T18" fmla="*/ 0 w 14"/>
                    <a:gd name="T19" fmla="*/ 0 h 10"/>
                    <a:gd name="T20" fmla="*/ 0 w 14"/>
                    <a:gd name="T21" fmla="*/ 0 h 10"/>
                    <a:gd name="T22" fmla="*/ 0 w 14"/>
                    <a:gd name="T23" fmla="*/ 0 h 10"/>
                    <a:gd name="T24" fmla="*/ 0 w 14"/>
                    <a:gd name="T25" fmla="*/ 0 h 10"/>
                    <a:gd name="T26" fmla="*/ 0 w 14"/>
                    <a:gd name="T27" fmla="*/ 0 h 10"/>
                    <a:gd name="T28" fmla="*/ 0 w 14"/>
                    <a:gd name="T29" fmla="*/ 0 h 10"/>
                    <a:gd name="T30" fmla="*/ 0 w 14"/>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0"/>
                    <a:gd name="T50" fmla="*/ 14 w 14"/>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0">
                      <a:moveTo>
                        <a:pt x="14" y="1"/>
                      </a:moveTo>
                      <a:lnTo>
                        <a:pt x="12" y="1"/>
                      </a:lnTo>
                      <a:lnTo>
                        <a:pt x="14" y="1"/>
                      </a:lnTo>
                      <a:lnTo>
                        <a:pt x="12" y="1"/>
                      </a:lnTo>
                      <a:lnTo>
                        <a:pt x="11" y="0"/>
                      </a:lnTo>
                      <a:lnTo>
                        <a:pt x="11" y="1"/>
                      </a:lnTo>
                      <a:lnTo>
                        <a:pt x="0" y="1"/>
                      </a:lnTo>
                      <a:lnTo>
                        <a:pt x="3" y="6"/>
                      </a:lnTo>
                      <a:lnTo>
                        <a:pt x="5" y="8"/>
                      </a:lnTo>
                      <a:lnTo>
                        <a:pt x="7" y="9"/>
                      </a:lnTo>
                      <a:lnTo>
                        <a:pt x="9" y="10"/>
                      </a:lnTo>
                      <a:lnTo>
                        <a:pt x="8" y="9"/>
                      </a:lnTo>
                      <a:lnTo>
                        <a:pt x="14" y="1"/>
                      </a:lnTo>
                      <a:lnTo>
                        <a:pt x="12" y="1"/>
                      </a:lnTo>
                      <a:lnTo>
                        <a:pt x="14" y="1"/>
                      </a:lnTo>
                      <a:close/>
                    </a:path>
                  </a:pathLst>
                </a:custGeom>
                <a:solidFill>
                  <a:srgbClr val="000000"/>
                </a:solidFill>
                <a:ln w="9525">
                  <a:noFill/>
                  <a:round/>
                  <a:headEnd/>
                  <a:tailEnd/>
                </a:ln>
              </p:spPr>
              <p:txBody>
                <a:bodyPr/>
                <a:lstStyle/>
                <a:p>
                  <a:endParaRPr lang="en-US"/>
                </a:p>
              </p:txBody>
            </p:sp>
            <p:sp>
              <p:nvSpPr>
                <p:cNvPr id="12664" name="Freeform 641"/>
                <p:cNvSpPr>
                  <a:spLocks/>
                </p:cNvSpPr>
                <p:nvPr/>
              </p:nvSpPr>
              <p:spPr bwMode="auto">
                <a:xfrm>
                  <a:off x="2793" y="4067"/>
                  <a:ext cx="3" cy="1"/>
                </a:xfrm>
                <a:custGeom>
                  <a:avLst/>
                  <a:gdLst>
                    <a:gd name="T0" fmla="*/ 0 w 10"/>
                    <a:gd name="T1" fmla="*/ 1 h 2"/>
                    <a:gd name="T2" fmla="*/ 0 w 10"/>
                    <a:gd name="T3" fmla="*/ 0 h 2"/>
                    <a:gd name="T4" fmla="*/ 0 w 10"/>
                    <a:gd name="T5" fmla="*/ 0 h 2"/>
                    <a:gd name="T6" fmla="*/ 0 w 10"/>
                    <a:gd name="T7" fmla="*/ 0 h 2"/>
                    <a:gd name="T8" fmla="*/ 0 w 10"/>
                    <a:gd name="T9" fmla="*/ 1 h 2"/>
                    <a:gd name="T10" fmla="*/ 0 w 10"/>
                    <a:gd name="T11" fmla="*/ 1 h 2"/>
                    <a:gd name="T12" fmla="*/ 0 w 10"/>
                    <a:gd name="T13" fmla="*/ 1 h 2"/>
                    <a:gd name="T14" fmla="*/ 0 60000 65536"/>
                    <a:gd name="T15" fmla="*/ 0 60000 65536"/>
                    <a:gd name="T16" fmla="*/ 0 60000 65536"/>
                    <a:gd name="T17" fmla="*/ 0 60000 65536"/>
                    <a:gd name="T18" fmla="*/ 0 60000 65536"/>
                    <a:gd name="T19" fmla="*/ 0 60000 65536"/>
                    <a:gd name="T20" fmla="*/ 0 60000 65536"/>
                    <a:gd name="T21" fmla="*/ 0 w 10"/>
                    <a:gd name="T22" fmla="*/ 0 h 2"/>
                    <a:gd name="T23" fmla="*/ 10 w 10"/>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2">
                      <a:moveTo>
                        <a:pt x="0" y="2"/>
                      </a:moveTo>
                      <a:lnTo>
                        <a:pt x="3" y="0"/>
                      </a:lnTo>
                      <a:lnTo>
                        <a:pt x="6" y="0"/>
                      </a:lnTo>
                      <a:lnTo>
                        <a:pt x="9" y="0"/>
                      </a:lnTo>
                      <a:lnTo>
                        <a:pt x="10" y="1"/>
                      </a:lnTo>
                      <a:lnTo>
                        <a:pt x="2" y="1"/>
                      </a:lnTo>
                      <a:lnTo>
                        <a:pt x="0" y="2"/>
                      </a:lnTo>
                      <a:close/>
                    </a:path>
                  </a:pathLst>
                </a:custGeom>
                <a:solidFill>
                  <a:srgbClr val="E3E3E3"/>
                </a:solidFill>
                <a:ln w="9525">
                  <a:noFill/>
                  <a:round/>
                  <a:headEnd/>
                  <a:tailEnd/>
                </a:ln>
              </p:spPr>
              <p:txBody>
                <a:bodyPr/>
                <a:lstStyle/>
                <a:p>
                  <a:endParaRPr lang="en-US"/>
                </a:p>
              </p:txBody>
            </p:sp>
            <p:sp>
              <p:nvSpPr>
                <p:cNvPr id="12665" name="Freeform 642"/>
                <p:cNvSpPr>
                  <a:spLocks/>
                </p:cNvSpPr>
                <p:nvPr/>
              </p:nvSpPr>
              <p:spPr bwMode="auto">
                <a:xfrm>
                  <a:off x="2792" y="4067"/>
                  <a:ext cx="4" cy="1"/>
                </a:xfrm>
                <a:custGeom>
                  <a:avLst/>
                  <a:gdLst>
                    <a:gd name="T0" fmla="*/ 0 w 13"/>
                    <a:gd name="T1" fmla="*/ 1 h 2"/>
                    <a:gd name="T2" fmla="*/ 0 w 13"/>
                    <a:gd name="T3" fmla="*/ 1 h 2"/>
                    <a:gd name="T4" fmla="*/ 0 w 13"/>
                    <a:gd name="T5" fmla="*/ 1 h 2"/>
                    <a:gd name="T6" fmla="*/ 0 w 13"/>
                    <a:gd name="T7" fmla="*/ 1 h 2"/>
                    <a:gd name="T8" fmla="*/ 0 w 13"/>
                    <a:gd name="T9" fmla="*/ 1 h 2"/>
                    <a:gd name="T10" fmla="*/ 0 w 13"/>
                    <a:gd name="T11" fmla="*/ 0 h 2"/>
                    <a:gd name="T12" fmla="*/ 0 w 13"/>
                    <a:gd name="T13" fmla="*/ 0 h 2"/>
                    <a:gd name="T14" fmla="*/ 0 w 13"/>
                    <a:gd name="T15" fmla="*/ 1 h 2"/>
                    <a:gd name="T16" fmla="*/ 0 w 13"/>
                    <a:gd name="T17" fmla="*/ 1 h 2"/>
                    <a:gd name="T18" fmla="*/ 0 w 13"/>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2"/>
                    <a:gd name="T32" fmla="*/ 13 w 13"/>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2">
                      <a:moveTo>
                        <a:pt x="0" y="2"/>
                      </a:moveTo>
                      <a:lnTo>
                        <a:pt x="1" y="2"/>
                      </a:lnTo>
                      <a:lnTo>
                        <a:pt x="2" y="2"/>
                      </a:lnTo>
                      <a:lnTo>
                        <a:pt x="5" y="0"/>
                      </a:lnTo>
                      <a:lnTo>
                        <a:pt x="9" y="0"/>
                      </a:lnTo>
                      <a:lnTo>
                        <a:pt x="12" y="1"/>
                      </a:lnTo>
                      <a:lnTo>
                        <a:pt x="13" y="2"/>
                      </a:lnTo>
                      <a:lnTo>
                        <a:pt x="0" y="2"/>
                      </a:lnTo>
                      <a:close/>
                    </a:path>
                  </a:pathLst>
                </a:custGeom>
                <a:solidFill>
                  <a:srgbClr val="D9D9D9"/>
                </a:solidFill>
                <a:ln w="9525">
                  <a:noFill/>
                  <a:round/>
                  <a:headEnd/>
                  <a:tailEnd/>
                </a:ln>
              </p:spPr>
              <p:txBody>
                <a:bodyPr/>
                <a:lstStyle/>
                <a:p>
                  <a:endParaRPr lang="en-US"/>
                </a:p>
              </p:txBody>
            </p:sp>
            <p:sp>
              <p:nvSpPr>
                <p:cNvPr id="12666" name="Freeform 643"/>
                <p:cNvSpPr>
                  <a:spLocks/>
                </p:cNvSpPr>
                <p:nvPr/>
              </p:nvSpPr>
              <p:spPr bwMode="auto">
                <a:xfrm>
                  <a:off x="2791" y="4068"/>
                  <a:ext cx="6" cy="1"/>
                </a:xfrm>
                <a:custGeom>
                  <a:avLst/>
                  <a:gdLst>
                    <a:gd name="T0" fmla="*/ 0 w 19"/>
                    <a:gd name="T1" fmla="*/ 0 h 4"/>
                    <a:gd name="T2" fmla="*/ 0 w 19"/>
                    <a:gd name="T3" fmla="*/ 0 h 4"/>
                    <a:gd name="T4" fmla="*/ 0 w 19"/>
                    <a:gd name="T5" fmla="*/ 0 h 4"/>
                    <a:gd name="T6" fmla="*/ 0 w 19"/>
                    <a:gd name="T7" fmla="*/ 0 h 4"/>
                    <a:gd name="T8" fmla="*/ 0 w 19"/>
                    <a:gd name="T9" fmla="*/ 0 h 4"/>
                    <a:gd name="T10" fmla="*/ 0 w 19"/>
                    <a:gd name="T11" fmla="*/ 0 h 4"/>
                    <a:gd name="T12" fmla="*/ 0 w 19"/>
                    <a:gd name="T13" fmla="*/ 0 h 4"/>
                    <a:gd name="T14" fmla="*/ 0 w 19"/>
                    <a:gd name="T15" fmla="*/ 0 h 4"/>
                    <a:gd name="T16" fmla="*/ 0 w 19"/>
                    <a:gd name="T17" fmla="*/ 0 h 4"/>
                    <a:gd name="T18" fmla="*/ 0 w 19"/>
                    <a:gd name="T19" fmla="*/ 0 h 4"/>
                    <a:gd name="T20" fmla="*/ 0 w 19"/>
                    <a:gd name="T21" fmla="*/ 0 h 4"/>
                    <a:gd name="T22" fmla="*/ 0 w 19"/>
                    <a:gd name="T23" fmla="*/ 0 h 4"/>
                    <a:gd name="T24" fmla="*/ 0 w 19"/>
                    <a:gd name="T25" fmla="*/ 0 h 4"/>
                    <a:gd name="T26" fmla="*/ 0 w 19"/>
                    <a:gd name="T27" fmla="*/ 0 h 4"/>
                    <a:gd name="T28" fmla="*/ 0 w 19"/>
                    <a:gd name="T29" fmla="*/ 0 h 4"/>
                    <a:gd name="T30" fmla="*/ 0 w 19"/>
                    <a:gd name="T31" fmla="*/ 0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4"/>
                    <a:gd name="T50" fmla="*/ 19 w 19"/>
                    <a:gd name="T51" fmla="*/ 4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4">
                      <a:moveTo>
                        <a:pt x="5" y="1"/>
                      </a:moveTo>
                      <a:lnTo>
                        <a:pt x="4" y="1"/>
                      </a:lnTo>
                      <a:lnTo>
                        <a:pt x="3" y="3"/>
                      </a:lnTo>
                      <a:lnTo>
                        <a:pt x="1" y="3"/>
                      </a:lnTo>
                      <a:lnTo>
                        <a:pt x="0" y="4"/>
                      </a:lnTo>
                      <a:lnTo>
                        <a:pt x="19" y="4"/>
                      </a:lnTo>
                      <a:lnTo>
                        <a:pt x="19" y="3"/>
                      </a:lnTo>
                      <a:lnTo>
                        <a:pt x="18" y="1"/>
                      </a:lnTo>
                      <a:lnTo>
                        <a:pt x="16" y="1"/>
                      </a:lnTo>
                      <a:lnTo>
                        <a:pt x="15" y="0"/>
                      </a:lnTo>
                      <a:lnTo>
                        <a:pt x="7" y="0"/>
                      </a:lnTo>
                      <a:lnTo>
                        <a:pt x="5" y="1"/>
                      </a:lnTo>
                      <a:close/>
                    </a:path>
                  </a:pathLst>
                </a:custGeom>
                <a:solidFill>
                  <a:srgbClr val="D1D1D1"/>
                </a:solidFill>
                <a:ln w="9525">
                  <a:noFill/>
                  <a:round/>
                  <a:headEnd/>
                  <a:tailEnd/>
                </a:ln>
              </p:spPr>
              <p:txBody>
                <a:bodyPr/>
                <a:lstStyle/>
                <a:p>
                  <a:endParaRPr lang="en-US"/>
                </a:p>
              </p:txBody>
            </p:sp>
            <p:sp>
              <p:nvSpPr>
                <p:cNvPr id="12667" name="Freeform 644"/>
                <p:cNvSpPr>
                  <a:spLocks/>
                </p:cNvSpPr>
                <p:nvPr/>
              </p:nvSpPr>
              <p:spPr bwMode="auto">
                <a:xfrm>
                  <a:off x="2791" y="4068"/>
                  <a:ext cx="7" cy="2"/>
                </a:xfrm>
                <a:custGeom>
                  <a:avLst/>
                  <a:gdLst>
                    <a:gd name="T0" fmla="*/ 0 w 20"/>
                    <a:gd name="T1" fmla="*/ 0 h 5"/>
                    <a:gd name="T2" fmla="*/ 0 w 20"/>
                    <a:gd name="T3" fmla="*/ 0 h 5"/>
                    <a:gd name="T4" fmla="*/ 0 w 20"/>
                    <a:gd name="T5" fmla="*/ 0 h 5"/>
                    <a:gd name="T6" fmla="*/ 0 w 20"/>
                    <a:gd name="T7" fmla="*/ 0 h 5"/>
                    <a:gd name="T8" fmla="*/ 0 w 20"/>
                    <a:gd name="T9" fmla="*/ 0 h 5"/>
                    <a:gd name="T10" fmla="*/ 0 w 20"/>
                    <a:gd name="T11" fmla="*/ 0 h 5"/>
                    <a:gd name="T12" fmla="*/ 0 w 20"/>
                    <a:gd name="T13" fmla="*/ 0 h 5"/>
                    <a:gd name="T14" fmla="*/ 0 w 20"/>
                    <a:gd name="T15" fmla="*/ 0 h 5"/>
                    <a:gd name="T16" fmla="*/ 0 w 20"/>
                    <a:gd name="T17" fmla="*/ 0 h 5"/>
                    <a:gd name="T18" fmla="*/ 0 w 20"/>
                    <a:gd name="T19" fmla="*/ 0 h 5"/>
                    <a:gd name="T20" fmla="*/ 0 w 20"/>
                    <a:gd name="T21" fmla="*/ 0 h 5"/>
                    <a:gd name="T22" fmla="*/ 0 w 20"/>
                    <a:gd name="T23" fmla="*/ 0 h 5"/>
                    <a:gd name="T24" fmla="*/ 0 w 20"/>
                    <a:gd name="T25" fmla="*/ 0 h 5"/>
                    <a:gd name="T26" fmla="*/ 0 w 20"/>
                    <a:gd name="T27" fmla="*/ 0 h 5"/>
                    <a:gd name="T28" fmla="*/ 0 w 20"/>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
                    <a:gd name="T46" fmla="*/ 0 h 5"/>
                    <a:gd name="T47" fmla="*/ 20 w 20"/>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 h="5">
                      <a:moveTo>
                        <a:pt x="3" y="0"/>
                      </a:moveTo>
                      <a:lnTo>
                        <a:pt x="3" y="2"/>
                      </a:lnTo>
                      <a:lnTo>
                        <a:pt x="1" y="2"/>
                      </a:lnTo>
                      <a:lnTo>
                        <a:pt x="0" y="3"/>
                      </a:lnTo>
                      <a:lnTo>
                        <a:pt x="0" y="4"/>
                      </a:lnTo>
                      <a:lnTo>
                        <a:pt x="0" y="5"/>
                      </a:lnTo>
                      <a:lnTo>
                        <a:pt x="20" y="5"/>
                      </a:lnTo>
                      <a:lnTo>
                        <a:pt x="19" y="4"/>
                      </a:lnTo>
                      <a:lnTo>
                        <a:pt x="19" y="3"/>
                      </a:lnTo>
                      <a:lnTo>
                        <a:pt x="18" y="2"/>
                      </a:lnTo>
                      <a:lnTo>
                        <a:pt x="16" y="0"/>
                      </a:lnTo>
                      <a:lnTo>
                        <a:pt x="3" y="0"/>
                      </a:lnTo>
                      <a:close/>
                    </a:path>
                  </a:pathLst>
                </a:custGeom>
                <a:solidFill>
                  <a:srgbClr val="C7C7C7"/>
                </a:solidFill>
                <a:ln w="9525">
                  <a:noFill/>
                  <a:round/>
                  <a:headEnd/>
                  <a:tailEnd/>
                </a:ln>
              </p:spPr>
              <p:txBody>
                <a:bodyPr/>
                <a:lstStyle/>
                <a:p>
                  <a:endParaRPr lang="en-US"/>
                </a:p>
              </p:txBody>
            </p:sp>
            <p:sp>
              <p:nvSpPr>
                <p:cNvPr id="12668" name="Freeform 645"/>
                <p:cNvSpPr>
                  <a:spLocks/>
                </p:cNvSpPr>
                <p:nvPr/>
              </p:nvSpPr>
              <p:spPr bwMode="auto">
                <a:xfrm>
                  <a:off x="2790" y="4069"/>
                  <a:ext cx="8" cy="1"/>
                </a:xfrm>
                <a:custGeom>
                  <a:avLst/>
                  <a:gdLst>
                    <a:gd name="T0" fmla="*/ 0 w 24"/>
                    <a:gd name="T1" fmla="*/ 0 h 3"/>
                    <a:gd name="T2" fmla="*/ 0 w 24"/>
                    <a:gd name="T3" fmla="*/ 0 h 3"/>
                    <a:gd name="T4" fmla="*/ 0 w 24"/>
                    <a:gd name="T5" fmla="*/ 0 h 3"/>
                    <a:gd name="T6" fmla="*/ 0 w 24"/>
                    <a:gd name="T7" fmla="*/ 0 h 3"/>
                    <a:gd name="T8" fmla="*/ 0 w 24"/>
                    <a:gd name="T9" fmla="*/ 0 h 3"/>
                    <a:gd name="T10" fmla="*/ 0 w 24"/>
                    <a:gd name="T11" fmla="*/ 0 h 3"/>
                    <a:gd name="T12" fmla="*/ 0 w 24"/>
                    <a:gd name="T13" fmla="*/ 0 h 3"/>
                    <a:gd name="T14" fmla="*/ 0 w 24"/>
                    <a:gd name="T15" fmla="*/ 0 h 3"/>
                    <a:gd name="T16" fmla="*/ 0 w 24"/>
                    <a:gd name="T17" fmla="*/ 0 h 3"/>
                    <a:gd name="T18" fmla="*/ 0 w 24"/>
                    <a:gd name="T19" fmla="*/ 0 h 3"/>
                    <a:gd name="T20" fmla="*/ 0 w 24"/>
                    <a:gd name="T21" fmla="*/ 0 h 3"/>
                    <a:gd name="T22" fmla="*/ 0 w 24"/>
                    <a:gd name="T23" fmla="*/ 0 h 3"/>
                    <a:gd name="T24" fmla="*/ 0 w 24"/>
                    <a:gd name="T25" fmla="*/ 0 h 3"/>
                    <a:gd name="T26" fmla="*/ 0 w 24"/>
                    <a:gd name="T27" fmla="*/ 0 h 3"/>
                    <a:gd name="T28" fmla="*/ 0 w 24"/>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
                    <a:gd name="T46" fmla="*/ 0 h 3"/>
                    <a:gd name="T47" fmla="*/ 24 w 24"/>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 h="3">
                      <a:moveTo>
                        <a:pt x="0" y="3"/>
                      </a:moveTo>
                      <a:lnTo>
                        <a:pt x="2" y="2"/>
                      </a:lnTo>
                      <a:lnTo>
                        <a:pt x="2" y="1"/>
                      </a:lnTo>
                      <a:lnTo>
                        <a:pt x="2" y="0"/>
                      </a:lnTo>
                      <a:lnTo>
                        <a:pt x="21" y="0"/>
                      </a:lnTo>
                      <a:lnTo>
                        <a:pt x="21" y="1"/>
                      </a:lnTo>
                      <a:lnTo>
                        <a:pt x="22" y="1"/>
                      </a:lnTo>
                      <a:lnTo>
                        <a:pt x="22" y="2"/>
                      </a:lnTo>
                      <a:lnTo>
                        <a:pt x="22" y="3"/>
                      </a:lnTo>
                      <a:lnTo>
                        <a:pt x="24" y="3"/>
                      </a:lnTo>
                      <a:lnTo>
                        <a:pt x="0" y="3"/>
                      </a:lnTo>
                      <a:close/>
                    </a:path>
                  </a:pathLst>
                </a:custGeom>
                <a:solidFill>
                  <a:srgbClr val="BFBFBF"/>
                </a:solidFill>
                <a:ln w="9525">
                  <a:noFill/>
                  <a:round/>
                  <a:headEnd/>
                  <a:tailEnd/>
                </a:ln>
              </p:spPr>
              <p:txBody>
                <a:bodyPr/>
                <a:lstStyle/>
                <a:p>
                  <a:endParaRPr lang="en-US"/>
                </a:p>
              </p:txBody>
            </p:sp>
            <p:sp>
              <p:nvSpPr>
                <p:cNvPr id="12669" name="Freeform 646"/>
                <p:cNvSpPr>
                  <a:spLocks/>
                </p:cNvSpPr>
                <p:nvPr/>
              </p:nvSpPr>
              <p:spPr bwMode="auto">
                <a:xfrm>
                  <a:off x="2790" y="4070"/>
                  <a:ext cx="9" cy="1"/>
                </a:xfrm>
                <a:custGeom>
                  <a:avLst/>
                  <a:gdLst>
                    <a:gd name="T0" fmla="*/ 0 w 25"/>
                    <a:gd name="T1" fmla="*/ 0 h 4"/>
                    <a:gd name="T2" fmla="*/ 0 w 25"/>
                    <a:gd name="T3" fmla="*/ 0 h 4"/>
                    <a:gd name="T4" fmla="*/ 0 w 25"/>
                    <a:gd name="T5" fmla="*/ 0 h 4"/>
                    <a:gd name="T6" fmla="*/ 0 w 25"/>
                    <a:gd name="T7" fmla="*/ 0 h 4"/>
                    <a:gd name="T8" fmla="*/ 0 w 25"/>
                    <a:gd name="T9" fmla="*/ 0 h 4"/>
                    <a:gd name="T10" fmla="*/ 0 w 25"/>
                    <a:gd name="T11" fmla="*/ 0 h 4"/>
                    <a:gd name="T12" fmla="*/ 0 w 25"/>
                    <a:gd name="T13" fmla="*/ 0 h 4"/>
                    <a:gd name="T14" fmla="*/ 0 w 25"/>
                    <a:gd name="T15" fmla="*/ 0 h 4"/>
                    <a:gd name="T16" fmla="*/ 0 w 25"/>
                    <a:gd name="T17" fmla="*/ 0 h 4"/>
                    <a:gd name="T18" fmla="*/ 0 w 25"/>
                    <a:gd name="T19" fmla="*/ 0 h 4"/>
                    <a:gd name="T20" fmla="*/ 0 w 25"/>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
                    <a:gd name="T35" fmla="*/ 25 w 25"/>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
                      <a:moveTo>
                        <a:pt x="0" y="4"/>
                      </a:moveTo>
                      <a:lnTo>
                        <a:pt x="0" y="2"/>
                      </a:lnTo>
                      <a:lnTo>
                        <a:pt x="2" y="0"/>
                      </a:lnTo>
                      <a:lnTo>
                        <a:pt x="22" y="0"/>
                      </a:lnTo>
                      <a:lnTo>
                        <a:pt x="22" y="1"/>
                      </a:lnTo>
                      <a:lnTo>
                        <a:pt x="24" y="2"/>
                      </a:lnTo>
                      <a:lnTo>
                        <a:pt x="25" y="4"/>
                      </a:lnTo>
                      <a:lnTo>
                        <a:pt x="0" y="4"/>
                      </a:lnTo>
                      <a:close/>
                    </a:path>
                  </a:pathLst>
                </a:custGeom>
                <a:solidFill>
                  <a:srgbClr val="B5B5B5"/>
                </a:solidFill>
                <a:ln w="9525">
                  <a:noFill/>
                  <a:round/>
                  <a:headEnd/>
                  <a:tailEnd/>
                </a:ln>
              </p:spPr>
              <p:txBody>
                <a:bodyPr/>
                <a:lstStyle/>
                <a:p>
                  <a:endParaRPr lang="en-US"/>
                </a:p>
              </p:txBody>
            </p:sp>
            <p:sp>
              <p:nvSpPr>
                <p:cNvPr id="12670" name="Freeform 647"/>
                <p:cNvSpPr>
                  <a:spLocks/>
                </p:cNvSpPr>
                <p:nvPr/>
              </p:nvSpPr>
              <p:spPr bwMode="auto">
                <a:xfrm>
                  <a:off x="2790" y="4070"/>
                  <a:ext cx="9" cy="2"/>
                </a:xfrm>
                <a:custGeom>
                  <a:avLst/>
                  <a:gdLst>
                    <a:gd name="T0" fmla="*/ 0 w 27"/>
                    <a:gd name="T1" fmla="*/ 0 h 5"/>
                    <a:gd name="T2" fmla="*/ 0 w 27"/>
                    <a:gd name="T3" fmla="*/ 0 h 5"/>
                    <a:gd name="T4" fmla="*/ 0 w 27"/>
                    <a:gd name="T5" fmla="*/ 0 h 5"/>
                    <a:gd name="T6" fmla="*/ 0 w 27"/>
                    <a:gd name="T7" fmla="*/ 0 h 5"/>
                    <a:gd name="T8" fmla="*/ 0 w 27"/>
                    <a:gd name="T9" fmla="*/ 0 h 5"/>
                    <a:gd name="T10" fmla="*/ 0 w 27"/>
                    <a:gd name="T11" fmla="*/ 0 h 5"/>
                    <a:gd name="T12" fmla="*/ 0 w 27"/>
                    <a:gd name="T13" fmla="*/ 0 h 5"/>
                    <a:gd name="T14" fmla="*/ 0 w 27"/>
                    <a:gd name="T15" fmla="*/ 0 h 5"/>
                    <a:gd name="T16" fmla="*/ 0 w 27"/>
                    <a:gd name="T17" fmla="*/ 0 h 5"/>
                    <a:gd name="T18" fmla="*/ 0 w 27"/>
                    <a:gd name="T19" fmla="*/ 0 h 5"/>
                    <a:gd name="T20" fmla="*/ 0 w 27"/>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5"/>
                    <a:gd name="T35" fmla="*/ 27 w 27"/>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5">
                      <a:moveTo>
                        <a:pt x="0" y="5"/>
                      </a:moveTo>
                      <a:lnTo>
                        <a:pt x="1" y="4"/>
                      </a:lnTo>
                      <a:lnTo>
                        <a:pt x="2" y="3"/>
                      </a:lnTo>
                      <a:lnTo>
                        <a:pt x="2" y="1"/>
                      </a:lnTo>
                      <a:lnTo>
                        <a:pt x="2" y="0"/>
                      </a:lnTo>
                      <a:lnTo>
                        <a:pt x="26" y="0"/>
                      </a:lnTo>
                      <a:lnTo>
                        <a:pt x="27" y="1"/>
                      </a:lnTo>
                      <a:lnTo>
                        <a:pt x="27" y="3"/>
                      </a:lnTo>
                      <a:lnTo>
                        <a:pt x="27" y="4"/>
                      </a:lnTo>
                      <a:lnTo>
                        <a:pt x="27" y="5"/>
                      </a:lnTo>
                      <a:lnTo>
                        <a:pt x="0" y="5"/>
                      </a:lnTo>
                      <a:close/>
                    </a:path>
                  </a:pathLst>
                </a:custGeom>
                <a:solidFill>
                  <a:srgbClr val="ABABAB"/>
                </a:solidFill>
                <a:ln w="9525">
                  <a:noFill/>
                  <a:round/>
                  <a:headEnd/>
                  <a:tailEnd/>
                </a:ln>
              </p:spPr>
              <p:txBody>
                <a:bodyPr/>
                <a:lstStyle/>
                <a:p>
                  <a:endParaRPr lang="en-US"/>
                </a:p>
              </p:txBody>
            </p:sp>
            <p:sp>
              <p:nvSpPr>
                <p:cNvPr id="12671" name="Freeform 648"/>
                <p:cNvSpPr>
                  <a:spLocks/>
                </p:cNvSpPr>
                <p:nvPr/>
              </p:nvSpPr>
              <p:spPr bwMode="auto">
                <a:xfrm>
                  <a:off x="2790" y="4071"/>
                  <a:ext cx="9" cy="1"/>
                </a:xfrm>
                <a:custGeom>
                  <a:avLst/>
                  <a:gdLst>
                    <a:gd name="T0" fmla="*/ 0 w 29"/>
                    <a:gd name="T1" fmla="*/ 0 h 3"/>
                    <a:gd name="T2" fmla="*/ 0 w 29"/>
                    <a:gd name="T3" fmla="*/ 0 h 3"/>
                    <a:gd name="T4" fmla="*/ 0 w 29"/>
                    <a:gd name="T5" fmla="*/ 0 h 3"/>
                    <a:gd name="T6" fmla="*/ 0 w 29"/>
                    <a:gd name="T7" fmla="*/ 0 h 3"/>
                    <a:gd name="T8" fmla="*/ 0 w 29"/>
                    <a:gd name="T9" fmla="*/ 0 h 3"/>
                    <a:gd name="T10" fmla="*/ 0 w 29"/>
                    <a:gd name="T11" fmla="*/ 0 h 3"/>
                    <a:gd name="T12" fmla="*/ 0 w 29"/>
                    <a:gd name="T13" fmla="*/ 0 h 3"/>
                    <a:gd name="T14" fmla="*/ 0 w 29"/>
                    <a:gd name="T15" fmla="*/ 0 h 3"/>
                    <a:gd name="T16" fmla="*/ 0 w 29"/>
                    <a:gd name="T17" fmla="*/ 0 h 3"/>
                    <a:gd name="T18" fmla="*/ 0 w 29"/>
                    <a:gd name="T19" fmla="*/ 0 h 3"/>
                    <a:gd name="T20" fmla="*/ 0 w 29"/>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
                    <a:gd name="T35" fmla="*/ 29 w 29"/>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
                      <a:moveTo>
                        <a:pt x="0" y="3"/>
                      </a:moveTo>
                      <a:lnTo>
                        <a:pt x="0" y="2"/>
                      </a:lnTo>
                      <a:lnTo>
                        <a:pt x="1" y="2"/>
                      </a:lnTo>
                      <a:lnTo>
                        <a:pt x="1" y="0"/>
                      </a:lnTo>
                      <a:lnTo>
                        <a:pt x="2" y="0"/>
                      </a:lnTo>
                      <a:lnTo>
                        <a:pt x="27" y="0"/>
                      </a:lnTo>
                      <a:lnTo>
                        <a:pt x="27" y="2"/>
                      </a:lnTo>
                      <a:lnTo>
                        <a:pt x="29" y="2"/>
                      </a:lnTo>
                      <a:lnTo>
                        <a:pt x="29" y="3"/>
                      </a:lnTo>
                      <a:lnTo>
                        <a:pt x="0" y="3"/>
                      </a:lnTo>
                      <a:close/>
                    </a:path>
                  </a:pathLst>
                </a:custGeom>
                <a:solidFill>
                  <a:srgbClr val="A1A1A1"/>
                </a:solidFill>
                <a:ln w="9525">
                  <a:noFill/>
                  <a:round/>
                  <a:headEnd/>
                  <a:tailEnd/>
                </a:ln>
              </p:spPr>
              <p:txBody>
                <a:bodyPr/>
                <a:lstStyle/>
                <a:p>
                  <a:endParaRPr lang="en-US"/>
                </a:p>
              </p:txBody>
            </p:sp>
            <p:sp>
              <p:nvSpPr>
                <p:cNvPr id="12672" name="Freeform 649"/>
                <p:cNvSpPr>
                  <a:spLocks/>
                </p:cNvSpPr>
                <p:nvPr/>
              </p:nvSpPr>
              <p:spPr bwMode="auto">
                <a:xfrm>
                  <a:off x="2789" y="4072"/>
                  <a:ext cx="10" cy="1"/>
                </a:xfrm>
                <a:custGeom>
                  <a:avLst/>
                  <a:gdLst>
                    <a:gd name="T0" fmla="*/ 0 w 31"/>
                    <a:gd name="T1" fmla="*/ 0 h 3"/>
                    <a:gd name="T2" fmla="*/ 0 w 31"/>
                    <a:gd name="T3" fmla="*/ 0 h 3"/>
                    <a:gd name="T4" fmla="*/ 0 w 31"/>
                    <a:gd name="T5" fmla="*/ 0 h 3"/>
                    <a:gd name="T6" fmla="*/ 0 w 31"/>
                    <a:gd name="T7" fmla="*/ 0 h 3"/>
                    <a:gd name="T8" fmla="*/ 0 w 31"/>
                    <a:gd name="T9" fmla="*/ 0 h 3"/>
                    <a:gd name="T10" fmla="*/ 0 w 31"/>
                    <a:gd name="T11" fmla="*/ 0 h 3"/>
                    <a:gd name="T12" fmla="*/ 0 w 31"/>
                    <a:gd name="T13" fmla="*/ 0 h 3"/>
                    <a:gd name="T14" fmla="*/ 0 w 31"/>
                    <a:gd name="T15" fmla="*/ 0 h 3"/>
                    <a:gd name="T16" fmla="*/ 0 w 31"/>
                    <a:gd name="T17" fmla="*/ 0 h 3"/>
                    <a:gd name="T18" fmla="*/ 0 w 31"/>
                    <a:gd name="T19" fmla="*/ 0 h 3"/>
                    <a:gd name="T20" fmla="*/ 0 w 31"/>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
                    <a:gd name="T34" fmla="*/ 0 h 3"/>
                    <a:gd name="T35" fmla="*/ 31 w 31"/>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 h="3">
                      <a:moveTo>
                        <a:pt x="0" y="3"/>
                      </a:moveTo>
                      <a:lnTo>
                        <a:pt x="0" y="2"/>
                      </a:lnTo>
                      <a:lnTo>
                        <a:pt x="2" y="1"/>
                      </a:lnTo>
                      <a:lnTo>
                        <a:pt x="2" y="0"/>
                      </a:lnTo>
                      <a:lnTo>
                        <a:pt x="29" y="0"/>
                      </a:lnTo>
                      <a:lnTo>
                        <a:pt x="31" y="0"/>
                      </a:lnTo>
                      <a:lnTo>
                        <a:pt x="31" y="1"/>
                      </a:lnTo>
                      <a:lnTo>
                        <a:pt x="31" y="2"/>
                      </a:lnTo>
                      <a:lnTo>
                        <a:pt x="31" y="3"/>
                      </a:lnTo>
                      <a:lnTo>
                        <a:pt x="0" y="3"/>
                      </a:lnTo>
                      <a:close/>
                    </a:path>
                  </a:pathLst>
                </a:custGeom>
                <a:solidFill>
                  <a:srgbClr val="999999"/>
                </a:solidFill>
                <a:ln w="9525">
                  <a:noFill/>
                  <a:round/>
                  <a:headEnd/>
                  <a:tailEnd/>
                </a:ln>
              </p:spPr>
              <p:txBody>
                <a:bodyPr/>
                <a:lstStyle/>
                <a:p>
                  <a:endParaRPr lang="en-US"/>
                </a:p>
              </p:txBody>
            </p:sp>
            <p:sp>
              <p:nvSpPr>
                <p:cNvPr id="12673" name="Freeform 650"/>
                <p:cNvSpPr>
                  <a:spLocks/>
                </p:cNvSpPr>
                <p:nvPr/>
              </p:nvSpPr>
              <p:spPr bwMode="auto">
                <a:xfrm>
                  <a:off x="2789" y="4072"/>
                  <a:ext cx="10" cy="2"/>
                </a:xfrm>
                <a:custGeom>
                  <a:avLst/>
                  <a:gdLst>
                    <a:gd name="T0" fmla="*/ 0 w 31"/>
                    <a:gd name="T1" fmla="*/ 0 h 5"/>
                    <a:gd name="T2" fmla="*/ 0 w 31"/>
                    <a:gd name="T3" fmla="*/ 0 h 5"/>
                    <a:gd name="T4" fmla="*/ 0 w 31"/>
                    <a:gd name="T5" fmla="*/ 0 h 5"/>
                    <a:gd name="T6" fmla="*/ 0 w 31"/>
                    <a:gd name="T7" fmla="*/ 0 h 5"/>
                    <a:gd name="T8" fmla="*/ 0 w 31"/>
                    <a:gd name="T9" fmla="*/ 0 h 5"/>
                    <a:gd name="T10" fmla="*/ 0 w 31"/>
                    <a:gd name="T11" fmla="*/ 0 h 5"/>
                    <a:gd name="T12" fmla="*/ 0 w 31"/>
                    <a:gd name="T13" fmla="*/ 0 h 5"/>
                    <a:gd name="T14" fmla="*/ 0 w 31"/>
                    <a:gd name="T15" fmla="*/ 0 h 5"/>
                    <a:gd name="T16" fmla="*/ 0 w 31"/>
                    <a:gd name="T17" fmla="*/ 0 h 5"/>
                    <a:gd name="T18" fmla="*/ 0 w 31"/>
                    <a:gd name="T19" fmla="*/ 0 h 5"/>
                    <a:gd name="T20" fmla="*/ 0 w 31"/>
                    <a:gd name="T21" fmla="*/ 0 h 5"/>
                    <a:gd name="T22" fmla="*/ 0 w 31"/>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
                    <a:gd name="T37" fmla="*/ 0 h 5"/>
                    <a:gd name="T38" fmla="*/ 31 w 31"/>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 h="5">
                      <a:moveTo>
                        <a:pt x="0" y="5"/>
                      </a:moveTo>
                      <a:lnTo>
                        <a:pt x="0" y="4"/>
                      </a:lnTo>
                      <a:lnTo>
                        <a:pt x="0" y="2"/>
                      </a:lnTo>
                      <a:lnTo>
                        <a:pt x="0" y="1"/>
                      </a:lnTo>
                      <a:lnTo>
                        <a:pt x="2" y="0"/>
                      </a:lnTo>
                      <a:lnTo>
                        <a:pt x="31" y="0"/>
                      </a:lnTo>
                      <a:lnTo>
                        <a:pt x="31" y="1"/>
                      </a:lnTo>
                      <a:lnTo>
                        <a:pt x="31" y="2"/>
                      </a:lnTo>
                      <a:lnTo>
                        <a:pt x="29" y="4"/>
                      </a:lnTo>
                      <a:lnTo>
                        <a:pt x="0" y="4"/>
                      </a:lnTo>
                      <a:lnTo>
                        <a:pt x="0" y="5"/>
                      </a:lnTo>
                      <a:close/>
                    </a:path>
                  </a:pathLst>
                </a:custGeom>
                <a:solidFill>
                  <a:srgbClr val="8F8F8F"/>
                </a:solidFill>
                <a:ln w="9525">
                  <a:noFill/>
                  <a:round/>
                  <a:headEnd/>
                  <a:tailEnd/>
                </a:ln>
              </p:spPr>
              <p:txBody>
                <a:bodyPr/>
                <a:lstStyle/>
                <a:p>
                  <a:endParaRPr lang="en-US"/>
                </a:p>
              </p:txBody>
            </p:sp>
            <p:sp>
              <p:nvSpPr>
                <p:cNvPr id="12674" name="Freeform 651"/>
                <p:cNvSpPr>
                  <a:spLocks/>
                </p:cNvSpPr>
                <p:nvPr/>
              </p:nvSpPr>
              <p:spPr bwMode="auto">
                <a:xfrm>
                  <a:off x="2789" y="4073"/>
                  <a:ext cx="10" cy="1"/>
                </a:xfrm>
                <a:custGeom>
                  <a:avLst/>
                  <a:gdLst>
                    <a:gd name="T0" fmla="*/ 0 w 31"/>
                    <a:gd name="T1" fmla="*/ 0 h 4"/>
                    <a:gd name="T2" fmla="*/ 0 w 31"/>
                    <a:gd name="T3" fmla="*/ 0 h 4"/>
                    <a:gd name="T4" fmla="*/ 0 w 31"/>
                    <a:gd name="T5" fmla="*/ 0 h 4"/>
                    <a:gd name="T6" fmla="*/ 0 w 31"/>
                    <a:gd name="T7" fmla="*/ 0 h 4"/>
                    <a:gd name="T8" fmla="*/ 0 w 31"/>
                    <a:gd name="T9" fmla="*/ 0 h 4"/>
                    <a:gd name="T10" fmla="*/ 0 w 31"/>
                    <a:gd name="T11" fmla="*/ 0 h 4"/>
                    <a:gd name="T12" fmla="*/ 0 w 31"/>
                    <a:gd name="T13" fmla="*/ 0 h 4"/>
                    <a:gd name="T14" fmla="*/ 0 w 31"/>
                    <a:gd name="T15" fmla="*/ 0 h 4"/>
                    <a:gd name="T16" fmla="*/ 0 w 31"/>
                    <a:gd name="T17" fmla="*/ 0 h 4"/>
                    <a:gd name="T18" fmla="*/ 0 w 31"/>
                    <a:gd name="T19" fmla="*/ 0 h 4"/>
                    <a:gd name="T20" fmla="*/ 0 w 31"/>
                    <a:gd name="T21" fmla="*/ 0 h 4"/>
                    <a:gd name="T22" fmla="*/ 0 w 31"/>
                    <a:gd name="T23" fmla="*/ 0 h 4"/>
                    <a:gd name="T24" fmla="*/ 0 w 31"/>
                    <a:gd name="T25" fmla="*/ 0 h 4"/>
                    <a:gd name="T26" fmla="*/ 0 w 31"/>
                    <a:gd name="T27" fmla="*/ 0 h 4"/>
                    <a:gd name="T28" fmla="*/ 0 w 31"/>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4"/>
                    <a:gd name="T47" fmla="*/ 31 w 31"/>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4">
                      <a:moveTo>
                        <a:pt x="0" y="0"/>
                      </a:moveTo>
                      <a:lnTo>
                        <a:pt x="0" y="0"/>
                      </a:lnTo>
                      <a:lnTo>
                        <a:pt x="0" y="2"/>
                      </a:lnTo>
                      <a:lnTo>
                        <a:pt x="0" y="3"/>
                      </a:lnTo>
                      <a:lnTo>
                        <a:pt x="2" y="3"/>
                      </a:lnTo>
                      <a:lnTo>
                        <a:pt x="2" y="4"/>
                      </a:lnTo>
                      <a:lnTo>
                        <a:pt x="3" y="4"/>
                      </a:lnTo>
                      <a:lnTo>
                        <a:pt x="26" y="4"/>
                      </a:lnTo>
                      <a:lnTo>
                        <a:pt x="28" y="3"/>
                      </a:lnTo>
                      <a:lnTo>
                        <a:pt x="29" y="2"/>
                      </a:lnTo>
                      <a:lnTo>
                        <a:pt x="31" y="0"/>
                      </a:lnTo>
                      <a:lnTo>
                        <a:pt x="0" y="0"/>
                      </a:lnTo>
                      <a:close/>
                    </a:path>
                  </a:pathLst>
                </a:custGeom>
                <a:solidFill>
                  <a:srgbClr val="858585"/>
                </a:solidFill>
                <a:ln w="9525">
                  <a:noFill/>
                  <a:round/>
                  <a:headEnd/>
                  <a:tailEnd/>
                </a:ln>
              </p:spPr>
              <p:txBody>
                <a:bodyPr/>
                <a:lstStyle/>
                <a:p>
                  <a:endParaRPr lang="en-US"/>
                </a:p>
              </p:txBody>
            </p:sp>
            <p:sp>
              <p:nvSpPr>
                <p:cNvPr id="12675" name="Freeform 652"/>
                <p:cNvSpPr>
                  <a:spLocks/>
                </p:cNvSpPr>
                <p:nvPr/>
              </p:nvSpPr>
              <p:spPr bwMode="auto">
                <a:xfrm>
                  <a:off x="2789" y="4073"/>
                  <a:ext cx="10" cy="1"/>
                </a:xfrm>
                <a:custGeom>
                  <a:avLst/>
                  <a:gdLst>
                    <a:gd name="T0" fmla="*/ 0 w 29"/>
                    <a:gd name="T1" fmla="*/ 0 h 3"/>
                    <a:gd name="T2" fmla="*/ 0 w 29"/>
                    <a:gd name="T3" fmla="*/ 0 h 3"/>
                    <a:gd name="T4" fmla="*/ 0 w 29"/>
                    <a:gd name="T5" fmla="*/ 0 h 3"/>
                    <a:gd name="T6" fmla="*/ 0 w 29"/>
                    <a:gd name="T7" fmla="*/ 0 h 3"/>
                    <a:gd name="T8" fmla="*/ 0 w 29"/>
                    <a:gd name="T9" fmla="*/ 0 h 3"/>
                    <a:gd name="T10" fmla="*/ 0 w 29"/>
                    <a:gd name="T11" fmla="*/ 0 h 3"/>
                    <a:gd name="T12" fmla="*/ 0 w 29"/>
                    <a:gd name="T13" fmla="*/ 0 h 3"/>
                    <a:gd name="T14" fmla="*/ 0 w 29"/>
                    <a:gd name="T15" fmla="*/ 0 h 3"/>
                    <a:gd name="T16" fmla="*/ 0 w 29"/>
                    <a:gd name="T17" fmla="*/ 0 h 3"/>
                    <a:gd name="T18" fmla="*/ 0 w 29"/>
                    <a:gd name="T19" fmla="*/ 0 h 3"/>
                    <a:gd name="T20" fmla="*/ 0 w 29"/>
                    <a:gd name="T21" fmla="*/ 0 h 3"/>
                    <a:gd name="T22" fmla="*/ 0 w 29"/>
                    <a:gd name="T23" fmla="*/ 0 h 3"/>
                    <a:gd name="T24" fmla="*/ 0 w 29"/>
                    <a:gd name="T25" fmla="*/ 0 h 3"/>
                    <a:gd name="T26" fmla="*/ 0 w 29"/>
                    <a:gd name="T27" fmla="*/ 0 h 3"/>
                    <a:gd name="T28" fmla="*/ 0 w 29"/>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3"/>
                    <a:gd name="T47" fmla="*/ 29 w 29"/>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3">
                      <a:moveTo>
                        <a:pt x="0" y="1"/>
                      </a:moveTo>
                      <a:lnTo>
                        <a:pt x="3" y="2"/>
                      </a:lnTo>
                      <a:lnTo>
                        <a:pt x="10" y="3"/>
                      </a:lnTo>
                      <a:lnTo>
                        <a:pt x="17" y="3"/>
                      </a:lnTo>
                      <a:lnTo>
                        <a:pt x="20" y="3"/>
                      </a:lnTo>
                      <a:lnTo>
                        <a:pt x="21" y="3"/>
                      </a:lnTo>
                      <a:lnTo>
                        <a:pt x="22" y="3"/>
                      </a:lnTo>
                      <a:lnTo>
                        <a:pt x="24" y="3"/>
                      </a:lnTo>
                      <a:lnTo>
                        <a:pt x="26" y="2"/>
                      </a:lnTo>
                      <a:lnTo>
                        <a:pt x="28" y="1"/>
                      </a:lnTo>
                      <a:lnTo>
                        <a:pt x="29" y="1"/>
                      </a:lnTo>
                      <a:lnTo>
                        <a:pt x="29" y="0"/>
                      </a:lnTo>
                      <a:lnTo>
                        <a:pt x="0" y="0"/>
                      </a:lnTo>
                      <a:lnTo>
                        <a:pt x="0" y="1"/>
                      </a:lnTo>
                      <a:close/>
                    </a:path>
                  </a:pathLst>
                </a:custGeom>
                <a:solidFill>
                  <a:srgbClr val="7D7D7D"/>
                </a:solidFill>
                <a:ln w="9525">
                  <a:noFill/>
                  <a:round/>
                  <a:headEnd/>
                  <a:tailEnd/>
                </a:ln>
              </p:spPr>
              <p:txBody>
                <a:bodyPr/>
                <a:lstStyle/>
                <a:p>
                  <a:endParaRPr lang="en-US"/>
                </a:p>
              </p:txBody>
            </p:sp>
            <p:sp>
              <p:nvSpPr>
                <p:cNvPr id="12676" name="Freeform 653"/>
                <p:cNvSpPr>
                  <a:spLocks/>
                </p:cNvSpPr>
                <p:nvPr/>
              </p:nvSpPr>
              <p:spPr bwMode="auto">
                <a:xfrm>
                  <a:off x="2790" y="4074"/>
                  <a:ext cx="8" cy="1"/>
                </a:xfrm>
                <a:custGeom>
                  <a:avLst/>
                  <a:gdLst>
                    <a:gd name="T0" fmla="*/ 0 w 23"/>
                    <a:gd name="T1" fmla="*/ 0 h 1"/>
                    <a:gd name="T2" fmla="*/ 0 w 23"/>
                    <a:gd name="T3" fmla="*/ 0 h 1"/>
                    <a:gd name="T4" fmla="*/ 0 w 23"/>
                    <a:gd name="T5" fmla="*/ 1 h 1"/>
                    <a:gd name="T6" fmla="*/ 0 w 23"/>
                    <a:gd name="T7" fmla="*/ 1 h 1"/>
                    <a:gd name="T8" fmla="*/ 0 w 23"/>
                    <a:gd name="T9" fmla="*/ 1 h 1"/>
                    <a:gd name="T10" fmla="*/ 0 w 23"/>
                    <a:gd name="T11" fmla="*/ 1 h 1"/>
                    <a:gd name="T12" fmla="*/ 0 w 23"/>
                    <a:gd name="T13" fmla="*/ 1 h 1"/>
                    <a:gd name="T14" fmla="*/ 0 w 23"/>
                    <a:gd name="T15" fmla="*/ 1 h 1"/>
                    <a:gd name="T16" fmla="*/ 0 w 23"/>
                    <a:gd name="T17" fmla="*/ 0 h 1"/>
                    <a:gd name="T18" fmla="*/ 0 w 23"/>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1"/>
                    <a:gd name="T32" fmla="*/ 23 w 23"/>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1">
                      <a:moveTo>
                        <a:pt x="0" y="0"/>
                      </a:moveTo>
                      <a:lnTo>
                        <a:pt x="6" y="0"/>
                      </a:lnTo>
                      <a:lnTo>
                        <a:pt x="10" y="1"/>
                      </a:lnTo>
                      <a:lnTo>
                        <a:pt x="14" y="1"/>
                      </a:lnTo>
                      <a:lnTo>
                        <a:pt x="17" y="1"/>
                      </a:lnTo>
                      <a:lnTo>
                        <a:pt x="18" y="1"/>
                      </a:lnTo>
                      <a:lnTo>
                        <a:pt x="19" y="1"/>
                      </a:lnTo>
                      <a:lnTo>
                        <a:pt x="21" y="1"/>
                      </a:lnTo>
                      <a:lnTo>
                        <a:pt x="23" y="0"/>
                      </a:lnTo>
                      <a:lnTo>
                        <a:pt x="0" y="0"/>
                      </a:lnTo>
                      <a:close/>
                    </a:path>
                  </a:pathLst>
                </a:custGeom>
                <a:solidFill>
                  <a:srgbClr val="737373"/>
                </a:solidFill>
                <a:ln w="9525">
                  <a:noFill/>
                  <a:round/>
                  <a:headEnd/>
                  <a:tailEnd/>
                </a:ln>
              </p:spPr>
              <p:txBody>
                <a:bodyPr/>
                <a:lstStyle/>
                <a:p>
                  <a:endParaRPr lang="en-US"/>
                </a:p>
              </p:txBody>
            </p:sp>
            <p:sp>
              <p:nvSpPr>
                <p:cNvPr id="12677" name="Freeform 654"/>
                <p:cNvSpPr>
                  <a:spLocks/>
                </p:cNvSpPr>
                <p:nvPr/>
              </p:nvSpPr>
              <p:spPr bwMode="auto">
                <a:xfrm>
                  <a:off x="2789" y="4066"/>
                  <a:ext cx="4" cy="4"/>
                </a:xfrm>
                <a:custGeom>
                  <a:avLst/>
                  <a:gdLst>
                    <a:gd name="T0" fmla="*/ 0 w 13"/>
                    <a:gd name="T1" fmla="*/ 0 h 12"/>
                    <a:gd name="T2" fmla="*/ 0 w 13"/>
                    <a:gd name="T3" fmla="*/ 0 h 12"/>
                    <a:gd name="T4" fmla="*/ 0 w 13"/>
                    <a:gd name="T5" fmla="*/ 0 h 12"/>
                    <a:gd name="T6" fmla="*/ 0 w 13"/>
                    <a:gd name="T7" fmla="*/ 0 h 12"/>
                    <a:gd name="T8" fmla="*/ 0 w 13"/>
                    <a:gd name="T9" fmla="*/ 0 h 12"/>
                    <a:gd name="T10" fmla="*/ 0 w 13"/>
                    <a:gd name="T11" fmla="*/ 0 h 12"/>
                    <a:gd name="T12" fmla="*/ 0 w 13"/>
                    <a:gd name="T13" fmla="*/ 0 h 12"/>
                    <a:gd name="T14" fmla="*/ 0 w 13"/>
                    <a:gd name="T15" fmla="*/ 0 h 12"/>
                    <a:gd name="T16" fmla="*/ 0 w 13"/>
                    <a:gd name="T17" fmla="*/ 0 h 12"/>
                    <a:gd name="T18" fmla="*/ 0 w 13"/>
                    <a:gd name="T19" fmla="*/ 0 h 12"/>
                    <a:gd name="T20" fmla="*/ 0 w 13"/>
                    <a:gd name="T21" fmla="*/ 0 h 12"/>
                    <a:gd name="T22" fmla="*/ 0 w 13"/>
                    <a:gd name="T23" fmla="*/ 0 h 12"/>
                    <a:gd name="T24" fmla="*/ 0 w 13"/>
                    <a:gd name="T25" fmla="*/ 0 h 12"/>
                    <a:gd name="T26" fmla="*/ 0 w 13"/>
                    <a:gd name="T27" fmla="*/ 0 h 12"/>
                    <a:gd name="T28" fmla="*/ 0 w 13"/>
                    <a:gd name="T29" fmla="*/ 0 h 12"/>
                    <a:gd name="T30" fmla="*/ 0 w 13"/>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2"/>
                    <a:gd name="T50" fmla="*/ 13 w 13"/>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2">
                      <a:moveTo>
                        <a:pt x="13" y="11"/>
                      </a:moveTo>
                      <a:lnTo>
                        <a:pt x="11" y="12"/>
                      </a:lnTo>
                      <a:lnTo>
                        <a:pt x="13" y="11"/>
                      </a:lnTo>
                      <a:lnTo>
                        <a:pt x="11" y="11"/>
                      </a:lnTo>
                      <a:lnTo>
                        <a:pt x="11" y="0"/>
                      </a:lnTo>
                      <a:lnTo>
                        <a:pt x="7" y="3"/>
                      </a:lnTo>
                      <a:lnTo>
                        <a:pt x="4" y="4"/>
                      </a:lnTo>
                      <a:lnTo>
                        <a:pt x="2" y="6"/>
                      </a:lnTo>
                      <a:lnTo>
                        <a:pt x="0" y="8"/>
                      </a:lnTo>
                      <a:lnTo>
                        <a:pt x="2" y="6"/>
                      </a:lnTo>
                      <a:lnTo>
                        <a:pt x="0" y="8"/>
                      </a:lnTo>
                      <a:lnTo>
                        <a:pt x="13" y="11"/>
                      </a:lnTo>
                      <a:close/>
                    </a:path>
                  </a:pathLst>
                </a:custGeom>
                <a:solidFill>
                  <a:srgbClr val="000000"/>
                </a:solidFill>
                <a:ln w="9525">
                  <a:noFill/>
                  <a:round/>
                  <a:headEnd/>
                  <a:tailEnd/>
                </a:ln>
              </p:spPr>
              <p:txBody>
                <a:bodyPr/>
                <a:lstStyle/>
                <a:p>
                  <a:endParaRPr lang="en-US"/>
                </a:p>
              </p:txBody>
            </p:sp>
            <p:sp>
              <p:nvSpPr>
                <p:cNvPr id="12678" name="Freeform 655"/>
                <p:cNvSpPr>
                  <a:spLocks/>
                </p:cNvSpPr>
                <p:nvPr/>
              </p:nvSpPr>
              <p:spPr bwMode="auto">
                <a:xfrm>
                  <a:off x="2787" y="4069"/>
                  <a:ext cx="6" cy="6"/>
                </a:xfrm>
                <a:custGeom>
                  <a:avLst/>
                  <a:gdLst>
                    <a:gd name="T0" fmla="*/ 0 w 20"/>
                    <a:gd name="T1" fmla="*/ 0 h 19"/>
                    <a:gd name="T2" fmla="*/ 0 w 20"/>
                    <a:gd name="T3" fmla="*/ 0 h 19"/>
                    <a:gd name="T4" fmla="*/ 0 w 20"/>
                    <a:gd name="T5" fmla="*/ 0 h 19"/>
                    <a:gd name="T6" fmla="*/ 0 w 20"/>
                    <a:gd name="T7" fmla="*/ 0 h 19"/>
                    <a:gd name="T8" fmla="*/ 0 w 20"/>
                    <a:gd name="T9" fmla="*/ 0 h 19"/>
                    <a:gd name="T10" fmla="*/ 0 w 20"/>
                    <a:gd name="T11" fmla="*/ 0 h 19"/>
                    <a:gd name="T12" fmla="*/ 0 w 20"/>
                    <a:gd name="T13" fmla="*/ 0 h 19"/>
                    <a:gd name="T14" fmla="*/ 0 w 20"/>
                    <a:gd name="T15" fmla="*/ 0 h 19"/>
                    <a:gd name="T16" fmla="*/ 0 w 20"/>
                    <a:gd name="T17" fmla="*/ 0 h 19"/>
                    <a:gd name="T18" fmla="*/ 0 w 20"/>
                    <a:gd name="T19" fmla="*/ 0 h 19"/>
                    <a:gd name="T20" fmla="*/ 0 w 20"/>
                    <a:gd name="T21" fmla="*/ 0 h 19"/>
                    <a:gd name="T22" fmla="*/ 0 w 20"/>
                    <a:gd name="T23" fmla="*/ 0 h 19"/>
                    <a:gd name="T24" fmla="*/ 0 w 20"/>
                    <a:gd name="T25" fmla="*/ 0 h 19"/>
                    <a:gd name="T26" fmla="*/ 0 w 20"/>
                    <a:gd name="T27" fmla="*/ 0 h 19"/>
                    <a:gd name="T28" fmla="*/ 0 w 20"/>
                    <a:gd name="T29" fmla="*/ 0 h 19"/>
                    <a:gd name="T30" fmla="*/ 0 w 20"/>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9"/>
                    <a:gd name="T50" fmla="*/ 20 w 20"/>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9">
                      <a:moveTo>
                        <a:pt x="13" y="14"/>
                      </a:moveTo>
                      <a:lnTo>
                        <a:pt x="11" y="12"/>
                      </a:lnTo>
                      <a:lnTo>
                        <a:pt x="13" y="14"/>
                      </a:lnTo>
                      <a:lnTo>
                        <a:pt x="14" y="10"/>
                      </a:lnTo>
                      <a:lnTo>
                        <a:pt x="17" y="7"/>
                      </a:lnTo>
                      <a:lnTo>
                        <a:pt x="20" y="3"/>
                      </a:lnTo>
                      <a:lnTo>
                        <a:pt x="7" y="0"/>
                      </a:lnTo>
                      <a:lnTo>
                        <a:pt x="7" y="2"/>
                      </a:lnTo>
                      <a:lnTo>
                        <a:pt x="5" y="7"/>
                      </a:lnTo>
                      <a:lnTo>
                        <a:pt x="0" y="11"/>
                      </a:lnTo>
                      <a:lnTo>
                        <a:pt x="3" y="19"/>
                      </a:lnTo>
                      <a:lnTo>
                        <a:pt x="0" y="17"/>
                      </a:lnTo>
                      <a:lnTo>
                        <a:pt x="13" y="14"/>
                      </a:lnTo>
                      <a:lnTo>
                        <a:pt x="11" y="12"/>
                      </a:lnTo>
                      <a:lnTo>
                        <a:pt x="13" y="14"/>
                      </a:lnTo>
                      <a:close/>
                    </a:path>
                  </a:pathLst>
                </a:custGeom>
                <a:solidFill>
                  <a:srgbClr val="000000"/>
                </a:solidFill>
                <a:ln w="9525">
                  <a:noFill/>
                  <a:round/>
                  <a:headEnd/>
                  <a:tailEnd/>
                </a:ln>
              </p:spPr>
              <p:txBody>
                <a:bodyPr/>
                <a:lstStyle/>
                <a:p>
                  <a:endParaRPr lang="en-US"/>
                </a:p>
              </p:txBody>
            </p:sp>
            <p:sp>
              <p:nvSpPr>
                <p:cNvPr id="12679" name="Freeform 656"/>
                <p:cNvSpPr>
                  <a:spLocks/>
                </p:cNvSpPr>
                <p:nvPr/>
              </p:nvSpPr>
              <p:spPr bwMode="auto">
                <a:xfrm>
                  <a:off x="2787" y="4073"/>
                  <a:ext cx="9" cy="3"/>
                </a:xfrm>
                <a:custGeom>
                  <a:avLst/>
                  <a:gdLst>
                    <a:gd name="T0" fmla="*/ 0 w 28"/>
                    <a:gd name="T1" fmla="*/ 0 h 11"/>
                    <a:gd name="T2" fmla="*/ 0 w 28"/>
                    <a:gd name="T3" fmla="*/ 0 h 11"/>
                    <a:gd name="T4" fmla="*/ 0 w 28"/>
                    <a:gd name="T5" fmla="*/ 0 h 11"/>
                    <a:gd name="T6" fmla="*/ 0 w 28"/>
                    <a:gd name="T7" fmla="*/ 0 h 11"/>
                    <a:gd name="T8" fmla="*/ 0 w 28"/>
                    <a:gd name="T9" fmla="*/ 0 h 11"/>
                    <a:gd name="T10" fmla="*/ 0 w 28"/>
                    <a:gd name="T11" fmla="*/ 0 h 11"/>
                    <a:gd name="T12" fmla="*/ 0 w 28"/>
                    <a:gd name="T13" fmla="*/ 0 h 11"/>
                    <a:gd name="T14" fmla="*/ 0 w 28"/>
                    <a:gd name="T15" fmla="*/ 0 h 11"/>
                    <a:gd name="T16" fmla="*/ 0 w 28"/>
                    <a:gd name="T17" fmla="*/ 0 h 11"/>
                    <a:gd name="T18" fmla="*/ 0 w 28"/>
                    <a:gd name="T19" fmla="*/ 0 h 11"/>
                    <a:gd name="T20" fmla="*/ 0 w 28"/>
                    <a:gd name="T21" fmla="*/ 0 h 11"/>
                    <a:gd name="T22" fmla="*/ 0 w 28"/>
                    <a:gd name="T23" fmla="*/ 0 h 11"/>
                    <a:gd name="T24" fmla="*/ 0 w 28"/>
                    <a:gd name="T25" fmla="*/ 0 h 11"/>
                    <a:gd name="T26" fmla="*/ 0 w 28"/>
                    <a:gd name="T27" fmla="*/ 0 h 11"/>
                    <a:gd name="T28" fmla="*/ 0 w 28"/>
                    <a:gd name="T29" fmla="*/ 0 h 11"/>
                    <a:gd name="T30" fmla="*/ 0 w 28"/>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1"/>
                    <a:gd name="T50" fmla="*/ 28 w 28"/>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1">
                      <a:moveTo>
                        <a:pt x="25" y="2"/>
                      </a:moveTo>
                      <a:lnTo>
                        <a:pt x="28" y="2"/>
                      </a:lnTo>
                      <a:lnTo>
                        <a:pt x="24" y="2"/>
                      </a:lnTo>
                      <a:lnTo>
                        <a:pt x="17" y="0"/>
                      </a:lnTo>
                      <a:lnTo>
                        <a:pt x="11" y="0"/>
                      </a:lnTo>
                      <a:lnTo>
                        <a:pt x="13" y="2"/>
                      </a:lnTo>
                      <a:lnTo>
                        <a:pt x="0" y="5"/>
                      </a:lnTo>
                      <a:lnTo>
                        <a:pt x="9" y="10"/>
                      </a:lnTo>
                      <a:lnTo>
                        <a:pt x="16" y="11"/>
                      </a:lnTo>
                      <a:lnTo>
                        <a:pt x="21" y="11"/>
                      </a:lnTo>
                      <a:lnTo>
                        <a:pt x="24" y="11"/>
                      </a:lnTo>
                      <a:lnTo>
                        <a:pt x="25" y="11"/>
                      </a:lnTo>
                      <a:lnTo>
                        <a:pt x="24" y="11"/>
                      </a:lnTo>
                      <a:lnTo>
                        <a:pt x="25" y="11"/>
                      </a:lnTo>
                      <a:lnTo>
                        <a:pt x="25" y="2"/>
                      </a:lnTo>
                      <a:close/>
                    </a:path>
                  </a:pathLst>
                </a:custGeom>
                <a:solidFill>
                  <a:srgbClr val="000000"/>
                </a:solidFill>
                <a:ln w="9525">
                  <a:noFill/>
                  <a:round/>
                  <a:headEnd/>
                  <a:tailEnd/>
                </a:ln>
              </p:spPr>
              <p:txBody>
                <a:bodyPr/>
                <a:lstStyle/>
                <a:p>
                  <a:endParaRPr lang="en-US"/>
                </a:p>
              </p:txBody>
            </p:sp>
            <p:sp>
              <p:nvSpPr>
                <p:cNvPr id="12680" name="Freeform 657"/>
                <p:cNvSpPr>
                  <a:spLocks/>
                </p:cNvSpPr>
                <p:nvPr/>
              </p:nvSpPr>
              <p:spPr bwMode="auto">
                <a:xfrm>
                  <a:off x="2795" y="4073"/>
                  <a:ext cx="4" cy="3"/>
                </a:xfrm>
                <a:custGeom>
                  <a:avLst/>
                  <a:gdLst>
                    <a:gd name="T0" fmla="*/ 0 w 11"/>
                    <a:gd name="T1" fmla="*/ 0 h 11"/>
                    <a:gd name="T2" fmla="*/ 0 w 11"/>
                    <a:gd name="T3" fmla="*/ 0 h 11"/>
                    <a:gd name="T4" fmla="*/ 0 w 11"/>
                    <a:gd name="T5" fmla="*/ 0 h 11"/>
                    <a:gd name="T6" fmla="*/ 0 w 11"/>
                    <a:gd name="T7" fmla="*/ 0 h 11"/>
                    <a:gd name="T8" fmla="*/ 0 w 11"/>
                    <a:gd name="T9" fmla="*/ 0 h 11"/>
                    <a:gd name="T10" fmla="*/ 0 w 11"/>
                    <a:gd name="T11" fmla="*/ 0 h 11"/>
                    <a:gd name="T12" fmla="*/ 0 w 11"/>
                    <a:gd name="T13" fmla="*/ 0 h 11"/>
                    <a:gd name="T14" fmla="*/ 0 w 11"/>
                    <a:gd name="T15" fmla="*/ 0 h 11"/>
                    <a:gd name="T16" fmla="*/ 0 w 11"/>
                    <a:gd name="T17" fmla="*/ 0 h 11"/>
                    <a:gd name="T18" fmla="*/ 0 w 11"/>
                    <a:gd name="T19" fmla="*/ 0 h 11"/>
                    <a:gd name="T20" fmla="*/ 0 w 11"/>
                    <a:gd name="T21" fmla="*/ 0 h 11"/>
                    <a:gd name="T22" fmla="*/ 0 w 11"/>
                    <a:gd name="T23" fmla="*/ 0 h 11"/>
                    <a:gd name="T24" fmla="*/ 0 w 11"/>
                    <a:gd name="T25" fmla="*/ 0 h 11"/>
                    <a:gd name="T26" fmla="*/ 0 w 11"/>
                    <a:gd name="T27" fmla="*/ 0 h 11"/>
                    <a:gd name="T28" fmla="*/ 0 w 11"/>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
                    <a:gd name="T46" fmla="*/ 0 h 11"/>
                    <a:gd name="T47" fmla="*/ 11 w 11"/>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 h="11">
                      <a:moveTo>
                        <a:pt x="4" y="0"/>
                      </a:moveTo>
                      <a:lnTo>
                        <a:pt x="4" y="0"/>
                      </a:lnTo>
                      <a:lnTo>
                        <a:pt x="3" y="0"/>
                      </a:lnTo>
                      <a:lnTo>
                        <a:pt x="2" y="2"/>
                      </a:lnTo>
                      <a:lnTo>
                        <a:pt x="0" y="2"/>
                      </a:lnTo>
                      <a:lnTo>
                        <a:pt x="0" y="11"/>
                      </a:lnTo>
                      <a:lnTo>
                        <a:pt x="2" y="11"/>
                      </a:lnTo>
                      <a:lnTo>
                        <a:pt x="4" y="11"/>
                      </a:lnTo>
                      <a:lnTo>
                        <a:pt x="7" y="11"/>
                      </a:lnTo>
                      <a:lnTo>
                        <a:pt x="11" y="9"/>
                      </a:lnTo>
                      <a:lnTo>
                        <a:pt x="10" y="9"/>
                      </a:lnTo>
                      <a:lnTo>
                        <a:pt x="4" y="0"/>
                      </a:lnTo>
                      <a:close/>
                    </a:path>
                  </a:pathLst>
                </a:custGeom>
                <a:solidFill>
                  <a:srgbClr val="000000"/>
                </a:solidFill>
                <a:ln w="9525">
                  <a:noFill/>
                  <a:round/>
                  <a:headEnd/>
                  <a:tailEnd/>
                </a:ln>
              </p:spPr>
              <p:txBody>
                <a:bodyPr/>
                <a:lstStyle/>
                <a:p>
                  <a:endParaRPr lang="en-US"/>
                </a:p>
              </p:txBody>
            </p:sp>
            <p:sp>
              <p:nvSpPr>
                <p:cNvPr id="12681" name="Freeform 658"/>
                <p:cNvSpPr>
                  <a:spLocks/>
                </p:cNvSpPr>
                <p:nvPr/>
              </p:nvSpPr>
              <p:spPr bwMode="auto">
                <a:xfrm>
                  <a:off x="2796" y="4069"/>
                  <a:ext cx="5" cy="7"/>
                </a:xfrm>
                <a:custGeom>
                  <a:avLst/>
                  <a:gdLst>
                    <a:gd name="T0" fmla="*/ 0 w 14"/>
                    <a:gd name="T1" fmla="*/ 0 h 19"/>
                    <a:gd name="T2" fmla="*/ 0 w 14"/>
                    <a:gd name="T3" fmla="*/ 0 h 19"/>
                    <a:gd name="T4" fmla="*/ 0 w 14"/>
                    <a:gd name="T5" fmla="*/ 0 h 19"/>
                    <a:gd name="T6" fmla="*/ 0 w 14"/>
                    <a:gd name="T7" fmla="*/ 0 h 19"/>
                    <a:gd name="T8" fmla="*/ 0 w 14"/>
                    <a:gd name="T9" fmla="*/ 0 h 19"/>
                    <a:gd name="T10" fmla="*/ 0 w 14"/>
                    <a:gd name="T11" fmla="*/ 0 h 19"/>
                    <a:gd name="T12" fmla="*/ 0 w 14"/>
                    <a:gd name="T13" fmla="*/ 0 h 19"/>
                    <a:gd name="T14" fmla="*/ 0 w 14"/>
                    <a:gd name="T15" fmla="*/ 0 h 19"/>
                    <a:gd name="T16" fmla="*/ 0 w 14"/>
                    <a:gd name="T17" fmla="*/ 0 h 19"/>
                    <a:gd name="T18" fmla="*/ 0 w 14"/>
                    <a:gd name="T19" fmla="*/ 0 h 19"/>
                    <a:gd name="T20" fmla="*/ 0 w 14"/>
                    <a:gd name="T21" fmla="*/ 0 h 19"/>
                    <a:gd name="T22" fmla="*/ 0 w 14"/>
                    <a:gd name="T23" fmla="*/ 0 h 19"/>
                    <a:gd name="T24" fmla="*/ 0 w 14"/>
                    <a:gd name="T25" fmla="*/ 0 h 19"/>
                    <a:gd name="T26" fmla="*/ 0 w 14"/>
                    <a:gd name="T27" fmla="*/ 0 h 19"/>
                    <a:gd name="T28" fmla="*/ 0 w 14"/>
                    <a:gd name="T29" fmla="*/ 0 h 1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19"/>
                    <a:gd name="T47" fmla="*/ 14 w 14"/>
                    <a:gd name="T48" fmla="*/ 19 h 1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19">
                      <a:moveTo>
                        <a:pt x="0" y="5"/>
                      </a:moveTo>
                      <a:lnTo>
                        <a:pt x="0" y="5"/>
                      </a:lnTo>
                      <a:lnTo>
                        <a:pt x="1" y="8"/>
                      </a:lnTo>
                      <a:lnTo>
                        <a:pt x="3" y="10"/>
                      </a:lnTo>
                      <a:lnTo>
                        <a:pt x="1" y="10"/>
                      </a:lnTo>
                      <a:lnTo>
                        <a:pt x="7" y="19"/>
                      </a:lnTo>
                      <a:lnTo>
                        <a:pt x="12" y="15"/>
                      </a:lnTo>
                      <a:lnTo>
                        <a:pt x="14" y="8"/>
                      </a:lnTo>
                      <a:lnTo>
                        <a:pt x="12" y="5"/>
                      </a:lnTo>
                      <a:lnTo>
                        <a:pt x="10" y="0"/>
                      </a:lnTo>
                      <a:lnTo>
                        <a:pt x="0" y="5"/>
                      </a:lnTo>
                      <a:close/>
                    </a:path>
                  </a:pathLst>
                </a:custGeom>
                <a:solidFill>
                  <a:srgbClr val="000000"/>
                </a:solidFill>
                <a:ln w="9525">
                  <a:noFill/>
                  <a:round/>
                  <a:headEnd/>
                  <a:tailEnd/>
                </a:ln>
              </p:spPr>
              <p:txBody>
                <a:bodyPr/>
                <a:lstStyle/>
                <a:p>
                  <a:endParaRPr lang="en-US"/>
                </a:p>
              </p:txBody>
            </p:sp>
            <p:sp>
              <p:nvSpPr>
                <p:cNvPr id="12682" name="Freeform 659"/>
                <p:cNvSpPr>
                  <a:spLocks/>
                </p:cNvSpPr>
                <p:nvPr/>
              </p:nvSpPr>
              <p:spPr bwMode="auto">
                <a:xfrm>
                  <a:off x="2792" y="4066"/>
                  <a:ext cx="7" cy="5"/>
                </a:xfrm>
                <a:custGeom>
                  <a:avLst/>
                  <a:gdLst>
                    <a:gd name="T0" fmla="*/ 0 w 22"/>
                    <a:gd name="T1" fmla="*/ 0 h 15"/>
                    <a:gd name="T2" fmla="*/ 0 w 22"/>
                    <a:gd name="T3" fmla="*/ 0 h 15"/>
                    <a:gd name="T4" fmla="*/ 0 w 22"/>
                    <a:gd name="T5" fmla="*/ 0 h 15"/>
                    <a:gd name="T6" fmla="*/ 0 w 22"/>
                    <a:gd name="T7" fmla="*/ 0 h 15"/>
                    <a:gd name="T8" fmla="*/ 0 w 22"/>
                    <a:gd name="T9" fmla="*/ 0 h 15"/>
                    <a:gd name="T10" fmla="*/ 0 w 22"/>
                    <a:gd name="T11" fmla="*/ 0 h 15"/>
                    <a:gd name="T12" fmla="*/ 0 w 22"/>
                    <a:gd name="T13" fmla="*/ 0 h 15"/>
                    <a:gd name="T14" fmla="*/ 0 w 22"/>
                    <a:gd name="T15" fmla="*/ 0 h 15"/>
                    <a:gd name="T16" fmla="*/ 0 w 22"/>
                    <a:gd name="T17" fmla="*/ 0 h 15"/>
                    <a:gd name="T18" fmla="*/ 0 w 22"/>
                    <a:gd name="T19" fmla="*/ 0 h 15"/>
                    <a:gd name="T20" fmla="*/ 0 w 22"/>
                    <a:gd name="T21" fmla="*/ 0 h 15"/>
                    <a:gd name="T22" fmla="*/ 0 w 22"/>
                    <a:gd name="T23" fmla="*/ 0 h 15"/>
                    <a:gd name="T24" fmla="*/ 0 w 22"/>
                    <a:gd name="T25" fmla="*/ 0 h 15"/>
                    <a:gd name="T26" fmla="*/ 0 w 22"/>
                    <a:gd name="T27" fmla="*/ 0 h 15"/>
                    <a:gd name="T28" fmla="*/ 0 w 22"/>
                    <a:gd name="T29" fmla="*/ 0 h 15"/>
                    <a:gd name="T30" fmla="*/ 0 w 22"/>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5"/>
                    <a:gd name="T50" fmla="*/ 22 w 22"/>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5">
                      <a:moveTo>
                        <a:pt x="2" y="11"/>
                      </a:moveTo>
                      <a:lnTo>
                        <a:pt x="5" y="10"/>
                      </a:lnTo>
                      <a:lnTo>
                        <a:pt x="6" y="10"/>
                      </a:lnTo>
                      <a:lnTo>
                        <a:pt x="8" y="10"/>
                      </a:lnTo>
                      <a:lnTo>
                        <a:pt x="9" y="11"/>
                      </a:lnTo>
                      <a:lnTo>
                        <a:pt x="12" y="15"/>
                      </a:lnTo>
                      <a:lnTo>
                        <a:pt x="22" y="10"/>
                      </a:lnTo>
                      <a:lnTo>
                        <a:pt x="19" y="6"/>
                      </a:lnTo>
                      <a:lnTo>
                        <a:pt x="13" y="2"/>
                      </a:lnTo>
                      <a:lnTo>
                        <a:pt x="6" y="0"/>
                      </a:lnTo>
                      <a:lnTo>
                        <a:pt x="0" y="2"/>
                      </a:lnTo>
                      <a:lnTo>
                        <a:pt x="2" y="0"/>
                      </a:lnTo>
                      <a:lnTo>
                        <a:pt x="2" y="11"/>
                      </a:lnTo>
                      <a:lnTo>
                        <a:pt x="4" y="11"/>
                      </a:lnTo>
                      <a:lnTo>
                        <a:pt x="5" y="10"/>
                      </a:lnTo>
                      <a:lnTo>
                        <a:pt x="2" y="11"/>
                      </a:lnTo>
                      <a:close/>
                    </a:path>
                  </a:pathLst>
                </a:custGeom>
                <a:solidFill>
                  <a:srgbClr val="000000"/>
                </a:solidFill>
                <a:ln w="9525">
                  <a:noFill/>
                  <a:round/>
                  <a:headEnd/>
                  <a:tailEnd/>
                </a:ln>
              </p:spPr>
              <p:txBody>
                <a:bodyPr/>
                <a:lstStyle/>
                <a:p>
                  <a:endParaRPr lang="en-US"/>
                </a:p>
              </p:txBody>
            </p:sp>
            <p:sp>
              <p:nvSpPr>
                <p:cNvPr id="12683" name="Freeform 660"/>
                <p:cNvSpPr>
                  <a:spLocks/>
                </p:cNvSpPr>
                <p:nvPr/>
              </p:nvSpPr>
              <p:spPr bwMode="auto">
                <a:xfrm>
                  <a:off x="2800" y="4073"/>
                  <a:ext cx="1" cy="1"/>
                </a:xfrm>
                <a:custGeom>
                  <a:avLst/>
                  <a:gdLst>
                    <a:gd name="T0" fmla="*/ 0 w 4"/>
                    <a:gd name="T1" fmla="*/ 1 h 2"/>
                    <a:gd name="T2" fmla="*/ 0 w 4"/>
                    <a:gd name="T3" fmla="*/ 0 h 2"/>
                    <a:gd name="T4" fmla="*/ 0 w 4"/>
                    <a:gd name="T5" fmla="*/ 0 h 2"/>
                    <a:gd name="T6" fmla="*/ 0 w 4"/>
                    <a:gd name="T7" fmla="*/ 0 h 2"/>
                    <a:gd name="T8" fmla="*/ 0 w 4"/>
                    <a:gd name="T9" fmla="*/ 0 h 2"/>
                    <a:gd name="T10" fmla="*/ 0 w 4"/>
                    <a:gd name="T11" fmla="*/ 0 h 2"/>
                    <a:gd name="T12" fmla="*/ 0 w 4"/>
                    <a:gd name="T13" fmla="*/ 1 h 2"/>
                    <a:gd name="T14" fmla="*/ 0 60000 65536"/>
                    <a:gd name="T15" fmla="*/ 0 60000 65536"/>
                    <a:gd name="T16" fmla="*/ 0 60000 65536"/>
                    <a:gd name="T17" fmla="*/ 0 60000 65536"/>
                    <a:gd name="T18" fmla="*/ 0 60000 65536"/>
                    <a:gd name="T19" fmla="*/ 0 60000 65536"/>
                    <a:gd name="T20" fmla="*/ 0 60000 65536"/>
                    <a:gd name="T21" fmla="*/ 0 w 4"/>
                    <a:gd name="T22" fmla="*/ 0 h 2"/>
                    <a:gd name="T23" fmla="*/ 4 w 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 h="2">
                      <a:moveTo>
                        <a:pt x="4" y="2"/>
                      </a:moveTo>
                      <a:lnTo>
                        <a:pt x="3" y="0"/>
                      </a:lnTo>
                      <a:lnTo>
                        <a:pt x="1" y="0"/>
                      </a:lnTo>
                      <a:lnTo>
                        <a:pt x="0" y="0"/>
                      </a:lnTo>
                      <a:lnTo>
                        <a:pt x="4" y="0"/>
                      </a:lnTo>
                      <a:lnTo>
                        <a:pt x="4" y="2"/>
                      </a:lnTo>
                      <a:close/>
                    </a:path>
                  </a:pathLst>
                </a:custGeom>
                <a:solidFill>
                  <a:srgbClr val="EDEDED"/>
                </a:solidFill>
                <a:ln w="9525">
                  <a:noFill/>
                  <a:round/>
                  <a:headEnd/>
                  <a:tailEnd/>
                </a:ln>
              </p:spPr>
              <p:txBody>
                <a:bodyPr/>
                <a:lstStyle/>
                <a:p>
                  <a:endParaRPr lang="en-US"/>
                </a:p>
              </p:txBody>
            </p:sp>
            <p:sp>
              <p:nvSpPr>
                <p:cNvPr id="12684" name="Freeform 661"/>
                <p:cNvSpPr>
                  <a:spLocks/>
                </p:cNvSpPr>
                <p:nvPr/>
              </p:nvSpPr>
              <p:spPr bwMode="auto">
                <a:xfrm>
                  <a:off x="2798" y="4073"/>
                  <a:ext cx="5" cy="1"/>
                </a:xfrm>
                <a:custGeom>
                  <a:avLst/>
                  <a:gdLst>
                    <a:gd name="T0" fmla="*/ 0 w 15"/>
                    <a:gd name="T1" fmla="*/ 0 h 3"/>
                    <a:gd name="T2" fmla="*/ 0 w 15"/>
                    <a:gd name="T3" fmla="*/ 0 h 3"/>
                    <a:gd name="T4" fmla="*/ 0 w 15"/>
                    <a:gd name="T5" fmla="*/ 0 h 3"/>
                    <a:gd name="T6" fmla="*/ 0 w 15"/>
                    <a:gd name="T7" fmla="*/ 0 h 3"/>
                    <a:gd name="T8" fmla="*/ 0 w 15"/>
                    <a:gd name="T9" fmla="*/ 0 h 3"/>
                    <a:gd name="T10" fmla="*/ 0 w 15"/>
                    <a:gd name="T11" fmla="*/ 0 h 3"/>
                    <a:gd name="T12" fmla="*/ 0 w 15"/>
                    <a:gd name="T13" fmla="*/ 0 h 3"/>
                    <a:gd name="T14" fmla="*/ 0 w 15"/>
                    <a:gd name="T15" fmla="*/ 0 h 3"/>
                    <a:gd name="T16" fmla="*/ 0 w 15"/>
                    <a:gd name="T17" fmla="*/ 0 h 3"/>
                    <a:gd name="T18" fmla="*/ 0 w 1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
                    <a:gd name="T32" fmla="*/ 15 w 15"/>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
                      <a:moveTo>
                        <a:pt x="0" y="3"/>
                      </a:moveTo>
                      <a:lnTo>
                        <a:pt x="1" y="2"/>
                      </a:lnTo>
                      <a:lnTo>
                        <a:pt x="3" y="0"/>
                      </a:lnTo>
                      <a:lnTo>
                        <a:pt x="5" y="0"/>
                      </a:lnTo>
                      <a:lnTo>
                        <a:pt x="8" y="2"/>
                      </a:lnTo>
                      <a:lnTo>
                        <a:pt x="10" y="2"/>
                      </a:lnTo>
                      <a:lnTo>
                        <a:pt x="11" y="2"/>
                      </a:lnTo>
                      <a:lnTo>
                        <a:pt x="14" y="2"/>
                      </a:lnTo>
                      <a:lnTo>
                        <a:pt x="15" y="3"/>
                      </a:lnTo>
                      <a:lnTo>
                        <a:pt x="0" y="3"/>
                      </a:lnTo>
                      <a:close/>
                    </a:path>
                  </a:pathLst>
                </a:custGeom>
                <a:solidFill>
                  <a:srgbClr val="E3E3E3"/>
                </a:solidFill>
                <a:ln w="9525">
                  <a:noFill/>
                  <a:round/>
                  <a:headEnd/>
                  <a:tailEnd/>
                </a:ln>
              </p:spPr>
              <p:txBody>
                <a:bodyPr/>
                <a:lstStyle/>
                <a:p>
                  <a:endParaRPr lang="en-US"/>
                </a:p>
              </p:txBody>
            </p:sp>
            <p:sp>
              <p:nvSpPr>
                <p:cNvPr id="12685" name="Freeform 662"/>
                <p:cNvSpPr>
                  <a:spLocks/>
                </p:cNvSpPr>
                <p:nvPr/>
              </p:nvSpPr>
              <p:spPr bwMode="auto">
                <a:xfrm>
                  <a:off x="2798" y="4073"/>
                  <a:ext cx="6" cy="1"/>
                </a:xfrm>
                <a:custGeom>
                  <a:avLst/>
                  <a:gdLst>
                    <a:gd name="T0" fmla="*/ 0 w 18"/>
                    <a:gd name="T1" fmla="*/ 0 h 4"/>
                    <a:gd name="T2" fmla="*/ 0 w 18"/>
                    <a:gd name="T3" fmla="*/ 0 h 4"/>
                    <a:gd name="T4" fmla="*/ 0 w 18"/>
                    <a:gd name="T5" fmla="*/ 0 h 4"/>
                    <a:gd name="T6" fmla="*/ 0 w 18"/>
                    <a:gd name="T7" fmla="*/ 0 h 4"/>
                    <a:gd name="T8" fmla="*/ 0 w 18"/>
                    <a:gd name="T9" fmla="*/ 0 h 4"/>
                    <a:gd name="T10" fmla="*/ 0 w 18"/>
                    <a:gd name="T11" fmla="*/ 0 h 4"/>
                    <a:gd name="T12" fmla="*/ 0 w 18"/>
                    <a:gd name="T13" fmla="*/ 0 h 4"/>
                    <a:gd name="T14" fmla="*/ 0 w 18"/>
                    <a:gd name="T15" fmla="*/ 0 h 4"/>
                    <a:gd name="T16" fmla="*/ 0 w 18"/>
                    <a:gd name="T17" fmla="*/ 0 h 4"/>
                    <a:gd name="T18" fmla="*/ 0 w 18"/>
                    <a:gd name="T19" fmla="*/ 0 h 4"/>
                    <a:gd name="T20" fmla="*/ 0 w 18"/>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4"/>
                    <a:gd name="T35" fmla="*/ 18 w 18"/>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4">
                      <a:moveTo>
                        <a:pt x="6" y="0"/>
                      </a:moveTo>
                      <a:lnTo>
                        <a:pt x="5" y="2"/>
                      </a:lnTo>
                      <a:lnTo>
                        <a:pt x="3" y="2"/>
                      </a:lnTo>
                      <a:lnTo>
                        <a:pt x="2" y="4"/>
                      </a:lnTo>
                      <a:lnTo>
                        <a:pt x="0" y="4"/>
                      </a:lnTo>
                      <a:lnTo>
                        <a:pt x="18" y="4"/>
                      </a:lnTo>
                      <a:lnTo>
                        <a:pt x="17" y="4"/>
                      </a:lnTo>
                      <a:lnTo>
                        <a:pt x="16" y="2"/>
                      </a:lnTo>
                      <a:lnTo>
                        <a:pt x="13" y="2"/>
                      </a:lnTo>
                      <a:lnTo>
                        <a:pt x="10" y="0"/>
                      </a:lnTo>
                      <a:lnTo>
                        <a:pt x="6" y="0"/>
                      </a:lnTo>
                      <a:close/>
                    </a:path>
                  </a:pathLst>
                </a:custGeom>
                <a:solidFill>
                  <a:srgbClr val="D9D9D9"/>
                </a:solidFill>
                <a:ln w="9525">
                  <a:noFill/>
                  <a:round/>
                  <a:headEnd/>
                  <a:tailEnd/>
                </a:ln>
              </p:spPr>
              <p:txBody>
                <a:bodyPr/>
                <a:lstStyle/>
                <a:p>
                  <a:endParaRPr lang="en-US"/>
                </a:p>
              </p:txBody>
            </p:sp>
            <p:sp>
              <p:nvSpPr>
                <p:cNvPr id="12686" name="Freeform 663"/>
                <p:cNvSpPr>
                  <a:spLocks/>
                </p:cNvSpPr>
                <p:nvPr/>
              </p:nvSpPr>
              <p:spPr bwMode="auto">
                <a:xfrm>
                  <a:off x="2798" y="4074"/>
                  <a:ext cx="7" cy="1"/>
                </a:xfrm>
                <a:custGeom>
                  <a:avLst/>
                  <a:gdLst>
                    <a:gd name="T0" fmla="*/ 0 w 21"/>
                    <a:gd name="T1" fmla="*/ 0 h 3"/>
                    <a:gd name="T2" fmla="*/ 0 w 21"/>
                    <a:gd name="T3" fmla="*/ 0 h 3"/>
                    <a:gd name="T4" fmla="*/ 0 w 21"/>
                    <a:gd name="T5" fmla="*/ 0 h 3"/>
                    <a:gd name="T6" fmla="*/ 0 w 21"/>
                    <a:gd name="T7" fmla="*/ 0 h 3"/>
                    <a:gd name="T8" fmla="*/ 0 w 21"/>
                    <a:gd name="T9" fmla="*/ 0 h 3"/>
                    <a:gd name="T10" fmla="*/ 0 w 21"/>
                    <a:gd name="T11" fmla="*/ 0 h 3"/>
                    <a:gd name="T12" fmla="*/ 0 w 21"/>
                    <a:gd name="T13" fmla="*/ 0 h 3"/>
                    <a:gd name="T14" fmla="*/ 0 w 21"/>
                    <a:gd name="T15" fmla="*/ 0 h 3"/>
                    <a:gd name="T16" fmla="*/ 0 w 21"/>
                    <a:gd name="T17" fmla="*/ 0 h 3"/>
                    <a:gd name="T18" fmla="*/ 0 w 21"/>
                    <a:gd name="T19" fmla="*/ 0 h 3"/>
                    <a:gd name="T20" fmla="*/ 0 w 21"/>
                    <a:gd name="T21" fmla="*/ 0 h 3"/>
                    <a:gd name="T22" fmla="*/ 0 w 21"/>
                    <a:gd name="T23" fmla="*/ 0 h 3"/>
                    <a:gd name="T24" fmla="*/ 0 w 21"/>
                    <a:gd name="T25" fmla="*/ 0 h 3"/>
                    <a:gd name="T26" fmla="*/ 0 w 21"/>
                    <a:gd name="T27" fmla="*/ 0 h 3"/>
                    <a:gd name="T28" fmla="*/ 0 w 21"/>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3"/>
                    <a:gd name="T47" fmla="*/ 21 w 21"/>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3">
                      <a:moveTo>
                        <a:pt x="0" y="3"/>
                      </a:moveTo>
                      <a:lnTo>
                        <a:pt x="0" y="2"/>
                      </a:lnTo>
                      <a:lnTo>
                        <a:pt x="0" y="1"/>
                      </a:lnTo>
                      <a:lnTo>
                        <a:pt x="2" y="0"/>
                      </a:lnTo>
                      <a:lnTo>
                        <a:pt x="17" y="0"/>
                      </a:lnTo>
                      <a:lnTo>
                        <a:pt x="18" y="1"/>
                      </a:lnTo>
                      <a:lnTo>
                        <a:pt x="20" y="2"/>
                      </a:lnTo>
                      <a:lnTo>
                        <a:pt x="21" y="2"/>
                      </a:lnTo>
                      <a:lnTo>
                        <a:pt x="21" y="3"/>
                      </a:lnTo>
                      <a:lnTo>
                        <a:pt x="0" y="3"/>
                      </a:lnTo>
                      <a:close/>
                    </a:path>
                  </a:pathLst>
                </a:custGeom>
                <a:solidFill>
                  <a:srgbClr val="D1D1D1"/>
                </a:solidFill>
                <a:ln w="9525">
                  <a:noFill/>
                  <a:round/>
                  <a:headEnd/>
                  <a:tailEnd/>
                </a:ln>
              </p:spPr>
              <p:txBody>
                <a:bodyPr/>
                <a:lstStyle/>
                <a:p>
                  <a:endParaRPr lang="en-US"/>
                </a:p>
              </p:txBody>
            </p:sp>
            <p:sp>
              <p:nvSpPr>
                <p:cNvPr id="12687" name="Freeform 664"/>
                <p:cNvSpPr>
                  <a:spLocks/>
                </p:cNvSpPr>
                <p:nvPr/>
              </p:nvSpPr>
              <p:spPr bwMode="auto">
                <a:xfrm>
                  <a:off x="2797" y="4074"/>
                  <a:ext cx="9"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w 25"/>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5"/>
                    <a:gd name="T47" fmla="*/ 25 w 25"/>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5">
                      <a:moveTo>
                        <a:pt x="0" y="5"/>
                      </a:moveTo>
                      <a:lnTo>
                        <a:pt x="1" y="3"/>
                      </a:lnTo>
                      <a:lnTo>
                        <a:pt x="1" y="2"/>
                      </a:lnTo>
                      <a:lnTo>
                        <a:pt x="1" y="1"/>
                      </a:lnTo>
                      <a:lnTo>
                        <a:pt x="1" y="0"/>
                      </a:lnTo>
                      <a:lnTo>
                        <a:pt x="19" y="0"/>
                      </a:lnTo>
                      <a:lnTo>
                        <a:pt x="21" y="1"/>
                      </a:lnTo>
                      <a:lnTo>
                        <a:pt x="22" y="2"/>
                      </a:lnTo>
                      <a:lnTo>
                        <a:pt x="24" y="3"/>
                      </a:lnTo>
                      <a:lnTo>
                        <a:pt x="25" y="5"/>
                      </a:lnTo>
                      <a:lnTo>
                        <a:pt x="0" y="5"/>
                      </a:lnTo>
                      <a:close/>
                    </a:path>
                  </a:pathLst>
                </a:custGeom>
                <a:solidFill>
                  <a:srgbClr val="C7C7C7"/>
                </a:solidFill>
                <a:ln w="9525">
                  <a:noFill/>
                  <a:round/>
                  <a:headEnd/>
                  <a:tailEnd/>
                </a:ln>
              </p:spPr>
              <p:txBody>
                <a:bodyPr/>
                <a:lstStyle/>
                <a:p>
                  <a:endParaRPr lang="en-US"/>
                </a:p>
              </p:txBody>
            </p:sp>
            <p:sp>
              <p:nvSpPr>
                <p:cNvPr id="12688" name="Freeform 665"/>
                <p:cNvSpPr>
                  <a:spLocks/>
                </p:cNvSpPr>
                <p:nvPr/>
              </p:nvSpPr>
              <p:spPr bwMode="auto">
                <a:xfrm>
                  <a:off x="2797" y="4075"/>
                  <a:ext cx="9" cy="1"/>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w 25"/>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5"/>
                    <a:gd name="T47" fmla="*/ 25 w 25"/>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5">
                      <a:moveTo>
                        <a:pt x="1" y="0"/>
                      </a:moveTo>
                      <a:lnTo>
                        <a:pt x="1" y="1"/>
                      </a:lnTo>
                      <a:lnTo>
                        <a:pt x="1" y="3"/>
                      </a:lnTo>
                      <a:lnTo>
                        <a:pt x="0" y="3"/>
                      </a:lnTo>
                      <a:lnTo>
                        <a:pt x="0" y="5"/>
                      </a:lnTo>
                      <a:lnTo>
                        <a:pt x="25" y="5"/>
                      </a:lnTo>
                      <a:lnTo>
                        <a:pt x="25" y="4"/>
                      </a:lnTo>
                      <a:lnTo>
                        <a:pt x="25" y="3"/>
                      </a:lnTo>
                      <a:lnTo>
                        <a:pt x="24" y="1"/>
                      </a:lnTo>
                      <a:lnTo>
                        <a:pt x="22" y="0"/>
                      </a:lnTo>
                      <a:lnTo>
                        <a:pt x="1" y="0"/>
                      </a:lnTo>
                      <a:close/>
                    </a:path>
                  </a:pathLst>
                </a:custGeom>
                <a:solidFill>
                  <a:srgbClr val="BFBFBF"/>
                </a:solidFill>
                <a:ln w="9525">
                  <a:noFill/>
                  <a:round/>
                  <a:headEnd/>
                  <a:tailEnd/>
                </a:ln>
              </p:spPr>
              <p:txBody>
                <a:bodyPr/>
                <a:lstStyle/>
                <a:p>
                  <a:endParaRPr lang="en-US"/>
                </a:p>
              </p:txBody>
            </p:sp>
            <p:sp>
              <p:nvSpPr>
                <p:cNvPr id="12689" name="Freeform 666"/>
                <p:cNvSpPr>
                  <a:spLocks/>
                </p:cNvSpPr>
                <p:nvPr/>
              </p:nvSpPr>
              <p:spPr bwMode="auto">
                <a:xfrm>
                  <a:off x="2797" y="4076"/>
                  <a:ext cx="9"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w 25"/>
                    <a:gd name="T23" fmla="*/ 0 h 3"/>
                    <a:gd name="T24" fmla="*/ 0 w 25"/>
                    <a:gd name="T25" fmla="*/ 0 h 3"/>
                    <a:gd name="T26" fmla="*/ 0 w 25"/>
                    <a:gd name="T27" fmla="*/ 0 h 3"/>
                    <a:gd name="T28" fmla="*/ 0 w 25"/>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3"/>
                    <a:gd name="T47" fmla="*/ 25 w 25"/>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3">
                      <a:moveTo>
                        <a:pt x="0" y="0"/>
                      </a:moveTo>
                      <a:lnTo>
                        <a:pt x="0" y="0"/>
                      </a:lnTo>
                      <a:lnTo>
                        <a:pt x="0" y="2"/>
                      </a:lnTo>
                      <a:lnTo>
                        <a:pt x="0" y="3"/>
                      </a:lnTo>
                      <a:lnTo>
                        <a:pt x="25" y="3"/>
                      </a:lnTo>
                      <a:lnTo>
                        <a:pt x="25" y="2"/>
                      </a:lnTo>
                      <a:lnTo>
                        <a:pt x="25" y="1"/>
                      </a:lnTo>
                      <a:lnTo>
                        <a:pt x="25" y="0"/>
                      </a:lnTo>
                      <a:lnTo>
                        <a:pt x="0" y="0"/>
                      </a:lnTo>
                      <a:close/>
                    </a:path>
                  </a:pathLst>
                </a:custGeom>
                <a:solidFill>
                  <a:srgbClr val="B5B5B5"/>
                </a:solidFill>
                <a:ln w="9525">
                  <a:noFill/>
                  <a:round/>
                  <a:headEnd/>
                  <a:tailEnd/>
                </a:ln>
              </p:spPr>
              <p:txBody>
                <a:bodyPr/>
                <a:lstStyle/>
                <a:p>
                  <a:endParaRPr lang="en-US"/>
                </a:p>
              </p:txBody>
            </p:sp>
            <p:sp>
              <p:nvSpPr>
                <p:cNvPr id="12690" name="Freeform 667"/>
                <p:cNvSpPr>
                  <a:spLocks/>
                </p:cNvSpPr>
                <p:nvPr/>
              </p:nvSpPr>
              <p:spPr bwMode="auto">
                <a:xfrm>
                  <a:off x="2797" y="4076"/>
                  <a:ext cx="9" cy="2"/>
                </a:xfrm>
                <a:custGeom>
                  <a:avLst/>
                  <a:gdLst>
                    <a:gd name="T0" fmla="*/ 0 w 25"/>
                    <a:gd name="T1" fmla="*/ 0 h 4"/>
                    <a:gd name="T2" fmla="*/ 0 w 25"/>
                    <a:gd name="T3" fmla="*/ 0 h 4"/>
                    <a:gd name="T4" fmla="*/ 0 w 25"/>
                    <a:gd name="T5" fmla="*/ 1 h 4"/>
                    <a:gd name="T6" fmla="*/ 0 w 25"/>
                    <a:gd name="T7" fmla="*/ 1 h 4"/>
                    <a:gd name="T8" fmla="*/ 0 w 25"/>
                    <a:gd name="T9" fmla="*/ 1 h 4"/>
                    <a:gd name="T10" fmla="*/ 0 w 25"/>
                    <a:gd name="T11" fmla="*/ 1 h 4"/>
                    <a:gd name="T12" fmla="*/ 0 w 25"/>
                    <a:gd name="T13" fmla="*/ 1 h 4"/>
                    <a:gd name="T14" fmla="*/ 0 w 25"/>
                    <a:gd name="T15" fmla="*/ 1 h 4"/>
                    <a:gd name="T16" fmla="*/ 0 w 25"/>
                    <a:gd name="T17" fmla="*/ 1 h 4"/>
                    <a:gd name="T18" fmla="*/ 0 w 25"/>
                    <a:gd name="T19" fmla="*/ 0 h 4"/>
                    <a:gd name="T20" fmla="*/ 0 w 25"/>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
                    <a:gd name="T35" fmla="*/ 25 w 25"/>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
                      <a:moveTo>
                        <a:pt x="0" y="0"/>
                      </a:moveTo>
                      <a:lnTo>
                        <a:pt x="0" y="0"/>
                      </a:lnTo>
                      <a:lnTo>
                        <a:pt x="0" y="1"/>
                      </a:lnTo>
                      <a:lnTo>
                        <a:pt x="0" y="2"/>
                      </a:lnTo>
                      <a:lnTo>
                        <a:pt x="0" y="4"/>
                      </a:lnTo>
                      <a:lnTo>
                        <a:pt x="22" y="4"/>
                      </a:lnTo>
                      <a:lnTo>
                        <a:pt x="25" y="2"/>
                      </a:lnTo>
                      <a:lnTo>
                        <a:pt x="25" y="1"/>
                      </a:lnTo>
                      <a:lnTo>
                        <a:pt x="25" y="0"/>
                      </a:lnTo>
                      <a:lnTo>
                        <a:pt x="0" y="0"/>
                      </a:lnTo>
                      <a:close/>
                    </a:path>
                  </a:pathLst>
                </a:custGeom>
                <a:solidFill>
                  <a:srgbClr val="ABABAB"/>
                </a:solidFill>
                <a:ln w="9525">
                  <a:noFill/>
                  <a:round/>
                  <a:headEnd/>
                  <a:tailEnd/>
                </a:ln>
              </p:spPr>
              <p:txBody>
                <a:bodyPr/>
                <a:lstStyle/>
                <a:p>
                  <a:endParaRPr lang="en-US"/>
                </a:p>
              </p:txBody>
            </p:sp>
            <p:sp>
              <p:nvSpPr>
                <p:cNvPr id="12691" name="Freeform 668"/>
                <p:cNvSpPr>
                  <a:spLocks/>
                </p:cNvSpPr>
                <p:nvPr/>
              </p:nvSpPr>
              <p:spPr bwMode="auto">
                <a:xfrm>
                  <a:off x="2797" y="4077"/>
                  <a:ext cx="9" cy="1"/>
                </a:xfrm>
                <a:custGeom>
                  <a:avLst/>
                  <a:gdLst>
                    <a:gd name="T0" fmla="*/ 0 w 25"/>
                    <a:gd name="T1" fmla="*/ 0 h 4"/>
                    <a:gd name="T2" fmla="*/ 0 w 25"/>
                    <a:gd name="T3" fmla="*/ 0 h 4"/>
                    <a:gd name="T4" fmla="*/ 0 w 25"/>
                    <a:gd name="T5" fmla="*/ 0 h 4"/>
                    <a:gd name="T6" fmla="*/ 0 w 25"/>
                    <a:gd name="T7" fmla="*/ 0 h 4"/>
                    <a:gd name="T8" fmla="*/ 0 w 25"/>
                    <a:gd name="T9" fmla="*/ 0 h 4"/>
                    <a:gd name="T10" fmla="*/ 0 w 25"/>
                    <a:gd name="T11" fmla="*/ 0 h 4"/>
                    <a:gd name="T12" fmla="*/ 0 w 25"/>
                    <a:gd name="T13" fmla="*/ 0 h 4"/>
                    <a:gd name="T14" fmla="*/ 0 w 25"/>
                    <a:gd name="T15" fmla="*/ 0 h 4"/>
                    <a:gd name="T16" fmla="*/ 0 w 25"/>
                    <a:gd name="T17" fmla="*/ 0 h 4"/>
                    <a:gd name="T18" fmla="*/ 0 w 25"/>
                    <a:gd name="T19" fmla="*/ 0 h 4"/>
                    <a:gd name="T20" fmla="*/ 0 w 25"/>
                    <a:gd name="T21" fmla="*/ 0 h 4"/>
                    <a:gd name="T22" fmla="*/ 0 w 25"/>
                    <a:gd name="T23" fmla="*/ 0 h 4"/>
                    <a:gd name="T24" fmla="*/ 0 w 25"/>
                    <a:gd name="T25" fmla="*/ 0 h 4"/>
                    <a:gd name="T26" fmla="*/ 0 w 25"/>
                    <a:gd name="T27" fmla="*/ 0 h 4"/>
                    <a:gd name="T28" fmla="*/ 0 w 25"/>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4"/>
                    <a:gd name="T47" fmla="*/ 25 w 25"/>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4">
                      <a:moveTo>
                        <a:pt x="18" y="4"/>
                      </a:moveTo>
                      <a:lnTo>
                        <a:pt x="18" y="4"/>
                      </a:lnTo>
                      <a:lnTo>
                        <a:pt x="19" y="4"/>
                      </a:lnTo>
                      <a:lnTo>
                        <a:pt x="21" y="4"/>
                      </a:lnTo>
                      <a:lnTo>
                        <a:pt x="21" y="3"/>
                      </a:lnTo>
                      <a:lnTo>
                        <a:pt x="22" y="3"/>
                      </a:lnTo>
                      <a:lnTo>
                        <a:pt x="25" y="0"/>
                      </a:lnTo>
                      <a:lnTo>
                        <a:pt x="0" y="0"/>
                      </a:lnTo>
                      <a:lnTo>
                        <a:pt x="0" y="1"/>
                      </a:lnTo>
                      <a:lnTo>
                        <a:pt x="0" y="3"/>
                      </a:lnTo>
                      <a:lnTo>
                        <a:pt x="0" y="4"/>
                      </a:lnTo>
                      <a:lnTo>
                        <a:pt x="18" y="4"/>
                      </a:lnTo>
                      <a:close/>
                    </a:path>
                  </a:pathLst>
                </a:custGeom>
                <a:solidFill>
                  <a:srgbClr val="A1A1A1"/>
                </a:solidFill>
                <a:ln w="9525">
                  <a:noFill/>
                  <a:round/>
                  <a:headEnd/>
                  <a:tailEnd/>
                </a:ln>
              </p:spPr>
              <p:txBody>
                <a:bodyPr/>
                <a:lstStyle/>
                <a:p>
                  <a:endParaRPr lang="en-US"/>
                </a:p>
              </p:txBody>
            </p:sp>
            <p:sp>
              <p:nvSpPr>
                <p:cNvPr id="12692" name="Freeform 669"/>
                <p:cNvSpPr>
                  <a:spLocks/>
                </p:cNvSpPr>
                <p:nvPr/>
              </p:nvSpPr>
              <p:spPr bwMode="auto">
                <a:xfrm>
                  <a:off x="2797" y="4078"/>
                  <a:ext cx="8" cy="1"/>
                </a:xfrm>
                <a:custGeom>
                  <a:avLst/>
                  <a:gdLst>
                    <a:gd name="T0" fmla="*/ 0 w 22"/>
                    <a:gd name="T1" fmla="*/ 0 h 3"/>
                    <a:gd name="T2" fmla="*/ 0 w 22"/>
                    <a:gd name="T3" fmla="*/ 0 h 3"/>
                    <a:gd name="T4" fmla="*/ 0 w 22"/>
                    <a:gd name="T5" fmla="*/ 0 h 3"/>
                    <a:gd name="T6" fmla="*/ 0 w 22"/>
                    <a:gd name="T7" fmla="*/ 0 h 3"/>
                    <a:gd name="T8" fmla="*/ 0 w 22"/>
                    <a:gd name="T9" fmla="*/ 0 h 3"/>
                    <a:gd name="T10" fmla="*/ 0 w 22"/>
                    <a:gd name="T11" fmla="*/ 0 h 3"/>
                    <a:gd name="T12" fmla="*/ 0 w 22"/>
                    <a:gd name="T13" fmla="*/ 0 h 3"/>
                    <a:gd name="T14" fmla="*/ 0 w 22"/>
                    <a:gd name="T15" fmla="*/ 0 h 3"/>
                    <a:gd name="T16" fmla="*/ 0 w 22"/>
                    <a:gd name="T17" fmla="*/ 0 h 3"/>
                    <a:gd name="T18" fmla="*/ 0 w 22"/>
                    <a:gd name="T19" fmla="*/ 0 h 3"/>
                    <a:gd name="T20" fmla="*/ 0 w 22"/>
                    <a:gd name="T21" fmla="*/ 0 h 3"/>
                    <a:gd name="T22" fmla="*/ 0 w 22"/>
                    <a:gd name="T23" fmla="*/ 0 h 3"/>
                    <a:gd name="T24" fmla="*/ 0 w 22"/>
                    <a:gd name="T25" fmla="*/ 0 h 3"/>
                    <a:gd name="T26" fmla="*/ 0 w 22"/>
                    <a:gd name="T27" fmla="*/ 0 h 3"/>
                    <a:gd name="T28" fmla="*/ 0 w 22"/>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3"/>
                    <a:gd name="T47" fmla="*/ 22 w 22"/>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3">
                      <a:moveTo>
                        <a:pt x="14" y="3"/>
                      </a:moveTo>
                      <a:lnTo>
                        <a:pt x="17" y="3"/>
                      </a:lnTo>
                      <a:lnTo>
                        <a:pt x="18" y="1"/>
                      </a:lnTo>
                      <a:lnTo>
                        <a:pt x="19" y="1"/>
                      </a:lnTo>
                      <a:lnTo>
                        <a:pt x="21" y="0"/>
                      </a:lnTo>
                      <a:lnTo>
                        <a:pt x="22" y="0"/>
                      </a:lnTo>
                      <a:lnTo>
                        <a:pt x="0" y="0"/>
                      </a:lnTo>
                      <a:lnTo>
                        <a:pt x="0" y="1"/>
                      </a:lnTo>
                      <a:lnTo>
                        <a:pt x="0" y="2"/>
                      </a:lnTo>
                      <a:lnTo>
                        <a:pt x="0" y="3"/>
                      </a:lnTo>
                      <a:lnTo>
                        <a:pt x="14" y="3"/>
                      </a:lnTo>
                      <a:close/>
                    </a:path>
                  </a:pathLst>
                </a:custGeom>
                <a:solidFill>
                  <a:srgbClr val="999999"/>
                </a:solidFill>
                <a:ln w="9525">
                  <a:noFill/>
                  <a:round/>
                  <a:headEnd/>
                  <a:tailEnd/>
                </a:ln>
              </p:spPr>
              <p:txBody>
                <a:bodyPr/>
                <a:lstStyle/>
                <a:p>
                  <a:endParaRPr lang="en-US"/>
                </a:p>
              </p:txBody>
            </p:sp>
            <p:sp>
              <p:nvSpPr>
                <p:cNvPr id="12693" name="Freeform 670"/>
                <p:cNvSpPr>
                  <a:spLocks/>
                </p:cNvSpPr>
                <p:nvPr/>
              </p:nvSpPr>
              <p:spPr bwMode="auto">
                <a:xfrm>
                  <a:off x="2797" y="4078"/>
                  <a:ext cx="6" cy="1"/>
                </a:xfrm>
                <a:custGeom>
                  <a:avLst/>
                  <a:gdLst>
                    <a:gd name="T0" fmla="*/ 0 w 18"/>
                    <a:gd name="T1" fmla="*/ 0 h 4"/>
                    <a:gd name="T2" fmla="*/ 0 w 18"/>
                    <a:gd name="T3" fmla="*/ 0 h 4"/>
                    <a:gd name="T4" fmla="*/ 0 w 18"/>
                    <a:gd name="T5" fmla="*/ 0 h 4"/>
                    <a:gd name="T6" fmla="*/ 0 w 18"/>
                    <a:gd name="T7" fmla="*/ 0 h 4"/>
                    <a:gd name="T8" fmla="*/ 0 w 18"/>
                    <a:gd name="T9" fmla="*/ 0 h 4"/>
                    <a:gd name="T10" fmla="*/ 0 w 18"/>
                    <a:gd name="T11" fmla="*/ 0 h 4"/>
                    <a:gd name="T12" fmla="*/ 0 w 18"/>
                    <a:gd name="T13" fmla="*/ 0 h 4"/>
                    <a:gd name="T14" fmla="*/ 0 w 18"/>
                    <a:gd name="T15" fmla="*/ 0 h 4"/>
                    <a:gd name="T16" fmla="*/ 0 w 18"/>
                    <a:gd name="T17" fmla="*/ 0 h 4"/>
                    <a:gd name="T18" fmla="*/ 0 w 18"/>
                    <a:gd name="T19" fmla="*/ 0 h 4"/>
                    <a:gd name="T20" fmla="*/ 0 w 18"/>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4"/>
                    <a:gd name="T35" fmla="*/ 18 w 18"/>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4">
                      <a:moveTo>
                        <a:pt x="10" y="4"/>
                      </a:moveTo>
                      <a:lnTo>
                        <a:pt x="13" y="3"/>
                      </a:lnTo>
                      <a:lnTo>
                        <a:pt x="14" y="2"/>
                      </a:lnTo>
                      <a:lnTo>
                        <a:pt x="17" y="1"/>
                      </a:lnTo>
                      <a:lnTo>
                        <a:pt x="18" y="0"/>
                      </a:lnTo>
                      <a:lnTo>
                        <a:pt x="0" y="0"/>
                      </a:lnTo>
                      <a:lnTo>
                        <a:pt x="0" y="2"/>
                      </a:lnTo>
                      <a:lnTo>
                        <a:pt x="0" y="3"/>
                      </a:lnTo>
                      <a:lnTo>
                        <a:pt x="0" y="4"/>
                      </a:lnTo>
                      <a:lnTo>
                        <a:pt x="10" y="4"/>
                      </a:lnTo>
                      <a:close/>
                    </a:path>
                  </a:pathLst>
                </a:custGeom>
                <a:solidFill>
                  <a:srgbClr val="8F8F8F"/>
                </a:solidFill>
                <a:ln w="9525">
                  <a:noFill/>
                  <a:round/>
                  <a:headEnd/>
                  <a:tailEnd/>
                </a:ln>
              </p:spPr>
              <p:txBody>
                <a:bodyPr/>
                <a:lstStyle/>
                <a:p>
                  <a:endParaRPr lang="en-US"/>
                </a:p>
              </p:txBody>
            </p:sp>
            <p:sp>
              <p:nvSpPr>
                <p:cNvPr id="12694" name="Freeform 671"/>
                <p:cNvSpPr>
                  <a:spLocks/>
                </p:cNvSpPr>
                <p:nvPr/>
              </p:nvSpPr>
              <p:spPr bwMode="auto">
                <a:xfrm>
                  <a:off x="2797" y="4079"/>
                  <a:ext cx="5" cy="1"/>
                </a:xfrm>
                <a:custGeom>
                  <a:avLst/>
                  <a:gdLst>
                    <a:gd name="T0" fmla="*/ 0 w 14"/>
                    <a:gd name="T1" fmla="*/ 0 h 5"/>
                    <a:gd name="T2" fmla="*/ 0 w 14"/>
                    <a:gd name="T3" fmla="*/ 0 h 5"/>
                    <a:gd name="T4" fmla="*/ 0 w 14"/>
                    <a:gd name="T5" fmla="*/ 0 h 5"/>
                    <a:gd name="T6" fmla="*/ 0 w 14"/>
                    <a:gd name="T7" fmla="*/ 0 h 5"/>
                    <a:gd name="T8" fmla="*/ 0 w 14"/>
                    <a:gd name="T9" fmla="*/ 0 h 5"/>
                    <a:gd name="T10" fmla="*/ 0 w 14"/>
                    <a:gd name="T11" fmla="*/ 0 h 5"/>
                    <a:gd name="T12" fmla="*/ 0 w 14"/>
                    <a:gd name="T13" fmla="*/ 0 h 5"/>
                    <a:gd name="T14" fmla="*/ 0 w 14"/>
                    <a:gd name="T15" fmla="*/ 0 h 5"/>
                    <a:gd name="T16" fmla="*/ 0 w 14"/>
                    <a:gd name="T17" fmla="*/ 0 h 5"/>
                    <a:gd name="T18" fmla="*/ 0 w 14"/>
                    <a:gd name="T19" fmla="*/ 0 h 5"/>
                    <a:gd name="T20" fmla="*/ 0 w 14"/>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5"/>
                    <a:gd name="T35" fmla="*/ 14 w 1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5">
                      <a:moveTo>
                        <a:pt x="6" y="5"/>
                      </a:moveTo>
                      <a:lnTo>
                        <a:pt x="8" y="4"/>
                      </a:lnTo>
                      <a:lnTo>
                        <a:pt x="10" y="4"/>
                      </a:lnTo>
                      <a:lnTo>
                        <a:pt x="13" y="1"/>
                      </a:lnTo>
                      <a:lnTo>
                        <a:pt x="14" y="0"/>
                      </a:lnTo>
                      <a:lnTo>
                        <a:pt x="0" y="0"/>
                      </a:lnTo>
                      <a:lnTo>
                        <a:pt x="0" y="1"/>
                      </a:lnTo>
                      <a:lnTo>
                        <a:pt x="0" y="4"/>
                      </a:lnTo>
                      <a:lnTo>
                        <a:pt x="0" y="5"/>
                      </a:lnTo>
                      <a:lnTo>
                        <a:pt x="6" y="5"/>
                      </a:lnTo>
                      <a:close/>
                    </a:path>
                  </a:pathLst>
                </a:custGeom>
                <a:solidFill>
                  <a:srgbClr val="858585"/>
                </a:solidFill>
                <a:ln w="9525">
                  <a:noFill/>
                  <a:round/>
                  <a:headEnd/>
                  <a:tailEnd/>
                </a:ln>
              </p:spPr>
              <p:txBody>
                <a:bodyPr/>
                <a:lstStyle/>
                <a:p>
                  <a:endParaRPr lang="en-US"/>
                </a:p>
              </p:txBody>
            </p:sp>
            <p:sp>
              <p:nvSpPr>
                <p:cNvPr id="12695" name="Freeform 672"/>
                <p:cNvSpPr>
                  <a:spLocks/>
                </p:cNvSpPr>
                <p:nvPr/>
              </p:nvSpPr>
              <p:spPr bwMode="auto">
                <a:xfrm>
                  <a:off x="2797" y="4079"/>
                  <a:ext cx="4" cy="2"/>
                </a:xfrm>
                <a:custGeom>
                  <a:avLst/>
                  <a:gdLst>
                    <a:gd name="T0" fmla="*/ 0 w 10"/>
                    <a:gd name="T1" fmla="*/ 0 h 4"/>
                    <a:gd name="T2" fmla="*/ 0 w 10"/>
                    <a:gd name="T3" fmla="*/ 1 h 4"/>
                    <a:gd name="T4" fmla="*/ 0 w 10"/>
                    <a:gd name="T5" fmla="*/ 1 h 4"/>
                    <a:gd name="T6" fmla="*/ 0 w 10"/>
                    <a:gd name="T7" fmla="*/ 1 h 4"/>
                    <a:gd name="T8" fmla="*/ 0 w 10"/>
                    <a:gd name="T9" fmla="*/ 1 h 4"/>
                    <a:gd name="T10" fmla="*/ 0 w 10"/>
                    <a:gd name="T11" fmla="*/ 1 h 4"/>
                    <a:gd name="T12" fmla="*/ 0 w 10"/>
                    <a:gd name="T13" fmla="*/ 1 h 4"/>
                    <a:gd name="T14" fmla="*/ 0 w 10"/>
                    <a:gd name="T15" fmla="*/ 1 h 4"/>
                    <a:gd name="T16" fmla="*/ 0 w 10"/>
                    <a:gd name="T17" fmla="*/ 0 h 4"/>
                    <a:gd name="T18" fmla="*/ 0 w 10"/>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4"/>
                    <a:gd name="T32" fmla="*/ 10 w 10"/>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4">
                      <a:moveTo>
                        <a:pt x="10" y="0"/>
                      </a:moveTo>
                      <a:lnTo>
                        <a:pt x="8" y="2"/>
                      </a:lnTo>
                      <a:lnTo>
                        <a:pt x="6" y="3"/>
                      </a:lnTo>
                      <a:lnTo>
                        <a:pt x="3" y="4"/>
                      </a:lnTo>
                      <a:lnTo>
                        <a:pt x="1" y="4"/>
                      </a:lnTo>
                      <a:lnTo>
                        <a:pt x="0" y="3"/>
                      </a:lnTo>
                      <a:lnTo>
                        <a:pt x="0" y="2"/>
                      </a:lnTo>
                      <a:lnTo>
                        <a:pt x="0" y="0"/>
                      </a:lnTo>
                      <a:lnTo>
                        <a:pt x="10" y="0"/>
                      </a:lnTo>
                      <a:close/>
                    </a:path>
                  </a:pathLst>
                </a:custGeom>
                <a:solidFill>
                  <a:srgbClr val="7D7D7D"/>
                </a:solidFill>
                <a:ln w="9525">
                  <a:noFill/>
                  <a:round/>
                  <a:headEnd/>
                  <a:tailEnd/>
                </a:ln>
              </p:spPr>
              <p:txBody>
                <a:bodyPr/>
                <a:lstStyle/>
                <a:p>
                  <a:endParaRPr lang="en-US"/>
                </a:p>
              </p:txBody>
            </p:sp>
            <p:sp>
              <p:nvSpPr>
                <p:cNvPr id="12696" name="Freeform 673"/>
                <p:cNvSpPr>
                  <a:spLocks/>
                </p:cNvSpPr>
                <p:nvPr/>
              </p:nvSpPr>
              <p:spPr bwMode="auto">
                <a:xfrm>
                  <a:off x="2797" y="4080"/>
                  <a:ext cx="2" cy="1"/>
                </a:xfrm>
                <a:custGeom>
                  <a:avLst/>
                  <a:gdLst>
                    <a:gd name="T0" fmla="*/ 0 w 6"/>
                    <a:gd name="T1" fmla="*/ 0 h 1"/>
                    <a:gd name="T2" fmla="*/ 0 w 6"/>
                    <a:gd name="T3" fmla="*/ 0 h 1"/>
                    <a:gd name="T4" fmla="*/ 0 w 6"/>
                    <a:gd name="T5" fmla="*/ 1 h 1"/>
                    <a:gd name="T6" fmla="*/ 0 w 6"/>
                    <a:gd name="T7" fmla="*/ 1 h 1"/>
                    <a:gd name="T8" fmla="*/ 0 w 6"/>
                    <a:gd name="T9" fmla="*/ 1 h 1"/>
                    <a:gd name="T10" fmla="*/ 0 w 6"/>
                    <a:gd name="T11" fmla="*/ 0 h 1"/>
                    <a:gd name="T12" fmla="*/ 0 w 6"/>
                    <a:gd name="T13" fmla="*/ 0 h 1"/>
                    <a:gd name="T14" fmla="*/ 0 w 6"/>
                    <a:gd name="T15" fmla="*/ 0 h 1"/>
                    <a:gd name="T16" fmla="*/ 0 w 6"/>
                    <a:gd name="T17" fmla="*/ 0 h 1"/>
                    <a:gd name="T18" fmla="*/ 0 w 6"/>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
                    <a:gd name="T31" fmla="*/ 0 h 1"/>
                    <a:gd name="T32" fmla="*/ 6 w 6"/>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 h="1">
                      <a:moveTo>
                        <a:pt x="6" y="0"/>
                      </a:moveTo>
                      <a:lnTo>
                        <a:pt x="4" y="0"/>
                      </a:lnTo>
                      <a:lnTo>
                        <a:pt x="3" y="1"/>
                      </a:lnTo>
                      <a:lnTo>
                        <a:pt x="1" y="1"/>
                      </a:lnTo>
                      <a:lnTo>
                        <a:pt x="1" y="0"/>
                      </a:lnTo>
                      <a:lnTo>
                        <a:pt x="0" y="0"/>
                      </a:lnTo>
                      <a:lnTo>
                        <a:pt x="6" y="0"/>
                      </a:lnTo>
                      <a:close/>
                    </a:path>
                  </a:pathLst>
                </a:custGeom>
                <a:solidFill>
                  <a:srgbClr val="737373"/>
                </a:solidFill>
                <a:ln w="9525">
                  <a:noFill/>
                  <a:round/>
                  <a:headEnd/>
                  <a:tailEnd/>
                </a:ln>
              </p:spPr>
              <p:txBody>
                <a:bodyPr/>
                <a:lstStyle/>
                <a:p>
                  <a:endParaRPr lang="en-US"/>
                </a:p>
              </p:txBody>
            </p:sp>
            <p:sp>
              <p:nvSpPr>
                <p:cNvPr id="12697" name="Freeform 674"/>
                <p:cNvSpPr>
                  <a:spLocks/>
                </p:cNvSpPr>
                <p:nvPr/>
              </p:nvSpPr>
              <p:spPr bwMode="auto">
                <a:xfrm>
                  <a:off x="2797" y="4077"/>
                  <a:ext cx="8" cy="5"/>
                </a:xfrm>
                <a:custGeom>
                  <a:avLst/>
                  <a:gdLst>
                    <a:gd name="T0" fmla="*/ 0 w 23"/>
                    <a:gd name="T1" fmla="*/ 0 h 17"/>
                    <a:gd name="T2" fmla="*/ 0 w 23"/>
                    <a:gd name="T3" fmla="*/ 0 h 17"/>
                    <a:gd name="T4" fmla="*/ 0 w 23"/>
                    <a:gd name="T5" fmla="*/ 0 h 17"/>
                    <a:gd name="T6" fmla="*/ 0 w 23"/>
                    <a:gd name="T7" fmla="*/ 0 h 17"/>
                    <a:gd name="T8" fmla="*/ 0 w 23"/>
                    <a:gd name="T9" fmla="*/ 0 h 17"/>
                    <a:gd name="T10" fmla="*/ 0 w 23"/>
                    <a:gd name="T11" fmla="*/ 0 h 17"/>
                    <a:gd name="T12" fmla="*/ 0 w 23"/>
                    <a:gd name="T13" fmla="*/ 0 h 17"/>
                    <a:gd name="T14" fmla="*/ 0 w 23"/>
                    <a:gd name="T15" fmla="*/ 0 h 17"/>
                    <a:gd name="T16" fmla="*/ 0 w 23"/>
                    <a:gd name="T17" fmla="*/ 0 h 17"/>
                    <a:gd name="T18" fmla="*/ 0 w 23"/>
                    <a:gd name="T19" fmla="*/ 0 h 17"/>
                    <a:gd name="T20" fmla="*/ 0 w 23"/>
                    <a:gd name="T21" fmla="*/ 0 h 17"/>
                    <a:gd name="T22" fmla="*/ 0 w 23"/>
                    <a:gd name="T23" fmla="*/ 0 h 17"/>
                    <a:gd name="T24" fmla="*/ 0 w 23"/>
                    <a:gd name="T25" fmla="*/ 0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3"/>
                    <a:gd name="T40" fmla="*/ 0 h 17"/>
                    <a:gd name="T41" fmla="*/ 23 w 23"/>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3" h="17">
                      <a:moveTo>
                        <a:pt x="0" y="17"/>
                      </a:moveTo>
                      <a:lnTo>
                        <a:pt x="0" y="17"/>
                      </a:lnTo>
                      <a:lnTo>
                        <a:pt x="8" y="17"/>
                      </a:lnTo>
                      <a:lnTo>
                        <a:pt x="15" y="13"/>
                      </a:lnTo>
                      <a:lnTo>
                        <a:pt x="22" y="10"/>
                      </a:lnTo>
                      <a:lnTo>
                        <a:pt x="23" y="8"/>
                      </a:lnTo>
                      <a:lnTo>
                        <a:pt x="18" y="0"/>
                      </a:lnTo>
                      <a:lnTo>
                        <a:pt x="15" y="1"/>
                      </a:lnTo>
                      <a:lnTo>
                        <a:pt x="11" y="4"/>
                      </a:lnTo>
                      <a:lnTo>
                        <a:pt x="5" y="6"/>
                      </a:lnTo>
                      <a:lnTo>
                        <a:pt x="5" y="7"/>
                      </a:lnTo>
                      <a:lnTo>
                        <a:pt x="0" y="17"/>
                      </a:lnTo>
                      <a:close/>
                    </a:path>
                  </a:pathLst>
                </a:custGeom>
                <a:solidFill>
                  <a:srgbClr val="000000"/>
                </a:solidFill>
                <a:ln w="9525">
                  <a:noFill/>
                  <a:round/>
                  <a:headEnd/>
                  <a:tailEnd/>
                </a:ln>
              </p:spPr>
              <p:txBody>
                <a:bodyPr/>
                <a:lstStyle/>
                <a:p>
                  <a:endParaRPr lang="en-US"/>
                </a:p>
              </p:txBody>
            </p:sp>
            <p:sp>
              <p:nvSpPr>
                <p:cNvPr id="12698" name="Freeform 675"/>
                <p:cNvSpPr>
                  <a:spLocks/>
                </p:cNvSpPr>
                <p:nvPr/>
              </p:nvSpPr>
              <p:spPr bwMode="auto">
                <a:xfrm>
                  <a:off x="2795" y="4074"/>
                  <a:ext cx="5" cy="8"/>
                </a:xfrm>
                <a:custGeom>
                  <a:avLst/>
                  <a:gdLst>
                    <a:gd name="T0" fmla="*/ 0 w 14"/>
                    <a:gd name="T1" fmla="*/ 0 h 25"/>
                    <a:gd name="T2" fmla="*/ 0 w 14"/>
                    <a:gd name="T3" fmla="*/ 0 h 25"/>
                    <a:gd name="T4" fmla="*/ 0 w 14"/>
                    <a:gd name="T5" fmla="*/ 0 h 25"/>
                    <a:gd name="T6" fmla="*/ 0 w 14"/>
                    <a:gd name="T7" fmla="*/ 0 h 25"/>
                    <a:gd name="T8" fmla="*/ 0 w 14"/>
                    <a:gd name="T9" fmla="*/ 0 h 25"/>
                    <a:gd name="T10" fmla="*/ 0 w 14"/>
                    <a:gd name="T11" fmla="*/ 0 h 25"/>
                    <a:gd name="T12" fmla="*/ 0 w 14"/>
                    <a:gd name="T13" fmla="*/ 0 h 25"/>
                    <a:gd name="T14" fmla="*/ 0 w 14"/>
                    <a:gd name="T15" fmla="*/ 0 h 25"/>
                    <a:gd name="T16" fmla="*/ 0 w 14"/>
                    <a:gd name="T17" fmla="*/ 0 h 25"/>
                    <a:gd name="T18" fmla="*/ 0 w 14"/>
                    <a:gd name="T19" fmla="*/ 0 h 25"/>
                    <a:gd name="T20" fmla="*/ 0 w 14"/>
                    <a:gd name="T21" fmla="*/ 0 h 25"/>
                    <a:gd name="T22" fmla="*/ 0 w 14"/>
                    <a:gd name="T23" fmla="*/ 0 h 25"/>
                    <a:gd name="T24" fmla="*/ 0 w 14"/>
                    <a:gd name="T25" fmla="*/ 0 h 25"/>
                    <a:gd name="T26" fmla="*/ 0 w 14"/>
                    <a:gd name="T27" fmla="*/ 0 h 25"/>
                    <a:gd name="T28" fmla="*/ 0 w 14"/>
                    <a:gd name="T29" fmla="*/ 0 h 25"/>
                    <a:gd name="T30" fmla="*/ 0 w 14"/>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25"/>
                    <a:gd name="T50" fmla="*/ 14 w 14"/>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25">
                      <a:moveTo>
                        <a:pt x="3" y="1"/>
                      </a:moveTo>
                      <a:lnTo>
                        <a:pt x="3" y="0"/>
                      </a:lnTo>
                      <a:lnTo>
                        <a:pt x="2" y="3"/>
                      </a:lnTo>
                      <a:lnTo>
                        <a:pt x="0" y="9"/>
                      </a:lnTo>
                      <a:lnTo>
                        <a:pt x="0" y="18"/>
                      </a:lnTo>
                      <a:lnTo>
                        <a:pt x="6" y="25"/>
                      </a:lnTo>
                      <a:lnTo>
                        <a:pt x="11" y="15"/>
                      </a:lnTo>
                      <a:lnTo>
                        <a:pt x="13" y="11"/>
                      </a:lnTo>
                      <a:lnTo>
                        <a:pt x="13" y="5"/>
                      </a:lnTo>
                      <a:lnTo>
                        <a:pt x="14" y="3"/>
                      </a:lnTo>
                      <a:lnTo>
                        <a:pt x="14" y="2"/>
                      </a:lnTo>
                      <a:lnTo>
                        <a:pt x="14" y="3"/>
                      </a:lnTo>
                      <a:lnTo>
                        <a:pt x="14" y="2"/>
                      </a:lnTo>
                      <a:lnTo>
                        <a:pt x="3" y="1"/>
                      </a:lnTo>
                      <a:close/>
                    </a:path>
                  </a:pathLst>
                </a:custGeom>
                <a:solidFill>
                  <a:srgbClr val="000000"/>
                </a:solidFill>
                <a:ln w="9525">
                  <a:noFill/>
                  <a:round/>
                  <a:headEnd/>
                  <a:tailEnd/>
                </a:ln>
              </p:spPr>
              <p:txBody>
                <a:bodyPr/>
                <a:lstStyle/>
                <a:p>
                  <a:endParaRPr lang="en-US"/>
                </a:p>
              </p:txBody>
            </p:sp>
            <p:sp>
              <p:nvSpPr>
                <p:cNvPr id="12699" name="Freeform 676"/>
                <p:cNvSpPr>
                  <a:spLocks/>
                </p:cNvSpPr>
                <p:nvPr/>
              </p:nvSpPr>
              <p:spPr bwMode="auto">
                <a:xfrm>
                  <a:off x="2796" y="4072"/>
                  <a:ext cx="6" cy="3"/>
                </a:xfrm>
                <a:custGeom>
                  <a:avLst/>
                  <a:gdLst>
                    <a:gd name="T0" fmla="*/ 0 w 17"/>
                    <a:gd name="T1" fmla="*/ 0 h 10"/>
                    <a:gd name="T2" fmla="*/ 0 w 17"/>
                    <a:gd name="T3" fmla="*/ 0 h 10"/>
                    <a:gd name="T4" fmla="*/ 0 w 17"/>
                    <a:gd name="T5" fmla="*/ 0 h 10"/>
                    <a:gd name="T6" fmla="*/ 0 w 17"/>
                    <a:gd name="T7" fmla="*/ 0 h 10"/>
                    <a:gd name="T8" fmla="*/ 0 w 17"/>
                    <a:gd name="T9" fmla="*/ 0 h 10"/>
                    <a:gd name="T10" fmla="*/ 0 w 17"/>
                    <a:gd name="T11" fmla="*/ 0 h 10"/>
                    <a:gd name="T12" fmla="*/ 0 w 17"/>
                    <a:gd name="T13" fmla="*/ 0 h 10"/>
                    <a:gd name="T14" fmla="*/ 0 w 17"/>
                    <a:gd name="T15" fmla="*/ 0 h 10"/>
                    <a:gd name="T16" fmla="*/ 0 w 17"/>
                    <a:gd name="T17" fmla="*/ 0 h 10"/>
                    <a:gd name="T18" fmla="*/ 0 w 17"/>
                    <a:gd name="T19" fmla="*/ 0 h 10"/>
                    <a:gd name="T20" fmla="*/ 0 w 17"/>
                    <a:gd name="T21" fmla="*/ 0 h 10"/>
                    <a:gd name="T22" fmla="*/ 0 w 17"/>
                    <a:gd name="T23" fmla="*/ 0 h 10"/>
                    <a:gd name="T24" fmla="*/ 0 w 17"/>
                    <a:gd name="T25" fmla="*/ 0 h 10"/>
                    <a:gd name="T26" fmla="*/ 0 w 17"/>
                    <a:gd name="T27" fmla="*/ 0 h 10"/>
                    <a:gd name="T28" fmla="*/ 0 w 17"/>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10"/>
                    <a:gd name="T47" fmla="*/ 17 w 17"/>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10">
                      <a:moveTo>
                        <a:pt x="17" y="0"/>
                      </a:moveTo>
                      <a:lnTo>
                        <a:pt x="17" y="0"/>
                      </a:lnTo>
                      <a:lnTo>
                        <a:pt x="8" y="0"/>
                      </a:lnTo>
                      <a:lnTo>
                        <a:pt x="4" y="2"/>
                      </a:lnTo>
                      <a:lnTo>
                        <a:pt x="0" y="6"/>
                      </a:lnTo>
                      <a:lnTo>
                        <a:pt x="0" y="8"/>
                      </a:lnTo>
                      <a:lnTo>
                        <a:pt x="11" y="9"/>
                      </a:lnTo>
                      <a:lnTo>
                        <a:pt x="10" y="10"/>
                      </a:lnTo>
                      <a:lnTo>
                        <a:pt x="10" y="9"/>
                      </a:lnTo>
                      <a:lnTo>
                        <a:pt x="10" y="10"/>
                      </a:lnTo>
                      <a:lnTo>
                        <a:pt x="14" y="10"/>
                      </a:lnTo>
                      <a:lnTo>
                        <a:pt x="17" y="0"/>
                      </a:lnTo>
                      <a:close/>
                    </a:path>
                  </a:pathLst>
                </a:custGeom>
                <a:solidFill>
                  <a:srgbClr val="000000"/>
                </a:solidFill>
                <a:ln w="9525">
                  <a:noFill/>
                  <a:round/>
                  <a:headEnd/>
                  <a:tailEnd/>
                </a:ln>
              </p:spPr>
              <p:txBody>
                <a:bodyPr/>
                <a:lstStyle/>
                <a:p>
                  <a:endParaRPr lang="en-US"/>
                </a:p>
              </p:txBody>
            </p:sp>
            <p:sp>
              <p:nvSpPr>
                <p:cNvPr id="12700" name="Freeform 677"/>
                <p:cNvSpPr>
                  <a:spLocks/>
                </p:cNvSpPr>
                <p:nvPr/>
              </p:nvSpPr>
              <p:spPr bwMode="auto">
                <a:xfrm>
                  <a:off x="2801" y="4072"/>
                  <a:ext cx="6" cy="5"/>
                </a:xfrm>
                <a:custGeom>
                  <a:avLst/>
                  <a:gdLst>
                    <a:gd name="T0" fmla="*/ 0 w 20"/>
                    <a:gd name="T1" fmla="*/ 0 h 15"/>
                    <a:gd name="T2" fmla="*/ 0 w 20"/>
                    <a:gd name="T3" fmla="*/ 0 h 15"/>
                    <a:gd name="T4" fmla="*/ 0 w 20"/>
                    <a:gd name="T5" fmla="*/ 0 h 15"/>
                    <a:gd name="T6" fmla="*/ 0 w 20"/>
                    <a:gd name="T7" fmla="*/ 0 h 15"/>
                    <a:gd name="T8" fmla="*/ 0 w 20"/>
                    <a:gd name="T9" fmla="*/ 0 h 15"/>
                    <a:gd name="T10" fmla="*/ 0 w 20"/>
                    <a:gd name="T11" fmla="*/ 0 h 15"/>
                    <a:gd name="T12" fmla="*/ 0 w 20"/>
                    <a:gd name="T13" fmla="*/ 0 h 15"/>
                    <a:gd name="T14" fmla="*/ 0 w 20"/>
                    <a:gd name="T15" fmla="*/ 0 h 15"/>
                    <a:gd name="T16" fmla="*/ 0 w 20"/>
                    <a:gd name="T17" fmla="*/ 0 h 15"/>
                    <a:gd name="T18" fmla="*/ 0 w 20"/>
                    <a:gd name="T19" fmla="*/ 0 h 15"/>
                    <a:gd name="T20" fmla="*/ 0 w 20"/>
                    <a:gd name="T21" fmla="*/ 0 h 15"/>
                    <a:gd name="T22" fmla="*/ 0 w 20"/>
                    <a:gd name="T23" fmla="*/ 0 h 15"/>
                    <a:gd name="T24" fmla="*/ 0 w 20"/>
                    <a:gd name="T25" fmla="*/ 0 h 15"/>
                    <a:gd name="T26" fmla="*/ 0 w 20"/>
                    <a:gd name="T27" fmla="*/ 0 h 15"/>
                    <a:gd name="T28" fmla="*/ 0 w 20"/>
                    <a:gd name="T29" fmla="*/ 0 h 15"/>
                    <a:gd name="T30" fmla="*/ 0 w 20"/>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
                    <a:gd name="T49" fmla="*/ 0 h 15"/>
                    <a:gd name="T50" fmla="*/ 20 w 20"/>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 h="15">
                      <a:moveTo>
                        <a:pt x="20" y="13"/>
                      </a:moveTo>
                      <a:lnTo>
                        <a:pt x="19" y="12"/>
                      </a:lnTo>
                      <a:lnTo>
                        <a:pt x="16" y="8"/>
                      </a:lnTo>
                      <a:lnTo>
                        <a:pt x="12" y="5"/>
                      </a:lnTo>
                      <a:lnTo>
                        <a:pt x="8" y="2"/>
                      </a:lnTo>
                      <a:lnTo>
                        <a:pt x="3" y="0"/>
                      </a:lnTo>
                      <a:lnTo>
                        <a:pt x="0" y="10"/>
                      </a:lnTo>
                      <a:lnTo>
                        <a:pt x="3" y="10"/>
                      </a:lnTo>
                      <a:lnTo>
                        <a:pt x="7" y="13"/>
                      </a:lnTo>
                      <a:lnTo>
                        <a:pt x="8" y="15"/>
                      </a:lnTo>
                      <a:lnTo>
                        <a:pt x="9" y="15"/>
                      </a:lnTo>
                      <a:lnTo>
                        <a:pt x="8" y="14"/>
                      </a:lnTo>
                      <a:lnTo>
                        <a:pt x="20" y="13"/>
                      </a:lnTo>
                      <a:lnTo>
                        <a:pt x="20" y="12"/>
                      </a:lnTo>
                      <a:lnTo>
                        <a:pt x="19" y="12"/>
                      </a:lnTo>
                      <a:lnTo>
                        <a:pt x="20" y="13"/>
                      </a:lnTo>
                      <a:close/>
                    </a:path>
                  </a:pathLst>
                </a:custGeom>
                <a:solidFill>
                  <a:srgbClr val="000000"/>
                </a:solidFill>
                <a:ln w="9525">
                  <a:noFill/>
                  <a:round/>
                  <a:headEnd/>
                  <a:tailEnd/>
                </a:ln>
              </p:spPr>
              <p:txBody>
                <a:bodyPr/>
                <a:lstStyle/>
                <a:p>
                  <a:endParaRPr lang="en-US"/>
                </a:p>
              </p:txBody>
            </p:sp>
            <p:sp>
              <p:nvSpPr>
                <p:cNvPr id="12701" name="Freeform 678"/>
                <p:cNvSpPr>
                  <a:spLocks/>
                </p:cNvSpPr>
                <p:nvPr/>
              </p:nvSpPr>
              <p:spPr bwMode="auto">
                <a:xfrm>
                  <a:off x="2803" y="4076"/>
                  <a:ext cx="4" cy="3"/>
                </a:xfrm>
                <a:custGeom>
                  <a:avLst/>
                  <a:gdLst>
                    <a:gd name="T0" fmla="*/ 0 w 13"/>
                    <a:gd name="T1" fmla="*/ 0 h 10"/>
                    <a:gd name="T2" fmla="*/ 0 w 13"/>
                    <a:gd name="T3" fmla="*/ 0 h 10"/>
                    <a:gd name="T4" fmla="*/ 0 w 13"/>
                    <a:gd name="T5" fmla="*/ 0 h 10"/>
                    <a:gd name="T6" fmla="*/ 0 w 13"/>
                    <a:gd name="T7" fmla="*/ 0 h 10"/>
                    <a:gd name="T8" fmla="*/ 0 w 13"/>
                    <a:gd name="T9" fmla="*/ 0 h 10"/>
                    <a:gd name="T10" fmla="*/ 0 w 13"/>
                    <a:gd name="T11" fmla="*/ 0 h 10"/>
                    <a:gd name="T12" fmla="*/ 0 w 13"/>
                    <a:gd name="T13" fmla="*/ 0 h 10"/>
                    <a:gd name="T14" fmla="*/ 0 w 13"/>
                    <a:gd name="T15" fmla="*/ 0 h 10"/>
                    <a:gd name="T16" fmla="*/ 0 w 13"/>
                    <a:gd name="T17" fmla="*/ 0 h 10"/>
                    <a:gd name="T18" fmla="*/ 0 w 13"/>
                    <a:gd name="T19" fmla="*/ 0 h 10"/>
                    <a:gd name="T20" fmla="*/ 0 w 13"/>
                    <a:gd name="T21" fmla="*/ 0 h 10"/>
                    <a:gd name="T22" fmla="*/ 0 w 13"/>
                    <a:gd name="T23" fmla="*/ 0 h 10"/>
                    <a:gd name="T24" fmla="*/ 0 w 13"/>
                    <a:gd name="T25" fmla="*/ 0 h 10"/>
                    <a:gd name="T26" fmla="*/ 0 w 13"/>
                    <a:gd name="T27" fmla="*/ 0 h 10"/>
                    <a:gd name="T28" fmla="*/ 0 w 13"/>
                    <a:gd name="T29" fmla="*/ 0 h 10"/>
                    <a:gd name="T30" fmla="*/ 0 w 13"/>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0"/>
                    <a:gd name="T50" fmla="*/ 13 w 13"/>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0">
                      <a:moveTo>
                        <a:pt x="5" y="10"/>
                      </a:moveTo>
                      <a:lnTo>
                        <a:pt x="5" y="10"/>
                      </a:lnTo>
                      <a:lnTo>
                        <a:pt x="7" y="9"/>
                      </a:lnTo>
                      <a:lnTo>
                        <a:pt x="9" y="8"/>
                      </a:lnTo>
                      <a:lnTo>
                        <a:pt x="12" y="5"/>
                      </a:lnTo>
                      <a:lnTo>
                        <a:pt x="13" y="0"/>
                      </a:lnTo>
                      <a:lnTo>
                        <a:pt x="1" y="1"/>
                      </a:lnTo>
                      <a:lnTo>
                        <a:pt x="0" y="1"/>
                      </a:lnTo>
                      <a:lnTo>
                        <a:pt x="0" y="2"/>
                      </a:lnTo>
                      <a:lnTo>
                        <a:pt x="5" y="10"/>
                      </a:lnTo>
                      <a:close/>
                    </a:path>
                  </a:pathLst>
                </a:custGeom>
                <a:solidFill>
                  <a:srgbClr val="000000"/>
                </a:solidFill>
                <a:ln w="9525">
                  <a:noFill/>
                  <a:round/>
                  <a:headEnd/>
                  <a:tailEnd/>
                </a:ln>
              </p:spPr>
              <p:txBody>
                <a:bodyPr/>
                <a:lstStyle/>
                <a:p>
                  <a:endParaRPr lang="en-US"/>
                </a:p>
              </p:txBody>
            </p:sp>
            <p:sp>
              <p:nvSpPr>
                <p:cNvPr id="12702" name="Freeform 679"/>
                <p:cNvSpPr>
                  <a:spLocks/>
                </p:cNvSpPr>
                <p:nvPr/>
              </p:nvSpPr>
              <p:spPr bwMode="auto">
                <a:xfrm>
                  <a:off x="2791" y="4061"/>
                  <a:ext cx="4" cy="1"/>
                </a:xfrm>
                <a:custGeom>
                  <a:avLst/>
                  <a:gdLst>
                    <a:gd name="T0" fmla="*/ 0 w 11"/>
                    <a:gd name="T1" fmla="*/ 1 h 2"/>
                    <a:gd name="T2" fmla="*/ 0 w 11"/>
                    <a:gd name="T3" fmla="*/ 1 h 2"/>
                    <a:gd name="T4" fmla="*/ 0 w 11"/>
                    <a:gd name="T5" fmla="*/ 1 h 2"/>
                    <a:gd name="T6" fmla="*/ 0 w 11"/>
                    <a:gd name="T7" fmla="*/ 1 h 2"/>
                    <a:gd name="T8" fmla="*/ 0 w 11"/>
                    <a:gd name="T9" fmla="*/ 1 h 2"/>
                    <a:gd name="T10" fmla="*/ 0 w 11"/>
                    <a:gd name="T11" fmla="*/ 0 h 2"/>
                    <a:gd name="T12" fmla="*/ 0 w 11"/>
                    <a:gd name="T13" fmla="*/ 0 h 2"/>
                    <a:gd name="T14" fmla="*/ 0 w 11"/>
                    <a:gd name="T15" fmla="*/ 0 h 2"/>
                    <a:gd name="T16" fmla="*/ 0 w 11"/>
                    <a:gd name="T17" fmla="*/ 1 h 2"/>
                    <a:gd name="T18" fmla="*/ 0 w 11"/>
                    <a:gd name="T19" fmla="*/ 1 h 2"/>
                    <a:gd name="T20" fmla="*/ 0 w 11"/>
                    <a:gd name="T21" fmla="*/ 1 h 2"/>
                    <a:gd name="T22" fmla="*/ 0 w 11"/>
                    <a:gd name="T23" fmla="*/ 1 h 2"/>
                    <a:gd name="T24" fmla="*/ 0 w 11"/>
                    <a:gd name="T25" fmla="*/ 1 h 2"/>
                    <a:gd name="T26" fmla="*/ 0 w 11"/>
                    <a:gd name="T27" fmla="*/ 1 h 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
                    <a:gd name="T43" fmla="*/ 0 h 2"/>
                    <a:gd name="T44" fmla="*/ 11 w 11"/>
                    <a:gd name="T45" fmla="*/ 2 h 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 h="2">
                      <a:moveTo>
                        <a:pt x="0" y="2"/>
                      </a:moveTo>
                      <a:lnTo>
                        <a:pt x="0" y="2"/>
                      </a:lnTo>
                      <a:lnTo>
                        <a:pt x="1" y="2"/>
                      </a:lnTo>
                      <a:lnTo>
                        <a:pt x="3" y="2"/>
                      </a:lnTo>
                      <a:lnTo>
                        <a:pt x="3" y="0"/>
                      </a:lnTo>
                      <a:lnTo>
                        <a:pt x="5" y="0"/>
                      </a:lnTo>
                      <a:lnTo>
                        <a:pt x="8" y="0"/>
                      </a:lnTo>
                      <a:lnTo>
                        <a:pt x="11" y="2"/>
                      </a:lnTo>
                      <a:lnTo>
                        <a:pt x="0" y="2"/>
                      </a:lnTo>
                      <a:close/>
                    </a:path>
                  </a:pathLst>
                </a:custGeom>
                <a:solidFill>
                  <a:srgbClr val="E3E3E3"/>
                </a:solidFill>
                <a:ln w="9525">
                  <a:noFill/>
                  <a:round/>
                  <a:headEnd/>
                  <a:tailEnd/>
                </a:ln>
              </p:spPr>
              <p:txBody>
                <a:bodyPr/>
                <a:lstStyle/>
                <a:p>
                  <a:endParaRPr lang="en-US"/>
                </a:p>
              </p:txBody>
            </p:sp>
            <p:sp>
              <p:nvSpPr>
                <p:cNvPr id="12703" name="Freeform 680"/>
                <p:cNvSpPr>
                  <a:spLocks/>
                </p:cNvSpPr>
                <p:nvPr/>
              </p:nvSpPr>
              <p:spPr bwMode="auto">
                <a:xfrm>
                  <a:off x="2789" y="4061"/>
                  <a:ext cx="6" cy="1"/>
                </a:xfrm>
                <a:custGeom>
                  <a:avLst/>
                  <a:gdLst>
                    <a:gd name="T0" fmla="*/ 0 w 18"/>
                    <a:gd name="T1" fmla="*/ 0 h 3"/>
                    <a:gd name="T2" fmla="*/ 0 w 18"/>
                    <a:gd name="T3" fmla="*/ 0 h 3"/>
                    <a:gd name="T4" fmla="*/ 0 w 18"/>
                    <a:gd name="T5" fmla="*/ 0 h 3"/>
                    <a:gd name="T6" fmla="*/ 0 w 18"/>
                    <a:gd name="T7" fmla="*/ 0 h 3"/>
                    <a:gd name="T8" fmla="*/ 0 w 18"/>
                    <a:gd name="T9" fmla="*/ 0 h 3"/>
                    <a:gd name="T10" fmla="*/ 0 w 18"/>
                    <a:gd name="T11" fmla="*/ 0 h 3"/>
                    <a:gd name="T12" fmla="*/ 0 w 18"/>
                    <a:gd name="T13" fmla="*/ 0 h 3"/>
                    <a:gd name="T14" fmla="*/ 0 w 18"/>
                    <a:gd name="T15" fmla="*/ 0 h 3"/>
                    <a:gd name="T16" fmla="*/ 0 w 18"/>
                    <a:gd name="T17" fmla="*/ 0 h 3"/>
                    <a:gd name="T18" fmla="*/ 0 w 18"/>
                    <a:gd name="T19" fmla="*/ 0 h 3"/>
                    <a:gd name="T20" fmla="*/ 0 w 18"/>
                    <a:gd name="T21" fmla="*/ 0 h 3"/>
                    <a:gd name="T22" fmla="*/ 0 w 18"/>
                    <a:gd name="T23" fmla="*/ 0 h 3"/>
                    <a:gd name="T24" fmla="*/ 0 w 18"/>
                    <a:gd name="T25" fmla="*/ 0 h 3"/>
                    <a:gd name="T26" fmla="*/ 0 w 18"/>
                    <a:gd name="T27" fmla="*/ 0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3"/>
                    <a:gd name="T44" fmla="*/ 18 w 18"/>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3">
                      <a:moveTo>
                        <a:pt x="0" y="3"/>
                      </a:moveTo>
                      <a:lnTo>
                        <a:pt x="4" y="3"/>
                      </a:lnTo>
                      <a:lnTo>
                        <a:pt x="6" y="3"/>
                      </a:lnTo>
                      <a:lnTo>
                        <a:pt x="7" y="2"/>
                      </a:lnTo>
                      <a:lnTo>
                        <a:pt x="9" y="2"/>
                      </a:lnTo>
                      <a:lnTo>
                        <a:pt x="9" y="0"/>
                      </a:lnTo>
                      <a:lnTo>
                        <a:pt x="11" y="0"/>
                      </a:lnTo>
                      <a:lnTo>
                        <a:pt x="14" y="0"/>
                      </a:lnTo>
                      <a:lnTo>
                        <a:pt x="17" y="2"/>
                      </a:lnTo>
                      <a:lnTo>
                        <a:pt x="18" y="3"/>
                      </a:lnTo>
                      <a:lnTo>
                        <a:pt x="0" y="3"/>
                      </a:lnTo>
                      <a:close/>
                    </a:path>
                  </a:pathLst>
                </a:custGeom>
                <a:solidFill>
                  <a:srgbClr val="D9D9D9"/>
                </a:solidFill>
                <a:ln w="9525">
                  <a:noFill/>
                  <a:round/>
                  <a:headEnd/>
                  <a:tailEnd/>
                </a:ln>
              </p:spPr>
              <p:txBody>
                <a:bodyPr/>
                <a:lstStyle/>
                <a:p>
                  <a:endParaRPr lang="en-US"/>
                </a:p>
              </p:txBody>
            </p:sp>
            <p:sp>
              <p:nvSpPr>
                <p:cNvPr id="12704" name="Freeform 681"/>
                <p:cNvSpPr>
                  <a:spLocks/>
                </p:cNvSpPr>
                <p:nvPr/>
              </p:nvSpPr>
              <p:spPr bwMode="auto">
                <a:xfrm>
                  <a:off x="2788" y="4062"/>
                  <a:ext cx="8" cy="1"/>
                </a:xfrm>
                <a:custGeom>
                  <a:avLst/>
                  <a:gdLst>
                    <a:gd name="T0" fmla="*/ 0 w 24"/>
                    <a:gd name="T1" fmla="*/ 0 h 3"/>
                    <a:gd name="T2" fmla="*/ 0 w 24"/>
                    <a:gd name="T3" fmla="*/ 0 h 3"/>
                    <a:gd name="T4" fmla="*/ 0 w 24"/>
                    <a:gd name="T5" fmla="*/ 0 h 3"/>
                    <a:gd name="T6" fmla="*/ 0 w 24"/>
                    <a:gd name="T7" fmla="*/ 0 h 3"/>
                    <a:gd name="T8" fmla="*/ 0 w 24"/>
                    <a:gd name="T9" fmla="*/ 0 h 3"/>
                    <a:gd name="T10" fmla="*/ 0 w 24"/>
                    <a:gd name="T11" fmla="*/ 0 h 3"/>
                    <a:gd name="T12" fmla="*/ 0 w 24"/>
                    <a:gd name="T13" fmla="*/ 0 h 3"/>
                    <a:gd name="T14" fmla="*/ 0 w 24"/>
                    <a:gd name="T15" fmla="*/ 0 h 3"/>
                    <a:gd name="T16" fmla="*/ 0 w 24"/>
                    <a:gd name="T17" fmla="*/ 0 h 3"/>
                    <a:gd name="T18" fmla="*/ 0 w 24"/>
                    <a:gd name="T19" fmla="*/ 0 h 3"/>
                    <a:gd name="T20" fmla="*/ 0 w 24"/>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3"/>
                    <a:gd name="T35" fmla="*/ 24 w 24"/>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3">
                      <a:moveTo>
                        <a:pt x="0" y="3"/>
                      </a:moveTo>
                      <a:lnTo>
                        <a:pt x="2" y="2"/>
                      </a:lnTo>
                      <a:lnTo>
                        <a:pt x="4" y="1"/>
                      </a:lnTo>
                      <a:lnTo>
                        <a:pt x="7" y="1"/>
                      </a:lnTo>
                      <a:lnTo>
                        <a:pt x="10" y="0"/>
                      </a:lnTo>
                      <a:lnTo>
                        <a:pt x="21" y="0"/>
                      </a:lnTo>
                      <a:lnTo>
                        <a:pt x="22" y="1"/>
                      </a:lnTo>
                      <a:lnTo>
                        <a:pt x="22" y="2"/>
                      </a:lnTo>
                      <a:lnTo>
                        <a:pt x="24" y="3"/>
                      </a:lnTo>
                      <a:lnTo>
                        <a:pt x="0" y="3"/>
                      </a:lnTo>
                      <a:close/>
                    </a:path>
                  </a:pathLst>
                </a:custGeom>
                <a:solidFill>
                  <a:srgbClr val="D1D1D1"/>
                </a:solidFill>
                <a:ln w="9525">
                  <a:noFill/>
                  <a:round/>
                  <a:headEnd/>
                  <a:tailEnd/>
                </a:ln>
              </p:spPr>
              <p:txBody>
                <a:bodyPr/>
                <a:lstStyle/>
                <a:p>
                  <a:endParaRPr lang="en-US"/>
                </a:p>
              </p:txBody>
            </p:sp>
            <p:sp>
              <p:nvSpPr>
                <p:cNvPr id="12705" name="Freeform 682"/>
                <p:cNvSpPr>
                  <a:spLocks/>
                </p:cNvSpPr>
                <p:nvPr/>
              </p:nvSpPr>
              <p:spPr bwMode="auto">
                <a:xfrm>
                  <a:off x="2786" y="4062"/>
                  <a:ext cx="10" cy="1"/>
                </a:xfrm>
                <a:custGeom>
                  <a:avLst/>
                  <a:gdLst>
                    <a:gd name="T0" fmla="*/ 0 w 29"/>
                    <a:gd name="T1" fmla="*/ 0 h 3"/>
                    <a:gd name="T2" fmla="*/ 0 w 29"/>
                    <a:gd name="T3" fmla="*/ 0 h 3"/>
                    <a:gd name="T4" fmla="*/ 0 w 29"/>
                    <a:gd name="T5" fmla="*/ 0 h 3"/>
                    <a:gd name="T6" fmla="*/ 0 w 29"/>
                    <a:gd name="T7" fmla="*/ 0 h 3"/>
                    <a:gd name="T8" fmla="*/ 0 w 29"/>
                    <a:gd name="T9" fmla="*/ 0 h 3"/>
                    <a:gd name="T10" fmla="*/ 0 w 29"/>
                    <a:gd name="T11" fmla="*/ 0 h 3"/>
                    <a:gd name="T12" fmla="*/ 0 w 29"/>
                    <a:gd name="T13" fmla="*/ 0 h 3"/>
                    <a:gd name="T14" fmla="*/ 0 w 29"/>
                    <a:gd name="T15" fmla="*/ 0 h 3"/>
                    <a:gd name="T16" fmla="*/ 0 w 29"/>
                    <a:gd name="T17" fmla="*/ 0 h 3"/>
                    <a:gd name="T18" fmla="*/ 0 w 29"/>
                    <a:gd name="T19" fmla="*/ 0 h 3"/>
                    <a:gd name="T20" fmla="*/ 0 w 29"/>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3"/>
                    <a:gd name="T35" fmla="*/ 29 w 29"/>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3">
                      <a:moveTo>
                        <a:pt x="0" y="3"/>
                      </a:moveTo>
                      <a:lnTo>
                        <a:pt x="1" y="3"/>
                      </a:lnTo>
                      <a:lnTo>
                        <a:pt x="4" y="2"/>
                      </a:lnTo>
                      <a:lnTo>
                        <a:pt x="7" y="1"/>
                      </a:lnTo>
                      <a:lnTo>
                        <a:pt x="8" y="0"/>
                      </a:lnTo>
                      <a:lnTo>
                        <a:pt x="26" y="0"/>
                      </a:lnTo>
                      <a:lnTo>
                        <a:pt x="28" y="1"/>
                      </a:lnTo>
                      <a:lnTo>
                        <a:pt x="28" y="2"/>
                      </a:lnTo>
                      <a:lnTo>
                        <a:pt x="28" y="3"/>
                      </a:lnTo>
                      <a:lnTo>
                        <a:pt x="29" y="3"/>
                      </a:lnTo>
                      <a:lnTo>
                        <a:pt x="0" y="3"/>
                      </a:lnTo>
                      <a:close/>
                    </a:path>
                  </a:pathLst>
                </a:custGeom>
                <a:solidFill>
                  <a:srgbClr val="C7C7C7"/>
                </a:solidFill>
                <a:ln w="9525">
                  <a:noFill/>
                  <a:round/>
                  <a:headEnd/>
                  <a:tailEnd/>
                </a:ln>
              </p:spPr>
              <p:txBody>
                <a:bodyPr/>
                <a:lstStyle/>
                <a:p>
                  <a:endParaRPr lang="en-US"/>
                </a:p>
              </p:txBody>
            </p:sp>
            <p:sp>
              <p:nvSpPr>
                <p:cNvPr id="12706" name="Freeform 683"/>
                <p:cNvSpPr>
                  <a:spLocks/>
                </p:cNvSpPr>
                <p:nvPr/>
              </p:nvSpPr>
              <p:spPr bwMode="auto">
                <a:xfrm>
                  <a:off x="2786" y="4063"/>
                  <a:ext cx="10" cy="1"/>
                </a:xfrm>
                <a:custGeom>
                  <a:avLst/>
                  <a:gdLst>
                    <a:gd name="T0" fmla="*/ 0 w 30"/>
                    <a:gd name="T1" fmla="*/ 0 h 4"/>
                    <a:gd name="T2" fmla="*/ 0 w 30"/>
                    <a:gd name="T3" fmla="*/ 0 h 4"/>
                    <a:gd name="T4" fmla="*/ 0 w 30"/>
                    <a:gd name="T5" fmla="*/ 0 h 4"/>
                    <a:gd name="T6" fmla="*/ 0 w 30"/>
                    <a:gd name="T7" fmla="*/ 0 h 4"/>
                    <a:gd name="T8" fmla="*/ 0 w 30"/>
                    <a:gd name="T9" fmla="*/ 0 h 4"/>
                    <a:gd name="T10" fmla="*/ 0 w 30"/>
                    <a:gd name="T11" fmla="*/ 0 h 4"/>
                    <a:gd name="T12" fmla="*/ 0 w 30"/>
                    <a:gd name="T13" fmla="*/ 0 h 4"/>
                    <a:gd name="T14" fmla="*/ 0 w 30"/>
                    <a:gd name="T15" fmla="*/ 0 h 4"/>
                    <a:gd name="T16" fmla="*/ 0 w 30"/>
                    <a:gd name="T17" fmla="*/ 0 h 4"/>
                    <a:gd name="T18" fmla="*/ 0 w 30"/>
                    <a:gd name="T19" fmla="*/ 0 h 4"/>
                    <a:gd name="T20" fmla="*/ 0 w 30"/>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4"/>
                    <a:gd name="T35" fmla="*/ 30 w 30"/>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4">
                      <a:moveTo>
                        <a:pt x="0" y="4"/>
                      </a:moveTo>
                      <a:lnTo>
                        <a:pt x="1" y="2"/>
                      </a:lnTo>
                      <a:lnTo>
                        <a:pt x="2" y="1"/>
                      </a:lnTo>
                      <a:lnTo>
                        <a:pt x="5" y="0"/>
                      </a:lnTo>
                      <a:lnTo>
                        <a:pt x="29" y="0"/>
                      </a:lnTo>
                      <a:lnTo>
                        <a:pt x="30" y="1"/>
                      </a:lnTo>
                      <a:lnTo>
                        <a:pt x="30" y="2"/>
                      </a:lnTo>
                      <a:lnTo>
                        <a:pt x="30" y="4"/>
                      </a:lnTo>
                      <a:lnTo>
                        <a:pt x="0" y="4"/>
                      </a:lnTo>
                      <a:close/>
                    </a:path>
                  </a:pathLst>
                </a:custGeom>
                <a:solidFill>
                  <a:srgbClr val="BFBFBF"/>
                </a:solidFill>
                <a:ln w="9525">
                  <a:noFill/>
                  <a:round/>
                  <a:headEnd/>
                  <a:tailEnd/>
                </a:ln>
              </p:spPr>
              <p:txBody>
                <a:bodyPr/>
                <a:lstStyle/>
                <a:p>
                  <a:endParaRPr lang="en-US"/>
                </a:p>
              </p:txBody>
            </p:sp>
            <p:sp>
              <p:nvSpPr>
                <p:cNvPr id="12707" name="Freeform 684"/>
                <p:cNvSpPr>
                  <a:spLocks/>
                </p:cNvSpPr>
                <p:nvPr/>
              </p:nvSpPr>
              <p:spPr bwMode="auto">
                <a:xfrm>
                  <a:off x="2785" y="4063"/>
                  <a:ext cx="11" cy="2"/>
                </a:xfrm>
                <a:custGeom>
                  <a:avLst/>
                  <a:gdLst>
                    <a:gd name="T0" fmla="*/ 0 w 32"/>
                    <a:gd name="T1" fmla="*/ 0 h 5"/>
                    <a:gd name="T2" fmla="*/ 0 w 32"/>
                    <a:gd name="T3" fmla="*/ 0 h 5"/>
                    <a:gd name="T4" fmla="*/ 0 w 32"/>
                    <a:gd name="T5" fmla="*/ 0 h 5"/>
                    <a:gd name="T6" fmla="*/ 0 w 32"/>
                    <a:gd name="T7" fmla="*/ 0 h 5"/>
                    <a:gd name="T8" fmla="*/ 0 w 32"/>
                    <a:gd name="T9" fmla="*/ 0 h 5"/>
                    <a:gd name="T10" fmla="*/ 0 w 32"/>
                    <a:gd name="T11" fmla="*/ 0 h 5"/>
                    <a:gd name="T12" fmla="*/ 0 w 32"/>
                    <a:gd name="T13" fmla="*/ 0 h 5"/>
                    <a:gd name="T14" fmla="*/ 0 w 32"/>
                    <a:gd name="T15" fmla="*/ 0 h 5"/>
                    <a:gd name="T16" fmla="*/ 0 w 32"/>
                    <a:gd name="T17" fmla="*/ 0 h 5"/>
                    <a:gd name="T18" fmla="*/ 0 w 32"/>
                    <a:gd name="T19" fmla="*/ 0 h 5"/>
                    <a:gd name="T20" fmla="*/ 0 w 32"/>
                    <a:gd name="T21" fmla="*/ 0 h 5"/>
                    <a:gd name="T22" fmla="*/ 0 w 32"/>
                    <a:gd name="T23" fmla="*/ 0 h 5"/>
                    <a:gd name="T24" fmla="*/ 0 w 32"/>
                    <a:gd name="T25" fmla="*/ 0 h 5"/>
                    <a:gd name="T26" fmla="*/ 0 w 32"/>
                    <a:gd name="T27" fmla="*/ 0 h 5"/>
                    <a:gd name="T28" fmla="*/ 0 w 32"/>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5"/>
                    <a:gd name="T47" fmla="*/ 32 w 32"/>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5">
                      <a:moveTo>
                        <a:pt x="3" y="0"/>
                      </a:moveTo>
                      <a:lnTo>
                        <a:pt x="3" y="1"/>
                      </a:lnTo>
                      <a:lnTo>
                        <a:pt x="2" y="1"/>
                      </a:lnTo>
                      <a:lnTo>
                        <a:pt x="0" y="4"/>
                      </a:lnTo>
                      <a:lnTo>
                        <a:pt x="2" y="4"/>
                      </a:lnTo>
                      <a:lnTo>
                        <a:pt x="2" y="5"/>
                      </a:lnTo>
                      <a:lnTo>
                        <a:pt x="3" y="5"/>
                      </a:lnTo>
                      <a:lnTo>
                        <a:pt x="32" y="5"/>
                      </a:lnTo>
                      <a:lnTo>
                        <a:pt x="32" y="4"/>
                      </a:lnTo>
                      <a:lnTo>
                        <a:pt x="32" y="3"/>
                      </a:lnTo>
                      <a:lnTo>
                        <a:pt x="32" y="1"/>
                      </a:lnTo>
                      <a:lnTo>
                        <a:pt x="32" y="0"/>
                      </a:lnTo>
                      <a:lnTo>
                        <a:pt x="3" y="0"/>
                      </a:lnTo>
                      <a:close/>
                    </a:path>
                  </a:pathLst>
                </a:custGeom>
                <a:solidFill>
                  <a:srgbClr val="B5B5B5"/>
                </a:solidFill>
                <a:ln w="9525">
                  <a:noFill/>
                  <a:round/>
                  <a:headEnd/>
                  <a:tailEnd/>
                </a:ln>
              </p:spPr>
              <p:txBody>
                <a:bodyPr/>
                <a:lstStyle/>
                <a:p>
                  <a:endParaRPr lang="en-US"/>
                </a:p>
              </p:txBody>
            </p:sp>
            <p:sp>
              <p:nvSpPr>
                <p:cNvPr id="12708" name="Freeform 685"/>
                <p:cNvSpPr>
                  <a:spLocks/>
                </p:cNvSpPr>
                <p:nvPr/>
              </p:nvSpPr>
              <p:spPr bwMode="auto">
                <a:xfrm>
                  <a:off x="2785" y="4064"/>
                  <a:ext cx="11" cy="1"/>
                </a:xfrm>
                <a:custGeom>
                  <a:avLst/>
                  <a:gdLst>
                    <a:gd name="T0" fmla="*/ 0 w 32"/>
                    <a:gd name="T1" fmla="*/ 0 h 3"/>
                    <a:gd name="T2" fmla="*/ 0 w 32"/>
                    <a:gd name="T3" fmla="*/ 0 h 3"/>
                    <a:gd name="T4" fmla="*/ 0 w 32"/>
                    <a:gd name="T5" fmla="*/ 0 h 3"/>
                    <a:gd name="T6" fmla="*/ 0 w 32"/>
                    <a:gd name="T7" fmla="*/ 0 h 3"/>
                    <a:gd name="T8" fmla="*/ 0 w 32"/>
                    <a:gd name="T9" fmla="*/ 0 h 3"/>
                    <a:gd name="T10" fmla="*/ 0 w 32"/>
                    <a:gd name="T11" fmla="*/ 0 h 3"/>
                    <a:gd name="T12" fmla="*/ 0 w 32"/>
                    <a:gd name="T13" fmla="*/ 0 h 3"/>
                    <a:gd name="T14" fmla="*/ 0 w 32"/>
                    <a:gd name="T15" fmla="*/ 0 h 3"/>
                    <a:gd name="T16" fmla="*/ 0 w 32"/>
                    <a:gd name="T17" fmla="*/ 0 h 3"/>
                    <a:gd name="T18" fmla="*/ 0 w 32"/>
                    <a:gd name="T19" fmla="*/ 0 h 3"/>
                    <a:gd name="T20" fmla="*/ 0 w 32"/>
                    <a:gd name="T21" fmla="*/ 0 h 3"/>
                    <a:gd name="T22" fmla="*/ 0 w 32"/>
                    <a:gd name="T23" fmla="*/ 0 h 3"/>
                    <a:gd name="T24" fmla="*/ 0 w 32"/>
                    <a:gd name="T25" fmla="*/ 0 h 3"/>
                    <a:gd name="T26" fmla="*/ 0 w 32"/>
                    <a:gd name="T27" fmla="*/ 0 h 3"/>
                    <a:gd name="T28" fmla="*/ 0 w 32"/>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
                    <a:gd name="T46" fmla="*/ 0 h 3"/>
                    <a:gd name="T47" fmla="*/ 32 w 32"/>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 h="3">
                      <a:moveTo>
                        <a:pt x="2" y="0"/>
                      </a:moveTo>
                      <a:lnTo>
                        <a:pt x="2" y="1"/>
                      </a:lnTo>
                      <a:lnTo>
                        <a:pt x="0" y="1"/>
                      </a:lnTo>
                      <a:lnTo>
                        <a:pt x="2" y="2"/>
                      </a:lnTo>
                      <a:lnTo>
                        <a:pt x="3" y="2"/>
                      </a:lnTo>
                      <a:lnTo>
                        <a:pt x="4" y="2"/>
                      </a:lnTo>
                      <a:lnTo>
                        <a:pt x="4" y="3"/>
                      </a:lnTo>
                      <a:lnTo>
                        <a:pt x="32" y="3"/>
                      </a:lnTo>
                      <a:lnTo>
                        <a:pt x="32" y="2"/>
                      </a:lnTo>
                      <a:lnTo>
                        <a:pt x="32" y="1"/>
                      </a:lnTo>
                      <a:lnTo>
                        <a:pt x="32" y="0"/>
                      </a:lnTo>
                      <a:lnTo>
                        <a:pt x="2" y="0"/>
                      </a:lnTo>
                      <a:close/>
                    </a:path>
                  </a:pathLst>
                </a:custGeom>
                <a:solidFill>
                  <a:srgbClr val="ABABAB"/>
                </a:solidFill>
                <a:ln w="9525">
                  <a:noFill/>
                  <a:round/>
                  <a:headEnd/>
                  <a:tailEnd/>
                </a:ln>
              </p:spPr>
              <p:txBody>
                <a:bodyPr/>
                <a:lstStyle/>
                <a:p>
                  <a:endParaRPr lang="en-US"/>
                </a:p>
              </p:txBody>
            </p:sp>
            <p:sp>
              <p:nvSpPr>
                <p:cNvPr id="12709" name="Freeform 686"/>
                <p:cNvSpPr>
                  <a:spLocks/>
                </p:cNvSpPr>
                <p:nvPr/>
              </p:nvSpPr>
              <p:spPr bwMode="auto">
                <a:xfrm>
                  <a:off x="2786" y="4065"/>
                  <a:ext cx="10" cy="1"/>
                </a:xfrm>
                <a:custGeom>
                  <a:avLst/>
                  <a:gdLst>
                    <a:gd name="T0" fmla="*/ 0 w 29"/>
                    <a:gd name="T1" fmla="*/ 0 h 3"/>
                    <a:gd name="T2" fmla="*/ 0 w 29"/>
                    <a:gd name="T3" fmla="*/ 0 h 3"/>
                    <a:gd name="T4" fmla="*/ 0 w 29"/>
                    <a:gd name="T5" fmla="*/ 0 h 3"/>
                    <a:gd name="T6" fmla="*/ 0 w 29"/>
                    <a:gd name="T7" fmla="*/ 0 h 3"/>
                    <a:gd name="T8" fmla="*/ 0 w 29"/>
                    <a:gd name="T9" fmla="*/ 0 h 3"/>
                    <a:gd name="T10" fmla="*/ 0 w 29"/>
                    <a:gd name="T11" fmla="*/ 0 h 3"/>
                    <a:gd name="T12" fmla="*/ 0 w 29"/>
                    <a:gd name="T13" fmla="*/ 0 h 3"/>
                    <a:gd name="T14" fmla="*/ 0 w 29"/>
                    <a:gd name="T15" fmla="*/ 0 h 3"/>
                    <a:gd name="T16" fmla="*/ 0 w 29"/>
                    <a:gd name="T17" fmla="*/ 0 h 3"/>
                    <a:gd name="T18" fmla="*/ 0 w 29"/>
                    <a:gd name="T19" fmla="*/ 0 h 3"/>
                    <a:gd name="T20" fmla="*/ 0 w 29"/>
                    <a:gd name="T21" fmla="*/ 0 h 3"/>
                    <a:gd name="T22" fmla="*/ 0 w 29"/>
                    <a:gd name="T23" fmla="*/ 0 h 3"/>
                    <a:gd name="T24" fmla="*/ 0 w 29"/>
                    <a:gd name="T25" fmla="*/ 0 h 3"/>
                    <a:gd name="T26" fmla="*/ 0 w 29"/>
                    <a:gd name="T27" fmla="*/ 0 h 3"/>
                    <a:gd name="T28" fmla="*/ 0 w 29"/>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3"/>
                    <a:gd name="T47" fmla="*/ 29 w 29"/>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3">
                      <a:moveTo>
                        <a:pt x="7" y="3"/>
                      </a:moveTo>
                      <a:lnTo>
                        <a:pt x="4" y="2"/>
                      </a:lnTo>
                      <a:lnTo>
                        <a:pt x="3" y="2"/>
                      </a:lnTo>
                      <a:lnTo>
                        <a:pt x="1" y="0"/>
                      </a:lnTo>
                      <a:lnTo>
                        <a:pt x="0" y="0"/>
                      </a:lnTo>
                      <a:lnTo>
                        <a:pt x="29" y="0"/>
                      </a:lnTo>
                      <a:lnTo>
                        <a:pt x="29" y="1"/>
                      </a:lnTo>
                      <a:lnTo>
                        <a:pt x="29" y="2"/>
                      </a:lnTo>
                      <a:lnTo>
                        <a:pt x="28" y="3"/>
                      </a:lnTo>
                      <a:lnTo>
                        <a:pt x="7" y="3"/>
                      </a:lnTo>
                      <a:close/>
                    </a:path>
                  </a:pathLst>
                </a:custGeom>
                <a:solidFill>
                  <a:srgbClr val="A1A1A1"/>
                </a:solidFill>
                <a:ln w="9525">
                  <a:noFill/>
                  <a:round/>
                  <a:headEnd/>
                  <a:tailEnd/>
                </a:ln>
              </p:spPr>
              <p:txBody>
                <a:bodyPr/>
                <a:lstStyle/>
                <a:p>
                  <a:endParaRPr lang="en-US"/>
                </a:p>
              </p:txBody>
            </p:sp>
            <p:sp>
              <p:nvSpPr>
                <p:cNvPr id="12710" name="Freeform 687"/>
                <p:cNvSpPr>
                  <a:spLocks/>
                </p:cNvSpPr>
                <p:nvPr/>
              </p:nvSpPr>
              <p:spPr bwMode="auto">
                <a:xfrm>
                  <a:off x="2787" y="4065"/>
                  <a:ext cx="9" cy="2"/>
                </a:xfrm>
                <a:custGeom>
                  <a:avLst/>
                  <a:gdLst>
                    <a:gd name="T0" fmla="*/ 0 w 28"/>
                    <a:gd name="T1" fmla="*/ 1 h 4"/>
                    <a:gd name="T2" fmla="*/ 0 w 28"/>
                    <a:gd name="T3" fmla="*/ 1 h 4"/>
                    <a:gd name="T4" fmla="*/ 0 w 28"/>
                    <a:gd name="T5" fmla="*/ 1 h 4"/>
                    <a:gd name="T6" fmla="*/ 0 w 28"/>
                    <a:gd name="T7" fmla="*/ 1 h 4"/>
                    <a:gd name="T8" fmla="*/ 0 w 28"/>
                    <a:gd name="T9" fmla="*/ 0 h 4"/>
                    <a:gd name="T10" fmla="*/ 0 w 28"/>
                    <a:gd name="T11" fmla="*/ 0 h 4"/>
                    <a:gd name="T12" fmla="*/ 0 w 28"/>
                    <a:gd name="T13" fmla="*/ 1 h 4"/>
                    <a:gd name="T14" fmla="*/ 0 w 28"/>
                    <a:gd name="T15" fmla="*/ 1 h 4"/>
                    <a:gd name="T16" fmla="*/ 0 w 28"/>
                    <a:gd name="T17" fmla="*/ 1 h 4"/>
                    <a:gd name="T18" fmla="*/ 0 w 28"/>
                    <a:gd name="T19" fmla="*/ 1 h 4"/>
                    <a:gd name="T20" fmla="*/ 0 w 28"/>
                    <a:gd name="T21" fmla="*/ 1 h 4"/>
                    <a:gd name="T22" fmla="*/ 0 w 28"/>
                    <a:gd name="T23" fmla="*/ 1 h 4"/>
                    <a:gd name="T24" fmla="*/ 0 w 28"/>
                    <a:gd name="T25" fmla="*/ 1 h 4"/>
                    <a:gd name="T26" fmla="*/ 0 w 28"/>
                    <a:gd name="T27" fmla="*/ 1 h 4"/>
                    <a:gd name="T28" fmla="*/ 0 w 28"/>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4"/>
                    <a:gd name="T47" fmla="*/ 28 w 28"/>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4">
                      <a:moveTo>
                        <a:pt x="10" y="4"/>
                      </a:moveTo>
                      <a:lnTo>
                        <a:pt x="7" y="2"/>
                      </a:lnTo>
                      <a:lnTo>
                        <a:pt x="5" y="2"/>
                      </a:lnTo>
                      <a:lnTo>
                        <a:pt x="3" y="1"/>
                      </a:lnTo>
                      <a:lnTo>
                        <a:pt x="0" y="0"/>
                      </a:lnTo>
                      <a:lnTo>
                        <a:pt x="28" y="0"/>
                      </a:lnTo>
                      <a:lnTo>
                        <a:pt x="28" y="1"/>
                      </a:lnTo>
                      <a:lnTo>
                        <a:pt x="27" y="2"/>
                      </a:lnTo>
                      <a:lnTo>
                        <a:pt x="27" y="4"/>
                      </a:lnTo>
                      <a:lnTo>
                        <a:pt x="10" y="4"/>
                      </a:lnTo>
                      <a:close/>
                    </a:path>
                  </a:pathLst>
                </a:custGeom>
                <a:solidFill>
                  <a:srgbClr val="999999"/>
                </a:solidFill>
                <a:ln w="9525">
                  <a:noFill/>
                  <a:round/>
                  <a:headEnd/>
                  <a:tailEnd/>
                </a:ln>
              </p:spPr>
              <p:txBody>
                <a:bodyPr/>
                <a:lstStyle/>
                <a:p>
                  <a:endParaRPr lang="en-US"/>
                </a:p>
              </p:txBody>
            </p:sp>
            <p:sp>
              <p:nvSpPr>
                <p:cNvPr id="12711" name="Freeform 688"/>
                <p:cNvSpPr>
                  <a:spLocks/>
                </p:cNvSpPr>
                <p:nvPr/>
              </p:nvSpPr>
              <p:spPr bwMode="auto">
                <a:xfrm>
                  <a:off x="2789" y="4066"/>
                  <a:ext cx="7" cy="1"/>
                </a:xfrm>
                <a:custGeom>
                  <a:avLst/>
                  <a:gdLst>
                    <a:gd name="T0" fmla="*/ 0 w 21"/>
                    <a:gd name="T1" fmla="*/ 0 h 4"/>
                    <a:gd name="T2" fmla="*/ 0 w 21"/>
                    <a:gd name="T3" fmla="*/ 0 h 4"/>
                    <a:gd name="T4" fmla="*/ 0 w 21"/>
                    <a:gd name="T5" fmla="*/ 0 h 4"/>
                    <a:gd name="T6" fmla="*/ 0 w 21"/>
                    <a:gd name="T7" fmla="*/ 0 h 4"/>
                    <a:gd name="T8" fmla="*/ 0 w 21"/>
                    <a:gd name="T9" fmla="*/ 0 h 4"/>
                    <a:gd name="T10" fmla="*/ 0 w 21"/>
                    <a:gd name="T11" fmla="*/ 0 h 4"/>
                    <a:gd name="T12" fmla="*/ 0 w 21"/>
                    <a:gd name="T13" fmla="*/ 0 h 4"/>
                    <a:gd name="T14" fmla="*/ 0 w 21"/>
                    <a:gd name="T15" fmla="*/ 0 h 4"/>
                    <a:gd name="T16" fmla="*/ 0 w 21"/>
                    <a:gd name="T17" fmla="*/ 0 h 4"/>
                    <a:gd name="T18" fmla="*/ 0 w 21"/>
                    <a:gd name="T19" fmla="*/ 0 h 4"/>
                    <a:gd name="T20" fmla="*/ 0 w 21"/>
                    <a:gd name="T21" fmla="*/ 0 h 4"/>
                    <a:gd name="T22" fmla="*/ 0 w 21"/>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
                    <a:gd name="T37" fmla="*/ 0 h 4"/>
                    <a:gd name="T38" fmla="*/ 21 w 21"/>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 h="4">
                      <a:moveTo>
                        <a:pt x="12" y="4"/>
                      </a:moveTo>
                      <a:lnTo>
                        <a:pt x="11" y="4"/>
                      </a:lnTo>
                      <a:lnTo>
                        <a:pt x="8" y="3"/>
                      </a:lnTo>
                      <a:lnTo>
                        <a:pt x="4" y="2"/>
                      </a:lnTo>
                      <a:lnTo>
                        <a:pt x="0" y="0"/>
                      </a:lnTo>
                      <a:lnTo>
                        <a:pt x="21" y="0"/>
                      </a:lnTo>
                      <a:lnTo>
                        <a:pt x="21" y="2"/>
                      </a:lnTo>
                      <a:lnTo>
                        <a:pt x="19" y="3"/>
                      </a:lnTo>
                      <a:lnTo>
                        <a:pt x="19" y="4"/>
                      </a:lnTo>
                      <a:lnTo>
                        <a:pt x="18" y="4"/>
                      </a:lnTo>
                      <a:lnTo>
                        <a:pt x="12" y="4"/>
                      </a:lnTo>
                      <a:close/>
                    </a:path>
                  </a:pathLst>
                </a:custGeom>
                <a:solidFill>
                  <a:srgbClr val="8F8F8F"/>
                </a:solidFill>
                <a:ln w="9525">
                  <a:noFill/>
                  <a:round/>
                  <a:headEnd/>
                  <a:tailEnd/>
                </a:ln>
              </p:spPr>
              <p:txBody>
                <a:bodyPr/>
                <a:lstStyle/>
                <a:p>
                  <a:endParaRPr lang="en-US"/>
                </a:p>
              </p:txBody>
            </p:sp>
            <p:sp>
              <p:nvSpPr>
                <p:cNvPr id="12712" name="Freeform 689"/>
                <p:cNvSpPr>
                  <a:spLocks/>
                </p:cNvSpPr>
                <p:nvPr/>
              </p:nvSpPr>
              <p:spPr bwMode="auto">
                <a:xfrm>
                  <a:off x="2790" y="4067"/>
                  <a:ext cx="6" cy="1"/>
                </a:xfrm>
                <a:custGeom>
                  <a:avLst/>
                  <a:gdLst>
                    <a:gd name="T0" fmla="*/ 0 w 17"/>
                    <a:gd name="T1" fmla="*/ 0 h 3"/>
                    <a:gd name="T2" fmla="*/ 0 w 17"/>
                    <a:gd name="T3" fmla="*/ 0 h 3"/>
                    <a:gd name="T4" fmla="*/ 0 w 17"/>
                    <a:gd name="T5" fmla="*/ 0 h 3"/>
                    <a:gd name="T6" fmla="*/ 0 w 17"/>
                    <a:gd name="T7" fmla="*/ 0 h 3"/>
                    <a:gd name="T8" fmla="*/ 0 w 17"/>
                    <a:gd name="T9" fmla="*/ 0 h 3"/>
                    <a:gd name="T10" fmla="*/ 0 w 17"/>
                    <a:gd name="T11" fmla="*/ 0 h 3"/>
                    <a:gd name="T12" fmla="*/ 0 w 17"/>
                    <a:gd name="T13" fmla="*/ 0 h 3"/>
                    <a:gd name="T14" fmla="*/ 0 w 17"/>
                    <a:gd name="T15" fmla="*/ 0 h 3"/>
                    <a:gd name="T16" fmla="*/ 0 w 17"/>
                    <a:gd name="T17" fmla="*/ 0 h 3"/>
                    <a:gd name="T18" fmla="*/ 0 w 17"/>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3"/>
                    <a:gd name="T32" fmla="*/ 17 w 17"/>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3">
                      <a:moveTo>
                        <a:pt x="0" y="0"/>
                      </a:moveTo>
                      <a:lnTo>
                        <a:pt x="3" y="1"/>
                      </a:lnTo>
                      <a:lnTo>
                        <a:pt x="6" y="2"/>
                      </a:lnTo>
                      <a:lnTo>
                        <a:pt x="7" y="2"/>
                      </a:lnTo>
                      <a:lnTo>
                        <a:pt x="8" y="2"/>
                      </a:lnTo>
                      <a:lnTo>
                        <a:pt x="10" y="2"/>
                      </a:lnTo>
                      <a:lnTo>
                        <a:pt x="11" y="3"/>
                      </a:lnTo>
                      <a:lnTo>
                        <a:pt x="14" y="2"/>
                      </a:lnTo>
                      <a:lnTo>
                        <a:pt x="17" y="0"/>
                      </a:lnTo>
                      <a:lnTo>
                        <a:pt x="0" y="0"/>
                      </a:lnTo>
                      <a:close/>
                    </a:path>
                  </a:pathLst>
                </a:custGeom>
                <a:solidFill>
                  <a:srgbClr val="858585"/>
                </a:solidFill>
                <a:ln w="9525">
                  <a:noFill/>
                  <a:round/>
                  <a:headEnd/>
                  <a:tailEnd/>
                </a:ln>
              </p:spPr>
              <p:txBody>
                <a:bodyPr/>
                <a:lstStyle/>
                <a:p>
                  <a:endParaRPr lang="en-US"/>
                </a:p>
              </p:txBody>
            </p:sp>
            <p:sp>
              <p:nvSpPr>
                <p:cNvPr id="12713" name="Freeform 690"/>
                <p:cNvSpPr>
                  <a:spLocks/>
                </p:cNvSpPr>
                <p:nvPr/>
              </p:nvSpPr>
              <p:spPr bwMode="auto">
                <a:xfrm>
                  <a:off x="2793" y="4067"/>
                  <a:ext cx="2" cy="1"/>
                </a:xfrm>
                <a:custGeom>
                  <a:avLst/>
                  <a:gdLst>
                    <a:gd name="T0" fmla="*/ 0 w 6"/>
                    <a:gd name="T1" fmla="*/ 0 h 1"/>
                    <a:gd name="T2" fmla="*/ 0 w 6"/>
                    <a:gd name="T3" fmla="*/ 0 h 1"/>
                    <a:gd name="T4" fmla="*/ 0 w 6"/>
                    <a:gd name="T5" fmla="*/ 0 h 1"/>
                    <a:gd name="T6" fmla="*/ 0 w 6"/>
                    <a:gd name="T7" fmla="*/ 0 h 1"/>
                    <a:gd name="T8" fmla="*/ 0 w 6"/>
                    <a:gd name="T9" fmla="*/ 0 h 1"/>
                    <a:gd name="T10" fmla="*/ 0 w 6"/>
                    <a:gd name="T11" fmla="*/ 0 h 1"/>
                    <a:gd name="T12" fmla="*/ 0 60000 65536"/>
                    <a:gd name="T13" fmla="*/ 0 60000 65536"/>
                    <a:gd name="T14" fmla="*/ 0 60000 65536"/>
                    <a:gd name="T15" fmla="*/ 0 60000 65536"/>
                    <a:gd name="T16" fmla="*/ 0 60000 65536"/>
                    <a:gd name="T17" fmla="*/ 0 60000 65536"/>
                    <a:gd name="T18" fmla="*/ 0 w 6"/>
                    <a:gd name="T19" fmla="*/ 0 h 1"/>
                    <a:gd name="T20" fmla="*/ 6 w 6"/>
                    <a:gd name="T21" fmla="*/ 1 h 1"/>
                  </a:gdLst>
                  <a:ahLst/>
                  <a:cxnLst>
                    <a:cxn ang="T12">
                      <a:pos x="T0" y="T1"/>
                    </a:cxn>
                    <a:cxn ang="T13">
                      <a:pos x="T2" y="T3"/>
                    </a:cxn>
                    <a:cxn ang="T14">
                      <a:pos x="T4" y="T5"/>
                    </a:cxn>
                    <a:cxn ang="T15">
                      <a:pos x="T6" y="T7"/>
                    </a:cxn>
                    <a:cxn ang="T16">
                      <a:pos x="T8" y="T9"/>
                    </a:cxn>
                    <a:cxn ang="T17">
                      <a:pos x="T10" y="T11"/>
                    </a:cxn>
                  </a:cxnLst>
                  <a:rect l="T18" t="T19" r="T20" b="T21"/>
                  <a:pathLst>
                    <a:path w="6" h="1">
                      <a:moveTo>
                        <a:pt x="6" y="0"/>
                      </a:moveTo>
                      <a:lnTo>
                        <a:pt x="4" y="0"/>
                      </a:lnTo>
                      <a:lnTo>
                        <a:pt x="2" y="0"/>
                      </a:lnTo>
                      <a:lnTo>
                        <a:pt x="0" y="0"/>
                      </a:lnTo>
                      <a:lnTo>
                        <a:pt x="6" y="0"/>
                      </a:lnTo>
                      <a:close/>
                    </a:path>
                  </a:pathLst>
                </a:custGeom>
                <a:solidFill>
                  <a:srgbClr val="7D7D7D"/>
                </a:solidFill>
                <a:ln w="9525">
                  <a:noFill/>
                  <a:round/>
                  <a:headEnd/>
                  <a:tailEnd/>
                </a:ln>
              </p:spPr>
              <p:txBody>
                <a:bodyPr/>
                <a:lstStyle/>
                <a:p>
                  <a:endParaRPr lang="en-US"/>
                </a:p>
              </p:txBody>
            </p:sp>
            <p:sp>
              <p:nvSpPr>
                <p:cNvPr id="12714" name="Freeform 691"/>
                <p:cNvSpPr>
                  <a:spLocks/>
                </p:cNvSpPr>
                <p:nvPr/>
              </p:nvSpPr>
              <p:spPr bwMode="auto">
                <a:xfrm>
                  <a:off x="2784" y="4060"/>
                  <a:ext cx="8" cy="5"/>
                </a:xfrm>
                <a:custGeom>
                  <a:avLst/>
                  <a:gdLst>
                    <a:gd name="T0" fmla="*/ 0 w 26"/>
                    <a:gd name="T1" fmla="*/ 0 h 14"/>
                    <a:gd name="T2" fmla="*/ 0 w 26"/>
                    <a:gd name="T3" fmla="*/ 0 h 14"/>
                    <a:gd name="T4" fmla="*/ 0 w 26"/>
                    <a:gd name="T5" fmla="*/ 0 h 14"/>
                    <a:gd name="T6" fmla="*/ 0 w 26"/>
                    <a:gd name="T7" fmla="*/ 0 h 14"/>
                    <a:gd name="T8" fmla="*/ 0 w 26"/>
                    <a:gd name="T9" fmla="*/ 0 h 14"/>
                    <a:gd name="T10" fmla="*/ 0 w 26"/>
                    <a:gd name="T11" fmla="*/ 0 h 14"/>
                    <a:gd name="T12" fmla="*/ 0 w 26"/>
                    <a:gd name="T13" fmla="*/ 0 h 14"/>
                    <a:gd name="T14" fmla="*/ 0 w 26"/>
                    <a:gd name="T15" fmla="*/ 0 h 14"/>
                    <a:gd name="T16" fmla="*/ 0 w 26"/>
                    <a:gd name="T17" fmla="*/ 0 h 14"/>
                    <a:gd name="T18" fmla="*/ 0 w 26"/>
                    <a:gd name="T19" fmla="*/ 0 h 14"/>
                    <a:gd name="T20" fmla="*/ 0 w 26"/>
                    <a:gd name="T21" fmla="*/ 0 h 14"/>
                    <a:gd name="T22" fmla="*/ 0 w 26"/>
                    <a:gd name="T23" fmla="*/ 0 h 14"/>
                    <a:gd name="T24" fmla="*/ 0 w 26"/>
                    <a:gd name="T25" fmla="*/ 0 h 14"/>
                    <a:gd name="T26" fmla="*/ 0 w 26"/>
                    <a:gd name="T27" fmla="*/ 0 h 14"/>
                    <a:gd name="T28" fmla="*/ 0 w 26"/>
                    <a:gd name="T29" fmla="*/ 0 h 14"/>
                    <a:gd name="T30" fmla="*/ 0 w 26"/>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14"/>
                    <a:gd name="T50" fmla="*/ 26 w 26"/>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14">
                      <a:moveTo>
                        <a:pt x="12" y="13"/>
                      </a:moveTo>
                      <a:lnTo>
                        <a:pt x="12" y="13"/>
                      </a:lnTo>
                      <a:lnTo>
                        <a:pt x="12" y="14"/>
                      </a:lnTo>
                      <a:lnTo>
                        <a:pt x="18" y="12"/>
                      </a:lnTo>
                      <a:lnTo>
                        <a:pt x="23" y="10"/>
                      </a:lnTo>
                      <a:lnTo>
                        <a:pt x="26" y="9"/>
                      </a:lnTo>
                      <a:lnTo>
                        <a:pt x="22" y="0"/>
                      </a:lnTo>
                      <a:lnTo>
                        <a:pt x="20" y="0"/>
                      </a:lnTo>
                      <a:lnTo>
                        <a:pt x="12" y="3"/>
                      </a:lnTo>
                      <a:lnTo>
                        <a:pt x="5" y="6"/>
                      </a:lnTo>
                      <a:lnTo>
                        <a:pt x="0" y="13"/>
                      </a:lnTo>
                      <a:lnTo>
                        <a:pt x="0" y="14"/>
                      </a:lnTo>
                      <a:lnTo>
                        <a:pt x="0" y="13"/>
                      </a:lnTo>
                      <a:lnTo>
                        <a:pt x="0" y="14"/>
                      </a:lnTo>
                      <a:lnTo>
                        <a:pt x="12" y="13"/>
                      </a:lnTo>
                      <a:close/>
                    </a:path>
                  </a:pathLst>
                </a:custGeom>
                <a:solidFill>
                  <a:srgbClr val="000000"/>
                </a:solidFill>
                <a:ln w="9525">
                  <a:noFill/>
                  <a:round/>
                  <a:headEnd/>
                  <a:tailEnd/>
                </a:ln>
              </p:spPr>
              <p:txBody>
                <a:bodyPr/>
                <a:lstStyle/>
                <a:p>
                  <a:endParaRPr lang="en-US"/>
                </a:p>
              </p:txBody>
            </p:sp>
            <p:sp>
              <p:nvSpPr>
                <p:cNvPr id="12715" name="Freeform 692"/>
                <p:cNvSpPr>
                  <a:spLocks/>
                </p:cNvSpPr>
                <p:nvPr/>
              </p:nvSpPr>
              <p:spPr bwMode="auto">
                <a:xfrm>
                  <a:off x="2784" y="4065"/>
                  <a:ext cx="10" cy="4"/>
                </a:xfrm>
                <a:custGeom>
                  <a:avLst/>
                  <a:gdLst>
                    <a:gd name="T0" fmla="*/ 0 w 30"/>
                    <a:gd name="T1" fmla="*/ 0 h 14"/>
                    <a:gd name="T2" fmla="*/ 0 w 30"/>
                    <a:gd name="T3" fmla="*/ 0 h 14"/>
                    <a:gd name="T4" fmla="*/ 0 w 30"/>
                    <a:gd name="T5" fmla="*/ 0 h 14"/>
                    <a:gd name="T6" fmla="*/ 0 w 30"/>
                    <a:gd name="T7" fmla="*/ 0 h 14"/>
                    <a:gd name="T8" fmla="*/ 0 w 30"/>
                    <a:gd name="T9" fmla="*/ 0 h 14"/>
                    <a:gd name="T10" fmla="*/ 0 w 30"/>
                    <a:gd name="T11" fmla="*/ 0 h 14"/>
                    <a:gd name="T12" fmla="*/ 0 w 30"/>
                    <a:gd name="T13" fmla="*/ 0 h 14"/>
                    <a:gd name="T14" fmla="*/ 0 w 30"/>
                    <a:gd name="T15" fmla="*/ 0 h 14"/>
                    <a:gd name="T16" fmla="*/ 0 w 30"/>
                    <a:gd name="T17" fmla="*/ 0 h 14"/>
                    <a:gd name="T18" fmla="*/ 0 w 30"/>
                    <a:gd name="T19" fmla="*/ 0 h 14"/>
                    <a:gd name="T20" fmla="*/ 0 w 30"/>
                    <a:gd name="T21" fmla="*/ 0 h 14"/>
                    <a:gd name="T22" fmla="*/ 0 w 30"/>
                    <a:gd name="T23" fmla="*/ 0 h 14"/>
                    <a:gd name="T24" fmla="*/ 0 w 30"/>
                    <a:gd name="T25" fmla="*/ 0 h 14"/>
                    <a:gd name="T26" fmla="*/ 0 w 30"/>
                    <a:gd name="T27" fmla="*/ 0 h 14"/>
                    <a:gd name="T28" fmla="*/ 0 w 30"/>
                    <a:gd name="T29" fmla="*/ 0 h 14"/>
                    <a:gd name="T30" fmla="*/ 0 w 30"/>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0"/>
                    <a:gd name="T49" fmla="*/ 0 h 14"/>
                    <a:gd name="T50" fmla="*/ 30 w 30"/>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0" h="14">
                      <a:moveTo>
                        <a:pt x="30" y="4"/>
                      </a:moveTo>
                      <a:lnTo>
                        <a:pt x="29" y="4"/>
                      </a:lnTo>
                      <a:lnTo>
                        <a:pt x="26" y="3"/>
                      </a:lnTo>
                      <a:lnTo>
                        <a:pt x="19" y="1"/>
                      </a:lnTo>
                      <a:lnTo>
                        <a:pt x="12" y="0"/>
                      </a:lnTo>
                      <a:lnTo>
                        <a:pt x="0" y="1"/>
                      </a:lnTo>
                      <a:lnTo>
                        <a:pt x="5" y="8"/>
                      </a:lnTo>
                      <a:lnTo>
                        <a:pt x="14" y="12"/>
                      </a:lnTo>
                      <a:lnTo>
                        <a:pt x="22" y="14"/>
                      </a:lnTo>
                      <a:lnTo>
                        <a:pt x="26" y="14"/>
                      </a:lnTo>
                      <a:lnTo>
                        <a:pt x="25" y="14"/>
                      </a:lnTo>
                      <a:lnTo>
                        <a:pt x="30" y="4"/>
                      </a:lnTo>
                      <a:lnTo>
                        <a:pt x="29" y="4"/>
                      </a:lnTo>
                      <a:lnTo>
                        <a:pt x="30" y="4"/>
                      </a:lnTo>
                      <a:close/>
                    </a:path>
                  </a:pathLst>
                </a:custGeom>
                <a:solidFill>
                  <a:srgbClr val="000000"/>
                </a:solidFill>
                <a:ln w="9525">
                  <a:noFill/>
                  <a:round/>
                  <a:headEnd/>
                  <a:tailEnd/>
                </a:ln>
              </p:spPr>
              <p:txBody>
                <a:bodyPr/>
                <a:lstStyle/>
                <a:p>
                  <a:endParaRPr lang="en-US"/>
                </a:p>
              </p:txBody>
            </p:sp>
            <p:sp>
              <p:nvSpPr>
                <p:cNvPr id="12716" name="Freeform 693"/>
                <p:cNvSpPr>
                  <a:spLocks/>
                </p:cNvSpPr>
                <p:nvPr/>
              </p:nvSpPr>
              <p:spPr bwMode="auto">
                <a:xfrm>
                  <a:off x="2792" y="4066"/>
                  <a:ext cx="5" cy="4"/>
                </a:xfrm>
                <a:custGeom>
                  <a:avLst/>
                  <a:gdLst>
                    <a:gd name="T0" fmla="*/ 0 w 16"/>
                    <a:gd name="T1" fmla="*/ 0 h 12"/>
                    <a:gd name="T2" fmla="*/ 0 w 16"/>
                    <a:gd name="T3" fmla="*/ 0 h 12"/>
                    <a:gd name="T4" fmla="*/ 0 w 16"/>
                    <a:gd name="T5" fmla="*/ 0 h 12"/>
                    <a:gd name="T6" fmla="*/ 0 w 16"/>
                    <a:gd name="T7" fmla="*/ 0 h 12"/>
                    <a:gd name="T8" fmla="*/ 0 w 16"/>
                    <a:gd name="T9" fmla="*/ 0 h 12"/>
                    <a:gd name="T10" fmla="*/ 0 w 16"/>
                    <a:gd name="T11" fmla="*/ 0 h 12"/>
                    <a:gd name="T12" fmla="*/ 0 w 16"/>
                    <a:gd name="T13" fmla="*/ 0 h 12"/>
                    <a:gd name="T14" fmla="*/ 0 w 16"/>
                    <a:gd name="T15" fmla="*/ 0 h 12"/>
                    <a:gd name="T16" fmla="*/ 0 w 16"/>
                    <a:gd name="T17" fmla="*/ 0 h 12"/>
                    <a:gd name="T18" fmla="*/ 0 w 16"/>
                    <a:gd name="T19" fmla="*/ 0 h 12"/>
                    <a:gd name="T20" fmla="*/ 0 w 16"/>
                    <a:gd name="T21" fmla="*/ 0 h 12"/>
                    <a:gd name="T22" fmla="*/ 0 w 16"/>
                    <a:gd name="T23" fmla="*/ 0 h 12"/>
                    <a:gd name="T24" fmla="*/ 0 w 16"/>
                    <a:gd name="T25" fmla="*/ 0 h 12"/>
                    <a:gd name="T26" fmla="*/ 0 w 16"/>
                    <a:gd name="T27" fmla="*/ 0 h 12"/>
                    <a:gd name="T28" fmla="*/ 0 w 16"/>
                    <a:gd name="T29" fmla="*/ 0 h 12"/>
                    <a:gd name="T30" fmla="*/ 0 w 16"/>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2"/>
                    <a:gd name="T50" fmla="*/ 16 w 16"/>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2">
                      <a:moveTo>
                        <a:pt x="5" y="0"/>
                      </a:moveTo>
                      <a:lnTo>
                        <a:pt x="5" y="0"/>
                      </a:lnTo>
                      <a:lnTo>
                        <a:pt x="4" y="1"/>
                      </a:lnTo>
                      <a:lnTo>
                        <a:pt x="5" y="1"/>
                      </a:lnTo>
                      <a:lnTo>
                        <a:pt x="0" y="11"/>
                      </a:lnTo>
                      <a:lnTo>
                        <a:pt x="1" y="11"/>
                      </a:lnTo>
                      <a:lnTo>
                        <a:pt x="6" y="12"/>
                      </a:lnTo>
                      <a:lnTo>
                        <a:pt x="12" y="9"/>
                      </a:lnTo>
                      <a:lnTo>
                        <a:pt x="16" y="4"/>
                      </a:lnTo>
                      <a:lnTo>
                        <a:pt x="5" y="0"/>
                      </a:lnTo>
                      <a:close/>
                    </a:path>
                  </a:pathLst>
                </a:custGeom>
                <a:solidFill>
                  <a:srgbClr val="000000"/>
                </a:solidFill>
                <a:ln w="9525">
                  <a:noFill/>
                  <a:round/>
                  <a:headEnd/>
                  <a:tailEnd/>
                </a:ln>
              </p:spPr>
              <p:txBody>
                <a:bodyPr/>
                <a:lstStyle/>
                <a:p>
                  <a:endParaRPr lang="en-US"/>
                </a:p>
              </p:txBody>
            </p:sp>
            <p:sp>
              <p:nvSpPr>
                <p:cNvPr id="12717" name="Freeform 694"/>
                <p:cNvSpPr>
                  <a:spLocks/>
                </p:cNvSpPr>
                <p:nvPr/>
              </p:nvSpPr>
              <p:spPr bwMode="auto">
                <a:xfrm>
                  <a:off x="2793" y="4061"/>
                  <a:ext cx="5" cy="6"/>
                </a:xfrm>
                <a:custGeom>
                  <a:avLst/>
                  <a:gdLst>
                    <a:gd name="T0" fmla="*/ 0 w 13"/>
                    <a:gd name="T1" fmla="*/ 0 h 19"/>
                    <a:gd name="T2" fmla="*/ 0 w 13"/>
                    <a:gd name="T3" fmla="*/ 0 h 19"/>
                    <a:gd name="T4" fmla="*/ 0 w 13"/>
                    <a:gd name="T5" fmla="*/ 0 h 19"/>
                    <a:gd name="T6" fmla="*/ 0 w 13"/>
                    <a:gd name="T7" fmla="*/ 0 h 19"/>
                    <a:gd name="T8" fmla="*/ 0 w 13"/>
                    <a:gd name="T9" fmla="*/ 0 h 19"/>
                    <a:gd name="T10" fmla="*/ 0 w 13"/>
                    <a:gd name="T11" fmla="*/ 0 h 19"/>
                    <a:gd name="T12" fmla="*/ 0 w 13"/>
                    <a:gd name="T13" fmla="*/ 0 h 19"/>
                    <a:gd name="T14" fmla="*/ 0 w 13"/>
                    <a:gd name="T15" fmla="*/ 0 h 19"/>
                    <a:gd name="T16" fmla="*/ 0 w 13"/>
                    <a:gd name="T17" fmla="*/ 0 h 19"/>
                    <a:gd name="T18" fmla="*/ 0 w 13"/>
                    <a:gd name="T19" fmla="*/ 0 h 19"/>
                    <a:gd name="T20" fmla="*/ 0 w 13"/>
                    <a:gd name="T21" fmla="*/ 0 h 19"/>
                    <a:gd name="T22" fmla="*/ 0 w 13"/>
                    <a:gd name="T23" fmla="*/ 0 h 19"/>
                    <a:gd name="T24" fmla="*/ 0 w 13"/>
                    <a:gd name="T25" fmla="*/ 0 h 1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9"/>
                    <a:gd name="T41" fmla="*/ 13 w 13"/>
                    <a:gd name="T42" fmla="*/ 19 h 1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9">
                      <a:moveTo>
                        <a:pt x="0" y="7"/>
                      </a:moveTo>
                      <a:lnTo>
                        <a:pt x="0" y="7"/>
                      </a:lnTo>
                      <a:lnTo>
                        <a:pt x="1" y="8"/>
                      </a:lnTo>
                      <a:lnTo>
                        <a:pt x="1" y="9"/>
                      </a:lnTo>
                      <a:lnTo>
                        <a:pt x="1" y="13"/>
                      </a:lnTo>
                      <a:lnTo>
                        <a:pt x="1" y="15"/>
                      </a:lnTo>
                      <a:lnTo>
                        <a:pt x="12" y="19"/>
                      </a:lnTo>
                      <a:lnTo>
                        <a:pt x="13" y="13"/>
                      </a:lnTo>
                      <a:lnTo>
                        <a:pt x="12" y="8"/>
                      </a:lnTo>
                      <a:lnTo>
                        <a:pt x="11" y="5"/>
                      </a:lnTo>
                      <a:lnTo>
                        <a:pt x="8" y="0"/>
                      </a:lnTo>
                      <a:lnTo>
                        <a:pt x="0" y="7"/>
                      </a:lnTo>
                      <a:close/>
                    </a:path>
                  </a:pathLst>
                </a:custGeom>
                <a:solidFill>
                  <a:srgbClr val="000000"/>
                </a:solidFill>
                <a:ln w="9525">
                  <a:noFill/>
                  <a:round/>
                  <a:headEnd/>
                  <a:tailEnd/>
                </a:ln>
              </p:spPr>
              <p:txBody>
                <a:bodyPr/>
                <a:lstStyle/>
                <a:p>
                  <a:endParaRPr lang="en-US"/>
                </a:p>
              </p:txBody>
            </p:sp>
            <p:sp>
              <p:nvSpPr>
                <p:cNvPr id="12718" name="Freeform 695"/>
                <p:cNvSpPr>
                  <a:spLocks/>
                </p:cNvSpPr>
                <p:nvPr/>
              </p:nvSpPr>
              <p:spPr bwMode="auto">
                <a:xfrm>
                  <a:off x="2791" y="4060"/>
                  <a:ext cx="5" cy="3"/>
                </a:xfrm>
                <a:custGeom>
                  <a:avLst/>
                  <a:gdLst>
                    <a:gd name="T0" fmla="*/ 0 w 15"/>
                    <a:gd name="T1" fmla="*/ 0 h 10"/>
                    <a:gd name="T2" fmla="*/ 0 w 15"/>
                    <a:gd name="T3" fmla="*/ 0 h 10"/>
                    <a:gd name="T4" fmla="*/ 0 w 15"/>
                    <a:gd name="T5" fmla="*/ 0 h 10"/>
                    <a:gd name="T6" fmla="*/ 0 w 15"/>
                    <a:gd name="T7" fmla="*/ 0 h 10"/>
                    <a:gd name="T8" fmla="*/ 0 w 15"/>
                    <a:gd name="T9" fmla="*/ 0 h 10"/>
                    <a:gd name="T10" fmla="*/ 0 w 15"/>
                    <a:gd name="T11" fmla="*/ 0 h 10"/>
                    <a:gd name="T12" fmla="*/ 0 w 15"/>
                    <a:gd name="T13" fmla="*/ 0 h 10"/>
                    <a:gd name="T14" fmla="*/ 0 w 15"/>
                    <a:gd name="T15" fmla="*/ 0 h 10"/>
                    <a:gd name="T16" fmla="*/ 0 w 15"/>
                    <a:gd name="T17" fmla="*/ 0 h 10"/>
                    <a:gd name="T18" fmla="*/ 0 w 15"/>
                    <a:gd name="T19" fmla="*/ 0 h 10"/>
                    <a:gd name="T20" fmla="*/ 0 w 15"/>
                    <a:gd name="T21" fmla="*/ 0 h 10"/>
                    <a:gd name="T22" fmla="*/ 0 w 15"/>
                    <a:gd name="T23" fmla="*/ 0 h 10"/>
                    <a:gd name="T24" fmla="*/ 0 w 15"/>
                    <a:gd name="T25" fmla="*/ 0 h 10"/>
                    <a:gd name="T26" fmla="*/ 0 w 15"/>
                    <a:gd name="T27" fmla="*/ 0 h 10"/>
                    <a:gd name="T28" fmla="*/ 0 w 15"/>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0"/>
                    <a:gd name="T47" fmla="*/ 15 w 15"/>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0">
                      <a:moveTo>
                        <a:pt x="4" y="10"/>
                      </a:moveTo>
                      <a:lnTo>
                        <a:pt x="4" y="10"/>
                      </a:lnTo>
                      <a:lnTo>
                        <a:pt x="7" y="10"/>
                      </a:lnTo>
                      <a:lnTo>
                        <a:pt x="7" y="9"/>
                      </a:lnTo>
                      <a:lnTo>
                        <a:pt x="15" y="2"/>
                      </a:lnTo>
                      <a:lnTo>
                        <a:pt x="8" y="0"/>
                      </a:lnTo>
                      <a:lnTo>
                        <a:pt x="4" y="0"/>
                      </a:lnTo>
                      <a:lnTo>
                        <a:pt x="1" y="1"/>
                      </a:lnTo>
                      <a:lnTo>
                        <a:pt x="0" y="1"/>
                      </a:lnTo>
                      <a:lnTo>
                        <a:pt x="4" y="10"/>
                      </a:lnTo>
                      <a:close/>
                    </a:path>
                  </a:pathLst>
                </a:custGeom>
                <a:solidFill>
                  <a:srgbClr val="000000"/>
                </a:solidFill>
                <a:ln w="9525">
                  <a:noFill/>
                  <a:round/>
                  <a:headEnd/>
                  <a:tailEnd/>
                </a:ln>
              </p:spPr>
              <p:txBody>
                <a:bodyPr/>
                <a:lstStyle/>
                <a:p>
                  <a:endParaRPr lang="en-US"/>
                </a:p>
              </p:txBody>
            </p:sp>
            <p:sp>
              <p:nvSpPr>
                <p:cNvPr id="12719" name="Freeform 696"/>
                <p:cNvSpPr>
                  <a:spLocks/>
                </p:cNvSpPr>
                <p:nvPr/>
              </p:nvSpPr>
              <p:spPr bwMode="auto">
                <a:xfrm>
                  <a:off x="2799" y="4047"/>
                  <a:ext cx="6" cy="1"/>
                </a:xfrm>
                <a:custGeom>
                  <a:avLst/>
                  <a:gdLst>
                    <a:gd name="T0" fmla="*/ 0 w 20"/>
                    <a:gd name="T1" fmla="*/ 1 h 1"/>
                    <a:gd name="T2" fmla="*/ 0 w 20"/>
                    <a:gd name="T3" fmla="*/ 0 h 1"/>
                    <a:gd name="T4" fmla="*/ 0 w 20"/>
                    <a:gd name="T5" fmla="*/ 0 h 1"/>
                    <a:gd name="T6" fmla="*/ 0 w 20"/>
                    <a:gd name="T7" fmla="*/ 0 h 1"/>
                    <a:gd name="T8" fmla="*/ 0 w 20"/>
                    <a:gd name="T9" fmla="*/ 1 h 1"/>
                    <a:gd name="T10" fmla="*/ 0 w 20"/>
                    <a:gd name="T11" fmla="*/ 1 h 1"/>
                    <a:gd name="T12" fmla="*/ 0 w 20"/>
                    <a:gd name="T13" fmla="*/ 1 h 1"/>
                    <a:gd name="T14" fmla="*/ 0 60000 65536"/>
                    <a:gd name="T15" fmla="*/ 0 60000 65536"/>
                    <a:gd name="T16" fmla="*/ 0 60000 65536"/>
                    <a:gd name="T17" fmla="*/ 0 60000 65536"/>
                    <a:gd name="T18" fmla="*/ 0 60000 65536"/>
                    <a:gd name="T19" fmla="*/ 0 60000 65536"/>
                    <a:gd name="T20" fmla="*/ 0 60000 65536"/>
                    <a:gd name="T21" fmla="*/ 0 w 20"/>
                    <a:gd name="T22" fmla="*/ 0 h 1"/>
                    <a:gd name="T23" fmla="*/ 20 w 2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 h="1">
                      <a:moveTo>
                        <a:pt x="20" y="1"/>
                      </a:moveTo>
                      <a:lnTo>
                        <a:pt x="14" y="0"/>
                      </a:lnTo>
                      <a:lnTo>
                        <a:pt x="10" y="0"/>
                      </a:lnTo>
                      <a:lnTo>
                        <a:pt x="4" y="0"/>
                      </a:lnTo>
                      <a:lnTo>
                        <a:pt x="0" y="1"/>
                      </a:lnTo>
                      <a:lnTo>
                        <a:pt x="20" y="1"/>
                      </a:lnTo>
                      <a:close/>
                    </a:path>
                  </a:pathLst>
                </a:custGeom>
                <a:solidFill>
                  <a:srgbClr val="FFFFFF"/>
                </a:solidFill>
                <a:ln w="9525">
                  <a:noFill/>
                  <a:round/>
                  <a:headEnd/>
                  <a:tailEnd/>
                </a:ln>
              </p:spPr>
              <p:txBody>
                <a:bodyPr/>
                <a:lstStyle/>
                <a:p>
                  <a:endParaRPr lang="en-US"/>
                </a:p>
              </p:txBody>
            </p:sp>
            <p:sp>
              <p:nvSpPr>
                <p:cNvPr id="12720" name="Freeform 697"/>
                <p:cNvSpPr>
                  <a:spLocks/>
                </p:cNvSpPr>
                <p:nvPr/>
              </p:nvSpPr>
              <p:spPr bwMode="auto">
                <a:xfrm>
                  <a:off x="2794" y="4047"/>
                  <a:ext cx="16" cy="3"/>
                </a:xfrm>
                <a:custGeom>
                  <a:avLst/>
                  <a:gdLst>
                    <a:gd name="T0" fmla="*/ 1 w 50"/>
                    <a:gd name="T1" fmla="*/ 0 h 8"/>
                    <a:gd name="T2" fmla="*/ 1 w 50"/>
                    <a:gd name="T3" fmla="*/ 0 h 8"/>
                    <a:gd name="T4" fmla="*/ 0 w 50"/>
                    <a:gd name="T5" fmla="*/ 0 h 8"/>
                    <a:gd name="T6" fmla="*/ 0 w 50"/>
                    <a:gd name="T7" fmla="*/ 0 h 8"/>
                    <a:gd name="T8" fmla="*/ 0 w 50"/>
                    <a:gd name="T9" fmla="*/ 0 h 8"/>
                    <a:gd name="T10" fmla="*/ 0 w 50"/>
                    <a:gd name="T11" fmla="*/ 0 h 8"/>
                    <a:gd name="T12" fmla="*/ 0 w 50"/>
                    <a:gd name="T13" fmla="*/ 0 h 8"/>
                    <a:gd name="T14" fmla="*/ 0 w 50"/>
                    <a:gd name="T15" fmla="*/ 0 h 8"/>
                    <a:gd name="T16" fmla="*/ 0 w 50"/>
                    <a:gd name="T17" fmla="*/ 0 h 8"/>
                    <a:gd name="T18" fmla="*/ 0 w 50"/>
                    <a:gd name="T19" fmla="*/ 0 h 8"/>
                    <a:gd name="T20" fmla="*/ 0 w 50"/>
                    <a:gd name="T21" fmla="*/ 0 h 8"/>
                    <a:gd name="T22" fmla="*/ 0 w 50"/>
                    <a:gd name="T23" fmla="*/ 0 h 8"/>
                    <a:gd name="T24" fmla="*/ 0 w 50"/>
                    <a:gd name="T25" fmla="*/ 0 h 8"/>
                    <a:gd name="T26" fmla="*/ 0 w 50"/>
                    <a:gd name="T27" fmla="*/ 0 h 8"/>
                    <a:gd name="T28" fmla="*/ 1 w 50"/>
                    <a:gd name="T29" fmla="*/ 0 h 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
                    <a:gd name="T46" fmla="*/ 0 h 8"/>
                    <a:gd name="T47" fmla="*/ 50 w 50"/>
                    <a:gd name="T48" fmla="*/ 8 h 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 h="8">
                      <a:moveTo>
                        <a:pt x="50" y="8"/>
                      </a:moveTo>
                      <a:lnTo>
                        <a:pt x="46" y="6"/>
                      </a:lnTo>
                      <a:lnTo>
                        <a:pt x="41" y="4"/>
                      </a:lnTo>
                      <a:lnTo>
                        <a:pt x="36" y="2"/>
                      </a:lnTo>
                      <a:lnTo>
                        <a:pt x="32" y="0"/>
                      </a:lnTo>
                      <a:lnTo>
                        <a:pt x="28" y="0"/>
                      </a:lnTo>
                      <a:lnTo>
                        <a:pt x="24" y="0"/>
                      </a:lnTo>
                      <a:lnTo>
                        <a:pt x="19" y="0"/>
                      </a:lnTo>
                      <a:lnTo>
                        <a:pt x="15" y="1"/>
                      </a:lnTo>
                      <a:lnTo>
                        <a:pt x="3" y="7"/>
                      </a:lnTo>
                      <a:lnTo>
                        <a:pt x="1" y="7"/>
                      </a:lnTo>
                      <a:lnTo>
                        <a:pt x="0" y="7"/>
                      </a:lnTo>
                      <a:lnTo>
                        <a:pt x="0" y="8"/>
                      </a:lnTo>
                      <a:lnTo>
                        <a:pt x="50" y="8"/>
                      </a:lnTo>
                      <a:close/>
                    </a:path>
                  </a:pathLst>
                </a:custGeom>
                <a:solidFill>
                  <a:srgbClr val="F5F5F5"/>
                </a:solidFill>
                <a:ln w="9525">
                  <a:noFill/>
                  <a:round/>
                  <a:headEnd/>
                  <a:tailEnd/>
                </a:ln>
              </p:spPr>
              <p:txBody>
                <a:bodyPr/>
                <a:lstStyle/>
                <a:p>
                  <a:endParaRPr lang="en-US"/>
                </a:p>
              </p:txBody>
            </p:sp>
            <p:sp>
              <p:nvSpPr>
                <p:cNvPr id="12721" name="Freeform 698"/>
                <p:cNvSpPr>
                  <a:spLocks/>
                </p:cNvSpPr>
                <p:nvPr/>
              </p:nvSpPr>
              <p:spPr bwMode="auto">
                <a:xfrm>
                  <a:off x="2792" y="4048"/>
                  <a:ext cx="22" cy="4"/>
                </a:xfrm>
                <a:custGeom>
                  <a:avLst/>
                  <a:gdLst>
                    <a:gd name="T0" fmla="*/ 0 w 66"/>
                    <a:gd name="T1" fmla="*/ 0 h 13"/>
                    <a:gd name="T2" fmla="*/ 1 w 66"/>
                    <a:gd name="T3" fmla="*/ 0 h 13"/>
                    <a:gd name="T4" fmla="*/ 1 w 66"/>
                    <a:gd name="T5" fmla="*/ 0 h 13"/>
                    <a:gd name="T6" fmla="*/ 1 w 66"/>
                    <a:gd name="T7" fmla="*/ 0 h 13"/>
                    <a:gd name="T8" fmla="*/ 1 w 66"/>
                    <a:gd name="T9" fmla="*/ 0 h 13"/>
                    <a:gd name="T10" fmla="*/ 1 w 66"/>
                    <a:gd name="T11" fmla="*/ 0 h 13"/>
                    <a:gd name="T12" fmla="*/ 1 w 66"/>
                    <a:gd name="T13" fmla="*/ 0 h 13"/>
                    <a:gd name="T14" fmla="*/ 1 w 66"/>
                    <a:gd name="T15" fmla="*/ 0 h 13"/>
                    <a:gd name="T16" fmla="*/ 1 w 66"/>
                    <a:gd name="T17" fmla="*/ 0 h 13"/>
                    <a:gd name="T18" fmla="*/ 0 w 66"/>
                    <a:gd name="T19" fmla="*/ 0 h 13"/>
                    <a:gd name="T20" fmla="*/ 0 w 66"/>
                    <a:gd name="T21" fmla="*/ 0 h 13"/>
                    <a:gd name="T22" fmla="*/ 0 w 66"/>
                    <a:gd name="T23" fmla="*/ 0 h 13"/>
                    <a:gd name="T24" fmla="*/ 0 w 66"/>
                    <a:gd name="T25" fmla="*/ 0 h 13"/>
                    <a:gd name="T26" fmla="*/ 0 w 66"/>
                    <a:gd name="T27" fmla="*/ 0 h 13"/>
                    <a:gd name="T28" fmla="*/ 0 w 66"/>
                    <a:gd name="T29" fmla="*/ 0 h 13"/>
                    <a:gd name="T30" fmla="*/ 0 w 66"/>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
                    <a:gd name="T49" fmla="*/ 0 h 13"/>
                    <a:gd name="T50" fmla="*/ 66 w 66"/>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 h="13">
                      <a:moveTo>
                        <a:pt x="40" y="0"/>
                      </a:moveTo>
                      <a:lnTo>
                        <a:pt x="42" y="1"/>
                      </a:lnTo>
                      <a:lnTo>
                        <a:pt x="46" y="3"/>
                      </a:lnTo>
                      <a:lnTo>
                        <a:pt x="49" y="4"/>
                      </a:lnTo>
                      <a:lnTo>
                        <a:pt x="53" y="6"/>
                      </a:lnTo>
                      <a:lnTo>
                        <a:pt x="55" y="7"/>
                      </a:lnTo>
                      <a:lnTo>
                        <a:pt x="59" y="10"/>
                      </a:lnTo>
                      <a:lnTo>
                        <a:pt x="62" y="12"/>
                      </a:lnTo>
                      <a:lnTo>
                        <a:pt x="66" y="13"/>
                      </a:lnTo>
                      <a:lnTo>
                        <a:pt x="0" y="13"/>
                      </a:lnTo>
                      <a:lnTo>
                        <a:pt x="1" y="11"/>
                      </a:lnTo>
                      <a:lnTo>
                        <a:pt x="4" y="9"/>
                      </a:lnTo>
                      <a:lnTo>
                        <a:pt x="5" y="7"/>
                      </a:lnTo>
                      <a:lnTo>
                        <a:pt x="8" y="6"/>
                      </a:lnTo>
                      <a:lnTo>
                        <a:pt x="20" y="0"/>
                      </a:lnTo>
                      <a:lnTo>
                        <a:pt x="40" y="0"/>
                      </a:lnTo>
                      <a:close/>
                    </a:path>
                  </a:pathLst>
                </a:custGeom>
                <a:solidFill>
                  <a:srgbClr val="EDEDED"/>
                </a:solidFill>
                <a:ln w="9525">
                  <a:noFill/>
                  <a:round/>
                  <a:headEnd/>
                  <a:tailEnd/>
                </a:ln>
              </p:spPr>
              <p:txBody>
                <a:bodyPr/>
                <a:lstStyle/>
                <a:p>
                  <a:endParaRPr lang="en-US"/>
                </a:p>
              </p:txBody>
            </p:sp>
            <p:sp>
              <p:nvSpPr>
                <p:cNvPr id="12722" name="Freeform 699"/>
                <p:cNvSpPr>
                  <a:spLocks/>
                </p:cNvSpPr>
                <p:nvPr/>
              </p:nvSpPr>
              <p:spPr bwMode="auto">
                <a:xfrm>
                  <a:off x="2791" y="4050"/>
                  <a:ext cx="25" cy="4"/>
                </a:xfrm>
                <a:custGeom>
                  <a:avLst/>
                  <a:gdLst>
                    <a:gd name="T0" fmla="*/ 1 w 76"/>
                    <a:gd name="T1" fmla="*/ 0 h 13"/>
                    <a:gd name="T2" fmla="*/ 1 w 76"/>
                    <a:gd name="T3" fmla="*/ 0 h 13"/>
                    <a:gd name="T4" fmla="*/ 1 w 76"/>
                    <a:gd name="T5" fmla="*/ 0 h 13"/>
                    <a:gd name="T6" fmla="*/ 1 w 76"/>
                    <a:gd name="T7" fmla="*/ 0 h 13"/>
                    <a:gd name="T8" fmla="*/ 1 w 76"/>
                    <a:gd name="T9" fmla="*/ 0 h 13"/>
                    <a:gd name="T10" fmla="*/ 0 w 76"/>
                    <a:gd name="T11" fmla="*/ 0 h 13"/>
                    <a:gd name="T12" fmla="*/ 0 w 76"/>
                    <a:gd name="T13" fmla="*/ 0 h 13"/>
                    <a:gd name="T14" fmla="*/ 0 w 76"/>
                    <a:gd name="T15" fmla="*/ 0 h 13"/>
                    <a:gd name="T16" fmla="*/ 0 w 76"/>
                    <a:gd name="T17" fmla="*/ 0 h 13"/>
                    <a:gd name="T18" fmla="*/ 0 w 76"/>
                    <a:gd name="T19" fmla="*/ 0 h 13"/>
                    <a:gd name="T20" fmla="*/ 1 w 76"/>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13"/>
                    <a:gd name="T35" fmla="*/ 76 w 76"/>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13">
                      <a:moveTo>
                        <a:pt x="58" y="0"/>
                      </a:moveTo>
                      <a:lnTo>
                        <a:pt x="62" y="3"/>
                      </a:lnTo>
                      <a:lnTo>
                        <a:pt x="67" y="6"/>
                      </a:lnTo>
                      <a:lnTo>
                        <a:pt x="72" y="10"/>
                      </a:lnTo>
                      <a:lnTo>
                        <a:pt x="76" y="13"/>
                      </a:lnTo>
                      <a:lnTo>
                        <a:pt x="0" y="13"/>
                      </a:lnTo>
                      <a:lnTo>
                        <a:pt x="1" y="10"/>
                      </a:lnTo>
                      <a:lnTo>
                        <a:pt x="3" y="6"/>
                      </a:lnTo>
                      <a:lnTo>
                        <a:pt x="5" y="3"/>
                      </a:lnTo>
                      <a:lnTo>
                        <a:pt x="8" y="0"/>
                      </a:lnTo>
                      <a:lnTo>
                        <a:pt x="58" y="0"/>
                      </a:lnTo>
                      <a:close/>
                    </a:path>
                  </a:pathLst>
                </a:custGeom>
                <a:solidFill>
                  <a:srgbClr val="E3E3E3"/>
                </a:solidFill>
                <a:ln w="9525">
                  <a:noFill/>
                  <a:round/>
                  <a:headEnd/>
                  <a:tailEnd/>
                </a:ln>
              </p:spPr>
              <p:txBody>
                <a:bodyPr/>
                <a:lstStyle/>
                <a:p>
                  <a:endParaRPr lang="en-US"/>
                </a:p>
              </p:txBody>
            </p:sp>
            <p:sp>
              <p:nvSpPr>
                <p:cNvPr id="12723" name="Freeform 700"/>
                <p:cNvSpPr>
                  <a:spLocks/>
                </p:cNvSpPr>
                <p:nvPr/>
              </p:nvSpPr>
              <p:spPr bwMode="auto">
                <a:xfrm>
                  <a:off x="2791" y="4052"/>
                  <a:ext cx="28" cy="5"/>
                </a:xfrm>
                <a:custGeom>
                  <a:avLst/>
                  <a:gdLst>
                    <a:gd name="T0" fmla="*/ 1 w 83"/>
                    <a:gd name="T1" fmla="*/ 0 h 14"/>
                    <a:gd name="T2" fmla="*/ 1 w 83"/>
                    <a:gd name="T3" fmla="*/ 0 h 14"/>
                    <a:gd name="T4" fmla="*/ 1 w 83"/>
                    <a:gd name="T5" fmla="*/ 0 h 14"/>
                    <a:gd name="T6" fmla="*/ 1 w 83"/>
                    <a:gd name="T7" fmla="*/ 0 h 14"/>
                    <a:gd name="T8" fmla="*/ 1 w 83"/>
                    <a:gd name="T9" fmla="*/ 0 h 14"/>
                    <a:gd name="T10" fmla="*/ 0 w 83"/>
                    <a:gd name="T11" fmla="*/ 0 h 14"/>
                    <a:gd name="T12" fmla="*/ 0 w 83"/>
                    <a:gd name="T13" fmla="*/ 0 h 14"/>
                    <a:gd name="T14" fmla="*/ 0 w 83"/>
                    <a:gd name="T15" fmla="*/ 0 h 14"/>
                    <a:gd name="T16" fmla="*/ 0 w 83"/>
                    <a:gd name="T17" fmla="*/ 0 h 14"/>
                    <a:gd name="T18" fmla="*/ 0 w 83"/>
                    <a:gd name="T19" fmla="*/ 0 h 14"/>
                    <a:gd name="T20" fmla="*/ 1 w 83"/>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14"/>
                    <a:gd name="T35" fmla="*/ 83 w 8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14">
                      <a:moveTo>
                        <a:pt x="69" y="0"/>
                      </a:moveTo>
                      <a:lnTo>
                        <a:pt x="72" y="4"/>
                      </a:lnTo>
                      <a:lnTo>
                        <a:pt x="76" y="7"/>
                      </a:lnTo>
                      <a:lnTo>
                        <a:pt x="80" y="11"/>
                      </a:lnTo>
                      <a:lnTo>
                        <a:pt x="83" y="14"/>
                      </a:lnTo>
                      <a:lnTo>
                        <a:pt x="0" y="14"/>
                      </a:lnTo>
                      <a:lnTo>
                        <a:pt x="0" y="11"/>
                      </a:lnTo>
                      <a:lnTo>
                        <a:pt x="0" y="7"/>
                      </a:lnTo>
                      <a:lnTo>
                        <a:pt x="1" y="4"/>
                      </a:lnTo>
                      <a:lnTo>
                        <a:pt x="3" y="0"/>
                      </a:lnTo>
                      <a:lnTo>
                        <a:pt x="69" y="0"/>
                      </a:lnTo>
                      <a:close/>
                    </a:path>
                  </a:pathLst>
                </a:custGeom>
                <a:solidFill>
                  <a:srgbClr val="D9D9D9"/>
                </a:solidFill>
                <a:ln w="9525">
                  <a:noFill/>
                  <a:round/>
                  <a:headEnd/>
                  <a:tailEnd/>
                </a:ln>
              </p:spPr>
              <p:txBody>
                <a:bodyPr/>
                <a:lstStyle/>
                <a:p>
                  <a:endParaRPr lang="en-US"/>
                </a:p>
              </p:txBody>
            </p:sp>
            <p:sp>
              <p:nvSpPr>
                <p:cNvPr id="12724" name="Freeform 701"/>
                <p:cNvSpPr>
                  <a:spLocks/>
                </p:cNvSpPr>
                <p:nvPr/>
              </p:nvSpPr>
              <p:spPr bwMode="auto">
                <a:xfrm>
                  <a:off x="2791" y="4054"/>
                  <a:ext cx="29" cy="5"/>
                </a:xfrm>
                <a:custGeom>
                  <a:avLst/>
                  <a:gdLst>
                    <a:gd name="T0" fmla="*/ 1 w 88"/>
                    <a:gd name="T1" fmla="*/ 0 h 13"/>
                    <a:gd name="T2" fmla="*/ 1 w 88"/>
                    <a:gd name="T3" fmla="*/ 0 h 13"/>
                    <a:gd name="T4" fmla="*/ 1 w 88"/>
                    <a:gd name="T5" fmla="*/ 0 h 13"/>
                    <a:gd name="T6" fmla="*/ 1 w 88"/>
                    <a:gd name="T7" fmla="*/ 0 h 13"/>
                    <a:gd name="T8" fmla="*/ 1 w 88"/>
                    <a:gd name="T9" fmla="*/ 0 h 13"/>
                    <a:gd name="T10" fmla="*/ 0 w 88"/>
                    <a:gd name="T11" fmla="*/ 0 h 13"/>
                    <a:gd name="T12" fmla="*/ 0 w 88"/>
                    <a:gd name="T13" fmla="*/ 0 h 13"/>
                    <a:gd name="T14" fmla="*/ 0 w 88"/>
                    <a:gd name="T15" fmla="*/ 0 h 13"/>
                    <a:gd name="T16" fmla="*/ 0 w 88"/>
                    <a:gd name="T17" fmla="*/ 0 h 13"/>
                    <a:gd name="T18" fmla="*/ 0 w 88"/>
                    <a:gd name="T19" fmla="*/ 0 h 13"/>
                    <a:gd name="T20" fmla="*/ 1 w 88"/>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8"/>
                    <a:gd name="T34" fmla="*/ 0 h 13"/>
                    <a:gd name="T35" fmla="*/ 88 w 88"/>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8" h="13">
                      <a:moveTo>
                        <a:pt x="76" y="0"/>
                      </a:moveTo>
                      <a:lnTo>
                        <a:pt x="80" y="4"/>
                      </a:lnTo>
                      <a:lnTo>
                        <a:pt x="83" y="6"/>
                      </a:lnTo>
                      <a:lnTo>
                        <a:pt x="85" y="10"/>
                      </a:lnTo>
                      <a:lnTo>
                        <a:pt x="88" y="13"/>
                      </a:lnTo>
                      <a:lnTo>
                        <a:pt x="1" y="13"/>
                      </a:lnTo>
                      <a:lnTo>
                        <a:pt x="0" y="10"/>
                      </a:lnTo>
                      <a:lnTo>
                        <a:pt x="0" y="6"/>
                      </a:lnTo>
                      <a:lnTo>
                        <a:pt x="0" y="4"/>
                      </a:lnTo>
                      <a:lnTo>
                        <a:pt x="0" y="0"/>
                      </a:lnTo>
                      <a:lnTo>
                        <a:pt x="76" y="0"/>
                      </a:lnTo>
                      <a:close/>
                    </a:path>
                  </a:pathLst>
                </a:custGeom>
                <a:solidFill>
                  <a:srgbClr val="D1D1D1"/>
                </a:solidFill>
                <a:ln w="9525">
                  <a:noFill/>
                  <a:round/>
                  <a:headEnd/>
                  <a:tailEnd/>
                </a:ln>
              </p:spPr>
              <p:txBody>
                <a:bodyPr/>
                <a:lstStyle/>
                <a:p>
                  <a:endParaRPr lang="en-US"/>
                </a:p>
              </p:txBody>
            </p:sp>
            <p:sp>
              <p:nvSpPr>
                <p:cNvPr id="12725" name="Freeform 702"/>
                <p:cNvSpPr>
                  <a:spLocks/>
                </p:cNvSpPr>
                <p:nvPr/>
              </p:nvSpPr>
              <p:spPr bwMode="auto">
                <a:xfrm>
                  <a:off x="2791" y="4057"/>
                  <a:ext cx="31" cy="4"/>
                </a:xfrm>
                <a:custGeom>
                  <a:avLst/>
                  <a:gdLst>
                    <a:gd name="T0" fmla="*/ 1 w 94"/>
                    <a:gd name="T1" fmla="*/ 0 h 13"/>
                    <a:gd name="T2" fmla="*/ 1 w 94"/>
                    <a:gd name="T3" fmla="*/ 0 h 13"/>
                    <a:gd name="T4" fmla="*/ 1 w 94"/>
                    <a:gd name="T5" fmla="*/ 0 h 13"/>
                    <a:gd name="T6" fmla="*/ 1 w 94"/>
                    <a:gd name="T7" fmla="*/ 0 h 13"/>
                    <a:gd name="T8" fmla="*/ 1 w 94"/>
                    <a:gd name="T9" fmla="*/ 0 h 13"/>
                    <a:gd name="T10" fmla="*/ 1 w 94"/>
                    <a:gd name="T11" fmla="*/ 0 h 13"/>
                    <a:gd name="T12" fmla="*/ 1 w 94"/>
                    <a:gd name="T13" fmla="*/ 0 h 13"/>
                    <a:gd name="T14" fmla="*/ 1 w 94"/>
                    <a:gd name="T15" fmla="*/ 0 h 13"/>
                    <a:gd name="T16" fmla="*/ 1 w 94"/>
                    <a:gd name="T17" fmla="*/ 0 h 13"/>
                    <a:gd name="T18" fmla="*/ 0 w 94"/>
                    <a:gd name="T19" fmla="*/ 0 h 13"/>
                    <a:gd name="T20" fmla="*/ 0 w 94"/>
                    <a:gd name="T21" fmla="*/ 0 h 13"/>
                    <a:gd name="T22" fmla="*/ 0 w 94"/>
                    <a:gd name="T23" fmla="*/ 0 h 13"/>
                    <a:gd name="T24" fmla="*/ 0 w 94"/>
                    <a:gd name="T25" fmla="*/ 0 h 13"/>
                    <a:gd name="T26" fmla="*/ 0 w 94"/>
                    <a:gd name="T27" fmla="*/ 0 h 13"/>
                    <a:gd name="T28" fmla="*/ 1 w 94"/>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3"/>
                    <a:gd name="T47" fmla="*/ 94 w 94"/>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3">
                      <a:moveTo>
                        <a:pt x="94" y="13"/>
                      </a:moveTo>
                      <a:lnTo>
                        <a:pt x="92" y="12"/>
                      </a:lnTo>
                      <a:lnTo>
                        <a:pt x="92" y="11"/>
                      </a:lnTo>
                      <a:lnTo>
                        <a:pt x="91" y="11"/>
                      </a:lnTo>
                      <a:lnTo>
                        <a:pt x="89" y="10"/>
                      </a:lnTo>
                      <a:lnTo>
                        <a:pt x="88" y="7"/>
                      </a:lnTo>
                      <a:lnTo>
                        <a:pt x="87" y="5"/>
                      </a:lnTo>
                      <a:lnTo>
                        <a:pt x="85" y="3"/>
                      </a:lnTo>
                      <a:lnTo>
                        <a:pt x="83" y="0"/>
                      </a:lnTo>
                      <a:lnTo>
                        <a:pt x="0" y="0"/>
                      </a:lnTo>
                      <a:lnTo>
                        <a:pt x="0" y="3"/>
                      </a:lnTo>
                      <a:lnTo>
                        <a:pt x="1" y="6"/>
                      </a:lnTo>
                      <a:lnTo>
                        <a:pt x="3" y="10"/>
                      </a:lnTo>
                      <a:lnTo>
                        <a:pt x="3" y="13"/>
                      </a:lnTo>
                      <a:lnTo>
                        <a:pt x="94" y="13"/>
                      </a:lnTo>
                      <a:close/>
                    </a:path>
                  </a:pathLst>
                </a:custGeom>
                <a:solidFill>
                  <a:srgbClr val="C7C7C7"/>
                </a:solidFill>
                <a:ln w="9525">
                  <a:noFill/>
                  <a:round/>
                  <a:headEnd/>
                  <a:tailEnd/>
                </a:ln>
              </p:spPr>
              <p:txBody>
                <a:bodyPr/>
                <a:lstStyle/>
                <a:p>
                  <a:endParaRPr lang="en-US"/>
                </a:p>
              </p:txBody>
            </p:sp>
            <p:sp>
              <p:nvSpPr>
                <p:cNvPr id="12726" name="Freeform 703"/>
                <p:cNvSpPr>
                  <a:spLocks/>
                </p:cNvSpPr>
                <p:nvPr/>
              </p:nvSpPr>
              <p:spPr bwMode="auto">
                <a:xfrm>
                  <a:off x="2791" y="4059"/>
                  <a:ext cx="33" cy="4"/>
                </a:xfrm>
                <a:custGeom>
                  <a:avLst/>
                  <a:gdLst>
                    <a:gd name="T0" fmla="*/ 1 w 97"/>
                    <a:gd name="T1" fmla="*/ 0 h 14"/>
                    <a:gd name="T2" fmla="*/ 1 w 97"/>
                    <a:gd name="T3" fmla="*/ 0 h 14"/>
                    <a:gd name="T4" fmla="*/ 1 w 97"/>
                    <a:gd name="T5" fmla="*/ 0 h 14"/>
                    <a:gd name="T6" fmla="*/ 1 w 97"/>
                    <a:gd name="T7" fmla="*/ 0 h 14"/>
                    <a:gd name="T8" fmla="*/ 1 w 97"/>
                    <a:gd name="T9" fmla="*/ 0 h 14"/>
                    <a:gd name="T10" fmla="*/ 1 w 97"/>
                    <a:gd name="T11" fmla="*/ 0 h 14"/>
                    <a:gd name="T12" fmla="*/ 1 w 97"/>
                    <a:gd name="T13" fmla="*/ 0 h 14"/>
                    <a:gd name="T14" fmla="*/ 1 w 97"/>
                    <a:gd name="T15" fmla="*/ 0 h 14"/>
                    <a:gd name="T16" fmla="*/ 1 w 97"/>
                    <a:gd name="T17" fmla="*/ 0 h 14"/>
                    <a:gd name="T18" fmla="*/ 0 w 97"/>
                    <a:gd name="T19" fmla="*/ 0 h 14"/>
                    <a:gd name="T20" fmla="*/ 0 w 97"/>
                    <a:gd name="T21" fmla="*/ 0 h 14"/>
                    <a:gd name="T22" fmla="*/ 0 w 97"/>
                    <a:gd name="T23" fmla="*/ 0 h 14"/>
                    <a:gd name="T24" fmla="*/ 0 w 97"/>
                    <a:gd name="T25" fmla="*/ 0 h 14"/>
                    <a:gd name="T26" fmla="*/ 0 w 97"/>
                    <a:gd name="T27" fmla="*/ 0 h 14"/>
                    <a:gd name="T28" fmla="*/ 1 w 97"/>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14"/>
                    <a:gd name="T47" fmla="*/ 97 w 97"/>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14">
                      <a:moveTo>
                        <a:pt x="97" y="14"/>
                      </a:moveTo>
                      <a:lnTo>
                        <a:pt x="95" y="12"/>
                      </a:lnTo>
                      <a:lnTo>
                        <a:pt x="93" y="8"/>
                      </a:lnTo>
                      <a:lnTo>
                        <a:pt x="91" y="7"/>
                      </a:lnTo>
                      <a:lnTo>
                        <a:pt x="88" y="4"/>
                      </a:lnTo>
                      <a:lnTo>
                        <a:pt x="88" y="1"/>
                      </a:lnTo>
                      <a:lnTo>
                        <a:pt x="87" y="0"/>
                      </a:lnTo>
                      <a:lnTo>
                        <a:pt x="0" y="0"/>
                      </a:lnTo>
                      <a:lnTo>
                        <a:pt x="2" y="4"/>
                      </a:lnTo>
                      <a:lnTo>
                        <a:pt x="2" y="7"/>
                      </a:lnTo>
                      <a:lnTo>
                        <a:pt x="3" y="11"/>
                      </a:lnTo>
                      <a:lnTo>
                        <a:pt x="4" y="14"/>
                      </a:lnTo>
                      <a:lnTo>
                        <a:pt x="97" y="14"/>
                      </a:lnTo>
                      <a:close/>
                    </a:path>
                  </a:pathLst>
                </a:custGeom>
                <a:solidFill>
                  <a:srgbClr val="BFBFBF"/>
                </a:solidFill>
                <a:ln w="9525">
                  <a:noFill/>
                  <a:round/>
                  <a:headEnd/>
                  <a:tailEnd/>
                </a:ln>
              </p:spPr>
              <p:txBody>
                <a:bodyPr/>
                <a:lstStyle/>
                <a:p>
                  <a:endParaRPr lang="en-US"/>
                </a:p>
              </p:txBody>
            </p:sp>
            <p:sp>
              <p:nvSpPr>
                <p:cNvPr id="12727" name="Freeform 704"/>
                <p:cNvSpPr>
                  <a:spLocks/>
                </p:cNvSpPr>
                <p:nvPr/>
              </p:nvSpPr>
              <p:spPr bwMode="auto">
                <a:xfrm>
                  <a:off x="2792" y="4061"/>
                  <a:ext cx="33" cy="4"/>
                </a:xfrm>
                <a:custGeom>
                  <a:avLst/>
                  <a:gdLst>
                    <a:gd name="T0" fmla="*/ 1 w 99"/>
                    <a:gd name="T1" fmla="*/ 0 h 13"/>
                    <a:gd name="T2" fmla="*/ 1 w 99"/>
                    <a:gd name="T3" fmla="*/ 0 h 13"/>
                    <a:gd name="T4" fmla="*/ 1 w 99"/>
                    <a:gd name="T5" fmla="*/ 0 h 13"/>
                    <a:gd name="T6" fmla="*/ 1 w 99"/>
                    <a:gd name="T7" fmla="*/ 0 h 13"/>
                    <a:gd name="T8" fmla="*/ 1 w 99"/>
                    <a:gd name="T9" fmla="*/ 0 h 13"/>
                    <a:gd name="T10" fmla="*/ 0 w 99"/>
                    <a:gd name="T11" fmla="*/ 0 h 13"/>
                    <a:gd name="T12" fmla="*/ 0 w 99"/>
                    <a:gd name="T13" fmla="*/ 0 h 13"/>
                    <a:gd name="T14" fmla="*/ 0 w 99"/>
                    <a:gd name="T15" fmla="*/ 0 h 13"/>
                    <a:gd name="T16" fmla="*/ 0 w 99"/>
                    <a:gd name="T17" fmla="*/ 0 h 13"/>
                    <a:gd name="T18" fmla="*/ 0 w 99"/>
                    <a:gd name="T19" fmla="*/ 0 h 13"/>
                    <a:gd name="T20" fmla="*/ 1 w 99"/>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13"/>
                    <a:gd name="T35" fmla="*/ 99 w 99"/>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13">
                      <a:moveTo>
                        <a:pt x="91" y="0"/>
                      </a:moveTo>
                      <a:lnTo>
                        <a:pt x="93" y="4"/>
                      </a:lnTo>
                      <a:lnTo>
                        <a:pt x="95" y="7"/>
                      </a:lnTo>
                      <a:lnTo>
                        <a:pt x="97" y="10"/>
                      </a:lnTo>
                      <a:lnTo>
                        <a:pt x="99" y="13"/>
                      </a:lnTo>
                      <a:lnTo>
                        <a:pt x="5" y="13"/>
                      </a:lnTo>
                      <a:lnTo>
                        <a:pt x="4" y="10"/>
                      </a:lnTo>
                      <a:lnTo>
                        <a:pt x="1" y="7"/>
                      </a:lnTo>
                      <a:lnTo>
                        <a:pt x="1" y="4"/>
                      </a:lnTo>
                      <a:lnTo>
                        <a:pt x="0" y="0"/>
                      </a:lnTo>
                      <a:lnTo>
                        <a:pt x="91" y="0"/>
                      </a:lnTo>
                      <a:close/>
                    </a:path>
                  </a:pathLst>
                </a:custGeom>
                <a:solidFill>
                  <a:srgbClr val="B5B5B5"/>
                </a:solidFill>
                <a:ln w="9525">
                  <a:noFill/>
                  <a:round/>
                  <a:headEnd/>
                  <a:tailEnd/>
                </a:ln>
              </p:spPr>
              <p:txBody>
                <a:bodyPr/>
                <a:lstStyle/>
                <a:p>
                  <a:endParaRPr lang="en-US"/>
                </a:p>
              </p:txBody>
            </p:sp>
            <p:sp>
              <p:nvSpPr>
                <p:cNvPr id="12728" name="Freeform 705"/>
                <p:cNvSpPr>
                  <a:spLocks/>
                </p:cNvSpPr>
                <p:nvPr/>
              </p:nvSpPr>
              <p:spPr bwMode="auto">
                <a:xfrm>
                  <a:off x="2793" y="4063"/>
                  <a:ext cx="33" cy="4"/>
                </a:xfrm>
                <a:custGeom>
                  <a:avLst/>
                  <a:gdLst>
                    <a:gd name="T0" fmla="*/ 1 w 100"/>
                    <a:gd name="T1" fmla="*/ 0 h 12"/>
                    <a:gd name="T2" fmla="*/ 1 w 100"/>
                    <a:gd name="T3" fmla="*/ 0 h 12"/>
                    <a:gd name="T4" fmla="*/ 1 w 100"/>
                    <a:gd name="T5" fmla="*/ 0 h 12"/>
                    <a:gd name="T6" fmla="*/ 1 w 100"/>
                    <a:gd name="T7" fmla="*/ 0 h 12"/>
                    <a:gd name="T8" fmla="*/ 1 w 100"/>
                    <a:gd name="T9" fmla="*/ 0 h 12"/>
                    <a:gd name="T10" fmla="*/ 0 w 100"/>
                    <a:gd name="T11" fmla="*/ 0 h 12"/>
                    <a:gd name="T12" fmla="*/ 0 w 100"/>
                    <a:gd name="T13" fmla="*/ 0 h 12"/>
                    <a:gd name="T14" fmla="*/ 0 w 100"/>
                    <a:gd name="T15" fmla="*/ 0 h 12"/>
                    <a:gd name="T16" fmla="*/ 0 w 100"/>
                    <a:gd name="T17" fmla="*/ 0 h 12"/>
                    <a:gd name="T18" fmla="*/ 0 w 100"/>
                    <a:gd name="T19" fmla="*/ 0 h 12"/>
                    <a:gd name="T20" fmla="*/ 1 w 100"/>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0"/>
                    <a:gd name="T34" fmla="*/ 0 h 12"/>
                    <a:gd name="T35" fmla="*/ 100 w 100"/>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0" h="12">
                      <a:moveTo>
                        <a:pt x="93" y="0"/>
                      </a:moveTo>
                      <a:lnTo>
                        <a:pt x="95" y="4"/>
                      </a:lnTo>
                      <a:lnTo>
                        <a:pt x="97" y="7"/>
                      </a:lnTo>
                      <a:lnTo>
                        <a:pt x="97" y="10"/>
                      </a:lnTo>
                      <a:lnTo>
                        <a:pt x="100" y="12"/>
                      </a:lnTo>
                      <a:lnTo>
                        <a:pt x="6" y="12"/>
                      </a:lnTo>
                      <a:lnTo>
                        <a:pt x="4" y="8"/>
                      </a:lnTo>
                      <a:lnTo>
                        <a:pt x="3" y="6"/>
                      </a:lnTo>
                      <a:lnTo>
                        <a:pt x="2" y="3"/>
                      </a:lnTo>
                      <a:lnTo>
                        <a:pt x="0" y="0"/>
                      </a:lnTo>
                      <a:lnTo>
                        <a:pt x="93" y="0"/>
                      </a:lnTo>
                      <a:close/>
                    </a:path>
                  </a:pathLst>
                </a:custGeom>
                <a:solidFill>
                  <a:srgbClr val="ABABAB"/>
                </a:solidFill>
                <a:ln w="9525">
                  <a:noFill/>
                  <a:round/>
                  <a:headEnd/>
                  <a:tailEnd/>
                </a:ln>
              </p:spPr>
              <p:txBody>
                <a:bodyPr/>
                <a:lstStyle/>
                <a:p>
                  <a:endParaRPr lang="en-US"/>
                </a:p>
              </p:txBody>
            </p:sp>
            <p:sp>
              <p:nvSpPr>
                <p:cNvPr id="12729" name="Freeform 706"/>
                <p:cNvSpPr>
                  <a:spLocks/>
                </p:cNvSpPr>
                <p:nvPr/>
              </p:nvSpPr>
              <p:spPr bwMode="auto">
                <a:xfrm>
                  <a:off x="2794" y="4065"/>
                  <a:ext cx="32" cy="5"/>
                </a:xfrm>
                <a:custGeom>
                  <a:avLst/>
                  <a:gdLst>
                    <a:gd name="T0" fmla="*/ 1 w 98"/>
                    <a:gd name="T1" fmla="*/ 0 h 13"/>
                    <a:gd name="T2" fmla="*/ 1 w 98"/>
                    <a:gd name="T3" fmla="*/ 0 h 13"/>
                    <a:gd name="T4" fmla="*/ 1 w 98"/>
                    <a:gd name="T5" fmla="*/ 0 h 13"/>
                    <a:gd name="T6" fmla="*/ 1 w 98"/>
                    <a:gd name="T7" fmla="*/ 0 h 13"/>
                    <a:gd name="T8" fmla="*/ 1 w 98"/>
                    <a:gd name="T9" fmla="*/ 0 h 13"/>
                    <a:gd name="T10" fmla="*/ 0 w 98"/>
                    <a:gd name="T11" fmla="*/ 0 h 13"/>
                    <a:gd name="T12" fmla="*/ 0 w 98"/>
                    <a:gd name="T13" fmla="*/ 0 h 13"/>
                    <a:gd name="T14" fmla="*/ 0 w 98"/>
                    <a:gd name="T15" fmla="*/ 0 h 13"/>
                    <a:gd name="T16" fmla="*/ 0 w 98"/>
                    <a:gd name="T17" fmla="*/ 0 h 13"/>
                    <a:gd name="T18" fmla="*/ 0 w 98"/>
                    <a:gd name="T19" fmla="*/ 0 h 13"/>
                    <a:gd name="T20" fmla="*/ 1 w 98"/>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8"/>
                    <a:gd name="T34" fmla="*/ 0 h 13"/>
                    <a:gd name="T35" fmla="*/ 98 w 98"/>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8" h="13">
                      <a:moveTo>
                        <a:pt x="94" y="0"/>
                      </a:moveTo>
                      <a:lnTo>
                        <a:pt x="95" y="4"/>
                      </a:lnTo>
                      <a:lnTo>
                        <a:pt x="97" y="7"/>
                      </a:lnTo>
                      <a:lnTo>
                        <a:pt x="98" y="10"/>
                      </a:lnTo>
                      <a:lnTo>
                        <a:pt x="98" y="13"/>
                      </a:lnTo>
                      <a:lnTo>
                        <a:pt x="8" y="13"/>
                      </a:lnTo>
                      <a:lnTo>
                        <a:pt x="6" y="10"/>
                      </a:lnTo>
                      <a:lnTo>
                        <a:pt x="4" y="7"/>
                      </a:lnTo>
                      <a:lnTo>
                        <a:pt x="1" y="4"/>
                      </a:lnTo>
                      <a:lnTo>
                        <a:pt x="0" y="0"/>
                      </a:lnTo>
                      <a:lnTo>
                        <a:pt x="94" y="0"/>
                      </a:lnTo>
                      <a:close/>
                    </a:path>
                  </a:pathLst>
                </a:custGeom>
                <a:solidFill>
                  <a:srgbClr val="A1A1A1"/>
                </a:solidFill>
                <a:ln w="9525">
                  <a:noFill/>
                  <a:round/>
                  <a:headEnd/>
                  <a:tailEnd/>
                </a:ln>
              </p:spPr>
              <p:txBody>
                <a:bodyPr/>
                <a:lstStyle/>
                <a:p>
                  <a:endParaRPr lang="en-US"/>
                </a:p>
              </p:txBody>
            </p:sp>
            <p:sp>
              <p:nvSpPr>
                <p:cNvPr id="12730" name="Freeform 707"/>
                <p:cNvSpPr>
                  <a:spLocks/>
                </p:cNvSpPr>
                <p:nvPr/>
              </p:nvSpPr>
              <p:spPr bwMode="auto">
                <a:xfrm>
                  <a:off x="2795" y="4067"/>
                  <a:ext cx="32" cy="5"/>
                </a:xfrm>
                <a:custGeom>
                  <a:avLst/>
                  <a:gdLst>
                    <a:gd name="T0" fmla="*/ 1 w 98"/>
                    <a:gd name="T1" fmla="*/ 0 h 14"/>
                    <a:gd name="T2" fmla="*/ 1 w 98"/>
                    <a:gd name="T3" fmla="*/ 0 h 14"/>
                    <a:gd name="T4" fmla="*/ 1 w 98"/>
                    <a:gd name="T5" fmla="*/ 0 h 14"/>
                    <a:gd name="T6" fmla="*/ 1 w 98"/>
                    <a:gd name="T7" fmla="*/ 0 h 14"/>
                    <a:gd name="T8" fmla="*/ 1 w 98"/>
                    <a:gd name="T9" fmla="*/ 0 h 14"/>
                    <a:gd name="T10" fmla="*/ 0 w 98"/>
                    <a:gd name="T11" fmla="*/ 0 h 14"/>
                    <a:gd name="T12" fmla="*/ 0 w 98"/>
                    <a:gd name="T13" fmla="*/ 0 h 14"/>
                    <a:gd name="T14" fmla="*/ 0 w 98"/>
                    <a:gd name="T15" fmla="*/ 0 h 14"/>
                    <a:gd name="T16" fmla="*/ 0 w 98"/>
                    <a:gd name="T17" fmla="*/ 0 h 14"/>
                    <a:gd name="T18" fmla="*/ 0 w 98"/>
                    <a:gd name="T19" fmla="*/ 0 h 14"/>
                    <a:gd name="T20" fmla="*/ 0 w 98"/>
                    <a:gd name="T21" fmla="*/ 0 h 14"/>
                    <a:gd name="T22" fmla="*/ 0 w 98"/>
                    <a:gd name="T23" fmla="*/ 0 h 14"/>
                    <a:gd name="T24" fmla="*/ 0 w 98"/>
                    <a:gd name="T25" fmla="*/ 0 h 14"/>
                    <a:gd name="T26" fmla="*/ 0 w 98"/>
                    <a:gd name="T27" fmla="*/ 0 h 14"/>
                    <a:gd name="T28" fmla="*/ 1 w 98"/>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8"/>
                    <a:gd name="T46" fmla="*/ 0 h 14"/>
                    <a:gd name="T47" fmla="*/ 98 w 98"/>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8" h="14">
                      <a:moveTo>
                        <a:pt x="94" y="0"/>
                      </a:moveTo>
                      <a:lnTo>
                        <a:pt x="95" y="4"/>
                      </a:lnTo>
                      <a:lnTo>
                        <a:pt x="95" y="7"/>
                      </a:lnTo>
                      <a:lnTo>
                        <a:pt x="96" y="11"/>
                      </a:lnTo>
                      <a:lnTo>
                        <a:pt x="98" y="14"/>
                      </a:lnTo>
                      <a:lnTo>
                        <a:pt x="9" y="14"/>
                      </a:lnTo>
                      <a:lnTo>
                        <a:pt x="8" y="13"/>
                      </a:lnTo>
                      <a:lnTo>
                        <a:pt x="7" y="11"/>
                      </a:lnTo>
                      <a:lnTo>
                        <a:pt x="5" y="11"/>
                      </a:lnTo>
                      <a:lnTo>
                        <a:pt x="4" y="7"/>
                      </a:lnTo>
                      <a:lnTo>
                        <a:pt x="4" y="6"/>
                      </a:lnTo>
                      <a:lnTo>
                        <a:pt x="1" y="4"/>
                      </a:lnTo>
                      <a:lnTo>
                        <a:pt x="0" y="0"/>
                      </a:lnTo>
                      <a:lnTo>
                        <a:pt x="94" y="0"/>
                      </a:lnTo>
                      <a:close/>
                    </a:path>
                  </a:pathLst>
                </a:custGeom>
                <a:solidFill>
                  <a:srgbClr val="999999"/>
                </a:solidFill>
                <a:ln w="9525">
                  <a:noFill/>
                  <a:round/>
                  <a:headEnd/>
                  <a:tailEnd/>
                </a:ln>
              </p:spPr>
              <p:txBody>
                <a:bodyPr/>
                <a:lstStyle/>
                <a:p>
                  <a:endParaRPr lang="en-US"/>
                </a:p>
              </p:txBody>
            </p:sp>
            <p:sp>
              <p:nvSpPr>
                <p:cNvPr id="12731" name="Freeform 708"/>
                <p:cNvSpPr>
                  <a:spLocks/>
                </p:cNvSpPr>
                <p:nvPr/>
              </p:nvSpPr>
              <p:spPr bwMode="auto">
                <a:xfrm>
                  <a:off x="2796" y="4070"/>
                  <a:ext cx="31" cy="4"/>
                </a:xfrm>
                <a:custGeom>
                  <a:avLst/>
                  <a:gdLst>
                    <a:gd name="T0" fmla="*/ 1 w 93"/>
                    <a:gd name="T1" fmla="*/ 0 h 13"/>
                    <a:gd name="T2" fmla="*/ 1 w 93"/>
                    <a:gd name="T3" fmla="*/ 0 h 13"/>
                    <a:gd name="T4" fmla="*/ 1 w 93"/>
                    <a:gd name="T5" fmla="*/ 0 h 13"/>
                    <a:gd name="T6" fmla="*/ 1 w 93"/>
                    <a:gd name="T7" fmla="*/ 0 h 13"/>
                    <a:gd name="T8" fmla="*/ 1 w 93"/>
                    <a:gd name="T9" fmla="*/ 0 h 13"/>
                    <a:gd name="T10" fmla="*/ 0 w 93"/>
                    <a:gd name="T11" fmla="*/ 0 h 13"/>
                    <a:gd name="T12" fmla="*/ 0 w 93"/>
                    <a:gd name="T13" fmla="*/ 0 h 13"/>
                    <a:gd name="T14" fmla="*/ 0 w 93"/>
                    <a:gd name="T15" fmla="*/ 0 h 13"/>
                    <a:gd name="T16" fmla="*/ 0 w 93"/>
                    <a:gd name="T17" fmla="*/ 0 h 13"/>
                    <a:gd name="T18" fmla="*/ 0 w 93"/>
                    <a:gd name="T19" fmla="*/ 0 h 13"/>
                    <a:gd name="T20" fmla="*/ 0 w 93"/>
                    <a:gd name="T21" fmla="*/ 0 h 13"/>
                    <a:gd name="T22" fmla="*/ 0 w 93"/>
                    <a:gd name="T23" fmla="*/ 0 h 13"/>
                    <a:gd name="T24" fmla="*/ 0 w 93"/>
                    <a:gd name="T25" fmla="*/ 0 h 13"/>
                    <a:gd name="T26" fmla="*/ 0 w 93"/>
                    <a:gd name="T27" fmla="*/ 0 h 13"/>
                    <a:gd name="T28" fmla="*/ 1 w 93"/>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3"/>
                    <a:gd name="T46" fmla="*/ 0 h 13"/>
                    <a:gd name="T47" fmla="*/ 93 w 93"/>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3" h="13">
                      <a:moveTo>
                        <a:pt x="90" y="0"/>
                      </a:moveTo>
                      <a:lnTo>
                        <a:pt x="91" y="4"/>
                      </a:lnTo>
                      <a:lnTo>
                        <a:pt x="93" y="7"/>
                      </a:lnTo>
                      <a:lnTo>
                        <a:pt x="93" y="11"/>
                      </a:lnTo>
                      <a:lnTo>
                        <a:pt x="93" y="13"/>
                      </a:lnTo>
                      <a:lnTo>
                        <a:pt x="10" y="13"/>
                      </a:lnTo>
                      <a:lnTo>
                        <a:pt x="7" y="11"/>
                      </a:lnTo>
                      <a:lnTo>
                        <a:pt x="6" y="8"/>
                      </a:lnTo>
                      <a:lnTo>
                        <a:pt x="3" y="6"/>
                      </a:lnTo>
                      <a:lnTo>
                        <a:pt x="0" y="4"/>
                      </a:lnTo>
                      <a:lnTo>
                        <a:pt x="0" y="2"/>
                      </a:lnTo>
                      <a:lnTo>
                        <a:pt x="0" y="1"/>
                      </a:lnTo>
                      <a:lnTo>
                        <a:pt x="0" y="0"/>
                      </a:lnTo>
                      <a:lnTo>
                        <a:pt x="90" y="0"/>
                      </a:lnTo>
                      <a:close/>
                    </a:path>
                  </a:pathLst>
                </a:custGeom>
                <a:solidFill>
                  <a:srgbClr val="8F8F8F"/>
                </a:solidFill>
                <a:ln w="9525">
                  <a:noFill/>
                  <a:round/>
                  <a:headEnd/>
                  <a:tailEnd/>
                </a:ln>
              </p:spPr>
              <p:txBody>
                <a:bodyPr/>
                <a:lstStyle/>
                <a:p>
                  <a:endParaRPr lang="en-US"/>
                </a:p>
              </p:txBody>
            </p:sp>
            <p:sp>
              <p:nvSpPr>
                <p:cNvPr id="12732" name="Freeform 709"/>
                <p:cNvSpPr>
                  <a:spLocks/>
                </p:cNvSpPr>
                <p:nvPr/>
              </p:nvSpPr>
              <p:spPr bwMode="auto">
                <a:xfrm>
                  <a:off x="2798" y="4072"/>
                  <a:ext cx="29" cy="4"/>
                </a:xfrm>
                <a:custGeom>
                  <a:avLst/>
                  <a:gdLst>
                    <a:gd name="T0" fmla="*/ 1 w 89"/>
                    <a:gd name="T1" fmla="*/ 0 h 13"/>
                    <a:gd name="T2" fmla="*/ 1 w 89"/>
                    <a:gd name="T3" fmla="*/ 0 h 13"/>
                    <a:gd name="T4" fmla="*/ 1 w 89"/>
                    <a:gd name="T5" fmla="*/ 0 h 13"/>
                    <a:gd name="T6" fmla="*/ 1 w 89"/>
                    <a:gd name="T7" fmla="*/ 0 h 13"/>
                    <a:gd name="T8" fmla="*/ 1 w 89"/>
                    <a:gd name="T9" fmla="*/ 0 h 13"/>
                    <a:gd name="T10" fmla="*/ 0 w 89"/>
                    <a:gd name="T11" fmla="*/ 0 h 13"/>
                    <a:gd name="T12" fmla="*/ 0 w 89"/>
                    <a:gd name="T13" fmla="*/ 0 h 13"/>
                    <a:gd name="T14" fmla="*/ 0 w 89"/>
                    <a:gd name="T15" fmla="*/ 0 h 13"/>
                    <a:gd name="T16" fmla="*/ 0 w 89"/>
                    <a:gd name="T17" fmla="*/ 0 h 13"/>
                    <a:gd name="T18" fmla="*/ 0 w 89"/>
                    <a:gd name="T19" fmla="*/ 0 h 13"/>
                    <a:gd name="T20" fmla="*/ 1 w 89"/>
                    <a:gd name="T21" fmla="*/ 0 h 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9"/>
                    <a:gd name="T34" fmla="*/ 0 h 13"/>
                    <a:gd name="T35" fmla="*/ 89 w 89"/>
                    <a:gd name="T36" fmla="*/ 13 h 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9" h="13">
                      <a:moveTo>
                        <a:pt x="89" y="0"/>
                      </a:moveTo>
                      <a:lnTo>
                        <a:pt x="89" y="4"/>
                      </a:lnTo>
                      <a:lnTo>
                        <a:pt x="89" y="7"/>
                      </a:lnTo>
                      <a:lnTo>
                        <a:pt x="89" y="11"/>
                      </a:lnTo>
                      <a:lnTo>
                        <a:pt x="89" y="13"/>
                      </a:lnTo>
                      <a:lnTo>
                        <a:pt x="13" y="13"/>
                      </a:lnTo>
                      <a:lnTo>
                        <a:pt x="10" y="11"/>
                      </a:lnTo>
                      <a:lnTo>
                        <a:pt x="7" y="7"/>
                      </a:lnTo>
                      <a:lnTo>
                        <a:pt x="3" y="4"/>
                      </a:lnTo>
                      <a:lnTo>
                        <a:pt x="0" y="0"/>
                      </a:lnTo>
                      <a:lnTo>
                        <a:pt x="89" y="0"/>
                      </a:lnTo>
                      <a:close/>
                    </a:path>
                  </a:pathLst>
                </a:custGeom>
                <a:solidFill>
                  <a:srgbClr val="858585"/>
                </a:solidFill>
                <a:ln w="9525">
                  <a:noFill/>
                  <a:round/>
                  <a:headEnd/>
                  <a:tailEnd/>
                </a:ln>
              </p:spPr>
              <p:txBody>
                <a:bodyPr/>
                <a:lstStyle/>
                <a:p>
                  <a:endParaRPr lang="en-US"/>
                </a:p>
              </p:txBody>
            </p:sp>
            <p:sp>
              <p:nvSpPr>
                <p:cNvPr id="12733" name="Freeform 710"/>
                <p:cNvSpPr>
                  <a:spLocks/>
                </p:cNvSpPr>
                <p:nvPr/>
              </p:nvSpPr>
              <p:spPr bwMode="auto">
                <a:xfrm>
                  <a:off x="2800" y="4074"/>
                  <a:ext cx="27" cy="5"/>
                </a:xfrm>
                <a:custGeom>
                  <a:avLst/>
                  <a:gdLst>
                    <a:gd name="T0" fmla="*/ 1 w 83"/>
                    <a:gd name="T1" fmla="*/ 0 h 14"/>
                    <a:gd name="T2" fmla="*/ 1 w 83"/>
                    <a:gd name="T3" fmla="*/ 0 h 14"/>
                    <a:gd name="T4" fmla="*/ 1 w 83"/>
                    <a:gd name="T5" fmla="*/ 0 h 14"/>
                    <a:gd name="T6" fmla="*/ 1 w 83"/>
                    <a:gd name="T7" fmla="*/ 0 h 14"/>
                    <a:gd name="T8" fmla="*/ 1 w 83"/>
                    <a:gd name="T9" fmla="*/ 0 h 14"/>
                    <a:gd name="T10" fmla="*/ 0 w 83"/>
                    <a:gd name="T11" fmla="*/ 0 h 14"/>
                    <a:gd name="T12" fmla="*/ 0 w 83"/>
                    <a:gd name="T13" fmla="*/ 0 h 14"/>
                    <a:gd name="T14" fmla="*/ 0 w 83"/>
                    <a:gd name="T15" fmla="*/ 0 h 14"/>
                    <a:gd name="T16" fmla="*/ 0 w 83"/>
                    <a:gd name="T17" fmla="*/ 0 h 14"/>
                    <a:gd name="T18" fmla="*/ 0 w 83"/>
                    <a:gd name="T19" fmla="*/ 0 h 14"/>
                    <a:gd name="T20" fmla="*/ 1 w 83"/>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14"/>
                    <a:gd name="T35" fmla="*/ 83 w 8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14">
                      <a:moveTo>
                        <a:pt x="83" y="0"/>
                      </a:moveTo>
                      <a:lnTo>
                        <a:pt x="83" y="5"/>
                      </a:lnTo>
                      <a:lnTo>
                        <a:pt x="83" y="8"/>
                      </a:lnTo>
                      <a:lnTo>
                        <a:pt x="81" y="11"/>
                      </a:lnTo>
                      <a:lnTo>
                        <a:pt x="80" y="14"/>
                      </a:lnTo>
                      <a:lnTo>
                        <a:pt x="15" y="14"/>
                      </a:lnTo>
                      <a:lnTo>
                        <a:pt x="11" y="11"/>
                      </a:lnTo>
                      <a:lnTo>
                        <a:pt x="7" y="8"/>
                      </a:lnTo>
                      <a:lnTo>
                        <a:pt x="4" y="5"/>
                      </a:lnTo>
                      <a:lnTo>
                        <a:pt x="0" y="0"/>
                      </a:lnTo>
                      <a:lnTo>
                        <a:pt x="83" y="0"/>
                      </a:lnTo>
                      <a:close/>
                    </a:path>
                  </a:pathLst>
                </a:custGeom>
                <a:solidFill>
                  <a:srgbClr val="7D7D7D"/>
                </a:solidFill>
                <a:ln w="9525">
                  <a:noFill/>
                  <a:round/>
                  <a:headEnd/>
                  <a:tailEnd/>
                </a:ln>
              </p:spPr>
              <p:txBody>
                <a:bodyPr/>
                <a:lstStyle/>
                <a:p>
                  <a:endParaRPr lang="en-US"/>
                </a:p>
              </p:txBody>
            </p:sp>
            <p:sp>
              <p:nvSpPr>
                <p:cNvPr id="12734" name="Freeform 711"/>
                <p:cNvSpPr>
                  <a:spLocks/>
                </p:cNvSpPr>
                <p:nvPr/>
              </p:nvSpPr>
              <p:spPr bwMode="auto">
                <a:xfrm>
                  <a:off x="2802" y="4076"/>
                  <a:ext cx="25" cy="5"/>
                </a:xfrm>
                <a:custGeom>
                  <a:avLst/>
                  <a:gdLst>
                    <a:gd name="T0" fmla="*/ 1 w 76"/>
                    <a:gd name="T1" fmla="*/ 0 h 13"/>
                    <a:gd name="T2" fmla="*/ 1 w 76"/>
                    <a:gd name="T3" fmla="*/ 0 h 13"/>
                    <a:gd name="T4" fmla="*/ 1 w 76"/>
                    <a:gd name="T5" fmla="*/ 0 h 13"/>
                    <a:gd name="T6" fmla="*/ 1 w 76"/>
                    <a:gd name="T7" fmla="*/ 0 h 13"/>
                    <a:gd name="T8" fmla="*/ 1 w 76"/>
                    <a:gd name="T9" fmla="*/ 0 h 13"/>
                    <a:gd name="T10" fmla="*/ 1 w 76"/>
                    <a:gd name="T11" fmla="*/ 0 h 13"/>
                    <a:gd name="T12" fmla="*/ 0 w 76"/>
                    <a:gd name="T13" fmla="*/ 0 h 13"/>
                    <a:gd name="T14" fmla="*/ 0 w 76"/>
                    <a:gd name="T15" fmla="*/ 0 h 13"/>
                    <a:gd name="T16" fmla="*/ 0 w 76"/>
                    <a:gd name="T17" fmla="*/ 0 h 13"/>
                    <a:gd name="T18" fmla="*/ 0 w 76"/>
                    <a:gd name="T19" fmla="*/ 0 h 13"/>
                    <a:gd name="T20" fmla="*/ 0 w 76"/>
                    <a:gd name="T21" fmla="*/ 0 h 13"/>
                    <a:gd name="T22" fmla="*/ 1 w 76"/>
                    <a:gd name="T23" fmla="*/ 0 h 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13"/>
                    <a:gd name="T38" fmla="*/ 76 w 76"/>
                    <a:gd name="T39" fmla="*/ 13 h 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13">
                      <a:moveTo>
                        <a:pt x="76" y="0"/>
                      </a:moveTo>
                      <a:lnTo>
                        <a:pt x="74" y="5"/>
                      </a:lnTo>
                      <a:lnTo>
                        <a:pt x="72" y="7"/>
                      </a:lnTo>
                      <a:lnTo>
                        <a:pt x="69" y="11"/>
                      </a:lnTo>
                      <a:lnTo>
                        <a:pt x="65" y="13"/>
                      </a:lnTo>
                      <a:lnTo>
                        <a:pt x="63" y="13"/>
                      </a:lnTo>
                      <a:lnTo>
                        <a:pt x="19" y="13"/>
                      </a:lnTo>
                      <a:lnTo>
                        <a:pt x="15" y="11"/>
                      </a:lnTo>
                      <a:lnTo>
                        <a:pt x="10" y="7"/>
                      </a:lnTo>
                      <a:lnTo>
                        <a:pt x="4" y="5"/>
                      </a:lnTo>
                      <a:lnTo>
                        <a:pt x="0" y="0"/>
                      </a:lnTo>
                      <a:lnTo>
                        <a:pt x="76" y="0"/>
                      </a:lnTo>
                      <a:close/>
                    </a:path>
                  </a:pathLst>
                </a:custGeom>
                <a:solidFill>
                  <a:srgbClr val="737373"/>
                </a:solidFill>
                <a:ln w="9525">
                  <a:noFill/>
                  <a:round/>
                  <a:headEnd/>
                  <a:tailEnd/>
                </a:ln>
              </p:spPr>
              <p:txBody>
                <a:bodyPr/>
                <a:lstStyle/>
                <a:p>
                  <a:endParaRPr lang="en-US"/>
                </a:p>
              </p:txBody>
            </p:sp>
            <p:sp>
              <p:nvSpPr>
                <p:cNvPr id="12735" name="Freeform 712"/>
                <p:cNvSpPr>
                  <a:spLocks/>
                </p:cNvSpPr>
                <p:nvPr/>
              </p:nvSpPr>
              <p:spPr bwMode="auto">
                <a:xfrm>
                  <a:off x="2805" y="4079"/>
                  <a:ext cx="21" cy="4"/>
                </a:xfrm>
                <a:custGeom>
                  <a:avLst/>
                  <a:gdLst>
                    <a:gd name="T0" fmla="*/ 1 w 65"/>
                    <a:gd name="T1" fmla="*/ 0 h 13"/>
                    <a:gd name="T2" fmla="*/ 1 w 65"/>
                    <a:gd name="T3" fmla="*/ 0 h 13"/>
                    <a:gd name="T4" fmla="*/ 1 w 65"/>
                    <a:gd name="T5" fmla="*/ 0 h 13"/>
                    <a:gd name="T6" fmla="*/ 1 w 65"/>
                    <a:gd name="T7" fmla="*/ 0 h 13"/>
                    <a:gd name="T8" fmla="*/ 1 w 65"/>
                    <a:gd name="T9" fmla="*/ 0 h 13"/>
                    <a:gd name="T10" fmla="*/ 1 w 65"/>
                    <a:gd name="T11" fmla="*/ 0 h 13"/>
                    <a:gd name="T12" fmla="*/ 0 w 65"/>
                    <a:gd name="T13" fmla="*/ 0 h 13"/>
                    <a:gd name="T14" fmla="*/ 0 w 65"/>
                    <a:gd name="T15" fmla="*/ 0 h 13"/>
                    <a:gd name="T16" fmla="*/ 0 w 65"/>
                    <a:gd name="T17" fmla="*/ 0 h 13"/>
                    <a:gd name="T18" fmla="*/ 0 w 65"/>
                    <a:gd name="T19" fmla="*/ 0 h 13"/>
                    <a:gd name="T20" fmla="*/ 0 w 65"/>
                    <a:gd name="T21" fmla="*/ 0 h 13"/>
                    <a:gd name="T22" fmla="*/ 0 w 65"/>
                    <a:gd name="T23" fmla="*/ 0 h 13"/>
                    <a:gd name="T24" fmla="*/ 0 w 65"/>
                    <a:gd name="T25" fmla="*/ 0 h 13"/>
                    <a:gd name="T26" fmla="*/ 0 w 65"/>
                    <a:gd name="T27" fmla="*/ 0 h 13"/>
                    <a:gd name="T28" fmla="*/ 1 w 65"/>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13"/>
                    <a:gd name="T47" fmla="*/ 65 w 65"/>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13">
                      <a:moveTo>
                        <a:pt x="65" y="0"/>
                      </a:moveTo>
                      <a:lnTo>
                        <a:pt x="64" y="1"/>
                      </a:lnTo>
                      <a:lnTo>
                        <a:pt x="61" y="4"/>
                      </a:lnTo>
                      <a:lnTo>
                        <a:pt x="59" y="5"/>
                      </a:lnTo>
                      <a:lnTo>
                        <a:pt x="57" y="6"/>
                      </a:lnTo>
                      <a:lnTo>
                        <a:pt x="43" y="12"/>
                      </a:lnTo>
                      <a:lnTo>
                        <a:pt x="39" y="13"/>
                      </a:lnTo>
                      <a:lnTo>
                        <a:pt x="35" y="13"/>
                      </a:lnTo>
                      <a:lnTo>
                        <a:pt x="29" y="12"/>
                      </a:lnTo>
                      <a:lnTo>
                        <a:pt x="24" y="12"/>
                      </a:lnTo>
                      <a:lnTo>
                        <a:pt x="18" y="9"/>
                      </a:lnTo>
                      <a:lnTo>
                        <a:pt x="13" y="7"/>
                      </a:lnTo>
                      <a:lnTo>
                        <a:pt x="7" y="4"/>
                      </a:lnTo>
                      <a:lnTo>
                        <a:pt x="0" y="0"/>
                      </a:lnTo>
                      <a:lnTo>
                        <a:pt x="65" y="0"/>
                      </a:lnTo>
                      <a:close/>
                    </a:path>
                  </a:pathLst>
                </a:custGeom>
                <a:solidFill>
                  <a:srgbClr val="696969"/>
                </a:solidFill>
                <a:ln w="9525">
                  <a:noFill/>
                  <a:round/>
                  <a:headEnd/>
                  <a:tailEnd/>
                </a:ln>
              </p:spPr>
              <p:txBody>
                <a:bodyPr/>
                <a:lstStyle/>
                <a:p>
                  <a:endParaRPr lang="en-US"/>
                </a:p>
              </p:txBody>
            </p:sp>
            <p:sp>
              <p:nvSpPr>
                <p:cNvPr id="12736" name="Freeform 713"/>
                <p:cNvSpPr>
                  <a:spLocks/>
                </p:cNvSpPr>
                <p:nvPr/>
              </p:nvSpPr>
              <p:spPr bwMode="auto">
                <a:xfrm>
                  <a:off x="2808" y="4081"/>
                  <a:ext cx="15" cy="2"/>
                </a:xfrm>
                <a:custGeom>
                  <a:avLst/>
                  <a:gdLst>
                    <a:gd name="T0" fmla="*/ 0 w 44"/>
                    <a:gd name="T1" fmla="*/ 0 h 7"/>
                    <a:gd name="T2" fmla="*/ 0 w 44"/>
                    <a:gd name="T3" fmla="*/ 0 h 7"/>
                    <a:gd name="T4" fmla="*/ 0 w 44"/>
                    <a:gd name="T5" fmla="*/ 0 h 7"/>
                    <a:gd name="T6" fmla="*/ 0 w 44"/>
                    <a:gd name="T7" fmla="*/ 0 h 7"/>
                    <a:gd name="T8" fmla="*/ 0 w 44"/>
                    <a:gd name="T9" fmla="*/ 0 h 7"/>
                    <a:gd name="T10" fmla="*/ 0 w 44"/>
                    <a:gd name="T11" fmla="*/ 0 h 7"/>
                    <a:gd name="T12" fmla="*/ 0 w 44"/>
                    <a:gd name="T13" fmla="*/ 0 h 7"/>
                    <a:gd name="T14" fmla="*/ 0 w 44"/>
                    <a:gd name="T15" fmla="*/ 0 h 7"/>
                    <a:gd name="T16" fmla="*/ 0 w 44"/>
                    <a:gd name="T17" fmla="*/ 0 h 7"/>
                    <a:gd name="T18" fmla="*/ 1 w 44"/>
                    <a:gd name="T19" fmla="*/ 0 h 7"/>
                    <a:gd name="T20" fmla="*/ 0 w 44"/>
                    <a:gd name="T21" fmla="*/ 0 h 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7"/>
                    <a:gd name="T35" fmla="*/ 44 w 44"/>
                    <a:gd name="T36" fmla="*/ 7 h 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7">
                      <a:moveTo>
                        <a:pt x="0" y="0"/>
                      </a:moveTo>
                      <a:lnTo>
                        <a:pt x="4" y="2"/>
                      </a:lnTo>
                      <a:lnTo>
                        <a:pt x="8" y="5"/>
                      </a:lnTo>
                      <a:lnTo>
                        <a:pt x="13" y="6"/>
                      </a:lnTo>
                      <a:lnTo>
                        <a:pt x="17" y="7"/>
                      </a:lnTo>
                      <a:lnTo>
                        <a:pt x="21" y="7"/>
                      </a:lnTo>
                      <a:lnTo>
                        <a:pt x="25" y="7"/>
                      </a:lnTo>
                      <a:lnTo>
                        <a:pt x="28" y="7"/>
                      </a:lnTo>
                      <a:lnTo>
                        <a:pt x="32" y="6"/>
                      </a:lnTo>
                      <a:lnTo>
                        <a:pt x="44" y="0"/>
                      </a:lnTo>
                      <a:lnTo>
                        <a:pt x="0" y="0"/>
                      </a:lnTo>
                      <a:close/>
                    </a:path>
                  </a:pathLst>
                </a:custGeom>
                <a:solidFill>
                  <a:srgbClr val="5E5E5E"/>
                </a:solidFill>
                <a:ln w="9525">
                  <a:noFill/>
                  <a:round/>
                  <a:headEnd/>
                  <a:tailEnd/>
                </a:ln>
              </p:spPr>
              <p:txBody>
                <a:bodyPr/>
                <a:lstStyle/>
                <a:p>
                  <a:endParaRPr lang="en-US"/>
                </a:p>
              </p:txBody>
            </p:sp>
            <p:sp>
              <p:nvSpPr>
                <p:cNvPr id="12737" name="Freeform 714"/>
                <p:cNvSpPr>
                  <a:spLocks/>
                </p:cNvSpPr>
                <p:nvPr/>
              </p:nvSpPr>
              <p:spPr bwMode="auto">
                <a:xfrm>
                  <a:off x="2819" y="4059"/>
                  <a:ext cx="10" cy="23"/>
                </a:xfrm>
                <a:custGeom>
                  <a:avLst/>
                  <a:gdLst>
                    <a:gd name="T0" fmla="*/ 0 w 29"/>
                    <a:gd name="T1" fmla="*/ 0 h 70"/>
                    <a:gd name="T2" fmla="*/ 0 w 29"/>
                    <a:gd name="T3" fmla="*/ 0 h 70"/>
                    <a:gd name="T4" fmla="*/ 0 w 29"/>
                    <a:gd name="T5" fmla="*/ 0 h 70"/>
                    <a:gd name="T6" fmla="*/ 0 w 29"/>
                    <a:gd name="T7" fmla="*/ 0 h 70"/>
                    <a:gd name="T8" fmla="*/ 0 w 29"/>
                    <a:gd name="T9" fmla="*/ 0 h 70"/>
                    <a:gd name="T10" fmla="*/ 0 w 29"/>
                    <a:gd name="T11" fmla="*/ 1 h 70"/>
                    <a:gd name="T12" fmla="*/ 0 w 29"/>
                    <a:gd name="T13" fmla="*/ 1 h 70"/>
                    <a:gd name="T14" fmla="*/ 0 w 29"/>
                    <a:gd name="T15" fmla="*/ 1 h 70"/>
                    <a:gd name="T16" fmla="*/ 0 w 29"/>
                    <a:gd name="T17" fmla="*/ 1 h 70"/>
                    <a:gd name="T18" fmla="*/ 0 w 29"/>
                    <a:gd name="T19" fmla="*/ 1 h 70"/>
                    <a:gd name="T20" fmla="*/ 0 w 29"/>
                    <a:gd name="T21" fmla="*/ 1 h 70"/>
                    <a:gd name="T22" fmla="*/ 0 w 29"/>
                    <a:gd name="T23" fmla="*/ 1 h 70"/>
                    <a:gd name="T24" fmla="*/ 0 w 29"/>
                    <a:gd name="T25" fmla="*/ 1 h 70"/>
                    <a:gd name="T26" fmla="*/ 0 w 29"/>
                    <a:gd name="T27" fmla="*/ 1 h 70"/>
                    <a:gd name="T28" fmla="*/ 0 w 29"/>
                    <a:gd name="T29" fmla="*/ 0 h 70"/>
                    <a:gd name="T30" fmla="*/ 0 w 29"/>
                    <a:gd name="T31" fmla="*/ 0 h 70"/>
                    <a:gd name="T32" fmla="*/ 0 w 29"/>
                    <a:gd name="T33" fmla="*/ 0 h 70"/>
                    <a:gd name="T34" fmla="*/ 0 w 29"/>
                    <a:gd name="T35" fmla="*/ 0 h 70"/>
                    <a:gd name="T36" fmla="*/ 0 w 29"/>
                    <a:gd name="T37" fmla="*/ 0 h 70"/>
                    <a:gd name="T38" fmla="*/ 0 w 29"/>
                    <a:gd name="T39" fmla="*/ 0 h 70"/>
                    <a:gd name="T40" fmla="*/ 0 w 29"/>
                    <a:gd name="T41" fmla="*/ 0 h 70"/>
                    <a:gd name="T42" fmla="*/ 0 w 29"/>
                    <a:gd name="T43" fmla="*/ 0 h 70"/>
                    <a:gd name="T44" fmla="*/ 0 w 29"/>
                    <a:gd name="T45" fmla="*/ 0 h 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9"/>
                    <a:gd name="T70" fmla="*/ 0 h 70"/>
                    <a:gd name="T71" fmla="*/ 29 w 29"/>
                    <a:gd name="T72" fmla="*/ 70 h 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9" h="70">
                      <a:moveTo>
                        <a:pt x="0" y="6"/>
                      </a:moveTo>
                      <a:lnTo>
                        <a:pt x="0" y="6"/>
                      </a:lnTo>
                      <a:lnTo>
                        <a:pt x="7" y="17"/>
                      </a:lnTo>
                      <a:lnTo>
                        <a:pt x="13" y="26"/>
                      </a:lnTo>
                      <a:lnTo>
                        <a:pt x="15" y="34"/>
                      </a:lnTo>
                      <a:lnTo>
                        <a:pt x="17" y="43"/>
                      </a:lnTo>
                      <a:lnTo>
                        <a:pt x="17" y="50"/>
                      </a:lnTo>
                      <a:lnTo>
                        <a:pt x="17" y="56"/>
                      </a:lnTo>
                      <a:lnTo>
                        <a:pt x="13" y="59"/>
                      </a:lnTo>
                      <a:lnTo>
                        <a:pt x="10" y="61"/>
                      </a:lnTo>
                      <a:lnTo>
                        <a:pt x="15" y="70"/>
                      </a:lnTo>
                      <a:lnTo>
                        <a:pt x="21" y="66"/>
                      </a:lnTo>
                      <a:lnTo>
                        <a:pt x="27" y="59"/>
                      </a:lnTo>
                      <a:lnTo>
                        <a:pt x="29" y="50"/>
                      </a:lnTo>
                      <a:lnTo>
                        <a:pt x="28" y="41"/>
                      </a:lnTo>
                      <a:lnTo>
                        <a:pt x="27" y="32"/>
                      </a:lnTo>
                      <a:lnTo>
                        <a:pt x="22" y="21"/>
                      </a:lnTo>
                      <a:lnTo>
                        <a:pt x="17" y="12"/>
                      </a:lnTo>
                      <a:lnTo>
                        <a:pt x="10" y="0"/>
                      </a:lnTo>
                      <a:lnTo>
                        <a:pt x="0" y="6"/>
                      </a:lnTo>
                      <a:close/>
                    </a:path>
                  </a:pathLst>
                </a:custGeom>
                <a:solidFill>
                  <a:srgbClr val="000000"/>
                </a:solidFill>
                <a:ln w="9525">
                  <a:noFill/>
                  <a:round/>
                  <a:headEnd/>
                  <a:tailEnd/>
                </a:ln>
              </p:spPr>
              <p:txBody>
                <a:bodyPr/>
                <a:lstStyle/>
                <a:p>
                  <a:endParaRPr lang="en-US"/>
                </a:p>
              </p:txBody>
            </p:sp>
            <p:sp>
              <p:nvSpPr>
                <p:cNvPr id="12738" name="Freeform 715"/>
                <p:cNvSpPr>
                  <a:spLocks/>
                </p:cNvSpPr>
                <p:nvPr/>
              </p:nvSpPr>
              <p:spPr bwMode="auto">
                <a:xfrm>
                  <a:off x="2798" y="4046"/>
                  <a:ext cx="25" cy="15"/>
                </a:xfrm>
                <a:custGeom>
                  <a:avLst/>
                  <a:gdLst>
                    <a:gd name="T0" fmla="*/ 0 w 75"/>
                    <a:gd name="T1" fmla="*/ 0 h 46"/>
                    <a:gd name="T2" fmla="*/ 0 w 75"/>
                    <a:gd name="T3" fmla="*/ 0 h 46"/>
                    <a:gd name="T4" fmla="*/ 0 w 75"/>
                    <a:gd name="T5" fmla="*/ 0 h 46"/>
                    <a:gd name="T6" fmla="*/ 0 w 75"/>
                    <a:gd name="T7" fmla="*/ 0 h 46"/>
                    <a:gd name="T8" fmla="*/ 0 w 75"/>
                    <a:gd name="T9" fmla="*/ 0 h 46"/>
                    <a:gd name="T10" fmla="*/ 0 w 75"/>
                    <a:gd name="T11" fmla="*/ 0 h 46"/>
                    <a:gd name="T12" fmla="*/ 0 w 75"/>
                    <a:gd name="T13" fmla="*/ 0 h 46"/>
                    <a:gd name="T14" fmla="*/ 1 w 75"/>
                    <a:gd name="T15" fmla="*/ 0 h 46"/>
                    <a:gd name="T16" fmla="*/ 1 w 75"/>
                    <a:gd name="T17" fmla="*/ 0 h 46"/>
                    <a:gd name="T18" fmla="*/ 1 w 75"/>
                    <a:gd name="T19" fmla="*/ 1 h 46"/>
                    <a:gd name="T20" fmla="*/ 1 w 75"/>
                    <a:gd name="T21" fmla="*/ 0 h 46"/>
                    <a:gd name="T22" fmla="*/ 1 w 75"/>
                    <a:gd name="T23" fmla="*/ 0 h 46"/>
                    <a:gd name="T24" fmla="*/ 1 w 75"/>
                    <a:gd name="T25" fmla="*/ 0 h 46"/>
                    <a:gd name="T26" fmla="*/ 1 w 75"/>
                    <a:gd name="T27" fmla="*/ 0 h 46"/>
                    <a:gd name="T28" fmla="*/ 0 w 75"/>
                    <a:gd name="T29" fmla="*/ 0 h 46"/>
                    <a:gd name="T30" fmla="*/ 0 w 75"/>
                    <a:gd name="T31" fmla="*/ 0 h 46"/>
                    <a:gd name="T32" fmla="*/ 0 w 75"/>
                    <a:gd name="T33" fmla="*/ 0 h 46"/>
                    <a:gd name="T34" fmla="*/ 0 w 75"/>
                    <a:gd name="T35" fmla="*/ 0 h 46"/>
                    <a:gd name="T36" fmla="*/ 0 w 75"/>
                    <a:gd name="T37" fmla="*/ 0 h 46"/>
                    <a:gd name="T38" fmla="*/ 0 w 75"/>
                    <a:gd name="T39" fmla="*/ 0 h 46"/>
                    <a:gd name="T40" fmla="*/ 0 w 75"/>
                    <a:gd name="T41" fmla="*/ 0 h 46"/>
                    <a:gd name="T42" fmla="*/ 0 w 75"/>
                    <a:gd name="T43" fmla="*/ 0 h 46"/>
                    <a:gd name="T44" fmla="*/ 0 w 75"/>
                    <a:gd name="T45" fmla="*/ 0 h 46"/>
                    <a:gd name="T46" fmla="*/ 0 w 75"/>
                    <a:gd name="T47" fmla="*/ 0 h 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
                    <a:gd name="T73" fmla="*/ 0 h 46"/>
                    <a:gd name="T74" fmla="*/ 75 w 75"/>
                    <a:gd name="T75" fmla="*/ 46 h 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 h="46">
                      <a:moveTo>
                        <a:pt x="5" y="11"/>
                      </a:moveTo>
                      <a:lnTo>
                        <a:pt x="5" y="11"/>
                      </a:lnTo>
                      <a:lnTo>
                        <a:pt x="10" y="11"/>
                      </a:lnTo>
                      <a:lnTo>
                        <a:pt x="17" y="11"/>
                      </a:lnTo>
                      <a:lnTo>
                        <a:pt x="24" y="12"/>
                      </a:lnTo>
                      <a:lnTo>
                        <a:pt x="32" y="17"/>
                      </a:lnTo>
                      <a:lnTo>
                        <a:pt x="40" y="22"/>
                      </a:lnTo>
                      <a:lnTo>
                        <a:pt x="49" y="30"/>
                      </a:lnTo>
                      <a:lnTo>
                        <a:pt x="57" y="37"/>
                      </a:lnTo>
                      <a:lnTo>
                        <a:pt x="65" y="46"/>
                      </a:lnTo>
                      <a:lnTo>
                        <a:pt x="75" y="40"/>
                      </a:lnTo>
                      <a:lnTo>
                        <a:pt x="65" y="31"/>
                      </a:lnTo>
                      <a:lnTo>
                        <a:pt x="57" y="23"/>
                      </a:lnTo>
                      <a:lnTo>
                        <a:pt x="49" y="15"/>
                      </a:lnTo>
                      <a:lnTo>
                        <a:pt x="38" y="9"/>
                      </a:lnTo>
                      <a:lnTo>
                        <a:pt x="29" y="4"/>
                      </a:lnTo>
                      <a:lnTo>
                        <a:pt x="18" y="2"/>
                      </a:lnTo>
                      <a:lnTo>
                        <a:pt x="10" y="0"/>
                      </a:lnTo>
                      <a:lnTo>
                        <a:pt x="0" y="3"/>
                      </a:lnTo>
                      <a:lnTo>
                        <a:pt x="5" y="11"/>
                      </a:lnTo>
                      <a:close/>
                    </a:path>
                  </a:pathLst>
                </a:custGeom>
                <a:solidFill>
                  <a:srgbClr val="000000"/>
                </a:solidFill>
                <a:ln w="9525">
                  <a:noFill/>
                  <a:round/>
                  <a:headEnd/>
                  <a:tailEnd/>
                </a:ln>
              </p:spPr>
              <p:txBody>
                <a:bodyPr/>
                <a:lstStyle/>
                <a:p>
                  <a:endParaRPr lang="en-US"/>
                </a:p>
              </p:txBody>
            </p:sp>
            <p:sp>
              <p:nvSpPr>
                <p:cNvPr id="12739" name="Freeform 716"/>
                <p:cNvSpPr>
                  <a:spLocks/>
                </p:cNvSpPr>
                <p:nvPr/>
              </p:nvSpPr>
              <p:spPr bwMode="auto">
                <a:xfrm>
                  <a:off x="2794" y="4047"/>
                  <a:ext cx="5" cy="4"/>
                </a:xfrm>
                <a:custGeom>
                  <a:avLst/>
                  <a:gdLst>
                    <a:gd name="T0" fmla="*/ 0 w 17"/>
                    <a:gd name="T1" fmla="*/ 0 h 14"/>
                    <a:gd name="T2" fmla="*/ 0 w 17"/>
                    <a:gd name="T3" fmla="*/ 0 h 14"/>
                    <a:gd name="T4" fmla="*/ 0 w 17"/>
                    <a:gd name="T5" fmla="*/ 0 h 14"/>
                    <a:gd name="T6" fmla="*/ 0 w 17"/>
                    <a:gd name="T7" fmla="*/ 0 h 14"/>
                    <a:gd name="T8" fmla="*/ 0 w 17"/>
                    <a:gd name="T9" fmla="*/ 0 h 14"/>
                    <a:gd name="T10" fmla="*/ 0 w 17"/>
                    <a:gd name="T11" fmla="*/ 0 h 14"/>
                    <a:gd name="T12" fmla="*/ 0 w 17"/>
                    <a:gd name="T13" fmla="*/ 0 h 14"/>
                    <a:gd name="T14" fmla="*/ 0 w 17"/>
                    <a:gd name="T15" fmla="*/ 0 h 14"/>
                    <a:gd name="T16" fmla="*/ 0 w 17"/>
                    <a:gd name="T17" fmla="*/ 0 h 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4"/>
                    <a:gd name="T29" fmla="*/ 17 w 17"/>
                    <a:gd name="T30" fmla="*/ 14 h 1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4">
                      <a:moveTo>
                        <a:pt x="4" y="14"/>
                      </a:moveTo>
                      <a:lnTo>
                        <a:pt x="4" y="14"/>
                      </a:lnTo>
                      <a:lnTo>
                        <a:pt x="17" y="8"/>
                      </a:lnTo>
                      <a:lnTo>
                        <a:pt x="12" y="0"/>
                      </a:lnTo>
                      <a:lnTo>
                        <a:pt x="0" y="6"/>
                      </a:lnTo>
                      <a:lnTo>
                        <a:pt x="4" y="14"/>
                      </a:lnTo>
                      <a:close/>
                    </a:path>
                  </a:pathLst>
                </a:custGeom>
                <a:solidFill>
                  <a:srgbClr val="000000"/>
                </a:solidFill>
                <a:ln w="9525">
                  <a:noFill/>
                  <a:round/>
                  <a:headEnd/>
                  <a:tailEnd/>
                </a:ln>
              </p:spPr>
              <p:txBody>
                <a:bodyPr/>
                <a:lstStyle/>
                <a:p>
                  <a:endParaRPr lang="en-US"/>
                </a:p>
              </p:txBody>
            </p:sp>
            <p:sp>
              <p:nvSpPr>
                <p:cNvPr id="12740" name="Freeform 717"/>
                <p:cNvSpPr>
                  <a:spLocks/>
                </p:cNvSpPr>
                <p:nvPr/>
              </p:nvSpPr>
              <p:spPr bwMode="auto">
                <a:xfrm>
                  <a:off x="2789" y="4049"/>
                  <a:ext cx="9" cy="23"/>
                </a:xfrm>
                <a:custGeom>
                  <a:avLst/>
                  <a:gdLst>
                    <a:gd name="T0" fmla="*/ 0 w 26"/>
                    <a:gd name="T1" fmla="*/ 1 h 69"/>
                    <a:gd name="T2" fmla="*/ 0 w 26"/>
                    <a:gd name="T3" fmla="*/ 1 h 69"/>
                    <a:gd name="T4" fmla="*/ 0 w 26"/>
                    <a:gd name="T5" fmla="*/ 1 h 69"/>
                    <a:gd name="T6" fmla="*/ 0 w 26"/>
                    <a:gd name="T7" fmla="*/ 1 h 69"/>
                    <a:gd name="T8" fmla="*/ 0 w 26"/>
                    <a:gd name="T9" fmla="*/ 0 h 69"/>
                    <a:gd name="T10" fmla="*/ 0 w 26"/>
                    <a:gd name="T11" fmla="*/ 0 h 69"/>
                    <a:gd name="T12" fmla="*/ 0 w 26"/>
                    <a:gd name="T13" fmla="*/ 0 h 69"/>
                    <a:gd name="T14" fmla="*/ 0 w 26"/>
                    <a:gd name="T15" fmla="*/ 0 h 69"/>
                    <a:gd name="T16" fmla="*/ 0 w 26"/>
                    <a:gd name="T17" fmla="*/ 0 h 69"/>
                    <a:gd name="T18" fmla="*/ 0 w 26"/>
                    <a:gd name="T19" fmla="*/ 0 h 69"/>
                    <a:gd name="T20" fmla="*/ 0 w 26"/>
                    <a:gd name="T21" fmla="*/ 0 h 69"/>
                    <a:gd name="T22" fmla="*/ 0 w 26"/>
                    <a:gd name="T23" fmla="*/ 0 h 69"/>
                    <a:gd name="T24" fmla="*/ 0 w 26"/>
                    <a:gd name="T25" fmla="*/ 0 h 69"/>
                    <a:gd name="T26" fmla="*/ 0 w 26"/>
                    <a:gd name="T27" fmla="*/ 0 h 69"/>
                    <a:gd name="T28" fmla="*/ 0 w 26"/>
                    <a:gd name="T29" fmla="*/ 0 h 69"/>
                    <a:gd name="T30" fmla="*/ 0 w 26"/>
                    <a:gd name="T31" fmla="*/ 0 h 69"/>
                    <a:gd name="T32" fmla="*/ 0 w 26"/>
                    <a:gd name="T33" fmla="*/ 1 h 69"/>
                    <a:gd name="T34" fmla="*/ 0 w 26"/>
                    <a:gd name="T35" fmla="*/ 1 h 69"/>
                    <a:gd name="T36" fmla="*/ 0 w 26"/>
                    <a:gd name="T37" fmla="*/ 1 h 69"/>
                    <a:gd name="T38" fmla="*/ 0 w 26"/>
                    <a:gd name="T39" fmla="*/ 1 h 69"/>
                    <a:gd name="T40" fmla="*/ 0 w 26"/>
                    <a:gd name="T41" fmla="*/ 1 h 69"/>
                    <a:gd name="T42" fmla="*/ 0 w 26"/>
                    <a:gd name="T43" fmla="*/ 1 h 69"/>
                    <a:gd name="T44" fmla="*/ 0 w 26"/>
                    <a:gd name="T45" fmla="*/ 1 h 69"/>
                    <a:gd name="T46" fmla="*/ 0 w 26"/>
                    <a:gd name="T47" fmla="*/ 1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6"/>
                    <a:gd name="T73" fmla="*/ 0 h 69"/>
                    <a:gd name="T74" fmla="*/ 26 w 26"/>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6" h="69">
                      <a:moveTo>
                        <a:pt x="26" y="63"/>
                      </a:moveTo>
                      <a:lnTo>
                        <a:pt x="26" y="63"/>
                      </a:lnTo>
                      <a:lnTo>
                        <a:pt x="21" y="54"/>
                      </a:lnTo>
                      <a:lnTo>
                        <a:pt x="17" y="44"/>
                      </a:lnTo>
                      <a:lnTo>
                        <a:pt x="13" y="35"/>
                      </a:lnTo>
                      <a:lnTo>
                        <a:pt x="11" y="27"/>
                      </a:lnTo>
                      <a:lnTo>
                        <a:pt x="11" y="21"/>
                      </a:lnTo>
                      <a:lnTo>
                        <a:pt x="13" y="14"/>
                      </a:lnTo>
                      <a:lnTo>
                        <a:pt x="14" y="10"/>
                      </a:lnTo>
                      <a:lnTo>
                        <a:pt x="18" y="8"/>
                      </a:lnTo>
                      <a:lnTo>
                        <a:pt x="14" y="0"/>
                      </a:lnTo>
                      <a:lnTo>
                        <a:pt x="6" y="3"/>
                      </a:lnTo>
                      <a:lnTo>
                        <a:pt x="2" y="11"/>
                      </a:lnTo>
                      <a:lnTo>
                        <a:pt x="0" y="20"/>
                      </a:lnTo>
                      <a:lnTo>
                        <a:pt x="0" y="28"/>
                      </a:lnTo>
                      <a:lnTo>
                        <a:pt x="2" y="38"/>
                      </a:lnTo>
                      <a:lnTo>
                        <a:pt x="4" y="48"/>
                      </a:lnTo>
                      <a:lnTo>
                        <a:pt x="10" y="58"/>
                      </a:lnTo>
                      <a:lnTo>
                        <a:pt x="17" y="69"/>
                      </a:lnTo>
                      <a:lnTo>
                        <a:pt x="26" y="63"/>
                      </a:lnTo>
                      <a:close/>
                    </a:path>
                  </a:pathLst>
                </a:custGeom>
                <a:solidFill>
                  <a:srgbClr val="000000"/>
                </a:solidFill>
                <a:ln w="9525">
                  <a:noFill/>
                  <a:round/>
                  <a:headEnd/>
                  <a:tailEnd/>
                </a:ln>
              </p:spPr>
              <p:txBody>
                <a:bodyPr/>
                <a:lstStyle/>
                <a:p>
                  <a:endParaRPr lang="en-US"/>
                </a:p>
              </p:txBody>
            </p:sp>
            <p:sp>
              <p:nvSpPr>
                <p:cNvPr id="12741" name="Freeform 718"/>
                <p:cNvSpPr>
                  <a:spLocks/>
                </p:cNvSpPr>
                <p:nvPr/>
              </p:nvSpPr>
              <p:spPr bwMode="auto">
                <a:xfrm>
                  <a:off x="2795" y="4070"/>
                  <a:ext cx="24" cy="15"/>
                </a:xfrm>
                <a:custGeom>
                  <a:avLst/>
                  <a:gdLst>
                    <a:gd name="T0" fmla="*/ 1 w 74"/>
                    <a:gd name="T1" fmla="*/ 0 h 46"/>
                    <a:gd name="T2" fmla="*/ 1 w 74"/>
                    <a:gd name="T3" fmla="*/ 0 h 46"/>
                    <a:gd name="T4" fmla="*/ 1 w 74"/>
                    <a:gd name="T5" fmla="*/ 0 h 46"/>
                    <a:gd name="T6" fmla="*/ 1 w 74"/>
                    <a:gd name="T7" fmla="*/ 0 h 46"/>
                    <a:gd name="T8" fmla="*/ 1 w 74"/>
                    <a:gd name="T9" fmla="*/ 0 h 46"/>
                    <a:gd name="T10" fmla="*/ 1 w 74"/>
                    <a:gd name="T11" fmla="*/ 0 h 46"/>
                    <a:gd name="T12" fmla="*/ 0 w 74"/>
                    <a:gd name="T13" fmla="*/ 0 h 46"/>
                    <a:gd name="T14" fmla="*/ 0 w 74"/>
                    <a:gd name="T15" fmla="*/ 0 h 46"/>
                    <a:gd name="T16" fmla="*/ 0 w 74"/>
                    <a:gd name="T17" fmla="*/ 0 h 46"/>
                    <a:gd name="T18" fmla="*/ 0 w 74"/>
                    <a:gd name="T19" fmla="*/ 0 h 46"/>
                    <a:gd name="T20" fmla="*/ 0 w 74"/>
                    <a:gd name="T21" fmla="*/ 0 h 46"/>
                    <a:gd name="T22" fmla="*/ 0 w 74"/>
                    <a:gd name="T23" fmla="*/ 0 h 46"/>
                    <a:gd name="T24" fmla="*/ 0 w 74"/>
                    <a:gd name="T25" fmla="*/ 0 h 46"/>
                    <a:gd name="T26" fmla="*/ 0 w 74"/>
                    <a:gd name="T27" fmla="*/ 0 h 46"/>
                    <a:gd name="T28" fmla="*/ 0 w 74"/>
                    <a:gd name="T29" fmla="*/ 0 h 46"/>
                    <a:gd name="T30" fmla="*/ 1 w 74"/>
                    <a:gd name="T31" fmla="*/ 1 h 46"/>
                    <a:gd name="T32" fmla="*/ 1 w 74"/>
                    <a:gd name="T33" fmla="*/ 1 h 46"/>
                    <a:gd name="T34" fmla="*/ 1 w 74"/>
                    <a:gd name="T35" fmla="*/ 1 h 46"/>
                    <a:gd name="T36" fmla="*/ 1 w 74"/>
                    <a:gd name="T37" fmla="*/ 1 h 46"/>
                    <a:gd name="T38" fmla="*/ 1 w 74"/>
                    <a:gd name="T39" fmla="*/ 1 h 46"/>
                    <a:gd name="T40" fmla="*/ 1 w 74"/>
                    <a:gd name="T41" fmla="*/ 0 h 46"/>
                    <a:gd name="T42" fmla="*/ 1 w 74"/>
                    <a:gd name="T43" fmla="*/ 0 h 46"/>
                    <a:gd name="T44" fmla="*/ 1 w 74"/>
                    <a:gd name="T45" fmla="*/ 0 h 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
                    <a:gd name="T70" fmla="*/ 0 h 46"/>
                    <a:gd name="T71" fmla="*/ 74 w 74"/>
                    <a:gd name="T72" fmla="*/ 46 h 4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 h="46">
                      <a:moveTo>
                        <a:pt x="70" y="35"/>
                      </a:moveTo>
                      <a:lnTo>
                        <a:pt x="70" y="35"/>
                      </a:lnTo>
                      <a:lnTo>
                        <a:pt x="65" y="35"/>
                      </a:lnTo>
                      <a:lnTo>
                        <a:pt x="58" y="35"/>
                      </a:lnTo>
                      <a:lnTo>
                        <a:pt x="51" y="34"/>
                      </a:lnTo>
                      <a:lnTo>
                        <a:pt x="43" y="29"/>
                      </a:lnTo>
                      <a:lnTo>
                        <a:pt x="34" y="25"/>
                      </a:lnTo>
                      <a:lnTo>
                        <a:pt x="26" y="18"/>
                      </a:lnTo>
                      <a:lnTo>
                        <a:pt x="18" y="11"/>
                      </a:lnTo>
                      <a:lnTo>
                        <a:pt x="9" y="0"/>
                      </a:lnTo>
                      <a:lnTo>
                        <a:pt x="0" y="6"/>
                      </a:lnTo>
                      <a:lnTo>
                        <a:pt x="9" y="16"/>
                      </a:lnTo>
                      <a:lnTo>
                        <a:pt x="18" y="25"/>
                      </a:lnTo>
                      <a:lnTo>
                        <a:pt x="27" y="32"/>
                      </a:lnTo>
                      <a:lnTo>
                        <a:pt x="37" y="38"/>
                      </a:lnTo>
                      <a:lnTo>
                        <a:pt x="47" y="42"/>
                      </a:lnTo>
                      <a:lnTo>
                        <a:pt x="56" y="46"/>
                      </a:lnTo>
                      <a:lnTo>
                        <a:pt x="66" y="46"/>
                      </a:lnTo>
                      <a:lnTo>
                        <a:pt x="74" y="44"/>
                      </a:lnTo>
                      <a:lnTo>
                        <a:pt x="70" y="35"/>
                      </a:lnTo>
                      <a:close/>
                    </a:path>
                  </a:pathLst>
                </a:custGeom>
                <a:solidFill>
                  <a:srgbClr val="000000"/>
                </a:solidFill>
                <a:ln w="9525">
                  <a:noFill/>
                  <a:round/>
                  <a:headEnd/>
                  <a:tailEnd/>
                </a:ln>
              </p:spPr>
              <p:txBody>
                <a:bodyPr/>
                <a:lstStyle/>
                <a:p>
                  <a:endParaRPr lang="en-US"/>
                </a:p>
              </p:txBody>
            </p:sp>
            <p:sp>
              <p:nvSpPr>
                <p:cNvPr id="12742" name="Freeform 719"/>
                <p:cNvSpPr>
                  <a:spLocks/>
                </p:cNvSpPr>
                <p:nvPr/>
              </p:nvSpPr>
              <p:spPr bwMode="auto">
                <a:xfrm>
                  <a:off x="2818" y="4079"/>
                  <a:ext cx="6" cy="5"/>
                </a:xfrm>
                <a:custGeom>
                  <a:avLst/>
                  <a:gdLst>
                    <a:gd name="T0" fmla="*/ 0 w 19"/>
                    <a:gd name="T1" fmla="*/ 0 h 15"/>
                    <a:gd name="T2" fmla="*/ 0 w 19"/>
                    <a:gd name="T3" fmla="*/ 0 h 15"/>
                    <a:gd name="T4" fmla="*/ 0 w 19"/>
                    <a:gd name="T5" fmla="*/ 0 h 15"/>
                    <a:gd name="T6" fmla="*/ 0 w 19"/>
                    <a:gd name="T7" fmla="*/ 0 h 15"/>
                    <a:gd name="T8" fmla="*/ 0 w 19"/>
                    <a:gd name="T9" fmla="*/ 0 h 15"/>
                    <a:gd name="T10" fmla="*/ 0 w 19"/>
                    <a:gd name="T11" fmla="*/ 0 h 15"/>
                    <a:gd name="T12" fmla="*/ 0 w 19"/>
                    <a:gd name="T13" fmla="*/ 0 h 15"/>
                    <a:gd name="T14" fmla="*/ 0 w 19"/>
                    <a:gd name="T15" fmla="*/ 0 h 15"/>
                    <a:gd name="T16" fmla="*/ 0 w 19"/>
                    <a:gd name="T17" fmla="*/ 0 h 15"/>
                    <a:gd name="T18" fmla="*/ 0 w 19"/>
                    <a:gd name="T19" fmla="*/ 0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15"/>
                    <a:gd name="T32" fmla="*/ 19 w 19"/>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15">
                      <a:moveTo>
                        <a:pt x="14" y="0"/>
                      </a:moveTo>
                      <a:lnTo>
                        <a:pt x="14" y="0"/>
                      </a:lnTo>
                      <a:lnTo>
                        <a:pt x="0" y="6"/>
                      </a:lnTo>
                      <a:lnTo>
                        <a:pt x="4" y="15"/>
                      </a:lnTo>
                      <a:lnTo>
                        <a:pt x="19" y="9"/>
                      </a:lnTo>
                      <a:lnTo>
                        <a:pt x="14" y="0"/>
                      </a:lnTo>
                      <a:close/>
                    </a:path>
                  </a:pathLst>
                </a:custGeom>
                <a:solidFill>
                  <a:srgbClr val="000000"/>
                </a:solidFill>
                <a:ln w="9525">
                  <a:noFill/>
                  <a:round/>
                  <a:headEnd/>
                  <a:tailEnd/>
                </a:ln>
              </p:spPr>
              <p:txBody>
                <a:bodyPr/>
                <a:lstStyle/>
                <a:p>
                  <a:endParaRPr lang="en-US"/>
                </a:p>
              </p:txBody>
            </p:sp>
            <p:sp>
              <p:nvSpPr>
                <p:cNvPr id="12743" name="Freeform 720"/>
                <p:cNvSpPr>
                  <a:spLocks/>
                </p:cNvSpPr>
                <p:nvPr/>
              </p:nvSpPr>
              <p:spPr bwMode="auto">
                <a:xfrm>
                  <a:off x="2795" y="4059"/>
                  <a:ext cx="2" cy="1"/>
                </a:xfrm>
                <a:custGeom>
                  <a:avLst/>
                  <a:gdLst>
                    <a:gd name="T0" fmla="*/ 0 w 7"/>
                    <a:gd name="T1" fmla="*/ 0 h 1"/>
                    <a:gd name="T2" fmla="*/ 0 w 7"/>
                    <a:gd name="T3" fmla="*/ 0 h 1"/>
                    <a:gd name="T4" fmla="*/ 0 w 7"/>
                    <a:gd name="T5" fmla="*/ 0 h 1"/>
                    <a:gd name="T6" fmla="*/ 0 w 7"/>
                    <a:gd name="T7" fmla="*/ 0 h 1"/>
                    <a:gd name="T8" fmla="*/ 0 w 7"/>
                    <a:gd name="T9" fmla="*/ 0 h 1"/>
                    <a:gd name="T10" fmla="*/ 0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 h="1">
                      <a:moveTo>
                        <a:pt x="0" y="0"/>
                      </a:moveTo>
                      <a:lnTo>
                        <a:pt x="2" y="0"/>
                      </a:lnTo>
                      <a:lnTo>
                        <a:pt x="3" y="0"/>
                      </a:lnTo>
                      <a:lnTo>
                        <a:pt x="4" y="0"/>
                      </a:lnTo>
                      <a:lnTo>
                        <a:pt x="7" y="0"/>
                      </a:lnTo>
                      <a:lnTo>
                        <a:pt x="0" y="0"/>
                      </a:lnTo>
                      <a:close/>
                    </a:path>
                  </a:pathLst>
                </a:custGeom>
                <a:solidFill>
                  <a:srgbClr val="EDEDED"/>
                </a:solidFill>
                <a:ln w="9525">
                  <a:noFill/>
                  <a:round/>
                  <a:headEnd/>
                  <a:tailEnd/>
                </a:ln>
              </p:spPr>
              <p:txBody>
                <a:bodyPr/>
                <a:lstStyle/>
                <a:p>
                  <a:endParaRPr lang="en-US"/>
                </a:p>
              </p:txBody>
            </p:sp>
            <p:sp>
              <p:nvSpPr>
                <p:cNvPr id="12744" name="Freeform 721"/>
                <p:cNvSpPr>
                  <a:spLocks/>
                </p:cNvSpPr>
                <p:nvPr/>
              </p:nvSpPr>
              <p:spPr bwMode="auto">
                <a:xfrm>
                  <a:off x="2794" y="4059"/>
                  <a:ext cx="5" cy="1"/>
                </a:xfrm>
                <a:custGeom>
                  <a:avLst/>
                  <a:gdLst>
                    <a:gd name="T0" fmla="*/ 0 w 15"/>
                    <a:gd name="T1" fmla="*/ 0 h 3"/>
                    <a:gd name="T2" fmla="*/ 0 w 15"/>
                    <a:gd name="T3" fmla="*/ 0 h 3"/>
                    <a:gd name="T4" fmla="*/ 0 w 15"/>
                    <a:gd name="T5" fmla="*/ 0 h 3"/>
                    <a:gd name="T6" fmla="*/ 0 w 15"/>
                    <a:gd name="T7" fmla="*/ 0 h 3"/>
                    <a:gd name="T8" fmla="*/ 0 w 15"/>
                    <a:gd name="T9" fmla="*/ 0 h 3"/>
                    <a:gd name="T10" fmla="*/ 0 w 15"/>
                    <a:gd name="T11" fmla="*/ 0 h 3"/>
                    <a:gd name="T12" fmla="*/ 0 60000 65536"/>
                    <a:gd name="T13" fmla="*/ 0 60000 65536"/>
                    <a:gd name="T14" fmla="*/ 0 60000 65536"/>
                    <a:gd name="T15" fmla="*/ 0 60000 65536"/>
                    <a:gd name="T16" fmla="*/ 0 60000 65536"/>
                    <a:gd name="T17" fmla="*/ 0 60000 65536"/>
                    <a:gd name="T18" fmla="*/ 0 w 15"/>
                    <a:gd name="T19" fmla="*/ 0 h 3"/>
                    <a:gd name="T20" fmla="*/ 15 w 15"/>
                    <a:gd name="T21" fmla="*/ 3 h 3"/>
                  </a:gdLst>
                  <a:ahLst/>
                  <a:cxnLst>
                    <a:cxn ang="T12">
                      <a:pos x="T0" y="T1"/>
                    </a:cxn>
                    <a:cxn ang="T13">
                      <a:pos x="T2" y="T3"/>
                    </a:cxn>
                    <a:cxn ang="T14">
                      <a:pos x="T4" y="T5"/>
                    </a:cxn>
                    <a:cxn ang="T15">
                      <a:pos x="T6" y="T7"/>
                    </a:cxn>
                    <a:cxn ang="T16">
                      <a:pos x="T8" y="T9"/>
                    </a:cxn>
                    <a:cxn ang="T17">
                      <a:pos x="T10" y="T11"/>
                    </a:cxn>
                  </a:cxnLst>
                  <a:rect l="T18" t="T19" r="T20" b="T21"/>
                  <a:pathLst>
                    <a:path w="15" h="3">
                      <a:moveTo>
                        <a:pt x="0" y="3"/>
                      </a:moveTo>
                      <a:lnTo>
                        <a:pt x="3" y="2"/>
                      </a:lnTo>
                      <a:lnTo>
                        <a:pt x="7" y="0"/>
                      </a:lnTo>
                      <a:lnTo>
                        <a:pt x="11" y="2"/>
                      </a:lnTo>
                      <a:lnTo>
                        <a:pt x="15" y="3"/>
                      </a:lnTo>
                      <a:lnTo>
                        <a:pt x="0" y="3"/>
                      </a:lnTo>
                      <a:close/>
                    </a:path>
                  </a:pathLst>
                </a:custGeom>
                <a:solidFill>
                  <a:srgbClr val="E3E3E3"/>
                </a:solidFill>
                <a:ln w="9525">
                  <a:noFill/>
                  <a:round/>
                  <a:headEnd/>
                  <a:tailEnd/>
                </a:ln>
              </p:spPr>
              <p:txBody>
                <a:bodyPr/>
                <a:lstStyle/>
                <a:p>
                  <a:endParaRPr lang="en-US"/>
                </a:p>
              </p:txBody>
            </p:sp>
            <p:sp>
              <p:nvSpPr>
                <p:cNvPr id="12745" name="Freeform 722"/>
                <p:cNvSpPr>
                  <a:spLocks/>
                </p:cNvSpPr>
                <p:nvPr/>
              </p:nvSpPr>
              <p:spPr bwMode="auto">
                <a:xfrm>
                  <a:off x="2793" y="4059"/>
                  <a:ext cx="6" cy="1"/>
                </a:xfrm>
                <a:custGeom>
                  <a:avLst/>
                  <a:gdLst>
                    <a:gd name="T0" fmla="*/ 0 w 18"/>
                    <a:gd name="T1" fmla="*/ 0 h 4"/>
                    <a:gd name="T2" fmla="*/ 0 w 18"/>
                    <a:gd name="T3" fmla="*/ 0 h 4"/>
                    <a:gd name="T4" fmla="*/ 0 w 18"/>
                    <a:gd name="T5" fmla="*/ 0 h 4"/>
                    <a:gd name="T6" fmla="*/ 0 w 18"/>
                    <a:gd name="T7" fmla="*/ 0 h 4"/>
                    <a:gd name="T8" fmla="*/ 0 w 18"/>
                    <a:gd name="T9" fmla="*/ 0 h 4"/>
                    <a:gd name="T10" fmla="*/ 0 w 18"/>
                    <a:gd name="T11" fmla="*/ 0 h 4"/>
                    <a:gd name="T12" fmla="*/ 0 w 18"/>
                    <a:gd name="T13" fmla="*/ 0 h 4"/>
                    <a:gd name="T14" fmla="*/ 0 w 18"/>
                    <a:gd name="T15" fmla="*/ 0 h 4"/>
                    <a:gd name="T16" fmla="*/ 0 w 18"/>
                    <a:gd name="T17" fmla="*/ 0 h 4"/>
                    <a:gd name="T18" fmla="*/ 0 w 18"/>
                    <a:gd name="T19" fmla="*/ 0 h 4"/>
                    <a:gd name="T20" fmla="*/ 0 w 18"/>
                    <a:gd name="T21" fmla="*/ 0 h 4"/>
                    <a:gd name="T22" fmla="*/ 0 w 18"/>
                    <a:gd name="T23" fmla="*/ 0 h 4"/>
                    <a:gd name="T24" fmla="*/ 0 w 18"/>
                    <a:gd name="T25" fmla="*/ 0 h 4"/>
                    <a:gd name="T26" fmla="*/ 0 w 18"/>
                    <a:gd name="T27" fmla="*/ 0 h 4"/>
                    <a:gd name="T28" fmla="*/ 0 w 18"/>
                    <a:gd name="T29" fmla="*/ 0 h 4"/>
                    <a:gd name="T30" fmla="*/ 0 w 18"/>
                    <a:gd name="T31" fmla="*/ 0 h 4"/>
                    <a:gd name="T32" fmla="*/ 0 w 18"/>
                    <a:gd name="T33" fmla="*/ 0 h 4"/>
                    <a:gd name="T34" fmla="*/ 0 w 18"/>
                    <a:gd name="T35" fmla="*/ 0 h 4"/>
                    <a:gd name="T36" fmla="*/ 0 w 18"/>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4"/>
                    <a:gd name="T59" fmla="*/ 18 w 18"/>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4">
                      <a:moveTo>
                        <a:pt x="0" y="4"/>
                      </a:moveTo>
                      <a:lnTo>
                        <a:pt x="0" y="4"/>
                      </a:lnTo>
                      <a:lnTo>
                        <a:pt x="1" y="3"/>
                      </a:lnTo>
                      <a:lnTo>
                        <a:pt x="2" y="3"/>
                      </a:lnTo>
                      <a:lnTo>
                        <a:pt x="4" y="2"/>
                      </a:lnTo>
                      <a:lnTo>
                        <a:pt x="5" y="0"/>
                      </a:lnTo>
                      <a:lnTo>
                        <a:pt x="12" y="0"/>
                      </a:lnTo>
                      <a:lnTo>
                        <a:pt x="13" y="2"/>
                      </a:lnTo>
                      <a:lnTo>
                        <a:pt x="13" y="3"/>
                      </a:lnTo>
                      <a:lnTo>
                        <a:pt x="16" y="3"/>
                      </a:lnTo>
                      <a:lnTo>
                        <a:pt x="16" y="4"/>
                      </a:lnTo>
                      <a:lnTo>
                        <a:pt x="18" y="4"/>
                      </a:lnTo>
                      <a:lnTo>
                        <a:pt x="0" y="4"/>
                      </a:lnTo>
                      <a:close/>
                    </a:path>
                  </a:pathLst>
                </a:custGeom>
                <a:solidFill>
                  <a:srgbClr val="D9D9D9"/>
                </a:solidFill>
                <a:ln w="9525">
                  <a:noFill/>
                  <a:round/>
                  <a:headEnd/>
                  <a:tailEnd/>
                </a:ln>
              </p:spPr>
              <p:txBody>
                <a:bodyPr/>
                <a:lstStyle/>
                <a:p>
                  <a:endParaRPr lang="en-US"/>
                </a:p>
              </p:txBody>
            </p:sp>
            <p:sp>
              <p:nvSpPr>
                <p:cNvPr id="12746" name="Freeform 723"/>
                <p:cNvSpPr>
                  <a:spLocks/>
                </p:cNvSpPr>
                <p:nvPr/>
              </p:nvSpPr>
              <p:spPr bwMode="auto">
                <a:xfrm>
                  <a:off x="2792" y="4060"/>
                  <a:ext cx="8" cy="1"/>
                </a:xfrm>
                <a:custGeom>
                  <a:avLst/>
                  <a:gdLst>
                    <a:gd name="T0" fmla="*/ 0 w 22"/>
                    <a:gd name="T1" fmla="*/ 0 h 3"/>
                    <a:gd name="T2" fmla="*/ 0 w 22"/>
                    <a:gd name="T3" fmla="*/ 0 h 3"/>
                    <a:gd name="T4" fmla="*/ 0 w 22"/>
                    <a:gd name="T5" fmla="*/ 0 h 3"/>
                    <a:gd name="T6" fmla="*/ 0 w 22"/>
                    <a:gd name="T7" fmla="*/ 0 h 3"/>
                    <a:gd name="T8" fmla="*/ 0 w 22"/>
                    <a:gd name="T9" fmla="*/ 0 h 3"/>
                    <a:gd name="T10" fmla="*/ 0 w 22"/>
                    <a:gd name="T11" fmla="*/ 0 h 3"/>
                    <a:gd name="T12" fmla="*/ 0 w 22"/>
                    <a:gd name="T13" fmla="*/ 0 h 3"/>
                    <a:gd name="T14" fmla="*/ 0 w 22"/>
                    <a:gd name="T15" fmla="*/ 0 h 3"/>
                    <a:gd name="T16" fmla="*/ 0 w 22"/>
                    <a:gd name="T17" fmla="*/ 0 h 3"/>
                    <a:gd name="T18" fmla="*/ 0 w 22"/>
                    <a:gd name="T19" fmla="*/ 0 h 3"/>
                    <a:gd name="T20" fmla="*/ 0 w 22"/>
                    <a:gd name="T21" fmla="*/ 0 h 3"/>
                    <a:gd name="T22" fmla="*/ 0 w 22"/>
                    <a:gd name="T23" fmla="*/ 0 h 3"/>
                    <a:gd name="T24" fmla="*/ 0 w 22"/>
                    <a:gd name="T25" fmla="*/ 0 h 3"/>
                    <a:gd name="T26" fmla="*/ 0 w 22"/>
                    <a:gd name="T27" fmla="*/ 0 h 3"/>
                    <a:gd name="T28" fmla="*/ 0 w 22"/>
                    <a:gd name="T29" fmla="*/ 0 h 3"/>
                    <a:gd name="T30" fmla="*/ 0 w 22"/>
                    <a:gd name="T31" fmla="*/ 0 h 3"/>
                    <a:gd name="T32" fmla="*/ 0 w 22"/>
                    <a:gd name="T33" fmla="*/ 0 h 3"/>
                    <a:gd name="T34" fmla="*/ 0 w 22"/>
                    <a:gd name="T35" fmla="*/ 0 h 3"/>
                    <a:gd name="T36" fmla="*/ 0 w 22"/>
                    <a:gd name="T37" fmla="*/ 0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
                    <a:gd name="T58" fmla="*/ 0 h 3"/>
                    <a:gd name="T59" fmla="*/ 22 w 22"/>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 h="3">
                      <a:moveTo>
                        <a:pt x="0" y="3"/>
                      </a:moveTo>
                      <a:lnTo>
                        <a:pt x="1" y="3"/>
                      </a:lnTo>
                      <a:lnTo>
                        <a:pt x="3" y="2"/>
                      </a:lnTo>
                      <a:lnTo>
                        <a:pt x="3" y="1"/>
                      </a:lnTo>
                      <a:lnTo>
                        <a:pt x="4" y="1"/>
                      </a:lnTo>
                      <a:lnTo>
                        <a:pt x="4" y="0"/>
                      </a:lnTo>
                      <a:lnTo>
                        <a:pt x="19" y="0"/>
                      </a:lnTo>
                      <a:lnTo>
                        <a:pt x="19" y="1"/>
                      </a:lnTo>
                      <a:lnTo>
                        <a:pt x="21" y="2"/>
                      </a:lnTo>
                      <a:lnTo>
                        <a:pt x="22" y="3"/>
                      </a:lnTo>
                      <a:lnTo>
                        <a:pt x="0" y="3"/>
                      </a:lnTo>
                      <a:close/>
                    </a:path>
                  </a:pathLst>
                </a:custGeom>
                <a:solidFill>
                  <a:srgbClr val="D1D1D1"/>
                </a:solidFill>
                <a:ln w="9525">
                  <a:noFill/>
                  <a:round/>
                  <a:headEnd/>
                  <a:tailEnd/>
                </a:ln>
              </p:spPr>
              <p:txBody>
                <a:bodyPr/>
                <a:lstStyle/>
                <a:p>
                  <a:endParaRPr lang="en-US"/>
                </a:p>
              </p:txBody>
            </p:sp>
            <p:sp>
              <p:nvSpPr>
                <p:cNvPr id="12747" name="Freeform 724"/>
                <p:cNvSpPr>
                  <a:spLocks/>
                </p:cNvSpPr>
                <p:nvPr/>
              </p:nvSpPr>
              <p:spPr bwMode="auto">
                <a:xfrm>
                  <a:off x="2792" y="4060"/>
                  <a:ext cx="8" cy="2"/>
                </a:xfrm>
                <a:custGeom>
                  <a:avLst/>
                  <a:gdLst>
                    <a:gd name="T0" fmla="*/ 0 w 24"/>
                    <a:gd name="T1" fmla="*/ 0 h 5"/>
                    <a:gd name="T2" fmla="*/ 0 w 24"/>
                    <a:gd name="T3" fmla="*/ 0 h 5"/>
                    <a:gd name="T4" fmla="*/ 0 w 24"/>
                    <a:gd name="T5" fmla="*/ 0 h 5"/>
                    <a:gd name="T6" fmla="*/ 0 w 24"/>
                    <a:gd name="T7" fmla="*/ 0 h 5"/>
                    <a:gd name="T8" fmla="*/ 0 w 24"/>
                    <a:gd name="T9" fmla="*/ 0 h 5"/>
                    <a:gd name="T10" fmla="*/ 0 w 24"/>
                    <a:gd name="T11" fmla="*/ 0 h 5"/>
                    <a:gd name="T12" fmla="*/ 0 w 24"/>
                    <a:gd name="T13" fmla="*/ 0 h 5"/>
                    <a:gd name="T14" fmla="*/ 0 w 24"/>
                    <a:gd name="T15" fmla="*/ 0 h 5"/>
                    <a:gd name="T16" fmla="*/ 0 w 24"/>
                    <a:gd name="T17" fmla="*/ 0 h 5"/>
                    <a:gd name="T18" fmla="*/ 0 w 24"/>
                    <a:gd name="T19" fmla="*/ 0 h 5"/>
                    <a:gd name="T20" fmla="*/ 0 w 24"/>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
                    <a:gd name="T34" fmla="*/ 0 h 5"/>
                    <a:gd name="T35" fmla="*/ 24 w 24"/>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 h="5">
                      <a:moveTo>
                        <a:pt x="0" y="5"/>
                      </a:moveTo>
                      <a:lnTo>
                        <a:pt x="1" y="3"/>
                      </a:lnTo>
                      <a:lnTo>
                        <a:pt x="1" y="2"/>
                      </a:lnTo>
                      <a:lnTo>
                        <a:pt x="4" y="1"/>
                      </a:lnTo>
                      <a:lnTo>
                        <a:pt x="4" y="0"/>
                      </a:lnTo>
                      <a:lnTo>
                        <a:pt x="22" y="0"/>
                      </a:lnTo>
                      <a:lnTo>
                        <a:pt x="22" y="1"/>
                      </a:lnTo>
                      <a:lnTo>
                        <a:pt x="23" y="2"/>
                      </a:lnTo>
                      <a:lnTo>
                        <a:pt x="24" y="3"/>
                      </a:lnTo>
                      <a:lnTo>
                        <a:pt x="24" y="5"/>
                      </a:lnTo>
                      <a:lnTo>
                        <a:pt x="0" y="5"/>
                      </a:lnTo>
                      <a:close/>
                    </a:path>
                  </a:pathLst>
                </a:custGeom>
                <a:solidFill>
                  <a:srgbClr val="C7C7C7"/>
                </a:solidFill>
                <a:ln w="9525">
                  <a:noFill/>
                  <a:round/>
                  <a:headEnd/>
                  <a:tailEnd/>
                </a:ln>
              </p:spPr>
              <p:txBody>
                <a:bodyPr/>
                <a:lstStyle/>
                <a:p>
                  <a:endParaRPr lang="en-US"/>
                </a:p>
              </p:txBody>
            </p:sp>
            <p:sp>
              <p:nvSpPr>
                <p:cNvPr id="12748" name="Freeform 725"/>
                <p:cNvSpPr>
                  <a:spLocks/>
                </p:cNvSpPr>
                <p:nvPr/>
              </p:nvSpPr>
              <p:spPr bwMode="auto">
                <a:xfrm>
                  <a:off x="2791" y="4061"/>
                  <a:ext cx="10" cy="2"/>
                </a:xfrm>
                <a:custGeom>
                  <a:avLst/>
                  <a:gdLst>
                    <a:gd name="T0" fmla="*/ 0 w 28"/>
                    <a:gd name="T1" fmla="*/ 0 h 5"/>
                    <a:gd name="T2" fmla="*/ 0 w 28"/>
                    <a:gd name="T3" fmla="*/ 0 h 5"/>
                    <a:gd name="T4" fmla="*/ 0 w 28"/>
                    <a:gd name="T5" fmla="*/ 0 h 5"/>
                    <a:gd name="T6" fmla="*/ 0 w 28"/>
                    <a:gd name="T7" fmla="*/ 0 h 5"/>
                    <a:gd name="T8" fmla="*/ 0 w 28"/>
                    <a:gd name="T9" fmla="*/ 0 h 5"/>
                    <a:gd name="T10" fmla="*/ 0 w 28"/>
                    <a:gd name="T11" fmla="*/ 0 h 5"/>
                    <a:gd name="T12" fmla="*/ 0 w 28"/>
                    <a:gd name="T13" fmla="*/ 0 h 5"/>
                    <a:gd name="T14" fmla="*/ 0 w 28"/>
                    <a:gd name="T15" fmla="*/ 0 h 5"/>
                    <a:gd name="T16" fmla="*/ 0 w 28"/>
                    <a:gd name="T17" fmla="*/ 0 h 5"/>
                    <a:gd name="T18" fmla="*/ 0 w 28"/>
                    <a:gd name="T19" fmla="*/ 0 h 5"/>
                    <a:gd name="T20" fmla="*/ 0 w 28"/>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5"/>
                    <a:gd name="T35" fmla="*/ 28 w 2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5">
                      <a:moveTo>
                        <a:pt x="0" y="5"/>
                      </a:moveTo>
                      <a:lnTo>
                        <a:pt x="2" y="4"/>
                      </a:lnTo>
                      <a:lnTo>
                        <a:pt x="2" y="3"/>
                      </a:lnTo>
                      <a:lnTo>
                        <a:pt x="3" y="1"/>
                      </a:lnTo>
                      <a:lnTo>
                        <a:pt x="3" y="0"/>
                      </a:lnTo>
                      <a:lnTo>
                        <a:pt x="25" y="0"/>
                      </a:lnTo>
                      <a:lnTo>
                        <a:pt x="26" y="1"/>
                      </a:lnTo>
                      <a:lnTo>
                        <a:pt x="26" y="3"/>
                      </a:lnTo>
                      <a:lnTo>
                        <a:pt x="26" y="4"/>
                      </a:lnTo>
                      <a:lnTo>
                        <a:pt x="28" y="5"/>
                      </a:lnTo>
                      <a:lnTo>
                        <a:pt x="0" y="5"/>
                      </a:lnTo>
                      <a:close/>
                    </a:path>
                  </a:pathLst>
                </a:custGeom>
                <a:solidFill>
                  <a:srgbClr val="BFBFBF"/>
                </a:solidFill>
                <a:ln w="9525">
                  <a:noFill/>
                  <a:round/>
                  <a:headEnd/>
                  <a:tailEnd/>
                </a:ln>
              </p:spPr>
              <p:txBody>
                <a:bodyPr/>
                <a:lstStyle/>
                <a:p>
                  <a:endParaRPr lang="en-US"/>
                </a:p>
              </p:txBody>
            </p:sp>
            <p:sp>
              <p:nvSpPr>
                <p:cNvPr id="12749" name="Freeform 726"/>
                <p:cNvSpPr>
                  <a:spLocks/>
                </p:cNvSpPr>
                <p:nvPr/>
              </p:nvSpPr>
              <p:spPr bwMode="auto">
                <a:xfrm>
                  <a:off x="2791" y="4062"/>
                  <a:ext cx="10" cy="1"/>
                </a:xfrm>
                <a:custGeom>
                  <a:avLst/>
                  <a:gdLst>
                    <a:gd name="T0" fmla="*/ 0 w 29"/>
                    <a:gd name="T1" fmla="*/ 0 h 4"/>
                    <a:gd name="T2" fmla="*/ 0 w 29"/>
                    <a:gd name="T3" fmla="*/ 0 h 4"/>
                    <a:gd name="T4" fmla="*/ 0 w 29"/>
                    <a:gd name="T5" fmla="*/ 0 h 4"/>
                    <a:gd name="T6" fmla="*/ 0 w 29"/>
                    <a:gd name="T7" fmla="*/ 0 h 4"/>
                    <a:gd name="T8" fmla="*/ 0 w 29"/>
                    <a:gd name="T9" fmla="*/ 0 h 4"/>
                    <a:gd name="T10" fmla="*/ 0 w 29"/>
                    <a:gd name="T11" fmla="*/ 0 h 4"/>
                    <a:gd name="T12" fmla="*/ 0 w 29"/>
                    <a:gd name="T13" fmla="*/ 0 h 4"/>
                    <a:gd name="T14" fmla="*/ 0 w 29"/>
                    <a:gd name="T15" fmla="*/ 0 h 4"/>
                    <a:gd name="T16" fmla="*/ 0 w 29"/>
                    <a:gd name="T17" fmla="*/ 0 h 4"/>
                    <a:gd name="T18" fmla="*/ 0 w 29"/>
                    <a:gd name="T19" fmla="*/ 0 h 4"/>
                    <a:gd name="T20" fmla="*/ 0 w 29"/>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4"/>
                    <a:gd name="T35" fmla="*/ 29 w 29"/>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4">
                      <a:moveTo>
                        <a:pt x="0" y="4"/>
                      </a:moveTo>
                      <a:lnTo>
                        <a:pt x="0" y="3"/>
                      </a:lnTo>
                      <a:lnTo>
                        <a:pt x="0" y="2"/>
                      </a:lnTo>
                      <a:lnTo>
                        <a:pt x="3" y="1"/>
                      </a:lnTo>
                      <a:lnTo>
                        <a:pt x="3" y="0"/>
                      </a:lnTo>
                      <a:lnTo>
                        <a:pt x="27" y="0"/>
                      </a:lnTo>
                      <a:lnTo>
                        <a:pt x="29" y="1"/>
                      </a:lnTo>
                      <a:lnTo>
                        <a:pt x="29" y="2"/>
                      </a:lnTo>
                      <a:lnTo>
                        <a:pt x="29" y="4"/>
                      </a:lnTo>
                      <a:lnTo>
                        <a:pt x="0" y="4"/>
                      </a:lnTo>
                      <a:close/>
                    </a:path>
                  </a:pathLst>
                </a:custGeom>
                <a:solidFill>
                  <a:srgbClr val="B5B5B5"/>
                </a:solidFill>
                <a:ln w="9525">
                  <a:noFill/>
                  <a:round/>
                  <a:headEnd/>
                  <a:tailEnd/>
                </a:ln>
              </p:spPr>
              <p:txBody>
                <a:bodyPr/>
                <a:lstStyle/>
                <a:p>
                  <a:endParaRPr lang="en-US"/>
                </a:p>
              </p:txBody>
            </p:sp>
            <p:sp>
              <p:nvSpPr>
                <p:cNvPr id="12750" name="Freeform 727"/>
                <p:cNvSpPr>
                  <a:spLocks/>
                </p:cNvSpPr>
                <p:nvPr/>
              </p:nvSpPr>
              <p:spPr bwMode="auto">
                <a:xfrm>
                  <a:off x="2790" y="4063"/>
                  <a:ext cx="11" cy="1"/>
                </a:xfrm>
                <a:custGeom>
                  <a:avLst/>
                  <a:gdLst>
                    <a:gd name="T0" fmla="*/ 0 w 31"/>
                    <a:gd name="T1" fmla="*/ 0 h 3"/>
                    <a:gd name="T2" fmla="*/ 0 w 31"/>
                    <a:gd name="T3" fmla="*/ 0 h 3"/>
                    <a:gd name="T4" fmla="*/ 0 w 31"/>
                    <a:gd name="T5" fmla="*/ 0 h 3"/>
                    <a:gd name="T6" fmla="*/ 0 w 31"/>
                    <a:gd name="T7" fmla="*/ 0 h 3"/>
                    <a:gd name="T8" fmla="*/ 0 w 31"/>
                    <a:gd name="T9" fmla="*/ 0 h 3"/>
                    <a:gd name="T10" fmla="*/ 0 w 31"/>
                    <a:gd name="T11" fmla="*/ 0 h 3"/>
                    <a:gd name="T12" fmla="*/ 0 w 31"/>
                    <a:gd name="T13" fmla="*/ 0 h 3"/>
                    <a:gd name="T14" fmla="*/ 0 w 31"/>
                    <a:gd name="T15" fmla="*/ 0 h 3"/>
                    <a:gd name="T16" fmla="*/ 0 w 31"/>
                    <a:gd name="T17" fmla="*/ 0 h 3"/>
                    <a:gd name="T18" fmla="*/ 0 w 31"/>
                    <a:gd name="T19" fmla="*/ 0 h 3"/>
                    <a:gd name="T20" fmla="*/ 0 w 31"/>
                    <a:gd name="T21" fmla="*/ 0 h 3"/>
                    <a:gd name="T22" fmla="*/ 0 w 31"/>
                    <a:gd name="T23" fmla="*/ 0 h 3"/>
                    <a:gd name="T24" fmla="*/ 0 w 31"/>
                    <a:gd name="T25" fmla="*/ 0 h 3"/>
                    <a:gd name="T26" fmla="*/ 0 w 31"/>
                    <a:gd name="T27" fmla="*/ 0 h 3"/>
                    <a:gd name="T28" fmla="*/ 0 w 31"/>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3"/>
                    <a:gd name="T47" fmla="*/ 31 w 31"/>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3">
                      <a:moveTo>
                        <a:pt x="3" y="0"/>
                      </a:moveTo>
                      <a:lnTo>
                        <a:pt x="2" y="0"/>
                      </a:lnTo>
                      <a:lnTo>
                        <a:pt x="2" y="2"/>
                      </a:lnTo>
                      <a:lnTo>
                        <a:pt x="0" y="2"/>
                      </a:lnTo>
                      <a:lnTo>
                        <a:pt x="0" y="3"/>
                      </a:lnTo>
                      <a:lnTo>
                        <a:pt x="2" y="3"/>
                      </a:lnTo>
                      <a:lnTo>
                        <a:pt x="31" y="3"/>
                      </a:lnTo>
                      <a:lnTo>
                        <a:pt x="31" y="2"/>
                      </a:lnTo>
                      <a:lnTo>
                        <a:pt x="31" y="0"/>
                      </a:lnTo>
                      <a:lnTo>
                        <a:pt x="3" y="0"/>
                      </a:lnTo>
                      <a:close/>
                    </a:path>
                  </a:pathLst>
                </a:custGeom>
                <a:solidFill>
                  <a:srgbClr val="ABABAB"/>
                </a:solidFill>
                <a:ln w="9525">
                  <a:noFill/>
                  <a:round/>
                  <a:headEnd/>
                  <a:tailEnd/>
                </a:ln>
              </p:spPr>
              <p:txBody>
                <a:bodyPr/>
                <a:lstStyle/>
                <a:p>
                  <a:endParaRPr lang="en-US"/>
                </a:p>
              </p:txBody>
            </p:sp>
            <p:sp>
              <p:nvSpPr>
                <p:cNvPr id="12751" name="Freeform 728"/>
                <p:cNvSpPr>
                  <a:spLocks/>
                </p:cNvSpPr>
                <p:nvPr/>
              </p:nvSpPr>
              <p:spPr bwMode="auto">
                <a:xfrm>
                  <a:off x="2790" y="4063"/>
                  <a:ext cx="11" cy="2"/>
                </a:xfrm>
                <a:custGeom>
                  <a:avLst/>
                  <a:gdLst>
                    <a:gd name="T0" fmla="*/ 0 w 31"/>
                    <a:gd name="T1" fmla="*/ 0 h 4"/>
                    <a:gd name="T2" fmla="*/ 0 w 31"/>
                    <a:gd name="T3" fmla="*/ 0 h 4"/>
                    <a:gd name="T4" fmla="*/ 0 w 31"/>
                    <a:gd name="T5" fmla="*/ 0 h 4"/>
                    <a:gd name="T6" fmla="*/ 0 w 31"/>
                    <a:gd name="T7" fmla="*/ 0 h 4"/>
                    <a:gd name="T8" fmla="*/ 0 w 31"/>
                    <a:gd name="T9" fmla="*/ 1 h 4"/>
                    <a:gd name="T10" fmla="*/ 0 w 31"/>
                    <a:gd name="T11" fmla="*/ 1 h 4"/>
                    <a:gd name="T12" fmla="*/ 0 w 31"/>
                    <a:gd name="T13" fmla="*/ 1 h 4"/>
                    <a:gd name="T14" fmla="*/ 0 w 31"/>
                    <a:gd name="T15" fmla="*/ 1 h 4"/>
                    <a:gd name="T16" fmla="*/ 0 w 31"/>
                    <a:gd name="T17" fmla="*/ 1 h 4"/>
                    <a:gd name="T18" fmla="*/ 0 w 31"/>
                    <a:gd name="T19" fmla="*/ 1 h 4"/>
                    <a:gd name="T20" fmla="*/ 0 w 31"/>
                    <a:gd name="T21" fmla="*/ 1 h 4"/>
                    <a:gd name="T22" fmla="*/ 0 w 31"/>
                    <a:gd name="T23" fmla="*/ 1 h 4"/>
                    <a:gd name="T24" fmla="*/ 0 w 31"/>
                    <a:gd name="T25" fmla="*/ 0 h 4"/>
                    <a:gd name="T26" fmla="*/ 0 w 31"/>
                    <a:gd name="T27" fmla="*/ 0 h 4"/>
                    <a:gd name="T28" fmla="*/ 0 w 31"/>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
                    <a:gd name="T46" fmla="*/ 0 h 4"/>
                    <a:gd name="T47" fmla="*/ 31 w 31"/>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 h="4">
                      <a:moveTo>
                        <a:pt x="2" y="0"/>
                      </a:moveTo>
                      <a:lnTo>
                        <a:pt x="2" y="0"/>
                      </a:lnTo>
                      <a:lnTo>
                        <a:pt x="0" y="0"/>
                      </a:lnTo>
                      <a:lnTo>
                        <a:pt x="0" y="1"/>
                      </a:lnTo>
                      <a:lnTo>
                        <a:pt x="2" y="1"/>
                      </a:lnTo>
                      <a:lnTo>
                        <a:pt x="3" y="3"/>
                      </a:lnTo>
                      <a:lnTo>
                        <a:pt x="5" y="4"/>
                      </a:lnTo>
                      <a:lnTo>
                        <a:pt x="31" y="4"/>
                      </a:lnTo>
                      <a:lnTo>
                        <a:pt x="31" y="3"/>
                      </a:lnTo>
                      <a:lnTo>
                        <a:pt x="31" y="1"/>
                      </a:lnTo>
                      <a:lnTo>
                        <a:pt x="31" y="0"/>
                      </a:lnTo>
                      <a:lnTo>
                        <a:pt x="2" y="0"/>
                      </a:lnTo>
                      <a:close/>
                    </a:path>
                  </a:pathLst>
                </a:custGeom>
                <a:solidFill>
                  <a:srgbClr val="A1A1A1"/>
                </a:solidFill>
                <a:ln w="9525">
                  <a:noFill/>
                  <a:round/>
                  <a:headEnd/>
                  <a:tailEnd/>
                </a:ln>
              </p:spPr>
              <p:txBody>
                <a:bodyPr/>
                <a:lstStyle/>
                <a:p>
                  <a:endParaRPr lang="en-US"/>
                </a:p>
              </p:txBody>
            </p:sp>
            <p:sp>
              <p:nvSpPr>
                <p:cNvPr id="12752" name="Freeform 729"/>
                <p:cNvSpPr>
                  <a:spLocks/>
                </p:cNvSpPr>
                <p:nvPr/>
              </p:nvSpPr>
              <p:spPr bwMode="auto">
                <a:xfrm>
                  <a:off x="2791" y="4064"/>
                  <a:ext cx="10" cy="1"/>
                </a:xfrm>
                <a:custGeom>
                  <a:avLst/>
                  <a:gdLst>
                    <a:gd name="T0" fmla="*/ 0 w 29"/>
                    <a:gd name="T1" fmla="*/ 0 h 4"/>
                    <a:gd name="T2" fmla="*/ 0 w 29"/>
                    <a:gd name="T3" fmla="*/ 0 h 4"/>
                    <a:gd name="T4" fmla="*/ 0 w 29"/>
                    <a:gd name="T5" fmla="*/ 0 h 4"/>
                    <a:gd name="T6" fmla="*/ 0 w 29"/>
                    <a:gd name="T7" fmla="*/ 0 h 4"/>
                    <a:gd name="T8" fmla="*/ 0 w 29"/>
                    <a:gd name="T9" fmla="*/ 0 h 4"/>
                    <a:gd name="T10" fmla="*/ 0 w 29"/>
                    <a:gd name="T11" fmla="*/ 0 h 4"/>
                    <a:gd name="T12" fmla="*/ 0 w 29"/>
                    <a:gd name="T13" fmla="*/ 0 h 4"/>
                    <a:gd name="T14" fmla="*/ 0 w 29"/>
                    <a:gd name="T15" fmla="*/ 0 h 4"/>
                    <a:gd name="T16" fmla="*/ 0 w 29"/>
                    <a:gd name="T17" fmla="*/ 0 h 4"/>
                    <a:gd name="T18" fmla="*/ 0 w 29"/>
                    <a:gd name="T19" fmla="*/ 0 h 4"/>
                    <a:gd name="T20" fmla="*/ 0 w 29"/>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4"/>
                    <a:gd name="T35" fmla="*/ 29 w 29"/>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4">
                      <a:moveTo>
                        <a:pt x="5" y="4"/>
                      </a:moveTo>
                      <a:lnTo>
                        <a:pt x="4" y="4"/>
                      </a:lnTo>
                      <a:lnTo>
                        <a:pt x="3" y="3"/>
                      </a:lnTo>
                      <a:lnTo>
                        <a:pt x="0" y="2"/>
                      </a:lnTo>
                      <a:lnTo>
                        <a:pt x="0" y="0"/>
                      </a:lnTo>
                      <a:lnTo>
                        <a:pt x="29" y="0"/>
                      </a:lnTo>
                      <a:lnTo>
                        <a:pt x="29" y="2"/>
                      </a:lnTo>
                      <a:lnTo>
                        <a:pt x="29" y="3"/>
                      </a:lnTo>
                      <a:lnTo>
                        <a:pt x="29" y="4"/>
                      </a:lnTo>
                      <a:lnTo>
                        <a:pt x="5" y="4"/>
                      </a:lnTo>
                      <a:close/>
                    </a:path>
                  </a:pathLst>
                </a:custGeom>
                <a:solidFill>
                  <a:srgbClr val="999999"/>
                </a:solidFill>
                <a:ln w="9525">
                  <a:noFill/>
                  <a:round/>
                  <a:headEnd/>
                  <a:tailEnd/>
                </a:ln>
              </p:spPr>
              <p:txBody>
                <a:bodyPr/>
                <a:lstStyle/>
                <a:p>
                  <a:endParaRPr lang="en-US"/>
                </a:p>
              </p:txBody>
            </p:sp>
            <p:sp>
              <p:nvSpPr>
                <p:cNvPr id="12753" name="Freeform 730"/>
                <p:cNvSpPr>
                  <a:spLocks/>
                </p:cNvSpPr>
                <p:nvPr/>
              </p:nvSpPr>
              <p:spPr bwMode="auto">
                <a:xfrm>
                  <a:off x="2792" y="4065"/>
                  <a:ext cx="9" cy="1"/>
                </a:xfrm>
                <a:custGeom>
                  <a:avLst/>
                  <a:gdLst>
                    <a:gd name="T0" fmla="*/ 0 w 26"/>
                    <a:gd name="T1" fmla="*/ 0 h 4"/>
                    <a:gd name="T2" fmla="*/ 0 w 26"/>
                    <a:gd name="T3" fmla="*/ 0 h 4"/>
                    <a:gd name="T4" fmla="*/ 0 w 26"/>
                    <a:gd name="T5" fmla="*/ 0 h 4"/>
                    <a:gd name="T6" fmla="*/ 0 w 26"/>
                    <a:gd name="T7" fmla="*/ 0 h 4"/>
                    <a:gd name="T8" fmla="*/ 0 w 26"/>
                    <a:gd name="T9" fmla="*/ 0 h 4"/>
                    <a:gd name="T10" fmla="*/ 0 w 26"/>
                    <a:gd name="T11" fmla="*/ 0 h 4"/>
                    <a:gd name="T12" fmla="*/ 0 w 26"/>
                    <a:gd name="T13" fmla="*/ 0 h 4"/>
                    <a:gd name="T14" fmla="*/ 0 w 26"/>
                    <a:gd name="T15" fmla="*/ 0 h 4"/>
                    <a:gd name="T16" fmla="*/ 0 w 26"/>
                    <a:gd name="T17" fmla="*/ 0 h 4"/>
                    <a:gd name="T18" fmla="*/ 0 w 26"/>
                    <a:gd name="T19" fmla="*/ 0 h 4"/>
                    <a:gd name="T20" fmla="*/ 0 w 26"/>
                    <a:gd name="T21" fmla="*/ 0 h 4"/>
                    <a:gd name="T22" fmla="*/ 0 w 26"/>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4"/>
                    <a:gd name="T38" fmla="*/ 26 w 26"/>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4">
                      <a:moveTo>
                        <a:pt x="8" y="4"/>
                      </a:moveTo>
                      <a:lnTo>
                        <a:pt x="6" y="3"/>
                      </a:lnTo>
                      <a:lnTo>
                        <a:pt x="5" y="3"/>
                      </a:lnTo>
                      <a:lnTo>
                        <a:pt x="1" y="1"/>
                      </a:lnTo>
                      <a:lnTo>
                        <a:pt x="0" y="0"/>
                      </a:lnTo>
                      <a:lnTo>
                        <a:pt x="26" y="0"/>
                      </a:lnTo>
                      <a:lnTo>
                        <a:pt x="26" y="1"/>
                      </a:lnTo>
                      <a:lnTo>
                        <a:pt x="26" y="2"/>
                      </a:lnTo>
                      <a:lnTo>
                        <a:pt x="26" y="3"/>
                      </a:lnTo>
                      <a:lnTo>
                        <a:pt x="24" y="3"/>
                      </a:lnTo>
                      <a:lnTo>
                        <a:pt x="8" y="3"/>
                      </a:lnTo>
                      <a:lnTo>
                        <a:pt x="8" y="4"/>
                      </a:lnTo>
                      <a:close/>
                    </a:path>
                  </a:pathLst>
                </a:custGeom>
                <a:solidFill>
                  <a:srgbClr val="8F8F8F"/>
                </a:solidFill>
                <a:ln w="9525">
                  <a:noFill/>
                  <a:round/>
                  <a:headEnd/>
                  <a:tailEnd/>
                </a:ln>
              </p:spPr>
              <p:txBody>
                <a:bodyPr/>
                <a:lstStyle/>
                <a:p>
                  <a:endParaRPr lang="en-US"/>
                </a:p>
              </p:txBody>
            </p:sp>
            <p:sp>
              <p:nvSpPr>
                <p:cNvPr id="12754" name="Freeform 731"/>
                <p:cNvSpPr>
                  <a:spLocks/>
                </p:cNvSpPr>
                <p:nvPr/>
              </p:nvSpPr>
              <p:spPr bwMode="auto">
                <a:xfrm>
                  <a:off x="2793" y="4065"/>
                  <a:ext cx="8" cy="2"/>
                </a:xfrm>
                <a:custGeom>
                  <a:avLst/>
                  <a:gdLst>
                    <a:gd name="T0" fmla="*/ 0 w 24"/>
                    <a:gd name="T1" fmla="*/ 0 h 5"/>
                    <a:gd name="T2" fmla="*/ 0 w 24"/>
                    <a:gd name="T3" fmla="*/ 0 h 5"/>
                    <a:gd name="T4" fmla="*/ 0 w 24"/>
                    <a:gd name="T5" fmla="*/ 0 h 5"/>
                    <a:gd name="T6" fmla="*/ 0 w 24"/>
                    <a:gd name="T7" fmla="*/ 0 h 5"/>
                    <a:gd name="T8" fmla="*/ 0 w 24"/>
                    <a:gd name="T9" fmla="*/ 0 h 5"/>
                    <a:gd name="T10" fmla="*/ 0 w 24"/>
                    <a:gd name="T11" fmla="*/ 0 h 5"/>
                    <a:gd name="T12" fmla="*/ 0 w 24"/>
                    <a:gd name="T13" fmla="*/ 0 h 5"/>
                    <a:gd name="T14" fmla="*/ 0 w 24"/>
                    <a:gd name="T15" fmla="*/ 0 h 5"/>
                    <a:gd name="T16" fmla="*/ 0 w 24"/>
                    <a:gd name="T17" fmla="*/ 0 h 5"/>
                    <a:gd name="T18" fmla="*/ 0 w 24"/>
                    <a:gd name="T19" fmla="*/ 0 h 5"/>
                    <a:gd name="T20" fmla="*/ 0 w 24"/>
                    <a:gd name="T21" fmla="*/ 0 h 5"/>
                    <a:gd name="T22" fmla="*/ 0 w 24"/>
                    <a:gd name="T23" fmla="*/ 0 h 5"/>
                    <a:gd name="T24" fmla="*/ 0 w 24"/>
                    <a:gd name="T25" fmla="*/ 0 h 5"/>
                    <a:gd name="T26" fmla="*/ 0 w 24"/>
                    <a:gd name="T27" fmla="*/ 0 h 5"/>
                    <a:gd name="T28" fmla="*/ 0 w 24"/>
                    <a:gd name="T29" fmla="*/ 0 h 5"/>
                    <a:gd name="T30" fmla="*/ 0 w 24"/>
                    <a:gd name="T31" fmla="*/ 0 h 5"/>
                    <a:gd name="T32" fmla="*/ 0 w 24"/>
                    <a:gd name="T33" fmla="*/ 0 h 5"/>
                    <a:gd name="T34" fmla="*/ 0 w 24"/>
                    <a:gd name="T35" fmla="*/ 0 h 5"/>
                    <a:gd name="T36" fmla="*/ 0 w 24"/>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
                    <a:gd name="T58" fmla="*/ 0 h 5"/>
                    <a:gd name="T59" fmla="*/ 24 w 24"/>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 h="5">
                      <a:moveTo>
                        <a:pt x="0" y="0"/>
                      </a:moveTo>
                      <a:lnTo>
                        <a:pt x="3" y="1"/>
                      </a:lnTo>
                      <a:lnTo>
                        <a:pt x="4" y="2"/>
                      </a:lnTo>
                      <a:lnTo>
                        <a:pt x="6" y="3"/>
                      </a:lnTo>
                      <a:lnTo>
                        <a:pt x="7" y="3"/>
                      </a:lnTo>
                      <a:lnTo>
                        <a:pt x="9" y="5"/>
                      </a:lnTo>
                      <a:lnTo>
                        <a:pt x="10" y="5"/>
                      </a:lnTo>
                      <a:lnTo>
                        <a:pt x="20" y="5"/>
                      </a:lnTo>
                      <a:lnTo>
                        <a:pt x="21" y="3"/>
                      </a:lnTo>
                      <a:lnTo>
                        <a:pt x="22" y="3"/>
                      </a:lnTo>
                      <a:lnTo>
                        <a:pt x="22" y="2"/>
                      </a:lnTo>
                      <a:lnTo>
                        <a:pt x="24" y="1"/>
                      </a:lnTo>
                      <a:lnTo>
                        <a:pt x="24" y="0"/>
                      </a:lnTo>
                      <a:lnTo>
                        <a:pt x="0" y="0"/>
                      </a:lnTo>
                      <a:close/>
                    </a:path>
                  </a:pathLst>
                </a:custGeom>
                <a:solidFill>
                  <a:srgbClr val="858585"/>
                </a:solidFill>
                <a:ln w="9525">
                  <a:noFill/>
                  <a:round/>
                  <a:headEnd/>
                  <a:tailEnd/>
                </a:ln>
              </p:spPr>
              <p:txBody>
                <a:bodyPr/>
                <a:lstStyle/>
                <a:p>
                  <a:endParaRPr lang="en-US"/>
                </a:p>
              </p:txBody>
            </p:sp>
            <p:sp>
              <p:nvSpPr>
                <p:cNvPr id="12755" name="Freeform 732"/>
                <p:cNvSpPr>
                  <a:spLocks/>
                </p:cNvSpPr>
                <p:nvPr/>
              </p:nvSpPr>
              <p:spPr bwMode="auto">
                <a:xfrm>
                  <a:off x="2795" y="4066"/>
                  <a:ext cx="5" cy="1"/>
                </a:xfrm>
                <a:custGeom>
                  <a:avLst/>
                  <a:gdLst>
                    <a:gd name="T0" fmla="*/ 0 w 16"/>
                    <a:gd name="T1" fmla="*/ 0 h 4"/>
                    <a:gd name="T2" fmla="*/ 0 w 16"/>
                    <a:gd name="T3" fmla="*/ 0 h 4"/>
                    <a:gd name="T4" fmla="*/ 0 w 16"/>
                    <a:gd name="T5" fmla="*/ 0 h 4"/>
                    <a:gd name="T6" fmla="*/ 0 w 16"/>
                    <a:gd name="T7" fmla="*/ 0 h 4"/>
                    <a:gd name="T8" fmla="*/ 0 w 16"/>
                    <a:gd name="T9" fmla="*/ 0 h 4"/>
                    <a:gd name="T10" fmla="*/ 0 w 16"/>
                    <a:gd name="T11" fmla="*/ 0 h 4"/>
                    <a:gd name="T12" fmla="*/ 0 w 16"/>
                    <a:gd name="T13" fmla="*/ 0 h 4"/>
                    <a:gd name="T14" fmla="*/ 0 60000 65536"/>
                    <a:gd name="T15" fmla="*/ 0 60000 65536"/>
                    <a:gd name="T16" fmla="*/ 0 60000 65536"/>
                    <a:gd name="T17" fmla="*/ 0 60000 65536"/>
                    <a:gd name="T18" fmla="*/ 0 60000 65536"/>
                    <a:gd name="T19" fmla="*/ 0 60000 65536"/>
                    <a:gd name="T20" fmla="*/ 0 60000 65536"/>
                    <a:gd name="T21" fmla="*/ 0 w 16"/>
                    <a:gd name="T22" fmla="*/ 0 h 4"/>
                    <a:gd name="T23" fmla="*/ 16 w 16"/>
                    <a:gd name="T24" fmla="*/ 4 h 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4">
                      <a:moveTo>
                        <a:pt x="16" y="1"/>
                      </a:moveTo>
                      <a:lnTo>
                        <a:pt x="12" y="4"/>
                      </a:lnTo>
                      <a:lnTo>
                        <a:pt x="8" y="4"/>
                      </a:lnTo>
                      <a:lnTo>
                        <a:pt x="4" y="4"/>
                      </a:lnTo>
                      <a:lnTo>
                        <a:pt x="0" y="0"/>
                      </a:lnTo>
                      <a:lnTo>
                        <a:pt x="16" y="0"/>
                      </a:lnTo>
                      <a:lnTo>
                        <a:pt x="16" y="1"/>
                      </a:lnTo>
                      <a:close/>
                    </a:path>
                  </a:pathLst>
                </a:custGeom>
                <a:solidFill>
                  <a:srgbClr val="7D7D7D"/>
                </a:solidFill>
                <a:ln w="9525">
                  <a:noFill/>
                  <a:round/>
                  <a:headEnd/>
                  <a:tailEnd/>
                </a:ln>
              </p:spPr>
              <p:txBody>
                <a:bodyPr/>
                <a:lstStyle/>
                <a:p>
                  <a:endParaRPr lang="en-US"/>
                </a:p>
              </p:txBody>
            </p:sp>
            <p:sp>
              <p:nvSpPr>
                <p:cNvPr id="12756" name="Freeform 733"/>
                <p:cNvSpPr>
                  <a:spLocks/>
                </p:cNvSpPr>
                <p:nvPr/>
              </p:nvSpPr>
              <p:spPr bwMode="auto">
                <a:xfrm>
                  <a:off x="2796" y="4067"/>
                  <a:ext cx="3" cy="1"/>
                </a:xfrm>
                <a:custGeom>
                  <a:avLst/>
                  <a:gdLst>
                    <a:gd name="T0" fmla="*/ 0 w 10"/>
                    <a:gd name="T1" fmla="*/ 0 h 1"/>
                    <a:gd name="T2" fmla="*/ 0 w 10"/>
                    <a:gd name="T3" fmla="*/ 1 h 1"/>
                    <a:gd name="T4" fmla="*/ 0 w 10"/>
                    <a:gd name="T5" fmla="*/ 1 h 1"/>
                    <a:gd name="T6" fmla="*/ 0 w 10"/>
                    <a:gd name="T7" fmla="*/ 1 h 1"/>
                    <a:gd name="T8" fmla="*/ 0 w 10"/>
                    <a:gd name="T9" fmla="*/ 0 h 1"/>
                    <a:gd name="T10" fmla="*/ 0 w 10"/>
                    <a:gd name="T11" fmla="*/ 0 h 1"/>
                    <a:gd name="T12" fmla="*/ 0 60000 65536"/>
                    <a:gd name="T13" fmla="*/ 0 60000 65536"/>
                    <a:gd name="T14" fmla="*/ 0 60000 65536"/>
                    <a:gd name="T15" fmla="*/ 0 60000 65536"/>
                    <a:gd name="T16" fmla="*/ 0 60000 65536"/>
                    <a:gd name="T17" fmla="*/ 0 60000 65536"/>
                    <a:gd name="T18" fmla="*/ 0 w 10"/>
                    <a:gd name="T19" fmla="*/ 0 h 1"/>
                    <a:gd name="T20" fmla="*/ 10 w 10"/>
                    <a:gd name="T21" fmla="*/ 1 h 1"/>
                  </a:gdLst>
                  <a:ahLst/>
                  <a:cxnLst>
                    <a:cxn ang="T12">
                      <a:pos x="T0" y="T1"/>
                    </a:cxn>
                    <a:cxn ang="T13">
                      <a:pos x="T2" y="T3"/>
                    </a:cxn>
                    <a:cxn ang="T14">
                      <a:pos x="T4" y="T5"/>
                    </a:cxn>
                    <a:cxn ang="T15">
                      <a:pos x="T6" y="T7"/>
                    </a:cxn>
                    <a:cxn ang="T16">
                      <a:pos x="T8" y="T9"/>
                    </a:cxn>
                    <a:cxn ang="T17">
                      <a:pos x="T10" y="T11"/>
                    </a:cxn>
                  </a:cxnLst>
                  <a:rect l="T18" t="T19" r="T20" b="T21"/>
                  <a:pathLst>
                    <a:path w="10" h="1">
                      <a:moveTo>
                        <a:pt x="10" y="0"/>
                      </a:moveTo>
                      <a:lnTo>
                        <a:pt x="7" y="1"/>
                      </a:lnTo>
                      <a:lnTo>
                        <a:pt x="4" y="1"/>
                      </a:lnTo>
                      <a:lnTo>
                        <a:pt x="1" y="1"/>
                      </a:lnTo>
                      <a:lnTo>
                        <a:pt x="0" y="0"/>
                      </a:lnTo>
                      <a:lnTo>
                        <a:pt x="10" y="0"/>
                      </a:lnTo>
                      <a:close/>
                    </a:path>
                  </a:pathLst>
                </a:custGeom>
                <a:solidFill>
                  <a:srgbClr val="737373"/>
                </a:solidFill>
                <a:ln w="9525">
                  <a:noFill/>
                  <a:round/>
                  <a:headEnd/>
                  <a:tailEnd/>
                </a:ln>
              </p:spPr>
              <p:txBody>
                <a:bodyPr/>
                <a:lstStyle/>
                <a:p>
                  <a:endParaRPr lang="en-US"/>
                </a:p>
              </p:txBody>
            </p:sp>
            <p:sp>
              <p:nvSpPr>
                <p:cNvPr id="12757" name="Freeform 734"/>
                <p:cNvSpPr>
                  <a:spLocks/>
                </p:cNvSpPr>
                <p:nvPr/>
              </p:nvSpPr>
              <p:spPr bwMode="auto">
                <a:xfrm>
                  <a:off x="2788" y="4060"/>
                  <a:ext cx="7" cy="5"/>
                </a:xfrm>
                <a:custGeom>
                  <a:avLst/>
                  <a:gdLst>
                    <a:gd name="T0" fmla="*/ 0 w 19"/>
                    <a:gd name="T1" fmla="*/ 0 h 15"/>
                    <a:gd name="T2" fmla="*/ 0 w 19"/>
                    <a:gd name="T3" fmla="*/ 0 h 15"/>
                    <a:gd name="T4" fmla="*/ 0 w 19"/>
                    <a:gd name="T5" fmla="*/ 0 h 15"/>
                    <a:gd name="T6" fmla="*/ 0 w 19"/>
                    <a:gd name="T7" fmla="*/ 0 h 15"/>
                    <a:gd name="T8" fmla="*/ 0 w 19"/>
                    <a:gd name="T9" fmla="*/ 0 h 15"/>
                    <a:gd name="T10" fmla="*/ 0 w 19"/>
                    <a:gd name="T11" fmla="*/ 0 h 15"/>
                    <a:gd name="T12" fmla="*/ 0 w 19"/>
                    <a:gd name="T13" fmla="*/ 0 h 15"/>
                    <a:gd name="T14" fmla="*/ 0 w 19"/>
                    <a:gd name="T15" fmla="*/ 0 h 15"/>
                    <a:gd name="T16" fmla="*/ 0 w 19"/>
                    <a:gd name="T17" fmla="*/ 0 h 15"/>
                    <a:gd name="T18" fmla="*/ 0 w 19"/>
                    <a:gd name="T19" fmla="*/ 0 h 15"/>
                    <a:gd name="T20" fmla="*/ 0 w 19"/>
                    <a:gd name="T21" fmla="*/ 0 h 15"/>
                    <a:gd name="T22" fmla="*/ 0 w 19"/>
                    <a:gd name="T23" fmla="*/ 0 h 15"/>
                    <a:gd name="T24" fmla="*/ 0 w 19"/>
                    <a:gd name="T25" fmla="*/ 0 h 15"/>
                    <a:gd name="T26" fmla="*/ 0 w 19"/>
                    <a:gd name="T27" fmla="*/ 0 h 15"/>
                    <a:gd name="T28" fmla="*/ 0 w 19"/>
                    <a:gd name="T29" fmla="*/ 0 h 15"/>
                    <a:gd name="T30" fmla="*/ 0 w 19"/>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15"/>
                    <a:gd name="T50" fmla="*/ 19 w 19"/>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15">
                      <a:moveTo>
                        <a:pt x="12" y="11"/>
                      </a:moveTo>
                      <a:lnTo>
                        <a:pt x="12" y="12"/>
                      </a:lnTo>
                      <a:lnTo>
                        <a:pt x="13" y="11"/>
                      </a:lnTo>
                      <a:lnTo>
                        <a:pt x="16" y="9"/>
                      </a:lnTo>
                      <a:lnTo>
                        <a:pt x="19" y="7"/>
                      </a:lnTo>
                      <a:lnTo>
                        <a:pt x="11" y="0"/>
                      </a:lnTo>
                      <a:lnTo>
                        <a:pt x="8" y="2"/>
                      </a:lnTo>
                      <a:lnTo>
                        <a:pt x="5" y="4"/>
                      </a:lnTo>
                      <a:lnTo>
                        <a:pt x="2" y="9"/>
                      </a:lnTo>
                      <a:lnTo>
                        <a:pt x="0" y="12"/>
                      </a:lnTo>
                      <a:lnTo>
                        <a:pt x="0" y="15"/>
                      </a:lnTo>
                      <a:lnTo>
                        <a:pt x="0" y="12"/>
                      </a:lnTo>
                      <a:lnTo>
                        <a:pt x="0" y="14"/>
                      </a:lnTo>
                      <a:lnTo>
                        <a:pt x="0" y="15"/>
                      </a:lnTo>
                      <a:lnTo>
                        <a:pt x="12" y="11"/>
                      </a:lnTo>
                      <a:close/>
                    </a:path>
                  </a:pathLst>
                </a:custGeom>
                <a:solidFill>
                  <a:srgbClr val="000000"/>
                </a:solidFill>
                <a:ln w="9525">
                  <a:noFill/>
                  <a:round/>
                  <a:headEnd/>
                  <a:tailEnd/>
                </a:ln>
              </p:spPr>
              <p:txBody>
                <a:bodyPr/>
                <a:lstStyle/>
                <a:p>
                  <a:endParaRPr lang="en-US"/>
                </a:p>
              </p:txBody>
            </p:sp>
            <p:sp>
              <p:nvSpPr>
                <p:cNvPr id="12758" name="Freeform 735"/>
                <p:cNvSpPr>
                  <a:spLocks/>
                </p:cNvSpPr>
                <p:nvPr/>
              </p:nvSpPr>
              <p:spPr bwMode="auto">
                <a:xfrm>
                  <a:off x="2788" y="4063"/>
                  <a:ext cx="8" cy="5"/>
                </a:xfrm>
                <a:custGeom>
                  <a:avLst/>
                  <a:gdLst>
                    <a:gd name="T0" fmla="*/ 0 w 22"/>
                    <a:gd name="T1" fmla="*/ 0 h 13"/>
                    <a:gd name="T2" fmla="*/ 0 w 22"/>
                    <a:gd name="T3" fmla="*/ 0 h 13"/>
                    <a:gd name="T4" fmla="*/ 0 w 22"/>
                    <a:gd name="T5" fmla="*/ 0 h 13"/>
                    <a:gd name="T6" fmla="*/ 0 w 22"/>
                    <a:gd name="T7" fmla="*/ 0 h 13"/>
                    <a:gd name="T8" fmla="*/ 0 w 22"/>
                    <a:gd name="T9" fmla="*/ 0 h 13"/>
                    <a:gd name="T10" fmla="*/ 0 w 22"/>
                    <a:gd name="T11" fmla="*/ 0 h 13"/>
                    <a:gd name="T12" fmla="*/ 0 w 22"/>
                    <a:gd name="T13" fmla="*/ 0 h 13"/>
                    <a:gd name="T14" fmla="*/ 0 w 22"/>
                    <a:gd name="T15" fmla="*/ 0 h 13"/>
                    <a:gd name="T16" fmla="*/ 0 w 22"/>
                    <a:gd name="T17" fmla="*/ 0 h 13"/>
                    <a:gd name="T18" fmla="*/ 0 w 22"/>
                    <a:gd name="T19" fmla="*/ 0 h 13"/>
                    <a:gd name="T20" fmla="*/ 0 w 22"/>
                    <a:gd name="T21" fmla="*/ 0 h 13"/>
                    <a:gd name="T22" fmla="*/ 0 w 22"/>
                    <a:gd name="T23" fmla="*/ 0 h 13"/>
                    <a:gd name="T24" fmla="*/ 0 w 22"/>
                    <a:gd name="T25" fmla="*/ 0 h 13"/>
                    <a:gd name="T26" fmla="*/ 0 w 22"/>
                    <a:gd name="T27" fmla="*/ 0 h 13"/>
                    <a:gd name="T28" fmla="*/ 0 w 22"/>
                    <a:gd name="T29" fmla="*/ 0 h 13"/>
                    <a:gd name="T30" fmla="*/ 0 w 22"/>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3"/>
                    <a:gd name="T50" fmla="*/ 22 w 22"/>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3">
                      <a:moveTo>
                        <a:pt x="22" y="5"/>
                      </a:moveTo>
                      <a:lnTo>
                        <a:pt x="19" y="4"/>
                      </a:lnTo>
                      <a:lnTo>
                        <a:pt x="15" y="1"/>
                      </a:lnTo>
                      <a:lnTo>
                        <a:pt x="12" y="0"/>
                      </a:lnTo>
                      <a:lnTo>
                        <a:pt x="0" y="4"/>
                      </a:lnTo>
                      <a:lnTo>
                        <a:pt x="4" y="7"/>
                      </a:lnTo>
                      <a:lnTo>
                        <a:pt x="9" y="11"/>
                      </a:lnTo>
                      <a:lnTo>
                        <a:pt x="13" y="12"/>
                      </a:lnTo>
                      <a:lnTo>
                        <a:pt x="16" y="13"/>
                      </a:lnTo>
                      <a:lnTo>
                        <a:pt x="13" y="12"/>
                      </a:lnTo>
                      <a:lnTo>
                        <a:pt x="22" y="5"/>
                      </a:lnTo>
                      <a:lnTo>
                        <a:pt x="20" y="4"/>
                      </a:lnTo>
                      <a:lnTo>
                        <a:pt x="19" y="4"/>
                      </a:lnTo>
                      <a:lnTo>
                        <a:pt x="22" y="5"/>
                      </a:lnTo>
                      <a:close/>
                    </a:path>
                  </a:pathLst>
                </a:custGeom>
                <a:solidFill>
                  <a:srgbClr val="000000"/>
                </a:solidFill>
                <a:ln w="9525">
                  <a:noFill/>
                  <a:round/>
                  <a:headEnd/>
                  <a:tailEnd/>
                </a:ln>
              </p:spPr>
              <p:txBody>
                <a:bodyPr/>
                <a:lstStyle/>
                <a:p>
                  <a:endParaRPr lang="en-US"/>
                </a:p>
              </p:txBody>
            </p:sp>
            <p:sp>
              <p:nvSpPr>
                <p:cNvPr id="12759" name="Freeform 736"/>
                <p:cNvSpPr>
                  <a:spLocks/>
                </p:cNvSpPr>
                <p:nvPr/>
              </p:nvSpPr>
              <p:spPr bwMode="auto">
                <a:xfrm>
                  <a:off x="2793" y="4065"/>
                  <a:ext cx="9" cy="4"/>
                </a:xfrm>
                <a:custGeom>
                  <a:avLst/>
                  <a:gdLst>
                    <a:gd name="T0" fmla="*/ 0 w 27"/>
                    <a:gd name="T1" fmla="*/ 0 h 11"/>
                    <a:gd name="T2" fmla="*/ 0 w 27"/>
                    <a:gd name="T3" fmla="*/ 0 h 11"/>
                    <a:gd name="T4" fmla="*/ 0 w 27"/>
                    <a:gd name="T5" fmla="*/ 0 h 11"/>
                    <a:gd name="T6" fmla="*/ 0 w 27"/>
                    <a:gd name="T7" fmla="*/ 0 h 11"/>
                    <a:gd name="T8" fmla="*/ 0 w 27"/>
                    <a:gd name="T9" fmla="*/ 0 h 11"/>
                    <a:gd name="T10" fmla="*/ 0 w 27"/>
                    <a:gd name="T11" fmla="*/ 0 h 11"/>
                    <a:gd name="T12" fmla="*/ 0 w 27"/>
                    <a:gd name="T13" fmla="*/ 0 h 11"/>
                    <a:gd name="T14" fmla="*/ 0 w 27"/>
                    <a:gd name="T15" fmla="*/ 0 h 11"/>
                    <a:gd name="T16" fmla="*/ 0 w 27"/>
                    <a:gd name="T17" fmla="*/ 0 h 11"/>
                    <a:gd name="T18" fmla="*/ 0 w 27"/>
                    <a:gd name="T19" fmla="*/ 0 h 11"/>
                    <a:gd name="T20" fmla="*/ 0 w 27"/>
                    <a:gd name="T21" fmla="*/ 0 h 11"/>
                    <a:gd name="T22" fmla="*/ 0 w 27"/>
                    <a:gd name="T23" fmla="*/ 0 h 11"/>
                    <a:gd name="T24" fmla="*/ 0 w 27"/>
                    <a:gd name="T25" fmla="*/ 0 h 11"/>
                    <a:gd name="T26" fmla="*/ 0 w 27"/>
                    <a:gd name="T27" fmla="*/ 0 h 11"/>
                    <a:gd name="T28" fmla="*/ 0 w 27"/>
                    <a:gd name="T29" fmla="*/ 0 h 11"/>
                    <a:gd name="T30" fmla="*/ 0 w 27"/>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
                    <a:gd name="T49" fmla="*/ 0 h 11"/>
                    <a:gd name="T50" fmla="*/ 27 w 27"/>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 h="11">
                      <a:moveTo>
                        <a:pt x="17" y="0"/>
                      </a:moveTo>
                      <a:lnTo>
                        <a:pt x="15" y="0"/>
                      </a:lnTo>
                      <a:lnTo>
                        <a:pt x="15" y="1"/>
                      </a:lnTo>
                      <a:lnTo>
                        <a:pt x="14" y="1"/>
                      </a:lnTo>
                      <a:lnTo>
                        <a:pt x="11" y="0"/>
                      </a:lnTo>
                      <a:lnTo>
                        <a:pt x="9" y="0"/>
                      </a:lnTo>
                      <a:lnTo>
                        <a:pt x="0" y="7"/>
                      </a:lnTo>
                      <a:lnTo>
                        <a:pt x="7" y="11"/>
                      </a:lnTo>
                      <a:lnTo>
                        <a:pt x="14" y="11"/>
                      </a:lnTo>
                      <a:lnTo>
                        <a:pt x="20" y="9"/>
                      </a:lnTo>
                      <a:lnTo>
                        <a:pt x="27" y="6"/>
                      </a:lnTo>
                      <a:lnTo>
                        <a:pt x="25" y="6"/>
                      </a:lnTo>
                      <a:lnTo>
                        <a:pt x="17" y="0"/>
                      </a:lnTo>
                      <a:lnTo>
                        <a:pt x="15" y="0"/>
                      </a:lnTo>
                      <a:lnTo>
                        <a:pt x="17" y="0"/>
                      </a:lnTo>
                      <a:close/>
                    </a:path>
                  </a:pathLst>
                </a:custGeom>
                <a:solidFill>
                  <a:srgbClr val="000000"/>
                </a:solidFill>
                <a:ln w="9525">
                  <a:noFill/>
                  <a:round/>
                  <a:headEnd/>
                  <a:tailEnd/>
                </a:ln>
              </p:spPr>
              <p:txBody>
                <a:bodyPr/>
                <a:lstStyle/>
                <a:p>
                  <a:endParaRPr lang="en-US"/>
                </a:p>
              </p:txBody>
            </p:sp>
            <p:sp>
              <p:nvSpPr>
                <p:cNvPr id="12760" name="Freeform 737"/>
                <p:cNvSpPr>
                  <a:spLocks/>
                </p:cNvSpPr>
                <p:nvPr/>
              </p:nvSpPr>
              <p:spPr bwMode="auto">
                <a:xfrm>
                  <a:off x="2797" y="4060"/>
                  <a:ext cx="5" cy="7"/>
                </a:xfrm>
                <a:custGeom>
                  <a:avLst/>
                  <a:gdLst>
                    <a:gd name="T0" fmla="*/ 0 w 14"/>
                    <a:gd name="T1" fmla="*/ 0 h 22"/>
                    <a:gd name="T2" fmla="*/ 0 w 14"/>
                    <a:gd name="T3" fmla="*/ 0 h 22"/>
                    <a:gd name="T4" fmla="*/ 0 w 14"/>
                    <a:gd name="T5" fmla="*/ 0 h 22"/>
                    <a:gd name="T6" fmla="*/ 0 w 14"/>
                    <a:gd name="T7" fmla="*/ 0 h 22"/>
                    <a:gd name="T8" fmla="*/ 0 w 14"/>
                    <a:gd name="T9" fmla="*/ 0 h 22"/>
                    <a:gd name="T10" fmla="*/ 0 w 14"/>
                    <a:gd name="T11" fmla="*/ 0 h 22"/>
                    <a:gd name="T12" fmla="*/ 0 w 14"/>
                    <a:gd name="T13" fmla="*/ 0 h 22"/>
                    <a:gd name="T14" fmla="*/ 0 w 14"/>
                    <a:gd name="T15" fmla="*/ 0 h 22"/>
                    <a:gd name="T16" fmla="*/ 0 w 14"/>
                    <a:gd name="T17" fmla="*/ 0 h 22"/>
                    <a:gd name="T18" fmla="*/ 0 w 14"/>
                    <a:gd name="T19" fmla="*/ 0 h 22"/>
                    <a:gd name="T20" fmla="*/ 0 w 14"/>
                    <a:gd name="T21" fmla="*/ 0 h 22"/>
                    <a:gd name="T22" fmla="*/ 0 w 14"/>
                    <a:gd name="T23" fmla="*/ 0 h 22"/>
                    <a:gd name="T24" fmla="*/ 0 w 14"/>
                    <a:gd name="T25" fmla="*/ 0 h 22"/>
                    <a:gd name="T26" fmla="*/ 0 w 14"/>
                    <a:gd name="T27" fmla="*/ 0 h 22"/>
                    <a:gd name="T28" fmla="*/ 0 w 14"/>
                    <a:gd name="T29" fmla="*/ 0 h 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2"/>
                    <a:gd name="T47" fmla="*/ 14 w 14"/>
                    <a:gd name="T48" fmla="*/ 22 h 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2">
                      <a:moveTo>
                        <a:pt x="0" y="7"/>
                      </a:moveTo>
                      <a:lnTo>
                        <a:pt x="0" y="7"/>
                      </a:lnTo>
                      <a:lnTo>
                        <a:pt x="1" y="9"/>
                      </a:lnTo>
                      <a:lnTo>
                        <a:pt x="3" y="11"/>
                      </a:lnTo>
                      <a:lnTo>
                        <a:pt x="3" y="15"/>
                      </a:lnTo>
                      <a:lnTo>
                        <a:pt x="3" y="16"/>
                      </a:lnTo>
                      <a:lnTo>
                        <a:pt x="11" y="22"/>
                      </a:lnTo>
                      <a:lnTo>
                        <a:pt x="14" y="16"/>
                      </a:lnTo>
                      <a:lnTo>
                        <a:pt x="14" y="10"/>
                      </a:lnTo>
                      <a:lnTo>
                        <a:pt x="13" y="4"/>
                      </a:lnTo>
                      <a:lnTo>
                        <a:pt x="8" y="0"/>
                      </a:lnTo>
                      <a:lnTo>
                        <a:pt x="0" y="7"/>
                      </a:lnTo>
                      <a:close/>
                    </a:path>
                  </a:pathLst>
                </a:custGeom>
                <a:solidFill>
                  <a:srgbClr val="000000"/>
                </a:solidFill>
                <a:ln w="9525">
                  <a:noFill/>
                  <a:round/>
                  <a:headEnd/>
                  <a:tailEnd/>
                </a:ln>
              </p:spPr>
              <p:txBody>
                <a:bodyPr/>
                <a:lstStyle/>
                <a:p>
                  <a:endParaRPr lang="en-US"/>
                </a:p>
              </p:txBody>
            </p:sp>
            <p:sp>
              <p:nvSpPr>
                <p:cNvPr id="12761" name="Freeform 738"/>
                <p:cNvSpPr>
                  <a:spLocks/>
                </p:cNvSpPr>
                <p:nvPr/>
              </p:nvSpPr>
              <p:spPr bwMode="auto">
                <a:xfrm>
                  <a:off x="2792" y="4058"/>
                  <a:ext cx="8" cy="4"/>
                </a:xfrm>
                <a:custGeom>
                  <a:avLst/>
                  <a:gdLst>
                    <a:gd name="T0" fmla="*/ 0 w 24"/>
                    <a:gd name="T1" fmla="*/ 0 h 12"/>
                    <a:gd name="T2" fmla="*/ 0 w 24"/>
                    <a:gd name="T3" fmla="*/ 0 h 12"/>
                    <a:gd name="T4" fmla="*/ 0 w 24"/>
                    <a:gd name="T5" fmla="*/ 0 h 12"/>
                    <a:gd name="T6" fmla="*/ 0 w 24"/>
                    <a:gd name="T7" fmla="*/ 0 h 12"/>
                    <a:gd name="T8" fmla="*/ 0 w 24"/>
                    <a:gd name="T9" fmla="*/ 0 h 12"/>
                    <a:gd name="T10" fmla="*/ 0 w 24"/>
                    <a:gd name="T11" fmla="*/ 0 h 12"/>
                    <a:gd name="T12" fmla="*/ 0 w 24"/>
                    <a:gd name="T13" fmla="*/ 0 h 12"/>
                    <a:gd name="T14" fmla="*/ 0 w 24"/>
                    <a:gd name="T15" fmla="*/ 0 h 12"/>
                    <a:gd name="T16" fmla="*/ 0 w 24"/>
                    <a:gd name="T17" fmla="*/ 0 h 12"/>
                    <a:gd name="T18" fmla="*/ 0 w 24"/>
                    <a:gd name="T19" fmla="*/ 0 h 12"/>
                    <a:gd name="T20" fmla="*/ 0 w 24"/>
                    <a:gd name="T21" fmla="*/ 0 h 12"/>
                    <a:gd name="T22" fmla="*/ 0 w 24"/>
                    <a:gd name="T23" fmla="*/ 0 h 12"/>
                    <a:gd name="T24" fmla="*/ 0 w 24"/>
                    <a:gd name="T25" fmla="*/ 0 h 12"/>
                    <a:gd name="T26" fmla="*/ 0 w 24"/>
                    <a:gd name="T27" fmla="*/ 0 h 12"/>
                    <a:gd name="T28" fmla="*/ 0 w 24"/>
                    <a:gd name="T29" fmla="*/ 0 h 12"/>
                    <a:gd name="T30" fmla="*/ 0 w 24"/>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4"/>
                    <a:gd name="T49" fmla="*/ 0 h 12"/>
                    <a:gd name="T50" fmla="*/ 24 w 24"/>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4" h="12">
                      <a:moveTo>
                        <a:pt x="8" y="12"/>
                      </a:moveTo>
                      <a:lnTo>
                        <a:pt x="8" y="10"/>
                      </a:lnTo>
                      <a:lnTo>
                        <a:pt x="9" y="9"/>
                      </a:lnTo>
                      <a:lnTo>
                        <a:pt x="12" y="9"/>
                      </a:lnTo>
                      <a:lnTo>
                        <a:pt x="13" y="9"/>
                      </a:lnTo>
                      <a:lnTo>
                        <a:pt x="16" y="12"/>
                      </a:lnTo>
                      <a:lnTo>
                        <a:pt x="24" y="5"/>
                      </a:lnTo>
                      <a:lnTo>
                        <a:pt x="17" y="1"/>
                      </a:lnTo>
                      <a:lnTo>
                        <a:pt x="12" y="0"/>
                      </a:lnTo>
                      <a:lnTo>
                        <a:pt x="4" y="1"/>
                      </a:lnTo>
                      <a:lnTo>
                        <a:pt x="0" y="6"/>
                      </a:lnTo>
                      <a:lnTo>
                        <a:pt x="0" y="5"/>
                      </a:lnTo>
                      <a:lnTo>
                        <a:pt x="8" y="12"/>
                      </a:lnTo>
                      <a:lnTo>
                        <a:pt x="8" y="10"/>
                      </a:lnTo>
                      <a:lnTo>
                        <a:pt x="8" y="12"/>
                      </a:lnTo>
                      <a:close/>
                    </a:path>
                  </a:pathLst>
                </a:custGeom>
                <a:solidFill>
                  <a:srgbClr val="000000"/>
                </a:solidFill>
                <a:ln w="9525">
                  <a:noFill/>
                  <a:round/>
                  <a:headEnd/>
                  <a:tailEnd/>
                </a:ln>
              </p:spPr>
              <p:txBody>
                <a:bodyPr/>
                <a:lstStyle/>
                <a:p>
                  <a:endParaRPr lang="en-US"/>
                </a:p>
              </p:txBody>
            </p:sp>
            <p:sp>
              <p:nvSpPr>
                <p:cNvPr id="12762" name="Freeform 739"/>
                <p:cNvSpPr>
                  <a:spLocks/>
                </p:cNvSpPr>
                <p:nvPr/>
              </p:nvSpPr>
              <p:spPr bwMode="auto">
                <a:xfrm>
                  <a:off x="2788" y="4050"/>
                  <a:ext cx="9" cy="1"/>
                </a:xfrm>
                <a:custGeom>
                  <a:avLst/>
                  <a:gdLst>
                    <a:gd name="T0" fmla="*/ 0 w 26"/>
                    <a:gd name="T1" fmla="*/ 0 h 3"/>
                    <a:gd name="T2" fmla="*/ 0 w 26"/>
                    <a:gd name="T3" fmla="*/ 0 h 3"/>
                    <a:gd name="T4" fmla="*/ 0 w 26"/>
                    <a:gd name="T5" fmla="*/ 0 h 3"/>
                    <a:gd name="T6" fmla="*/ 0 w 26"/>
                    <a:gd name="T7" fmla="*/ 0 h 3"/>
                    <a:gd name="T8" fmla="*/ 0 w 26"/>
                    <a:gd name="T9" fmla="*/ 0 h 3"/>
                    <a:gd name="T10" fmla="*/ 0 w 26"/>
                    <a:gd name="T11" fmla="*/ 0 h 3"/>
                    <a:gd name="T12" fmla="*/ 0 w 26"/>
                    <a:gd name="T13" fmla="*/ 0 h 3"/>
                    <a:gd name="T14" fmla="*/ 0 w 26"/>
                    <a:gd name="T15" fmla="*/ 0 h 3"/>
                    <a:gd name="T16" fmla="*/ 0 w 26"/>
                    <a:gd name="T17" fmla="*/ 0 h 3"/>
                    <a:gd name="T18" fmla="*/ 0 w 26"/>
                    <a:gd name="T19" fmla="*/ 0 h 3"/>
                    <a:gd name="T20" fmla="*/ 0 w 26"/>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
                    <a:gd name="T35" fmla="*/ 26 w 26"/>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
                      <a:moveTo>
                        <a:pt x="0" y="3"/>
                      </a:moveTo>
                      <a:lnTo>
                        <a:pt x="4" y="1"/>
                      </a:lnTo>
                      <a:lnTo>
                        <a:pt x="11" y="0"/>
                      </a:lnTo>
                      <a:lnTo>
                        <a:pt x="17" y="1"/>
                      </a:lnTo>
                      <a:lnTo>
                        <a:pt x="20" y="1"/>
                      </a:lnTo>
                      <a:lnTo>
                        <a:pt x="22" y="1"/>
                      </a:lnTo>
                      <a:lnTo>
                        <a:pt x="24" y="1"/>
                      </a:lnTo>
                      <a:lnTo>
                        <a:pt x="26" y="3"/>
                      </a:lnTo>
                      <a:lnTo>
                        <a:pt x="1" y="3"/>
                      </a:lnTo>
                      <a:lnTo>
                        <a:pt x="0" y="3"/>
                      </a:lnTo>
                      <a:close/>
                    </a:path>
                  </a:pathLst>
                </a:custGeom>
                <a:solidFill>
                  <a:srgbClr val="E3E3E3"/>
                </a:solidFill>
                <a:ln w="9525">
                  <a:noFill/>
                  <a:round/>
                  <a:headEnd/>
                  <a:tailEnd/>
                </a:ln>
              </p:spPr>
              <p:txBody>
                <a:bodyPr/>
                <a:lstStyle/>
                <a:p>
                  <a:endParaRPr lang="en-US"/>
                </a:p>
              </p:txBody>
            </p:sp>
            <p:sp>
              <p:nvSpPr>
                <p:cNvPr id="12763" name="Freeform 740"/>
                <p:cNvSpPr>
                  <a:spLocks/>
                </p:cNvSpPr>
                <p:nvPr/>
              </p:nvSpPr>
              <p:spPr bwMode="auto">
                <a:xfrm>
                  <a:off x="2788" y="4050"/>
                  <a:ext cx="9" cy="1"/>
                </a:xfrm>
                <a:custGeom>
                  <a:avLst/>
                  <a:gdLst>
                    <a:gd name="T0" fmla="*/ 0 w 27"/>
                    <a:gd name="T1" fmla="*/ 0 h 4"/>
                    <a:gd name="T2" fmla="*/ 0 w 27"/>
                    <a:gd name="T3" fmla="*/ 0 h 4"/>
                    <a:gd name="T4" fmla="*/ 0 w 27"/>
                    <a:gd name="T5" fmla="*/ 0 h 4"/>
                    <a:gd name="T6" fmla="*/ 0 w 27"/>
                    <a:gd name="T7" fmla="*/ 0 h 4"/>
                    <a:gd name="T8" fmla="*/ 0 w 27"/>
                    <a:gd name="T9" fmla="*/ 0 h 4"/>
                    <a:gd name="T10" fmla="*/ 0 w 27"/>
                    <a:gd name="T11" fmla="*/ 0 h 4"/>
                    <a:gd name="T12" fmla="*/ 0 w 27"/>
                    <a:gd name="T13" fmla="*/ 0 h 4"/>
                    <a:gd name="T14" fmla="*/ 0 w 27"/>
                    <a:gd name="T15" fmla="*/ 0 h 4"/>
                    <a:gd name="T16" fmla="*/ 0 w 27"/>
                    <a:gd name="T17" fmla="*/ 0 h 4"/>
                    <a:gd name="T18" fmla="*/ 0 w 27"/>
                    <a:gd name="T19" fmla="*/ 0 h 4"/>
                    <a:gd name="T20" fmla="*/ 0 w 27"/>
                    <a:gd name="T21" fmla="*/ 0 h 4"/>
                    <a:gd name="T22" fmla="*/ 0 w 27"/>
                    <a:gd name="T23" fmla="*/ 0 h 4"/>
                    <a:gd name="T24" fmla="*/ 0 w 27"/>
                    <a:gd name="T25" fmla="*/ 0 h 4"/>
                    <a:gd name="T26" fmla="*/ 0 w 27"/>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7"/>
                    <a:gd name="T43" fmla="*/ 0 h 4"/>
                    <a:gd name="T44" fmla="*/ 27 w 27"/>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7" h="4">
                      <a:moveTo>
                        <a:pt x="20" y="1"/>
                      </a:moveTo>
                      <a:lnTo>
                        <a:pt x="17" y="1"/>
                      </a:lnTo>
                      <a:lnTo>
                        <a:pt x="11" y="0"/>
                      </a:lnTo>
                      <a:lnTo>
                        <a:pt x="4" y="1"/>
                      </a:lnTo>
                      <a:lnTo>
                        <a:pt x="0" y="3"/>
                      </a:lnTo>
                      <a:lnTo>
                        <a:pt x="0" y="4"/>
                      </a:lnTo>
                      <a:lnTo>
                        <a:pt x="27" y="4"/>
                      </a:lnTo>
                      <a:lnTo>
                        <a:pt x="26" y="3"/>
                      </a:lnTo>
                      <a:lnTo>
                        <a:pt x="23" y="1"/>
                      </a:lnTo>
                      <a:lnTo>
                        <a:pt x="20" y="1"/>
                      </a:lnTo>
                      <a:close/>
                    </a:path>
                  </a:pathLst>
                </a:custGeom>
                <a:solidFill>
                  <a:srgbClr val="D9D9D9"/>
                </a:solidFill>
                <a:ln w="9525">
                  <a:noFill/>
                  <a:round/>
                  <a:headEnd/>
                  <a:tailEnd/>
                </a:ln>
              </p:spPr>
              <p:txBody>
                <a:bodyPr/>
                <a:lstStyle/>
                <a:p>
                  <a:endParaRPr lang="en-US"/>
                </a:p>
              </p:txBody>
            </p:sp>
            <p:sp>
              <p:nvSpPr>
                <p:cNvPr id="12764" name="Freeform 741"/>
                <p:cNvSpPr>
                  <a:spLocks/>
                </p:cNvSpPr>
                <p:nvPr/>
              </p:nvSpPr>
              <p:spPr bwMode="auto">
                <a:xfrm>
                  <a:off x="2788" y="4051"/>
                  <a:ext cx="10" cy="1"/>
                </a:xfrm>
                <a:custGeom>
                  <a:avLst/>
                  <a:gdLst>
                    <a:gd name="T0" fmla="*/ 0 w 28"/>
                    <a:gd name="T1" fmla="*/ 0 h 3"/>
                    <a:gd name="T2" fmla="*/ 0 w 28"/>
                    <a:gd name="T3" fmla="*/ 0 h 3"/>
                    <a:gd name="T4" fmla="*/ 0 w 28"/>
                    <a:gd name="T5" fmla="*/ 0 h 3"/>
                    <a:gd name="T6" fmla="*/ 0 w 28"/>
                    <a:gd name="T7" fmla="*/ 0 h 3"/>
                    <a:gd name="T8" fmla="*/ 0 w 28"/>
                    <a:gd name="T9" fmla="*/ 0 h 3"/>
                    <a:gd name="T10" fmla="*/ 0 w 28"/>
                    <a:gd name="T11" fmla="*/ 0 h 3"/>
                    <a:gd name="T12" fmla="*/ 0 w 28"/>
                    <a:gd name="T13" fmla="*/ 0 h 3"/>
                    <a:gd name="T14" fmla="*/ 0 w 28"/>
                    <a:gd name="T15" fmla="*/ 0 h 3"/>
                    <a:gd name="T16" fmla="*/ 0 w 28"/>
                    <a:gd name="T17" fmla="*/ 0 h 3"/>
                    <a:gd name="T18" fmla="*/ 0 w 28"/>
                    <a:gd name="T19" fmla="*/ 0 h 3"/>
                    <a:gd name="T20" fmla="*/ 0 w 28"/>
                    <a:gd name="T21" fmla="*/ 0 h 3"/>
                    <a:gd name="T22" fmla="*/ 0 w 28"/>
                    <a:gd name="T23" fmla="*/ 0 h 3"/>
                    <a:gd name="T24" fmla="*/ 0 w 28"/>
                    <a:gd name="T25" fmla="*/ 0 h 3"/>
                    <a:gd name="T26" fmla="*/ 0 w 28"/>
                    <a:gd name="T27" fmla="*/ 0 h 3"/>
                    <a:gd name="T28" fmla="*/ 0 w 28"/>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
                    <a:gd name="T47" fmla="*/ 28 w 28"/>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
                      <a:moveTo>
                        <a:pt x="1" y="3"/>
                      </a:moveTo>
                      <a:lnTo>
                        <a:pt x="0" y="2"/>
                      </a:lnTo>
                      <a:lnTo>
                        <a:pt x="0" y="1"/>
                      </a:lnTo>
                      <a:lnTo>
                        <a:pt x="0" y="0"/>
                      </a:lnTo>
                      <a:lnTo>
                        <a:pt x="1" y="0"/>
                      </a:lnTo>
                      <a:lnTo>
                        <a:pt x="26" y="0"/>
                      </a:lnTo>
                      <a:lnTo>
                        <a:pt x="27" y="0"/>
                      </a:lnTo>
                      <a:lnTo>
                        <a:pt x="27" y="1"/>
                      </a:lnTo>
                      <a:lnTo>
                        <a:pt x="28" y="2"/>
                      </a:lnTo>
                      <a:lnTo>
                        <a:pt x="28" y="3"/>
                      </a:lnTo>
                      <a:lnTo>
                        <a:pt x="1" y="3"/>
                      </a:lnTo>
                      <a:close/>
                    </a:path>
                  </a:pathLst>
                </a:custGeom>
                <a:solidFill>
                  <a:srgbClr val="D1D1D1"/>
                </a:solidFill>
                <a:ln w="9525">
                  <a:noFill/>
                  <a:round/>
                  <a:headEnd/>
                  <a:tailEnd/>
                </a:ln>
              </p:spPr>
              <p:txBody>
                <a:bodyPr/>
                <a:lstStyle/>
                <a:p>
                  <a:endParaRPr lang="en-US"/>
                </a:p>
              </p:txBody>
            </p:sp>
            <p:sp>
              <p:nvSpPr>
                <p:cNvPr id="12765" name="Freeform 742"/>
                <p:cNvSpPr>
                  <a:spLocks/>
                </p:cNvSpPr>
                <p:nvPr/>
              </p:nvSpPr>
              <p:spPr bwMode="auto">
                <a:xfrm>
                  <a:off x="2788" y="4051"/>
                  <a:ext cx="10" cy="1"/>
                </a:xfrm>
                <a:custGeom>
                  <a:avLst/>
                  <a:gdLst>
                    <a:gd name="T0" fmla="*/ 0 w 28"/>
                    <a:gd name="T1" fmla="*/ 0 h 3"/>
                    <a:gd name="T2" fmla="*/ 0 w 28"/>
                    <a:gd name="T3" fmla="*/ 0 h 3"/>
                    <a:gd name="T4" fmla="*/ 0 w 28"/>
                    <a:gd name="T5" fmla="*/ 0 h 3"/>
                    <a:gd name="T6" fmla="*/ 0 w 28"/>
                    <a:gd name="T7" fmla="*/ 0 h 3"/>
                    <a:gd name="T8" fmla="*/ 0 w 28"/>
                    <a:gd name="T9" fmla="*/ 0 h 3"/>
                    <a:gd name="T10" fmla="*/ 0 w 28"/>
                    <a:gd name="T11" fmla="*/ 0 h 3"/>
                    <a:gd name="T12" fmla="*/ 0 w 28"/>
                    <a:gd name="T13" fmla="*/ 0 h 3"/>
                    <a:gd name="T14" fmla="*/ 0 w 28"/>
                    <a:gd name="T15" fmla="*/ 0 h 3"/>
                    <a:gd name="T16" fmla="*/ 0 w 28"/>
                    <a:gd name="T17" fmla="*/ 0 h 3"/>
                    <a:gd name="T18" fmla="*/ 0 w 28"/>
                    <a:gd name="T19" fmla="*/ 0 h 3"/>
                    <a:gd name="T20" fmla="*/ 0 w 28"/>
                    <a:gd name="T21" fmla="*/ 0 h 3"/>
                    <a:gd name="T22" fmla="*/ 0 w 28"/>
                    <a:gd name="T23" fmla="*/ 0 h 3"/>
                    <a:gd name="T24" fmla="*/ 0 w 28"/>
                    <a:gd name="T25" fmla="*/ 0 h 3"/>
                    <a:gd name="T26" fmla="*/ 0 w 28"/>
                    <a:gd name="T27" fmla="*/ 0 h 3"/>
                    <a:gd name="T28" fmla="*/ 0 w 28"/>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3"/>
                    <a:gd name="T47" fmla="*/ 28 w 28"/>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3">
                      <a:moveTo>
                        <a:pt x="2" y="3"/>
                      </a:moveTo>
                      <a:lnTo>
                        <a:pt x="1" y="2"/>
                      </a:lnTo>
                      <a:lnTo>
                        <a:pt x="0" y="0"/>
                      </a:lnTo>
                      <a:lnTo>
                        <a:pt x="27" y="0"/>
                      </a:lnTo>
                      <a:lnTo>
                        <a:pt x="28" y="0"/>
                      </a:lnTo>
                      <a:lnTo>
                        <a:pt x="28" y="1"/>
                      </a:lnTo>
                      <a:lnTo>
                        <a:pt x="28" y="2"/>
                      </a:lnTo>
                      <a:lnTo>
                        <a:pt x="28" y="3"/>
                      </a:lnTo>
                      <a:lnTo>
                        <a:pt x="2" y="3"/>
                      </a:lnTo>
                      <a:close/>
                    </a:path>
                  </a:pathLst>
                </a:custGeom>
                <a:solidFill>
                  <a:srgbClr val="C7C7C7"/>
                </a:solidFill>
                <a:ln w="9525">
                  <a:noFill/>
                  <a:round/>
                  <a:headEnd/>
                  <a:tailEnd/>
                </a:ln>
              </p:spPr>
              <p:txBody>
                <a:bodyPr/>
                <a:lstStyle/>
                <a:p>
                  <a:endParaRPr lang="en-US"/>
                </a:p>
              </p:txBody>
            </p:sp>
            <p:sp>
              <p:nvSpPr>
                <p:cNvPr id="12766" name="Freeform 743"/>
                <p:cNvSpPr>
                  <a:spLocks/>
                </p:cNvSpPr>
                <p:nvPr/>
              </p:nvSpPr>
              <p:spPr bwMode="auto">
                <a:xfrm>
                  <a:off x="2789" y="4052"/>
                  <a:ext cx="9" cy="1"/>
                </a:xfrm>
                <a:custGeom>
                  <a:avLst/>
                  <a:gdLst>
                    <a:gd name="T0" fmla="*/ 0 w 27"/>
                    <a:gd name="T1" fmla="*/ 0 h 4"/>
                    <a:gd name="T2" fmla="*/ 0 w 27"/>
                    <a:gd name="T3" fmla="*/ 0 h 4"/>
                    <a:gd name="T4" fmla="*/ 0 w 27"/>
                    <a:gd name="T5" fmla="*/ 0 h 4"/>
                    <a:gd name="T6" fmla="*/ 0 w 27"/>
                    <a:gd name="T7" fmla="*/ 0 h 4"/>
                    <a:gd name="T8" fmla="*/ 0 w 27"/>
                    <a:gd name="T9" fmla="*/ 0 h 4"/>
                    <a:gd name="T10" fmla="*/ 0 w 27"/>
                    <a:gd name="T11" fmla="*/ 0 h 4"/>
                    <a:gd name="T12" fmla="*/ 0 w 27"/>
                    <a:gd name="T13" fmla="*/ 0 h 4"/>
                    <a:gd name="T14" fmla="*/ 0 w 27"/>
                    <a:gd name="T15" fmla="*/ 0 h 4"/>
                    <a:gd name="T16" fmla="*/ 0 w 27"/>
                    <a:gd name="T17" fmla="*/ 0 h 4"/>
                    <a:gd name="T18" fmla="*/ 0 w 27"/>
                    <a:gd name="T19" fmla="*/ 0 h 4"/>
                    <a:gd name="T20" fmla="*/ 0 w 27"/>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4"/>
                    <a:gd name="T35" fmla="*/ 27 w 27"/>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4">
                      <a:moveTo>
                        <a:pt x="1" y="4"/>
                      </a:moveTo>
                      <a:lnTo>
                        <a:pt x="1" y="2"/>
                      </a:lnTo>
                      <a:lnTo>
                        <a:pt x="1" y="1"/>
                      </a:lnTo>
                      <a:lnTo>
                        <a:pt x="0" y="0"/>
                      </a:lnTo>
                      <a:lnTo>
                        <a:pt x="27" y="0"/>
                      </a:lnTo>
                      <a:lnTo>
                        <a:pt x="27" y="1"/>
                      </a:lnTo>
                      <a:lnTo>
                        <a:pt x="27" y="2"/>
                      </a:lnTo>
                      <a:lnTo>
                        <a:pt x="27" y="4"/>
                      </a:lnTo>
                      <a:lnTo>
                        <a:pt x="1" y="4"/>
                      </a:lnTo>
                      <a:close/>
                    </a:path>
                  </a:pathLst>
                </a:custGeom>
                <a:solidFill>
                  <a:srgbClr val="BFBFBF"/>
                </a:solidFill>
                <a:ln w="9525">
                  <a:noFill/>
                  <a:round/>
                  <a:headEnd/>
                  <a:tailEnd/>
                </a:ln>
              </p:spPr>
              <p:txBody>
                <a:bodyPr/>
                <a:lstStyle/>
                <a:p>
                  <a:endParaRPr lang="en-US"/>
                </a:p>
              </p:txBody>
            </p:sp>
            <p:sp>
              <p:nvSpPr>
                <p:cNvPr id="12767" name="Freeform 744"/>
                <p:cNvSpPr>
                  <a:spLocks/>
                </p:cNvSpPr>
                <p:nvPr/>
              </p:nvSpPr>
              <p:spPr bwMode="auto">
                <a:xfrm>
                  <a:off x="2789" y="4052"/>
                  <a:ext cx="9" cy="1"/>
                </a:xfrm>
                <a:custGeom>
                  <a:avLst/>
                  <a:gdLst>
                    <a:gd name="T0" fmla="*/ 0 w 26"/>
                    <a:gd name="T1" fmla="*/ 0 h 4"/>
                    <a:gd name="T2" fmla="*/ 0 w 26"/>
                    <a:gd name="T3" fmla="*/ 0 h 4"/>
                    <a:gd name="T4" fmla="*/ 0 w 26"/>
                    <a:gd name="T5" fmla="*/ 0 h 4"/>
                    <a:gd name="T6" fmla="*/ 0 w 26"/>
                    <a:gd name="T7" fmla="*/ 0 h 4"/>
                    <a:gd name="T8" fmla="*/ 0 w 26"/>
                    <a:gd name="T9" fmla="*/ 0 h 4"/>
                    <a:gd name="T10" fmla="*/ 0 w 26"/>
                    <a:gd name="T11" fmla="*/ 0 h 4"/>
                    <a:gd name="T12" fmla="*/ 0 w 26"/>
                    <a:gd name="T13" fmla="*/ 0 h 4"/>
                    <a:gd name="T14" fmla="*/ 0 w 26"/>
                    <a:gd name="T15" fmla="*/ 0 h 4"/>
                    <a:gd name="T16" fmla="*/ 0 w 26"/>
                    <a:gd name="T17" fmla="*/ 0 h 4"/>
                    <a:gd name="T18" fmla="*/ 0 w 26"/>
                    <a:gd name="T19" fmla="*/ 0 h 4"/>
                    <a:gd name="T20" fmla="*/ 0 w 26"/>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4"/>
                    <a:gd name="T35" fmla="*/ 26 w 26"/>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4">
                      <a:moveTo>
                        <a:pt x="3" y="4"/>
                      </a:moveTo>
                      <a:lnTo>
                        <a:pt x="2" y="4"/>
                      </a:lnTo>
                      <a:lnTo>
                        <a:pt x="2" y="3"/>
                      </a:lnTo>
                      <a:lnTo>
                        <a:pt x="0" y="1"/>
                      </a:lnTo>
                      <a:lnTo>
                        <a:pt x="0" y="0"/>
                      </a:lnTo>
                      <a:lnTo>
                        <a:pt x="26" y="0"/>
                      </a:lnTo>
                      <a:lnTo>
                        <a:pt x="26" y="3"/>
                      </a:lnTo>
                      <a:lnTo>
                        <a:pt x="26" y="4"/>
                      </a:lnTo>
                      <a:lnTo>
                        <a:pt x="3" y="4"/>
                      </a:lnTo>
                      <a:close/>
                    </a:path>
                  </a:pathLst>
                </a:custGeom>
                <a:solidFill>
                  <a:srgbClr val="B5B5B5"/>
                </a:solidFill>
                <a:ln w="9525">
                  <a:noFill/>
                  <a:round/>
                  <a:headEnd/>
                  <a:tailEnd/>
                </a:ln>
              </p:spPr>
              <p:txBody>
                <a:bodyPr/>
                <a:lstStyle/>
                <a:p>
                  <a:endParaRPr lang="en-US"/>
                </a:p>
              </p:txBody>
            </p:sp>
            <p:sp>
              <p:nvSpPr>
                <p:cNvPr id="12768" name="Freeform 745"/>
                <p:cNvSpPr>
                  <a:spLocks/>
                </p:cNvSpPr>
                <p:nvPr/>
              </p:nvSpPr>
              <p:spPr bwMode="auto">
                <a:xfrm>
                  <a:off x="2789" y="4053"/>
                  <a:ext cx="9" cy="1"/>
                </a:xfrm>
                <a:custGeom>
                  <a:avLst/>
                  <a:gdLst>
                    <a:gd name="T0" fmla="*/ 0 w 26"/>
                    <a:gd name="T1" fmla="*/ 0 h 3"/>
                    <a:gd name="T2" fmla="*/ 0 w 26"/>
                    <a:gd name="T3" fmla="*/ 0 h 3"/>
                    <a:gd name="T4" fmla="*/ 0 w 26"/>
                    <a:gd name="T5" fmla="*/ 0 h 3"/>
                    <a:gd name="T6" fmla="*/ 0 w 26"/>
                    <a:gd name="T7" fmla="*/ 0 h 3"/>
                    <a:gd name="T8" fmla="*/ 0 w 26"/>
                    <a:gd name="T9" fmla="*/ 0 h 3"/>
                    <a:gd name="T10" fmla="*/ 0 w 26"/>
                    <a:gd name="T11" fmla="*/ 0 h 3"/>
                    <a:gd name="T12" fmla="*/ 0 w 26"/>
                    <a:gd name="T13" fmla="*/ 0 h 3"/>
                    <a:gd name="T14" fmla="*/ 0 w 26"/>
                    <a:gd name="T15" fmla="*/ 0 h 3"/>
                    <a:gd name="T16" fmla="*/ 0 w 26"/>
                    <a:gd name="T17" fmla="*/ 0 h 3"/>
                    <a:gd name="T18" fmla="*/ 0 w 26"/>
                    <a:gd name="T19" fmla="*/ 0 h 3"/>
                    <a:gd name="T20" fmla="*/ 0 w 26"/>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3"/>
                    <a:gd name="T35" fmla="*/ 26 w 26"/>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3">
                      <a:moveTo>
                        <a:pt x="4" y="3"/>
                      </a:moveTo>
                      <a:lnTo>
                        <a:pt x="4" y="2"/>
                      </a:lnTo>
                      <a:lnTo>
                        <a:pt x="3" y="1"/>
                      </a:lnTo>
                      <a:lnTo>
                        <a:pt x="2" y="0"/>
                      </a:lnTo>
                      <a:lnTo>
                        <a:pt x="0" y="0"/>
                      </a:lnTo>
                      <a:lnTo>
                        <a:pt x="26" y="0"/>
                      </a:lnTo>
                      <a:lnTo>
                        <a:pt x="26" y="1"/>
                      </a:lnTo>
                      <a:lnTo>
                        <a:pt x="26" y="2"/>
                      </a:lnTo>
                      <a:lnTo>
                        <a:pt x="25" y="3"/>
                      </a:lnTo>
                      <a:lnTo>
                        <a:pt x="4" y="3"/>
                      </a:lnTo>
                      <a:close/>
                    </a:path>
                  </a:pathLst>
                </a:custGeom>
                <a:solidFill>
                  <a:srgbClr val="ABABAB"/>
                </a:solidFill>
                <a:ln w="9525">
                  <a:noFill/>
                  <a:round/>
                  <a:headEnd/>
                  <a:tailEnd/>
                </a:ln>
              </p:spPr>
              <p:txBody>
                <a:bodyPr/>
                <a:lstStyle/>
                <a:p>
                  <a:endParaRPr lang="en-US"/>
                </a:p>
              </p:txBody>
            </p:sp>
            <p:sp>
              <p:nvSpPr>
                <p:cNvPr id="12769" name="Freeform 746"/>
                <p:cNvSpPr>
                  <a:spLocks/>
                </p:cNvSpPr>
                <p:nvPr/>
              </p:nvSpPr>
              <p:spPr bwMode="auto">
                <a:xfrm>
                  <a:off x="2790" y="4053"/>
                  <a:ext cx="8" cy="1"/>
                </a:xfrm>
                <a:custGeom>
                  <a:avLst/>
                  <a:gdLst>
                    <a:gd name="T0" fmla="*/ 0 w 23"/>
                    <a:gd name="T1" fmla="*/ 0 h 3"/>
                    <a:gd name="T2" fmla="*/ 0 w 23"/>
                    <a:gd name="T3" fmla="*/ 0 h 3"/>
                    <a:gd name="T4" fmla="*/ 0 w 23"/>
                    <a:gd name="T5" fmla="*/ 0 h 3"/>
                    <a:gd name="T6" fmla="*/ 0 w 23"/>
                    <a:gd name="T7" fmla="*/ 0 h 3"/>
                    <a:gd name="T8" fmla="*/ 0 w 23"/>
                    <a:gd name="T9" fmla="*/ 0 h 3"/>
                    <a:gd name="T10" fmla="*/ 0 w 23"/>
                    <a:gd name="T11" fmla="*/ 0 h 3"/>
                    <a:gd name="T12" fmla="*/ 0 w 23"/>
                    <a:gd name="T13" fmla="*/ 0 h 3"/>
                    <a:gd name="T14" fmla="*/ 0 w 23"/>
                    <a:gd name="T15" fmla="*/ 0 h 3"/>
                    <a:gd name="T16" fmla="*/ 0 w 23"/>
                    <a:gd name="T17" fmla="*/ 0 h 3"/>
                    <a:gd name="T18" fmla="*/ 0 w 23"/>
                    <a:gd name="T19" fmla="*/ 0 h 3"/>
                    <a:gd name="T20" fmla="*/ 0 w 23"/>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3"/>
                    <a:gd name="T35" fmla="*/ 23 w 23"/>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3">
                      <a:moveTo>
                        <a:pt x="3" y="3"/>
                      </a:moveTo>
                      <a:lnTo>
                        <a:pt x="3" y="3"/>
                      </a:lnTo>
                      <a:lnTo>
                        <a:pt x="1" y="2"/>
                      </a:lnTo>
                      <a:lnTo>
                        <a:pt x="1" y="1"/>
                      </a:lnTo>
                      <a:lnTo>
                        <a:pt x="0" y="0"/>
                      </a:lnTo>
                      <a:lnTo>
                        <a:pt x="23" y="0"/>
                      </a:lnTo>
                      <a:lnTo>
                        <a:pt x="22" y="1"/>
                      </a:lnTo>
                      <a:lnTo>
                        <a:pt x="22" y="2"/>
                      </a:lnTo>
                      <a:lnTo>
                        <a:pt x="22" y="3"/>
                      </a:lnTo>
                      <a:lnTo>
                        <a:pt x="21" y="3"/>
                      </a:lnTo>
                      <a:lnTo>
                        <a:pt x="3" y="3"/>
                      </a:lnTo>
                      <a:close/>
                    </a:path>
                  </a:pathLst>
                </a:custGeom>
                <a:solidFill>
                  <a:srgbClr val="A1A1A1"/>
                </a:solidFill>
                <a:ln w="9525">
                  <a:noFill/>
                  <a:round/>
                  <a:headEnd/>
                  <a:tailEnd/>
                </a:ln>
              </p:spPr>
              <p:txBody>
                <a:bodyPr/>
                <a:lstStyle/>
                <a:p>
                  <a:endParaRPr lang="en-US"/>
                </a:p>
              </p:txBody>
            </p:sp>
            <p:sp>
              <p:nvSpPr>
                <p:cNvPr id="12770" name="Freeform 747"/>
                <p:cNvSpPr>
                  <a:spLocks/>
                </p:cNvSpPr>
                <p:nvPr/>
              </p:nvSpPr>
              <p:spPr bwMode="auto">
                <a:xfrm>
                  <a:off x="2790" y="4054"/>
                  <a:ext cx="7" cy="1"/>
                </a:xfrm>
                <a:custGeom>
                  <a:avLst/>
                  <a:gdLst>
                    <a:gd name="T0" fmla="*/ 0 w 21"/>
                    <a:gd name="T1" fmla="*/ 0 h 4"/>
                    <a:gd name="T2" fmla="*/ 0 w 21"/>
                    <a:gd name="T3" fmla="*/ 0 h 4"/>
                    <a:gd name="T4" fmla="*/ 0 w 21"/>
                    <a:gd name="T5" fmla="*/ 0 h 4"/>
                    <a:gd name="T6" fmla="*/ 0 w 21"/>
                    <a:gd name="T7" fmla="*/ 0 h 4"/>
                    <a:gd name="T8" fmla="*/ 0 w 21"/>
                    <a:gd name="T9" fmla="*/ 0 h 4"/>
                    <a:gd name="T10" fmla="*/ 0 w 21"/>
                    <a:gd name="T11" fmla="*/ 0 h 4"/>
                    <a:gd name="T12" fmla="*/ 0 w 21"/>
                    <a:gd name="T13" fmla="*/ 0 h 4"/>
                    <a:gd name="T14" fmla="*/ 0 w 21"/>
                    <a:gd name="T15" fmla="*/ 0 h 4"/>
                    <a:gd name="T16" fmla="*/ 0 w 21"/>
                    <a:gd name="T17" fmla="*/ 0 h 4"/>
                    <a:gd name="T18" fmla="*/ 0 w 21"/>
                    <a:gd name="T19" fmla="*/ 0 h 4"/>
                    <a:gd name="T20" fmla="*/ 0 w 21"/>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
                    <a:gd name="T35" fmla="*/ 21 w 21"/>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
                      <a:moveTo>
                        <a:pt x="5" y="4"/>
                      </a:moveTo>
                      <a:lnTo>
                        <a:pt x="3" y="2"/>
                      </a:lnTo>
                      <a:lnTo>
                        <a:pt x="2" y="1"/>
                      </a:lnTo>
                      <a:lnTo>
                        <a:pt x="2" y="0"/>
                      </a:lnTo>
                      <a:lnTo>
                        <a:pt x="0" y="0"/>
                      </a:lnTo>
                      <a:lnTo>
                        <a:pt x="21" y="0"/>
                      </a:lnTo>
                      <a:lnTo>
                        <a:pt x="20" y="1"/>
                      </a:lnTo>
                      <a:lnTo>
                        <a:pt x="18" y="2"/>
                      </a:lnTo>
                      <a:lnTo>
                        <a:pt x="18" y="4"/>
                      </a:lnTo>
                      <a:lnTo>
                        <a:pt x="5" y="4"/>
                      </a:lnTo>
                      <a:close/>
                    </a:path>
                  </a:pathLst>
                </a:custGeom>
                <a:solidFill>
                  <a:srgbClr val="999999"/>
                </a:solidFill>
                <a:ln w="9525">
                  <a:noFill/>
                  <a:round/>
                  <a:headEnd/>
                  <a:tailEnd/>
                </a:ln>
              </p:spPr>
              <p:txBody>
                <a:bodyPr/>
                <a:lstStyle/>
                <a:p>
                  <a:endParaRPr lang="en-US"/>
                </a:p>
              </p:txBody>
            </p:sp>
            <p:sp>
              <p:nvSpPr>
                <p:cNvPr id="12771" name="Freeform 748"/>
                <p:cNvSpPr>
                  <a:spLocks/>
                </p:cNvSpPr>
                <p:nvPr/>
              </p:nvSpPr>
              <p:spPr bwMode="auto">
                <a:xfrm>
                  <a:off x="2791" y="4054"/>
                  <a:ext cx="6" cy="2"/>
                </a:xfrm>
                <a:custGeom>
                  <a:avLst/>
                  <a:gdLst>
                    <a:gd name="T0" fmla="*/ 0 w 18"/>
                    <a:gd name="T1" fmla="*/ 0 h 4"/>
                    <a:gd name="T2" fmla="*/ 0 w 18"/>
                    <a:gd name="T3" fmla="*/ 1 h 4"/>
                    <a:gd name="T4" fmla="*/ 0 w 18"/>
                    <a:gd name="T5" fmla="*/ 1 h 4"/>
                    <a:gd name="T6" fmla="*/ 0 w 18"/>
                    <a:gd name="T7" fmla="*/ 1 h 4"/>
                    <a:gd name="T8" fmla="*/ 0 w 18"/>
                    <a:gd name="T9" fmla="*/ 1 h 4"/>
                    <a:gd name="T10" fmla="*/ 0 w 18"/>
                    <a:gd name="T11" fmla="*/ 1 h 4"/>
                    <a:gd name="T12" fmla="*/ 0 w 18"/>
                    <a:gd name="T13" fmla="*/ 1 h 4"/>
                    <a:gd name="T14" fmla="*/ 0 w 18"/>
                    <a:gd name="T15" fmla="*/ 1 h 4"/>
                    <a:gd name="T16" fmla="*/ 0 w 18"/>
                    <a:gd name="T17" fmla="*/ 1 h 4"/>
                    <a:gd name="T18" fmla="*/ 0 w 18"/>
                    <a:gd name="T19" fmla="*/ 1 h 4"/>
                    <a:gd name="T20" fmla="*/ 0 w 18"/>
                    <a:gd name="T21" fmla="*/ 1 h 4"/>
                    <a:gd name="T22" fmla="*/ 0 w 18"/>
                    <a:gd name="T23" fmla="*/ 1 h 4"/>
                    <a:gd name="T24" fmla="*/ 0 w 18"/>
                    <a:gd name="T25" fmla="*/ 1 h 4"/>
                    <a:gd name="T26" fmla="*/ 0 w 18"/>
                    <a:gd name="T27" fmla="*/ 1 h 4"/>
                    <a:gd name="T28" fmla="*/ 0 w 18"/>
                    <a:gd name="T29" fmla="*/ 1 h 4"/>
                    <a:gd name="T30" fmla="*/ 0 w 18"/>
                    <a:gd name="T31" fmla="*/ 1 h 4"/>
                    <a:gd name="T32" fmla="*/ 0 w 18"/>
                    <a:gd name="T33" fmla="*/ 1 h 4"/>
                    <a:gd name="T34" fmla="*/ 0 w 18"/>
                    <a:gd name="T35" fmla="*/ 0 h 4"/>
                    <a:gd name="T36" fmla="*/ 0 w 18"/>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
                    <a:gd name="T58" fmla="*/ 0 h 4"/>
                    <a:gd name="T59" fmla="*/ 18 w 18"/>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 h="4">
                      <a:moveTo>
                        <a:pt x="0" y="0"/>
                      </a:moveTo>
                      <a:lnTo>
                        <a:pt x="3" y="3"/>
                      </a:lnTo>
                      <a:lnTo>
                        <a:pt x="3" y="4"/>
                      </a:lnTo>
                      <a:lnTo>
                        <a:pt x="4" y="4"/>
                      </a:lnTo>
                      <a:lnTo>
                        <a:pt x="5" y="4"/>
                      </a:lnTo>
                      <a:lnTo>
                        <a:pt x="12" y="4"/>
                      </a:lnTo>
                      <a:lnTo>
                        <a:pt x="14" y="4"/>
                      </a:lnTo>
                      <a:lnTo>
                        <a:pt x="15" y="4"/>
                      </a:lnTo>
                      <a:lnTo>
                        <a:pt x="15" y="3"/>
                      </a:lnTo>
                      <a:lnTo>
                        <a:pt x="16" y="3"/>
                      </a:lnTo>
                      <a:lnTo>
                        <a:pt x="16" y="1"/>
                      </a:lnTo>
                      <a:lnTo>
                        <a:pt x="18" y="0"/>
                      </a:lnTo>
                      <a:lnTo>
                        <a:pt x="0" y="0"/>
                      </a:lnTo>
                      <a:close/>
                    </a:path>
                  </a:pathLst>
                </a:custGeom>
                <a:solidFill>
                  <a:srgbClr val="8F8F8F"/>
                </a:solidFill>
                <a:ln w="9525">
                  <a:noFill/>
                  <a:round/>
                  <a:headEnd/>
                  <a:tailEnd/>
                </a:ln>
              </p:spPr>
              <p:txBody>
                <a:bodyPr/>
                <a:lstStyle/>
                <a:p>
                  <a:endParaRPr lang="en-US"/>
                </a:p>
              </p:txBody>
            </p:sp>
            <p:sp>
              <p:nvSpPr>
                <p:cNvPr id="12772" name="Freeform 749"/>
                <p:cNvSpPr>
                  <a:spLocks/>
                </p:cNvSpPr>
                <p:nvPr/>
              </p:nvSpPr>
              <p:spPr bwMode="auto">
                <a:xfrm>
                  <a:off x="2792" y="4055"/>
                  <a:ext cx="4" cy="1"/>
                </a:xfrm>
                <a:custGeom>
                  <a:avLst/>
                  <a:gdLst>
                    <a:gd name="T0" fmla="*/ 0 w 13"/>
                    <a:gd name="T1" fmla="*/ 0 h 3"/>
                    <a:gd name="T2" fmla="*/ 0 w 13"/>
                    <a:gd name="T3" fmla="*/ 0 h 3"/>
                    <a:gd name="T4" fmla="*/ 0 w 13"/>
                    <a:gd name="T5" fmla="*/ 0 h 3"/>
                    <a:gd name="T6" fmla="*/ 0 w 13"/>
                    <a:gd name="T7" fmla="*/ 0 h 3"/>
                    <a:gd name="T8" fmla="*/ 0 w 13"/>
                    <a:gd name="T9" fmla="*/ 0 h 3"/>
                    <a:gd name="T10" fmla="*/ 0 w 13"/>
                    <a:gd name="T11" fmla="*/ 0 h 3"/>
                    <a:gd name="T12" fmla="*/ 0 w 13"/>
                    <a:gd name="T13" fmla="*/ 0 h 3"/>
                    <a:gd name="T14" fmla="*/ 0 w 13"/>
                    <a:gd name="T15" fmla="*/ 0 h 3"/>
                    <a:gd name="T16" fmla="*/ 0 w 13"/>
                    <a:gd name="T17" fmla="*/ 0 h 3"/>
                    <a:gd name="T18" fmla="*/ 0 w 1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3"/>
                    <a:gd name="T32" fmla="*/ 13 w 1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3">
                      <a:moveTo>
                        <a:pt x="0" y="0"/>
                      </a:moveTo>
                      <a:lnTo>
                        <a:pt x="0" y="0"/>
                      </a:lnTo>
                      <a:lnTo>
                        <a:pt x="1" y="1"/>
                      </a:lnTo>
                      <a:lnTo>
                        <a:pt x="1" y="2"/>
                      </a:lnTo>
                      <a:lnTo>
                        <a:pt x="4" y="3"/>
                      </a:lnTo>
                      <a:lnTo>
                        <a:pt x="8" y="2"/>
                      </a:lnTo>
                      <a:lnTo>
                        <a:pt x="13" y="0"/>
                      </a:lnTo>
                      <a:lnTo>
                        <a:pt x="0" y="0"/>
                      </a:lnTo>
                      <a:close/>
                    </a:path>
                  </a:pathLst>
                </a:custGeom>
                <a:solidFill>
                  <a:srgbClr val="858585"/>
                </a:solidFill>
                <a:ln w="9525">
                  <a:noFill/>
                  <a:round/>
                  <a:headEnd/>
                  <a:tailEnd/>
                </a:ln>
              </p:spPr>
              <p:txBody>
                <a:bodyPr/>
                <a:lstStyle/>
                <a:p>
                  <a:endParaRPr lang="en-US"/>
                </a:p>
              </p:txBody>
            </p:sp>
            <p:sp>
              <p:nvSpPr>
                <p:cNvPr id="12773" name="Freeform 750"/>
                <p:cNvSpPr>
                  <a:spLocks/>
                </p:cNvSpPr>
                <p:nvPr/>
              </p:nvSpPr>
              <p:spPr bwMode="auto">
                <a:xfrm>
                  <a:off x="2793" y="4056"/>
                  <a:ext cx="2" cy="1"/>
                </a:xfrm>
                <a:custGeom>
                  <a:avLst/>
                  <a:gdLst>
                    <a:gd name="T0" fmla="*/ 0 w 7"/>
                    <a:gd name="T1" fmla="*/ 0 h 1"/>
                    <a:gd name="T2" fmla="*/ 0 w 7"/>
                    <a:gd name="T3" fmla="*/ 1 h 1"/>
                    <a:gd name="T4" fmla="*/ 0 w 7"/>
                    <a:gd name="T5" fmla="*/ 1 h 1"/>
                    <a:gd name="T6" fmla="*/ 0 w 7"/>
                    <a:gd name="T7" fmla="*/ 1 h 1"/>
                    <a:gd name="T8" fmla="*/ 0 w 7"/>
                    <a:gd name="T9" fmla="*/ 0 h 1"/>
                    <a:gd name="T10" fmla="*/ 0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 h="1">
                      <a:moveTo>
                        <a:pt x="7" y="0"/>
                      </a:moveTo>
                      <a:lnTo>
                        <a:pt x="6" y="1"/>
                      </a:lnTo>
                      <a:lnTo>
                        <a:pt x="3" y="1"/>
                      </a:lnTo>
                      <a:lnTo>
                        <a:pt x="2" y="1"/>
                      </a:lnTo>
                      <a:lnTo>
                        <a:pt x="0" y="0"/>
                      </a:lnTo>
                      <a:lnTo>
                        <a:pt x="7" y="0"/>
                      </a:lnTo>
                      <a:close/>
                    </a:path>
                  </a:pathLst>
                </a:custGeom>
                <a:solidFill>
                  <a:srgbClr val="7D7D7D"/>
                </a:solidFill>
                <a:ln w="9525">
                  <a:noFill/>
                  <a:round/>
                  <a:headEnd/>
                  <a:tailEnd/>
                </a:ln>
              </p:spPr>
              <p:txBody>
                <a:bodyPr/>
                <a:lstStyle/>
                <a:p>
                  <a:endParaRPr lang="en-US"/>
                </a:p>
              </p:txBody>
            </p:sp>
            <p:sp>
              <p:nvSpPr>
                <p:cNvPr id="12774" name="Freeform 751"/>
                <p:cNvSpPr>
                  <a:spLocks/>
                </p:cNvSpPr>
                <p:nvPr/>
              </p:nvSpPr>
              <p:spPr bwMode="auto">
                <a:xfrm>
                  <a:off x="2786" y="4049"/>
                  <a:ext cx="9" cy="3"/>
                </a:xfrm>
                <a:custGeom>
                  <a:avLst/>
                  <a:gdLst>
                    <a:gd name="T0" fmla="*/ 0 w 26"/>
                    <a:gd name="T1" fmla="*/ 0 h 10"/>
                    <a:gd name="T2" fmla="*/ 0 w 26"/>
                    <a:gd name="T3" fmla="*/ 0 h 10"/>
                    <a:gd name="T4" fmla="*/ 0 w 26"/>
                    <a:gd name="T5" fmla="*/ 0 h 10"/>
                    <a:gd name="T6" fmla="*/ 0 w 26"/>
                    <a:gd name="T7" fmla="*/ 0 h 10"/>
                    <a:gd name="T8" fmla="*/ 0 w 26"/>
                    <a:gd name="T9" fmla="*/ 0 h 10"/>
                    <a:gd name="T10" fmla="*/ 0 w 26"/>
                    <a:gd name="T11" fmla="*/ 0 h 10"/>
                    <a:gd name="T12" fmla="*/ 0 w 26"/>
                    <a:gd name="T13" fmla="*/ 0 h 10"/>
                    <a:gd name="T14" fmla="*/ 0 w 26"/>
                    <a:gd name="T15" fmla="*/ 0 h 10"/>
                    <a:gd name="T16" fmla="*/ 0 w 26"/>
                    <a:gd name="T17" fmla="*/ 0 h 10"/>
                    <a:gd name="T18" fmla="*/ 0 w 26"/>
                    <a:gd name="T19" fmla="*/ 0 h 10"/>
                    <a:gd name="T20" fmla="*/ 0 w 26"/>
                    <a:gd name="T21" fmla="*/ 0 h 10"/>
                    <a:gd name="T22" fmla="*/ 0 w 26"/>
                    <a:gd name="T23" fmla="*/ 0 h 10"/>
                    <a:gd name="T24" fmla="*/ 0 w 26"/>
                    <a:gd name="T25" fmla="*/ 0 h 10"/>
                    <a:gd name="T26" fmla="*/ 0 w 26"/>
                    <a:gd name="T27" fmla="*/ 0 h 10"/>
                    <a:gd name="T28" fmla="*/ 0 w 26"/>
                    <a:gd name="T29" fmla="*/ 0 h 10"/>
                    <a:gd name="T30" fmla="*/ 0 w 26"/>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10"/>
                    <a:gd name="T50" fmla="*/ 26 w 26"/>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10">
                      <a:moveTo>
                        <a:pt x="10" y="9"/>
                      </a:moveTo>
                      <a:lnTo>
                        <a:pt x="10" y="9"/>
                      </a:lnTo>
                      <a:lnTo>
                        <a:pt x="11" y="10"/>
                      </a:lnTo>
                      <a:lnTo>
                        <a:pt x="17" y="9"/>
                      </a:lnTo>
                      <a:lnTo>
                        <a:pt x="22" y="10"/>
                      </a:lnTo>
                      <a:lnTo>
                        <a:pt x="25" y="10"/>
                      </a:lnTo>
                      <a:lnTo>
                        <a:pt x="26" y="0"/>
                      </a:lnTo>
                      <a:lnTo>
                        <a:pt x="23" y="0"/>
                      </a:lnTo>
                      <a:lnTo>
                        <a:pt x="17" y="0"/>
                      </a:lnTo>
                      <a:lnTo>
                        <a:pt x="8" y="0"/>
                      </a:lnTo>
                      <a:lnTo>
                        <a:pt x="0" y="4"/>
                      </a:lnTo>
                      <a:lnTo>
                        <a:pt x="10" y="9"/>
                      </a:lnTo>
                      <a:lnTo>
                        <a:pt x="11" y="9"/>
                      </a:lnTo>
                      <a:lnTo>
                        <a:pt x="10" y="9"/>
                      </a:lnTo>
                      <a:close/>
                    </a:path>
                  </a:pathLst>
                </a:custGeom>
                <a:solidFill>
                  <a:srgbClr val="000000"/>
                </a:solidFill>
                <a:ln w="9525">
                  <a:noFill/>
                  <a:round/>
                  <a:headEnd/>
                  <a:tailEnd/>
                </a:ln>
              </p:spPr>
              <p:txBody>
                <a:bodyPr/>
                <a:lstStyle/>
                <a:p>
                  <a:endParaRPr lang="en-US"/>
                </a:p>
              </p:txBody>
            </p:sp>
            <p:sp>
              <p:nvSpPr>
                <p:cNvPr id="12775" name="Freeform 752"/>
                <p:cNvSpPr>
                  <a:spLocks/>
                </p:cNvSpPr>
                <p:nvPr/>
              </p:nvSpPr>
              <p:spPr bwMode="auto">
                <a:xfrm>
                  <a:off x="2786" y="4050"/>
                  <a:ext cx="8" cy="7"/>
                </a:xfrm>
                <a:custGeom>
                  <a:avLst/>
                  <a:gdLst>
                    <a:gd name="T0" fmla="*/ 0 w 22"/>
                    <a:gd name="T1" fmla="*/ 0 h 21"/>
                    <a:gd name="T2" fmla="*/ 0 w 22"/>
                    <a:gd name="T3" fmla="*/ 0 h 21"/>
                    <a:gd name="T4" fmla="*/ 0 w 22"/>
                    <a:gd name="T5" fmla="*/ 0 h 21"/>
                    <a:gd name="T6" fmla="*/ 0 w 22"/>
                    <a:gd name="T7" fmla="*/ 0 h 21"/>
                    <a:gd name="T8" fmla="*/ 0 w 22"/>
                    <a:gd name="T9" fmla="*/ 0 h 21"/>
                    <a:gd name="T10" fmla="*/ 0 w 22"/>
                    <a:gd name="T11" fmla="*/ 0 h 21"/>
                    <a:gd name="T12" fmla="*/ 0 w 22"/>
                    <a:gd name="T13" fmla="*/ 0 h 21"/>
                    <a:gd name="T14" fmla="*/ 0 w 22"/>
                    <a:gd name="T15" fmla="*/ 0 h 21"/>
                    <a:gd name="T16" fmla="*/ 0 w 22"/>
                    <a:gd name="T17" fmla="*/ 0 h 21"/>
                    <a:gd name="T18" fmla="*/ 0 w 22"/>
                    <a:gd name="T19" fmla="*/ 0 h 21"/>
                    <a:gd name="T20" fmla="*/ 0 w 22"/>
                    <a:gd name="T21" fmla="*/ 0 h 21"/>
                    <a:gd name="T22" fmla="*/ 0 w 22"/>
                    <a:gd name="T23" fmla="*/ 0 h 21"/>
                    <a:gd name="T24" fmla="*/ 0 w 22"/>
                    <a:gd name="T25" fmla="*/ 0 h 21"/>
                    <a:gd name="T26" fmla="*/ 0 w 22"/>
                    <a:gd name="T27" fmla="*/ 0 h 21"/>
                    <a:gd name="T28" fmla="*/ 0 w 22"/>
                    <a:gd name="T29" fmla="*/ 0 h 21"/>
                    <a:gd name="T30" fmla="*/ 0 w 22"/>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21"/>
                    <a:gd name="T50" fmla="*/ 22 w 22"/>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21">
                      <a:moveTo>
                        <a:pt x="21" y="14"/>
                      </a:moveTo>
                      <a:lnTo>
                        <a:pt x="22" y="14"/>
                      </a:lnTo>
                      <a:lnTo>
                        <a:pt x="19" y="12"/>
                      </a:lnTo>
                      <a:lnTo>
                        <a:pt x="14" y="9"/>
                      </a:lnTo>
                      <a:lnTo>
                        <a:pt x="11" y="5"/>
                      </a:lnTo>
                      <a:lnTo>
                        <a:pt x="10" y="5"/>
                      </a:lnTo>
                      <a:lnTo>
                        <a:pt x="0" y="0"/>
                      </a:lnTo>
                      <a:lnTo>
                        <a:pt x="1" y="9"/>
                      </a:lnTo>
                      <a:lnTo>
                        <a:pt x="6" y="16"/>
                      </a:lnTo>
                      <a:lnTo>
                        <a:pt x="11" y="19"/>
                      </a:lnTo>
                      <a:lnTo>
                        <a:pt x="14" y="21"/>
                      </a:lnTo>
                      <a:lnTo>
                        <a:pt x="21" y="14"/>
                      </a:lnTo>
                      <a:close/>
                    </a:path>
                  </a:pathLst>
                </a:custGeom>
                <a:solidFill>
                  <a:srgbClr val="000000"/>
                </a:solidFill>
                <a:ln w="9525">
                  <a:noFill/>
                  <a:round/>
                  <a:headEnd/>
                  <a:tailEnd/>
                </a:ln>
              </p:spPr>
              <p:txBody>
                <a:bodyPr/>
                <a:lstStyle/>
                <a:p>
                  <a:endParaRPr lang="en-US"/>
                </a:p>
              </p:txBody>
            </p:sp>
            <p:sp>
              <p:nvSpPr>
                <p:cNvPr id="12776" name="Freeform 753"/>
                <p:cNvSpPr>
                  <a:spLocks/>
                </p:cNvSpPr>
                <p:nvPr/>
              </p:nvSpPr>
              <p:spPr bwMode="auto">
                <a:xfrm>
                  <a:off x="2791" y="4054"/>
                  <a:ext cx="6" cy="4"/>
                </a:xfrm>
                <a:custGeom>
                  <a:avLst/>
                  <a:gdLst>
                    <a:gd name="T0" fmla="*/ 0 w 19"/>
                    <a:gd name="T1" fmla="*/ 0 h 11"/>
                    <a:gd name="T2" fmla="*/ 0 w 19"/>
                    <a:gd name="T3" fmla="*/ 0 h 11"/>
                    <a:gd name="T4" fmla="*/ 0 w 19"/>
                    <a:gd name="T5" fmla="*/ 0 h 11"/>
                    <a:gd name="T6" fmla="*/ 0 w 19"/>
                    <a:gd name="T7" fmla="*/ 0 h 11"/>
                    <a:gd name="T8" fmla="*/ 0 w 19"/>
                    <a:gd name="T9" fmla="*/ 0 h 11"/>
                    <a:gd name="T10" fmla="*/ 0 w 19"/>
                    <a:gd name="T11" fmla="*/ 0 h 11"/>
                    <a:gd name="T12" fmla="*/ 0 w 19"/>
                    <a:gd name="T13" fmla="*/ 0 h 11"/>
                    <a:gd name="T14" fmla="*/ 0 w 19"/>
                    <a:gd name="T15" fmla="*/ 0 h 11"/>
                    <a:gd name="T16" fmla="*/ 0 w 19"/>
                    <a:gd name="T17" fmla="*/ 0 h 11"/>
                    <a:gd name="T18" fmla="*/ 0 w 19"/>
                    <a:gd name="T19" fmla="*/ 0 h 11"/>
                    <a:gd name="T20" fmla="*/ 0 w 19"/>
                    <a:gd name="T21" fmla="*/ 0 h 11"/>
                    <a:gd name="T22" fmla="*/ 0 w 19"/>
                    <a:gd name="T23" fmla="*/ 0 h 11"/>
                    <a:gd name="T24" fmla="*/ 0 w 19"/>
                    <a:gd name="T25" fmla="*/ 0 h 11"/>
                    <a:gd name="T26" fmla="*/ 0 w 19"/>
                    <a:gd name="T27" fmla="*/ 0 h 11"/>
                    <a:gd name="T28" fmla="*/ 0 w 19"/>
                    <a:gd name="T29" fmla="*/ 0 h 11"/>
                    <a:gd name="T30" fmla="*/ 0 w 19"/>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11"/>
                    <a:gd name="T50" fmla="*/ 19 w 19"/>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11">
                      <a:moveTo>
                        <a:pt x="11" y="0"/>
                      </a:moveTo>
                      <a:lnTo>
                        <a:pt x="11" y="0"/>
                      </a:lnTo>
                      <a:lnTo>
                        <a:pt x="8" y="0"/>
                      </a:lnTo>
                      <a:lnTo>
                        <a:pt x="7" y="1"/>
                      </a:lnTo>
                      <a:lnTo>
                        <a:pt x="0" y="8"/>
                      </a:lnTo>
                      <a:lnTo>
                        <a:pt x="3" y="10"/>
                      </a:lnTo>
                      <a:lnTo>
                        <a:pt x="7" y="11"/>
                      </a:lnTo>
                      <a:lnTo>
                        <a:pt x="12" y="11"/>
                      </a:lnTo>
                      <a:lnTo>
                        <a:pt x="19" y="7"/>
                      </a:lnTo>
                      <a:lnTo>
                        <a:pt x="11" y="0"/>
                      </a:lnTo>
                      <a:close/>
                    </a:path>
                  </a:pathLst>
                </a:custGeom>
                <a:solidFill>
                  <a:srgbClr val="000000"/>
                </a:solidFill>
                <a:ln w="9525">
                  <a:noFill/>
                  <a:round/>
                  <a:headEnd/>
                  <a:tailEnd/>
                </a:ln>
              </p:spPr>
              <p:txBody>
                <a:bodyPr/>
                <a:lstStyle/>
                <a:p>
                  <a:endParaRPr lang="en-US"/>
                </a:p>
              </p:txBody>
            </p:sp>
            <p:sp>
              <p:nvSpPr>
                <p:cNvPr id="12777" name="Freeform 754"/>
                <p:cNvSpPr>
                  <a:spLocks/>
                </p:cNvSpPr>
                <p:nvPr/>
              </p:nvSpPr>
              <p:spPr bwMode="auto">
                <a:xfrm>
                  <a:off x="2795" y="4051"/>
                  <a:ext cx="5" cy="6"/>
                </a:xfrm>
                <a:custGeom>
                  <a:avLst/>
                  <a:gdLst>
                    <a:gd name="T0" fmla="*/ 0 w 15"/>
                    <a:gd name="T1" fmla="*/ 0 h 17"/>
                    <a:gd name="T2" fmla="*/ 0 w 15"/>
                    <a:gd name="T3" fmla="*/ 0 h 17"/>
                    <a:gd name="T4" fmla="*/ 0 w 15"/>
                    <a:gd name="T5" fmla="*/ 0 h 17"/>
                    <a:gd name="T6" fmla="*/ 0 w 15"/>
                    <a:gd name="T7" fmla="*/ 0 h 17"/>
                    <a:gd name="T8" fmla="*/ 0 w 15"/>
                    <a:gd name="T9" fmla="*/ 0 h 17"/>
                    <a:gd name="T10" fmla="*/ 0 w 15"/>
                    <a:gd name="T11" fmla="*/ 0 h 17"/>
                    <a:gd name="T12" fmla="*/ 0 w 15"/>
                    <a:gd name="T13" fmla="*/ 0 h 17"/>
                    <a:gd name="T14" fmla="*/ 0 w 15"/>
                    <a:gd name="T15" fmla="*/ 0 h 17"/>
                    <a:gd name="T16" fmla="*/ 0 w 15"/>
                    <a:gd name="T17" fmla="*/ 0 h 17"/>
                    <a:gd name="T18" fmla="*/ 0 w 15"/>
                    <a:gd name="T19" fmla="*/ 0 h 17"/>
                    <a:gd name="T20" fmla="*/ 0 w 15"/>
                    <a:gd name="T21" fmla="*/ 0 h 17"/>
                    <a:gd name="T22" fmla="*/ 0 w 15"/>
                    <a:gd name="T23" fmla="*/ 0 h 17"/>
                    <a:gd name="T24" fmla="*/ 0 w 15"/>
                    <a:gd name="T25" fmla="*/ 0 h 17"/>
                    <a:gd name="T26" fmla="*/ 0 w 15"/>
                    <a:gd name="T27" fmla="*/ 0 h 17"/>
                    <a:gd name="T28" fmla="*/ 0 w 15"/>
                    <a:gd name="T29" fmla="*/ 0 h 17"/>
                    <a:gd name="T30" fmla="*/ 0 w 15"/>
                    <a:gd name="T31" fmla="*/ 0 h 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7"/>
                    <a:gd name="T50" fmla="*/ 15 w 15"/>
                    <a:gd name="T51" fmla="*/ 17 h 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7">
                      <a:moveTo>
                        <a:pt x="4" y="3"/>
                      </a:moveTo>
                      <a:lnTo>
                        <a:pt x="4" y="3"/>
                      </a:lnTo>
                      <a:lnTo>
                        <a:pt x="3" y="6"/>
                      </a:lnTo>
                      <a:lnTo>
                        <a:pt x="1" y="9"/>
                      </a:lnTo>
                      <a:lnTo>
                        <a:pt x="0" y="10"/>
                      </a:lnTo>
                      <a:lnTo>
                        <a:pt x="8" y="17"/>
                      </a:lnTo>
                      <a:lnTo>
                        <a:pt x="12" y="13"/>
                      </a:lnTo>
                      <a:lnTo>
                        <a:pt x="14" y="9"/>
                      </a:lnTo>
                      <a:lnTo>
                        <a:pt x="15" y="6"/>
                      </a:lnTo>
                      <a:lnTo>
                        <a:pt x="15" y="0"/>
                      </a:lnTo>
                      <a:lnTo>
                        <a:pt x="14" y="0"/>
                      </a:lnTo>
                      <a:lnTo>
                        <a:pt x="15" y="0"/>
                      </a:lnTo>
                      <a:lnTo>
                        <a:pt x="4" y="3"/>
                      </a:lnTo>
                      <a:close/>
                    </a:path>
                  </a:pathLst>
                </a:custGeom>
                <a:solidFill>
                  <a:srgbClr val="000000"/>
                </a:solidFill>
                <a:ln w="9525">
                  <a:noFill/>
                  <a:round/>
                  <a:headEnd/>
                  <a:tailEnd/>
                </a:ln>
              </p:spPr>
              <p:txBody>
                <a:bodyPr/>
                <a:lstStyle/>
                <a:p>
                  <a:endParaRPr lang="en-US"/>
                </a:p>
              </p:txBody>
            </p:sp>
            <p:sp>
              <p:nvSpPr>
                <p:cNvPr id="12778" name="Freeform 755"/>
                <p:cNvSpPr>
                  <a:spLocks/>
                </p:cNvSpPr>
                <p:nvPr/>
              </p:nvSpPr>
              <p:spPr bwMode="auto">
                <a:xfrm>
                  <a:off x="2795" y="4049"/>
                  <a:ext cx="4" cy="3"/>
                </a:xfrm>
                <a:custGeom>
                  <a:avLst/>
                  <a:gdLst>
                    <a:gd name="T0" fmla="*/ 0 w 14"/>
                    <a:gd name="T1" fmla="*/ 0 h 10"/>
                    <a:gd name="T2" fmla="*/ 0 w 14"/>
                    <a:gd name="T3" fmla="*/ 0 h 10"/>
                    <a:gd name="T4" fmla="*/ 0 w 14"/>
                    <a:gd name="T5" fmla="*/ 0 h 10"/>
                    <a:gd name="T6" fmla="*/ 0 w 14"/>
                    <a:gd name="T7" fmla="*/ 0 h 10"/>
                    <a:gd name="T8" fmla="*/ 0 w 14"/>
                    <a:gd name="T9" fmla="*/ 0 h 10"/>
                    <a:gd name="T10" fmla="*/ 0 w 14"/>
                    <a:gd name="T11" fmla="*/ 0 h 10"/>
                    <a:gd name="T12" fmla="*/ 0 w 14"/>
                    <a:gd name="T13" fmla="*/ 0 h 10"/>
                    <a:gd name="T14" fmla="*/ 0 w 14"/>
                    <a:gd name="T15" fmla="*/ 0 h 10"/>
                    <a:gd name="T16" fmla="*/ 0 w 14"/>
                    <a:gd name="T17" fmla="*/ 0 h 10"/>
                    <a:gd name="T18" fmla="*/ 0 w 14"/>
                    <a:gd name="T19" fmla="*/ 0 h 10"/>
                    <a:gd name="T20" fmla="*/ 0 w 14"/>
                    <a:gd name="T21" fmla="*/ 0 h 10"/>
                    <a:gd name="T22" fmla="*/ 0 w 14"/>
                    <a:gd name="T23" fmla="*/ 0 h 10"/>
                    <a:gd name="T24" fmla="*/ 0 w 14"/>
                    <a:gd name="T25" fmla="*/ 0 h 10"/>
                    <a:gd name="T26" fmla="*/ 0 w 14"/>
                    <a:gd name="T27" fmla="*/ 0 h 10"/>
                    <a:gd name="T28" fmla="*/ 0 w 14"/>
                    <a:gd name="T29" fmla="*/ 0 h 10"/>
                    <a:gd name="T30" fmla="*/ 0 w 14"/>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0"/>
                    <a:gd name="T50" fmla="*/ 14 w 14"/>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0">
                      <a:moveTo>
                        <a:pt x="0" y="10"/>
                      </a:moveTo>
                      <a:lnTo>
                        <a:pt x="1" y="10"/>
                      </a:lnTo>
                      <a:lnTo>
                        <a:pt x="0" y="10"/>
                      </a:lnTo>
                      <a:lnTo>
                        <a:pt x="3" y="10"/>
                      </a:lnTo>
                      <a:lnTo>
                        <a:pt x="4" y="10"/>
                      </a:lnTo>
                      <a:lnTo>
                        <a:pt x="14" y="7"/>
                      </a:lnTo>
                      <a:lnTo>
                        <a:pt x="11" y="2"/>
                      </a:lnTo>
                      <a:lnTo>
                        <a:pt x="5" y="1"/>
                      </a:lnTo>
                      <a:lnTo>
                        <a:pt x="4" y="0"/>
                      </a:lnTo>
                      <a:lnTo>
                        <a:pt x="1" y="0"/>
                      </a:lnTo>
                      <a:lnTo>
                        <a:pt x="0" y="10"/>
                      </a:lnTo>
                      <a:lnTo>
                        <a:pt x="1" y="10"/>
                      </a:lnTo>
                      <a:lnTo>
                        <a:pt x="0" y="10"/>
                      </a:lnTo>
                      <a:close/>
                    </a:path>
                  </a:pathLst>
                </a:custGeom>
                <a:solidFill>
                  <a:srgbClr val="000000"/>
                </a:solidFill>
                <a:ln w="9525">
                  <a:noFill/>
                  <a:round/>
                  <a:headEnd/>
                  <a:tailEnd/>
                </a:ln>
              </p:spPr>
              <p:txBody>
                <a:bodyPr/>
                <a:lstStyle/>
                <a:p>
                  <a:endParaRPr lang="en-US"/>
                </a:p>
              </p:txBody>
            </p:sp>
            <p:sp>
              <p:nvSpPr>
                <p:cNvPr id="12779" name="Freeform 756"/>
                <p:cNvSpPr>
                  <a:spLocks noEditPoints="1"/>
                </p:cNvSpPr>
                <p:nvPr/>
              </p:nvSpPr>
              <p:spPr bwMode="auto">
                <a:xfrm>
                  <a:off x="2802" y="4070"/>
                  <a:ext cx="3" cy="1"/>
                </a:xfrm>
                <a:custGeom>
                  <a:avLst/>
                  <a:gdLst>
                    <a:gd name="T0" fmla="*/ 0 w 8"/>
                    <a:gd name="T1" fmla="*/ 0 h 1"/>
                    <a:gd name="T2" fmla="*/ 0 w 8"/>
                    <a:gd name="T3" fmla="*/ 0 h 1"/>
                    <a:gd name="T4" fmla="*/ 0 w 8"/>
                    <a:gd name="T5" fmla="*/ 0 h 1"/>
                    <a:gd name="T6" fmla="*/ 0 w 8"/>
                    <a:gd name="T7" fmla="*/ 0 h 1"/>
                    <a:gd name="T8" fmla="*/ 0 w 8"/>
                    <a:gd name="T9" fmla="*/ 0 h 1"/>
                    <a:gd name="T10" fmla="*/ 0 w 8"/>
                    <a:gd name="T11" fmla="*/ 0 h 1"/>
                    <a:gd name="T12" fmla="*/ 0 w 8"/>
                    <a:gd name="T13" fmla="*/ 0 h 1"/>
                    <a:gd name="T14" fmla="*/ 0 w 8"/>
                    <a:gd name="T15" fmla="*/ 0 h 1"/>
                    <a:gd name="T16" fmla="*/ 0 w 8"/>
                    <a:gd name="T17" fmla="*/ 0 h 1"/>
                    <a:gd name="T18" fmla="*/ 0 w 8"/>
                    <a:gd name="T19" fmla="*/ 0 h 1"/>
                    <a:gd name="T20" fmla="*/ 0 w 8"/>
                    <a:gd name="T21" fmla="*/ 0 h 1"/>
                    <a:gd name="T22" fmla="*/ 0 w 8"/>
                    <a:gd name="T23" fmla="*/ 0 h 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
                    <a:gd name="T38" fmla="*/ 8 w 8"/>
                    <a:gd name="T39" fmla="*/ 1 h 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
                      <a:moveTo>
                        <a:pt x="0" y="0"/>
                      </a:moveTo>
                      <a:lnTo>
                        <a:pt x="1" y="0"/>
                      </a:lnTo>
                      <a:lnTo>
                        <a:pt x="3" y="0"/>
                      </a:lnTo>
                      <a:lnTo>
                        <a:pt x="4" y="0"/>
                      </a:lnTo>
                      <a:lnTo>
                        <a:pt x="0" y="0"/>
                      </a:lnTo>
                      <a:close/>
                      <a:moveTo>
                        <a:pt x="8" y="0"/>
                      </a:moveTo>
                      <a:lnTo>
                        <a:pt x="8" y="0"/>
                      </a:lnTo>
                      <a:lnTo>
                        <a:pt x="7" y="0"/>
                      </a:lnTo>
                      <a:lnTo>
                        <a:pt x="5" y="0"/>
                      </a:lnTo>
                      <a:lnTo>
                        <a:pt x="4" y="0"/>
                      </a:lnTo>
                      <a:lnTo>
                        <a:pt x="8" y="0"/>
                      </a:lnTo>
                      <a:close/>
                    </a:path>
                  </a:pathLst>
                </a:custGeom>
                <a:solidFill>
                  <a:srgbClr val="EDEDED"/>
                </a:solidFill>
                <a:ln w="9525">
                  <a:noFill/>
                  <a:round/>
                  <a:headEnd/>
                  <a:tailEnd/>
                </a:ln>
              </p:spPr>
              <p:txBody>
                <a:bodyPr/>
                <a:lstStyle/>
                <a:p>
                  <a:endParaRPr lang="en-US"/>
                </a:p>
              </p:txBody>
            </p:sp>
            <p:sp>
              <p:nvSpPr>
                <p:cNvPr id="12780" name="Freeform 757"/>
                <p:cNvSpPr>
                  <a:spLocks/>
                </p:cNvSpPr>
                <p:nvPr/>
              </p:nvSpPr>
              <p:spPr bwMode="auto">
                <a:xfrm>
                  <a:off x="2801" y="4071"/>
                  <a:ext cx="6" cy="1"/>
                </a:xfrm>
                <a:custGeom>
                  <a:avLst/>
                  <a:gdLst>
                    <a:gd name="T0" fmla="*/ 0 w 17"/>
                    <a:gd name="T1" fmla="*/ 1 h 1"/>
                    <a:gd name="T2" fmla="*/ 0 w 17"/>
                    <a:gd name="T3" fmla="*/ 0 h 1"/>
                    <a:gd name="T4" fmla="*/ 0 w 17"/>
                    <a:gd name="T5" fmla="*/ 0 h 1"/>
                    <a:gd name="T6" fmla="*/ 0 w 17"/>
                    <a:gd name="T7" fmla="*/ 0 h 1"/>
                    <a:gd name="T8" fmla="*/ 0 w 17"/>
                    <a:gd name="T9" fmla="*/ 0 h 1"/>
                    <a:gd name="T10" fmla="*/ 0 w 17"/>
                    <a:gd name="T11" fmla="*/ 0 h 1"/>
                    <a:gd name="T12" fmla="*/ 0 w 17"/>
                    <a:gd name="T13" fmla="*/ 0 h 1"/>
                    <a:gd name="T14" fmla="*/ 0 w 17"/>
                    <a:gd name="T15" fmla="*/ 0 h 1"/>
                    <a:gd name="T16" fmla="*/ 0 w 17"/>
                    <a:gd name="T17" fmla="*/ 1 h 1"/>
                    <a:gd name="T18" fmla="*/ 0 w 17"/>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
                    <a:gd name="T31" fmla="*/ 0 h 1"/>
                    <a:gd name="T32" fmla="*/ 17 w 17"/>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 h="1">
                      <a:moveTo>
                        <a:pt x="0" y="1"/>
                      </a:moveTo>
                      <a:lnTo>
                        <a:pt x="2" y="0"/>
                      </a:lnTo>
                      <a:lnTo>
                        <a:pt x="3" y="0"/>
                      </a:lnTo>
                      <a:lnTo>
                        <a:pt x="6" y="0"/>
                      </a:lnTo>
                      <a:lnTo>
                        <a:pt x="7" y="0"/>
                      </a:lnTo>
                      <a:lnTo>
                        <a:pt x="10" y="0"/>
                      </a:lnTo>
                      <a:lnTo>
                        <a:pt x="11" y="0"/>
                      </a:lnTo>
                      <a:lnTo>
                        <a:pt x="14" y="0"/>
                      </a:lnTo>
                      <a:lnTo>
                        <a:pt x="17" y="1"/>
                      </a:lnTo>
                      <a:lnTo>
                        <a:pt x="0" y="1"/>
                      </a:lnTo>
                      <a:close/>
                    </a:path>
                  </a:pathLst>
                </a:custGeom>
                <a:solidFill>
                  <a:srgbClr val="E3E3E3"/>
                </a:solidFill>
                <a:ln w="9525">
                  <a:noFill/>
                  <a:round/>
                  <a:headEnd/>
                  <a:tailEnd/>
                </a:ln>
              </p:spPr>
              <p:txBody>
                <a:bodyPr/>
                <a:lstStyle/>
                <a:p>
                  <a:endParaRPr lang="en-US"/>
                </a:p>
              </p:txBody>
            </p:sp>
            <p:sp>
              <p:nvSpPr>
                <p:cNvPr id="12781" name="Freeform 758"/>
                <p:cNvSpPr>
                  <a:spLocks/>
                </p:cNvSpPr>
                <p:nvPr/>
              </p:nvSpPr>
              <p:spPr bwMode="auto">
                <a:xfrm>
                  <a:off x="2801" y="4070"/>
                  <a:ext cx="6" cy="2"/>
                </a:xfrm>
                <a:custGeom>
                  <a:avLst/>
                  <a:gdLst>
                    <a:gd name="T0" fmla="*/ 0 w 20"/>
                    <a:gd name="T1" fmla="*/ 0 h 4"/>
                    <a:gd name="T2" fmla="*/ 0 w 20"/>
                    <a:gd name="T3" fmla="*/ 1 h 4"/>
                    <a:gd name="T4" fmla="*/ 0 w 20"/>
                    <a:gd name="T5" fmla="*/ 1 h 4"/>
                    <a:gd name="T6" fmla="*/ 0 w 20"/>
                    <a:gd name="T7" fmla="*/ 1 h 4"/>
                    <a:gd name="T8" fmla="*/ 0 w 20"/>
                    <a:gd name="T9" fmla="*/ 1 h 4"/>
                    <a:gd name="T10" fmla="*/ 0 w 20"/>
                    <a:gd name="T11" fmla="*/ 1 h 4"/>
                    <a:gd name="T12" fmla="*/ 0 w 20"/>
                    <a:gd name="T13" fmla="*/ 1 h 4"/>
                    <a:gd name="T14" fmla="*/ 0 w 20"/>
                    <a:gd name="T15" fmla="*/ 1 h 4"/>
                    <a:gd name="T16" fmla="*/ 0 w 20"/>
                    <a:gd name="T17" fmla="*/ 1 h 4"/>
                    <a:gd name="T18" fmla="*/ 0 w 20"/>
                    <a:gd name="T19" fmla="*/ 0 h 4"/>
                    <a:gd name="T20" fmla="*/ 0 w 20"/>
                    <a:gd name="T21" fmla="*/ 0 h 4"/>
                    <a:gd name="T22" fmla="*/ 0 w 20"/>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
                    <a:gd name="T37" fmla="*/ 0 h 4"/>
                    <a:gd name="T38" fmla="*/ 20 w 20"/>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 h="4">
                      <a:moveTo>
                        <a:pt x="4" y="0"/>
                      </a:moveTo>
                      <a:lnTo>
                        <a:pt x="4" y="2"/>
                      </a:lnTo>
                      <a:lnTo>
                        <a:pt x="3" y="2"/>
                      </a:lnTo>
                      <a:lnTo>
                        <a:pt x="1" y="4"/>
                      </a:lnTo>
                      <a:lnTo>
                        <a:pt x="0" y="4"/>
                      </a:lnTo>
                      <a:lnTo>
                        <a:pt x="20" y="4"/>
                      </a:lnTo>
                      <a:lnTo>
                        <a:pt x="19" y="4"/>
                      </a:lnTo>
                      <a:lnTo>
                        <a:pt x="16" y="2"/>
                      </a:lnTo>
                      <a:lnTo>
                        <a:pt x="15" y="2"/>
                      </a:lnTo>
                      <a:lnTo>
                        <a:pt x="12" y="0"/>
                      </a:lnTo>
                      <a:lnTo>
                        <a:pt x="8" y="0"/>
                      </a:lnTo>
                      <a:lnTo>
                        <a:pt x="4" y="0"/>
                      </a:lnTo>
                      <a:close/>
                    </a:path>
                  </a:pathLst>
                </a:custGeom>
                <a:solidFill>
                  <a:srgbClr val="D9D9D9"/>
                </a:solidFill>
                <a:ln w="9525">
                  <a:noFill/>
                  <a:round/>
                  <a:headEnd/>
                  <a:tailEnd/>
                </a:ln>
              </p:spPr>
              <p:txBody>
                <a:bodyPr/>
                <a:lstStyle/>
                <a:p>
                  <a:endParaRPr lang="en-US"/>
                </a:p>
              </p:txBody>
            </p:sp>
            <p:sp>
              <p:nvSpPr>
                <p:cNvPr id="12782" name="Freeform 759"/>
                <p:cNvSpPr>
                  <a:spLocks/>
                </p:cNvSpPr>
                <p:nvPr/>
              </p:nvSpPr>
              <p:spPr bwMode="auto">
                <a:xfrm>
                  <a:off x="2801" y="4071"/>
                  <a:ext cx="7" cy="1"/>
                </a:xfrm>
                <a:custGeom>
                  <a:avLst/>
                  <a:gdLst>
                    <a:gd name="T0" fmla="*/ 0 w 23"/>
                    <a:gd name="T1" fmla="*/ 0 h 3"/>
                    <a:gd name="T2" fmla="*/ 0 w 23"/>
                    <a:gd name="T3" fmla="*/ 0 h 3"/>
                    <a:gd name="T4" fmla="*/ 0 w 23"/>
                    <a:gd name="T5" fmla="*/ 0 h 3"/>
                    <a:gd name="T6" fmla="*/ 0 w 23"/>
                    <a:gd name="T7" fmla="*/ 0 h 3"/>
                    <a:gd name="T8" fmla="*/ 0 w 23"/>
                    <a:gd name="T9" fmla="*/ 0 h 3"/>
                    <a:gd name="T10" fmla="*/ 0 w 23"/>
                    <a:gd name="T11" fmla="*/ 0 h 3"/>
                    <a:gd name="T12" fmla="*/ 0 w 23"/>
                    <a:gd name="T13" fmla="*/ 0 h 3"/>
                    <a:gd name="T14" fmla="*/ 0 w 23"/>
                    <a:gd name="T15" fmla="*/ 0 h 3"/>
                    <a:gd name="T16" fmla="*/ 0 w 23"/>
                    <a:gd name="T17" fmla="*/ 0 h 3"/>
                    <a:gd name="T18" fmla="*/ 0 w 23"/>
                    <a:gd name="T19" fmla="*/ 0 h 3"/>
                    <a:gd name="T20" fmla="*/ 0 w 23"/>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3"/>
                    <a:gd name="T35" fmla="*/ 23 w 23"/>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3">
                      <a:moveTo>
                        <a:pt x="1" y="0"/>
                      </a:moveTo>
                      <a:lnTo>
                        <a:pt x="0" y="1"/>
                      </a:lnTo>
                      <a:lnTo>
                        <a:pt x="0" y="2"/>
                      </a:lnTo>
                      <a:lnTo>
                        <a:pt x="0" y="3"/>
                      </a:lnTo>
                      <a:lnTo>
                        <a:pt x="23" y="3"/>
                      </a:lnTo>
                      <a:lnTo>
                        <a:pt x="22" y="2"/>
                      </a:lnTo>
                      <a:lnTo>
                        <a:pt x="20" y="2"/>
                      </a:lnTo>
                      <a:lnTo>
                        <a:pt x="19" y="1"/>
                      </a:lnTo>
                      <a:lnTo>
                        <a:pt x="18" y="0"/>
                      </a:lnTo>
                      <a:lnTo>
                        <a:pt x="1" y="0"/>
                      </a:lnTo>
                      <a:close/>
                    </a:path>
                  </a:pathLst>
                </a:custGeom>
                <a:solidFill>
                  <a:srgbClr val="D1D1D1"/>
                </a:solidFill>
                <a:ln w="9525">
                  <a:noFill/>
                  <a:round/>
                  <a:headEnd/>
                  <a:tailEnd/>
                </a:ln>
              </p:spPr>
              <p:txBody>
                <a:bodyPr/>
                <a:lstStyle/>
                <a:p>
                  <a:endParaRPr lang="en-US"/>
                </a:p>
              </p:txBody>
            </p:sp>
            <p:sp>
              <p:nvSpPr>
                <p:cNvPr id="12783" name="Freeform 760"/>
                <p:cNvSpPr>
                  <a:spLocks/>
                </p:cNvSpPr>
                <p:nvPr/>
              </p:nvSpPr>
              <p:spPr bwMode="auto">
                <a:xfrm>
                  <a:off x="2801" y="4072"/>
                  <a:ext cx="7" cy="1"/>
                </a:xfrm>
                <a:custGeom>
                  <a:avLst/>
                  <a:gdLst>
                    <a:gd name="T0" fmla="*/ 0 w 23"/>
                    <a:gd name="T1" fmla="*/ 0 h 5"/>
                    <a:gd name="T2" fmla="*/ 0 w 23"/>
                    <a:gd name="T3" fmla="*/ 0 h 5"/>
                    <a:gd name="T4" fmla="*/ 0 w 23"/>
                    <a:gd name="T5" fmla="*/ 0 h 5"/>
                    <a:gd name="T6" fmla="*/ 0 w 23"/>
                    <a:gd name="T7" fmla="*/ 0 h 5"/>
                    <a:gd name="T8" fmla="*/ 0 w 23"/>
                    <a:gd name="T9" fmla="*/ 0 h 5"/>
                    <a:gd name="T10" fmla="*/ 0 w 23"/>
                    <a:gd name="T11" fmla="*/ 0 h 5"/>
                    <a:gd name="T12" fmla="*/ 0 w 23"/>
                    <a:gd name="T13" fmla="*/ 0 h 5"/>
                    <a:gd name="T14" fmla="*/ 0 w 23"/>
                    <a:gd name="T15" fmla="*/ 0 h 5"/>
                    <a:gd name="T16" fmla="*/ 0 w 23"/>
                    <a:gd name="T17" fmla="*/ 0 h 5"/>
                    <a:gd name="T18" fmla="*/ 0 w 23"/>
                    <a:gd name="T19" fmla="*/ 0 h 5"/>
                    <a:gd name="T20" fmla="*/ 0 w 23"/>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5"/>
                    <a:gd name="T35" fmla="*/ 23 w 23"/>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5">
                      <a:moveTo>
                        <a:pt x="0" y="0"/>
                      </a:moveTo>
                      <a:lnTo>
                        <a:pt x="0" y="1"/>
                      </a:lnTo>
                      <a:lnTo>
                        <a:pt x="0" y="2"/>
                      </a:lnTo>
                      <a:lnTo>
                        <a:pt x="0" y="3"/>
                      </a:lnTo>
                      <a:lnTo>
                        <a:pt x="0" y="5"/>
                      </a:lnTo>
                      <a:lnTo>
                        <a:pt x="23" y="5"/>
                      </a:lnTo>
                      <a:lnTo>
                        <a:pt x="23" y="3"/>
                      </a:lnTo>
                      <a:lnTo>
                        <a:pt x="22" y="2"/>
                      </a:lnTo>
                      <a:lnTo>
                        <a:pt x="20" y="1"/>
                      </a:lnTo>
                      <a:lnTo>
                        <a:pt x="20" y="0"/>
                      </a:lnTo>
                      <a:lnTo>
                        <a:pt x="0" y="0"/>
                      </a:lnTo>
                      <a:close/>
                    </a:path>
                  </a:pathLst>
                </a:custGeom>
                <a:solidFill>
                  <a:srgbClr val="C7C7C7"/>
                </a:solidFill>
                <a:ln w="9525">
                  <a:noFill/>
                  <a:round/>
                  <a:headEnd/>
                  <a:tailEnd/>
                </a:ln>
              </p:spPr>
              <p:txBody>
                <a:bodyPr/>
                <a:lstStyle/>
                <a:p>
                  <a:endParaRPr lang="en-US"/>
                </a:p>
              </p:txBody>
            </p:sp>
            <p:sp>
              <p:nvSpPr>
                <p:cNvPr id="12784" name="Freeform 761"/>
                <p:cNvSpPr>
                  <a:spLocks/>
                </p:cNvSpPr>
                <p:nvPr/>
              </p:nvSpPr>
              <p:spPr bwMode="auto">
                <a:xfrm>
                  <a:off x="2801" y="4072"/>
                  <a:ext cx="8" cy="2"/>
                </a:xfrm>
                <a:custGeom>
                  <a:avLst/>
                  <a:gdLst>
                    <a:gd name="T0" fmla="*/ 0 w 25"/>
                    <a:gd name="T1" fmla="*/ 0 h 4"/>
                    <a:gd name="T2" fmla="*/ 0 w 25"/>
                    <a:gd name="T3" fmla="*/ 1 h 4"/>
                    <a:gd name="T4" fmla="*/ 0 w 25"/>
                    <a:gd name="T5" fmla="*/ 1 h 4"/>
                    <a:gd name="T6" fmla="*/ 0 w 25"/>
                    <a:gd name="T7" fmla="*/ 1 h 4"/>
                    <a:gd name="T8" fmla="*/ 0 w 25"/>
                    <a:gd name="T9" fmla="*/ 1 h 4"/>
                    <a:gd name="T10" fmla="*/ 0 w 25"/>
                    <a:gd name="T11" fmla="*/ 1 h 4"/>
                    <a:gd name="T12" fmla="*/ 0 w 25"/>
                    <a:gd name="T13" fmla="*/ 1 h 4"/>
                    <a:gd name="T14" fmla="*/ 0 w 25"/>
                    <a:gd name="T15" fmla="*/ 1 h 4"/>
                    <a:gd name="T16" fmla="*/ 0 w 25"/>
                    <a:gd name="T17" fmla="*/ 1 h 4"/>
                    <a:gd name="T18" fmla="*/ 0 w 25"/>
                    <a:gd name="T19" fmla="*/ 0 h 4"/>
                    <a:gd name="T20" fmla="*/ 0 w 25"/>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
                    <a:gd name="T35" fmla="*/ 25 w 25"/>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
                      <a:moveTo>
                        <a:pt x="0" y="0"/>
                      </a:moveTo>
                      <a:lnTo>
                        <a:pt x="0" y="1"/>
                      </a:lnTo>
                      <a:lnTo>
                        <a:pt x="0" y="3"/>
                      </a:lnTo>
                      <a:lnTo>
                        <a:pt x="0" y="4"/>
                      </a:lnTo>
                      <a:lnTo>
                        <a:pt x="25" y="4"/>
                      </a:lnTo>
                      <a:lnTo>
                        <a:pt x="25" y="3"/>
                      </a:lnTo>
                      <a:lnTo>
                        <a:pt x="23" y="3"/>
                      </a:lnTo>
                      <a:lnTo>
                        <a:pt x="23" y="1"/>
                      </a:lnTo>
                      <a:lnTo>
                        <a:pt x="23" y="0"/>
                      </a:lnTo>
                      <a:lnTo>
                        <a:pt x="0" y="0"/>
                      </a:lnTo>
                      <a:close/>
                    </a:path>
                  </a:pathLst>
                </a:custGeom>
                <a:solidFill>
                  <a:srgbClr val="BFBFBF"/>
                </a:solidFill>
                <a:ln w="9525">
                  <a:noFill/>
                  <a:round/>
                  <a:headEnd/>
                  <a:tailEnd/>
                </a:ln>
              </p:spPr>
              <p:txBody>
                <a:bodyPr/>
                <a:lstStyle/>
                <a:p>
                  <a:endParaRPr lang="en-US"/>
                </a:p>
              </p:txBody>
            </p:sp>
            <p:sp>
              <p:nvSpPr>
                <p:cNvPr id="12785" name="Freeform 762"/>
                <p:cNvSpPr>
                  <a:spLocks/>
                </p:cNvSpPr>
                <p:nvPr/>
              </p:nvSpPr>
              <p:spPr bwMode="auto">
                <a:xfrm>
                  <a:off x="2801" y="4073"/>
                  <a:ext cx="8"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w 25"/>
                    <a:gd name="T23" fmla="*/ 0 h 3"/>
                    <a:gd name="T24" fmla="*/ 0 w 25"/>
                    <a:gd name="T25" fmla="*/ 0 h 3"/>
                    <a:gd name="T26" fmla="*/ 0 w 25"/>
                    <a:gd name="T27" fmla="*/ 0 h 3"/>
                    <a:gd name="T28" fmla="*/ 0 w 25"/>
                    <a:gd name="T29" fmla="*/ 0 h 3"/>
                    <a:gd name="T30" fmla="*/ 0 w 25"/>
                    <a:gd name="T31" fmla="*/ 0 h 3"/>
                    <a:gd name="T32" fmla="*/ 0 w 25"/>
                    <a:gd name="T33" fmla="*/ 0 h 3"/>
                    <a:gd name="T34" fmla="*/ 0 w 25"/>
                    <a:gd name="T35" fmla="*/ 0 h 3"/>
                    <a:gd name="T36" fmla="*/ 0 w 25"/>
                    <a:gd name="T37" fmla="*/ 0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
                    <a:gd name="T59" fmla="*/ 25 w 25"/>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
                      <a:moveTo>
                        <a:pt x="0" y="3"/>
                      </a:moveTo>
                      <a:lnTo>
                        <a:pt x="0" y="2"/>
                      </a:lnTo>
                      <a:lnTo>
                        <a:pt x="0" y="1"/>
                      </a:lnTo>
                      <a:lnTo>
                        <a:pt x="0" y="0"/>
                      </a:lnTo>
                      <a:lnTo>
                        <a:pt x="23" y="0"/>
                      </a:lnTo>
                      <a:lnTo>
                        <a:pt x="25" y="0"/>
                      </a:lnTo>
                      <a:lnTo>
                        <a:pt x="25" y="1"/>
                      </a:lnTo>
                      <a:lnTo>
                        <a:pt x="25" y="2"/>
                      </a:lnTo>
                      <a:lnTo>
                        <a:pt x="25" y="3"/>
                      </a:lnTo>
                      <a:lnTo>
                        <a:pt x="0" y="3"/>
                      </a:lnTo>
                      <a:close/>
                    </a:path>
                  </a:pathLst>
                </a:custGeom>
                <a:solidFill>
                  <a:srgbClr val="B5B5B5"/>
                </a:solidFill>
                <a:ln w="9525">
                  <a:noFill/>
                  <a:round/>
                  <a:headEnd/>
                  <a:tailEnd/>
                </a:ln>
              </p:spPr>
              <p:txBody>
                <a:bodyPr/>
                <a:lstStyle/>
                <a:p>
                  <a:endParaRPr lang="en-US"/>
                </a:p>
              </p:txBody>
            </p:sp>
            <p:sp>
              <p:nvSpPr>
                <p:cNvPr id="12786" name="Freeform 763"/>
                <p:cNvSpPr>
                  <a:spLocks/>
                </p:cNvSpPr>
                <p:nvPr/>
              </p:nvSpPr>
              <p:spPr bwMode="auto">
                <a:xfrm>
                  <a:off x="2801" y="4074"/>
                  <a:ext cx="8" cy="1"/>
                </a:xfrm>
                <a:custGeom>
                  <a:avLst/>
                  <a:gdLst>
                    <a:gd name="T0" fmla="*/ 0 w 25"/>
                    <a:gd name="T1" fmla="*/ 0 h 4"/>
                    <a:gd name="T2" fmla="*/ 0 w 25"/>
                    <a:gd name="T3" fmla="*/ 0 h 4"/>
                    <a:gd name="T4" fmla="*/ 0 w 25"/>
                    <a:gd name="T5" fmla="*/ 0 h 4"/>
                    <a:gd name="T6" fmla="*/ 0 w 25"/>
                    <a:gd name="T7" fmla="*/ 0 h 4"/>
                    <a:gd name="T8" fmla="*/ 0 w 25"/>
                    <a:gd name="T9" fmla="*/ 0 h 4"/>
                    <a:gd name="T10" fmla="*/ 0 w 25"/>
                    <a:gd name="T11" fmla="*/ 0 h 4"/>
                    <a:gd name="T12" fmla="*/ 0 w 25"/>
                    <a:gd name="T13" fmla="*/ 0 h 4"/>
                    <a:gd name="T14" fmla="*/ 0 w 25"/>
                    <a:gd name="T15" fmla="*/ 0 h 4"/>
                    <a:gd name="T16" fmla="*/ 0 w 25"/>
                    <a:gd name="T17" fmla="*/ 0 h 4"/>
                    <a:gd name="T18" fmla="*/ 0 w 25"/>
                    <a:gd name="T19" fmla="*/ 0 h 4"/>
                    <a:gd name="T20" fmla="*/ 0 w 25"/>
                    <a:gd name="T21" fmla="*/ 0 h 4"/>
                    <a:gd name="T22" fmla="*/ 0 w 25"/>
                    <a:gd name="T23" fmla="*/ 0 h 4"/>
                    <a:gd name="T24" fmla="*/ 0 w 25"/>
                    <a:gd name="T25" fmla="*/ 0 h 4"/>
                    <a:gd name="T26" fmla="*/ 0 w 25"/>
                    <a:gd name="T27" fmla="*/ 0 h 4"/>
                    <a:gd name="T28" fmla="*/ 0 w 25"/>
                    <a:gd name="T29" fmla="*/ 0 h 4"/>
                    <a:gd name="T30" fmla="*/ 0 w 25"/>
                    <a:gd name="T31" fmla="*/ 0 h 4"/>
                    <a:gd name="T32" fmla="*/ 0 w 25"/>
                    <a:gd name="T33" fmla="*/ 0 h 4"/>
                    <a:gd name="T34" fmla="*/ 0 w 25"/>
                    <a:gd name="T35" fmla="*/ 0 h 4"/>
                    <a:gd name="T36" fmla="*/ 0 w 25"/>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4"/>
                    <a:gd name="T59" fmla="*/ 25 w 25"/>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4">
                      <a:moveTo>
                        <a:pt x="0" y="4"/>
                      </a:moveTo>
                      <a:lnTo>
                        <a:pt x="0" y="3"/>
                      </a:lnTo>
                      <a:lnTo>
                        <a:pt x="0" y="2"/>
                      </a:lnTo>
                      <a:lnTo>
                        <a:pt x="0" y="1"/>
                      </a:lnTo>
                      <a:lnTo>
                        <a:pt x="0" y="0"/>
                      </a:lnTo>
                      <a:lnTo>
                        <a:pt x="25" y="0"/>
                      </a:lnTo>
                      <a:lnTo>
                        <a:pt x="25" y="1"/>
                      </a:lnTo>
                      <a:lnTo>
                        <a:pt x="25" y="2"/>
                      </a:lnTo>
                      <a:lnTo>
                        <a:pt x="25" y="3"/>
                      </a:lnTo>
                      <a:lnTo>
                        <a:pt x="25" y="4"/>
                      </a:lnTo>
                      <a:lnTo>
                        <a:pt x="0" y="4"/>
                      </a:lnTo>
                      <a:close/>
                    </a:path>
                  </a:pathLst>
                </a:custGeom>
                <a:solidFill>
                  <a:srgbClr val="ABABAB"/>
                </a:solidFill>
                <a:ln w="9525">
                  <a:noFill/>
                  <a:round/>
                  <a:headEnd/>
                  <a:tailEnd/>
                </a:ln>
              </p:spPr>
              <p:txBody>
                <a:bodyPr/>
                <a:lstStyle/>
                <a:p>
                  <a:endParaRPr lang="en-US"/>
                </a:p>
              </p:txBody>
            </p:sp>
            <p:sp>
              <p:nvSpPr>
                <p:cNvPr id="12787" name="Freeform 764"/>
                <p:cNvSpPr>
                  <a:spLocks/>
                </p:cNvSpPr>
                <p:nvPr/>
              </p:nvSpPr>
              <p:spPr bwMode="auto">
                <a:xfrm>
                  <a:off x="2801" y="4074"/>
                  <a:ext cx="8" cy="2"/>
                </a:xfrm>
                <a:custGeom>
                  <a:avLst/>
                  <a:gdLst>
                    <a:gd name="T0" fmla="*/ 0 w 25"/>
                    <a:gd name="T1" fmla="*/ 0 h 4"/>
                    <a:gd name="T2" fmla="*/ 0 w 25"/>
                    <a:gd name="T3" fmla="*/ 0 h 4"/>
                    <a:gd name="T4" fmla="*/ 0 w 25"/>
                    <a:gd name="T5" fmla="*/ 1 h 4"/>
                    <a:gd name="T6" fmla="*/ 0 w 25"/>
                    <a:gd name="T7" fmla="*/ 1 h 4"/>
                    <a:gd name="T8" fmla="*/ 0 w 25"/>
                    <a:gd name="T9" fmla="*/ 1 h 4"/>
                    <a:gd name="T10" fmla="*/ 0 w 25"/>
                    <a:gd name="T11" fmla="*/ 1 h 4"/>
                    <a:gd name="T12" fmla="*/ 0 w 25"/>
                    <a:gd name="T13" fmla="*/ 1 h 4"/>
                    <a:gd name="T14" fmla="*/ 0 w 25"/>
                    <a:gd name="T15" fmla="*/ 1 h 4"/>
                    <a:gd name="T16" fmla="*/ 0 w 25"/>
                    <a:gd name="T17" fmla="*/ 0 h 4"/>
                    <a:gd name="T18" fmla="*/ 0 w 25"/>
                    <a:gd name="T19" fmla="*/ 0 h 4"/>
                    <a:gd name="T20" fmla="*/ 0 w 25"/>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
                    <a:gd name="T35" fmla="*/ 25 w 25"/>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
                      <a:moveTo>
                        <a:pt x="0" y="0"/>
                      </a:moveTo>
                      <a:lnTo>
                        <a:pt x="0" y="0"/>
                      </a:lnTo>
                      <a:lnTo>
                        <a:pt x="0" y="2"/>
                      </a:lnTo>
                      <a:lnTo>
                        <a:pt x="0" y="4"/>
                      </a:lnTo>
                      <a:lnTo>
                        <a:pt x="25" y="4"/>
                      </a:lnTo>
                      <a:lnTo>
                        <a:pt x="25" y="2"/>
                      </a:lnTo>
                      <a:lnTo>
                        <a:pt x="25" y="0"/>
                      </a:lnTo>
                      <a:lnTo>
                        <a:pt x="0" y="0"/>
                      </a:lnTo>
                      <a:close/>
                    </a:path>
                  </a:pathLst>
                </a:custGeom>
                <a:solidFill>
                  <a:srgbClr val="A1A1A1"/>
                </a:solidFill>
                <a:ln w="9525">
                  <a:noFill/>
                  <a:round/>
                  <a:headEnd/>
                  <a:tailEnd/>
                </a:ln>
              </p:spPr>
              <p:txBody>
                <a:bodyPr/>
                <a:lstStyle/>
                <a:p>
                  <a:endParaRPr lang="en-US"/>
                </a:p>
              </p:txBody>
            </p:sp>
            <p:sp>
              <p:nvSpPr>
                <p:cNvPr id="12788" name="Freeform 765"/>
                <p:cNvSpPr>
                  <a:spLocks/>
                </p:cNvSpPr>
                <p:nvPr/>
              </p:nvSpPr>
              <p:spPr bwMode="auto">
                <a:xfrm>
                  <a:off x="2801" y="4075"/>
                  <a:ext cx="8" cy="1"/>
                </a:xfrm>
                <a:custGeom>
                  <a:avLst/>
                  <a:gdLst>
                    <a:gd name="T0" fmla="*/ 0 w 25"/>
                    <a:gd name="T1" fmla="*/ 0 h 4"/>
                    <a:gd name="T2" fmla="*/ 0 w 25"/>
                    <a:gd name="T3" fmla="*/ 0 h 4"/>
                    <a:gd name="T4" fmla="*/ 0 w 25"/>
                    <a:gd name="T5" fmla="*/ 0 h 4"/>
                    <a:gd name="T6" fmla="*/ 0 w 25"/>
                    <a:gd name="T7" fmla="*/ 0 h 4"/>
                    <a:gd name="T8" fmla="*/ 0 w 25"/>
                    <a:gd name="T9" fmla="*/ 0 h 4"/>
                    <a:gd name="T10" fmla="*/ 0 w 25"/>
                    <a:gd name="T11" fmla="*/ 0 h 4"/>
                    <a:gd name="T12" fmla="*/ 0 w 25"/>
                    <a:gd name="T13" fmla="*/ 0 h 4"/>
                    <a:gd name="T14" fmla="*/ 0 w 25"/>
                    <a:gd name="T15" fmla="*/ 0 h 4"/>
                    <a:gd name="T16" fmla="*/ 0 w 25"/>
                    <a:gd name="T17" fmla="*/ 0 h 4"/>
                    <a:gd name="T18" fmla="*/ 0 w 25"/>
                    <a:gd name="T19" fmla="*/ 0 h 4"/>
                    <a:gd name="T20" fmla="*/ 0 w 25"/>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
                    <a:gd name="T35" fmla="*/ 25 w 25"/>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
                      <a:moveTo>
                        <a:pt x="0" y="0"/>
                      </a:moveTo>
                      <a:lnTo>
                        <a:pt x="0" y="0"/>
                      </a:lnTo>
                      <a:lnTo>
                        <a:pt x="0" y="2"/>
                      </a:lnTo>
                      <a:lnTo>
                        <a:pt x="0" y="3"/>
                      </a:lnTo>
                      <a:lnTo>
                        <a:pt x="0" y="4"/>
                      </a:lnTo>
                      <a:lnTo>
                        <a:pt x="23" y="4"/>
                      </a:lnTo>
                      <a:lnTo>
                        <a:pt x="25" y="3"/>
                      </a:lnTo>
                      <a:lnTo>
                        <a:pt x="25" y="2"/>
                      </a:lnTo>
                      <a:lnTo>
                        <a:pt x="25" y="0"/>
                      </a:lnTo>
                      <a:lnTo>
                        <a:pt x="0" y="0"/>
                      </a:lnTo>
                      <a:close/>
                    </a:path>
                  </a:pathLst>
                </a:custGeom>
                <a:solidFill>
                  <a:srgbClr val="999999"/>
                </a:solidFill>
                <a:ln w="9525">
                  <a:noFill/>
                  <a:round/>
                  <a:headEnd/>
                  <a:tailEnd/>
                </a:ln>
              </p:spPr>
              <p:txBody>
                <a:bodyPr/>
                <a:lstStyle/>
                <a:p>
                  <a:endParaRPr lang="en-US"/>
                </a:p>
              </p:txBody>
            </p:sp>
            <p:sp>
              <p:nvSpPr>
                <p:cNvPr id="12789" name="Freeform 766"/>
                <p:cNvSpPr>
                  <a:spLocks/>
                </p:cNvSpPr>
                <p:nvPr/>
              </p:nvSpPr>
              <p:spPr bwMode="auto">
                <a:xfrm>
                  <a:off x="2801" y="4076"/>
                  <a:ext cx="8"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
                    <a:gd name="T35" fmla="*/ 25 w 25"/>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
                      <a:moveTo>
                        <a:pt x="0" y="0"/>
                      </a:moveTo>
                      <a:lnTo>
                        <a:pt x="0" y="1"/>
                      </a:lnTo>
                      <a:lnTo>
                        <a:pt x="0" y="2"/>
                      </a:lnTo>
                      <a:lnTo>
                        <a:pt x="0" y="3"/>
                      </a:lnTo>
                      <a:lnTo>
                        <a:pt x="20" y="3"/>
                      </a:lnTo>
                      <a:lnTo>
                        <a:pt x="22" y="3"/>
                      </a:lnTo>
                      <a:lnTo>
                        <a:pt x="23" y="2"/>
                      </a:lnTo>
                      <a:lnTo>
                        <a:pt x="25" y="1"/>
                      </a:lnTo>
                      <a:lnTo>
                        <a:pt x="25" y="0"/>
                      </a:lnTo>
                      <a:lnTo>
                        <a:pt x="0" y="0"/>
                      </a:lnTo>
                      <a:close/>
                    </a:path>
                  </a:pathLst>
                </a:custGeom>
                <a:solidFill>
                  <a:srgbClr val="8F8F8F"/>
                </a:solidFill>
                <a:ln w="9525">
                  <a:noFill/>
                  <a:round/>
                  <a:headEnd/>
                  <a:tailEnd/>
                </a:ln>
              </p:spPr>
              <p:txBody>
                <a:bodyPr/>
                <a:lstStyle/>
                <a:p>
                  <a:endParaRPr lang="en-US"/>
                </a:p>
              </p:txBody>
            </p:sp>
            <p:sp>
              <p:nvSpPr>
                <p:cNvPr id="12790" name="Freeform 767"/>
                <p:cNvSpPr>
                  <a:spLocks/>
                </p:cNvSpPr>
                <p:nvPr/>
              </p:nvSpPr>
              <p:spPr bwMode="auto">
                <a:xfrm>
                  <a:off x="2801" y="4076"/>
                  <a:ext cx="7" cy="2"/>
                </a:xfrm>
                <a:custGeom>
                  <a:avLst/>
                  <a:gdLst>
                    <a:gd name="T0" fmla="*/ 0 w 23"/>
                    <a:gd name="T1" fmla="*/ 0 h 4"/>
                    <a:gd name="T2" fmla="*/ 0 w 23"/>
                    <a:gd name="T3" fmla="*/ 1 h 4"/>
                    <a:gd name="T4" fmla="*/ 0 w 23"/>
                    <a:gd name="T5" fmla="*/ 1 h 4"/>
                    <a:gd name="T6" fmla="*/ 0 w 23"/>
                    <a:gd name="T7" fmla="*/ 1 h 4"/>
                    <a:gd name="T8" fmla="*/ 0 w 23"/>
                    <a:gd name="T9" fmla="*/ 1 h 4"/>
                    <a:gd name="T10" fmla="*/ 0 w 23"/>
                    <a:gd name="T11" fmla="*/ 1 h 4"/>
                    <a:gd name="T12" fmla="*/ 0 w 23"/>
                    <a:gd name="T13" fmla="*/ 1 h 4"/>
                    <a:gd name="T14" fmla="*/ 0 w 23"/>
                    <a:gd name="T15" fmla="*/ 1 h 4"/>
                    <a:gd name="T16" fmla="*/ 0 w 23"/>
                    <a:gd name="T17" fmla="*/ 1 h 4"/>
                    <a:gd name="T18" fmla="*/ 0 w 23"/>
                    <a:gd name="T19" fmla="*/ 0 h 4"/>
                    <a:gd name="T20" fmla="*/ 0 w 23"/>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4"/>
                    <a:gd name="T35" fmla="*/ 23 w 23"/>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4">
                      <a:moveTo>
                        <a:pt x="0" y="0"/>
                      </a:moveTo>
                      <a:lnTo>
                        <a:pt x="0" y="1"/>
                      </a:lnTo>
                      <a:lnTo>
                        <a:pt x="0" y="2"/>
                      </a:lnTo>
                      <a:lnTo>
                        <a:pt x="0" y="4"/>
                      </a:lnTo>
                      <a:lnTo>
                        <a:pt x="18" y="4"/>
                      </a:lnTo>
                      <a:lnTo>
                        <a:pt x="19" y="2"/>
                      </a:lnTo>
                      <a:lnTo>
                        <a:pt x="20" y="1"/>
                      </a:lnTo>
                      <a:lnTo>
                        <a:pt x="23" y="1"/>
                      </a:lnTo>
                      <a:lnTo>
                        <a:pt x="23" y="0"/>
                      </a:lnTo>
                      <a:lnTo>
                        <a:pt x="0" y="0"/>
                      </a:lnTo>
                      <a:close/>
                    </a:path>
                  </a:pathLst>
                </a:custGeom>
                <a:solidFill>
                  <a:srgbClr val="858585"/>
                </a:solidFill>
                <a:ln w="9525">
                  <a:noFill/>
                  <a:round/>
                  <a:headEnd/>
                  <a:tailEnd/>
                </a:ln>
              </p:spPr>
              <p:txBody>
                <a:bodyPr/>
                <a:lstStyle/>
                <a:p>
                  <a:endParaRPr lang="en-US"/>
                </a:p>
              </p:txBody>
            </p:sp>
            <p:sp>
              <p:nvSpPr>
                <p:cNvPr id="12791" name="Freeform 768"/>
                <p:cNvSpPr>
                  <a:spLocks/>
                </p:cNvSpPr>
                <p:nvPr/>
              </p:nvSpPr>
              <p:spPr bwMode="auto">
                <a:xfrm>
                  <a:off x="2801" y="4077"/>
                  <a:ext cx="6" cy="1"/>
                </a:xfrm>
                <a:custGeom>
                  <a:avLst/>
                  <a:gdLst>
                    <a:gd name="T0" fmla="*/ 0 w 20"/>
                    <a:gd name="T1" fmla="*/ 0 h 4"/>
                    <a:gd name="T2" fmla="*/ 0 w 20"/>
                    <a:gd name="T3" fmla="*/ 0 h 4"/>
                    <a:gd name="T4" fmla="*/ 0 w 20"/>
                    <a:gd name="T5" fmla="*/ 0 h 4"/>
                    <a:gd name="T6" fmla="*/ 0 w 20"/>
                    <a:gd name="T7" fmla="*/ 0 h 4"/>
                    <a:gd name="T8" fmla="*/ 0 w 20"/>
                    <a:gd name="T9" fmla="*/ 0 h 4"/>
                    <a:gd name="T10" fmla="*/ 0 w 20"/>
                    <a:gd name="T11" fmla="*/ 0 h 4"/>
                    <a:gd name="T12" fmla="*/ 0 w 20"/>
                    <a:gd name="T13" fmla="*/ 0 h 4"/>
                    <a:gd name="T14" fmla="*/ 0 w 20"/>
                    <a:gd name="T15" fmla="*/ 0 h 4"/>
                    <a:gd name="T16" fmla="*/ 0 w 20"/>
                    <a:gd name="T17" fmla="*/ 0 h 4"/>
                    <a:gd name="T18" fmla="*/ 0 w 20"/>
                    <a:gd name="T19" fmla="*/ 0 h 4"/>
                    <a:gd name="T20" fmla="*/ 0 w 20"/>
                    <a:gd name="T21" fmla="*/ 0 h 4"/>
                    <a:gd name="T22" fmla="*/ 0 w 20"/>
                    <a:gd name="T23" fmla="*/ 0 h 4"/>
                    <a:gd name="T24" fmla="*/ 0 w 20"/>
                    <a:gd name="T25" fmla="*/ 0 h 4"/>
                    <a:gd name="T26" fmla="*/ 0 w 20"/>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
                    <a:gd name="T43" fmla="*/ 0 h 4"/>
                    <a:gd name="T44" fmla="*/ 20 w 20"/>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 h="4">
                      <a:moveTo>
                        <a:pt x="15" y="4"/>
                      </a:moveTo>
                      <a:lnTo>
                        <a:pt x="12" y="4"/>
                      </a:lnTo>
                      <a:lnTo>
                        <a:pt x="8" y="4"/>
                      </a:lnTo>
                      <a:lnTo>
                        <a:pt x="3" y="4"/>
                      </a:lnTo>
                      <a:lnTo>
                        <a:pt x="0" y="4"/>
                      </a:lnTo>
                      <a:lnTo>
                        <a:pt x="0" y="3"/>
                      </a:lnTo>
                      <a:lnTo>
                        <a:pt x="0" y="1"/>
                      </a:lnTo>
                      <a:lnTo>
                        <a:pt x="0" y="0"/>
                      </a:lnTo>
                      <a:lnTo>
                        <a:pt x="20" y="0"/>
                      </a:lnTo>
                      <a:lnTo>
                        <a:pt x="19" y="1"/>
                      </a:lnTo>
                      <a:lnTo>
                        <a:pt x="19" y="3"/>
                      </a:lnTo>
                      <a:lnTo>
                        <a:pt x="16" y="3"/>
                      </a:lnTo>
                      <a:lnTo>
                        <a:pt x="15" y="4"/>
                      </a:lnTo>
                      <a:close/>
                    </a:path>
                  </a:pathLst>
                </a:custGeom>
                <a:solidFill>
                  <a:srgbClr val="7D7D7D"/>
                </a:solidFill>
                <a:ln w="9525">
                  <a:noFill/>
                  <a:round/>
                  <a:headEnd/>
                  <a:tailEnd/>
                </a:ln>
              </p:spPr>
              <p:txBody>
                <a:bodyPr/>
                <a:lstStyle/>
                <a:p>
                  <a:endParaRPr lang="en-US"/>
                </a:p>
              </p:txBody>
            </p:sp>
            <p:sp>
              <p:nvSpPr>
                <p:cNvPr id="12792" name="Freeform 769"/>
                <p:cNvSpPr>
                  <a:spLocks/>
                </p:cNvSpPr>
                <p:nvPr/>
              </p:nvSpPr>
              <p:spPr bwMode="auto">
                <a:xfrm>
                  <a:off x="2801" y="4078"/>
                  <a:ext cx="6" cy="1"/>
                </a:xfrm>
                <a:custGeom>
                  <a:avLst/>
                  <a:gdLst>
                    <a:gd name="T0" fmla="*/ 0 w 18"/>
                    <a:gd name="T1" fmla="*/ 1 h 1"/>
                    <a:gd name="T2" fmla="*/ 0 w 18"/>
                    <a:gd name="T3" fmla="*/ 1 h 1"/>
                    <a:gd name="T4" fmla="*/ 0 w 18"/>
                    <a:gd name="T5" fmla="*/ 1 h 1"/>
                    <a:gd name="T6" fmla="*/ 0 w 18"/>
                    <a:gd name="T7" fmla="*/ 1 h 1"/>
                    <a:gd name="T8" fmla="*/ 0 w 18"/>
                    <a:gd name="T9" fmla="*/ 1 h 1"/>
                    <a:gd name="T10" fmla="*/ 0 w 18"/>
                    <a:gd name="T11" fmla="*/ 0 h 1"/>
                    <a:gd name="T12" fmla="*/ 0 w 18"/>
                    <a:gd name="T13" fmla="*/ 0 h 1"/>
                    <a:gd name="T14" fmla="*/ 0 w 18"/>
                    <a:gd name="T15" fmla="*/ 0 h 1"/>
                    <a:gd name="T16" fmla="*/ 0 w 18"/>
                    <a:gd name="T17" fmla="*/ 0 h 1"/>
                    <a:gd name="T18" fmla="*/ 0 w 18"/>
                    <a:gd name="T19" fmla="*/ 0 h 1"/>
                    <a:gd name="T20" fmla="*/ 0 w 18"/>
                    <a:gd name="T21" fmla="*/ 0 h 1"/>
                    <a:gd name="T22" fmla="*/ 0 w 18"/>
                    <a:gd name="T23" fmla="*/ 0 h 1"/>
                    <a:gd name="T24" fmla="*/ 0 w 18"/>
                    <a:gd name="T25" fmla="*/ 0 h 1"/>
                    <a:gd name="T26" fmla="*/ 0 w 18"/>
                    <a:gd name="T27" fmla="*/ 1 h 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
                    <a:gd name="T43" fmla="*/ 0 h 1"/>
                    <a:gd name="T44" fmla="*/ 18 w 18"/>
                    <a:gd name="T45" fmla="*/ 1 h 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 h="1">
                      <a:moveTo>
                        <a:pt x="15" y="1"/>
                      </a:moveTo>
                      <a:lnTo>
                        <a:pt x="12" y="1"/>
                      </a:lnTo>
                      <a:lnTo>
                        <a:pt x="8" y="1"/>
                      </a:lnTo>
                      <a:lnTo>
                        <a:pt x="3" y="1"/>
                      </a:lnTo>
                      <a:lnTo>
                        <a:pt x="0" y="1"/>
                      </a:lnTo>
                      <a:lnTo>
                        <a:pt x="0" y="0"/>
                      </a:lnTo>
                      <a:lnTo>
                        <a:pt x="18" y="0"/>
                      </a:lnTo>
                      <a:lnTo>
                        <a:pt x="16" y="0"/>
                      </a:lnTo>
                      <a:lnTo>
                        <a:pt x="15" y="0"/>
                      </a:lnTo>
                      <a:lnTo>
                        <a:pt x="15" y="1"/>
                      </a:lnTo>
                      <a:close/>
                    </a:path>
                  </a:pathLst>
                </a:custGeom>
                <a:solidFill>
                  <a:srgbClr val="737373"/>
                </a:solidFill>
                <a:ln w="9525">
                  <a:noFill/>
                  <a:round/>
                  <a:headEnd/>
                  <a:tailEnd/>
                </a:ln>
              </p:spPr>
              <p:txBody>
                <a:bodyPr/>
                <a:lstStyle/>
                <a:p>
                  <a:endParaRPr lang="en-US"/>
                </a:p>
              </p:txBody>
            </p:sp>
            <p:sp>
              <p:nvSpPr>
                <p:cNvPr id="12793" name="Freeform 770"/>
                <p:cNvSpPr>
                  <a:spLocks/>
                </p:cNvSpPr>
                <p:nvPr/>
              </p:nvSpPr>
              <p:spPr bwMode="auto">
                <a:xfrm>
                  <a:off x="2799" y="4076"/>
                  <a:ext cx="7" cy="4"/>
                </a:xfrm>
                <a:custGeom>
                  <a:avLst/>
                  <a:gdLst>
                    <a:gd name="T0" fmla="*/ 0 w 19"/>
                    <a:gd name="T1" fmla="*/ 0 h 11"/>
                    <a:gd name="T2" fmla="*/ 0 w 19"/>
                    <a:gd name="T3" fmla="*/ 0 h 11"/>
                    <a:gd name="T4" fmla="*/ 0 w 19"/>
                    <a:gd name="T5" fmla="*/ 0 h 11"/>
                    <a:gd name="T6" fmla="*/ 0 w 19"/>
                    <a:gd name="T7" fmla="*/ 0 h 11"/>
                    <a:gd name="T8" fmla="*/ 0 w 19"/>
                    <a:gd name="T9" fmla="*/ 0 h 11"/>
                    <a:gd name="T10" fmla="*/ 0 w 19"/>
                    <a:gd name="T11" fmla="*/ 0 h 11"/>
                    <a:gd name="T12" fmla="*/ 0 w 19"/>
                    <a:gd name="T13" fmla="*/ 0 h 11"/>
                    <a:gd name="T14" fmla="*/ 0 w 19"/>
                    <a:gd name="T15" fmla="*/ 0 h 11"/>
                    <a:gd name="T16" fmla="*/ 0 w 19"/>
                    <a:gd name="T17" fmla="*/ 0 h 11"/>
                    <a:gd name="T18" fmla="*/ 0 w 19"/>
                    <a:gd name="T19" fmla="*/ 0 h 11"/>
                    <a:gd name="T20" fmla="*/ 0 w 19"/>
                    <a:gd name="T21" fmla="*/ 0 h 11"/>
                    <a:gd name="T22" fmla="*/ 0 w 19"/>
                    <a:gd name="T23" fmla="*/ 0 h 11"/>
                    <a:gd name="T24" fmla="*/ 0 w 19"/>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1"/>
                    <a:gd name="T41" fmla="*/ 19 w 19"/>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1">
                      <a:moveTo>
                        <a:pt x="0" y="8"/>
                      </a:moveTo>
                      <a:lnTo>
                        <a:pt x="0" y="8"/>
                      </a:lnTo>
                      <a:lnTo>
                        <a:pt x="7" y="11"/>
                      </a:lnTo>
                      <a:lnTo>
                        <a:pt x="12" y="11"/>
                      </a:lnTo>
                      <a:lnTo>
                        <a:pt x="16" y="9"/>
                      </a:lnTo>
                      <a:lnTo>
                        <a:pt x="19" y="9"/>
                      </a:lnTo>
                      <a:lnTo>
                        <a:pt x="19" y="0"/>
                      </a:lnTo>
                      <a:lnTo>
                        <a:pt x="15" y="0"/>
                      </a:lnTo>
                      <a:lnTo>
                        <a:pt x="11" y="0"/>
                      </a:lnTo>
                      <a:lnTo>
                        <a:pt x="8" y="0"/>
                      </a:lnTo>
                      <a:lnTo>
                        <a:pt x="7" y="0"/>
                      </a:lnTo>
                      <a:lnTo>
                        <a:pt x="0" y="8"/>
                      </a:lnTo>
                      <a:close/>
                    </a:path>
                  </a:pathLst>
                </a:custGeom>
                <a:solidFill>
                  <a:srgbClr val="000000"/>
                </a:solidFill>
                <a:ln w="9525">
                  <a:noFill/>
                  <a:round/>
                  <a:headEnd/>
                  <a:tailEnd/>
                </a:ln>
              </p:spPr>
              <p:txBody>
                <a:bodyPr/>
                <a:lstStyle/>
                <a:p>
                  <a:endParaRPr lang="en-US"/>
                </a:p>
              </p:txBody>
            </p:sp>
            <p:sp>
              <p:nvSpPr>
                <p:cNvPr id="12794" name="Freeform 771"/>
                <p:cNvSpPr>
                  <a:spLocks/>
                </p:cNvSpPr>
                <p:nvPr/>
              </p:nvSpPr>
              <p:spPr bwMode="auto">
                <a:xfrm>
                  <a:off x="2798" y="4074"/>
                  <a:ext cx="4" cy="5"/>
                </a:xfrm>
                <a:custGeom>
                  <a:avLst/>
                  <a:gdLst>
                    <a:gd name="T0" fmla="*/ 0 w 13"/>
                    <a:gd name="T1" fmla="*/ 0 h 16"/>
                    <a:gd name="T2" fmla="*/ 0 w 13"/>
                    <a:gd name="T3" fmla="*/ 0 h 16"/>
                    <a:gd name="T4" fmla="*/ 0 w 13"/>
                    <a:gd name="T5" fmla="*/ 0 h 16"/>
                    <a:gd name="T6" fmla="*/ 0 w 13"/>
                    <a:gd name="T7" fmla="*/ 0 h 16"/>
                    <a:gd name="T8" fmla="*/ 0 w 13"/>
                    <a:gd name="T9" fmla="*/ 0 h 16"/>
                    <a:gd name="T10" fmla="*/ 0 w 13"/>
                    <a:gd name="T11" fmla="*/ 0 h 16"/>
                    <a:gd name="T12" fmla="*/ 0 w 13"/>
                    <a:gd name="T13" fmla="*/ 0 h 16"/>
                    <a:gd name="T14" fmla="*/ 0 w 13"/>
                    <a:gd name="T15" fmla="*/ 0 h 16"/>
                    <a:gd name="T16" fmla="*/ 0 w 13"/>
                    <a:gd name="T17" fmla="*/ 0 h 16"/>
                    <a:gd name="T18" fmla="*/ 0 w 13"/>
                    <a:gd name="T19" fmla="*/ 0 h 16"/>
                    <a:gd name="T20" fmla="*/ 0 w 13"/>
                    <a:gd name="T21" fmla="*/ 0 h 16"/>
                    <a:gd name="T22" fmla="*/ 0 w 13"/>
                    <a:gd name="T23" fmla="*/ 0 h 16"/>
                    <a:gd name="T24" fmla="*/ 0 w 13"/>
                    <a:gd name="T25" fmla="*/ 0 h 16"/>
                    <a:gd name="T26" fmla="*/ 0 w 13"/>
                    <a:gd name="T27" fmla="*/ 0 h 16"/>
                    <a:gd name="T28" fmla="*/ 0 w 13"/>
                    <a:gd name="T29" fmla="*/ 0 h 16"/>
                    <a:gd name="T30" fmla="*/ 0 w 13"/>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6"/>
                    <a:gd name="T50" fmla="*/ 13 w 13"/>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6">
                      <a:moveTo>
                        <a:pt x="2" y="2"/>
                      </a:moveTo>
                      <a:lnTo>
                        <a:pt x="2" y="1"/>
                      </a:lnTo>
                      <a:lnTo>
                        <a:pt x="2" y="2"/>
                      </a:lnTo>
                      <a:lnTo>
                        <a:pt x="0" y="6"/>
                      </a:lnTo>
                      <a:lnTo>
                        <a:pt x="2" y="12"/>
                      </a:lnTo>
                      <a:lnTo>
                        <a:pt x="5" y="16"/>
                      </a:lnTo>
                      <a:lnTo>
                        <a:pt x="12" y="8"/>
                      </a:lnTo>
                      <a:lnTo>
                        <a:pt x="13" y="9"/>
                      </a:lnTo>
                      <a:lnTo>
                        <a:pt x="13" y="6"/>
                      </a:lnTo>
                      <a:lnTo>
                        <a:pt x="13" y="3"/>
                      </a:lnTo>
                      <a:lnTo>
                        <a:pt x="13" y="2"/>
                      </a:lnTo>
                      <a:lnTo>
                        <a:pt x="13" y="0"/>
                      </a:lnTo>
                      <a:lnTo>
                        <a:pt x="13" y="2"/>
                      </a:lnTo>
                      <a:lnTo>
                        <a:pt x="13" y="1"/>
                      </a:lnTo>
                      <a:lnTo>
                        <a:pt x="13" y="0"/>
                      </a:lnTo>
                      <a:lnTo>
                        <a:pt x="2" y="2"/>
                      </a:lnTo>
                      <a:close/>
                    </a:path>
                  </a:pathLst>
                </a:custGeom>
                <a:solidFill>
                  <a:srgbClr val="000000"/>
                </a:solidFill>
                <a:ln w="9525">
                  <a:noFill/>
                  <a:round/>
                  <a:headEnd/>
                  <a:tailEnd/>
                </a:ln>
              </p:spPr>
              <p:txBody>
                <a:bodyPr/>
                <a:lstStyle/>
                <a:p>
                  <a:endParaRPr lang="en-US"/>
                </a:p>
              </p:txBody>
            </p:sp>
            <p:sp>
              <p:nvSpPr>
                <p:cNvPr id="12795" name="Freeform 772"/>
                <p:cNvSpPr>
                  <a:spLocks/>
                </p:cNvSpPr>
                <p:nvPr/>
              </p:nvSpPr>
              <p:spPr bwMode="auto">
                <a:xfrm>
                  <a:off x="2798" y="4069"/>
                  <a:ext cx="5" cy="5"/>
                </a:xfrm>
                <a:custGeom>
                  <a:avLst/>
                  <a:gdLst>
                    <a:gd name="T0" fmla="*/ 0 w 15"/>
                    <a:gd name="T1" fmla="*/ 0 h 15"/>
                    <a:gd name="T2" fmla="*/ 0 w 15"/>
                    <a:gd name="T3" fmla="*/ 0 h 15"/>
                    <a:gd name="T4" fmla="*/ 0 w 15"/>
                    <a:gd name="T5" fmla="*/ 0 h 15"/>
                    <a:gd name="T6" fmla="*/ 0 w 15"/>
                    <a:gd name="T7" fmla="*/ 0 h 15"/>
                    <a:gd name="T8" fmla="*/ 0 w 15"/>
                    <a:gd name="T9" fmla="*/ 0 h 15"/>
                    <a:gd name="T10" fmla="*/ 0 w 15"/>
                    <a:gd name="T11" fmla="*/ 0 h 15"/>
                    <a:gd name="T12" fmla="*/ 0 w 15"/>
                    <a:gd name="T13" fmla="*/ 0 h 15"/>
                    <a:gd name="T14" fmla="*/ 0 w 15"/>
                    <a:gd name="T15" fmla="*/ 0 h 15"/>
                    <a:gd name="T16" fmla="*/ 0 w 15"/>
                    <a:gd name="T17" fmla="*/ 0 h 15"/>
                    <a:gd name="T18" fmla="*/ 0 w 15"/>
                    <a:gd name="T19" fmla="*/ 0 h 15"/>
                    <a:gd name="T20" fmla="*/ 0 w 15"/>
                    <a:gd name="T21" fmla="*/ 0 h 15"/>
                    <a:gd name="T22" fmla="*/ 0 w 15"/>
                    <a:gd name="T23" fmla="*/ 0 h 15"/>
                    <a:gd name="T24" fmla="*/ 0 w 15"/>
                    <a:gd name="T25" fmla="*/ 0 h 15"/>
                    <a:gd name="T26" fmla="*/ 0 w 15"/>
                    <a:gd name="T27" fmla="*/ 0 h 15"/>
                    <a:gd name="T28" fmla="*/ 0 w 15"/>
                    <a:gd name="T29" fmla="*/ 0 h 15"/>
                    <a:gd name="T30" fmla="*/ 0 w 15"/>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5"/>
                    <a:gd name="T50" fmla="*/ 15 w 15"/>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5">
                      <a:moveTo>
                        <a:pt x="14" y="0"/>
                      </a:moveTo>
                      <a:lnTo>
                        <a:pt x="15" y="0"/>
                      </a:lnTo>
                      <a:lnTo>
                        <a:pt x="7" y="1"/>
                      </a:lnTo>
                      <a:lnTo>
                        <a:pt x="1" y="5"/>
                      </a:lnTo>
                      <a:lnTo>
                        <a:pt x="0" y="10"/>
                      </a:lnTo>
                      <a:lnTo>
                        <a:pt x="0" y="15"/>
                      </a:lnTo>
                      <a:lnTo>
                        <a:pt x="11" y="13"/>
                      </a:lnTo>
                      <a:lnTo>
                        <a:pt x="11" y="12"/>
                      </a:lnTo>
                      <a:lnTo>
                        <a:pt x="11" y="10"/>
                      </a:lnTo>
                      <a:lnTo>
                        <a:pt x="12" y="9"/>
                      </a:lnTo>
                      <a:lnTo>
                        <a:pt x="14" y="9"/>
                      </a:lnTo>
                      <a:lnTo>
                        <a:pt x="15" y="9"/>
                      </a:lnTo>
                      <a:lnTo>
                        <a:pt x="14" y="9"/>
                      </a:lnTo>
                      <a:lnTo>
                        <a:pt x="15" y="9"/>
                      </a:lnTo>
                      <a:lnTo>
                        <a:pt x="14" y="0"/>
                      </a:lnTo>
                      <a:close/>
                    </a:path>
                  </a:pathLst>
                </a:custGeom>
                <a:solidFill>
                  <a:srgbClr val="000000"/>
                </a:solidFill>
                <a:ln w="9525">
                  <a:noFill/>
                  <a:round/>
                  <a:headEnd/>
                  <a:tailEnd/>
                </a:ln>
              </p:spPr>
              <p:txBody>
                <a:bodyPr/>
                <a:lstStyle/>
                <a:p>
                  <a:endParaRPr lang="en-US"/>
                </a:p>
              </p:txBody>
            </p:sp>
            <p:sp>
              <p:nvSpPr>
                <p:cNvPr id="12796" name="Freeform 773"/>
                <p:cNvSpPr>
                  <a:spLocks/>
                </p:cNvSpPr>
                <p:nvPr/>
              </p:nvSpPr>
              <p:spPr bwMode="auto">
                <a:xfrm>
                  <a:off x="2803" y="4069"/>
                  <a:ext cx="7" cy="5"/>
                </a:xfrm>
                <a:custGeom>
                  <a:avLst/>
                  <a:gdLst>
                    <a:gd name="T0" fmla="*/ 0 w 22"/>
                    <a:gd name="T1" fmla="*/ 0 h 15"/>
                    <a:gd name="T2" fmla="*/ 0 w 22"/>
                    <a:gd name="T3" fmla="*/ 0 h 15"/>
                    <a:gd name="T4" fmla="*/ 0 w 22"/>
                    <a:gd name="T5" fmla="*/ 0 h 15"/>
                    <a:gd name="T6" fmla="*/ 0 w 22"/>
                    <a:gd name="T7" fmla="*/ 0 h 15"/>
                    <a:gd name="T8" fmla="*/ 0 w 22"/>
                    <a:gd name="T9" fmla="*/ 0 h 15"/>
                    <a:gd name="T10" fmla="*/ 0 w 22"/>
                    <a:gd name="T11" fmla="*/ 0 h 15"/>
                    <a:gd name="T12" fmla="*/ 0 w 22"/>
                    <a:gd name="T13" fmla="*/ 0 h 15"/>
                    <a:gd name="T14" fmla="*/ 0 w 22"/>
                    <a:gd name="T15" fmla="*/ 0 h 15"/>
                    <a:gd name="T16" fmla="*/ 0 w 22"/>
                    <a:gd name="T17" fmla="*/ 0 h 15"/>
                    <a:gd name="T18" fmla="*/ 0 w 22"/>
                    <a:gd name="T19" fmla="*/ 0 h 15"/>
                    <a:gd name="T20" fmla="*/ 0 w 22"/>
                    <a:gd name="T21" fmla="*/ 0 h 15"/>
                    <a:gd name="T22" fmla="*/ 0 w 22"/>
                    <a:gd name="T23" fmla="*/ 0 h 15"/>
                    <a:gd name="T24" fmla="*/ 0 w 22"/>
                    <a:gd name="T25" fmla="*/ 0 h 15"/>
                    <a:gd name="T26" fmla="*/ 0 w 22"/>
                    <a:gd name="T27" fmla="*/ 0 h 15"/>
                    <a:gd name="T28" fmla="*/ 0 w 22"/>
                    <a:gd name="T29" fmla="*/ 0 h 15"/>
                    <a:gd name="T30" fmla="*/ 0 w 22"/>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5"/>
                    <a:gd name="T50" fmla="*/ 22 w 22"/>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5">
                      <a:moveTo>
                        <a:pt x="22" y="13"/>
                      </a:moveTo>
                      <a:lnTo>
                        <a:pt x="22" y="13"/>
                      </a:lnTo>
                      <a:lnTo>
                        <a:pt x="18" y="7"/>
                      </a:lnTo>
                      <a:lnTo>
                        <a:pt x="13" y="3"/>
                      </a:lnTo>
                      <a:lnTo>
                        <a:pt x="7" y="0"/>
                      </a:lnTo>
                      <a:lnTo>
                        <a:pt x="0" y="0"/>
                      </a:lnTo>
                      <a:lnTo>
                        <a:pt x="1" y="9"/>
                      </a:lnTo>
                      <a:lnTo>
                        <a:pt x="4" y="10"/>
                      </a:lnTo>
                      <a:lnTo>
                        <a:pt x="7" y="12"/>
                      </a:lnTo>
                      <a:lnTo>
                        <a:pt x="9" y="13"/>
                      </a:lnTo>
                      <a:lnTo>
                        <a:pt x="11" y="15"/>
                      </a:lnTo>
                      <a:lnTo>
                        <a:pt x="22" y="13"/>
                      </a:lnTo>
                      <a:close/>
                    </a:path>
                  </a:pathLst>
                </a:custGeom>
                <a:solidFill>
                  <a:srgbClr val="000000"/>
                </a:solidFill>
                <a:ln w="9525">
                  <a:noFill/>
                  <a:round/>
                  <a:headEnd/>
                  <a:tailEnd/>
                </a:ln>
              </p:spPr>
              <p:txBody>
                <a:bodyPr/>
                <a:lstStyle/>
                <a:p>
                  <a:endParaRPr lang="en-US"/>
                </a:p>
              </p:txBody>
            </p:sp>
            <p:sp>
              <p:nvSpPr>
                <p:cNvPr id="12797" name="Freeform 774"/>
                <p:cNvSpPr>
                  <a:spLocks/>
                </p:cNvSpPr>
                <p:nvPr/>
              </p:nvSpPr>
              <p:spPr bwMode="auto">
                <a:xfrm>
                  <a:off x="2805" y="4074"/>
                  <a:ext cx="6" cy="5"/>
                </a:xfrm>
                <a:custGeom>
                  <a:avLst/>
                  <a:gdLst>
                    <a:gd name="T0" fmla="*/ 0 w 16"/>
                    <a:gd name="T1" fmla="*/ 0 h 17"/>
                    <a:gd name="T2" fmla="*/ 0 w 16"/>
                    <a:gd name="T3" fmla="*/ 0 h 17"/>
                    <a:gd name="T4" fmla="*/ 0 w 16"/>
                    <a:gd name="T5" fmla="*/ 0 h 17"/>
                    <a:gd name="T6" fmla="*/ 0 w 16"/>
                    <a:gd name="T7" fmla="*/ 0 h 17"/>
                    <a:gd name="T8" fmla="*/ 0 w 16"/>
                    <a:gd name="T9" fmla="*/ 0 h 17"/>
                    <a:gd name="T10" fmla="*/ 0 w 16"/>
                    <a:gd name="T11" fmla="*/ 0 h 17"/>
                    <a:gd name="T12" fmla="*/ 0 w 16"/>
                    <a:gd name="T13" fmla="*/ 0 h 17"/>
                    <a:gd name="T14" fmla="*/ 0 w 16"/>
                    <a:gd name="T15" fmla="*/ 0 h 17"/>
                    <a:gd name="T16" fmla="*/ 0 w 16"/>
                    <a:gd name="T17" fmla="*/ 0 h 17"/>
                    <a:gd name="T18" fmla="*/ 0 w 16"/>
                    <a:gd name="T19" fmla="*/ 0 h 17"/>
                    <a:gd name="T20" fmla="*/ 0 w 16"/>
                    <a:gd name="T21" fmla="*/ 0 h 17"/>
                    <a:gd name="T22" fmla="*/ 0 w 16"/>
                    <a:gd name="T23" fmla="*/ 0 h 17"/>
                    <a:gd name="T24" fmla="*/ 0 w 16"/>
                    <a:gd name="T25" fmla="*/ 0 h 17"/>
                    <a:gd name="T26" fmla="*/ 0 w 16"/>
                    <a:gd name="T27" fmla="*/ 0 h 17"/>
                    <a:gd name="T28" fmla="*/ 0 w 16"/>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7"/>
                    <a:gd name="T47" fmla="*/ 16 w 16"/>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7">
                      <a:moveTo>
                        <a:pt x="1" y="17"/>
                      </a:moveTo>
                      <a:lnTo>
                        <a:pt x="1" y="17"/>
                      </a:lnTo>
                      <a:lnTo>
                        <a:pt x="8" y="15"/>
                      </a:lnTo>
                      <a:lnTo>
                        <a:pt x="13" y="12"/>
                      </a:lnTo>
                      <a:lnTo>
                        <a:pt x="16" y="6"/>
                      </a:lnTo>
                      <a:lnTo>
                        <a:pt x="15" y="0"/>
                      </a:lnTo>
                      <a:lnTo>
                        <a:pt x="4" y="2"/>
                      </a:lnTo>
                      <a:lnTo>
                        <a:pt x="5" y="4"/>
                      </a:lnTo>
                      <a:lnTo>
                        <a:pt x="4" y="6"/>
                      </a:lnTo>
                      <a:lnTo>
                        <a:pt x="2" y="7"/>
                      </a:lnTo>
                      <a:lnTo>
                        <a:pt x="0" y="8"/>
                      </a:lnTo>
                      <a:lnTo>
                        <a:pt x="1" y="8"/>
                      </a:lnTo>
                      <a:lnTo>
                        <a:pt x="1" y="17"/>
                      </a:lnTo>
                      <a:close/>
                    </a:path>
                  </a:pathLst>
                </a:custGeom>
                <a:solidFill>
                  <a:srgbClr val="000000"/>
                </a:solidFill>
                <a:ln w="9525">
                  <a:noFill/>
                  <a:round/>
                  <a:headEnd/>
                  <a:tailEnd/>
                </a:ln>
              </p:spPr>
              <p:txBody>
                <a:bodyPr/>
                <a:lstStyle/>
                <a:p>
                  <a:endParaRPr lang="en-US"/>
                </a:p>
              </p:txBody>
            </p:sp>
            <p:sp>
              <p:nvSpPr>
                <p:cNvPr id="12798" name="Freeform 775"/>
                <p:cNvSpPr>
                  <a:spLocks/>
                </p:cNvSpPr>
                <p:nvPr/>
              </p:nvSpPr>
              <p:spPr bwMode="auto">
                <a:xfrm>
                  <a:off x="2812" y="4079"/>
                  <a:ext cx="7" cy="1"/>
                </a:xfrm>
                <a:custGeom>
                  <a:avLst/>
                  <a:gdLst>
                    <a:gd name="T0" fmla="*/ 0 w 21"/>
                    <a:gd name="T1" fmla="*/ 1 h 1"/>
                    <a:gd name="T2" fmla="*/ 0 w 21"/>
                    <a:gd name="T3" fmla="*/ 1 h 1"/>
                    <a:gd name="T4" fmla="*/ 0 w 21"/>
                    <a:gd name="T5" fmla="*/ 1 h 1"/>
                    <a:gd name="T6" fmla="*/ 0 w 21"/>
                    <a:gd name="T7" fmla="*/ 0 h 1"/>
                    <a:gd name="T8" fmla="*/ 0 w 21"/>
                    <a:gd name="T9" fmla="*/ 0 h 1"/>
                    <a:gd name="T10" fmla="*/ 0 w 21"/>
                    <a:gd name="T11" fmla="*/ 0 h 1"/>
                    <a:gd name="T12" fmla="*/ 0 w 21"/>
                    <a:gd name="T13" fmla="*/ 0 h 1"/>
                    <a:gd name="T14" fmla="*/ 0 w 21"/>
                    <a:gd name="T15" fmla="*/ 0 h 1"/>
                    <a:gd name="T16" fmla="*/ 0 w 21"/>
                    <a:gd name="T17" fmla="*/ 1 h 1"/>
                    <a:gd name="T18" fmla="*/ 0 w 21"/>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
                    <a:gd name="T31" fmla="*/ 0 h 1"/>
                    <a:gd name="T32" fmla="*/ 21 w 21"/>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 h="1">
                      <a:moveTo>
                        <a:pt x="0" y="1"/>
                      </a:moveTo>
                      <a:lnTo>
                        <a:pt x="1" y="1"/>
                      </a:lnTo>
                      <a:lnTo>
                        <a:pt x="3" y="1"/>
                      </a:lnTo>
                      <a:lnTo>
                        <a:pt x="4" y="0"/>
                      </a:lnTo>
                      <a:lnTo>
                        <a:pt x="7" y="0"/>
                      </a:lnTo>
                      <a:lnTo>
                        <a:pt x="11" y="0"/>
                      </a:lnTo>
                      <a:lnTo>
                        <a:pt x="14" y="0"/>
                      </a:lnTo>
                      <a:lnTo>
                        <a:pt x="18" y="0"/>
                      </a:lnTo>
                      <a:lnTo>
                        <a:pt x="21" y="1"/>
                      </a:lnTo>
                      <a:lnTo>
                        <a:pt x="0" y="1"/>
                      </a:lnTo>
                      <a:close/>
                    </a:path>
                  </a:pathLst>
                </a:custGeom>
                <a:solidFill>
                  <a:srgbClr val="E3E3E3"/>
                </a:solidFill>
                <a:ln w="9525">
                  <a:noFill/>
                  <a:round/>
                  <a:headEnd/>
                  <a:tailEnd/>
                </a:ln>
              </p:spPr>
              <p:txBody>
                <a:bodyPr/>
                <a:lstStyle/>
                <a:p>
                  <a:endParaRPr lang="en-US"/>
                </a:p>
              </p:txBody>
            </p:sp>
            <p:sp>
              <p:nvSpPr>
                <p:cNvPr id="12799" name="Freeform 776"/>
                <p:cNvSpPr>
                  <a:spLocks/>
                </p:cNvSpPr>
                <p:nvPr/>
              </p:nvSpPr>
              <p:spPr bwMode="auto">
                <a:xfrm>
                  <a:off x="2811" y="4079"/>
                  <a:ext cx="8" cy="1"/>
                </a:xfrm>
                <a:custGeom>
                  <a:avLst/>
                  <a:gdLst>
                    <a:gd name="T0" fmla="*/ 0 w 25"/>
                    <a:gd name="T1" fmla="*/ 0 h 4"/>
                    <a:gd name="T2" fmla="*/ 0 w 25"/>
                    <a:gd name="T3" fmla="*/ 0 h 4"/>
                    <a:gd name="T4" fmla="*/ 0 w 25"/>
                    <a:gd name="T5" fmla="*/ 0 h 4"/>
                    <a:gd name="T6" fmla="*/ 0 w 25"/>
                    <a:gd name="T7" fmla="*/ 0 h 4"/>
                    <a:gd name="T8" fmla="*/ 0 w 25"/>
                    <a:gd name="T9" fmla="*/ 0 h 4"/>
                    <a:gd name="T10" fmla="*/ 0 w 25"/>
                    <a:gd name="T11" fmla="*/ 0 h 4"/>
                    <a:gd name="T12" fmla="*/ 0 w 25"/>
                    <a:gd name="T13" fmla="*/ 0 h 4"/>
                    <a:gd name="T14" fmla="*/ 0 w 25"/>
                    <a:gd name="T15" fmla="*/ 0 h 4"/>
                    <a:gd name="T16" fmla="*/ 0 w 25"/>
                    <a:gd name="T17" fmla="*/ 0 h 4"/>
                    <a:gd name="T18" fmla="*/ 0 w 25"/>
                    <a:gd name="T19" fmla="*/ 0 h 4"/>
                    <a:gd name="T20" fmla="*/ 0 w 25"/>
                    <a:gd name="T21" fmla="*/ 0 h 4"/>
                    <a:gd name="T22" fmla="*/ 0 w 25"/>
                    <a:gd name="T23" fmla="*/ 0 h 4"/>
                    <a:gd name="T24" fmla="*/ 0 w 25"/>
                    <a:gd name="T25" fmla="*/ 0 h 4"/>
                    <a:gd name="T26" fmla="*/ 0 w 25"/>
                    <a:gd name="T27" fmla="*/ 0 h 4"/>
                    <a:gd name="T28" fmla="*/ 0 w 25"/>
                    <a:gd name="T29" fmla="*/ 0 h 4"/>
                    <a:gd name="T30" fmla="*/ 0 w 25"/>
                    <a:gd name="T31" fmla="*/ 0 h 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
                    <a:gd name="T49" fmla="*/ 0 h 4"/>
                    <a:gd name="T50" fmla="*/ 25 w 25"/>
                    <a:gd name="T51" fmla="*/ 4 h 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 h="4">
                      <a:moveTo>
                        <a:pt x="9" y="0"/>
                      </a:moveTo>
                      <a:lnTo>
                        <a:pt x="5" y="1"/>
                      </a:lnTo>
                      <a:lnTo>
                        <a:pt x="2" y="1"/>
                      </a:lnTo>
                      <a:lnTo>
                        <a:pt x="0" y="4"/>
                      </a:lnTo>
                      <a:lnTo>
                        <a:pt x="25" y="4"/>
                      </a:lnTo>
                      <a:lnTo>
                        <a:pt x="24" y="4"/>
                      </a:lnTo>
                      <a:lnTo>
                        <a:pt x="23" y="2"/>
                      </a:lnTo>
                      <a:lnTo>
                        <a:pt x="21" y="1"/>
                      </a:lnTo>
                      <a:lnTo>
                        <a:pt x="20" y="0"/>
                      </a:lnTo>
                      <a:lnTo>
                        <a:pt x="17" y="0"/>
                      </a:lnTo>
                      <a:lnTo>
                        <a:pt x="9" y="0"/>
                      </a:lnTo>
                      <a:close/>
                    </a:path>
                  </a:pathLst>
                </a:custGeom>
                <a:solidFill>
                  <a:srgbClr val="D9D9D9"/>
                </a:solidFill>
                <a:ln w="9525">
                  <a:noFill/>
                  <a:round/>
                  <a:headEnd/>
                  <a:tailEnd/>
                </a:ln>
              </p:spPr>
              <p:txBody>
                <a:bodyPr/>
                <a:lstStyle/>
                <a:p>
                  <a:endParaRPr lang="en-US"/>
                </a:p>
              </p:txBody>
            </p:sp>
            <p:sp>
              <p:nvSpPr>
                <p:cNvPr id="12800" name="Freeform 777"/>
                <p:cNvSpPr>
                  <a:spLocks/>
                </p:cNvSpPr>
                <p:nvPr/>
              </p:nvSpPr>
              <p:spPr bwMode="auto">
                <a:xfrm>
                  <a:off x="2811" y="4079"/>
                  <a:ext cx="8" cy="1"/>
                </a:xfrm>
                <a:custGeom>
                  <a:avLst/>
                  <a:gdLst>
                    <a:gd name="T0" fmla="*/ 0 w 25"/>
                    <a:gd name="T1" fmla="*/ 0 h 4"/>
                    <a:gd name="T2" fmla="*/ 0 w 25"/>
                    <a:gd name="T3" fmla="*/ 0 h 4"/>
                    <a:gd name="T4" fmla="*/ 0 w 25"/>
                    <a:gd name="T5" fmla="*/ 0 h 4"/>
                    <a:gd name="T6" fmla="*/ 0 w 25"/>
                    <a:gd name="T7" fmla="*/ 0 h 4"/>
                    <a:gd name="T8" fmla="*/ 0 w 25"/>
                    <a:gd name="T9" fmla="*/ 0 h 4"/>
                    <a:gd name="T10" fmla="*/ 0 w 25"/>
                    <a:gd name="T11" fmla="*/ 0 h 4"/>
                    <a:gd name="T12" fmla="*/ 0 w 25"/>
                    <a:gd name="T13" fmla="*/ 0 h 4"/>
                    <a:gd name="T14" fmla="*/ 0 w 25"/>
                    <a:gd name="T15" fmla="*/ 0 h 4"/>
                    <a:gd name="T16" fmla="*/ 0 w 25"/>
                    <a:gd name="T17" fmla="*/ 0 h 4"/>
                    <a:gd name="T18" fmla="*/ 0 w 25"/>
                    <a:gd name="T19" fmla="*/ 0 h 4"/>
                    <a:gd name="T20" fmla="*/ 0 w 25"/>
                    <a:gd name="T21" fmla="*/ 0 h 4"/>
                    <a:gd name="T22" fmla="*/ 0 w 25"/>
                    <a:gd name="T23" fmla="*/ 0 h 4"/>
                    <a:gd name="T24" fmla="*/ 0 w 25"/>
                    <a:gd name="T25" fmla="*/ 0 h 4"/>
                    <a:gd name="T26" fmla="*/ 0 w 25"/>
                    <a:gd name="T27" fmla="*/ 0 h 4"/>
                    <a:gd name="T28" fmla="*/ 0 w 25"/>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4"/>
                    <a:gd name="T47" fmla="*/ 25 w 25"/>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4">
                      <a:moveTo>
                        <a:pt x="2" y="0"/>
                      </a:moveTo>
                      <a:lnTo>
                        <a:pt x="0" y="3"/>
                      </a:lnTo>
                      <a:lnTo>
                        <a:pt x="0" y="4"/>
                      </a:lnTo>
                      <a:lnTo>
                        <a:pt x="25" y="4"/>
                      </a:lnTo>
                      <a:lnTo>
                        <a:pt x="25" y="3"/>
                      </a:lnTo>
                      <a:lnTo>
                        <a:pt x="24" y="3"/>
                      </a:lnTo>
                      <a:lnTo>
                        <a:pt x="24" y="1"/>
                      </a:lnTo>
                      <a:lnTo>
                        <a:pt x="23" y="0"/>
                      </a:lnTo>
                      <a:lnTo>
                        <a:pt x="2" y="0"/>
                      </a:lnTo>
                      <a:close/>
                    </a:path>
                  </a:pathLst>
                </a:custGeom>
                <a:solidFill>
                  <a:srgbClr val="D1D1D1"/>
                </a:solidFill>
                <a:ln w="9525">
                  <a:noFill/>
                  <a:round/>
                  <a:headEnd/>
                  <a:tailEnd/>
                </a:ln>
              </p:spPr>
              <p:txBody>
                <a:bodyPr/>
                <a:lstStyle/>
                <a:p>
                  <a:endParaRPr lang="en-US"/>
                </a:p>
              </p:txBody>
            </p:sp>
            <p:sp>
              <p:nvSpPr>
                <p:cNvPr id="12801" name="Freeform 778"/>
                <p:cNvSpPr>
                  <a:spLocks/>
                </p:cNvSpPr>
                <p:nvPr/>
              </p:nvSpPr>
              <p:spPr bwMode="auto">
                <a:xfrm>
                  <a:off x="2811" y="4080"/>
                  <a:ext cx="8"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w 25"/>
                    <a:gd name="T23" fmla="*/ 0 h 3"/>
                    <a:gd name="T24" fmla="*/ 0 w 25"/>
                    <a:gd name="T25" fmla="*/ 0 h 3"/>
                    <a:gd name="T26" fmla="*/ 0 w 25"/>
                    <a:gd name="T27" fmla="*/ 0 h 3"/>
                    <a:gd name="T28" fmla="*/ 0 w 25"/>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3"/>
                    <a:gd name="T47" fmla="*/ 25 w 25"/>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3">
                      <a:moveTo>
                        <a:pt x="0" y="3"/>
                      </a:moveTo>
                      <a:lnTo>
                        <a:pt x="0" y="3"/>
                      </a:lnTo>
                      <a:lnTo>
                        <a:pt x="0" y="2"/>
                      </a:lnTo>
                      <a:lnTo>
                        <a:pt x="0" y="1"/>
                      </a:lnTo>
                      <a:lnTo>
                        <a:pt x="0" y="0"/>
                      </a:lnTo>
                      <a:lnTo>
                        <a:pt x="25" y="0"/>
                      </a:lnTo>
                      <a:lnTo>
                        <a:pt x="25" y="1"/>
                      </a:lnTo>
                      <a:lnTo>
                        <a:pt x="25" y="2"/>
                      </a:lnTo>
                      <a:lnTo>
                        <a:pt x="25" y="3"/>
                      </a:lnTo>
                      <a:lnTo>
                        <a:pt x="0" y="3"/>
                      </a:lnTo>
                      <a:close/>
                    </a:path>
                  </a:pathLst>
                </a:custGeom>
                <a:solidFill>
                  <a:srgbClr val="C7C7C7"/>
                </a:solidFill>
                <a:ln w="9525">
                  <a:noFill/>
                  <a:round/>
                  <a:headEnd/>
                  <a:tailEnd/>
                </a:ln>
              </p:spPr>
              <p:txBody>
                <a:bodyPr/>
                <a:lstStyle/>
                <a:p>
                  <a:endParaRPr lang="en-US"/>
                </a:p>
              </p:txBody>
            </p:sp>
            <p:sp>
              <p:nvSpPr>
                <p:cNvPr id="12802" name="Freeform 779"/>
                <p:cNvSpPr>
                  <a:spLocks/>
                </p:cNvSpPr>
                <p:nvPr/>
              </p:nvSpPr>
              <p:spPr bwMode="auto">
                <a:xfrm>
                  <a:off x="2811" y="4080"/>
                  <a:ext cx="8" cy="2"/>
                </a:xfrm>
                <a:custGeom>
                  <a:avLst/>
                  <a:gdLst>
                    <a:gd name="T0" fmla="*/ 0 w 25"/>
                    <a:gd name="T1" fmla="*/ 0 h 6"/>
                    <a:gd name="T2" fmla="*/ 0 w 25"/>
                    <a:gd name="T3" fmla="*/ 0 h 6"/>
                    <a:gd name="T4" fmla="*/ 0 w 25"/>
                    <a:gd name="T5" fmla="*/ 0 h 6"/>
                    <a:gd name="T6" fmla="*/ 0 w 25"/>
                    <a:gd name="T7" fmla="*/ 0 h 6"/>
                    <a:gd name="T8" fmla="*/ 0 w 25"/>
                    <a:gd name="T9" fmla="*/ 0 h 6"/>
                    <a:gd name="T10" fmla="*/ 0 w 25"/>
                    <a:gd name="T11" fmla="*/ 0 h 6"/>
                    <a:gd name="T12" fmla="*/ 0 w 25"/>
                    <a:gd name="T13" fmla="*/ 0 h 6"/>
                    <a:gd name="T14" fmla="*/ 0 w 25"/>
                    <a:gd name="T15" fmla="*/ 0 h 6"/>
                    <a:gd name="T16" fmla="*/ 0 w 25"/>
                    <a:gd name="T17" fmla="*/ 0 h 6"/>
                    <a:gd name="T18" fmla="*/ 0 w 25"/>
                    <a:gd name="T19" fmla="*/ 0 h 6"/>
                    <a:gd name="T20" fmla="*/ 0 w 25"/>
                    <a:gd name="T21" fmla="*/ 0 h 6"/>
                    <a:gd name="T22" fmla="*/ 0 w 25"/>
                    <a:gd name="T23" fmla="*/ 0 h 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6"/>
                    <a:gd name="T38" fmla="*/ 25 w 25"/>
                    <a:gd name="T39" fmla="*/ 6 h 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6">
                      <a:moveTo>
                        <a:pt x="0" y="1"/>
                      </a:moveTo>
                      <a:lnTo>
                        <a:pt x="0" y="1"/>
                      </a:lnTo>
                      <a:lnTo>
                        <a:pt x="0" y="2"/>
                      </a:lnTo>
                      <a:lnTo>
                        <a:pt x="0" y="3"/>
                      </a:lnTo>
                      <a:lnTo>
                        <a:pt x="2" y="4"/>
                      </a:lnTo>
                      <a:lnTo>
                        <a:pt x="24" y="6"/>
                      </a:lnTo>
                      <a:lnTo>
                        <a:pt x="24" y="4"/>
                      </a:lnTo>
                      <a:lnTo>
                        <a:pt x="24" y="3"/>
                      </a:lnTo>
                      <a:lnTo>
                        <a:pt x="25" y="2"/>
                      </a:lnTo>
                      <a:lnTo>
                        <a:pt x="25" y="0"/>
                      </a:lnTo>
                      <a:lnTo>
                        <a:pt x="0" y="0"/>
                      </a:lnTo>
                      <a:lnTo>
                        <a:pt x="0" y="1"/>
                      </a:lnTo>
                      <a:close/>
                    </a:path>
                  </a:pathLst>
                </a:custGeom>
                <a:solidFill>
                  <a:srgbClr val="BFBFBF"/>
                </a:solidFill>
                <a:ln w="9525">
                  <a:noFill/>
                  <a:round/>
                  <a:headEnd/>
                  <a:tailEnd/>
                </a:ln>
              </p:spPr>
              <p:txBody>
                <a:bodyPr/>
                <a:lstStyle/>
                <a:p>
                  <a:endParaRPr lang="en-US"/>
                </a:p>
              </p:txBody>
            </p:sp>
            <p:sp>
              <p:nvSpPr>
                <p:cNvPr id="12803" name="Freeform 780"/>
                <p:cNvSpPr>
                  <a:spLocks/>
                </p:cNvSpPr>
                <p:nvPr/>
              </p:nvSpPr>
              <p:spPr bwMode="auto">
                <a:xfrm>
                  <a:off x="2811" y="4081"/>
                  <a:ext cx="8" cy="2"/>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w 25"/>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5"/>
                    <a:gd name="T47" fmla="*/ 25 w 25"/>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5">
                      <a:moveTo>
                        <a:pt x="23" y="5"/>
                      </a:moveTo>
                      <a:lnTo>
                        <a:pt x="24" y="4"/>
                      </a:lnTo>
                      <a:lnTo>
                        <a:pt x="24" y="2"/>
                      </a:lnTo>
                      <a:lnTo>
                        <a:pt x="24" y="1"/>
                      </a:lnTo>
                      <a:lnTo>
                        <a:pt x="25" y="0"/>
                      </a:lnTo>
                      <a:lnTo>
                        <a:pt x="0" y="0"/>
                      </a:lnTo>
                      <a:lnTo>
                        <a:pt x="2" y="1"/>
                      </a:lnTo>
                      <a:lnTo>
                        <a:pt x="2" y="2"/>
                      </a:lnTo>
                      <a:lnTo>
                        <a:pt x="2" y="4"/>
                      </a:lnTo>
                      <a:lnTo>
                        <a:pt x="2" y="5"/>
                      </a:lnTo>
                      <a:lnTo>
                        <a:pt x="23" y="5"/>
                      </a:lnTo>
                      <a:close/>
                    </a:path>
                  </a:pathLst>
                </a:custGeom>
                <a:solidFill>
                  <a:srgbClr val="B5B5B5"/>
                </a:solidFill>
                <a:ln w="9525">
                  <a:noFill/>
                  <a:round/>
                  <a:headEnd/>
                  <a:tailEnd/>
                </a:ln>
              </p:spPr>
              <p:txBody>
                <a:bodyPr/>
                <a:lstStyle/>
                <a:p>
                  <a:endParaRPr lang="en-US"/>
                </a:p>
              </p:txBody>
            </p:sp>
            <p:sp>
              <p:nvSpPr>
                <p:cNvPr id="12804" name="Freeform 781"/>
                <p:cNvSpPr>
                  <a:spLocks/>
                </p:cNvSpPr>
                <p:nvPr/>
              </p:nvSpPr>
              <p:spPr bwMode="auto">
                <a:xfrm>
                  <a:off x="2812" y="4082"/>
                  <a:ext cx="7" cy="1"/>
                </a:xfrm>
                <a:custGeom>
                  <a:avLst/>
                  <a:gdLst>
                    <a:gd name="T0" fmla="*/ 0 w 22"/>
                    <a:gd name="T1" fmla="*/ 0 h 4"/>
                    <a:gd name="T2" fmla="*/ 0 w 22"/>
                    <a:gd name="T3" fmla="*/ 0 h 4"/>
                    <a:gd name="T4" fmla="*/ 0 w 22"/>
                    <a:gd name="T5" fmla="*/ 0 h 4"/>
                    <a:gd name="T6" fmla="*/ 0 w 22"/>
                    <a:gd name="T7" fmla="*/ 0 h 4"/>
                    <a:gd name="T8" fmla="*/ 0 w 22"/>
                    <a:gd name="T9" fmla="*/ 0 h 4"/>
                    <a:gd name="T10" fmla="*/ 0 w 22"/>
                    <a:gd name="T11" fmla="*/ 0 h 4"/>
                    <a:gd name="T12" fmla="*/ 0 w 22"/>
                    <a:gd name="T13" fmla="*/ 0 h 4"/>
                    <a:gd name="T14" fmla="*/ 0 w 22"/>
                    <a:gd name="T15" fmla="*/ 0 h 4"/>
                    <a:gd name="T16" fmla="*/ 0 w 22"/>
                    <a:gd name="T17" fmla="*/ 0 h 4"/>
                    <a:gd name="T18" fmla="*/ 0 w 22"/>
                    <a:gd name="T19" fmla="*/ 0 h 4"/>
                    <a:gd name="T20" fmla="*/ 0 w 22"/>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4"/>
                    <a:gd name="T35" fmla="*/ 22 w 22"/>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4">
                      <a:moveTo>
                        <a:pt x="19" y="4"/>
                      </a:moveTo>
                      <a:lnTo>
                        <a:pt x="21" y="3"/>
                      </a:lnTo>
                      <a:lnTo>
                        <a:pt x="22" y="2"/>
                      </a:lnTo>
                      <a:lnTo>
                        <a:pt x="22" y="0"/>
                      </a:lnTo>
                      <a:lnTo>
                        <a:pt x="0" y="0"/>
                      </a:lnTo>
                      <a:lnTo>
                        <a:pt x="0" y="2"/>
                      </a:lnTo>
                      <a:lnTo>
                        <a:pt x="0" y="3"/>
                      </a:lnTo>
                      <a:lnTo>
                        <a:pt x="1" y="4"/>
                      </a:lnTo>
                      <a:lnTo>
                        <a:pt x="19" y="4"/>
                      </a:lnTo>
                      <a:close/>
                    </a:path>
                  </a:pathLst>
                </a:custGeom>
                <a:solidFill>
                  <a:srgbClr val="ABABAB"/>
                </a:solidFill>
                <a:ln w="9525">
                  <a:noFill/>
                  <a:round/>
                  <a:headEnd/>
                  <a:tailEnd/>
                </a:ln>
              </p:spPr>
              <p:txBody>
                <a:bodyPr/>
                <a:lstStyle/>
                <a:p>
                  <a:endParaRPr lang="en-US"/>
                </a:p>
              </p:txBody>
            </p:sp>
            <p:sp>
              <p:nvSpPr>
                <p:cNvPr id="12805" name="Freeform 782"/>
                <p:cNvSpPr>
                  <a:spLocks/>
                </p:cNvSpPr>
                <p:nvPr/>
              </p:nvSpPr>
              <p:spPr bwMode="auto">
                <a:xfrm>
                  <a:off x="2812" y="4083"/>
                  <a:ext cx="7" cy="1"/>
                </a:xfrm>
                <a:custGeom>
                  <a:avLst/>
                  <a:gdLst>
                    <a:gd name="T0" fmla="*/ 0 w 21"/>
                    <a:gd name="T1" fmla="*/ 0 h 3"/>
                    <a:gd name="T2" fmla="*/ 0 w 21"/>
                    <a:gd name="T3" fmla="*/ 0 h 3"/>
                    <a:gd name="T4" fmla="*/ 0 w 21"/>
                    <a:gd name="T5" fmla="*/ 0 h 3"/>
                    <a:gd name="T6" fmla="*/ 0 w 21"/>
                    <a:gd name="T7" fmla="*/ 0 h 3"/>
                    <a:gd name="T8" fmla="*/ 0 w 21"/>
                    <a:gd name="T9" fmla="*/ 0 h 3"/>
                    <a:gd name="T10" fmla="*/ 0 w 21"/>
                    <a:gd name="T11" fmla="*/ 0 h 3"/>
                    <a:gd name="T12" fmla="*/ 0 w 21"/>
                    <a:gd name="T13" fmla="*/ 0 h 3"/>
                    <a:gd name="T14" fmla="*/ 0 w 21"/>
                    <a:gd name="T15" fmla="*/ 0 h 3"/>
                    <a:gd name="T16" fmla="*/ 0 w 21"/>
                    <a:gd name="T17" fmla="*/ 0 h 3"/>
                    <a:gd name="T18" fmla="*/ 0 w 21"/>
                    <a:gd name="T19" fmla="*/ 0 h 3"/>
                    <a:gd name="T20" fmla="*/ 0 w 21"/>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3"/>
                    <a:gd name="T35" fmla="*/ 21 w 21"/>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3">
                      <a:moveTo>
                        <a:pt x="18" y="3"/>
                      </a:moveTo>
                      <a:lnTo>
                        <a:pt x="19" y="2"/>
                      </a:lnTo>
                      <a:lnTo>
                        <a:pt x="19" y="0"/>
                      </a:lnTo>
                      <a:lnTo>
                        <a:pt x="21" y="0"/>
                      </a:lnTo>
                      <a:lnTo>
                        <a:pt x="0" y="0"/>
                      </a:lnTo>
                      <a:lnTo>
                        <a:pt x="1" y="0"/>
                      </a:lnTo>
                      <a:lnTo>
                        <a:pt x="1" y="2"/>
                      </a:lnTo>
                      <a:lnTo>
                        <a:pt x="3" y="2"/>
                      </a:lnTo>
                      <a:lnTo>
                        <a:pt x="3" y="3"/>
                      </a:lnTo>
                      <a:lnTo>
                        <a:pt x="18" y="3"/>
                      </a:lnTo>
                      <a:close/>
                    </a:path>
                  </a:pathLst>
                </a:custGeom>
                <a:solidFill>
                  <a:srgbClr val="A1A1A1"/>
                </a:solidFill>
                <a:ln w="9525">
                  <a:noFill/>
                  <a:round/>
                  <a:headEnd/>
                  <a:tailEnd/>
                </a:ln>
              </p:spPr>
              <p:txBody>
                <a:bodyPr/>
                <a:lstStyle/>
                <a:p>
                  <a:endParaRPr lang="en-US"/>
                </a:p>
              </p:txBody>
            </p:sp>
            <p:sp>
              <p:nvSpPr>
                <p:cNvPr id="12806" name="Freeform 783"/>
                <p:cNvSpPr>
                  <a:spLocks/>
                </p:cNvSpPr>
                <p:nvPr/>
              </p:nvSpPr>
              <p:spPr bwMode="auto">
                <a:xfrm>
                  <a:off x="2812" y="4083"/>
                  <a:ext cx="6" cy="2"/>
                </a:xfrm>
                <a:custGeom>
                  <a:avLst/>
                  <a:gdLst>
                    <a:gd name="T0" fmla="*/ 0 w 18"/>
                    <a:gd name="T1" fmla="*/ 0 h 5"/>
                    <a:gd name="T2" fmla="*/ 0 w 18"/>
                    <a:gd name="T3" fmla="*/ 0 h 5"/>
                    <a:gd name="T4" fmla="*/ 0 w 18"/>
                    <a:gd name="T5" fmla="*/ 0 h 5"/>
                    <a:gd name="T6" fmla="*/ 0 w 18"/>
                    <a:gd name="T7" fmla="*/ 0 h 5"/>
                    <a:gd name="T8" fmla="*/ 0 w 18"/>
                    <a:gd name="T9" fmla="*/ 0 h 5"/>
                    <a:gd name="T10" fmla="*/ 0 w 18"/>
                    <a:gd name="T11" fmla="*/ 0 h 5"/>
                    <a:gd name="T12" fmla="*/ 0 w 18"/>
                    <a:gd name="T13" fmla="*/ 0 h 5"/>
                    <a:gd name="T14" fmla="*/ 0 w 18"/>
                    <a:gd name="T15" fmla="*/ 0 h 5"/>
                    <a:gd name="T16" fmla="*/ 0 w 18"/>
                    <a:gd name="T17" fmla="*/ 0 h 5"/>
                    <a:gd name="T18" fmla="*/ 0 w 18"/>
                    <a:gd name="T19" fmla="*/ 0 h 5"/>
                    <a:gd name="T20" fmla="*/ 0 w 18"/>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5"/>
                    <a:gd name="T35" fmla="*/ 18 w 1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5">
                      <a:moveTo>
                        <a:pt x="15" y="5"/>
                      </a:moveTo>
                      <a:lnTo>
                        <a:pt x="17" y="2"/>
                      </a:lnTo>
                      <a:lnTo>
                        <a:pt x="18" y="1"/>
                      </a:lnTo>
                      <a:lnTo>
                        <a:pt x="18" y="0"/>
                      </a:lnTo>
                      <a:lnTo>
                        <a:pt x="0" y="0"/>
                      </a:lnTo>
                      <a:lnTo>
                        <a:pt x="2" y="1"/>
                      </a:lnTo>
                      <a:lnTo>
                        <a:pt x="2" y="2"/>
                      </a:lnTo>
                      <a:lnTo>
                        <a:pt x="2" y="4"/>
                      </a:lnTo>
                      <a:lnTo>
                        <a:pt x="3" y="5"/>
                      </a:lnTo>
                      <a:lnTo>
                        <a:pt x="15" y="5"/>
                      </a:lnTo>
                      <a:close/>
                    </a:path>
                  </a:pathLst>
                </a:custGeom>
                <a:solidFill>
                  <a:srgbClr val="999999"/>
                </a:solidFill>
                <a:ln w="9525">
                  <a:noFill/>
                  <a:round/>
                  <a:headEnd/>
                  <a:tailEnd/>
                </a:ln>
              </p:spPr>
              <p:txBody>
                <a:bodyPr/>
                <a:lstStyle/>
                <a:p>
                  <a:endParaRPr lang="en-US"/>
                </a:p>
              </p:txBody>
            </p:sp>
            <p:sp>
              <p:nvSpPr>
                <p:cNvPr id="12807" name="Freeform 784"/>
                <p:cNvSpPr>
                  <a:spLocks/>
                </p:cNvSpPr>
                <p:nvPr/>
              </p:nvSpPr>
              <p:spPr bwMode="auto">
                <a:xfrm>
                  <a:off x="2813" y="4084"/>
                  <a:ext cx="5" cy="1"/>
                </a:xfrm>
                <a:custGeom>
                  <a:avLst/>
                  <a:gdLst>
                    <a:gd name="T0" fmla="*/ 0 w 15"/>
                    <a:gd name="T1" fmla="*/ 0 h 4"/>
                    <a:gd name="T2" fmla="*/ 0 w 15"/>
                    <a:gd name="T3" fmla="*/ 0 h 4"/>
                    <a:gd name="T4" fmla="*/ 0 w 15"/>
                    <a:gd name="T5" fmla="*/ 0 h 4"/>
                    <a:gd name="T6" fmla="*/ 0 w 15"/>
                    <a:gd name="T7" fmla="*/ 0 h 4"/>
                    <a:gd name="T8" fmla="*/ 0 w 15"/>
                    <a:gd name="T9" fmla="*/ 0 h 4"/>
                    <a:gd name="T10" fmla="*/ 0 w 15"/>
                    <a:gd name="T11" fmla="*/ 0 h 4"/>
                    <a:gd name="T12" fmla="*/ 0 w 15"/>
                    <a:gd name="T13" fmla="*/ 0 h 4"/>
                    <a:gd name="T14" fmla="*/ 0 w 15"/>
                    <a:gd name="T15" fmla="*/ 0 h 4"/>
                    <a:gd name="T16" fmla="*/ 0 w 15"/>
                    <a:gd name="T17" fmla="*/ 0 h 4"/>
                    <a:gd name="T18" fmla="*/ 0 w 15"/>
                    <a:gd name="T19" fmla="*/ 0 h 4"/>
                    <a:gd name="T20" fmla="*/ 0 w 15"/>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4"/>
                    <a:gd name="T35" fmla="*/ 15 w 15"/>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4">
                      <a:moveTo>
                        <a:pt x="12" y="4"/>
                      </a:moveTo>
                      <a:lnTo>
                        <a:pt x="12" y="3"/>
                      </a:lnTo>
                      <a:lnTo>
                        <a:pt x="13" y="3"/>
                      </a:lnTo>
                      <a:lnTo>
                        <a:pt x="15" y="0"/>
                      </a:lnTo>
                      <a:lnTo>
                        <a:pt x="0" y="0"/>
                      </a:lnTo>
                      <a:lnTo>
                        <a:pt x="1" y="3"/>
                      </a:lnTo>
                      <a:lnTo>
                        <a:pt x="1" y="4"/>
                      </a:lnTo>
                      <a:lnTo>
                        <a:pt x="12" y="4"/>
                      </a:lnTo>
                      <a:close/>
                    </a:path>
                  </a:pathLst>
                </a:custGeom>
                <a:solidFill>
                  <a:srgbClr val="8F8F8F"/>
                </a:solidFill>
                <a:ln w="9525">
                  <a:noFill/>
                  <a:round/>
                  <a:headEnd/>
                  <a:tailEnd/>
                </a:ln>
              </p:spPr>
              <p:txBody>
                <a:bodyPr/>
                <a:lstStyle/>
                <a:p>
                  <a:endParaRPr lang="en-US"/>
                </a:p>
              </p:txBody>
            </p:sp>
            <p:sp>
              <p:nvSpPr>
                <p:cNvPr id="12808" name="Freeform 785"/>
                <p:cNvSpPr>
                  <a:spLocks/>
                </p:cNvSpPr>
                <p:nvPr/>
              </p:nvSpPr>
              <p:spPr bwMode="auto">
                <a:xfrm>
                  <a:off x="2813" y="4085"/>
                  <a:ext cx="4" cy="1"/>
                </a:xfrm>
                <a:custGeom>
                  <a:avLst/>
                  <a:gdLst>
                    <a:gd name="T0" fmla="*/ 0 w 12"/>
                    <a:gd name="T1" fmla="*/ 0 h 3"/>
                    <a:gd name="T2" fmla="*/ 0 w 12"/>
                    <a:gd name="T3" fmla="*/ 0 h 3"/>
                    <a:gd name="T4" fmla="*/ 0 w 12"/>
                    <a:gd name="T5" fmla="*/ 0 h 3"/>
                    <a:gd name="T6" fmla="*/ 0 w 12"/>
                    <a:gd name="T7" fmla="*/ 0 h 3"/>
                    <a:gd name="T8" fmla="*/ 0 w 12"/>
                    <a:gd name="T9" fmla="*/ 0 h 3"/>
                    <a:gd name="T10" fmla="*/ 0 w 12"/>
                    <a:gd name="T11" fmla="*/ 0 h 3"/>
                    <a:gd name="T12" fmla="*/ 0 w 12"/>
                    <a:gd name="T13" fmla="*/ 0 h 3"/>
                    <a:gd name="T14" fmla="*/ 0 w 12"/>
                    <a:gd name="T15" fmla="*/ 0 h 3"/>
                    <a:gd name="T16" fmla="*/ 0 w 12"/>
                    <a:gd name="T17" fmla="*/ 0 h 3"/>
                    <a:gd name="T18" fmla="*/ 0 w 12"/>
                    <a:gd name="T19" fmla="*/ 0 h 3"/>
                    <a:gd name="T20" fmla="*/ 0 w 12"/>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3"/>
                    <a:gd name="T35" fmla="*/ 12 w 12"/>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3">
                      <a:moveTo>
                        <a:pt x="8" y="3"/>
                      </a:moveTo>
                      <a:lnTo>
                        <a:pt x="10" y="2"/>
                      </a:lnTo>
                      <a:lnTo>
                        <a:pt x="11" y="1"/>
                      </a:lnTo>
                      <a:lnTo>
                        <a:pt x="11" y="0"/>
                      </a:lnTo>
                      <a:lnTo>
                        <a:pt x="12" y="0"/>
                      </a:lnTo>
                      <a:lnTo>
                        <a:pt x="0" y="0"/>
                      </a:lnTo>
                      <a:lnTo>
                        <a:pt x="1" y="1"/>
                      </a:lnTo>
                      <a:lnTo>
                        <a:pt x="1" y="2"/>
                      </a:lnTo>
                      <a:lnTo>
                        <a:pt x="3" y="3"/>
                      </a:lnTo>
                      <a:lnTo>
                        <a:pt x="8" y="3"/>
                      </a:lnTo>
                      <a:close/>
                    </a:path>
                  </a:pathLst>
                </a:custGeom>
                <a:solidFill>
                  <a:srgbClr val="858585"/>
                </a:solidFill>
                <a:ln w="9525">
                  <a:noFill/>
                  <a:round/>
                  <a:headEnd/>
                  <a:tailEnd/>
                </a:ln>
              </p:spPr>
              <p:txBody>
                <a:bodyPr/>
                <a:lstStyle/>
                <a:p>
                  <a:endParaRPr lang="en-US"/>
                </a:p>
              </p:txBody>
            </p:sp>
            <p:sp>
              <p:nvSpPr>
                <p:cNvPr id="12809" name="Freeform 786"/>
                <p:cNvSpPr>
                  <a:spLocks/>
                </p:cNvSpPr>
                <p:nvPr/>
              </p:nvSpPr>
              <p:spPr bwMode="auto">
                <a:xfrm>
                  <a:off x="2813" y="4085"/>
                  <a:ext cx="4" cy="1"/>
                </a:xfrm>
                <a:custGeom>
                  <a:avLst/>
                  <a:gdLst>
                    <a:gd name="T0" fmla="*/ 0 w 11"/>
                    <a:gd name="T1" fmla="*/ 0 h 3"/>
                    <a:gd name="T2" fmla="*/ 0 w 11"/>
                    <a:gd name="T3" fmla="*/ 0 h 3"/>
                    <a:gd name="T4" fmla="*/ 0 w 11"/>
                    <a:gd name="T5" fmla="*/ 0 h 3"/>
                    <a:gd name="T6" fmla="*/ 0 w 11"/>
                    <a:gd name="T7" fmla="*/ 0 h 3"/>
                    <a:gd name="T8" fmla="*/ 0 w 11"/>
                    <a:gd name="T9" fmla="*/ 0 h 3"/>
                    <a:gd name="T10" fmla="*/ 0 w 11"/>
                    <a:gd name="T11" fmla="*/ 0 h 3"/>
                    <a:gd name="T12" fmla="*/ 0 w 11"/>
                    <a:gd name="T13" fmla="*/ 0 h 3"/>
                    <a:gd name="T14" fmla="*/ 0 w 11"/>
                    <a:gd name="T15" fmla="*/ 0 h 3"/>
                    <a:gd name="T16" fmla="*/ 0 w 11"/>
                    <a:gd name="T17" fmla="*/ 0 h 3"/>
                    <a:gd name="T18" fmla="*/ 0 w 11"/>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3"/>
                    <a:gd name="T32" fmla="*/ 11 w 11"/>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3">
                      <a:moveTo>
                        <a:pt x="11" y="0"/>
                      </a:moveTo>
                      <a:lnTo>
                        <a:pt x="10" y="1"/>
                      </a:lnTo>
                      <a:lnTo>
                        <a:pt x="7" y="2"/>
                      </a:lnTo>
                      <a:lnTo>
                        <a:pt x="6" y="3"/>
                      </a:lnTo>
                      <a:lnTo>
                        <a:pt x="4" y="3"/>
                      </a:lnTo>
                      <a:lnTo>
                        <a:pt x="3" y="3"/>
                      </a:lnTo>
                      <a:lnTo>
                        <a:pt x="3" y="2"/>
                      </a:lnTo>
                      <a:lnTo>
                        <a:pt x="1" y="1"/>
                      </a:lnTo>
                      <a:lnTo>
                        <a:pt x="0" y="0"/>
                      </a:lnTo>
                      <a:lnTo>
                        <a:pt x="11" y="0"/>
                      </a:lnTo>
                      <a:close/>
                    </a:path>
                  </a:pathLst>
                </a:custGeom>
                <a:solidFill>
                  <a:srgbClr val="7D7D7D"/>
                </a:solidFill>
                <a:ln w="9525">
                  <a:noFill/>
                  <a:round/>
                  <a:headEnd/>
                  <a:tailEnd/>
                </a:ln>
              </p:spPr>
              <p:txBody>
                <a:bodyPr/>
                <a:lstStyle/>
                <a:p>
                  <a:endParaRPr lang="en-US"/>
                </a:p>
              </p:txBody>
            </p:sp>
            <p:sp>
              <p:nvSpPr>
                <p:cNvPr id="12810" name="Freeform 787"/>
                <p:cNvSpPr>
                  <a:spLocks/>
                </p:cNvSpPr>
                <p:nvPr/>
              </p:nvSpPr>
              <p:spPr bwMode="auto">
                <a:xfrm>
                  <a:off x="2814" y="4086"/>
                  <a:ext cx="2" cy="1"/>
                </a:xfrm>
                <a:custGeom>
                  <a:avLst/>
                  <a:gdLst>
                    <a:gd name="T0" fmla="*/ 0 w 5"/>
                    <a:gd name="T1" fmla="*/ 0 h 1"/>
                    <a:gd name="T2" fmla="*/ 0 w 5"/>
                    <a:gd name="T3" fmla="*/ 0 h 1"/>
                    <a:gd name="T4" fmla="*/ 0 w 5"/>
                    <a:gd name="T5" fmla="*/ 1 h 1"/>
                    <a:gd name="T6" fmla="*/ 0 w 5"/>
                    <a:gd name="T7" fmla="*/ 1 h 1"/>
                    <a:gd name="T8" fmla="*/ 0 w 5"/>
                    <a:gd name="T9" fmla="*/ 1 h 1"/>
                    <a:gd name="T10" fmla="*/ 0 w 5"/>
                    <a:gd name="T11" fmla="*/ 1 h 1"/>
                    <a:gd name="T12" fmla="*/ 0 w 5"/>
                    <a:gd name="T13" fmla="*/ 1 h 1"/>
                    <a:gd name="T14" fmla="*/ 0 w 5"/>
                    <a:gd name="T15" fmla="*/ 0 h 1"/>
                    <a:gd name="T16" fmla="*/ 0 w 5"/>
                    <a:gd name="T17" fmla="*/ 0 h 1"/>
                    <a:gd name="T18" fmla="*/ 0 w 5"/>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
                    <a:gd name="T32" fmla="*/ 5 w 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
                      <a:moveTo>
                        <a:pt x="5" y="0"/>
                      </a:moveTo>
                      <a:lnTo>
                        <a:pt x="4" y="0"/>
                      </a:lnTo>
                      <a:lnTo>
                        <a:pt x="4" y="1"/>
                      </a:lnTo>
                      <a:lnTo>
                        <a:pt x="1" y="1"/>
                      </a:lnTo>
                      <a:lnTo>
                        <a:pt x="0" y="1"/>
                      </a:lnTo>
                      <a:lnTo>
                        <a:pt x="0" y="0"/>
                      </a:lnTo>
                      <a:lnTo>
                        <a:pt x="5" y="0"/>
                      </a:lnTo>
                      <a:close/>
                    </a:path>
                  </a:pathLst>
                </a:custGeom>
                <a:solidFill>
                  <a:srgbClr val="737373"/>
                </a:solidFill>
                <a:ln w="9525">
                  <a:noFill/>
                  <a:round/>
                  <a:headEnd/>
                  <a:tailEnd/>
                </a:ln>
              </p:spPr>
              <p:txBody>
                <a:bodyPr/>
                <a:lstStyle/>
                <a:p>
                  <a:endParaRPr lang="en-US"/>
                </a:p>
              </p:txBody>
            </p:sp>
            <p:sp>
              <p:nvSpPr>
                <p:cNvPr id="12811" name="Freeform 788"/>
                <p:cNvSpPr>
                  <a:spLocks/>
                </p:cNvSpPr>
                <p:nvPr/>
              </p:nvSpPr>
              <p:spPr bwMode="auto">
                <a:xfrm>
                  <a:off x="2814" y="4081"/>
                  <a:ext cx="6" cy="7"/>
                </a:xfrm>
                <a:custGeom>
                  <a:avLst/>
                  <a:gdLst>
                    <a:gd name="T0" fmla="*/ 0 w 19"/>
                    <a:gd name="T1" fmla="*/ 0 h 20"/>
                    <a:gd name="T2" fmla="*/ 0 w 19"/>
                    <a:gd name="T3" fmla="*/ 0 h 20"/>
                    <a:gd name="T4" fmla="*/ 0 w 19"/>
                    <a:gd name="T5" fmla="*/ 0 h 20"/>
                    <a:gd name="T6" fmla="*/ 0 w 19"/>
                    <a:gd name="T7" fmla="*/ 0 h 20"/>
                    <a:gd name="T8" fmla="*/ 0 w 19"/>
                    <a:gd name="T9" fmla="*/ 0 h 20"/>
                    <a:gd name="T10" fmla="*/ 0 w 19"/>
                    <a:gd name="T11" fmla="*/ 0 h 20"/>
                    <a:gd name="T12" fmla="*/ 0 w 19"/>
                    <a:gd name="T13" fmla="*/ 0 h 20"/>
                    <a:gd name="T14" fmla="*/ 0 w 19"/>
                    <a:gd name="T15" fmla="*/ 0 h 20"/>
                    <a:gd name="T16" fmla="*/ 0 w 19"/>
                    <a:gd name="T17" fmla="*/ 0 h 20"/>
                    <a:gd name="T18" fmla="*/ 0 w 19"/>
                    <a:gd name="T19" fmla="*/ 0 h 20"/>
                    <a:gd name="T20" fmla="*/ 0 w 19"/>
                    <a:gd name="T21" fmla="*/ 0 h 20"/>
                    <a:gd name="T22" fmla="*/ 0 w 19"/>
                    <a:gd name="T23" fmla="*/ 0 h 20"/>
                    <a:gd name="T24" fmla="*/ 0 w 19"/>
                    <a:gd name="T25" fmla="*/ 0 h 20"/>
                    <a:gd name="T26" fmla="*/ 0 w 19"/>
                    <a:gd name="T27" fmla="*/ 0 h 20"/>
                    <a:gd name="T28" fmla="*/ 0 w 19"/>
                    <a:gd name="T29" fmla="*/ 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
                    <a:gd name="T46" fmla="*/ 0 h 20"/>
                    <a:gd name="T47" fmla="*/ 19 w 19"/>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 h="20">
                      <a:moveTo>
                        <a:pt x="0" y="20"/>
                      </a:moveTo>
                      <a:lnTo>
                        <a:pt x="0" y="20"/>
                      </a:lnTo>
                      <a:lnTo>
                        <a:pt x="9" y="17"/>
                      </a:lnTo>
                      <a:lnTo>
                        <a:pt x="15" y="11"/>
                      </a:lnTo>
                      <a:lnTo>
                        <a:pt x="18" y="6"/>
                      </a:lnTo>
                      <a:lnTo>
                        <a:pt x="19" y="4"/>
                      </a:lnTo>
                      <a:lnTo>
                        <a:pt x="8" y="0"/>
                      </a:lnTo>
                      <a:lnTo>
                        <a:pt x="8" y="3"/>
                      </a:lnTo>
                      <a:lnTo>
                        <a:pt x="4" y="6"/>
                      </a:lnTo>
                      <a:lnTo>
                        <a:pt x="1" y="10"/>
                      </a:lnTo>
                      <a:lnTo>
                        <a:pt x="0" y="20"/>
                      </a:lnTo>
                      <a:close/>
                    </a:path>
                  </a:pathLst>
                </a:custGeom>
                <a:solidFill>
                  <a:srgbClr val="000000"/>
                </a:solidFill>
                <a:ln w="9525">
                  <a:noFill/>
                  <a:round/>
                  <a:headEnd/>
                  <a:tailEnd/>
                </a:ln>
              </p:spPr>
              <p:txBody>
                <a:bodyPr/>
                <a:lstStyle/>
                <a:p>
                  <a:endParaRPr lang="en-US"/>
                </a:p>
              </p:txBody>
            </p:sp>
            <p:sp>
              <p:nvSpPr>
                <p:cNvPr id="12812" name="Freeform 789"/>
                <p:cNvSpPr>
                  <a:spLocks/>
                </p:cNvSpPr>
                <p:nvPr/>
              </p:nvSpPr>
              <p:spPr bwMode="auto">
                <a:xfrm>
                  <a:off x="2809" y="4080"/>
                  <a:ext cx="6" cy="8"/>
                </a:xfrm>
                <a:custGeom>
                  <a:avLst/>
                  <a:gdLst>
                    <a:gd name="T0" fmla="*/ 0 w 18"/>
                    <a:gd name="T1" fmla="*/ 0 h 23"/>
                    <a:gd name="T2" fmla="*/ 0 w 18"/>
                    <a:gd name="T3" fmla="*/ 0 h 23"/>
                    <a:gd name="T4" fmla="*/ 0 w 18"/>
                    <a:gd name="T5" fmla="*/ 0 h 23"/>
                    <a:gd name="T6" fmla="*/ 0 w 18"/>
                    <a:gd name="T7" fmla="*/ 0 h 23"/>
                    <a:gd name="T8" fmla="*/ 0 w 18"/>
                    <a:gd name="T9" fmla="*/ 0 h 23"/>
                    <a:gd name="T10" fmla="*/ 0 w 18"/>
                    <a:gd name="T11" fmla="*/ 0 h 23"/>
                    <a:gd name="T12" fmla="*/ 0 w 18"/>
                    <a:gd name="T13" fmla="*/ 0 h 23"/>
                    <a:gd name="T14" fmla="*/ 0 w 18"/>
                    <a:gd name="T15" fmla="*/ 0 h 23"/>
                    <a:gd name="T16" fmla="*/ 0 w 18"/>
                    <a:gd name="T17" fmla="*/ 0 h 23"/>
                    <a:gd name="T18" fmla="*/ 0 w 18"/>
                    <a:gd name="T19" fmla="*/ 0 h 23"/>
                    <a:gd name="T20" fmla="*/ 0 w 18"/>
                    <a:gd name="T21" fmla="*/ 0 h 23"/>
                    <a:gd name="T22" fmla="*/ 0 w 18"/>
                    <a:gd name="T23" fmla="*/ 0 h 23"/>
                    <a:gd name="T24" fmla="*/ 0 w 18"/>
                    <a:gd name="T25" fmla="*/ 0 h 23"/>
                    <a:gd name="T26" fmla="*/ 0 w 18"/>
                    <a:gd name="T27" fmla="*/ 0 h 23"/>
                    <a:gd name="T28" fmla="*/ 0 w 18"/>
                    <a:gd name="T29" fmla="*/ 0 h 23"/>
                    <a:gd name="T30" fmla="*/ 0 w 18"/>
                    <a:gd name="T31" fmla="*/ 0 h 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3"/>
                    <a:gd name="T50" fmla="*/ 18 w 18"/>
                    <a:gd name="T51" fmla="*/ 23 h 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3">
                      <a:moveTo>
                        <a:pt x="1" y="3"/>
                      </a:moveTo>
                      <a:lnTo>
                        <a:pt x="0" y="3"/>
                      </a:lnTo>
                      <a:lnTo>
                        <a:pt x="1" y="6"/>
                      </a:lnTo>
                      <a:lnTo>
                        <a:pt x="4" y="12"/>
                      </a:lnTo>
                      <a:lnTo>
                        <a:pt x="8" y="17"/>
                      </a:lnTo>
                      <a:lnTo>
                        <a:pt x="15" y="23"/>
                      </a:lnTo>
                      <a:lnTo>
                        <a:pt x="16" y="13"/>
                      </a:lnTo>
                      <a:lnTo>
                        <a:pt x="18" y="13"/>
                      </a:lnTo>
                      <a:lnTo>
                        <a:pt x="15" y="7"/>
                      </a:lnTo>
                      <a:lnTo>
                        <a:pt x="12" y="2"/>
                      </a:lnTo>
                      <a:lnTo>
                        <a:pt x="12" y="0"/>
                      </a:lnTo>
                      <a:lnTo>
                        <a:pt x="11" y="0"/>
                      </a:lnTo>
                      <a:lnTo>
                        <a:pt x="12" y="0"/>
                      </a:lnTo>
                      <a:lnTo>
                        <a:pt x="11" y="0"/>
                      </a:lnTo>
                      <a:lnTo>
                        <a:pt x="1" y="3"/>
                      </a:lnTo>
                      <a:close/>
                    </a:path>
                  </a:pathLst>
                </a:custGeom>
                <a:solidFill>
                  <a:srgbClr val="000000"/>
                </a:solidFill>
                <a:ln w="9525">
                  <a:noFill/>
                  <a:round/>
                  <a:headEnd/>
                  <a:tailEnd/>
                </a:ln>
              </p:spPr>
              <p:txBody>
                <a:bodyPr/>
                <a:lstStyle/>
                <a:p>
                  <a:endParaRPr lang="en-US"/>
                </a:p>
              </p:txBody>
            </p:sp>
            <p:sp>
              <p:nvSpPr>
                <p:cNvPr id="12813" name="Freeform 790"/>
                <p:cNvSpPr>
                  <a:spLocks/>
                </p:cNvSpPr>
                <p:nvPr/>
              </p:nvSpPr>
              <p:spPr bwMode="auto">
                <a:xfrm>
                  <a:off x="2809" y="4077"/>
                  <a:ext cx="5" cy="4"/>
                </a:xfrm>
                <a:custGeom>
                  <a:avLst/>
                  <a:gdLst>
                    <a:gd name="T0" fmla="*/ 0 w 15"/>
                    <a:gd name="T1" fmla="*/ 0 h 13"/>
                    <a:gd name="T2" fmla="*/ 0 w 15"/>
                    <a:gd name="T3" fmla="*/ 0 h 13"/>
                    <a:gd name="T4" fmla="*/ 0 w 15"/>
                    <a:gd name="T5" fmla="*/ 0 h 13"/>
                    <a:gd name="T6" fmla="*/ 0 w 15"/>
                    <a:gd name="T7" fmla="*/ 0 h 13"/>
                    <a:gd name="T8" fmla="*/ 0 w 15"/>
                    <a:gd name="T9" fmla="*/ 0 h 13"/>
                    <a:gd name="T10" fmla="*/ 0 w 15"/>
                    <a:gd name="T11" fmla="*/ 0 h 13"/>
                    <a:gd name="T12" fmla="*/ 0 w 15"/>
                    <a:gd name="T13" fmla="*/ 0 h 13"/>
                    <a:gd name="T14" fmla="*/ 0 w 15"/>
                    <a:gd name="T15" fmla="*/ 0 h 13"/>
                    <a:gd name="T16" fmla="*/ 0 w 15"/>
                    <a:gd name="T17" fmla="*/ 0 h 13"/>
                    <a:gd name="T18" fmla="*/ 0 w 15"/>
                    <a:gd name="T19" fmla="*/ 0 h 13"/>
                    <a:gd name="T20" fmla="*/ 0 w 15"/>
                    <a:gd name="T21" fmla="*/ 0 h 13"/>
                    <a:gd name="T22" fmla="*/ 0 w 15"/>
                    <a:gd name="T23" fmla="*/ 0 h 13"/>
                    <a:gd name="T24" fmla="*/ 0 w 15"/>
                    <a:gd name="T25" fmla="*/ 0 h 13"/>
                    <a:gd name="T26" fmla="*/ 0 w 15"/>
                    <a:gd name="T27" fmla="*/ 0 h 13"/>
                    <a:gd name="T28" fmla="*/ 0 w 15"/>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
                    <a:gd name="T46" fmla="*/ 0 h 13"/>
                    <a:gd name="T47" fmla="*/ 15 w 15"/>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 h="13">
                      <a:moveTo>
                        <a:pt x="12" y="0"/>
                      </a:moveTo>
                      <a:lnTo>
                        <a:pt x="12" y="0"/>
                      </a:lnTo>
                      <a:lnTo>
                        <a:pt x="6" y="3"/>
                      </a:lnTo>
                      <a:lnTo>
                        <a:pt x="1" y="6"/>
                      </a:lnTo>
                      <a:lnTo>
                        <a:pt x="0" y="11"/>
                      </a:lnTo>
                      <a:lnTo>
                        <a:pt x="1" y="13"/>
                      </a:lnTo>
                      <a:lnTo>
                        <a:pt x="11" y="10"/>
                      </a:lnTo>
                      <a:lnTo>
                        <a:pt x="12" y="11"/>
                      </a:lnTo>
                      <a:lnTo>
                        <a:pt x="11" y="11"/>
                      </a:lnTo>
                      <a:lnTo>
                        <a:pt x="15" y="10"/>
                      </a:lnTo>
                      <a:lnTo>
                        <a:pt x="12" y="0"/>
                      </a:lnTo>
                      <a:close/>
                    </a:path>
                  </a:pathLst>
                </a:custGeom>
                <a:solidFill>
                  <a:srgbClr val="000000"/>
                </a:solidFill>
                <a:ln w="9525">
                  <a:noFill/>
                  <a:round/>
                  <a:headEnd/>
                  <a:tailEnd/>
                </a:ln>
              </p:spPr>
              <p:txBody>
                <a:bodyPr/>
                <a:lstStyle/>
                <a:p>
                  <a:endParaRPr lang="en-US"/>
                </a:p>
              </p:txBody>
            </p:sp>
            <p:sp>
              <p:nvSpPr>
                <p:cNvPr id="12814" name="Freeform 791"/>
                <p:cNvSpPr>
                  <a:spLocks/>
                </p:cNvSpPr>
                <p:nvPr/>
              </p:nvSpPr>
              <p:spPr bwMode="auto">
                <a:xfrm>
                  <a:off x="2813" y="4077"/>
                  <a:ext cx="7" cy="4"/>
                </a:xfrm>
                <a:custGeom>
                  <a:avLst/>
                  <a:gdLst>
                    <a:gd name="T0" fmla="*/ 0 w 22"/>
                    <a:gd name="T1" fmla="*/ 0 h 12"/>
                    <a:gd name="T2" fmla="*/ 0 w 22"/>
                    <a:gd name="T3" fmla="*/ 0 h 12"/>
                    <a:gd name="T4" fmla="*/ 0 w 22"/>
                    <a:gd name="T5" fmla="*/ 0 h 12"/>
                    <a:gd name="T6" fmla="*/ 0 w 22"/>
                    <a:gd name="T7" fmla="*/ 0 h 12"/>
                    <a:gd name="T8" fmla="*/ 0 w 22"/>
                    <a:gd name="T9" fmla="*/ 0 h 12"/>
                    <a:gd name="T10" fmla="*/ 0 w 22"/>
                    <a:gd name="T11" fmla="*/ 0 h 12"/>
                    <a:gd name="T12" fmla="*/ 0 w 22"/>
                    <a:gd name="T13" fmla="*/ 0 h 12"/>
                    <a:gd name="T14" fmla="*/ 0 w 22"/>
                    <a:gd name="T15" fmla="*/ 0 h 12"/>
                    <a:gd name="T16" fmla="*/ 0 w 22"/>
                    <a:gd name="T17" fmla="*/ 0 h 12"/>
                    <a:gd name="T18" fmla="*/ 0 w 22"/>
                    <a:gd name="T19" fmla="*/ 0 h 12"/>
                    <a:gd name="T20" fmla="*/ 0 w 22"/>
                    <a:gd name="T21" fmla="*/ 0 h 12"/>
                    <a:gd name="T22" fmla="*/ 0 w 22"/>
                    <a:gd name="T23" fmla="*/ 0 h 12"/>
                    <a:gd name="T24" fmla="*/ 0 w 22"/>
                    <a:gd name="T25" fmla="*/ 0 h 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2"/>
                    <a:gd name="T41" fmla="*/ 22 w 22"/>
                    <a:gd name="T42" fmla="*/ 12 h 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2">
                      <a:moveTo>
                        <a:pt x="22" y="5"/>
                      </a:moveTo>
                      <a:lnTo>
                        <a:pt x="22" y="5"/>
                      </a:lnTo>
                      <a:lnTo>
                        <a:pt x="17" y="3"/>
                      </a:lnTo>
                      <a:lnTo>
                        <a:pt x="11" y="2"/>
                      </a:lnTo>
                      <a:lnTo>
                        <a:pt x="7" y="0"/>
                      </a:lnTo>
                      <a:lnTo>
                        <a:pt x="0" y="0"/>
                      </a:lnTo>
                      <a:lnTo>
                        <a:pt x="3" y="10"/>
                      </a:lnTo>
                      <a:lnTo>
                        <a:pt x="4" y="10"/>
                      </a:lnTo>
                      <a:lnTo>
                        <a:pt x="10" y="11"/>
                      </a:lnTo>
                      <a:lnTo>
                        <a:pt x="11" y="11"/>
                      </a:lnTo>
                      <a:lnTo>
                        <a:pt x="14" y="12"/>
                      </a:lnTo>
                      <a:lnTo>
                        <a:pt x="22" y="5"/>
                      </a:lnTo>
                      <a:close/>
                    </a:path>
                  </a:pathLst>
                </a:custGeom>
                <a:solidFill>
                  <a:srgbClr val="000000"/>
                </a:solidFill>
                <a:ln w="9525">
                  <a:noFill/>
                  <a:round/>
                  <a:headEnd/>
                  <a:tailEnd/>
                </a:ln>
              </p:spPr>
              <p:txBody>
                <a:bodyPr/>
                <a:lstStyle/>
                <a:p>
                  <a:endParaRPr lang="en-US"/>
                </a:p>
              </p:txBody>
            </p:sp>
            <p:sp>
              <p:nvSpPr>
                <p:cNvPr id="12815" name="Freeform 792"/>
                <p:cNvSpPr>
                  <a:spLocks/>
                </p:cNvSpPr>
                <p:nvPr/>
              </p:nvSpPr>
              <p:spPr bwMode="auto">
                <a:xfrm>
                  <a:off x="2817" y="4079"/>
                  <a:ext cx="4" cy="4"/>
                </a:xfrm>
                <a:custGeom>
                  <a:avLst/>
                  <a:gdLst>
                    <a:gd name="T0" fmla="*/ 0 w 14"/>
                    <a:gd name="T1" fmla="*/ 0 h 14"/>
                    <a:gd name="T2" fmla="*/ 0 w 14"/>
                    <a:gd name="T3" fmla="*/ 0 h 14"/>
                    <a:gd name="T4" fmla="*/ 0 w 14"/>
                    <a:gd name="T5" fmla="*/ 0 h 14"/>
                    <a:gd name="T6" fmla="*/ 0 w 14"/>
                    <a:gd name="T7" fmla="*/ 0 h 14"/>
                    <a:gd name="T8" fmla="*/ 0 w 14"/>
                    <a:gd name="T9" fmla="*/ 0 h 14"/>
                    <a:gd name="T10" fmla="*/ 0 w 14"/>
                    <a:gd name="T11" fmla="*/ 0 h 14"/>
                    <a:gd name="T12" fmla="*/ 0 w 14"/>
                    <a:gd name="T13" fmla="*/ 0 h 14"/>
                    <a:gd name="T14" fmla="*/ 0 w 14"/>
                    <a:gd name="T15" fmla="*/ 0 h 14"/>
                    <a:gd name="T16" fmla="*/ 0 w 14"/>
                    <a:gd name="T17" fmla="*/ 0 h 14"/>
                    <a:gd name="T18" fmla="*/ 0 w 14"/>
                    <a:gd name="T19" fmla="*/ 0 h 14"/>
                    <a:gd name="T20" fmla="*/ 0 w 14"/>
                    <a:gd name="T21" fmla="*/ 0 h 14"/>
                    <a:gd name="T22" fmla="*/ 0 w 14"/>
                    <a:gd name="T23" fmla="*/ 0 h 14"/>
                    <a:gd name="T24" fmla="*/ 0 w 14"/>
                    <a:gd name="T25" fmla="*/ 0 h 14"/>
                    <a:gd name="T26" fmla="*/ 0 w 14"/>
                    <a:gd name="T27" fmla="*/ 0 h 14"/>
                    <a:gd name="T28" fmla="*/ 0 w 14"/>
                    <a:gd name="T29" fmla="*/ 0 h 14"/>
                    <a:gd name="T30" fmla="*/ 0 w 14"/>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4"/>
                    <a:gd name="T50" fmla="*/ 14 w 14"/>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4">
                      <a:moveTo>
                        <a:pt x="11" y="12"/>
                      </a:moveTo>
                      <a:lnTo>
                        <a:pt x="10" y="14"/>
                      </a:lnTo>
                      <a:lnTo>
                        <a:pt x="11" y="12"/>
                      </a:lnTo>
                      <a:lnTo>
                        <a:pt x="12" y="11"/>
                      </a:lnTo>
                      <a:lnTo>
                        <a:pt x="14" y="5"/>
                      </a:lnTo>
                      <a:lnTo>
                        <a:pt x="11" y="0"/>
                      </a:lnTo>
                      <a:lnTo>
                        <a:pt x="3" y="7"/>
                      </a:lnTo>
                      <a:lnTo>
                        <a:pt x="1" y="6"/>
                      </a:lnTo>
                      <a:lnTo>
                        <a:pt x="1" y="7"/>
                      </a:lnTo>
                      <a:lnTo>
                        <a:pt x="0" y="8"/>
                      </a:lnTo>
                      <a:lnTo>
                        <a:pt x="1" y="7"/>
                      </a:lnTo>
                      <a:lnTo>
                        <a:pt x="0" y="7"/>
                      </a:lnTo>
                      <a:lnTo>
                        <a:pt x="0" y="8"/>
                      </a:lnTo>
                      <a:lnTo>
                        <a:pt x="11" y="12"/>
                      </a:lnTo>
                      <a:close/>
                    </a:path>
                  </a:pathLst>
                </a:custGeom>
                <a:solidFill>
                  <a:srgbClr val="000000"/>
                </a:solidFill>
                <a:ln w="9525">
                  <a:noFill/>
                  <a:round/>
                  <a:headEnd/>
                  <a:tailEnd/>
                </a:ln>
              </p:spPr>
              <p:txBody>
                <a:bodyPr/>
                <a:lstStyle/>
                <a:p>
                  <a:endParaRPr lang="en-US"/>
                </a:p>
              </p:txBody>
            </p:sp>
            <p:sp>
              <p:nvSpPr>
                <p:cNvPr id="12816" name="Freeform 793"/>
                <p:cNvSpPr>
                  <a:spLocks/>
                </p:cNvSpPr>
                <p:nvPr/>
              </p:nvSpPr>
              <p:spPr bwMode="auto">
                <a:xfrm>
                  <a:off x="2809" y="4038"/>
                  <a:ext cx="11" cy="1"/>
                </a:xfrm>
                <a:custGeom>
                  <a:avLst/>
                  <a:gdLst>
                    <a:gd name="T0" fmla="*/ 0 w 33"/>
                    <a:gd name="T1" fmla="*/ 0 h 3"/>
                    <a:gd name="T2" fmla="*/ 0 w 33"/>
                    <a:gd name="T3" fmla="*/ 0 h 3"/>
                    <a:gd name="T4" fmla="*/ 0 w 33"/>
                    <a:gd name="T5" fmla="*/ 0 h 3"/>
                    <a:gd name="T6" fmla="*/ 0 w 33"/>
                    <a:gd name="T7" fmla="*/ 0 h 3"/>
                    <a:gd name="T8" fmla="*/ 0 w 33"/>
                    <a:gd name="T9" fmla="*/ 0 h 3"/>
                    <a:gd name="T10" fmla="*/ 0 w 33"/>
                    <a:gd name="T11" fmla="*/ 0 h 3"/>
                    <a:gd name="T12" fmla="*/ 0 w 33"/>
                    <a:gd name="T13" fmla="*/ 0 h 3"/>
                    <a:gd name="T14" fmla="*/ 0 w 33"/>
                    <a:gd name="T15" fmla="*/ 0 h 3"/>
                    <a:gd name="T16" fmla="*/ 0 w 33"/>
                    <a:gd name="T17" fmla="*/ 0 h 3"/>
                    <a:gd name="T18" fmla="*/ 0 w 33"/>
                    <a:gd name="T19" fmla="*/ 0 h 3"/>
                    <a:gd name="T20" fmla="*/ 0 w 33"/>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
                    <a:gd name="T34" fmla="*/ 0 h 3"/>
                    <a:gd name="T35" fmla="*/ 33 w 33"/>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 h="3">
                      <a:moveTo>
                        <a:pt x="0" y="3"/>
                      </a:moveTo>
                      <a:lnTo>
                        <a:pt x="3" y="2"/>
                      </a:lnTo>
                      <a:lnTo>
                        <a:pt x="7" y="1"/>
                      </a:lnTo>
                      <a:lnTo>
                        <a:pt x="10" y="0"/>
                      </a:lnTo>
                      <a:lnTo>
                        <a:pt x="14" y="0"/>
                      </a:lnTo>
                      <a:lnTo>
                        <a:pt x="17" y="0"/>
                      </a:lnTo>
                      <a:lnTo>
                        <a:pt x="21" y="0"/>
                      </a:lnTo>
                      <a:lnTo>
                        <a:pt x="25" y="1"/>
                      </a:lnTo>
                      <a:lnTo>
                        <a:pt x="29" y="1"/>
                      </a:lnTo>
                      <a:lnTo>
                        <a:pt x="33" y="3"/>
                      </a:lnTo>
                      <a:lnTo>
                        <a:pt x="0" y="3"/>
                      </a:lnTo>
                      <a:close/>
                    </a:path>
                  </a:pathLst>
                </a:custGeom>
                <a:solidFill>
                  <a:srgbClr val="FFFFFF"/>
                </a:solidFill>
                <a:ln w="9525">
                  <a:noFill/>
                  <a:round/>
                  <a:headEnd/>
                  <a:tailEnd/>
                </a:ln>
              </p:spPr>
              <p:txBody>
                <a:bodyPr/>
                <a:lstStyle/>
                <a:p>
                  <a:endParaRPr lang="en-US"/>
                </a:p>
              </p:txBody>
            </p:sp>
            <p:sp>
              <p:nvSpPr>
                <p:cNvPr id="12817" name="Freeform 794"/>
                <p:cNvSpPr>
                  <a:spLocks/>
                </p:cNvSpPr>
                <p:nvPr/>
              </p:nvSpPr>
              <p:spPr bwMode="auto">
                <a:xfrm>
                  <a:off x="2803" y="4038"/>
                  <a:ext cx="22" cy="3"/>
                </a:xfrm>
                <a:custGeom>
                  <a:avLst/>
                  <a:gdLst>
                    <a:gd name="T0" fmla="*/ 0 w 67"/>
                    <a:gd name="T1" fmla="*/ 0 h 10"/>
                    <a:gd name="T2" fmla="*/ 0 w 67"/>
                    <a:gd name="T3" fmla="*/ 0 h 10"/>
                    <a:gd name="T4" fmla="*/ 0 w 67"/>
                    <a:gd name="T5" fmla="*/ 0 h 10"/>
                    <a:gd name="T6" fmla="*/ 0 w 67"/>
                    <a:gd name="T7" fmla="*/ 0 h 10"/>
                    <a:gd name="T8" fmla="*/ 0 w 67"/>
                    <a:gd name="T9" fmla="*/ 0 h 10"/>
                    <a:gd name="T10" fmla="*/ 1 w 67"/>
                    <a:gd name="T11" fmla="*/ 0 h 10"/>
                    <a:gd name="T12" fmla="*/ 1 w 67"/>
                    <a:gd name="T13" fmla="*/ 0 h 10"/>
                    <a:gd name="T14" fmla="*/ 1 w 67"/>
                    <a:gd name="T15" fmla="*/ 0 h 10"/>
                    <a:gd name="T16" fmla="*/ 1 w 67"/>
                    <a:gd name="T17" fmla="*/ 0 h 10"/>
                    <a:gd name="T18" fmla="*/ 1 w 67"/>
                    <a:gd name="T19" fmla="*/ 0 h 10"/>
                    <a:gd name="T20" fmla="*/ 0 w 67"/>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10"/>
                    <a:gd name="T35" fmla="*/ 67 w 67"/>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10">
                      <a:moveTo>
                        <a:pt x="0" y="10"/>
                      </a:moveTo>
                      <a:lnTo>
                        <a:pt x="22" y="2"/>
                      </a:lnTo>
                      <a:lnTo>
                        <a:pt x="27" y="1"/>
                      </a:lnTo>
                      <a:lnTo>
                        <a:pt x="33" y="0"/>
                      </a:lnTo>
                      <a:lnTo>
                        <a:pt x="37" y="0"/>
                      </a:lnTo>
                      <a:lnTo>
                        <a:pt x="44" y="1"/>
                      </a:lnTo>
                      <a:lnTo>
                        <a:pt x="49" y="2"/>
                      </a:lnTo>
                      <a:lnTo>
                        <a:pt x="55" y="4"/>
                      </a:lnTo>
                      <a:lnTo>
                        <a:pt x="62" y="7"/>
                      </a:lnTo>
                      <a:lnTo>
                        <a:pt x="67" y="10"/>
                      </a:lnTo>
                      <a:lnTo>
                        <a:pt x="0" y="10"/>
                      </a:lnTo>
                      <a:close/>
                    </a:path>
                  </a:pathLst>
                </a:custGeom>
                <a:solidFill>
                  <a:srgbClr val="F5F5F5"/>
                </a:solidFill>
                <a:ln w="9525">
                  <a:noFill/>
                  <a:round/>
                  <a:headEnd/>
                  <a:tailEnd/>
                </a:ln>
              </p:spPr>
              <p:txBody>
                <a:bodyPr/>
                <a:lstStyle/>
                <a:p>
                  <a:endParaRPr lang="en-US"/>
                </a:p>
              </p:txBody>
            </p:sp>
            <p:sp>
              <p:nvSpPr>
                <p:cNvPr id="12818" name="Freeform 795"/>
                <p:cNvSpPr>
                  <a:spLocks/>
                </p:cNvSpPr>
                <p:nvPr/>
              </p:nvSpPr>
              <p:spPr bwMode="auto">
                <a:xfrm>
                  <a:off x="2799" y="4039"/>
                  <a:ext cx="30" cy="5"/>
                </a:xfrm>
                <a:custGeom>
                  <a:avLst/>
                  <a:gdLst>
                    <a:gd name="T0" fmla="*/ 0 w 91"/>
                    <a:gd name="T1" fmla="*/ 0 h 16"/>
                    <a:gd name="T2" fmla="*/ 0 w 91"/>
                    <a:gd name="T3" fmla="*/ 0 h 16"/>
                    <a:gd name="T4" fmla="*/ 0 w 91"/>
                    <a:gd name="T5" fmla="*/ 0 h 16"/>
                    <a:gd name="T6" fmla="*/ 0 w 91"/>
                    <a:gd name="T7" fmla="*/ 0 h 16"/>
                    <a:gd name="T8" fmla="*/ 0 w 91"/>
                    <a:gd name="T9" fmla="*/ 0 h 16"/>
                    <a:gd name="T10" fmla="*/ 0 w 91"/>
                    <a:gd name="T11" fmla="*/ 0 h 16"/>
                    <a:gd name="T12" fmla="*/ 1 w 91"/>
                    <a:gd name="T13" fmla="*/ 0 h 16"/>
                    <a:gd name="T14" fmla="*/ 1 w 91"/>
                    <a:gd name="T15" fmla="*/ 0 h 16"/>
                    <a:gd name="T16" fmla="*/ 1 w 91"/>
                    <a:gd name="T17" fmla="*/ 0 h 16"/>
                    <a:gd name="T18" fmla="*/ 1 w 91"/>
                    <a:gd name="T19" fmla="*/ 0 h 16"/>
                    <a:gd name="T20" fmla="*/ 1 w 91"/>
                    <a:gd name="T21" fmla="*/ 0 h 16"/>
                    <a:gd name="T22" fmla="*/ 1 w 91"/>
                    <a:gd name="T23" fmla="*/ 0 h 16"/>
                    <a:gd name="T24" fmla="*/ 1 w 91"/>
                    <a:gd name="T25" fmla="*/ 0 h 16"/>
                    <a:gd name="T26" fmla="*/ 1 w 91"/>
                    <a:gd name="T27" fmla="*/ 0 h 16"/>
                    <a:gd name="T28" fmla="*/ 1 w 91"/>
                    <a:gd name="T29" fmla="*/ 0 h 16"/>
                    <a:gd name="T30" fmla="*/ 0 w 91"/>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1"/>
                    <a:gd name="T49" fmla="*/ 0 h 16"/>
                    <a:gd name="T50" fmla="*/ 91 w 91"/>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1" h="16">
                      <a:moveTo>
                        <a:pt x="32" y="0"/>
                      </a:moveTo>
                      <a:lnTo>
                        <a:pt x="7" y="11"/>
                      </a:lnTo>
                      <a:lnTo>
                        <a:pt x="4" y="12"/>
                      </a:lnTo>
                      <a:lnTo>
                        <a:pt x="3" y="13"/>
                      </a:lnTo>
                      <a:lnTo>
                        <a:pt x="2" y="14"/>
                      </a:lnTo>
                      <a:lnTo>
                        <a:pt x="0" y="16"/>
                      </a:lnTo>
                      <a:lnTo>
                        <a:pt x="91" y="16"/>
                      </a:lnTo>
                      <a:lnTo>
                        <a:pt x="89" y="13"/>
                      </a:lnTo>
                      <a:lnTo>
                        <a:pt x="86" y="11"/>
                      </a:lnTo>
                      <a:lnTo>
                        <a:pt x="82" y="9"/>
                      </a:lnTo>
                      <a:lnTo>
                        <a:pt x="79" y="7"/>
                      </a:lnTo>
                      <a:lnTo>
                        <a:pt x="75" y="5"/>
                      </a:lnTo>
                      <a:lnTo>
                        <a:pt x="71" y="3"/>
                      </a:lnTo>
                      <a:lnTo>
                        <a:pt x="68" y="1"/>
                      </a:lnTo>
                      <a:lnTo>
                        <a:pt x="65" y="0"/>
                      </a:lnTo>
                      <a:lnTo>
                        <a:pt x="32" y="0"/>
                      </a:lnTo>
                      <a:close/>
                    </a:path>
                  </a:pathLst>
                </a:custGeom>
                <a:solidFill>
                  <a:srgbClr val="EDEDED"/>
                </a:solidFill>
                <a:ln w="9525">
                  <a:noFill/>
                  <a:round/>
                  <a:headEnd/>
                  <a:tailEnd/>
                </a:ln>
              </p:spPr>
              <p:txBody>
                <a:bodyPr/>
                <a:lstStyle/>
                <a:p>
                  <a:endParaRPr lang="en-US"/>
                </a:p>
              </p:txBody>
            </p:sp>
            <p:sp>
              <p:nvSpPr>
                <p:cNvPr id="12819" name="Freeform 796"/>
                <p:cNvSpPr>
                  <a:spLocks/>
                </p:cNvSpPr>
                <p:nvPr/>
              </p:nvSpPr>
              <p:spPr bwMode="auto">
                <a:xfrm>
                  <a:off x="2797" y="4041"/>
                  <a:ext cx="35" cy="6"/>
                </a:xfrm>
                <a:custGeom>
                  <a:avLst/>
                  <a:gdLst>
                    <a:gd name="T0" fmla="*/ 0 w 105"/>
                    <a:gd name="T1" fmla="*/ 0 h 17"/>
                    <a:gd name="T2" fmla="*/ 0 w 105"/>
                    <a:gd name="T3" fmla="*/ 0 h 17"/>
                    <a:gd name="T4" fmla="*/ 0 w 105"/>
                    <a:gd name="T5" fmla="*/ 0 h 17"/>
                    <a:gd name="T6" fmla="*/ 0 w 105"/>
                    <a:gd name="T7" fmla="*/ 0 h 17"/>
                    <a:gd name="T8" fmla="*/ 0 w 105"/>
                    <a:gd name="T9" fmla="*/ 0 h 17"/>
                    <a:gd name="T10" fmla="*/ 0 w 105"/>
                    <a:gd name="T11" fmla="*/ 0 h 17"/>
                    <a:gd name="T12" fmla="*/ 1 w 105"/>
                    <a:gd name="T13" fmla="*/ 0 h 17"/>
                    <a:gd name="T14" fmla="*/ 1 w 105"/>
                    <a:gd name="T15" fmla="*/ 0 h 17"/>
                    <a:gd name="T16" fmla="*/ 1 w 105"/>
                    <a:gd name="T17" fmla="*/ 0 h 17"/>
                    <a:gd name="T18" fmla="*/ 1 w 105"/>
                    <a:gd name="T19" fmla="*/ 0 h 17"/>
                    <a:gd name="T20" fmla="*/ 1 w 105"/>
                    <a:gd name="T21" fmla="*/ 0 h 17"/>
                    <a:gd name="T22" fmla="*/ 0 w 105"/>
                    <a:gd name="T23" fmla="*/ 0 h 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5"/>
                    <a:gd name="T37" fmla="*/ 0 h 17"/>
                    <a:gd name="T38" fmla="*/ 105 w 105"/>
                    <a:gd name="T39" fmla="*/ 17 h 1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5" h="17">
                      <a:moveTo>
                        <a:pt x="17" y="0"/>
                      </a:moveTo>
                      <a:lnTo>
                        <a:pt x="11" y="4"/>
                      </a:lnTo>
                      <a:lnTo>
                        <a:pt x="7" y="5"/>
                      </a:lnTo>
                      <a:lnTo>
                        <a:pt x="4" y="9"/>
                      </a:lnTo>
                      <a:lnTo>
                        <a:pt x="1" y="12"/>
                      </a:lnTo>
                      <a:lnTo>
                        <a:pt x="0" y="17"/>
                      </a:lnTo>
                      <a:lnTo>
                        <a:pt x="105" y="17"/>
                      </a:lnTo>
                      <a:lnTo>
                        <a:pt x="99" y="12"/>
                      </a:lnTo>
                      <a:lnTo>
                        <a:pt x="95" y="9"/>
                      </a:lnTo>
                      <a:lnTo>
                        <a:pt x="90" y="4"/>
                      </a:lnTo>
                      <a:lnTo>
                        <a:pt x="84" y="0"/>
                      </a:lnTo>
                      <a:lnTo>
                        <a:pt x="17" y="0"/>
                      </a:lnTo>
                      <a:close/>
                    </a:path>
                  </a:pathLst>
                </a:custGeom>
                <a:solidFill>
                  <a:srgbClr val="E3E3E3"/>
                </a:solidFill>
                <a:ln w="9525">
                  <a:noFill/>
                  <a:round/>
                  <a:headEnd/>
                  <a:tailEnd/>
                </a:ln>
              </p:spPr>
              <p:txBody>
                <a:bodyPr/>
                <a:lstStyle/>
                <a:p>
                  <a:endParaRPr lang="en-US"/>
                </a:p>
              </p:txBody>
            </p:sp>
            <p:sp>
              <p:nvSpPr>
                <p:cNvPr id="12820" name="Freeform 797"/>
                <p:cNvSpPr>
                  <a:spLocks/>
                </p:cNvSpPr>
                <p:nvPr/>
              </p:nvSpPr>
              <p:spPr bwMode="auto">
                <a:xfrm>
                  <a:off x="2797" y="4044"/>
                  <a:ext cx="38" cy="5"/>
                </a:xfrm>
                <a:custGeom>
                  <a:avLst/>
                  <a:gdLst>
                    <a:gd name="T0" fmla="*/ 0 w 114"/>
                    <a:gd name="T1" fmla="*/ 0 h 16"/>
                    <a:gd name="T2" fmla="*/ 0 w 114"/>
                    <a:gd name="T3" fmla="*/ 0 h 16"/>
                    <a:gd name="T4" fmla="*/ 0 w 114"/>
                    <a:gd name="T5" fmla="*/ 0 h 16"/>
                    <a:gd name="T6" fmla="*/ 0 w 114"/>
                    <a:gd name="T7" fmla="*/ 0 h 16"/>
                    <a:gd name="T8" fmla="*/ 0 w 114"/>
                    <a:gd name="T9" fmla="*/ 0 h 16"/>
                    <a:gd name="T10" fmla="*/ 1 w 114"/>
                    <a:gd name="T11" fmla="*/ 0 h 16"/>
                    <a:gd name="T12" fmla="*/ 1 w 114"/>
                    <a:gd name="T13" fmla="*/ 0 h 16"/>
                    <a:gd name="T14" fmla="*/ 1 w 114"/>
                    <a:gd name="T15" fmla="*/ 0 h 16"/>
                    <a:gd name="T16" fmla="*/ 1 w 114"/>
                    <a:gd name="T17" fmla="*/ 0 h 16"/>
                    <a:gd name="T18" fmla="*/ 1 w 114"/>
                    <a:gd name="T19" fmla="*/ 0 h 16"/>
                    <a:gd name="T20" fmla="*/ 0 w 114"/>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16"/>
                    <a:gd name="T35" fmla="*/ 114 w 11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16">
                      <a:moveTo>
                        <a:pt x="0" y="16"/>
                      </a:moveTo>
                      <a:lnTo>
                        <a:pt x="0" y="11"/>
                      </a:lnTo>
                      <a:lnTo>
                        <a:pt x="1" y="7"/>
                      </a:lnTo>
                      <a:lnTo>
                        <a:pt x="2" y="3"/>
                      </a:lnTo>
                      <a:lnTo>
                        <a:pt x="5" y="0"/>
                      </a:lnTo>
                      <a:lnTo>
                        <a:pt x="96" y="0"/>
                      </a:lnTo>
                      <a:lnTo>
                        <a:pt x="102" y="3"/>
                      </a:lnTo>
                      <a:lnTo>
                        <a:pt x="106" y="8"/>
                      </a:lnTo>
                      <a:lnTo>
                        <a:pt x="110" y="12"/>
                      </a:lnTo>
                      <a:lnTo>
                        <a:pt x="114" y="16"/>
                      </a:lnTo>
                      <a:lnTo>
                        <a:pt x="0" y="16"/>
                      </a:lnTo>
                      <a:close/>
                    </a:path>
                  </a:pathLst>
                </a:custGeom>
                <a:solidFill>
                  <a:srgbClr val="D9D9D9"/>
                </a:solidFill>
                <a:ln w="9525">
                  <a:noFill/>
                  <a:round/>
                  <a:headEnd/>
                  <a:tailEnd/>
                </a:ln>
              </p:spPr>
              <p:txBody>
                <a:bodyPr/>
                <a:lstStyle/>
                <a:p>
                  <a:endParaRPr lang="en-US"/>
                </a:p>
              </p:txBody>
            </p:sp>
            <p:sp>
              <p:nvSpPr>
                <p:cNvPr id="12821" name="Freeform 798"/>
                <p:cNvSpPr>
                  <a:spLocks/>
                </p:cNvSpPr>
                <p:nvPr/>
              </p:nvSpPr>
              <p:spPr bwMode="auto">
                <a:xfrm>
                  <a:off x="2797" y="4047"/>
                  <a:ext cx="40" cy="5"/>
                </a:xfrm>
                <a:custGeom>
                  <a:avLst/>
                  <a:gdLst>
                    <a:gd name="T0" fmla="*/ 0 w 121"/>
                    <a:gd name="T1" fmla="*/ 0 h 16"/>
                    <a:gd name="T2" fmla="*/ 0 w 121"/>
                    <a:gd name="T3" fmla="*/ 0 h 16"/>
                    <a:gd name="T4" fmla="*/ 0 w 121"/>
                    <a:gd name="T5" fmla="*/ 0 h 16"/>
                    <a:gd name="T6" fmla="*/ 0 w 121"/>
                    <a:gd name="T7" fmla="*/ 0 h 16"/>
                    <a:gd name="T8" fmla="*/ 0 w 121"/>
                    <a:gd name="T9" fmla="*/ 0 h 16"/>
                    <a:gd name="T10" fmla="*/ 1 w 121"/>
                    <a:gd name="T11" fmla="*/ 0 h 16"/>
                    <a:gd name="T12" fmla="*/ 1 w 121"/>
                    <a:gd name="T13" fmla="*/ 0 h 16"/>
                    <a:gd name="T14" fmla="*/ 1 w 121"/>
                    <a:gd name="T15" fmla="*/ 0 h 16"/>
                    <a:gd name="T16" fmla="*/ 1 w 121"/>
                    <a:gd name="T17" fmla="*/ 0 h 16"/>
                    <a:gd name="T18" fmla="*/ 1 w 121"/>
                    <a:gd name="T19" fmla="*/ 0 h 16"/>
                    <a:gd name="T20" fmla="*/ 0 w 121"/>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1"/>
                    <a:gd name="T34" fmla="*/ 0 h 16"/>
                    <a:gd name="T35" fmla="*/ 121 w 121"/>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1" h="16">
                      <a:moveTo>
                        <a:pt x="1" y="16"/>
                      </a:moveTo>
                      <a:lnTo>
                        <a:pt x="0" y="12"/>
                      </a:lnTo>
                      <a:lnTo>
                        <a:pt x="0" y="8"/>
                      </a:lnTo>
                      <a:lnTo>
                        <a:pt x="0" y="3"/>
                      </a:lnTo>
                      <a:lnTo>
                        <a:pt x="1" y="0"/>
                      </a:lnTo>
                      <a:lnTo>
                        <a:pt x="106" y="0"/>
                      </a:lnTo>
                      <a:lnTo>
                        <a:pt x="110" y="3"/>
                      </a:lnTo>
                      <a:lnTo>
                        <a:pt x="113" y="8"/>
                      </a:lnTo>
                      <a:lnTo>
                        <a:pt x="117" y="12"/>
                      </a:lnTo>
                      <a:lnTo>
                        <a:pt x="121" y="16"/>
                      </a:lnTo>
                      <a:lnTo>
                        <a:pt x="1" y="16"/>
                      </a:lnTo>
                      <a:close/>
                    </a:path>
                  </a:pathLst>
                </a:custGeom>
                <a:solidFill>
                  <a:srgbClr val="D1D1D1"/>
                </a:solidFill>
                <a:ln w="9525">
                  <a:noFill/>
                  <a:round/>
                  <a:headEnd/>
                  <a:tailEnd/>
                </a:ln>
              </p:spPr>
              <p:txBody>
                <a:bodyPr/>
                <a:lstStyle/>
                <a:p>
                  <a:endParaRPr lang="en-US"/>
                </a:p>
              </p:txBody>
            </p:sp>
            <p:sp>
              <p:nvSpPr>
                <p:cNvPr id="12822" name="Freeform 799"/>
                <p:cNvSpPr>
                  <a:spLocks/>
                </p:cNvSpPr>
                <p:nvPr/>
              </p:nvSpPr>
              <p:spPr bwMode="auto">
                <a:xfrm>
                  <a:off x="2797" y="4049"/>
                  <a:ext cx="42" cy="6"/>
                </a:xfrm>
                <a:custGeom>
                  <a:avLst/>
                  <a:gdLst>
                    <a:gd name="T0" fmla="*/ 0 w 127"/>
                    <a:gd name="T1" fmla="*/ 0 h 16"/>
                    <a:gd name="T2" fmla="*/ 0 w 127"/>
                    <a:gd name="T3" fmla="*/ 0 h 16"/>
                    <a:gd name="T4" fmla="*/ 0 w 127"/>
                    <a:gd name="T5" fmla="*/ 0 h 16"/>
                    <a:gd name="T6" fmla="*/ 0 w 127"/>
                    <a:gd name="T7" fmla="*/ 0 h 16"/>
                    <a:gd name="T8" fmla="*/ 0 w 127"/>
                    <a:gd name="T9" fmla="*/ 0 h 16"/>
                    <a:gd name="T10" fmla="*/ 1 w 127"/>
                    <a:gd name="T11" fmla="*/ 0 h 16"/>
                    <a:gd name="T12" fmla="*/ 1 w 127"/>
                    <a:gd name="T13" fmla="*/ 0 h 16"/>
                    <a:gd name="T14" fmla="*/ 1 w 127"/>
                    <a:gd name="T15" fmla="*/ 0 h 16"/>
                    <a:gd name="T16" fmla="*/ 1 w 127"/>
                    <a:gd name="T17" fmla="*/ 0 h 16"/>
                    <a:gd name="T18" fmla="*/ 1 w 127"/>
                    <a:gd name="T19" fmla="*/ 0 h 16"/>
                    <a:gd name="T20" fmla="*/ 2 w 127"/>
                    <a:gd name="T21" fmla="*/ 0 h 16"/>
                    <a:gd name="T22" fmla="*/ 2 w 127"/>
                    <a:gd name="T23" fmla="*/ 0 h 16"/>
                    <a:gd name="T24" fmla="*/ 2 w 127"/>
                    <a:gd name="T25" fmla="*/ 0 h 16"/>
                    <a:gd name="T26" fmla="*/ 2 w 127"/>
                    <a:gd name="T27" fmla="*/ 0 h 16"/>
                    <a:gd name="T28" fmla="*/ 0 w 127"/>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7"/>
                    <a:gd name="T46" fmla="*/ 0 h 16"/>
                    <a:gd name="T47" fmla="*/ 127 w 127"/>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7" h="16">
                      <a:moveTo>
                        <a:pt x="2" y="16"/>
                      </a:moveTo>
                      <a:lnTo>
                        <a:pt x="1" y="12"/>
                      </a:lnTo>
                      <a:lnTo>
                        <a:pt x="1" y="8"/>
                      </a:lnTo>
                      <a:lnTo>
                        <a:pt x="0" y="4"/>
                      </a:lnTo>
                      <a:lnTo>
                        <a:pt x="0" y="0"/>
                      </a:lnTo>
                      <a:lnTo>
                        <a:pt x="114" y="0"/>
                      </a:lnTo>
                      <a:lnTo>
                        <a:pt x="116" y="4"/>
                      </a:lnTo>
                      <a:lnTo>
                        <a:pt x="118" y="5"/>
                      </a:lnTo>
                      <a:lnTo>
                        <a:pt x="120" y="8"/>
                      </a:lnTo>
                      <a:lnTo>
                        <a:pt x="121" y="11"/>
                      </a:lnTo>
                      <a:lnTo>
                        <a:pt x="124" y="12"/>
                      </a:lnTo>
                      <a:lnTo>
                        <a:pt x="124" y="14"/>
                      </a:lnTo>
                      <a:lnTo>
                        <a:pt x="125" y="15"/>
                      </a:lnTo>
                      <a:lnTo>
                        <a:pt x="127" y="16"/>
                      </a:lnTo>
                      <a:lnTo>
                        <a:pt x="2" y="16"/>
                      </a:lnTo>
                      <a:close/>
                    </a:path>
                  </a:pathLst>
                </a:custGeom>
                <a:solidFill>
                  <a:srgbClr val="C7C7C7"/>
                </a:solidFill>
                <a:ln w="9525">
                  <a:noFill/>
                  <a:round/>
                  <a:headEnd/>
                  <a:tailEnd/>
                </a:ln>
              </p:spPr>
              <p:txBody>
                <a:bodyPr/>
                <a:lstStyle/>
                <a:p>
                  <a:endParaRPr lang="en-US"/>
                </a:p>
              </p:txBody>
            </p:sp>
            <p:sp>
              <p:nvSpPr>
                <p:cNvPr id="12823" name="Freeform 800"/>
                <p:cNvSpPr>
                  <a:spLocks/>
                </p:cNvSpPr>
                <p:nvPr/>
              </p:nvSpPr>
              <p:spPr bwMode="auto">
                <a:xfrm>
                  <a:off x="2797" y="4052"/>
                  <a:ext cx="44" cy="6"/>
                </a:xfrm>
                <a:custGeom>
                  <a:avLst/>
                  <a:gdLst>
                    <a:gd name="T0" fmla="*/ 0 w 131"/>
                    <a:gd name="T1" fmla="*/ 0 h 17"/>
                    <a:gd name="T2" fmla="*/ 0 w 131"/>
                    <a:gd name="T3" fmla="*/ 0 h 17"/>
                    <a:gd name="T4" fmla="*/ 0 w 131"/>
                    <a:gd name="T5" fmla="*/ 0 h 17"/>
                    <a:gd name="T6" fmla="*/ 0 w 131"/>
                    <a:gd name="T7" fmla="*/ 0 h 17"/>
                    <a:gd name="T8" fmla="*/ 0 w 131"/>
                    <a:gd name="T9" fmla="*/ 0 h 17"/>
                    <a:gd name="T10" fmla="*/ 1 w 131"/>
                    <a:gd name="T11" fmla="*/ 0 h 17"/>
                    <a:gd name="T12" fmla="*/ 1 w 131"/>
                    <a:gd name="T13" fmla="*/ 0 h 17"/>
                    <a:gd name="T14" fmla="*/ 1 w 131"/>
                    <a:gd name="T15" fmla="*/ 0 h 17"/>
                    <a:gd name="T16" fmla="*/ 1 w 131"/>
                    <a:gd name="T17" fmla="*/ 0 h 17"/>
                    <a:gd name="T18" fmla="*/ 1 w 131"/>
                    <a:gd name="T19" fmla="*/ 0 h 17"/>
                    <a:gd name="T20" fmla="*/ 2 w 131"/>
                    <a:gd name="T21" fmla="*/ 0 h 17"/>
                    <a:gd name="T22" fmla="*/ 2 w 131"/>
                    <a:gd name="T23" fmla="*/ 0 h 17"/>
                    <a:gd name="T24" fmla="*/ 2 w 131"/>
                    <a:gd name="T25" fmla="*/ 0 h 17"/>
                    <a:gd name="T26" fmla="*/ 2 w 131"/>
                    <a:gd name="T27" fmla="*/ 0 h 17"/>
                    <a:gd name="T28" fmla="*/ 0 w 131"/>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17"/>
                    <a:gd name="T47" fmla="*/ 131 w 13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17">
                      <a:moveTo>
                        <a:pt x="4" y="17"/>
                      </a:moveTo>
                      <a:lnTo>
                        <a:pt x="1" y="12"/>
                      </a:lnTo>
                      <a:lnTo>
                        <a:pt x="0" y="7"/>
                      </a:lnTo>
                      <a:lnTo>
                        <a:pt x="0" y="4"/>
                      </a:lnTo>
                      <a:lnTo>
                        <a:pt x="0" y="0"/>
                      </a:lnTo>
                      <a:lnTo>
                        <a:pt x="120" y="0"/>
                      </a:lnTo>
                      <a:lnTo>
                        <a:pt x="120" y="1"/>
                      </a:lnTo>
                      <a:lnTo>
                        <a:pt x="120" y="3"/>
                      </a:lnTo>
                      <a:lnTo>
                        <a:pt x="124" y="6"/>
                      </a:lnTo>
                      <a:lnTo>
                        <a:pt x="127" y="10"/>
                      </a:lnTo>
                      <a:lnTo>
                        <a:pt x="128" y="13"/>
                      </a:lnTo>
                      <a:lnTo>
                        <a:pt x="131" y="17"/>
                      </a:lnTo>
                      <a:lnTo>
                        <a:pt x="4" y="17"/>
                      </a:lnTo>
                      <a:close/>
                    </a:path>
                  </a:pathLst>
                </a:custGeom>
                <a:solidFill>
                  <a:srgbClr val="BFBFBF"/>
                </a:solidFill>
                <a:ln w="9525">
                  <a:noFill/>
                  <a:round/>
                  <a:headEnd/>
                  <a:tailEnd/>
                </a:ln>
              </p:spPr>
              <p:txBody>
                <a:bodyPr/>
                <a:lstStyle/>
                <a:p>
                  <a:endParaRPr lang="en-US"/>
                </a:p>
              </p:txBody>
            </p:sp>
            <p:sp>
              <p:nvSpPr>
                <p:cNvPr id="12824" name="Freeform 801"/>
                <p:cNvSpPr>
                  <a:spLocks/>
                </p:cNvSpPr>
                <p:nvPr/>
              </p:nvSpPr>
              <p:spPr bwMode="auto">
                <a:xfrm>
                  <a:off x="2798" y="4055"/>
                  <a:ext cx="44" cy="5"/>
                </a:xfrm>
                <a:custGeom>
                  <a:avLst/>
                  <a:gdLst>
                    <a:gd name="T0" fmla="*/ 0 w 134"/>
                    <a:gd name="T1" fmla="*/ 0 h 17"/>
                    <a:gd name="T2" fmla="*/ 0 w 134"/>
                    <a:gd name="T3" fmla="*/ 0 h 17"/>
                    <a:gd name="T4" fmla="*/ 0 w 134"/>
                    <a:gd name="T5" fmla="*/ 0 h 17"/>
                    <a:gd name="T6" fmla="*/ 0 w 134"/>
                    <a:gd name="T7" fmla="*/ 0 h 17"/>
                    <a:gd name="T8" fmla="*/ 0 w 134"/>
                    <a:gd name="T9" fmla="*/ 0 h 17"/>
                    <a:gd name="T10" fmla="*/ 1 w 134"/>
                    <a:gd name="T11" fmla="*/ 0 h 17"/>
                    <a:gd name="T12" fmla="*/ 2 w 134"/>
                    <a:gd name="T13" fmla="*/ 0 h 17"/>
                    <a:gd name="T14" fmla="*/ 2 w 134"/>
                    <a:gd name="T15" fmla="*/ 0 h 17"/>
                    <a:gd name="T16" fmla="*/ 2 w 134"/>
                    <a:gd name="T17" fmla="*/ 0 h 17"/>
                    <a:gd name="T18" fmla="*/ 2 w 134"/>
                    <a:gd name="T19" fmla="*/ 0 h 17"/>
                    <a:gd name="T20" fmla="*/ 0 w 134"/>
                    <a:gd name="T21" fmla="*/ 0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17"/>
                    <a:gd name="T35" fmla="*/ 134 w 13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17">
                      <a:moveTo>
                        <a:pt x="6" y="17"/>
                      </a:moveTo>
                      <a:lnTo>
                        <a:pt x="5" y="13"/>
                      </a:lnTo>
                      <a:lnTo>
                        <a:pt x="3" y="9"/>
                      </a:lnTo>
                      <a:lnTo>
                        <a:pt x="0" y="5"/>
                      </a:lnTo>
                      <a:lnTo>
                        <a:pt x="0" y="0"/>
                      </a:lnTo>
                      <a:lnTo>
                        <a:pt x="125" y="0"/>
                      </a:lnTo>
                      <a:lnTo>
                        <a:pt x="127" y="5"/>
                      </a:lnTo>
                      <a:lnTo>
                        <a:pt x="130" y="9"/>
                      </a:lnTo>
                      <a:lnTo>
                        <a:pt x="132" y="13"/>
                      </a:lnTo>
                      <a:lnTo>
                        <a:pt x="134" y="17"/>
                      </a:lnTo>
                      <a:lnTo>
                        <a:pt x="6" y="17"/>
                      </a:lnTo>
                      <a:close/>
                    </a:path>
                  </a:pathLst>
                </a:custGeom>
                <a:solidFill>
                  <a:srgbClr val="B5B5B5"/>
                </a:solidFill>
                <a:ln w="9525">
                  <a:noFill/>
                  <a:round/>
                  <a:headEnd/>
                  <a:tailEnd/>
                </a:ln>
              </p:spPr>
              <p:txBody>
                <a:bodyPr/>
                <a:lstStyle/>
                <a:p>
                  <a:endParaRPr lang="en-US"/>
                </a:p>
              </p:txBody>
            </p:sp>
            <p:sp>
              <p:nvSpPr>
                <p:cNvPr id="12825" name="Freeform 802"/>
                <p:cNvSpPr>
                  <a:spLocks/>
                </p:cNvSpPr>
                <p:nvPr/>
              </p:nvSpPr>
              <p:spPr bwMode="auto">
                <a:xfrm>
                  <a:off x="2799" y="4058"/>
                  <a:ext cx="44" cy="5"/>
                </a:xfrm>
                <a:custGeom>
                  <a:avLst/>
                  <a:gdLst>
                    <a:gd name="T0" fmla="*/ 0 w 134"/>
                    <a:gd name="T1" fmla="*/ 0 h 16"/>
                    <a:gd name="T2" fmla="*/ 0 w 134"/>
                    <a:gd name="T3" fmla="*/ 0 h 16"/>
                    <a:gd name="T4" fmla="*/ 0 w 134"/>
                    <a:gd name="T5" fmla="*/ 0 h 16"/>
                    <a:gd name="T6" fmla="*/ 0 w 134"/>
                    <a:gd name="T7" fmla="*/ 0 h 16"/>
                    <a:gd name="T8" fmla="*/ 0 w 134"/>
                    <a:gd name="T9" fmla="*/ 0 h 16"/>
                    <a:gd name="T10" fmla="*/ 2 w 134"/>
                    <a:gd name="T11" fmla="*/ 0 h 16"/>
                    <a:gd name="T12" fmla="*/ 2 w 134"/>
                    <a:gd name="T13" fmla="*/ 0 h 16"/>
                    <a:gd name="T14" fmla="*/ 2 w 134"/>
                    <a:gd name="T15" fmla="*/ 0 h 16"/>
                    <a:gd name="T16" fmla="*/ 2 w 134"/>
                    <a:gd name="T17" fmla="*/ 0 h 16"/>
                    <a:gd name="T18" fmla="*/ 2 w 134"/>
                    <a:gd name="T19" fmla="*/ 0 h 16"/>
                    <a:gd name="T20" fmla="*/ 0 w 134"/>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16"/>
                    <a:gd name="T35" fmla="*/ 134 w 13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16">
                      <a:moveTo>
                        <a:pt x="7" y="16"/>
                      </a:moveTo>
                      <a:lnTo>
                        <a:pt x="4" y="11"/>
                      </a:lnTo>
                      <a:lnTo>
                        <a:pt x="3" y="8"/>
                      </a:lnTo>
                      <a:lnTo>
                        <a:pt x="2" y="3"/>
                      </a:lnTo>
                      <a:lnTo>
                        <a:pt x="0" y="0"/>
                      </a:lnTo>
                      <a:lnTo>
                        <a:pt x="127" y="0"/>
                      </a:lnTo>
                      <a:lnTo>
                        <a:pt x="129" y="4"/>
                      </a:lnTo>
                      <a:lnTo>
                        <a:pt x="131" y="8"/>
                      </a:lnTo>
                      <a:lnTo>
                        <a:pt x="133" y="13"/>
                      </a:lnTo>
                      <a:lnTo>
                        <a:pt x="134" y="16"/>
                      </a:lnTo>
                      <a:lnTo>
                        <a:pt x="7" y="16"/>
                      </a:lnTo>
                      <a:close/>
                    </a:path>
                  </a:pathLst>
                </a:custGeom>
                <a:solidFill>
                  <a:srgbClr val="ABABAB"/>
                </a:solidFill>
                <a:ln w="9525">
                  <a:noFill/>
                  <a:round/>
                  <a:headEnd/>
                  <a:tailEnd/>
                </a:ln>
              </p:spPr>
              <p:txBody>
                <a:bodyPr/>
                <a:lstStyle/>
                <a:p>
                  <a:endParaRPr lang="en-US"/>
                </a:p>
              </p:txBody>
            </p:sp>
            <p:sp>
              <p:nvSpPr>
                <p:cNvPr id="12826" name="Freeform 803"/>
                <p:cNvSpPr>
                  <a:spLocks/>
                </p:cNvSpPr>
                <p:nvPr/>
              </p:nvSpPr>
              <p:spPr bwMode="auto">
                <a:xfrm>
                  <a:off x="2800" y="4060"/>
                  <a:ext cx="44" cy="6"/>
                </a:xfrm>
                <a:custGeom>
                  <a:avLst/>
                  <a:gdLst>
                    <a:gd name="T0" fmla="*/ 0 w 134"/>
                    <a:gd name="T1" fmla="*/ 0 h 16"/>
                    <a:gd name="T2" fmla="*/ 0 w 134"/>
                    <a:gd name="T3" fmla="*/ 0 h 16"/>
                    <a:gd name="T4" fmla="*/ 0 w 134"/>
                    <a:gd name="T5" fmla="*/ 0 h 16"/>
                    <a:gd name="T6" fmla="*/ 0 w 134"/>
                    <a:gd name="T7" fmla="*/ 0 h 16"/>
                    <a:gd name="T8" fmla="*/ 0 w 134"/>
                    <a:gd name="T9" fmla="*/ 0 h 16"/>
                    <a:gd name="T10" fmla="*/ 2 w 134"/>
                    <a:gd name="T11" fmla="*/ 0 h 16"/>
                    <a:gd name="T12" fmla="*/ 2 w 134"/>
                    <a:gd name="T13" fmla="*/ 0 h 16"/>
                    <a:gd name="T14" fmla="*/ 2 w 134"/>
                    <a:gd name="T15" fmla="*/ 0 h 16"/>
                    <a:gd name="T16" fmla="*/ 2 w 134"/>
                    <a:gd name="T17" fmla="*/ 0 h 16"/>
                    <a:gd name="T18" fmla="*/ 2 w 134"/>
                    <a:gd name="T19" fmla="*/ 0 h 16"/>
                    <a:gd name="T20" fmla="*/ 0 w 134"/>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4"/>
                    <a:gd name="T34" fmla="*/ 0 h 16"/>
                    <a:gd name="T35" fmla="*/ 134 w 13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4" h="16">
                      <a:moveTo>
                        <a:pt x="10" y="16"/>
                      </a:moveTo>
                      <a:lnTo>
                        <a:pt x="7" y="13"/>
                      </a:lnTo>
                      <a:lnTo>
                        <a:pt x="4" y="8"/>
                      </a:lnTo>
                      <a:lnTo>
                        <a:pt x="1" y="3"/>
                      </a:lnTo>
                      <a:lnTo>
                        <a:pt x="0" y="0"/>
                      </a:lnTo>
                      <a:lnTo>
                        <a:pt x="128" y="0"/>
                      </a:lnTo>
                      <a:lnTo>
                        <a:pt x="130" y="3"/>
                      </a:lnTo>
                      <a:lnTo>
                        <a:pt x="131" y="8"/>
                      </a:lnTo>
                      <a:lnTo>
                        <a:pt x="132" y="13"/>
                      </a:lnTo>
                      <a:lnTo>
                        <a:pt x="134" y="16"/>
                      </a:lnTo>
                      <a:lnTo>
                        <a:pt x="10" y="16"/>
                      </a:lnTo>
                      <a:close/>
                    </a:path>
                  </a:pathLst>
                </a:custGeom>
                <a:solidFill>
                  <a:srgbClr val="A1A1A1"/>
                </a:solidFill>
                <a:ln w="9525">
                  <a:noFill/>
                  <a:round/>
                  <a:headEnd/>
                  <a:tailEnd/>
                </a:ln>
              </p:spPr>
              <p:txBody>
                <a:bodyPr/>
                <a:lstStyle/>
                <a:p>
                  <a:endParaRPr lang="en-US"/>
                </a:p>
              </p:txBody>
            </p:sp>
            <p:sp>
              <p:nvSpPr>
                <p:cNvPr id="12827" name="Freeform 804"/>
                <p:cNvSpPr>
                  <a:spLocks/>
                </p:cNvSpPr>
                <p:nvPr/>
              </p:nvSpPr>
              <p:spPr bwMode="auto">
                <a:xfrm>
                  <a:off x="2801" y="4063"/>
                  <a:ext cx="44" cy="6"/>
                </a:xfrm>
                <a:custGeom>
                  <a:avLst/>
                  <a:gdLst>
                    <a:gd name="T0" fmla="*/ 0 w 131"/>
                    <a:gd name="T1" fmla="*/ 0 h 17"/>
                    <a:gd name="T2" fmla="*/ 0 w 131"/>
                    <a:gd name="T3" fmla="*/ 0 h 17"/>
                    <a:gd name="T4" fmla="*/ 0 w 131"/>
                    <a:gd name="T5" fmla="*/ 0 h 17"/>
                    <a:gd name="T6" fmla="*/ 0 w 131"/>
                    <a:gd name="T7" fmla="*/ 0 h 17"/>
                    <a:gd name="T8" fmla="*/ 0 w 131"/>
                    <a:gd name="T9" fmla="*/ 0 h 17"/>
                    <a:gd name="T10" fmla="*/ 0 w 131"/>
                    <a:gd name="T11" fmla="*/ 0 h 17"/>
                    <a:gd name="T12" fmla="*/ 0 w 131"/>
                    <a:gd name="T13" fmla="*/ 0 h 17"/>
                    <a:gd name="T14" fmla="*/ 0 w 131"/>
                    <a:gd name="T15" fmla="*/ 0 h 17"/>
                    <a:gd name="T16" fmla="*/ 0 w 131"/>
                    <a:gd name="T17" fmla="*/ 0 h 17"/>
                    <a:gd name="T18" fmla="*/ 2 w 131"/>
                    <a:gd name="T19" fmla="*/ 0 h 17"/>
                    <a:gd name="T20" fmla="*/ 2 w 131"/>
                    <a:gd name="T21" fmla="*/ 0 h 17"/>
                    <a:gd name="T22" fmla="*/ 2 w 131"/>
                    <a:gd name="T23" fmla="*/ 0 h 17"/>
                    <a:gd name="T24" fmla="*/ 2 w 131"/>
                    <a:gd name="T25" fmla="*/ 0 h 17"/>
                    <a:gd name="T26" fmla="*/ 2 w 131"/>
                    <a:gd name="T27" fmla="*/ 0 h 17"/>
                    <a:gd name="T28" fmla="*/ 0 w 131"/>
                    <a:gd name="T29" fmla="*/ 0 h 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1"/>
                    <a:gd name="T46" fmla="*/ 0 h 17"/>
                    <a:gd name="T47" fmla="*/ 131 w 131"/>
                    <a:gd name="T48" fmla="*/ 17 h 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1" h="17">
                      <a:moveTo>
                        <a:pt x="0" y="0"/>
                      </a:moveTo>
                      <a:lnTo>
                        <a:pt x="2" y="4"/>
                      </a:lnTo>
                      <a:lnTo>
                        <a:pt x="4" y="6"/>
                      </a:lnTo>
                      <a:lnTo>
                        <a:pt x="7" y="9"/>
                      </a:lnTo>
                      <a:lnTo>
                        <a:pt x="8" y="13"/>
                      </a:lnTo>
                      <a:lnTo>
                        <a:pt x="10" y="14"/>
                      </a:lnTo>
                      <a:lnTo>
                        <a:pt x="10" y="15"/>
                      </a:lnTo>
                      <a:lnTo>
                        <a:pt x="11" y="15"/>
                      </a:lnTo>
                      <a:lnTo>
                        <a:pt x="11" y="17"/>
                      </a:lnTo>
                      <a:lnTo>
                        <a:pt x="131" y="17"/>
                      </a:lnTo>
                      <a:lnTo>
                        <a:pt x="130" y="13"/>
                      </a:lnTo>
                      <a:lnTo>
                        <a:pt x="130" y="8"/>
                      </a:lnTo>
                      <a:lnTo>
                        <a:pt x="128" y="5"/>
                      </a:lnTo>
                      <a:lnTo>
                        <a:pt x="127" y="0"/>
                      </a:lnTo>
                      <a:lnTo>
                        <a:pt x="0" y="0"/>
                      </a:lnTo>
                      <a:close/>
                    </a:path>
                  </a:pathLst>
                </a:custGeom>
                <a:solidFill>
                  <a:srgbClr val="999999"/>
                </a:solidFill>
                <a:ln w="9525">
                  <a:noFill/>
                  <a:round/>
                  <a:headEnd/>
                  <a:tailEnd/>
                </a:ln>
              </p:spPr>
              <p:txBody>
                <a:bodyPr/>
                <a:lstStyle/>
                <a:p>
                  <a:endParaRPr lang="en-US"/>
                </a:p>
              </p:txBody>
            </p:sp>
            <p:sp>
              <p:nvSpPr>
                <p:cNvPr id="12828" name="Freeform 805"/>
                <p:cNvSpPr>
                  <a:spLocks/>
                </p:cNvSpPr>
                <p:nvPr/>
              </p:nvSpPr>
              <p:spPr bwMode="auto">
                <a:xfrm>
                  <a:off x="2803" y="4066"/>
                  <a:ext cx="42" cy="5"/>
                </a:xfrm>
                <a:custGeom>
                  <a:avLst/>
                  <a:gdLst>
                    <a:gd name="T0" fmla="*/ 0 w 125"/>
                    <a:gd name="T1" fmla="*/ 0 h 16"/>
                    <a:gd name="T2" fmla="*/ 0 w 125"/>
                    <a:gd name="T3" fmla="*/ 0 h 16"/>
                    <a:gd name="T4" fmla="*/ 0 w 125"/>
                    <a:gd name="T5" fmla="*/ 0 h 16"/>
                    <a:gd name="T6" fmla="*/ 0 w 125"/>
                    <a:gd name="T7" fmla="*/ 0 h 16"/>
                    <a:gd name="T8" fmla="*/ 0 w 125"/>
                    <a:gd name="T9" fmla="*/ 0 h 16"/>
                    <a:gd name="T10" fmla="*/ 0 w 125"/>
                    <a:gd name="T11" fmla="*/ 0 h 16"/>
                    <a:gd name="T12" fmla="*/ 0 w 125"/>
                    <a:gd name="T13" fmla="*/ 0 h 16"/>
                    <a:gd name="T14" fmla="*/ 0 w 125"/>
                    <a:gd name="T15" fmla="*/ 0 h 16"/>
                    <a:gd name="T16" fmla="*/ 0 w 125"/>
                    <a:gd name="T17" fmla="*/ 0 h 16"/>
                    <a:gd name="T18" fmla="*/ 2 w 125"/>
                    <a:gd name="T19" fmla="*/ 0 h 16"/>
                    <a:gd name="T20" fmla="*/ 2 w 125"/>
                    <a:gd name="T21" fmla="*/ 0 h 16"/>
                    <a:gd name="T22" fmla="*/ 2 w 125"/>
                    <a:gd name="T23" fmla="*/ 0 h 16"/>
                    <a:gd name="T24" fmla="*/ 2 w 125"/>
                    <a:gd name="T25" fmla="*/ 0 h 16"/>
                    <a:gd name="T26" fmla="*/ 2 w 125"/>
                    <a:gd name="T27" fmla="*/ 0 h 16"/>
                    <a:gd name="T28" fmla="*/ 0 w 125"/>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5"/>
                    <a:gd name="T46" fmla="*/ 0 h 16"/>
                    <a:gd name="T47" fmla="*/ 125 w 125"/>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5" h="16">
                      <a:moveTo>
                        <a:pt x="0" y="0"/>
                      </a:moveTo>
                      <a:lnTo>
                        <a:pt x="0" y="1"/>
                      </a:lnTo>
                      <a:lnTo>
                        <a:pt x="1" y="3"/>
                      </a:lnTo>
                      <a:lnTo>
                        <a:pt x="1" y="4"/>
                      </a:lnTo>
                      <a:lnTo>
                        <a:pt x="2" y="5"/>
                      </a:lnTo>
                      <a:lnTo>
                        <a:pt x="5" y="9"/>
                      </a:lnTo>
                      <a:lnTo>
                        <a:pt x="8" y="11"/>
                      </a:lnTo>
                      <a:lnTo>
                        <a:pt x="9" y="13"/>
                      </a:lnTo>
                      <a:lnTo>
                        <a:pt x="12" y="16"/>
                      </a:lnTo>
                      <a:lnTo>
                        <a:pt x="125" y="16"/>
                      </a:lnTo>
                      <a:lnTo>
                        <a:pt x="125" y="12"/>
                      </a:lnTo>
                      <a:lnTo>
                        <a:pt x="125" y="9"/>
                      </a:lnTo>
                      <a:lnTo>
                        <a:pt x="124" y="5"/>
                      </a:lnTo>
                      <a:lnTo>
                        <a:pt x="124" y="0"/>
                      </a:lnTo>
                      <a:lnTo>
                        <a:pt x="0" y="0"/>
                      </a:lnTo>
                      <a:close/>
                    </a:path>
                  </a:pathLst>
                </a:custGeom>
                <a:solidFill>
                  <a:srgbClr val="8F8F8F"/>
                </a:solidFill>
                <a:ln w="9525">
                  <a:noFill/>
                  <a:round/>
                  <a:headEnd/>
                  <a:tailEnd/>
                </a:ln>
              </p:spPr>
              <p:txBody>
                <a:bodyPr/>
                <a:lstStyle/>
                <a:p>
                  <a:endParaRPr lang="en-US"/>
                </a:p>
              </p:txBody>
            </p:sp>
            <p:sp>
              <p:nvSpPr>
                <p:cNvPr id="12829" name="Freeform 806"/>
                <p:cNvSpPr>
                  <a:spLocks/>
                </p:cNvSpPr>
                <p:nvPr/>
              </p:nvSpPr>
              <p:spPr bwMode="auto">
                <a:xfrm>
                  <a:off x="2805" y="4069"/>
                  <a:ext cx="40" cy="5"/>
                </a:xfrm>
                <a:custGeom>
                  <a:avLst/>
                  <a:gdLst>
                    <a:gd name="T0" fmla="*/ 0 w 120"/>
                    <a:gd name="T1" fmla="*/ 0 h 16"/>
                    <a:gd name="T2" fmla="*/ 0 w 120"/>
                    <a:gd name="T3" fmla="*/ 0 h 16"/>
                    <a:gd name="T4" fmla="*/ 0 w 120"/>
                    <a:gd name="T5" fmla="*/ 0 h 16"/>
                    <a:gd name="T6" fmla="*/ 0 w 120"/>
                    <a:gd name="T7" fmla="*/ 0 h 16"/>
                    <a:gd name="T8" fmla="*/ 0 w 120"/>
                    <a:gd name="T9" fmla="*/ 0 h 16"/>
                    <a:gd name="T10" fmla="*/ 1 w 120"/>
                    <a:gd name="T11" fmla="*/ 0 h 16"/>
                    <a:gd name="T12" fmla="*/ 1 w 120"/>
                    <a:gd name="T13" fmla="*/ 0 h 16"/>
                    <a:gd name="T14" fmla="*/ 1 w 120"/>
                    <a:gd name="T15" fmla="*/ 0 h 16"/>
                    <a:gd name="T16" fmla="*/ 1 w 120"/>
                    <a:gd name="T17" fmla="*/ 0 h 16"/>
                    <a:gd name="T18" fmla="*/ 1 w 120"/>
                    <a:gd name="T19" fmla="*/ 0 h 16"/>
                    <a:gd name="T20" fmla="*/ 0 w 120"/>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0"/>
                    <a:gd name="T34" fmla="*/ 0 h 16"/>
                    <a:gd name="T35" fmla="*/ 120 w 120"/>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0" h="16">
                      <a:moveTo>
                        <a:pt x="15" y="16"/>
                      </a:moveTo>
                      <a:lnTo>
                        <a:pt x="13" y="12"/>
                      </a:lnTo>
                      <a:lnTo>
                        <a:pt x="8" y="9"/>
                      </a:lnTo>
                      <a:lnTo>
                        <a:pt x="4" y="4"/>
                      </a:lnTo>
                      <a:lnTo>
                        <a:pt x="0" y="0"/>
                      </a:lnTo>
                      <a:lnTo>
                        <a:pt x="120" y="0"/>
                      </a:lnTo>
                      <a:lnTo>
                        <a:pt x="120" y="4"/>
                      </a:lnTo>
                      <a:lnTo>
                        <a:pt x="120" y="9"/>
                      </a:lnTo>
                      <a:lnTo>
                        <a:pt x="119" y="12"/>
                      </a:lnTo>
                      <a:lnTo>
                        <a:pt x="119" y="16"/>
                      </a:lnTo>
                      <a:lnTo>
                        <a:pt x="15" y="16"/>
                      </a:lnTo>
                      <a:close/>
                    </a:path>
                  </a:pathLst>
                </a:custGeom>
                <a:solidFill>
                  <a:srgbClr val="858585"/>
                </a:solidFill>
                <a:ln w="9525">
                  <a:noFill/>
                  <a:round/>
                  <a:headEnd/>
                  <a:tailEnd/>
                </a:ln>
              </p:spPr>
              <p:txBody>
                <a:bodyPr/>
                <a:lstStyle/>
                <a:p>
                  <a:endParaRPr lang="en-US"/>
                </a:p>
              </p:txBody>
            </p:sp>
            <p:sp>
              <p:nvSpPr>
                <p:cNvPr id="12830" name="Freeform 807"/>
                <p:cNvSpPr>
                  <a:spLocks/>
                </p:cNvSpPr>
                <p:nvPr/>
              </p:nvSpPr>
              <p:spPr bwMode="auto">
                <a:xfrm>
                  <a:off x="2807" y="4071"/>
                  <a:ext cx="38" cy="5"/>
                </a:xfrm>
                <a:custGeom>
                  <a:avLst/>
                  <a:gdLst>
                    <a:gd name="T0" fmla="*/ 0 w 113"/>
                    <a:gd name="T1" fmla="*/ 0 h 16"/>
                    <a:gd name="T2" fmla="*/ 0 w 113"/>
                    <a:gd name="T3" fmla="*/ 0 h 16"/>
                    <a:gd name="T4" fmla="*/ 0 w 113"/>
                    <a:gd name="T5" fmla="*/ 0 h 16"/>
                    <a:gd name="T6" fmla="*/ 0 w 113"/>
                    <a:gd name="T7" fmla="*/ 0 h 16"/>
                    <a:gd name="T8" fmla="*/ 0 w 113"/>
                    <a:gd name="T9" fmla="*/ 0 h 16"/>
                    <a:gd name="T10" fmla="*/ 1 w 113"/>
                    <a:gd name="T11" fmla="*/ 0 h 16"/>
                    <a:gd name="T12" fmla="*/ 1 w 113"/>
                    <a:gd name="T13" fmla="*/ 0 h 16"/>
                    <a:gd name="T14" fmla="*/ 1 w 113"/>
                    <a:gd name="T15" fmla="*/ 0 h 16"/>
                    <a:gd name="T16" fmla="*/ 1 w 113"/>
                    <a:gd name="T17" fmla="*/ 0 h 16"/>
                    <a:gd name="T18" fmla="*/ 1 w 113"/>
                    <a:gd name="T19" fmla="*/ 0 h 16"/>
                    <a:gd name="T20" fmla="*/ 0 w 113"/>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3"/>
                    <a:gd name="T34" fmla="*/ 0 h 16"/>
                    <a:gd name="T35" fmla="*/ 113 w 113"/>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3" h="16">
                      <a:moveTo>
                        <a:pt x="18" y="16"/>
                      </a:moveTo>
                      <a:lnTo>
                        <a:pt x="14" y="12"/>
                      </a:lnTo>
                      <a:lnTo>
                        <a:pt x="10" y="9"/>
                      </a:lnTo>
                      <a:lnTo>
                        <a:pt x="4" y="5"/>
                      </a:lnTo>
                      <a:lnTo>
                        <a:pt x="0" y="0"/>
                      </a:lnTo>
                      <a:lnTo>
                        <a:pt x="113" y="0"/>
                      </a:lnTo>
                      <a:lnTo>
                        <a:pt x="112" y="5"/>
                      </a:lnTo>
                      <a:lnTo>
                        <a:pt x="110" y="9"/>
                      </a:lnTo>
                      <a:lnTo>
                        <a:pt x="108" y="14"/>
                      </a:lnTo>
                      <a:lnTo>
                        <a:pt x="106" y="16"/>
                      </a:lnTo>
                      <a:lnTo>
                        <a:pt x="18" y="16"/>
                      </a:lnTo>
                      <a:close/>
                    </a:path>
                  </a:pathLst>
                </a:custGeom>
                <a:solidFill>
                  <a:srgbClr val="7D7D7D"/>
                </a:solidFill>
                <a:ln w="9525">
                  <a:noFill/>
                  <a:round/>
                  <a:headEnd/>
                  <a:tailEnd/>
                </a:ln>
              </p:spPr>
              <p:txBody>
                <a:bodyPr/>
                <a:lstStyle/>
                <a:p>
                  <a:endParaRPr lang="en-US"/>
                </a:p>
              </p:txBody>
            </p:sp>
          </p:grpSp>
          <p:grpSp>
            <p:nvGrpSpPr>
              <p:cNvPr id="17" name="Group 1009"/>
              <p:cNvGrpSpPr>
                <a:grpSpLocks/>
              </p:cNvGrpSpPr>
              <p:nvPr/>
            </p:nvGrpSpPr>
            <p:grpSpPr bwMode="auto">
              <a:xfrm>
                <a:off x="2792" y="4032"/>
                <a:ext cx="54" cy="55"/>
                <a:chOff x="2793" y="4033"/>
                <a:chExt cx="54" cy="55"/>
              </a:xfrm>
            </p:grpSpPr>
            <p:sp>
              <p:nvSpPr>
                <p:cNvPr id="12431" name="Freeform 809"/>
                <p:cNvSpPr>
                  <a:spLocks/>
                </p:cNvSpPr>
                <p:nvPr/>
              </p:nvSpPr>
              <p:spPr bwMode="auto">
                <a:xfrm>
                  <a:off x="2810" y="4074"/>
                  <a:ext cx="34" cy="5"/>
                </a:xfrm>
                <a:custGeom>
                  <a:avLst/>
                  <a:gdLst>
                    <a:gd name="T0" fmla="*/ 0 w 104"/>
                    <a:gd name="T1" fmla="*/ 0 h 15"/>
                    <a:gd name="T2" fmla="*/ 0 w 104"/>
                    <a:gd name="T3" fmla="*/ 0 h 15"/>
                    <a:gd name="T4" fmla="*/ 0 w 104"/>
                    <a:gd name="T5" fmla="*/ 0 h 15"/>
                    <a:gd name="T6" fmla="*/ 0 w 104"/>
                    <a:gd name="T7" fmla="*/ 0 h 15"/>
                    <a:gd name="T8" fmla="*/ 0 w 104"/>
                    <a:gd name="T9" fmla="*/ 0 h 15"/>
                    <a:gd name="T10" fmla="*/ 1 w 104"/>
                    <a:gd name="T11" fmla="*/ 0 h 15"/>
                    <a:gd name="T12" fmla="*/ 1 w 104"/>
                    <a:gd name="T13" fmla="*/ 0 h 15"/>
                    <a:gd name="T14" fmla="*/ 1 w 104"/>
                    <a:gd name="T15" fmla="*/ 0 h 15"/>
                    <a:gd name="T16" fmla="*/ 1 w 104"/>
                    <a:gd name="T17" fmla="*/ 0 h 15"/>
                    <a:gd name="T18" fmla="*/ 1 w 104"/>
                    <a:gd name="T19" fmla="*/ 0 h 15"/>
                    <a:gd name="T20" fmla="*/ 1 w 104"/>
                    <a:gd name="T21" fmla="*/ 0 h 15"/>
                    <a:gd name="T22" fmla="*/ 0 w 104"/>
                    <a:gd name="T23" fmla="*/ 0 h 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4"/>
                    <a:gd name="T37" fmla="*/ 0 h 15"/>
                    <a:gd name="T38" fmla="*/ 104 w 104"/>
                    <a:gd name="T39" fmla="*/ 15 h 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4" h="15">
                      <a:moveTo>
                        <a:pt x="24" y="15"/>
                      </a:moveTo>
                      <a:lnTo>
                        <a:pt x="17" y="13"/>
                      </a:lnTo>
                      <a:lnTo>
                        <a:pt x="13" y="8"/>
                      </a:lnTo>
                      <a:lnTo>
                        <a:pt x="6" y="5"/>
                      </a:lnTo>
                      <a:lnTo>
                        <a:pt x="0" y="0"/>
                      </a:lnTo>
                      <a:lnTo>
                        <a:pt x="104" y="0"/>
                      </a:lnTo>
                      <a:lnTo>
                        <a:pt x="102" y="3"/>
                      </a:lnTo>
                      <a:lnTo>
                        <a:pt x="100" y="7"/>
                      </a:lnTo>
                      <a:lnTo>
                        <a:pt x="96" y="9"/>
                      </a:lnTo>
                      <a:lnTo>
                        <a:pt x="91" y="12"/>
                      </a:lnTo>
                      <a:lnTo>
                        <a:pt x="82" y="15"/>
                      </a:lnTo>
                      <a:lnTo>
                        <a:pt x="24" y="15"/>
                      </a:lnTo>
                      <a:close/>
                    </a:path>
                  </a:pathLst>
                </a:custGeom>
                <a:solidFill>
                  <a:srgbClr val="737373"/>
                </a:solidFill>
                <a:ln w="9525">
                  <a:noFill/>
                  <a:round/>
                  <a:headEnd/>
                  <a:tailEnd/>
                </a:ln>
              </p:spPr>
              <p:txBody>
                <a:bodyPr/>
                <a:lstStyle/>
                <a:p>
                  <a:endParaRPr lang="en-US"/>
                </a:p>
              </p:txBody>
            </p:sp>
            <p:sp>
              <p:nvSpPr>
                <p:cNvPr id="12432" name="Freeform 810"/>
                <p:cNvSpPr>
                  <a:spLocks/>
                </p:cNvSpPr>
                <p:nvPr/>
              </p:nvSpPr>
              <p:spPr bwMode="auto">
                <a:xfrm>
                  <a:off x="2813" y="4076"/>
                  <a:ext cx="29" cy="6"/>
                </a:xfrm>
                <a:custGeom>
                  <a:avLst/>
                  <a:gdLst>
                    <a:gd name="T0" fmla="*/ 0 w 88"/>
                    <a:gd name="T1" fmla="*/ 0 h 16"/>
                    <a:gd name="T2" fmla="*/ 0 w 88"/>
                    <a:gd name="T3" fmla="*/ 0 h 16"/>
                    <a:gd name="T4" fmla="*/ 0 w 88"/>
                    <a:gd name="T5" fmla="*/ 0 h 16"/>
                    <a:gd name="T6" fmla="*/ 0 w 88"/>
                    <a:gd name="T7" fmla="*/ 0 h 16"/>
                    <a:gd name="T8" fmla="*/ 0 w 88"/>
                    <a:gd name="T9" fmla="*/ 0 h 16"/>
                    <a:gd name="T10" fmla="*/ 0 w 88"/>
                    <a:gd name="T11" fmla="*/ 0 h 16"/>
                    <a:gd name="T12" fmla="*/ 0 w 88"/>
                    <a:gd name="T13" fmla="*/ 0 h 16"/>
                    <a:gd name="T14" fmla="*/ 0 w 88"/>
                    <a:gd name="T15" fmla="*/ 0 h 16"/>
                    <a:gd name="T16" fmla="*/ 0 w 88"/>
                    <a:gd name="T17" fmla="*/ 0 h 16"/>
                    <a:gd name="T18" fmla="*/ 1 w 88"/>
                    <a:gd name="T19" fmla="*/ 0 h 16"/>
                    <a:gd name="T20" fmla="*/ 1 w 88"/>
                    <a:gd name="T21" fmla="*/ 0 h 16"/>
                    <a:gd name="T22" fmla="*/ 1 w 88"/>
                    <a:gd name="T23" fmla="*/ 0 h 16"/>
                    <a:gd name="T24" fmla="*/ 1 w 88"/>
                    <a:gd name="T25" fmla="*/ 0 h 16"/>
                    <a:gd name="T26" fmla="*/ 1 w 88"/>
                    <a:gd name="T27" fmla="*/ 0 h 16"/>
                    <a:gd name="T28" fmla="*/ 1 w 88"/>
                    <a:gd name="T29" fmla="*/ 0 h 16"/>
                    <a:gd name="T30" fmla="*/ 0 w 88"/>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8"/>
                    <a:gd name="T49" fmla="*/ 0 h 16"/>
                    <a:gd name="T50" fmla="*/ 88 w 88"/>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8" h="16">
                      <a:moveTo>
                        <a:pt x="32" y="16"/>
                      </a:moveTo>
                      <a:lnTo>
                        <a:pt x="28" y="15"/>
                      </a:lnTo>
                      <a:lnTo>
                        <a:pt x="23" y="14"/>
                      </a:lnTo>
                      <a:lnTo>
                        <a:pt x="19" y="13"/>
                      </a:lnTo>
                      <a:lnTo>
                        <a:pt x="17" y="11"/>
                      </a:lnTo>
                      <a:lnTo>
                        <a:pt x="12" y="8"/>
                      </a:lnTo>
                      <a:lnTo>
                        <a:pt x="8" y="6"/>
                      </a:lnTo>
                      <a:lnTo>
                        <a:pt x="4" y="4"/>
                      </a:lnTo>
                      <a:lnTo>
                        <a:pt x="0" y="0"/>
                      </a:lnTo>
                      <a:lnTo>
                        <a:pt x="88" y="0"/>
                      </a:lnTo>
                      <a:lnTo>
                        <a:pt x="86" y="1"/>
                      </a:lnTo>
                      <a:lnTo>
                        <a:pt x="86" y="2"/>
                      </a:lnTo>
                      <a:lnTo>
                        <a:pt x="84" y="4"/>
                      </a:lnTo>
                      <a:lnTo>
                        <a:pt x="81" y="5"/>
                      </a:lnTo>
                      <a:lnTo>
                        <a:pt x="55" y="16"/>
                      </a:lnTo>
                      <a:lnTo>
                        <a:pt x="32" y="16"/>
                      </a:lnTo>
                      <a:close/>
                    </a:path>
                  </a:pathLst>
                </a:custGeom>
                <a:solidFill>
                  <a:srgbClr val="696969"/>
                </a:solidFill>
                <a:ln w="9525">
                  <a:noFill/>
                  <a:round/>
                  <a:headEnd/>
                  <a:tailEnd/>
                </a:ln>
              </p:spPr>
              <p:txBody>
                <a:bodyPr/>
                <a:lstStyle/>
                <a:p>
                  <a:endParaRPr lang="en-US"/>
                </a:p>
              </p:txBody>
            </p:sp>
            <p:sp>
              <p:nvSpPr>
                <p:cNvPr id="12433" name="Freeform 811"/>
                <p:cNvSpPr>
                  <a:spLocks/>
                </p:cNvSpPr>
                <p:nvPr/>
              </p:nvSpPr>
              <p:spPr bwMode="auto">
                <a:xfrm>
                  <a:off x="2818" y="4079"/>
                  <a:ext cx="19" cy="4"/>
                </a:xfrm>
                <a:custGeom>
                  <a:avLst/>
                  <a:gdLst>
                    <a:gd name="T0" fmla="*/ 0 w 58"/>
                    <a:gd name="T1" fmla="*/ 0 h 11"/>
                    <a:gd name="T2" fmla="*/ 0 w 58"/>
                    <a:gd name="T3" fmla="*/ 0 h 11"/>
                    <a:gd name="T4" fmla="*/ 0 w 58"/>
                    <a:gd name="T5" fmla="*/ 0 h 11"/>
                    <a:gd name="T6" fmla="*/ 0 w 58"/>
                    <a:gd name="T7" fmla="*/ 0 h 11"/>
                    <a:gd name="T8" fmla="*/ 0 w 58"/>
                    <a:gd name="T9" fmla="*/ 0 h 11"/>
                    <a:gd name="T10" fmla="*/ 0 w 58"/>
                    <a:gd name="T11" fmla="*/ 0 h 11"/>
                    <a:gd name="T12" fmla="*/ 0 w 58"/>
                    <a:gd name="T13" fmla="*/ 0 h 11"/>
                    <a:gd name="T14" fmla="*/ 0 w 58"/>
                    <a:gd name="T15" fmla="*/ 0 h 11"/>
                    <a:gd name="T16" fmla="*/ 0 w 58"/>
                    <a:gd name="T17" fmla="*/ 0 h 11"/>
                    <a:gd name="T18" fmla="*/ 1 w 58"/>
                    <a:gd name="T19" fmla="*/ 0 h 11"/>
                    <a:gd name="T20" fmla="*/ 0 w 5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8"/>
                    <a:gd name="T34" fmla="*/ 0 h 11"/>
                    <a:gd name="T35" fmla="*/ 58 w 5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8" h="11">
                      <a:moveTo>
                        <a:pt x="0" y="0"/>
                      </a:moveTo>
                      <a:lnTo>
                        <a:pt x="5" y="4"/>
                      </a:lnTo>
                      <a:lnTo>
                        <a:pt x="11" y="6"/>
                      </a:lnTo>
                      <a:lnTo>
                        <a:pt x="16" y="8"/>
                      </a:lnTo>
                      <a:lnTo>
                        <a:pt x="22" y="10"/>
                      </a:lnTo>
                      <a:lnTo>
                        <a:pt x="26" y="11"/>
                      </a:lnTo>
                      <a:lnTo>
                        <a:pt x="32" y="11"/>
                      </a:lnTo>
                      <a:lnTo>
                        <a:pt x="36" y="11"/>
                      </a:lnTo>
                      <a:lnTo>
                        <a:pt x="40" y="10"/>
                      </a:lnTo>
                      <a:lnTo>
                        <a:pt x="58" y="0"/>
                      </a:lnTo>
                      <a:lnTo>
                        <a:pt x="0" y="0"/>
                      </a:lnTo>
                      <a:close/>
                    </a:path>
                  </a:pathLst>
                </a:custGeom>
                <a:solidFill>
                  <a:srgbClr val="5E5E5E"/>
                </a:solidFill>
                <a:ln w="9525">
                  <a:noFill/>
                  <a:round/>
                  <a:headEnd/>
                  <a:tailEnd/>
                </a:ln>
              </p:spPr>
              <p:txBody>
                <a:bodyPr/>
                <a:lstStyle/>
                <a:p>
                  <a:endParaRPr lang="en-US"/>
                </a:p>
              </p:txBody>
            </p:sp>
            <p:sp>
              <p:nvSpPr>
                <p:cNvPr id="12434" name="Freeform 812"/>
                <p:cNvSpPr>
                  <a:spLocks/>
                </p:cNvSpPr>
                <p:nvPr/>
              </p:nvSpPr>
              <p:spPr bwMode="auto">
                <a:xfrm>
                  <a:off x="2824" y="4082"/>
                  <a:ext cx="7" cy="1"/>
                </a:xfrm>
                <a:custGeom>
                  <a:avLst/>
                  <a:gdLst>
                    <a:gd name="T0" fmla="*/ 0 w 23"/>
                    <a:gd name="T1" fmla="*/ 0 h 3"/>
                    <a:gd name="T2" fmla="*/ 0 w 23"/>
                    <a:gd name="T3" fmla="*/ 0 h 3"/>
                    <a:gd name="T4" fmla="*/ 0 w 23"/>
                    <a:gd name="T5" fmla="*/ 0 h 3"/>
                    <a:gd name="T6" fmla="*/ 0 w 23"/>
                    <a:gd name="T7" fmla="*/ 0 h 3"/>
                    <a:gd name="T8" fmla="*/ 0 w 23"/>
                    <a:gd name="T9" fmla="*/ 0 h 3"/>
                    <a:gd name="T10" fmla="*/ 0 w 23"/>
                    <a:gd name="T11" fmla="*/ 0 h 3"/>
                    <a:gd name="T12" fmla="*/ 0 w 23"/>
                    <a:gd name="T13" fmla="*/ 0 h 3"/>
                    <a:gd name="T14" fmla="*/ 0 60000 65536"/>
                    <a:gd name="T15" fmla="*/ 0 60000 65536"/>
                    <a:gd name="T16" fmla="*/ 0 60000 65536"/>
                    <a:gd name="T17" fmla="*/ 0 60000 65536"/>
                    <a:gd name="T18" fmla="*/ 0 60000 65536"/>
                    <a:gd name="T19" fmla="*/ 0 60000 65536"/>
                    <a:gd name="T20" fmla="*/ 0 60000 65536"/>
                    <a:gd name="T21" fmla="*/ 0 w 23"/>
                    <a:gd name="T22" fmla="*/ 0 h 3"/>
                    <a:gd name="T23" fmla="*/ 23 w 23"/>
                    <a:gd name="T24" fmla="*/ 3 h 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
                      <a:moveTo>
                        <a:pt x="22" y="2"/>
                      </a:moveTo>
                      <a:lnTo>
                        <a:pt x="16" y="3"/>
                      </a:lnTo>
                      <a:lnTo>
                        <a:pt x="12" y="3"/>
                      </a:lnTo>
                      <a:lnTo>
                        <a:pt x="5" y="2"/>
                      </a:lnTo>
                      <a:lnTo>
                        <a:pt x="0" y="0"/>
                      </a:lnTo>
                      <a:lnTo>
                        <a:pt x="23" y="0"/>
                      </a:lnTo>
                      <a:lnTo>
                        <a:pt x="22" y="2"/>
                      </a:lnTo>
                      <a:close/>
                    </a:path>
                  </a:pathLst>
                </a:custGeom>
                <a:solidFill>
                  <a:srgbClr val="575757"/>
                </a:solidFill>
                <a:ln w="9525">
                  <a:noFill/>
                  <a:round/>
                  <a:headEnd/>
                  <a:tailEnd/>
                </a:ln>
              </p:spPr>
              <p:txBody>
                <a:bodyPr/>
                <a:lstStyle/>
                <a:p>
                  <a:endParaRPr lang="en-US"/>
                </a:p>
              </p:txBody>
            </p:sp>
            <p:sp>
              <p:nvSpPr>
                <p:cNvPr id="12435" name="Freeform 813"/>
                <p:cNvSpPr>
                  <a:spLocks/>
                </p:cNvSpPr>
                <p:nvPr/>
              </p:nvSpPr>
              <p:spPr bwMode="auto">
                <a:xfrm>
                  <a:off x="2800" y="4037"/>
                  <a:ext cx="11" cy="6"/>
                </a:xfrm>
                <a:custGeom>
                  <a:avLst/>
                  <a:gdLst>
                    <a:gd name="T0" fmla="*/ 0 w 33"/>
                    <a:gd name="T1" fmla="*/ 0 h 20"/>
                    <a:gd name="T2" fmla="*/ 0 w 33"/>
                    <a:gd name="T3" fmla="*/ 0 h 20"/>
                    <a:gd name="T4" fmla="*/ 0 w 33"/>
                    <a:gd name="T5" fmla="*/ 0 h 20"/>
                    <a:gd name="T6" fmla="*/ 0 w 33"/>
                    <a:gd name="T7" fmla="*/ 0 h 20"/>
                    <a:gd name="T8" fmla="*/ 0 w 33"/>
                    <a:gd name="T9" fmla="*/ 0 h 20"/>
                    <a:gd name="T10" fmla="*/ 0 w 33"/>
                    <a:gd name="T11" fmla="*/ 0 h 20"/>
                    <a:gd name="T12" fmla="*/ 0 w 33"/>
                    <a:gd name="T13" fmla="*/ 0 h 20"/>
                    <a:gd name="T14" fmla="*/ 0 w 33"/>
                    <a:gd name="T15" fmla="*/ 0 h 20"/>
                    <a:gd name="T16" fmla="*/ 0 w 33"/>
                    <a:gd name="T17" fmla="*/ 0 h 20"/>
                    <a:gd name="T18" fmla="*/ 0 w 33"/>
                    <a:gd name="T19" fmla="*/ 0 h 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20"/>
                    <a:gd name="T32" fmla="*/ 33 w 33"/>
                    <a:gd name="T33" fmla="*/ 20 h 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20">
                      <a:moveTo>
                        <a:pt x="6" y="20"/>
                      </a:moveTo>
                      <a:lnTo>
                        <a:pt x="6" y="20"/>
                      </a:lnTo>
                      <a:lnTo>
                        <a:pt x="33" y="10"/>
                      </a:lnTo>
                      <a:lnTo>
                        <a:pt x="28" y="0"/>
                      </a:lnTo>
                      <a:lnTo>
                        <a:pt x="0" y="12"/>
                      </a:lnTo>
                      <a:lnTo>
                        <a:pt x="6" y="20"/>
                      </a:lnTo>
                      <a:close/>
                    </a:path>
                  </a:pathLst>
                </a:custGeom>
                <a:solidFill>
                  <a:srgbClr val="000000"/>
                </a:solidFill>
                <a:ln w="9525">
                  <a:noFill/>
                  <a:round/>
                  <a:headEnd/>
                  <a:tailEnd/>
                </a:ln>
              </p:spPr>
              <p:txBody>
                <a:bodyPr/>
                <a:lstStyle/>
                <a:p>
                  <a:endParaRPr lang="en-US"/>
                </a:p>
              </p:txBody>
            </p:sp>
            <p:sp>
              <p:nvSpPr>
                <p:cNvPr id="12436" name="Freeform 814"/>
                <p:cNvSpPr>
                  <a:spLocks/>
                </p:cNvSpPr>
                <p:nvPr/>
              </p:nvSpPr>
              <p:spPr bwMode="auto">
                <a:xfrm>
                  <a:off x="2795" y="4041"/>
                  <a:ext cx="10" cy="28"/>
                </a:xfrm>
                <a:custGeom>
                  <a:avLst/>
                  <a:gdLst>
                    <a:gd name="T0" fmla="*/ 0 w 32"/>
                    <a:gd name="T1" fmla="*/ 1 h 84"/>
                    <a:gd name="T2" fmla="*/ 0 w 32"/>
                    <a:gd name="T3" fmla="*/ 1 h 84"/>
                    <a:gd name="T4" fmla="*/ 0 w 32"/>
                    <a:gd name="T5" fmla="*/ 1 h 84"/>
                    <a:gd name="T6" fmla="*/ 0 w 32"/>
                    <a:gd name="T7" fmla="*/ 1 h 84"/>
                    <a:gd name="T8" fmla="*/ 0 w 32"/>
                    <a:gd name="T9" fmla="*/ 1 h 84"/>
                    <a:gd name="T10" fmla="*/ 0 w 32"/>
                    <a:gd name="T11" fmla="*/ 0 h 84"/>
                    <a:gd name="T12" fmla="*/ 0 w 32"/>
                    <a:gd name="T13" fmla="*/ 0 h 84"/>
                    <a:gd name="T14" fmla="*/ 0 w 32"/>
                    <a:gd name="T15" fmla="*/ 0 h 84"/>
                    <a:gd name="T16" fmla="*/ 0 w 32"/>
                    <a:gd name="T17" fmla="*/ 0 h 84"/>
                    <a:gd name="T18" fmla="*/ 0 w 32"/>
                    <a:gd name="T19" fmla="*/ 0 h 84"/>
                    <a:gd name="T20" fmla="*/ 0 w 32"/>
                    <a:gd name="T21" fmla="*/ 0 h 84"/>
                    <a:gd name="T22" fmla="*/ 0 w 32"/>
                    <a:gd name="T23" fmla="*/ 0 h 84"/>
                    <a:gd name="T24" fmla="*/ 0 w 32"/>
                    <a:gd name="T25" fmla="*/ 0 h 84"/>
                    <a:gd name="T26" fmla="*/ 0 w 32"/>
                    <a:gd name="T27" fmla="*/ 0 h 84"/>
                    <a:gd name="T28" fmla="*/ 0 w 32"/>
                    <a:gd name="T29" fmla="*/ 0 h 84"/>
                    <a:gd name="T30" fmla="*/ 0 w 32"/>
                    <a:gd name="T31" fmla="*/ 1 h 84"/>
                    <a:gd name="T32" fmla="*/ 0 w 32"/>
                    <a:gd name="T33" fmla="*/ 1 h 84"/>
                    <a:gd name="T34" fmla="*/ 0 w 32"/>
                    <a:gd name="T35" fmla="*/ 1 h 84"/>
                    <a:gd name="T36" fmla="*/ 0 w 32"/>
                    <a:gd name="T37" fmla="*/ 1 h 84"/>
                    <a:gd name="T38" fmla="*/ 0 w 32"/>
                    <a:gd name="T39" fmla="*/ 1 h 84"/>
                    <a:gd name="T40" fmla="*/ 0 w 32"/>
                    <a:gd name="T41" fmla="*/ 1 h 84"/>
                    <a:gd name="T42" fmla="*/ 0 w 32"/>
                    <a:gd name="T43" fmla="*/ 1 h 84"/>
                    <a:gd name="T44" fmla="*/ 0 w 32"/>
                    <a:gd name="T45" fmla="*/ 1 h 84"/>
                    <a:gd name="T46" fmla="*/ 0 w 32"/>
                    <a:gd name="T47" fmla="*/ 1 h 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
                    <a:gd name="T73" fmla="*/ 0 h 84"/>
                    <a:gd name="T74" fmla="*/ 32 w 32"/>
                    <a:gd name="T75" fmla="*/ 84 h 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 h="84">
                      <a:moveTo>
                        <a:pt x="32" y="78"/>
                      </a:moveTo>
                      <a:lnTo>
                        <a:pt x="32" y="78"/>
                      </a:lnTo>
                      <a:lnTo>
                        <a:pt x="23" y="66"/>
                      </a:lnTo>
                      <a:lnTo>
                        <a:pt x="18" y="54"/>
                      </a:lnTo>
                      <a:lnTo>
                        <a:pt x="14" y="42"/>
                      </a:lnTo>
                      <a:lnTo>
                        <a:pt x="12" y="33"/>
                      </a:lnTo>
                      <a:lnTo>
                        <a:pt x="12" y="24"/>
                      </a:lnTo>
                      <a:lnTo>
                        <a:pt x="14" y="17"/>
                      </a:lnTo>
                      <a:lnTo>
                        <a:pt x="16" y="12"/>
                      </a:lnTo>
                      <a:lnTo>
                        <a:pt x="22" y="8"/>
                      </a:lnTo>
                      <a:lnTo>
                        <a:pt x="16" y="0"/>
                      </a:lnTo>
                      <a:lnTo>
                        <a:pt x="8" y="5"/>
                      </a:lnTo>
                      <a:lnTo>
                        <a:pt x="3" y="13"/>
                      </a:lnTo>
                      <a:lnTo>
                        <a:pt x="0" y="22"/>
                      </a:lnTo>
                      <a:lnTo>
                        <a:pt x="0" y="34"/>
                      </a:lnTo>
                      <a:lnTo>
                        <a:pt x="3" y="45"/>
                      </a:lnTo>
                      <a:lnTo>
                        <a:pt x="7" y="58"/>
                      </a:lnTo>
                      <a:lnTo>
                        <a:pt x="14" y="69"/>
                      </a:lnTo>
                      <a:lnTo>
                        <a:pt x="22" y="84"/>
                      </a:lnTo>
                      <a:lnTo>
                        <a:pt x="32" y="78"/>
                      </a:lnTo>
                      <a:close/>
                    </a:path>
                  </a:pathLst>
                </a:custGeom>
                <a:solidFill>
                  <a:srgbClr val="000000"/>
                </a:solidFill>
                <a:ln w="9525">
                  <a:noFill/>
                  <a:round/>
                  <a:headEnd/>
                  <a:tailEnd/>
                </a:ln>
              </p:spPr>
              <p:txBody>
                <a:bodyPr/>
                <a:lstStyle/>
                <a:p>
                  <a:endParaRPr lang="en-US"/>
                </a:p>
              </p:txBody>
            </p:sp>
            <p:sp>
              <p:nvSpPr>
                <p:cNvPr id="12437" name="Freeform 815"/>
                <p:cNvSpPr>
                  <a:spLocks/>
                </p:cNvSpPr>
                <p:nvPr/>
              </p:nvSpPr>
              <p:spPr bwMode="auto">
                <a:xfrm>
                  <a:off x="2802" y="4067"/>
                  <a:ext cx="30" cy="18"/>
                </a:xfrm>
                <a:custGeom>
                  <a:avLst/>
                  <a:gdLst>
                    <a:gd name="T0" fmla="*/ 1 w 90"/>
                    <a:gd name="T1" fmla="*/ 1 h 54"/>
                    <a:gd name="T2" fmla="*/ 1 w 90"/>
                    <a:gd name="T3" fmla="*/ 1 h 54"/>
                    <a:gd name="T4" fmla="*/ 1 w 90"/>
                    <a:gd name="T5" fmla="*/ 1 h 54"/>
                    <a:gd name="T6" fmla="*/ 1 w 90"/>
                    <a:gd name="T7" fmla="*/ 1 h 54"/>
                    <a:gd name="T8" fmla="*/ 1 w 90"/>
                    <a:gd name="T9" fmla="*/ 1 h 54"/>
                    <a:gd name="T10" fmla="*/ 1 w 90"/>
                    <a:gd name="T11" fmla="*/ 0 h 54"/>
                    <a:gd name="T12" fmla="*/ 0 w 90"/>
                    <a:gd name="T13" fmla="*/ 0 h 54"/>
                    <a:gd name="T14" fmla="*/ 0 w 90"/>
                    <a:gd name="T15" fmla="*/ 0 h 54"/>
                    <a:gd name="T16" fmla="*/ 0 w 90"/>
                    <a:gd name="T17" fmla="*/ 0 h 54"/>
                    <a:gd name="T18" fmla="*/ 0 w 90"/>
                    <a:gd name="T19" fmla="*/ 0 h 54"/>
                    <a:gd name="T20" fmla="*/ 0 w 90"/>
                    <a:gd name="T21" fmla="*/ 0 h 54"/>
                    <a:gd name="T22" fmla="*/ 0 w 90"/>
                    <a:gd name="T23" fmla="*/ 0 h 54"/>
                    <a:gd name="T24" fmla="*/ 0 w 90"/>
                    <a:gd name="T25" fmla="*/ 0 h 54"/>
                    <a:gd name="T26" fmla="*/ 0 w 90"/>
                    <a:gd name="T27" fmla="*/ 0 h 54"/>
                    <a:gd name="T28" fmla="*/ 1 w 90"/>
                    <a:gd name="T29" fmla="*/ 1 h 54"/>
                    <a:gd name="T30" fmla="*/ 1 w 90"/>
                    <a:gd name="T31" fmla="*/ 1 h 54"/>
                    <a:gd name="T32" fmla="*/ 1 w 90"/>
                    <a:gd name="T33" fmla="*/ 1 h 54"/>
                    <a:gd name="T34" fmla="*/ 1 w 90"/>
                    <a:gd name="T35" fmla="*/ 1 h 54"/>
                    <a:gd name="T36" fmla="*/ 1 w 90"/>
                    <a:gd name="T37" fmla="*/ 1 h 54"/>
                    <a:gd name="T38" fmla="*/ 1 w 90"/>
                    <a:gd name="T39" fmla="*/ 1 h 54"/>
                    <a:gd name="T40" fmla="*/ 1 w 90"/>
                    <a:gd name="T41" fmla="*/ 1 h 54"/>
                    <a:gd name="T42" fmla="*/ 1 w 90"/>
                    <a:gd name="T43" fmla="*/ 1 h 54"/>
                    <a:gd name="T44" fmla="*/ 1 w 90"/>
                    <a:gd name="T45" fmla="*/ 1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54"/>
                    <a:gd name="T71" fmla="*/ 90 w 90"/>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54">
                      <a:moveTo>
                        <a:pt x="84" y="42"/>
                      </a:moveTo>
                      <a:lnTo>
                        <a:pt x="84" y="42"/>
                      </a:lnTo>
                      <a:lnTo>
                        <a:pt x="77" y="43"/>
                      </a:lnTo>
                      <a:lnTo>
                        <a:pt x="70" y="43"/>
                      </a:lnTo>
                      <a:lnTo>
                        <a:pt x="61" y="41"/>
                      </a:lnTo>
                      <a:lnTo>
                        <a:pt x="51" y="36"/>
                      </a:lnTo>
                      <a:lnTo>
                        <a:pt x="40" y="29"/>
                      </a:lnTo>
                      <a:lnTo>
                        <a:pt x="29" y="21"/>
                      </a:lnTo>
                      <a:lnTo>
                        <a:pt x="19" y="11"/>
                      </a:lnTo>
                      <a:lnTo>
                        <a:pt x="10" y="0"/>
                      </a:lnTo>
                      <a:lnTo>
                        <a:pt x="0" y="6"/>
                      </a:lnTo>
                      <a:lnTo>
                        <a:pt x="11" y="16"/>
                      </a:lnTo>
                      <a:lnTo>
                        <a:pt x="21" y="28"/>
                      </a:lnTo>
                      <a:lnTo>
                        <a:pt x="33" y="36"/>
                      </a:lnTo>
                      <a:lnTo>
                        <a:pt x="44" y="44"/>
                      </a:lnTo>
                      <a:lnTo>
                        <a:pt x="56" y="49"/>
                      </a:lnTo>
                      <a:lnTo>
                        <a:pt x="69" y="53"/>
                      </a:lnTo>
                      <a:lnTo>
                        <a:pt x="80" y="54"/>
                      </a:lnTo>
                      <a:lnTo>
                        <a:pt x="90" y="50"/>
                      </a:lnTo>
                      <a:lnTo>
                        <a:pt x="84" y="42"/>
                      </a:lnTo>
                      <a:close/>
                    </a:path>
                  </a:pathLst>
                </a:custGeom>
                <a:solidFill>
                  <a:srgbClr val="000000"/>
                </a:solidFill>
                <a:ln w="9525">
                  <a:noFill/>
                  <a:round/>
                  <a:headEnd/>
                  <a:tailEnd/>
                </a:ln>
              </p:spPr>
              <p:txBody>
                <a:bodyPr/>
                <a:lstStyle/>
                <a:p>
                  <a:endParaRPr lang="en-US"/>
                </a:p>
              </p:txBody>
            </p:sp>
            <p:sp>
              <p:nvSpPr>
                <p:cNvPr id="12438" name="Freeform 816"/>
                <p:cNvSpPr>
                  <a:spLocks/>
                </p:cNvSpPr>
                <p:nvPr/>
              </p:nvSpPr>
              <p:spPr bwMode="auto">
                <a:xfrm>
                  <a:off x="2830" y="4077"/>
                  <a:ext cx="11" cy="6"/>
                </a:xfrm>
                <a:custGeom>
                  <a:avLst/>
                  <a:gdLst>
                    <a:gd name="T0" fmla="*/ 0 w 33"/>
                    <a:gd name="T1" fmla="*/ 0 h 20"/>
                    <a:gd name="T2" fmla="*/ 0 w 33"/>
                    <a:gd name="T3" fmla="*/ 0 h 20"/>
                    <a:gd name="T4" fmla="*/ 0 w 33"/>
                    <a:gd name="T5" fmla="*/ 0 h 20"/>
                    <a:gd name="T6" fmla="*/ 0 w 33"/>
                    <a:gd name="T7" fmla="*/ 0 h 20"/>
                    <a:gd name="T8" fmla="*/ 0 w 33"/>
                    <a:gd name="T9" fmla="*/ 0 h 20"/>
                    <a:gd name="T10" fmla="*/ 0 w 33"/>
                    <a:gd name="T11" fmla="*/ 0 h 20"/>
                    <a:gd name="T12" fmla="*/ 0 w 33"/>
                    <a:gd name="T13" fmla="*/ 0 h 20"/>
                    <a:gd name="T14" fmla="*/ 0 w 33"/>
                    <a:gd name="T15" fmla="*/ 0 h 20"/>
                    <a:gd name="T16" fmla="*/ 0 w 33"/>
                    <a:gd name="T17" fmla="*/ 0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
                    <a:gd name="T28" fmla="*/ 0 h 20"/>
                    <a:gd name="T29" fmla="*/ 33 w 33"/>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 h="20">
                      <a:moveTo>
                        <a:pt x="28" y="0"/>
                      </a:moveTo>
                      <a:lnTo>
                        <a:pt x="28" y="0"/>
                      </a:lnTo>
                      <a:lnTo>
                        <a:pt x="0" y="12"/>
                      </a:lnTo>
                      <a:lnTo>
                        <a:pt x="6" y="20"/>
                      </a:lnTo>
                      <a:lnTo>
                        <a:pt x="33" y="8"/>
                      </a:lnTo>
                      <a:lnTo>
                        <a:pt x="28" y="0"/>
                      </a:lnTo>
                      <a:close/>
                    </a:path>
                  </a:pathLst>
                </a:custGeom>
                <a:solidFill>
                  <a:srgbClr val="000000"/>
                </a:solidFill>
                <a:ln w="9525">
                  <a:noFill/>
                  <a:round/>
                  <a:headEnd/>
                  <a:tailEnd/>
                </a:ln>
              </p:spPr>
              <p:txBody>
                <a:bodyPr/>
                <a:lstStyle/>
                <a:p>
                  <a:endParaRPr lang="en-US"/>
                </a:p>
              </p:txBody>
            </p:sp>
            <p:sp>
              <p:nvSpPr>
                <p:cNvPr id="12439" name="Freeform 817"/>
                <p:cNvSpPr>
                  <a:spLocks/>
                </p:cNvSpPr>
                <p:nvPr/>
              </p:nvSpPr>
              <p:spPr bwMode="auto">
                <a:xfrm>
                  <a:off x="2836" y="4052"/>
                  <a:ext cx="11" cy="27"/>
                </a:xfrm>
                <a:custGeom>
                  <a:avLst/>
                  <a:gdLst>
                    <a:gd name="T0" fmla="*/ 0 w 32"/>
                    <a:gd name="T1" fmla="*/ 0 h 82"/>
                    <a:gd name="T2" fmla="*/ 0 w 32"/>
                    <a:gd name="T3" fmla="*/ 0 h 82"/>
                    <a:gd name="T4" fmla="*/ 0 w 32"/>
                    <a:gd name="T5" fmla="*/ 0 h 82"/>
                    <a:gd name="T6" fmla="*/ 0 w 32"/>
                    <a:gd name="T7" fmla="*/ 0 h 82"/>
                    <a:gd name="T8" fmla="*/ 0 w 32"/>
                    <a:gd name="T9" fmla="*/ 0 h 82"/>
                    <a:gd name="T10" fmla="*/ 0 w 32"/>
                    <a:gd name="T11" fmla="*/ 1 h 82"/>
                    <a:gd name="T12" fmla="*/ 0 w 32"/>
                    <a:gd name="T13" fmla="*/ 1 h 82"/>
                    <a:gd name="T14" fmla="*/ 0 w 32"/>
                    <a:gd name="T15" fmla="*/ 1 h 82"/>
                    <a:gd name="T16" fmla="*/ 0 w 32"/>
                    <a:gd name="T17" fmla="*/ 1 h 82"/>
                    <a:gd name="T18" fmla="*/ 0 w 32"/>
                    <a:gd name="T19" fmla="*/ 1 h 82"/>
                    <a:gd name="T20" fmla="*/ 0 w 32"/>
                    <a:gd name="T21" fmla="*/ 1 h 82"/>
                    <a:gd name="T22" fmla="*/ 0 w 32"/>
                    <a:gd name="T23" fmla="*/ 1 h 82"/>
                    <a:gd name="T24" fmla="*/ 0 w 32"/>
                    <a:gd name="T25" fmla="*/ 1 h 82"/>
                    <a:gd name="T26" fmla="*/ 0 w 32"/>
                    <a:gd name="T27" fmla="*/ 1 h 82"/>
                    <a:gd name="T28" fmla="*/ 0 w 32"/>
                    <a:gd name="T29" fmla="*/ 1 h 82"/>
                    <a:gd name="T30" fmla="*/ 0 w 32"/>
                    <a:gd name="T31" fmla="*/ 0 h 82"/>
                    <a:gd name="T32" fmla="*/ 0 w 32"/>
                    <a:gd name="T33" fmla="*/ 0 h 82"/>
                    <a:gd name="T34" fmla="*/ 0 w 32"/>
                    <a:gd name="T35" fmla="*/ 0 h 82"/>
                    <a:gd name="T36" fmla="*/ 0 w 32"/>
                    <a:gd name="T37" fmla="*/ 0 h 82"/>
                    <a:gd name="T38" fmla="*/ 0 w 32"/>
                    <a:gd name="T39" fmla="*/ 0 h 82"/>
                    <a:gd name="T40" fmla="*/ 0 w 32"/>
                    <a:gd name="T41" fmla="*/ 0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82"/>
                    <a:gd name="T65" fmla="*/ 32 w 32"/>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82">
                      <a:moveTo>
                        <a:pt x="0" y="6"/>
                      </a:moveTo>
                      <a:lnTo>
                        <a:pt x="0" y="6"/>
                      </a:lnTo>
                      <a:lnTo>
                        <a:pt x="8" y="18"/>
                      </a:lnTo>
                      <a:lnTo>
                        <a:pt x="12" y="28"/>
                      </a:lnTo>
                      <a:lnTo>
                        <a:pt x="17" y="40"/>
                      </a:lnTo>
                      <a:lnTo>
                        <a:pt x="19" y="51"/>
                      </a:lnTo>
                      <a:lnTo>
                        <a:pt x="19" y="59"/>
                      </a:lnTo>
                      <a:lnTo>
                        <a:pt x="17" y="66"/>
                      </a:lnTo>
                      <a:lnTo>
                        <a:pt x="15" y="71"/>
                      </a:lnTo>
                      <a:lnTo>
                        <a:pt x="10" y="74"/>
                      </a:lnTo>
                      <a:lnTo>
                        <a:pt x="15" y="82"/>
                      </a:lnTo>
                      <a:lnTo>
                        <a:pt x="23" y="78"/>
                      </a:lnTo>
                      <a:lnTo>
                        <a:pt x="29" y="69"/>
                      </a:lnTo>
                      <a:lnTo>
                        <a:pt x="32" y="60"/>
                      </a:lnTo>
                      <a:lnTo>
                        <a:pt x="32" y="50"/>
                      </a:lnTo>
                      <a:lnTo>
                        <a:pt x="29" y="38"/>
                      </a:lnTo>
                      <a:lnTo>
                        <a:pt x="25" y="26"/>
                      </a:lnTo>
                      <a:lnTo>
                        <a:pt x="18" y="13"/>
                      </a:lnTo>
                      <a:lnTo>
                        <a:pt x="10" y="0"/>
                      </a:lnTo>
                      <a:lnTo>
                        <a:pt x="0" y="6"/>
                      </a:lnTo>
                      <a:close/>
                    </a:path>
                  </a:pathLst>
                </a:custGeom>
                <a:solidFill>
                  <a:srgbClr val="000000"/>
                </a:solidFill>
                <a:ln w="9525">
                  <a:noFill/>
                  <a:round/>
                  <a:headEnd/>
                  <a:tailEnd/>
                </a:ln>
              </p:spPr>
              <p:txBody>
                <a:bodyPr/>
                <a:lstStyle/>
                <a:p>
                  <a:endParaRPr lang="en-US"/>
                </a:p>
              </p:txBody>
            </p:sp>
            <p:sp>
              <p:nvSpPr>
                <p:cNvPr id="12440" name="Freeform 818"/>
                <p:cNvSpPr>
                  <a:spLocks/>
                </p:cNvSpPr>
                <p:nvPr/>
              </p:nvSpPr>
              <p:spPr bwMode="auto">
                <a:xfrm>
                  <a:off x="2809" y="4036"/>
                  <a:ext cx="30" cy="18"/>
                </a:xfrm>
                <a:custGeom>
                  <a:avLst/>
                  <a:gdLst>
                    <a:gd name="T0" fmla="*/ 0 w 90"/>
                    <a:gd name="T1" fmla="*/ 0 h 54"/>
                    <a:gd name="T2" fmla="*/ 0 w 90"/>
                    <a:gd name="T3" fmla="*/ 0 h 54"/>
                    <a:gd name="T4" fmla="*/ 0 w 90"/>
                    <a:gd name="T5" fmla="*/ 0 h 54"/>
                    <a:gd name="T6" fmla="*/ 0 w 90"/>
                    <a:gd name="T7" fmla="*/ 0 h 54"/>
                    <a:gd name="T8" fmla="*/ 0 w 90"/>
                    <a:gd name="T9" fmla="*/ 0 h 54"/>
                    <a:gd name="T10" fmla="*/ 0 w 90"/>
                    <a:gd name="T11" fmla="*/ 0 h 54"/>
                    <a:gd name="T12" fmla="*/ 1 w 90"/>
                    <a:gd name="T13" fmla="*/ 0 h 54"/>
                    <a:gd name="T14" fmla="*/ 1 w 90"/>
                    <a:gd name="T15" fmla="*/ 0 h 54"/>
                    <a:gd name="T16" fmla="*/ 1 w 90"/>
                    <a:gd name="T17" fmla="*/ 1 h 54"/>
                    <a:gd name="T18" fmla="*/ 1 w 90"/>
                    <a:gd name="T19" fmla="*/ 1 h 54"/>
                    <a:gd name="T20" fmla="*/ 1 w 90"/>
                    <a:gd name="T21" fmla="*/ 1 h 54"/>
                    <a:gd name="T22" fmla="*/ 1 w 90"/>
                    <a:gd name="T23" fmla="*/ 0 h 54"/>
                    <a:gd name="T24" fmla="*/ 1 w 90"/>
                    <a:gd name="T25" fmla="*/ 0 h 54"/>
                    <a:gd name="T26" fmla="*/ 1 w 90"/>
                    <a:gd name="T27" fmla="*/ 0 h 54"/>
                    <a:gd name="T28" fmla="*/ 1 w 90"/>
                    <a:gd name="T29" fmla="*/ 0 h 54"/>
                    <a:gd name="T30" fmla="*/ 0 w 90"/>
                    <a:gd name="T31" fmla="*/ 0 h 54"/>
                    <a:gd name="T32" fmla="*/ 0 w 90"/>
                    <a:gd name="T33" fmla="*/ 0 h 54"/>
                    <a:gd name="T34" fmla="*/ 0 w 90"/>
                    <a:gd name="T35" fmla="*/ 0 h 54"/>
                    <a:gd name="T36" fmla="*/ 0 w 90"/>
                    <a:gd name="T37" fmla="*/ 0 h 54"/>
                    <a:gd name="T38" fmla="*/ 0 w 90"/>
                    <a:gd name="T39" fmla="*/ 0 h 54"/>
                    <a:gd name="T40" fmla="*/ 0 w 90"/>
                    <a:gd name="T41" fmla="*/ 0 h 54"/>
                    <a:gd name="T42" fmla="*/ 0 w 90"/>
                    <a:gd name="T43" fmla="*/ 0 h 54"/>
                    <a:gd name="T44" fmla="*/ 0 w 90"/>
                    <a:gd name="T45" fmla="*/ 0 h 54"/>
                    <a:gd name="T46" fmla="*/ 0 w 90"/>
                    <a:gd name="T47" fmla="*/ 0 h 5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90"/>
                    <a:gd name="T73" fmla="*/ 0 h 54"/>
                    <a:gd name="T74" fmla="*/ 90 w 90"/>
                    <a:gd name="T75" fmla="*/ 54 h 5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90" h="54">
                      <a:moveTo>
                        <a:pt x="5" y="12"/>
                      </a:moveTo>
                      <a:lnTo>
                        <a:pt x="5" y="12"/>
                      </a:lnTo>
                      <a:lnTo>
                        <a:pt x="11" y="9"/>
                      </a:lnTo>
                      <a:lnTo>
                        <a:pt x="21" y="11"/>
                      </a:lnTo>
                      <a:lnTo>
                        <a:pt x="29" y="13"/>
                      </a:lnTo>
                      <a:lnTo>
                        <a:pt x="39" y="18"/>
                      </a:lnTo>
                      <a:lnTo>
                        <a:pt x="50" y="24"/>
                      </a:lnTo>
                      <a:lnTo>
                        <a:pt x="59" y="33"/>
                      </a:lnTo>
                      <a:lnTo>
                        <a:pt x="70" y="41"/>
                      </a:lnTo>
                      <a:lnTo>
                        <a:pt x="80" y="54"/>
                      </a:lnTo>
                      <a:lnTo>
                        <a:pt x="90" y="48"/>
                      </a:lnTo>
                      <a:lnTo>
                        <a:pt x="79" y="36"/>
                      </a:lnTo>
                      <a:lnTo>
                        <a:pt x="68" y="26"/>
                      </a:lnTo>
                      <a:lnTo>
                        <a:pt x="58" y="17"/>
                      </a:lnTo>
                      <a:lnTo>
                        <a:pt x="45" y="9"/>
                      </a:lnTo>
                      <a:lnTo>
                        <a:pt x="33" y="5"/>
                      </a:lnTo>
                      <a:lnTo>
                        <a:pt x="22" y="1"/>
                      </a:lnTo>
                      <a:lnTo>
                        <a:pt x="10" y="0"/>
                      </a:lnTo>
                      <a:lnTo>
                        <a:pt x="0" y="2"/>
                      </a:lnTo>
                      <a:lnTo>
                        <a:pt x="5" y="12"/>
                      </a:lnTo>
                      <a:close/>
                    </a:path>
                  </a:pathLst>
                </a:custGeom>
                <a:solidFill>
                  <a:srgbClr val="000000"/>
                </a:solidFill>
                <a:ln w="9525">
                  <a:noFill/>
                  <a:round/>
                  <a:headEnd/>
                  <a:tailEnd/>
                </a:ln>
              </p:spPr>
              <p:txBody>
                <a:bodyPr/>
                <a:lstStyle/>
                <a:p>
                  <a:endParaRPr lang="en-US"/>
                </a:p>
              </p:txBody>
            </p:sp>
            <p:sp>
              <p:nvSpPr>
                <p:cNvPr id="12441" name="Freeform 819"/>
                <p:cNvSpPr>
                  <a:spLocks/>
                </p:cNvSpPr>
                <p:nvPr/>
              </p:nvSpPr>
              <p:spPr bwMode="auto">
                <a:xfrm>
                  <a:off x="2811" y="4034"/>
                  <a:ext cx="3" cy="1"/>
                </a:xfrm>
                <a:custGeom>
                  <a:avLst/>
                  <a:gdLst>
                    <a:gd name="T0" fmla="*/ 0 w 10"/>
                    <a:gd name="T1" fmla="*/ 0 h 3"/>
                    <a:gd name="T2" fmla="*/ 0 w 10"/>
                    <a:gd name="T3" fmla="*/ 0 h 3"/>
                    <a:gd name="T4" fmla="*/ 0 w 10"/>
                    <a:gd name="T5" fmla="*/ 0 h 3"/>
                    <a:gd name="T6" fmla="*/ 0 w 10"/>
                    <a:gd name="T7" fmla="*/ 0 h 3"/>
                    <a:gd name="T8" fmla="*/ 0 w 10"/>
                    <a:gd name="T9" fmla="*/ 0 h 3"/>
                    <a:gd name="T10" fmla="*/ 0 w 10"/>
                    <a:gd name="T11" fmla="*/ 0 h 3"/>
                    <a:gd name="T12" fmla="*/ 0 w 10"/>
                    <a:gd name="T13" fmla="*/ 0 h 3"/>
                    <a:gd name="T14" fmla="*/ 0 w 10"/>
                    <a:gd name="T15" fmla="*/ 0 h 3"/>
                    <a:gd name="T16" fmla="*/ 0 w 10"/>
                    <a:gd name="T17" fmla="*/ 0 h 3"/>
                    <a:gd name="T18" fmla="*/ 0 w 10"/>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3"/>
                    <a:gd name="T32" fmla="*/ 10 w 10"/>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3">
                      <a:moveTo>
                        <a:pt x="0" y="3"/>
                      </a:moveTo>
                      <a:lnTo>
                        <a:pt x="2" y="2"/>
                      </a:lnTo>
                      <a:lnTo>
                        <a:pt x="2" y="0"/>
                      </a:lnTo>
                      <a:lnTo>
                        <a:pt x="3" y="0"/>
                      </a:lnTo>
                      <a:lnTo>
                        <a:pt x="5" y="0"/>
                      </a:lnTo>
                      <a:lnTo>
                        <a:pt x="6" y="0"/>
                      </a:lnTo>
                      <a:lnTo>
                        <a:pt x="9" y="2"/>
                      </a:lnTo>
                      <a:lnTo>
                        <a:pt x="10" y="3"/>
                      </a:lnTo>
                      <a:lnTo>
                        <a:pt x="0" y="3"/>
                      </a:lnTo>
                      <a:close/>
                    </a:path>
                  </a:pathLst>
                </a:custGeom>
                <a:solidFill>
                  <a:srgbClr val="E3E3E3"/>
                </a:solidFill>
                <a:ln w="9525">
                  <a:noFill/>
                  <a:round/>
                  <a:headEnd/>
                  <a:tailEnd/>
                </a:ln>
              </p:spPr>
              <p:txBody>
                <a:bodyPr/>
                <a:lstStyle/>
                <a:p>
                  <a:endParaRPr lang="en-US"/>
                </a:p>
              </p:txBody>
            </p:sp>
            <p:sp>
              <p:nvSpPr>
                <p:cNvPr id="12442" name="Freeform 820"/>
                <p:cNvSpPr>
                  <a:spLocks/>
                </p:cNvSpPr>
                <p:nvPr/>
              </p:nvSpPr>
              <p:spPr bwMode="auto">
                <a:xfrm>
                  <a:off x="2811" y="4034"/>
                  <a:ext cx="4" cy="2"/>
                </a:xfrm>
                <a:custGeom>
                  <a:avLst/>
                  <a:gdLst>
                    <a:gd name="T0" fmla="*/ 0 w 13"/>
                    <a:gd name="T1" fmla="*/ 0 h 4"/>
                    <a:gd name="T2" fmla="*/ 0 w 13"/>
                    <a:gd name="T3" fmla="*/ 0 h 4"/>
                    <a:gd name="T4" fmla="*/ 0 w 13"/>
                    <a:gd name="T5" fmla="*/ 1 h 4"/>
                    <a:gd name="T6" fmla="*/ 0 w 13"/>
                    <a:gd name="T7" fmla="*/ 1 h 4"/>
                    <a:gd name="T8" fmla="*/ 0 w 13"/>
                    <a:gd name="T9" fmla="*/ 1 h 4"/>
                    <a:gd name="T10" fmla="*/ 0 w 13"/>
                    <a:gd name="T11" fmla="*/ 1 h 4"/>
                    <a:gd name="T12" fmla="*/ 0 w 13"/>
                    <a:gd name="T13" fmla="*/ 1 h 4"/>
                    <a:gd name="T14" fmla="*/ 0 w 13"/>
                    <a:gd name="T15" fmla="*/ 1 h 4"/>
                    <a:gd name="T16" fmla="*/ 0 w 13"/>
                    <a:gd name="T17" fmla="*/ 0 h 4"/>
                    <a:gd name="T18" fmla="*/ 0 w 13"/>
                    <a:gd name="T19" fmla="*/ 0 h 4"/>
                    <a:gd name="T20" fmla="*/ 0 w 13"/>
                    <a:gd name="T21" fmla="*/ 0 h 4"/>
                    <a:gd name="T22" fmla="*/ 0 w 13"/>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
                    <a:gd name="T37" fmla="*/ 0 h 4"/>
                    <a:gd name="T38" fmla="*/ 13 w 13"/>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 h="4">
                      <a:moveTo>
                        <a:pt x="3" y="0"/>
                      </a:moveTo>
                      <a:lnTo>
                        <a:pt x="2" y="0"/>
                      </a:lnTo>
                      <a:lnTo>
                        <a:pt x="2" y="2"/>
                      </a:lnTo>
                      <a:lnTo>
                        <a:pt x="0" y="3"/>
                      </a:lnTo>
                      <a:lnTo>
                        <a:pt x="0" y="4"/>
                      </a:lnTo>
                      <a:lnTo>
                        <a:pt x="13" y="4"/>
                      </a:lnTo>
                      <a:lnTo>
                        <a:pt x="10" y="3"/>
                      </a:lnTo>
                      <a:lnTo>
                        <a:pt x="9" y="3"/>
                      </a:lnTo>
                      <a:lnTo>
                        <a:pt x="7" y="0"/>
                      </a:lnTo>
                      <a:lnTo>
                        <a:pt x="6" y="0"/>
                      </a:lnTo>
                      <a:lnTo>
                        <a:pt x="5" y="0"/>
                      </a:lnTo>
                      <a:lnTo>
                        <a:pt x="3" y="0"/>
                      </a:lnTo>
                      <a:close/>
                    </a:path>
                  </a:pathLst>
                </a:custGeom>
                <a:solidFill>
                  <a:srgbClr val="D9D9D9"/>
                </a:solidFill>
                <a:ln w="9525">
                  <a:noFill/>
                  <a:round/>
                  <a:headEnd/>
                  <a:tailEnd/>
                </a:ln>
              </p:spPr>
              <p:txBody>
                <a:bodyPr/>
                <a:lstStyle/>
                <a:p>
                  <a:endParaRPr lang="en-US"/>
                </a:p>
              </p:txBody>
            </p:sp>
            <p:sp>
              <p:nvSpPr>
                <p:cNvPr id="12443" name="Freeform 821"/>
                <p:cNvSpPr>
                  <a:spLocks/>
                </p:cNvSpPr>
                <p:nvPr/>
              </p:nvSpPr>
              <p:spPr bwMode="auto">
                <a:xfrm>
                  <a:off x="2811" y="4035"/>
                  <a:ext cx="5" cy="1"/>
                </a:xfrm>
                <a:custGeom>
                  <a:avLst/>
                  <a:gdLst>
                    <a:gd name="T0" fmla="*/ 0 w 15"/>
                    <a:gd name="T1" fmla="*/ 0 h 3"/>
                    <a:gd name="T2" fmla="*/ 0 w 15"/>
                    <a:gd name="T3" fmla="*/ 0 h 3"/>
                    <a:gd name="T4" fmla="*/ 0 w 15"/>
                    <a:gd name="T5" fmla="*/ 0 h 3"/>
                    <a:gd name="T6" fmla="*/ 0 w 15"/>
                    <a:gd name="T7" fmla="*/ 0 h 3"/>
                    <a:gd name="T8" fmla="*/ 0 w 15"/>
                    <a:gd name="T9" fmla="*/ 0 h 3"/>
                    <a:gd name="T10" fmla="*/ 0 w 15"/>
                    <a:gd name="T11" fmla="*/ 0 h 3"/>
                    <a:gd name="T12" fmla="*/ 0 w 15"/>
                    <a:gd name="T13" fmla="*/ 0 h 3"/>
                    <a:gd name="T14" fmla="*/ 0 w 15"/>
                    <a:gd name="T15" fmla="*/ 0 h 3"/>
                    <a:gd name="T16" fmla="*/ 0 w 15"/>
                    <a:gd name="T17" fmla="*/ 0 h 3"/>
                    <a:gd name="T18" fmla="*/ 0 w 15"/>
                    <a:gd name="T19" fmla="*/ 0 h 3"/>
                    <a:gd name="T20" fmla="*/ 0 w 15"/>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3"/>
                    <a:gd name="T35" fmla="*/ 15 w 15"/>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3">
                      <a:moveTo>
                        <a:pt x="1" y="0"/>
                      </a:moveTo>
                      <a:lnTo>
                        <a:pt x="1" y="0"/>
                      </a:lnTo>
                      <a:lnTo>
                        <a:pt x="1" y="1"/>
                      </a:lnTo>
                      <a:lnTo>
                        <a:pt x="1" y="2"/>
                      </a:lnTo>
                      <a:lnTo>
                        <a:pt x="0" y="3"/>
                      </a:lnTo>
                      <a:lnTo>
                        <a:pt x="15" y="3"/>
                      </a:lnTo>
                      <a:lnTo>
                        <a:pt x="14" y="2"/>
                      </a:lnTo>
                      <a:lnTo>
                        <a:pt x="14" y="1"/>
                      </a:lnTo>
                      <a:lnTo>
                        <a:pt x="11" y="0"/>
                      </a:lnTo>
                      <a:lnTo>
                        <a:pt x="1" y="0"/>
                      </a:lnTo>
                      <a:close/>
                    </a:path>
                  </a:pathLst>
                </a:custGeom>
                <a:solidFill>
                  <a:srgbClr val="D1D1D1"/>
                </a:solidFill>
                <a:ln w="9525">
                  <a:noFill/>
                  <a:round/>
                  <a:headEnd/>
                  <a:tailEnd/>
                </a:ln>
              </p:spPr>
              <p:txBody>
                <a:bodyPr/>
                <a:lstStyle/>
                <a:p>
                  <a:endParaRPr lang="en-US"/>
                </a:p>
              </p:txBody>
            </p:sp>
            <p:sp>
              <p:nvSpPr>
                <p:cNvPr id="12444" name="Freeform 822"/>
                <p:cNvSpPr>
                  <a:spLocks/>
                </p:cNvSpPr>
                <p:nvPr/>
              </p:nvSpPr>
              <p:spPr bwMode="auto">
                <a:xfrm>
                  <a:off x="2810" y="4036"/>
                  <a:ext cx="7" cy="1"/>
                </a:xfrm>
                <a:custGeom>
                  <a:avLst/>
                  <a:gdLst>
                    <a:gd name="T0" fmla="*/ 0 w 19"/>
                    <a:gd name="T1" fmla="*/ 0 h 3"/>
                    <a:gd name="T2" fmla="*/ 0 w 19"/>
                    <a:gd name="T3" fmla="*/ 0 h 3"/>
                    <a:gd name="T4" fmla="*/ 0 w 19"/>
                    <a:gd name="T5" fmla="*/ 0 h 3"/>
                    <a:gd name="T6" fmla="*/ 0 w 19"/>
                    <a:gd name="T7" fmla="*/ 0 h 3"/>
                    <a:gd name="T8" fmla="*/ 0 w 19"/>
                    <a:gd name="T9" fmla="*/ 0 h 3"/>
                    <a:gd name="T10" fmla="*/ 0 w 19"/>
                    <a:gd name="T11" fmla="*/ 0 h 3"/>
                    <a:gd name="T12" fmla="*/ 0 w 19"/>
                    <a:gd name="T13" fmla="*/ 0 h 3"/>
                    <a:gd name="T14" fmla="*/ 0 w 19"/>
                    <a:gd name="T15" fmla="*/ 0 h 3"/>
                    <a:gd name="T16" fmla="*/ 0 w 19"/>
                    <a:gd name="T17" fmla="*/ 0 h 3"/>
                    <a:gd name="T18" fmla="*/ 0 w 19"/>
                    <a:gd name="T19" fmla="*/ 0 h 3"/>
                    <a:gd name="T20" fmla="*/ 0 w 19"/>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3"/>
                    <a:gd name="T35" fmla="*/ 19 w 19"/>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3">
                      <a:moveTo>
                        <a:pt x="2" y="0"/>
                      </a:moveTo>
                      <a:lnTo>
                        <a:pt x="1" y="1"/>
                      </a:lnTo>
                      <a:lnTo>
                        <a:pt x="1" y="2"/>
                      </a:lnTo>
                      <a:lnTo>
                        <a:pt x="1" y="3"/>
                      </a:lnTo>
                      <a:lnTo>
                        <a:pt x="0" y="3"/>
                      </a:lnTo>
                      <a:lnTo>
                        <a:pt x="19" y="3"/>
                      </a:lnTo>
                      <a:lnTo>
                        <a:pt x="18" y="3"/>
                      </a:lnTo>
                      <a:lnTo>
                        <a:pt x="18" y="2"/>
                      </a:lnTo>
                      <a:lnTo>
                        <a:pt x="16" y="1"/>
                      </a:lnTo>
                      <a:lnTo>
                        <a:pt x="15" y="0"/>
                      </a:lnTo>
                      <a:lnTo>
                        <a:pt x="2" y="0"/>
                      </a:lnTo>
                      <a:close/>
                    </a:path>
                  </a:pathLst>
                </a:custGeom>
                <a:solidFill>
                  <a:srgbClr val="C7C7C7"/>
                </a:solidFill>
                <a:ln w="9525">
                  <a:noFill/>
                  <a:round/>
                  <a:headEnd/>
                  <a:tailEnd/>
                </a:ln>
              </p:spPr>
              <p:txBody>
                <a:bodyPr/>
                <a:lstStyle/>
                <a:p>
                  <a:endParaRPr lang="en-US"/>
                </a:p>
              </p:txBody>
            </p:sp>
            <p:sp>
              <p:nvSpPr>
                <p:cNvPr id="12445" name="Freeform 823"/>
                <p:cNvSpPr>
                  <a:spLocks/>
                </p:cNvSpPr>
                <p:nvPr/>
              </p:nvSpPr>
              <p:spPr bwMode="auto">
                <a:xfrm>
                  <a:off x="2810" y="4036"/>
                  <a:ext cx="7" cy="2"/>
                </a:xfrm>
                <a:custGeom>
                  <a:avLst/>
                  <a:gdLst>
                    <a:gd name="T0" fmla="*/ 0 w 20"/>
                    <a:gd name="T1" fmla="*/ 0 h 4"/>
                    <a:gd name="T2" fmla="*/ 0 w 20"/>
                    <a:gd name="T3" fmla="*/ 1 h 4"/>
                    <a:gd name="T4" fmla="*/ 0 w 20"/>
                    <a:gd name="T5" fmla="*/ 1 h 4"/>
                    <a:gd name="T6" fmla="*/ 0 w 20"/>
                    <a:gd name="T7" fmla="*/ 1 h 4"/>
                    <a:gd name="T8" fmla="*/ 0 w 20"/>
                    <a:gd name="T9" fmla="*/ 1 h 4"/>
                    <a:gd name="T10" fmla="*/ 0 w 20"/>
                    <a:gd name="T11" fmla="*/ 1 h 4"/>
                    <a:gd name="T12" fmla="*/ 0 w 20"/>
                    <a:gd name="T13" fmla="*/ 1 h 4"/>
                    <a:gd name="T14" fmla="*/ 0 w 20"/>
                    <a:gd name="T15" fmla="*/ 1 h 4"/>
                    <a:gd name="T16" fmla="*/ 0 w 20"/>
                    <a:gd name="T17" fmla="*/ 1 h 4"/>
                    <a:gd name="T18" fmla="*/ 0 w 20"/>
                    <a:gd name="T19" fmla="*/ 0 h 4"/>
                    <a:gd name="T20" fmla="*/ 0 w 20"/>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4"/>
                    <a:gd name="T35" fmla="*/ 20 w 20"/>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4">
                      <a:moveTo>
                        <a:pt x="1" y="0"/>
                      </a:moveTo>
                      <a:lnTo>
                        <a:pt x="0" y="1"/>
                      </a:lnTo>
                      <a:lnTo>
                        <a:pt x="0" y="4"/>
                      </a:lnTo>
                      <a:lnTo>
                        <a:pt x="20" y="4"/>
                      </a:lnTo>
                      <a:lnTo>
                        <a:pt x="19" y="4"/>
                      </a:lnTo>
                      <a:lnTo>
                        <a:pt x="19" y="3"/>
                      </a:lnTo>
                      <a:lnTo>
                        <a:pt x="18" y="1"/>
                      </a:lnTo>
                      <a:lnTo>
                        <a:pt x="16" y="0"/>
                      </a:lnTo>
                      <a:lnTo>
                        <a:pt x="1" y="0"/>
                      </a:lnTo>
                      <a:close/>
                    </a:path>
                  </a:pathLst>
                </a:custGeom>
                <a:solidFill>
                  <a:srgbClr val="BFBFBF"/>
                </a:solidFill>
                <a:ln w="9525">
                  <a:noFill/>
                  <a:round/>
                  <a:headEnd/>
                  <a:tailEnd/>
                </a:ln>
              </p:spPr>
              <p:txBody>
                <a:bodyPr/>
                <a:lstStyle/>
                <a:p>
                  <a:endParaRPr lang="en-US"/>
                </a:p>
              </p:txBody>
            </p:sp>
            <p:sp>
              <p:nvSpPr>
                <p:cNvPr id="12446" name="Freeform 824"/>
                <p:cNvSpPr>
                  <a:spLocks/>
                </p:cNvSpPr>
                <p:nvPr/>
              </p:nvSpPr>
              <p:spPr bwMode="auto">
                <a:xfrm>
                  <a:off x="2810" y="4037"/>
                  <a:ext cx="8" cy="1"/>
                </a:xfrm>
                <a:custGeom>
                  <a:avLst/>
                  <a:gdLst>
                    <a:gd name="T0" fmla="*/ 0 w 22"/>
                    <a:gd name="T1" fmla="*/ 0 h 5"/>
                    <a:gd name="T2" fmla="*/ 0 w 22"/>
                    <a:gd name="T3" fmla="*/ 0 h 5"/>
                    <a:gd name="T4" fmla="*/ 0 w 22"/>
                    <a:gd name="T5" fmla="*/ 0 h 5"/>
                    <a:gd name="T6" fmla="*/ 0 w 22"/>
                    <a:gd name="T7" fmla="*/ 0 h 5"/>
                    <a:gd name="T8" fmla="*/ 0 w 22"/>
                    <a:gd name="T9" fmla="*/ 0 h 5"/>
                    <a:gd name="T10" fmla="*/ 0 w 22"/>
                    <a:gd name="T11" fmla="*/ 0 h 5"/>
                    <a:gd name="T12" fmla="*/ 0 w 22"/>
                    <a:gd name="T13" fmla="*/ 0 h 5"/>
                    <a:gd name="T14" fmla="*/ 0 w 22"/>
                    <a:gd name="T15" fmla="*/ 0 h 5"/>
                    <a:gd name="T16" fmla="*/ 0 w 22"/>
                    <a:gd name="T17" fmla="*/ 0 h 5"/>
                    <a:gd name="T18" fmla="*/ 0 w 22"/>
                    <a:gd name="T19" fmla="*/ 0 h 5"/>
                    <a:gd name="T20" fmla="*/ 0 w 22"/>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
                    <a:gd name="T34" fmla="*/ 0 h 5"/>
                    <a:gd name="T35" fmla="*/ 22 w 22"/>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 h="5">
                      <a:moveTo>
                        <a:pt x="0" y="0"/>
                      </a:moveTo>
                      <a:lnTo>
                        <a:pt x="0" y="3"/>
                      </a:lnTo>
                      <a:lnTo>
                        <a:pt x="0" y="4"/>
                      </a:lnTo>
                      <a:lnTo>
                        <a:pt x="0" y="5"/>
                      </a:lnTo>
                      <a:lnTo>
                        <a:pt x="22" y="5"/>
                      </a:lnTo>
                      <a:lnTo>
                        <a:pt x="22" y="4"/>
                      </a:lnTo>
                      <a:lnTo>
                        <a:pt x="20" y="4"/>
                      </a:lnTo>
                      <a:lnTo>
                        <a:pt x="19" y="3"/>
                      </a:lnTo>
                      <a:lnTo>
                        <a:pt x="19" y="0"/>
                      </a:lnTo>
                      <a:lnTo>
                        <a:pt x="0" y="0"/>
                      </a:lnTo>
                      <a:close/>
                    </a:path>
                  </a:pathLst>
                </a:custGeom>
                <a:solidFill>
                  <a:srgbClr val="B5B5B5"/>
                </a:solidFill>
                <a:ln w="9525">
                  <a:noFill/>
                  <a:round/>
                  <a:headEnd/>
                  <a:tailEnd/>
                </a:ln>
              </p:spPr>
              <p:txBody>
                <a:bodyPr/>
                <a:lstStyle/>
                <a:p>
                  <a:endParaRPr lang="en-US"/>
                </a:p>
              </p:txBody>
            </p:sp>
            <p:sp>
              <p:nvSpPr>
                <p:cNvPr id="12447" name="Freeform 825"/>
                <p:cNvSpPr>
                  <a:spLocks/>
                </p:cNvSpPr>
                <p:nvPr/>
              </p:nvSpPr>
              <p:spPr bwMode="auto">
                <a:xfrm>
                  <a:off x="2810" y="4038"/>
                  <a:ext cx="8" cy="1"/>
                </a:xfrm>
                <a:custGeom>
                  <a:avLst/>
                  <a:gdLst>
                    <a:gd name="T0" fmla="*/ 0 w 23"/>
                    <a:gd name="T1" fmla="*/ 0 h 3"/>
                    <a:gd name="T2" fmla="*/ 0 w 23"/>
                    <a:gd name="T3" fmla="*/ 0 h 3"/>
                    <a:gd name="T4" fmla="*/ 0 w 23"/>
                    <a:gd name="T5" fmla="*/ 0 h 3"/>
                    <a:gd name="T6" fmla="*/ 0 w 23"/>
                    <a:gd name="T7" fmla="*/ 0 h 3"/>
                    <a:gd name="T8" fmla="*/ 0 w 23"/>
                    <a:gd name="T9" fmla="*/ 0 h 3"/>
                    <a:gd name="T10" fmla="*/ 0 w 23"/>
                    <a:gd name="T11" fmla="*/ 0 h 3"/>
                    <a:gd name="T12" fmla="*/ 0 w 23"/>
                    <a:gd name="T13" fmla="*/ 0 h 3"/>
                    <a:gd name="T14" fmla="*/ 0 w 23"/>
                    <a:gd name="T15" fmla="*/ 0 h 3"/>
                    <a:gd name="T16" fmla="*/ 0 w 23"/>
                    <a:gd name="T17" fmla="*/ 0 h 3"/>
                    <a:gd name="T18" fmla="*/ 0 w 23"/>
                    <a:gd name="T19" fmla="*/ 0 h 3"/>
                    <a:gd name="T20" fmla="*/ 0 w 23"/>
                    <a:gd name="T21" fmla="*/ 0 h 3"/>
                    <a:gd name="T22" fmla="*/ 0 w 23"/>
                    <a:gd name="T23" fmla="*/ 0 h 3"/>
                    <a:gd name="T24" fmla="*/ 0 w 23"/>
                    <a:gd name="T25" fmla="*/ 0 h 3"/>
                    <a:gd name="T26" fmla="*/ 0 w 23"/>
                    <a:gd name="T27" fmla="*/ 0 h 3"/>
                    <a:gd name="T28" fmla="*/ 0 w 23"/>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3"/>
                    <a:gd name="T47" fmla="*/ 23 w 23"/>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3">
                      <a:moveTo>
                        <a:pt x="0" y="0"/>
                      </a:moveTo>
                      <a:lnTo>
                        <a:pt x="0" y="1"/>
                      </a:lnTo>
                      <a:lnTo>
                        <a:pt x="0" y="2"/>
                      </a:lnTo>
                      <a:lnTo>
                        <a:pt x="0" y="3"/>
                      </a:lnTo>
                      <a:lnTo>
                        <a:pt x="23" y="3"/>
                      </a:lnTo>
                      <a:lnTo>
                        <a:pt x="22" y="3"/>
                      </a:lnTo>
                      <a:lnTo>
                        <a:pt x="22" y="1"/>
                      </a:lnTo>
                      <a:lnTo>
                        <a:pt x="20" y="0"/>
                      </a:lnTo>
                      <a:lnTo>
                        <a:pt x="0" y="0"/>
                      </a:lnTo>
                      <a:close/>
                    </a:path>
                  </a:pathLst>
                </a:custGeom>
                <a:solidFill>
                  <a:srgbClr val="ABABAB"/>
                </a:solidFill>
                <a:ln w="9525">
                  <a:noFill/>
                  <a:round/>
                  <a:headEnd/>
                  <a:tailEnd/>
                </a:ln>
              </p:spPr>
              <p:txBody>
                <a:bodyPr/>
                <a:lstStyle/>
                <a:p>
                  <a:endParaRPr lang="en-US"/>
                </a:p>
              </p:txBody>
            </p:sp>
            <p:sp>
              <p:nvSpPr>
                <p:cNvPr id="12448" name="Freeform 826"/>
                <p:cNvSpPr>
                  <a:spLocks/>
                </p:cNvSpPr>
                <p:nvPr/>
              </p:nvSpPr>
              <p:spPr bwMode="auto">
                <a:xfrm>
                  <a:off x="2810" y="4038"/>
                  <a:ext cx="8" cy="2"/>
                </a:xfrm>
                <a:custGeom>
                  <a:avLst/>
                  <a:gdLst>
                    <a:gd name="T0" fmla="*/ 0 w 23"/>
                    <a:gd name="T1" fmla="*/ 0 h 4"/>
                    <a:gd name="T2" fmla="*/ 0 w 23"/>
                    <a:gd name="T3" fmla="*/ 1 h 4"/>
                    <a:gd name="T4" fmla="*/ 0 w 23"/>
                    <a:gd name="T5" fmla="*/ 1 h 4"/>
                    <a:gd name="T6" fmla="*/ 0 w 23"/>
                    <a:gd name="T7" fmla="*/ 1 h 4"/>
                    <a:gd name="T8" fmla="*/ 0 w 23"/>
                    <a:gd name="T9" fmla="*/ 1 h 4"/>
                    <a:gd name="T10" fmla="*/ 0 w 23"/>
                    <a:gd name="T11" fmla="*/ 1 h 4"/>
                    <a:gd name="T12" fmla="*/ 0 w 23"/>
                    <a:gd name="T13" fmla="*/ 1 h 4"/>
                    <a:gd name="T14" fmla="*/ 0 w 23"/>
                    <a:gd name="T15" fmla="*/ 1 h 4"/>
                    <a:gd name="T16" fmla="*/ 0 w 23"/>
                    <a:gd name="T17" fmla="*/ 1 h 4"/>
                    <a:gd name="T18" fmla="*/ 0 w 23"/>
                    <a:gd name="T19" fmla="*/ 1 h 4"/>
                    <a:gd name="T20" fmla="*/ 0 w 23"/>
                    <a:gd name="T21" fmla="*/ 1 h 4"/>
                    <a:gd name="T22" fmla="*/ 0 w 23"/>
                    <a:gd name="T23" fmla="*/ 1 h 4"/>
                    <a:gd name="T24" fmla="*/ 0 w 23"/>
                    <a:gd name="T25" fmla="*/ 1 h 4"/>
                    <a:gd name="T26" fmla="*/ 0 w 23"/>
                    <a:gd name="T27" fmla="*/ 0 h 4"/>
                    <a:gd name="T28" fmla="*/ 0 w 23"/>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4"/>
                    <a:gd name="T47" fmla="*/ 23 w 23"/>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4">
                      <a:moveTo>
                        <a:pt x="0" y="0"/>
                      </a:moveTo>
                      <a:lnTo>
                        <a:pt x="0" y="1"/>
                      </a:lnTo>
                      <a:lnTo>
                        <a:pt x="0" y="2"/>
                      </a:lnTo>
                      <a:lnTo>
                        <a:pt x="0" y="4"/>
                      </a:lnTo>
                      <a:lnTo>
                        <a:pt x="23" y="4"/>
                      </a:lnTo>
                      <a:lnTo>
                        <a:pt x="23" y="2"/>
                      </a:lnTo>
                      <a:lnTo>
                        <a:pt x="22" y="1"/>
                      </a:lnTo>
                      <a:lnTo>
                        <a:pt x="22" y="0"/>
                      </a:lnTo>
                      <a:lnTo>
                        <a:pt x="0" y="0"/>
                      </a:lnTo>
                      <a:close/>
                    </a:path>
                  </a:pathLst>
                </a:custGeom>
                <a:solidFill>
                  <a:srgbClr val="A1A1A1"/>
                </a:solidFill>
                <a:ln w="9525">
                  <a:noFill/>
                  <a:round/>
                  <a:headEnd/>
                  <a:tailEnd/>
                </a:ln>
              </p:spPr>
              <p:txBody>
                <a:bodyPr/>
                <a:lstStyle/>
                <a:p>
                  <a:endParaRPr lang="en-US"/>
                </a:p>
              </p:txBody>
            </p:sp>
            <p:sp>
              <p:nvSpPr>
                <p:cNvPr id="12449" name="Freeform 827"/>
                <p:cNvSpPr>
                  <a:spLocks/>
                </p:cNvSpPr>
                <p:nvPr/>
              </p:nvSpPr>
              <p:spPr bwMode="auto">
                <a:xfrm>
                  <a:off x="2810" y="4039"/>
                  <a:ext cx="8" cy="1"/>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w 25"/>
                    <a:gd name="T25" fmla="*/ 0 h 5"/>
                    <a:gd name="T26" fmla="*/ 0 w 25"/>
                    <a:gd name="T27" fmla="*/ 0 h 5"/>
                    <a:gd name="T28" fmla="*/ 0 w 25"/>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5"/>
                    <a:gd name="T47" fmla="*/ 25 w 25"/>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5">
                      <a:moveTo>
                        <a:pt x="2" y="0"/>
                      </a:moveTo>
                      <a:lnTo>
                        <a:pt x="2" y="1"/>
                      </a:lnTo>
                      <a:lnTo>
                        <a:pt x="2" y="3"/>
                      </a:lnTo>
                      <a:lnTo>
                        <a:pt x="0" y="4"/>
                      </a:lnTo>
                      <a:lnTo>
                        <a:pt x="0" y="5"/>
                      </a:lnTo>
                      <a:lnTo>
                        <a:pt x="25" y="5"/>
                      </a:lnTo>
                      <a:lnTo>
                        <a:pt x="25" y="4"/>
                      </a:lnTo>
                      <a:lnTo>
                        <a:pt x="25" y="3"/>
                      </a:lnTo>
                      <a:lnTo>
                        <a:pt x="25" y="1"/>
                      </a:lnTo>
                      <a:lnTo>
                        <a:pt x="25" y="0"/>
                      </a:lnTo>
                      <a:lnTo>
                        <a:pt x="2" y="0"/>
                      </a:lnTo>
                      <a:close/>
                    </a:path>
                  </a:pathLst>
                </a:custGeom>
                <a:solidFill>
                  <a:srgbClr val="999999"/>
                </a:solidFill>
                <a:ln w="9525">
                  <a:noFill/>
                  <a:round/>
                  <a:headEnd/>
                  <a:tailEnd/>
                </a:ln>
              </p:spPr>
              <p:txBody>
                <a:bodyPr/>
                <a:lstStyle/>
                <a:p>
                  <a:endParaRPr lang="en-US"/>
                </a:p>
              </p:txBody>
            </p:sp>
            <p:sp>
              <p:nvSpPr>
                <p:cNvPr id="12450" name="Freeform 828"/>
                <p:cNvSpPr>
                  <a:spLocks/>
                </p:cNvSpPr>
                <p:nvPr/>
              </p:nvSpPr>
              <p:spPr bwMode="auto">
                <a:xfrm>
                  <a:off x="2810" y="4040"/>
                  <a:ext cx="8"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
                    <a:gd name="T35" fmla="*/ 25 w 25"/>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
                      <a:moveTo>
                        <a:pt x="24" y="3"/>
                      </a:moveTo>
                      <a:lnTo>
                        <a:pt x="25" y="2"/>
                      </a:lnTo>
                      <a:lnTo>
                        <a:pt x="25" y="1"/>
                      </a:lnTo>
                      <a:lnTo>
                        <a:pt x="25" y="0"/>
                      </a:lnTo>
                      <a:lnTo>
                        <a:pt x="0" y="1"/>
                      </a:lnTo>
                      <a:lnTo>
                        <a:pt x="0" y="2"/>
                      </a:lnTo>
                      <a:lnTo>
                        <a:pt x="2" y="3"/>
                      </a:lnTo>
                      <a:lnTo>
                        <a:pt x="24" y="3"/>
                      </a:lnTo>
                      <a:close/>
                    </a:path>
                  </a:pathLst>
                </a:custGeom>
                <a:solidFill>
                  <a:srgbClr val="8F8F8F"/>
                </a:solidFill>
                <a:ln w="9525">
                  <a:noFill/>
                  <a:round/>
                  <a:headEnd/>
                  <a:tailEnd/>
                </a:ln>
              </p:spPr>
              <p:txBody>
                <a:bodyPr/>
                <a:lstStyle/>
                <a:p>
                  <a:endParaRPr lang="en-US"/>
                </a:p>
              </p:txBody>
            </p:sp>
            <p:sp>
              <p:nvSpPr>
                <p:cNvPr id="12451" name="Freeform 829"/>
                <p:cNvSpPr>
                  <a:spLocks/>
                </p:cNvSpPr>
                <p:nvPr/>
              </p:nvSpPr>
              <p:spPr bwMode="auto">
                <a:xfrm>
                  <a:off x="2810" y="4040"/>
                  <a:ext cx="8" cy="2"/>
                </a:xfrm>
                <a:custGeom>
                  <a:avLst/>
                  <a:gdLst>
                    <a:gd name="T0" fmla="*/ 0 w 25"/>
                    <a:gd name="T1" fmla="*/ 1 h 4"/>
                    <a:gd name="T2" fmla="*/ 0 w 25"/>
                    <a:gd name="T3" fmla="*/ 1 h 4"/>
                    <a:gd name="T4" fmla="*/ 0 w 25"/>
                    <a:gd name="T5" fmla="*/ 1 h 4"/>
                    <a:gd name="T6" fmla="*/ 0 w 25"/>
                    <a:gd name="T7" fmla="*/ 0 h 4"/>
                    <a:gd name="T8" fmla="*/ 0 w 25"/>
                    <a:gd name="T9" fmla="*/ 0 h 4"/>
                    <a:gd name="T10" fmla="*/ 0 w 25"/>
                    <a:gd name="T11" fmla="*/ 0 h 4"/>
                    <a:gd name="T12" fmla="*/ 0 w 25"/>
                    <a:gd name="T13" fmla="*/ 0 h 4"/>
                    <a:gd name="T14" fmla="*/ 0 w 25"/>
                    <a:gd name="T15" fmla="*/ 1 h 4"/>
                    <a:gd name="T16" fmla="*/ 0 w 25"/>
                    <a:gd name="T17" fmla="*/ 1 h 4"/>
                    <a:gd name="T18" fmla="*/ 0 w 25"/>
                    <a:gd name="T19" fmla="*/ 1 h 4"/>
                    <a:gd name="T20" fmla="*/ 0 w 25"/>
                    <a:gd name="T21" fmla="*/ 1 h 4"/>
                    <a:gd name="T22" fmla="*/ 0 w 25"/>
                    <a:gd name="T23" fmla="*/ 1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4"/>
                    <a:gd name="T38" fmla="*/ 25 w 25"/>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4">
                      <a:moveTo>
                        <a:pt x="21" y="4"/>
                      </a:moveTo>
                      <a:lnTo>
                        <a:pt x="22" y="2"/>
                      </a:lnTo>
                      <a:lnTo>
                        <a:pt x="24" y="2"/>
                      </a:lnTo>
                      <a:lnTo>
                        <a:pt x="25" y="0"/>
                      </a:lnTo>
                      <a:lnTo>
                        <a:pt x="0" y="0"/>
                      </a:lnTo>
                      <a:lnTo>
                        <a:pt x="2" y="2"/>
                      </a:lnTo>
                      <a:lnTo>
                        <a:pt x="4" y="4"/>
                      </a:lnTo>
                      <a:lnTo>
                        <a:pt x="21" y="4"/>
                      </a:lnTo>
                      <a:close/>
                    </a:path>
                  </a:pathLst>
                </a:custGeom>
                <a:solidFill>
                  <a:srgbClr val="858585"/>
                </a:solidFill>
                <a:ln w="9525">
                  <a:noFill/>
                  <a:round/>
                  <a:headEnd/>
                  <a:tailEnd/>
                </a:ln>
              </p:spPr>
              <p:txBody>
                <a:bodyPr/>
                <a:lstStyle/>
                <a:p>
                  <a:endParaRPr lang="en-US"/>
                </a:p>
              </p:txBody>
            </p:sp>
            <p:sp>
              <p:nvSpPr>
                <p:cNvPr id="12452" name="Freeform 830"/>
                <p:cNvSpPr>
                  <a:spLocks/>
                </p:cNvSpPr>
                <p:nvPr/>
              </p:nvSpPr>
              <p:spPr bwMode="auto">
                <a:xfrm>
                  <a:off x="2810" y="4041"/>
                  <a:ext cx="8" cy="1"/>
                </a:xfrm>
                <a:custGeom>
                  <a:avLst/>
                  <a:gdLst>
                    <a:gd name="T0" fmla="*/ 0 w 22"/>
                    <a:gd name="T1" fmla="*/ 0 h 4"/>
                    <a:gd name="T2" fmla="*/ 0 w 22"/>
                    <a:gd name="T3" fmla="*/ 0 h 4"/>
                    <a:gd name="T4" fmla="*/ 0 w 22"/>
                    <a:gd name="T5" fmla="*/ 0 h 4"/>
                    <a:gd name="T6" fmla="*/ 0 w 22"/>
                    <a:gd name="T7" fmla="*/ 0 h 4"/>
                    <a:gd name="T8" fmla="*/ 0 w 22"/>
                    <a:gd name="T9" fmla="*/ 0 h 4"/>
                    <a:gd name="T10" fmla="*/ 0 w 22"/>
                    <a:gd name="T11" fmla="*/ 0 h 4"/>
                    <a:gd name="T12" fmla="*/ 0 w 22"/>
                    <a:gd name="T13" fmla="*/ 0 h 4"/>
                    <a:gd name="T14" fmla="*/ 0 w 22"/>
                    <a:gd name="T15" fmla="*/ 0 h 4"/>
                    <a:gd name="T16" fmla="*/ 0 w 22"/>
                    <a:gd name="T17" fmla="*/ 0 h 4"/>
                    <a:gd name="T18" fmla="*/ 0 w 22"/>
                    <a:gd name="T19" fmla="*/ 0 h 4"/>
                    <a:gd name="T20" fmla="*/ 0 w 22"/>
                    <a:gd name="T21" fmla="*/ 0 h 4"/>
                    <a:gd name="T22" fmla="*/ 0 w 22"/>
                    <a:gd name="T23" fmla="*/ 0 h 4"/>
                    <a:gd name="T24" fmla="*/ 0 w 22"/>
                    <a:gd name="T25" fmla="*/ 0 h 4"/>
                    <a:gd name="T26" fmla="*/ 0 w 22"/>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
                    <a:gd name="T43" fmla="*/ 0 h 4"/>
                    <a:gd name="T44" fmla="*/ 22 w 22"/>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 h="4">
                      <a:moveTo>
                        <a:pt x="22" y="0"/>
                      </a:moveTo>
                      <a:lnTo>
                        <a:pt x="22" y="1"/>
                      </a:lnTo>
                      <a:lnTo>
                        <a:pt x="20" y="1"/>
                      </a:lnTo>
                      <a:lnTo>
                        <a:pt x="19" y="3"/>
                      </a:lnTo>
                      <a:lnTo>
                        <a:pt x="14" y="4"/>
                      </a:lnTo>
                      <a:lnTo>
                        <a:pt x="9" y="4"/>
                      </a:lnTo>
                      <a:lnTo>
                        <a:pt x="5" y="4"/>
                      </a:lnTo>
                      <a:lnTo>
                        <a:pt x="2" y="3"/>
                      </a:lnTo>
                      <a:lnTo>
                        <a:pt x="1" y="3"/>
                      </a:lnTo>
                      <a:lnTo>
                        <a:pt x="0" y="1"/>
                      </a:lnTo>
                      <a:lnTo>
                        <a:pt x="0" y="0"/>
                      </a:lnTo>
                      <a:lnTo>
                        <a:pt x="22" y="0"/>
                      </a:lnTo>
                      <a:close/>
                    </a:path>
                  </a:pathLst>
                </a:custGeom>
                <a:solidFill>
                  <a:srgbClr val="7D7D7D"/>
                </a:solidFill>
                <a:ln w="9525">
                  <a:noFill/>
                  <a:round/>
                  <a:headEnd/>
                  <a:tailEnd/>
                </a:ln>
              </p:spPr>
              <p:txBody>
                <a:bodyPr/>
                <a:lstStyle/>
                <a:p>
                  <a:endParaRPr lang="en-US"/>
                </a:p>
              </p:txBody>
            </p:sp>
            <p:sp>
              <p:nvSpPr>
                <p:cNvPr id="12453" name="Freeform 831"/>
                <p:cNvSpPr>
                  <a:spLocks/>
                </p:cNvSpPr>
                <p:nvPr/>
              </p:nvSpPr>
              <p:spPr bwMode="auto">
                <a:xfrm>
                  <a:off x="2811" y="4042"/>
                  <a:ext cx="6" cy="1"/>
                </a:xfrm>
                <a:custGeom>
                  <a:avLst/>
                  <a:gdLst>
                    <a:gd name="T0" fmla="*/ 0 w 17"/>
                    <a:gd name="T1" fmla="*/ 0 h 1"/>
                    <a:gd name="T2" fmla="*/ 0 w 17"/>
                    <a:gd name="T3" fmla="*/ 1 h 1"/>
                    <a:gd name="T4" fmla="*/ 0 w 17"/>
                    <a:gd name="T5" fmla="*/ 1 h 1"/>
                    <a:gd name="T6" fmla="*/ 0 w 17"/>
                    <a:gd name="T7" fmla="*/ 1 h 1"/>
                    <a:gd name="T8" fmla="*/ 0 w 17"/>
                    <a:gd name="T9" fmla="*/ 0 h 1"/>
                    <a:gd name="T10" fmla="*/ 0 w 17"/>
                    <a:gd name="T11" fmla="*/ 0 h 1"/>
                    <a:gd name="T12" fmla="*/ 0 w 17"/>
                    <a:gd name="T13" fmla="*/ 0 h 1"/>
                    <a:gd name="T14" fmla="*/ 0 60000 65536"/>
                    <a:gd name="T15" fmla="*/ 0 60000 65536"/>
                    <a:gd name="T16" fmla="*/ 0 60000 65536"/>
                    <a:gd name="T17" fmla="*/ 0 60000 65536"/>
                    <a:gd name="T18" fmla="*/ 0 60000 65536"/>
                    <a:gd name="T19" fmla="*/ 0 60000 65536"/>
                    <a:gd name="T20" fmla="*/ 0 60000 65536"/>
                    <a:gd name="T21" fmla="*/ 0 w 17"/>
                    <a:gd name="T22" fmla="*/ 0 h 1"/>
                    <a:gd name="T23" fmla="*/ 17 w 17"/>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
                      <a:moveTo>
                        <a:pt x="0" y="0"/>
                      </a:moveTo>
                      <a:lnTo>
                        <a:pt x="3" y="1"/>
                      </a:lnTo>
                      <a:lnTo>
                        <a:pt x="7" y="1"/>
                      </a:lnTo>
                      <a:lnTo>
                        <a:pt x="12" y="1"/>
                      </a:lnTo>
                      <a:lnTo>
                        <a:pt x="17" y="0"/>
                      </a:lnTo>
                      <a:lnTo>
                        <a:pt x="0" y="0"/>
                      </a:lnTo>
                      <a:close/>
                    </a:path>
                  </a:pathLst>
                </a:custGeom>
                <a:solidFill>
                  <a:srgbClr val="737373"/>
                </a:solidFill>
                <a:ln w="9525">
                  <a:noFill/>
                  <a:round/>
                  <a:headEnd/>
                  <a:tailEnd/>
                </a:ln>
              </p:spPr>
              <p:txBody>
                <a:bodyPr/>
                <a:lstStyle/>
                <a:p>
                  <a:endParaRPr lang="en-US"/>
                </a:p>
              </p:txBody>
            </p:sp>
            <p:sp>
              <p:nvSpPr>
                <p:cNvPr id="12454" name="Freeform 832"/>
                <p:cNvSpPr>
                  <a:spLocks/>
                </p:cNvSpPr>
                <p:nvPr/>
              </p:nvSpPr>
              <p:spPr bwMode="auto">
                <a:xfrm>
                  <a:off x="2808" y="4033"/>
                  <a:ext cx="5" cy="7"/>
                </a:xfrm>
                <a:custGeom>
                  <a:avLst/>
                  <a:gdLst>
                    <a:gd name="T0" fmla="*/ 0 w 14"/>
                    <a:gd name="T1" fmla="*/ 0 h 21"/>
                    <a:gd name="T2" fmla="*/ 0 w 14"/>
                    <a:gd name="T3" fmla="*/ 0 h 21"/>
                    <a:gd name="T4" fmla="*/ 0 w 14"/>
                    <a:gd name="T5" fmla="*/ 0 h 21"/>
                    <a:gd name="T6" fmla="*/ 0 w 14"/>
                    <a:gd name="T7" fmla="*/ 0 h 21"/>
                    <a:gd name="T8" fmla="*/ 0 w 14"/>
                    <a:gd name="T9" fmla="*/ 0 h 21"/>
                    <a:gd name="T10" fmla="*/ 0 w 14"/>
                    <a:gd name="T11" fmla="*/ 0 h 21"/>
                    <a:gd name="T12" fmla="*/ 0 w 14"/>
                    <a:gd name="T13" fmla="*/ 0 h 21"/>
                    <a:gd name="T14" fmla="*/ 0 w 14"/>
                    <a:gd name="T15" fmla="*/ 0 h 21"/>
                    <a:gd name="T16" fmla="*/ 0 w 14"/>
                    <a:gd name="T17" fmla="*/ 0 h 21"/>
                    <a:gd name="T18" fmla="*/ 0 w 14"/>
                    <a:gd name="T19" fmla="*/ 0 h 21"/>
                    <a:gd name="T20" fmla="*/ 0 w 14"/>
                    <a:gd name="T21" fmla="*/ 0 h 21"/>
                    <a:gd name="T22" fmla="*/ 0 w 14"/>
                    <a:gd name="T23" fmla="*/ 0 h 21"/>
                    <a:gd name="T24" fmla="*/ 0 w 14"/>
                    <a:gd name="T25" fmla="*/ 0 h 21"/>
                    <a:gd name="T26" fmla="*/ 0 w 14"/>
                    <a:gd name="T27" fmla="*/ 0 h 21"/>
                    <a:gd name="T28" fmla="*/ 0 w 14"/>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1"/>
                    <a:gd name="T47" fmla="*/ 14 w 14"/>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1">
                      <a:moveTo>
                        <a:pt x="11" y="0"/>
                      </a:moveTo>
                      <a:lnTo>
                        <a:pt x="11" y="0"/>
                      </a:lnTo>
                      <a:lnTo>
                        <a:pt x="4" y="6"/>
                      </a:lnTo>
                      <a:lnTo>
                        <a:pt x="1" y="11"/>
                      </a:lnTo>
                      <a:lnTo>
                        <a:pt x="0" y="17"/>
                      </a:lnTo>
                      <a:lnTo>
                        <a:pt x="0" y="20"/>
                      </a:lnTo>
                      <a:lnTo>
                        <a:pt x="11" y="21"/>
                      </a:lnTo>
                      <a:lnTo>
                        <a:pt x="11" y="18"/>
                      </a:lnTo>
                      <a:lnTo>
                        <a:pt x="14" y="14"/>
                      </a:lnTo>
                      <a:lnTo>
                        <a:pt x="14" y="10"/>
                      </a:lnTo>
                      <a:lnTo>
                        <a:pt x="12" y="10"/>
                      </a:lnTo>
                      <a:lnTo>
                        <a:pt x="11" y="0"/>
                      </a:lnTo>
                      <a:close/>
                    </a:path>
                  </a:pathLst>
                </a:custGeom>
                <a:solidFill>
                  <a:srgbClr val="000000"/>
                </a:solidFill>
                <a:ln w="9525">
                  <a:noFill/>
                  <a:round/>
                  <a:headEnd/>
                  <a:tailEnd/>
                </a:ln>
              </p:spPr>
              <p:txBody>
                <a:bodyPr/>
                <a:lstStyle/>
                <a:p>
                  <a:endParaRPr lang="en-US"/>
                </a:p>
              </p:txBody>
            </p:sp>
            <p:sp>
              <p:nvSpPr>
                <p:cNvPr id="12455" name="Freeform 833"/>
                <p:cNvSpPr>
                  <a:spLocks/>
                </p:cNvSpPr>
                <p:nvPr/>
              </p:nvSpPr>
              <p:spPr bwMode="auto">
                <a:xfrm>
                  <a:off x="2812" y="4033"/>
                  <a:ext cx="7" cy="7"/>
                </a:xfrm>
                <a:custGeom>
                  <a:avLst/>
                  <a:gdLst>
                    <a:gd name="T0" fmla="*/ 0 w 23"/>
                    <a:gd name="T1" fmla="*/ 0 h 22"/>
                    <a:gd name="T2" fmla="*/ 0 w 23"/>
                    <a:gd name="T3" fmla="*/ 0 h 22"/>
                    <a:gd name="T4" fmla="*/ 0 w 23"/>
                    <a:gd name="T5" fmla="*/ 0 h 22"/>
                    <a:gd name="T6" fmla="*/ 0 w 23"/>
                    <a:gd name="T7" fmla="*/ 0 h 22"/>
                    <a:gd name="T8" fmla="*/ 0 w 23"/>
                    <a:gd name="T9" fmla="*/ 0 h 22"/>
                    <a:gd name="T10" fmla="*/ 0 w 23"/>
                    <a:gd name="T11" fmla="*/ 0 h 22"/>
                    <a:gd name="T12" fmla="*/ 0 w 23"/>
                    <a:gd name="T13" fmla="*/ 0 h 22"/>
                    <a:gd name="T14" fmla="*/ 0 w 23"/>
                    <a:gd name="T15" fmla="*/ 0 h 22"/>
                    <a:gd name="T16" fmla="*/ 0 w 23"/>
                    <a:gd name="T17" fmla="*/ 0 h 22"/>
                    <a:gd name="T18" fmla="*/ 0 w 23"/>
                    <a:gd name="T19" fmla="*/ 0 h 22"/>
                    <a:gd name="T20" fmla="*/ 0 w 23"/>
                    <a:gd name="T21" fmla="*/ 0 h 22"/>
                    <a:gd name="T22" fmla="*/ 0 w 23"/>
                    <a:gd name="T23" fmla="*/ 0 h 22"/>
                    <a:gd name="T24" fmla="*/ 0 w 23"/>
                    <a:gd name="T25" fmla="*/ 0 h 22"/>
                    <a:gd name="T26" fmla="*/ 0 w 23"/>
                    <a:gd name="T27" fmla="*/ 0 h 22"/>
                    <a:gd name="T28" fmla="*/ 0 w 23"/>
                    <a:gd name="T29" fmla="*/ 0 h 22"/>
                    <a:gd name="T30" fmla="*/ 0 w 23"/>
                    <a:gd name="T31" fmla="*/ 0 h 2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22"/>
                    <a:gd name="T50" fmla="*/ 23 w 23"/>
                    <a:gd name="T51" fmla="*/ 22 h 2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22">
                      <a:moveTo>
                        <a:pt x="22" y="15"/>
                      </a:moveTo>
                      <a:lnTo>
                        <a:pt x="23" y="15"/>
                      </a:lnTo>
                      <a:lnTo>
                        <a:pt x="22" y="14"/>
                      </a:lnTo>
                      <a:lnTo>
                        <a:pt x="16" y="8"/>
                      </a:lnTo>
                      <a:lnTo>
                        <a:pt x="10" y="3"/>
                      </a:lnTo>
                      <a:lnTo>
                        <a:pt x="0" y="0"/>
                      </a:lnTo>
                      <a:lnTo>
                        <a:pt x="1" y="10"/>
                      </a:lnTo>
                      <a:lnTo>
                        <a:pt x="3" y="11"/>
                      </a:lnTo>
                      <a:lnTo>
                        <a:pt x="8" y="15"/>
                      </a:lnTo>
                      <a:lnTo>
                        <a:pt x="11" y="18"/>
                      </a:lnTo>
                      <a:lnTo>
                        <a:pt x="14" y="21"/>
                      </a:lnTo>
                      <a:lnTo>
                        <a:pt x="14" y="22"/>
                      </a:lnTo>
                      <a:lnTo>
                        <a:pt x="14" y="21"/>
                      </a:lnTo>
                      <a:lnTo>
                        <a:pt x="14" y="22"/>
                      </a:lnTo>
                      <a:lnTo>
                        <a:pt x="22" y="15"/>
                      </a:lnTo>
                      <a:close/>
                    </a:path>
                  </a:pathLst>
                </a:custGeom>
                <a:solidFill>
                  <a:srgbClr val="000000"/>
                </a:solidFill>
                <a:ln w="9525">
                  <a:noFill/>
                  <a:round/>
                  <a:headEnd/>
                  <a:tailEnd/>
                </a:ln>
              </p:spPr>
              <p:txBody>
                <a:bodyPr/>
                <a:lstStyle/>
                <a:p>
                  <a:endParaRPr lang="en-US"/>
                </a:p>
              </p:txBody>
            </p:sp>
            <p:sp>
              <p:nvSpPr>
                <p:cNvPr id="12456" name="Freeform 834"/>
                <p:cNvSpPr>
                  <a:spLocks/>
                </p:cNvSpPr>
                <p:nvPr/>
              </p:nvSpPr>
              <p:spPr bwMode="auto">
                <a:xfrm>
                  <a:off x="2815" y="4038"/>
                  <a:ext cx="5" cy="5"/>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0 h 15"/>
                    <a:gd name="T22" fmla="*/ 0 w 14"/>
                    <a:gd name="T23" fmla="*/ 0 h 15"/>
                    <a:gd name="T24" fmla="*/ 0 w 14"/>
                    <a:gd name="T25" fmla="*/ 0 h 15"/>
                    <a:gd name="T26" fmla="*/ 0 w 14"/>
                    <a:gd name="T27" fmla="*/ 0 h 15"/>
                    <a:gd name="T28" fmla="*/ 0 w 14"/>
                    <a:gd name="T29" fmla="*/ 0 h 15"/>
                    <a:gd name="T30" fmla="*/ 0 w 14"/>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5"/>
                    <a:gd name="T50" fmla="*/ 14 w 14"/>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5">
                      <a:moveTo>
                        <a:pt x="5" y="15"/>
                      </a:moveTo>
                      <a:lnTo>
                        <a:pt x="7" y="15"/>
                      </a:lnTo>
                      <a:lnTo>
                        <a:pt x="12" y="11"/>
                      </a:lnTo>
                      <a:lnTo>
                        <a:pt x="14" y="6"/>
                      </a:lnTo>
                      <a:lnTo>
                        <a:pt x="14" y="2"/>
                      </a:lnTo>
                      <a:lnTo>
                        <a:pt x="11" y="0"/>
                      </a:lnTo>
                      <a:lnTo>
                        <a:pt x="3" y="7"/>
                      </a:lnTo>
                      <a:lnTo>
                        <a:pt x="3" y="6"/>
                      </a:lnTo>
                      <a:lnTo>
                        <a:pt x="3" y="5"/>
                      </a:lnTo>
                      <a:lnTo>
                        <a:pt x="3" y="6"/>
                      </a:lnTo>
                      <a:lnTo>
                        <a:pt x="0" y="7"/>
                      </a:lnTo>
                      <a:lnTo>
                        <a:pt x="5" y="15"/>
                      </a:lnTo>
                      <a:lnTo>
                        <a:pt x="7" y="15"/>
                      </a:lnTo>
                      <a:lnTo>
                        <a:pt x="5" y="15"/>
                      </a:lnTo>
                      <a:close/>
                    </a:path>
                  </a:pathLst>
                </a:custGeom>
                <a:solidFill>
                  <a:srgbClr val="000000"/>
                </a:solidFill>
                <a:ln w="9525">
                  <a:noFill/>
                  <a:round/>
                  <a:headEnd/>
                  <a:tailEnd/>
                </a:ln>
              </p:spPr>
              <p:txBody>
                <a:bodyPr/>
                <a:lstStyle/>
                <a:p>
                  <a:endParaRPr lang="en-US"/>
                </a:p>
              </p:txBody>
            </p:sp>
            <p:sp>
              <p:nvSpPr>
                <p:cNvPr id="12457" name="Freeform 835"/>
                <p:cNvSpPr>
                  <a:spLocks/>
                </p:cNvSpPr>
                <p:nvPr/>
              </p:nvSpPr>
              <p:spPr bwMode="auto">
                <a:xfrm>
                  <a:off x="2810" y="4040"/>
                  <a:ext cx="7" cy="4"/>
                </a:xfrm>
                <a:custGeom>
                  <a:avLst/>
                  <a:gdLst>
                    <a:gd name="T0" fmla="*/ 0 w 22"/>
                    <a:gd name="T1" fmla="*/ 0 h 12"/>
                    <a:gd name="T2" fmla="*/ 0 w 22"/>
                    <a:gd name="T3" fmla="*/ 0 h 12"/>
                    <a:gd name="T4" fmla="*/ 0 w 22"/>
                    <a:gd name="T5" fmla="*/ 0 h 12"/>
                    <a:gd name="T6" fmla="*/ 0 w 22"/>
                    <a:gd name="T7" fmla="*/ 0 h 12"/>
                    <a:gd name="T8" fmla="*/ 0 w 22"/>
                    <a:gd name="T9" fmla="*/ 0 h 12"/>
                    <a:gd name="T10" fmla="*/ 0 w 22"/>
                    <a:gd name="T11" fmla="*/ 0 h 12"/>
                    <a:gd name="T12" fmla="*/ 0 w 22"/>
                    <a:gd name="T13" fmla="*/ 0 h 12"/>
                    <a:gd name="T14" fmla="*/ 0 w 22"/>
                    <a:gd name="T15" fmla="*/ 0 h 12"/>
                    <a:gd name="T16" fmla="*/ 0 w 22"/>
                    <a:gd name="T17" fmla="*/ 0 h 12"/>
                    <a:gd name="T18" fmla="*/ 0 w 22"/>
                    <a:gd name="T19" fmla="*/ 0 h 12"/>
                    <a:gd name="T20" fmla="*/ 0 w 22"/>
                    <a:gd name="T21" fmla="*/ 0 h 12"/>
                    <a:gd name="T22" fmla="*/ 0 w 22"/>
                    <a:gd name="T23" fmla="*/ 0 h 12"/>
                    <a:gd name="T24" fmla="*/ 0 w 22"/>
                    <a:gd name="T25" fmla="*/ 0 h 12"/>
                    <a:gd name="T26" fmla="*/ 0 w 22"/>
                    <a:gd name="T27" fmla="*/ 0 h 12"/>
                    <a:gd name="T28" fmla="*/ 0 w 22"/>
                    <a:gd name="T29" fmla="*/ 0 h 12"/>
                    <a:gd name="T30" fmla="*/ 0 w 22"/>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2"/>
                    <a:gd name="T50" fmla="*/ 22 w 22"/>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2">
                      <a:moveTo>
                        <a:pt x="0" y="9"/>
                      </a:moveTo>
                      <a:lnTo>
                        <a:pt x="0" y="9"/>
                      </a:lnTo>
                      <a:lnTo>
                        <a:pt x="4" y="12"/>
                      </a:lnTo>
                      <a:lnTo>
                        <a:pt x="10" y="12"/>
                      </a:lnTo>
                      <a:lnTo>
                        <a:pt x="16" y="12"/>
                      </a:lnTo>
                      <a:lnTo>
                        <a:pt x="22" y="9"/>
                      </a:lnTo>
                      <a:lnTo>
                        <a:pt x="17" y="1"/>
                      </a:lnTo>
                      <a:lnTo>
                        <a:pt x="14" y="1"/>
                      </a:lnTo>
                      <a:lnTo>
                        <a:pt x="10" y="1"/>
                      </a:lnTo>
                      <a:lnTo>
                        <a:pt x="9" y="1"/>
                      </a:lnTo>
                      <a:lnTo>
                        <a:pt x="6" y="1"/>
                      </a:lnTo>
                      <a:lnTo>
                        <a:pt x="6" y="0"/>
                      </a:lnTo>
                      <a:lnTo>
                        <a:pt x="0" y="9"/>
                      </a:lnTo>
                      <a:close/>
                    </a:path>
                  </a:pathLst>
                </a:custGeom>
                <a:solidFill>
                  <a:srgbClr val="000000"/>
                </a:solidFill>
                <a:ln w="9525">
                  <a:noFill/>
                  <a:round/>
                  <a:headEnd/>
                  <a:tailEnd/>
                </a:ln>
              </p:spPr>
              <p:txBody>
                <a:bodyPr/>
                <a:lstStyle/>
                <a:p>
                  <a:endParaRPr lang="en-US"/>
                </a:p>
              </p:txBody>
            </p:sp>
            <p:sp>
              <p:nvSpPr>
                <p:cNvPr id="12458" name="Freeform 836"/>
                <p:cNvSpPr>
                  <a:spLocks/>
                </p:cNvSpPr>
                <p:nvPr/>
              </p:nvSpPr>
              <p:spPr bwMode="auto">
                <a:xfrm>
                  <a:off x="2808" y="4039"/>
                  <a:ext cx="4" cy="4"/>
                </a:xfrm>
                <a:custGeom>
                  <a:avLst/>
                  <a:gdLst>
                    <a:gd name="T0" fmla="*/ 0 w 11"/>
                    <a:gd name="T1" fmla="*/ 0 h 12"/>
                    <a:gd name="T2" fmla="*/ 0 w 11"/>
                    <a:gd name="T3" fmla="*/ 0 h 12"/>
                    <a:gd name="T4" fmla="*/ 0 w 11"/>
                    <a:gd name="T5" fmla="*/ 0 h 12"/>
                    <a:gd name="T6" fmla="*/ 0 w 11"/>
                    <a:gd name="T7" fmla="*/ 0 h 12"/>
                    <a:gd name="T8" fmla="*/ 0 w 11"/>
                    <a:gd name="T9" fmla="*/ 0 h 12"/>
                    <a:gd name="T10" fmla="*/ 0 w 11"/>
                    <a:gd name="T11" fmla="*/ 0 h 12"/>
                    <a:gd name="T12" fmla="*/ 0 w 11"/>
                    <a:gd name="T13" fmla="*/ 0 h 12"/>
                    <a:gd name="T14" fmla="*/ 0 w 11"/>
                    <a:gd name="T15" fmla="*/ 0 h 12"/>
                    <a:gd name="T16" fmla="*/ 0 w 11"/>
                    <a:gd name="T17" fmla="*/ 0 h 12"/>
                    <a:gd name="T18" fmla="*/ 0 w 11"/>
                    <a:gd name="T19" fmla="*/ 0 h 12"/>
                    <a:gd name="T20" fmla="*/ 0 w 11"/>
                    <a:gd name="T21" fmla="*/ 0 h 12"/>
                    <a:gd name="T22" fmla="*/ 0 w 11"/>
                    <a:gd name="T23" fmla="*/ 0 h 12"/>
                    <a:gd name="T24" fmla="*/ 0 w 11"/>
                    <a:gd name="T25" fmla="*/ 0 h 12"/>
                    <a:gd name="T26" fmla="*/ 0 w 11"/>
                    <a:gd name="T27" fmla="*/ 0 h 12"/>
                    <a:gd name="T28" fmla="*/ 0 w 11"/>
                    <a:gd name="T29" fmla="*/ 0 h 12"/>
                    <a:gd name="T30" fmla="*/ 0 w 11"/>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2"/>
                    <a:gd name="T50" fmla="*/ 11 w 11"/>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2">
                      <a:moveTo>
                        <a:pt x="0" y="2"/>
                      </a:moveTo>
                      <a:lnTo>
                        <a:pt x="0" y="0"/>
                      </a:lnTo>
                      <a:lnTo>
                        <a:pt x="0" y="3"/>
                      </a:lnTo>
                      <a:lnTo>
                        <a:pt x="0" y="4"/>
                      </a:lnTo>
                      <a:lnTo>
                        <a:pt x="1" y="10"/>
                      </a:lnTo>
                      <a:lnTo>
                        <a:pt x="5" y="12"/>
                      </a:lnTo>
                      <a:lnTo>
                        <a:pt x="11" y="4"/>
                      </a:lnTo>
                      <a:lnTo>
                        <a:pt x="11" y="3"/>
                      </a:lnTo>
                      <a:lnTo>
                        <a:pt x="11" y="4"/>
                      </a:lnTo>
                      <a:lnTo>
                        <a:pt x="11" y="3"/>
                      </a:lnTo>
                      <a:lnTo>
                        <a:pt x="11" y="4"/>
                      </a:lnTo>
                      <a:lnTo>
                        <a:pt x="11" y="3"/>
                      </a:lnTo>
                      <a:lnTo>
                        <a:pt x="0" y="2"/>
                      </a:lnTo>
                      <a:close/>
                    </a:path>
                  </a:pathLst>
                </a:custGeom>
                <a:solidFill>
                  <a:srgbClr val="000000"/>
                </a:solidFill>
                <a:ln w="9525">
                  <a:noFill/>
                  <a:round/>
                  <a:headEnd/>
                  <a:tailEnd/>
                </a:ln>
              </p:spPr>
              <p:txBody>
                <a:bodyPr/>
                <a:lstStyle/>
                <a:p>
                  <a:endParaRPr lang="en-US"/>
                </a:p>
              </p:txBody>
            </p:sp>
            <p:sp>
              <p:nvSpPr>
                <p:cNvPr id="12459" name="Freeform 837"/>
                <p:cNvSpPr>
                  <a:spLocks/>
                </p:cNvSpPr>
                <p:nvPr/>
              </p:nvSpPr>
              <p:spPr bwMode="auto">
                <a:xfrm>
                  <a:off x="2810" y="4038"/>
                  <a:ext cx="8" cy="1"/>
                </a:xfrm>
                <a:custGeom>
                  <a:avLst/>
                  <a:gdLst>
                    <a:gd name="T0" fmla="*/ 0 w 23"/>
                    <a:gd name="T1" fmla="*/ 1 h 2"/>
                    <a:gd name="T2" fmla="*/ 0 w 23"/>
                    <a:gd name="T3" fmla="*/ 1 h 2"/>
                    <a:gd name="T4" fmla="*/ 0 w 23"/>
                    <a:gd name="T5" fmla="*/ 0 h 2"/>
                    <a:gd name="T6" fmla="*/ 0 w 23"/>
                    <a:gd name="T7" fmla="*/ 0 h 2"/>
                    <a:gd name="T8" fmla="*/ 0 w 23"/>
                    <a:gd name="T9" fmla="*/ 1 h 2"/>
                    <a:gd name="T10" fmla="*/ 0 w 23"/>
                    <a:gd name="T11" fmla="*/ 1 h 2"/>
                    <a:gd name="T12" fmla="*/ 0 w 23"/>
                    <a:gd name="T13" fmla="*/ 1 h 2"/>
                    <a:gd name="T14" fmla="*/ 0 60000 65536"/>
                    <a:gd name="T15" fmla="*/ 0 60000 65536"/>
                    <a:gd name="T16" fmla="*/ 0 60000 65536"/>
                    <a:gd name="T17" fmla="*/ 0 60000 65536"/>
                    <a:gd name="T18" fmla="*/ 0 60000 65536"/>
                    <a:gd name="T19" fmla="*/ 0 60000 65536"/>
                    <a:gd name="T20" fmla="*/ 0 60000 65536"/>
                    <a:gd name="T21" fmla="*/ 0 w 23"/>
                    <a:gd name="T22" fmla="*/ 0 h 2"/>
                    <a:gd name="T23" fmla="*/ 23 w 23"/>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2">
                      <a:moveTo>
                        <a:pt x="0" y="2"/>
                      </a:moveTo>
                      <a:lnTo>
                        <a:pt x="5" y="1"/>
                      </a:lnTo>
                      <a:lnTo>
                        <a:pt x="11" y="0"/>
                      </a:lnTo>
                      <a:lnTo>
                        <a:pt x="18" y="0"/>
                      </a:lnTo>
                      <a:lnTo>
                        <a:pt x="23" y="1"/>
                      </a:lnTo>
                      <a:lnTo>
                        <a:pt x="1" y="1"/>
                      </a:lnTo>
                      <a:lnTo>
                        <a:pt x="0" y="2"/>
                      </a:lnTo>
                      <a:close/>
                    </a:path>
                  </a:pathLst>
                </a:custGeom>
                <a:solidFill>
                  <a:srgbClr val="FFFFFF"/>
                </a:solidFill>
                <a:ln w="9525">
                  <a:noFill/>
                  <a:round/>
                  <a:headEnd/>
                  <a:tailEnd/>
                </a:ln>
              </p:spPr>
              <p:txBody>
                <a:bodyPr/>
                <a:lstStyle/>
                <a:p>
                  <a:endParaRPr lang="en-US"/>
                </a:p>
              </p:txBody>
            </p:sp>
            <p:sp>
              <p:nvSpPr>
                <p:cNvPr id="12460" name="Freeform 838"/>
                <p:cNvSpPr>
                  <a:spLocks/>
                </p:cNvSpPr>
                <p:nvPr/>
              </p:nvSpPr>
              <p:spPr bwMode="auto">
                <a:xfrm>
                  <a:off x="2807" y="4038"/>
                  <a:ext cx="17" cy="3"/>
                </a:xfrm>
                <a:custGeom>
                  <a:avLst/>
                  <a:gdLst>
                    <a:gd name="T0" fmla="*/ 1 w 51"/>
                    <a:gd name="T1" fmla="*/ 0 h 9"/>
                    <a:gd name="T2" fmla="*/ 1 w 51"/>
                    <a:gd name="T3" fmla="*/ 0 h 9"/>
                    <a:gd name="T4" fmla="*/ 0 w 51"/>
                    <a:gd name="T5" fmla="*/ 0 h 9"/>
                    <a:gd name="T6" fmla="*/ 0 w 51"/>
                    <a:gd name="T7" fmla="*/ 0 h 9"/>
                    <a:gd name="T8" fmla="*/ 0 w 51"/>
                    <a:gd name="T9" fmla="*/ 0 h 9"/>
                    <a:gd name="T10" fmla="*/ 0 w 51"/>
                    <a:gd name="T11" fmla="*/ 0 h 9"/>
                    <a:gd name="T12" fmla="*/ 0 w 51"/>
                    <a:gd name="T13" fmla="*/ 0 h 9"/>
                    <a:gd name="T14" fmla="*/ 0 w 51"/>
                    <a:gd name="T15" fmla="*/ 0 h 9"/>
                    <a:gd name="T16" fmla="*/ 0 w 51"/>
                    <a:gd name="T17" fmla="*/ 0 h 9"/>
                    <a:gd name="T18" fmla="*/ 0 w 51"/>
                    <a:gd name="T19" fmla="*/ 0 h 9"/>
                    <a:gd name="T20" fmla="*/ 0 w 51"/>
                    <a:gd name="T21" fmla="*/ 0 h 9"/>
                    <a:gd name="T22" fmla="*/ 0 w 51"/>
                    <a:gd name="T23" fmla="*/ 0 h 9"/>
                    <a:gd name="T24" fmla="*/ 0 w 51"/>
                    <a:gd name="T25" fmla="*/ 0 h 9"/>
                    <a:gd name="T26" fmla="*/ 1 w 51"/>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1"/>
                    <a:gd name="T43" fmla="*/ 0 h 9"/>
                    <a:gd name="T44" fmla="*/ 51 w 51"/>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1" h="9">
                      <a:moveTo>
                        <a:pt x="51" y="9"/>
                      </a:moveTo>
                      <a:lnTo>
                        <a:pt x="45" y="7"/>
                      </a:lnTo>
                      <a:lnTo>
                        <a:pt x="39" y="3"/>
                      </a:lnTo>
                      <a:lnTo>
                        <a:pt x="34" y="2"/>
                      </a:lnTo>
                      <a:lnTo>
                        <a:pt x="28" y="1"/>
                      </a:lnTo>
                      <a:lnTo>
                        <a:pt x="24" y="0"/>
                      </a:lnTo>
                      <a:lnTo>
                        <a:pt x="18" y="0"/>
                      </a:lnTo>
                      <a:lnTo>
                        <a:pt x="13" y="1"/>
                      </a:lnTo>
                      <a:lnTo>
                        <a:pt x="9" y="2"/>
                      </a:lnTo>
                      <a:lnTo>
                        <a:pt x="7" y="3"/>
                      </a:lnTo>
                      <a:lnTo>
                        <a:pt x="5" y="4"/>
                      </a:lnTo>
                      <a:lnTo>
                        <a:pt x="2" y="7"/>
                      </a:lnTo>
                      <a:lnTo>
                        <a:pt x="0" y="9"/>
                      </a:lnTo>
                      <a:lnTo>
                        <a:pt x="51" y="9"/>
                      </a:lnTo>
                      <a:close/>
                    </a:path>
                  </a:pathLst>
                </a:custGeom>
                <a:solidFill>
                  <a:srgbClr val="F5F5F5"/>
                </a:solidFill>
                <a:ln w="9525">
                  <a:noFill/>
                  <a:round/>
                  <a:headEnd/>
                  <a:tailEnd/>
                </a:ln>
              </p:spPr>
              <p:txBody>
                <a:bodyPr/>
                <a:lstStyle/>
                <a:p>
                  <a:endParaRPr lang="en-US"/>
                </a:p>
              </p:txBody>
            </p:sp>
            <p:sp>
              <p:nvSpPr>
                <p:cNvPr id="12461" name="Freeform 839"/>
                <p:cNvSpPr>
                  <a:spLocks/>
                </p:cNvSpPr>
                <p:nvPr/>
              </p:nvSpPr>
              <p:spPr bwMode="auto">
                <a:xfrm>
                  <a:off x="2807" y="4038"/>
                  <a:ext cx="21" cy="5"/>
                </a:xfrm>
                <a:custGeom>
                  <a:avLst/>
                  <a:gdLst>
                    <a:gd name="T0" fmla="*/ 0 w 63"/>
                    <a:gd name="T1" fmla="*/ 0 h 15"/>
                    <a:gd name="T2" fmla="*/ 0 w 63"/>
                    <a:gd name="T3" fmla="*/ 0 h 15"/>
                    <a:gd name="T4" fmla="*/ 1 w 63"/>
                    <a:gd name="T5" fmla="*/ 0 h 15"/>
                    <a:gd name="T6" fmla="*/ 1 w 63"/>
                    <a:gd name="T7" fmla="*/ 0 h 15"/>
                    <a:gd name="T8" fmla="*/ 1 w 63"/>
                    <a:gd name="T9" fmla="*/ 0 h 15"/>
                    <a:gd name="T10" fmla="*/ 1 w 63"/>
                    <a:gd name="T11" fmla="*/ 0 h 15"/>
                    <a:gd name="T12" fmla="*/ 1 w 63"/>
                    <a:gd name="T13" fmla="*/ 0 h 15"/>
                    <a:gd name="T14" fmla="*/ 1 w 63"/>
                    <a:gd name="T15" fmla="*/ 0 h 15"/>
                    <a:gd name="T16" fmla="*/ 1 w 63"/>
                    <a:gd name="T17" fmla="*/ 0 h 15"/>
                    <a:gd name="T18" fmla="*/ 0 w 63"/>
                    <a:gd name="T19" fmla="*/ 0 h 15"/>
                    <a:gd name="T20" fmla="*/ 0 w 63"/>
                    <a:gd name="T21" fmla="*/ 0 h 15"/>
                    <a:gd name="T22" fmla="*/ 0 w 63"/>
                    <a:gd name="T23" fmla="*/ 0 h 15"/>
                    <a:gd name="T24" fmla="*/ 0 w 63"/>
                    <a:gd name="T25" fmla="*/ 0 h 15"/>
                    <a:gd name="T26" fmla="*/ 0 w 63"/>
                    <a:gd name="T27" fmla="*/ 0 h 15"/>
                    <a:gd name="T28" fmla="*/ 0 w 63"/>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3"/>
                    <a:gd name="T46" fmla="*/ 0 h 15"/>
                    <a:gd name="T47" fmla="*/ 63 w 63"/>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3" h="15">
                      <a:moveTo>
                        <a:pt x="34" y="0"/>
                      </a:moveTo>
                      <a:lnTo>
                        <a:pt x="38" y="2"/>
                      </a:lnTo>
                      <a:lnTo>
                        <a:pt x="41" y="3"/>
                      </a:lnTo>
                      <a:lnTo>
                        <a:pt x="45" y="5"/>
                      </a:lnTo>
                      <a:lnTo>
                        <a:pt x="49" y="6"/>
                      </a:lnTo>
                      <a:lnTo>
                        <a:pt x="53" y="8"/>
                      </a:lnTo>
                      <a:lnTo>
                        <a:pt x="56" y="11"/>
                      </a:lnTo>
                      <a:lnTo>
                        <a:pt x="60" y="13"/>
                      </a:lnTo>
                      <a:lnTo>
                        <a:pt x="63" y="15"/>
                      </a:lnTo>
                      <a:lnTo>
                        <a:pt x="0" y="15"/>
                      </a:lnTo>
                      <a:lnTo>
                        <a:pt x="1" y="11"/>
                      </a:lnTo>
                      <a:lnTo>
                        <a:pt x="4" y="7"/>
                      </a:lnTo>
                      <a:lnTo>
                        <a:pt x="8" y="3"/>
                      </a:lnTo>
                      <a:lnTo>
                        <a:pt x="12" y="0"/>
                      </a:lnTo>
                      <a:lnTo>
                        <a:pt x="34" y="0"/>
                      </a:lnTo>
                      <a:close/>
                    </a:path>
                  </a:pathLst>
                </a:custGeom>
                <a:solidFill>
                  <a:srgbClr val="EDEDED"/>
                </a:solidFill>
                <a:ln w="9525">
                  <a:noFill/>
                  <a:round/>
                  <a:headEnd/>
                  <a:tailEnd/>
                </a:ln>
              </p:spPr>
              <p:txBody>
                <a:bodyPr/>
                <a:lstStyle/>
                <a:p>
                  <a:endParaRPr lang="en-US"/>
                </a:p>
              </p:txBody>
            </p:sp>
            <p:sp>
              <p:nvSpPr>
                <p:cNvPr id="12462" name="Freeform 840"/>
                <p:cNvSpPr>
                  <a:spLocks/>
                </p:cNvSpPr>
                <p:nvPr/>
              </p:nvSpPr>
              <p:spPr bwMode="auto">
                <a:xfrm>
                  <a:off x="2806" y="4041"/>
                  <a:ext cx="25" cy="5"/>
                </a:xfrm>
                <a:custGeom>
                  <a:avLst/>
                  <a:gdLst>
                    <a:gd name="T0" fmla="*/ 1 w 76"/>
                    <a:gd name="T1" fmla="*/ 0 h 15"/>
                    <a:gd name="T2" fmla="*/ 1 w 76"/>
                    <a:gd name="T3" fmla="*/ 0 h 15"/>
                    <a:gd name="T4" fmla="*/ 1 w 76"/>
                    <a:gd name="T5" fmla="*/ 0 h 15"/>
                    <a:gd name="T6" fmla="*/ 1 w 76"/>
                    <a:gd name="T7" fmla="*/ 0 h 15"/>
                    <a:gd name="T8" fmla="*/ 1 w 76"/>
                    <a:gd name="T9" fmla="*/ 0 h 15"/>
                    <a:gd name="T10" fmla="*/ 0 w 76"/>
                    <a:gd name="T11" fmla="*/ 0 h 15"/>
                    <a:gd name="T12" fmla="*/ 0 w 76"/>
                    <a:gd name="T13" fmla="*/ 0 h 15"/>
                    <a:gd name="T14" fmla="*/ 0 w 76"/>
                    <a:gd name="T15" fmla="*/ 0 h 15"/>
                    <a:gd name="T16" fmla="*/ 0 w 76"/>
                    <a:gd name="T17" fmla="*/ 0 h 15"/>
                    <a:gd name="T18" fmla="*/ 0 w 76"/>
                    <a:gd name="T19" fmla="*/ 0 h 15"/>
                    <a:gd name="T20" fmla="*/ 1 w 76"/>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15"/>
                    <a:gd name="T35" fmla="*/ 76 w 76"/>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15">
                      <a:moveTo>
                        <a:pt x="55" y="0"/>
                      </a:moveTo>
                      <a:lnTo>
                        <a:pt x="60" y="4"/>
                      </a:lnTo>
                      <a:lnTo>
                        <a:pt x="65" y="7"/>
                      </a:lnTo>
                      <a:lnTo>
                        <a:pt x="71" y="11"/>
                      </a:lnTo>
                      <a:lnTo>
                        <a:pt x="76" y="15"/>
                      </a:lnTo>
                      <a:lnTo>
                        <a:pt x="0" y="15"/>
                      </a:lnTo>
                      <a:lnTo>
                        <a:pt x="0" y="11"/>
                      </a:lnTo>
                      <a:lnTo>
                        <a:pt x="2" y="7"/>
                      </a:lnTo>
                      <a:lnTo>
                        <a:pt x="3" y="4"/>
                      </a:lnTo>
                      <a:lnTo>
                        <a:pt x="4" y="0"/>
                      </a:lnTo>
                      <a:lnTo>
                        <a:pt x="55" y="0"/>
                      </a:lnTo>
                      <a:close/>
                    </a:path>
                  </a:pathLst>
                </a:custGeom>
                <a:solidFill>
                  <a:srgbClr val="E3E3E3"/>
                </a:solidFill>
                <a:ln w="9525">
                  <a:noFill/>
                  <a:round/>
                  <a:headEnd/>
                  <a:tailEnd/>
                </a:ln>
              </p:spPr>
              <p:txBody>
                <a:bodyPr/>
                <a:lstStyle/>
                <a:p>
                  <a:endParaRPr lang="en-US"/>
                </a:p>
              </p:txBody>
            </p:sp>
            <p:sp>
              <p:nvSpPr>
                <p:cNvPr id="12463" name="Freeform 841"/>
                <p:cNvSpPr>
                  <a:spLocks/>
                </p:cNvSpPr>
                <p:nvPr/>
              </p:nvSpPr>
              <p:spPr bwMode="auto">
                <a:xfrm>
                  <a:off x="2806" y="4043"/>
                  <a:ext cx="28" cy="5"/>
                </a:xfrm>
                <a:custGeom>
                  <a:avLst/>
                  <a:gdLst>
                    <a:gd name="T0" fmla="*/ 1 w 84"/>
                    <a:gd name="T1" fmla="*/ 0 h 15"/>
                    <a:gd name="T2" fmla="*/ 1 w 84"/>
                    <a:gd name="T3" fmla="*/ 0 h 15"/>
                    <a:gd name="T4" fmla="*/ 1 w 84"/>
                    <a:gd name="T5" fmla="*/ 0 h 15"/>
                    <a:gd name="T6" fmla="*/ 1 w 84"/>
                    <a:gd name="T7" fmla="*/ 0 h 15"/>
                    <a:gd name="T8" fmla="*/ 1 w 84"/>
                    <a:gd name="T9" fmla="*/ 0 h 15"/>
                    <a:gd name="T10" fmla="*/ 0 w 84"/>
                    <a:gd name="T11" fmla="*/ 0 h 15"/>
                    <a:gd name="T12" fmla="*/ 0 w 84"/>
                    <a:gd name="T13" fmla="*/ 0 h 15"/>
                    <a:gd name="T14" fmla="*/ 0 w 84"/>
                    <a:gd name="T15" fmla="*/ 0 h 15"/>
                    <a:gd name="T16" fmla="*/ 0 w 84"/>
                    <a:gd name="T17" fmla="*/ 0 h 15"/>
                    <a:gd name="T18" fmla="*/ 0 w 84"/>
                    <a:gd name="T19" fmla="*/ 0 h 15"/>
                    <a:gd name="T20" fmla="*/ 1 w 84"/>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15"/>
                    <a:gd name="T35" fmla="*/ 84 w 84"/>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15">
                      <a:moveTo>
                        <a:pt x="65" y="0"/>
                      </a:moveTo>
                      <a:lnTo>
                        <a:pt x="69" y="4"/>
                      </a:lnTo>
                      <a:lnTo>
                        <a:pt x="75" y="8"/>
                      </a:lnTo>
                      <a:lnTo>
                        <a:pt x="80" y="12"/>
                      </a:lnTo>
                      <a:lnTo>
                        <a:pt x="84" y="15"/>
                      </a:lnTo>
                      <a:lnTo>
                        <a:pt x="0" y="15"/>
                      </a:lnTo>
                      <a:lnTo>
                        <a:pt x="0" y="12"/>
                      </a:lnTo>
                      <a:lnTo>
                        <a:pt x="0" y="8"/>
                      </a:lnTo>
                      <a:lnTo>
                        <a:pt x="0" y="4"/>
                      </a:lnTo>
                      <a:lnTo>
                        <a:pt x="2" y="0"/>
                      </a:lnTo>
                      <a:lnTo>
                        <a:pt x="65" y="0"/>
                      </a:lnTo>
                      <a:close/>
                    </a:path>
                  </a:pathLst>
                </a:custGeom>
                <a:solidFill>
                  <a:srgbClr val="D9D9D9"/>
                </a:solidFill>
                <a:ln w="9525">
                  <a:noFill/>
                  <a:round/>
                  <a:headEnd/>
                  <a:tailEnd/>
                </a:ln>
              </p:spPr>
              <p:txBody>
                <a:bodyPr/>
                <a:lstStyle/>
                <a:p>
                  <a:endParaRPr lang="en-US"/>
                </a:p>
              </p:txBody>
            </p:sp>
            <p:sp>
              <p:nvSpPr>
                <p:cNvPr id="12464" name="Freeform 842"/>
                <p:cNvSpPr>
                  <a:spLocks/>
                </p:cNvSpPr>
                <p:nvPr/>
              </p:nvSpPr>
              <p:spPr bwMode="auto">
                <a:xfrm>
                  <a:off x="2806" y="4046"/>
                  <a:ext cx="30" cy="5"/>
                </a:xfrm>
                <a:custGeom>
                  <a:avLst/>
                  <a:gdLst>
                    <a:gd name="T0" fmla="*/ 1 w 90"/>
                    <a:gd name="T1" fmla="*/ 0 h 15"/>
                    <a:gd name="T2" fmla="*/ 1 w 90"/>
                    <a:gd name="T3" fmla="*/ 0 h 15"/>
                    <a:gd name="T4" fmla="*/ 1 w 90"/>
                    <a:gd name="T5" fmla="*/ 0 h 15"/>
                    <a:gd name="T6" fmla="*/ 1 w 90"/>
                    <a:gd name="T7" fmla="*/ 0 h 15"/>
                    <a:gd name="T8" fmla="*/ 1 w 90"/>
                    <a:gd name="T9" fmla="*/ 0 h 15"/>
                    <a:gd name="T10" fmla="*/ 0 w 90"/>
                    <a:gd name="T11" fmla="*/ 0 h 15"/>
                    <a:gd name="T12" fmla="*/ 0 w 90"/>
                    <a:gd name="T13" fmla="*/ 0 h 15"/>
                    <a:gd name="T14" fmla="*/ 0 w 90"/>
                    <a:gd name="T15" fmla="*/ 0 h 15"/>
                    <a:gd name="T16" fmla="*/ 0 w 90"/>
                    <a:gd name="T17" fmla="*/ 0 h 15"/>
                    <a:gd name="T18" fmla="*/ 0 w 90"/>
                    <a:gd name="T19" fmla="*/ 0 h 15"/>
                    <a:gd name="T20" fmla="*/ 1 w 90"/>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5"/>
                    <a:gd name="T35" fmla="*/ 90 w 90"/>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5">
                      <a:moveTo>
                        <a:pt x="76" y="0"/>
                      </a:moveTo>
                      <a:lnTo>
                        <a:pt x="79" y="4"/>
                      </a:lnTo>
                      <a:lnTo>
                        <a:pt x="83" y="7"/>
                      </a:lnTo>
                      <a:lnTo>
                        <a:pt x="86" y="11"/>
                      </a:lnTo>
                      <a:lnTo>
                        <a:pt x="90" y="15"/>
                      </a:lnTo>
                      <a:lnTo>
                        <a:pt x="2" y="15"/>
                      </a:lnTo>
                      <a:lnTo>
                        <a:pt x="0" y="11"/>
                      </a:lnTo>
                      <a:lnTo>
                        <a:pt x="0" y="7"/>
                      </a:lnTo>
                      <a:lnTo>
                        <a:pt x="0" y="4"/>
                      </a:lnTo>
                      <a:lnTo>
                        <a:pt x="0" y="0"/>
                      </a:lnTo>
                      <a:lnTo>
                        <a:pt x="76" y="0"/>
                      </a:lnTo>
                      <a:close/>
                    </a:path>
                  </a:pathLst>
                </a:custGeom>
                <a:solidFill>
                  <a:srgbClr val="D1D1D1"/>
                </a:solidFill>
                <a:ln w="9525">
                  <a:noFill/>
                  <a:round/>
                  <a:headEnd/>
                  <a:tailEnd/>
                </a:ln>
              </p:spPr>
              <p:txBody>
                <a:bodyPr/>
                <a:lstStyle/>
                <a:p>
                  <a:endParaRPr lang="en-US"/>
                </a:p>
              </p:txBody>
            </p:sp>
            <p:sp>
              <p:nvSpPr>
                <p:cNvPr id="12465" name="Freeform 843"/>
                <p:cNvSpPr>
                  <a:spLocks/>
                </p:cNvSpPr>
                <p:nvPr/>
              </p:nvSpPr>
              <p:spPr bwMode="auto">
                <a:xfrm>
                  <a:off x="2806" y="4048"/>
                  <a:ext cx="32" cy="5"/>
                </a:xfrm>
                <a:custGeom>
                  <a:avLst/>
                  <a:gdLst>
                    <a:gd name="T0" fmla="*/ 1 w 97"/>
                    <a:gd name="T1" fmla="*/ 0 h 16"/>
                    <a:gd name="T2" fmla="*/ 1 w 97"/>
                    <a:gd name="T3" fmla="*/ 0 h 16"/>
                    <a:gd name="T4" fmla="*/ 1 w 97"/>
                    <a:gd name="T5" fmla="*/ 0 h 16"/>
                    <a:gd name="T6" fmla="*/ 1 w 97"/>
                    <a:gd name="T7" fmla="*/ 0 h 16"/>
                    <a:gd name="T8" fmla="*/ 1 w 97"/>
                    <a:gd name="T9" fmla="*/ 0 h 16"/>
                    <a:gd name="T10" fmla="*/ 1 w 97"/>
                    <a:gd name="T11" fmla="*/ 0 h 16"/>
                    <a:gd name="T12" fmla="*/ 1 w 97"/>
                    <a:gd name="T13" fmla="*/ 0 h 16"/>
                    <a:gd name="T14" fmla="*/ 1 w 97"/>
                    <a:gd name="T15" fmla="*/ 0 h 16"/>
                    <a:gd name="T16" fmla="*/ 1 w 97"/>
                    <a:gd name="T17" fmla="*/ 0 h 16"/>
                    <a:gd name="T18" fmla="*/ 0 w 97"/>
                    <a:gd name="T19" fmla="*/ 0 h 16"/>
                    <a:gd name="T20" fmla="*/ 0 w 97"/>
                    <a:gd name="T21" fmla="*/ 0 h 16"/>
                    <a:gd name="T22" fmla="*/ 0 w 97"/>
                    <a:gd name="T23" fmla="*/ 0 h 16"/>
                    <a:gd name="T24" fmla="*/ 0 w 97"/>
                    <a:gd name="T25" fmla="*/ 0 h 16"/>
                    <a:gd name="T26" fmla="*/ 0 w 97"/>
                    <a:gd name="T27" fmla="*/ 0 h 16"/>
                    <a:gd name="T28" fmla="*/ 1 w 97"/>
                    <a:gd name="T29" fmla="*/ 0 h 1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7"/>
                    <a:gd name="T46" fmla="*/ 0 h 16"/>
                    <a:gd name="T47" fmla="*/ 97 w 97"/>
                    <a:gd name="T48" fmla="*/ 16 h 1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7" h="16">
                      <a:moveTo>
                        <a:pt x="97" y="16"/>
                      </a:moveTo>
                      <a:lnTo>
                        <a:pt x="95" y="16"/>
                      </a:lnTo>
                      <a:lnTo>
                        <a:pt x="95" y="15"/>
                      </a:lnTo>
                      <a:lnTo>
                        <a:pt x="94" y="15"/>
                      </a:lnTo>
                      <a:lnTo>
                        <a:pt x="93" y="11"/>
                      </a:lnTo>
                      <a:lnTo>
                        <a:pt x="90" y="8"/>
                      </a:lnTo>
                      <a:lnTo>
                        <a:pt x="86" y="4"/>
                      </a:lnTo>
                      <a:lnTo>
                        <a:pt x="84" y="0"/>
                      </a:lnTo>
                      <a:lnTo>
                        <a:pt x="0" y="0"/>
                      </a:lnTo>
                      <a:lnTo>
                        <a:pt x="0" y="4"/>
                      </a:lnTo>
                      <a:lnTo>
                        <a:pt x="2" y="8"/>
                      </a:lnTo>
                      <a:lnTo>
                        <a:pt x="3" y="12"/>
                      </a:lnTo>
                      <a:lnTo>
                        <a:pt x="3" y="16"/>
                      </a:lnTo>
                      <a:lnTo>
                        <a:pt x="97" y="16"/>
                      </a:lnTo>
                      <a:close/>
                    </a:path>
                  </a:pathLst>
                </a:custGeom>
                <a:solidFill>
                  <a:srgbClr val="C7C7C7"/>
                </a:solidFill>
                <a:ln w="9525">
                  <a:noFill/>
                  <a:round/>
                  <a:headEnd/>
                  <a:tailEnd/>
                </a:ln>
              </p:spPr>
              <p:txBody>
                <a:bodyPr/>
                <a:lstStyle/>
                <a:p>
                  <a:endParaRPr lang="en-US"/>
                </a:p>
              </p:txBody>
            </p:sp>
            <p:sp>
              <p:nvSpPr>
                <p:cNvPr id="12466" name="Freeform 844"/>
                <p:cNvSpPr>
                  <a:spLocks/>
                </p:cNvSpPr>
                <p:nvPr/>
              </p:nvSpPr>
              <p:spPr bwMode="auto">
                <a:xfrm>
                  <a:off x="2807" y="4051"/>
                  <a:ext cx="33" cy="5"/>
                </a:xfrm>
                <a:custGeom>
                  <a:avLst/>
                  <a:gdLst>
                    <a:gd name="T0" fmla="*/ 1 w 99"/>
                    <a:gd name="T1" fmla="*/ 0 h 15"/>
                    <a:gd name="T2" fmla="*/ 1 w 99"/>
                    <a:gd name="T3" fmla="*/ 0 h 15"/>
                    <a:gd name="T4" fmla="*/ 1 w 99"/>
                    <a:gd name="T5" fmla="*/ 0 h 15"/>
                    <a:gd name="T6" fmla="*/ 1 w 99"/>
                    <a:gd name="T7" fmla="*/ 0 h 15"/>
                    <a:gd name="T8" fmla="*/ 1 w 99"/>
                    <a:gd name="T9" fmla="*/ 0 h 15"/>
                    <a:gd name="T10" fmla="*/ 1 w 99"/>
                    <a:gd name="T11" fmla="*/ 0 h 15"/>
                    <a:gd name="T12" fmla="*/ 1 w 99"/>
                    <a:gd name="T13" fmla="*/ 0 h 15"/>
                    <a:gd name="T14" fmla="*/ 1 w 99"/>
                    <a:gd name="T15" fmla="*/ 0 h 15"/>
                    <a:gd name="T16" fmla="*/ 1 w 99"/>
                    <a:gd name="T17" fmla="*/ 0 h 15"/>
                    <a:gd name="T18" fmla="*/ 0 w 99"/>
                    <a:gd name="T19" fmla="*/ 0 h 15"/>
                    <a:gd name="T20" fmla="*/ 0 w 99"/>
                    <a:gd name="T21" fmla="*/ 0 h 15"/>
                    <a:gd name="T22" fmla="*/ 0 w 99"/>
                    <a:gd name="T23" fmla="*/ 0 h 15"/>
                    <a:gd name="T24" fmla="*/ 0 w 99"/>
                    <a:gd name="T25" fmla="*/ 0 h 15"/>
                    <a:gd name="T26" fmla="*/ 0 w 99"/>
                    <a:gd name="T27" fmla="*/ 0 h 15"/>
                    <a:gd name="T28" fmla="*/ 1 w 99"/>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9"/>
                    <a:gd name="T46" fmla="*/ 0 h 15"/>
                    <a:gd name="T47" fmla="*/ 99 w 99"/>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9" h="15">
                      <a:moveTo>
                        <a:pt x="99" y="15"/>
                      </a:moveTo>
                      <a:lnTo>
                        <a:pt x="98" y="14"/>
                      </a:lnTo>
                      <a:lnTo>
                        <a:pt x="96" y="11"/>
                      </a:lnTo>
                      <a:lnTo>
                        <a:pt x="95" y="9"/>
                      </a:lnTo>
                      <a:lnTo>
                        <a:pt x="92" y="7"/>
                      </a:lnTo>
                      <a:lnTo>
                        <a:pt x="92" y="4"/>
                      </a:lnTo>
                      <a:lnTo>
                        <a:pt x="91" y="3"/>
                      </a:lnTo>
                      <a:lnTo>
                        <a:pt x="89" y="1"/>
                      </a:lnTo>
                      <a:lnTo>
                        <a:pt x="88" y="0"/>
                      </a:lnTo>
                      <a:lnTo>
                        <a:pt x="0" y="0"/>
                      </a:lnTo>
                      <a:lnTo>
                        <a:pt x="1" y="3"/>
                      </a:lnTo>
                      <a:lnTo>
                        <a:pt x="1" y="8"/>
                      </a:lnTo>
                      <a:lnTo>
                        <a:pt x="2" y="11"/>
                      </a:lnTo>
                      <a:lnTo>
                        <a:pt x="5" y="15"/>
                      </a:lnTo>
                      <a:lnTo>
                        <a:pt x="99" y="15"/>
                      </a:lnTo>
                      <a:close/>
                    </a:path>
                  </a:pathLst>
                </a:custGeom>
                <a:solidFill>
                  <a:srgbClr val="BFBFBF"/>
                </a:solidFill>
                <a:ln w="9525">
                  <a:noFill/>
                  <a:round/>
                  <a:headEnd/>
                  <a:tailEnd/>
                </a:ln>
              </p:spPr>
              <p:txBody>
                <a:bodyPr/>
                <a:lstStyle/>
                <a:p>
                  <a:endParaRPr lang="en-US"/>
                </a:p>
              </p:txBody>
            </p:sp>
            <p:sp>
              <p:nvSpPr>
                <p:cNvPr id="12467" name="Freeform 845"/>
                <p:cNvSpPr>
                  <a:spLocks/>
                </p:cNvSpPr>
                <p:nvPr/>
              </p:nvSpPr>
              <p:spPr bwMode="auto">
                <a:xfrm>
                  <a:off x="2807" y="4053"/>
                  <a:ext cx="34" cy="5"/>
                </a:xfrm>
                <a:custGeom>
                  <a:avLst/>
                  <a:gdLst>
                    <a:gd name="T0" fmla="*/ 1 w 102"/>
                    <a:gd name="T1" fmla="*/ 0 h 15"/>
                    <a:gd name="T2" fmla="*/ 1 w 102"/>
                    <a:gd name="T3" fmla="*/ 0 h 15"/>
                    <a:gd name="T4" fmla="*/ 1 w 102"/>
                    <a:gd name="T5" fmla="*/ 0 h 15"/>
                    <a:gd name="T6" fmla="*/ 1 w 102"/>
                    <a:gd name="T7" fmla="*/ 0 h 15"/>
                    <a:gd name="T8" fmla="*/ 1 w 102"/>
                    <a:gd name="T9" fmla="*/ 0 h 15"/>
                    <a:gd name="T10" fmla="*/ 0 w 102"/>
                    <a:gd name="T11" fmla="*/ 0 h 15"/>
                    <a:gd name="T12" fmla="*/ 0 w 102"/>
                    <a:gd name="T13" fmla="*/ 0 h 15"/>
                    <a:gd name="T14" fmla="*/ 0 w 102"/>
                    <a:gd name="T15" fmla="*/ 0 h 15"/>
                    <a:gd name="T16" fmla="*/ 0 w 102"/>
                    <a:gd name="T17" fmla="*/ 0 h 15"/>
                    <a:gd name="T18" fmla="*/ 0 w 102"/>
                    <a:gd name="T19" fmla="*/ 0 h 15"/>
                    <a:gd name="T20" fmla="*/ 1 w 102"/>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15"/>
                    <a:gd name="T35" fmla="*/ 102 w 102"/>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15">
                      <a:moveTo>
                        <a:pt x="94" y="0"/>
                      </a:moveTo>
                      <a:lnTo>
                        <a:pt x="95" y="3"/>
                      </a:lnTo>
                      <a:lnTo>
                        <a:pt x="98" y="7"/>
                      </a:lnTo>
                      <a:lnTo>
                        <a:pt x="101" y="11"/>
                      </a:lnTo>
                      <a:lnTo>
                        <a:pt x="102" y="15"/>
                      </a:lnTo>
                      <a:lnTo>
                        <a:pt x="8" y="15"/>
                      </a:lnTo>
                      <a:lnTo>
                        <a:pt x="6" y="11"/>
                      </a:lnTo>
                      <a:lnTo>
                        <a:pt x="4" y="7"/>
                      </a:lnTo>
                      <a:lnTo>
                        <a:pt x="1" y="3"/>
                      </a:lnTo>
                      <a:lnTo>
                        <a:pt x="0" y="0"/>
                      </a:lnTo>
                      <a:lnTo>
                        <a:pt x="94" y="0"/>
                      </a:lnTo>
                      <a:close/>
                    </a:path>
                  </a:pathLst>
                </a:custGeom>
                <a:solidFill>
                  <a:srgbClr val="B5B5B5"/>
                </a:solidFill>
                <a:ln w="9525">
                  <a:noFill/>
                  <a:round/>
                  <a:headEnd/>
                  <a:tailEnd/>
                </a:ln>
              </p:spPr>
              <p:txBody>
                <a:bodyPr/>
                <a:lstStyle/>
                <a:p>
                  <a:endParaRPr lang="en-US"/>
                </a:p>
              </p:txBody>
            </p:sp>
            <p:sp>
              <p:nvSpPr>
                <p:cNvPr id="12468" name="Freeform 846"/>
                <p:cNvSpPr>
                  <a:spLocks/>
                </p:cNvSpPr>
                <p:nvPr/>
              </p:nvSpPr>
              <p:spPr bwMode="auto">
                <a:xfrm>
                  <a:off x="2808" y="4056"/>
                  <a:ext cx="34" cy="5"/>
                </a:xfrm>
                <a:custGeom>
                  <a:avLst/>
                  <a:gdLst>
                    <a:gd name="T0" fmla="*/ 1 w 102"/>
                    <a:gd name="T1" fmla="*/ 0 h 15"/>
                    <a:gd name="T2" fmla="*/ 1 w 102"/>
                    <a:gd name="T3" fmla="*/ 0 h 15"/>
                    <a:gd name="T4" fmla="*/ 1 w 102"/>
                    <a:gd name="T5" fmla="*/ 0 h 15"/>
                    <a:gd name="T6" fmla="*/ 1 w 102"/>
                    <a:gd name="T7" fmla="*/ 0 h 15"/>
                    <a:gd name="T8" fmla="*/ 1 w 102"/>
                    <a:gd name="T9" fmla="*/ 0 h 15"/>
                    <a:gd name="T10" fmla="*/ 0 w 102"/>
                    <a:gd name="T11" fmla="*/ 0 h 15"/>
                    <a:gd name="T12" fmla="*/ 0 w 102"/>
                    <a:gd name="T13" fmla="*/ 0 h 15"/>
                    <a:gd name="T14" fmla="*/ 0 w 102"/>
                    <a:gd name="T15" fmla="*/ 0 h 15"/>
                    <a:gd name="T16" fmla="*/ 0 w 102"/>
                    <a:gd name="T17" fmla="*/ 0 h 15"/>
                    <a:gd name="T18" fmla="*/ 0 w 102"/>
                    <a:gd name="T19" fmla="*/ 0 h 15"/>
                    <a:gd name="T20" fmla="*/ 1 w 102"/>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2"/>
                    <a:gd name="T34" fmla="*/ 0 h 15"/>
                    <a:gd name="T35" fmla="*/ 102 w 102"/>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2" h="15">
                      <a:moveTo>
                        <a:pt x="94" y="0"/>
                      </a:moveTo>
                      <a:lnTo>
                        <a:pt x="97" y="4"/>
                      </a:lnTo>
                      <a:lnTo>
                        <a:pt x="98" y="8"/>
                      </a:lnTo>
                      <a:lnTo>
                        <a:pt x="101" y="12"/>
                      </a:lnTo>
                      <a:lnTo>
                        <a:pt x="102" y="15"/>
                      </a:lnTo>
                      <a:lnTo>
                        <a:pt x="8" y="15"/>
                      </a:lnTo>
                      <a:lnTo>
                        <a:pt x="6" y="12"/>
                      </a:lnTo>
                      <a:lnTo>
                        <a:pt x="4" y="7"/>
                      </a:lnTo>
                      <a:lnTo>
                        <a:pt x="2" y="3"/>
                      </a:lnTo>
                      <a:lnTo>
                        <a:pt x="0" y="0"/>
                      </a:lnTo>
                      <a:lnTo>
                        <a:pt x="94" y="0"/>
                      </a:lnTo>
                      <a:close/>
                    </a:path>
                  </a:pathLst>
                </a:custGeom>
                <a:solidFill>
                  <a:srgbClr val="ABABAB"/>
                </a:solidFill>
                <a:ln w="9525">
                  <a:noFill/>
                  <a:round/>
                  <a:headEnd/>
                  <a:tailEnd/>
                </a:ln>
              </p:spPr>
              <p:txBody>
                <a:bodyPr/>
                <a:lstStyle/>
                <a:p>
                  <a:endParaRPr lang="en-US"/>
                </a:p>
              </p:txBody>
            </p:sp>
            <p:sp>
              <p:nvSpPr>
                <p:cNvPr id="12469" name="Freeform 847"/>
                <p:cNvSpPr>
                  <a:spLocks/>
                </p:cNvSpPr>
                <p:nvPr/>
              </p:nvSpPr>
              <p:spPr bwMode="auto">
                <a:xfrm>
                  <a:off x="2810" y="4058"/>
                  <a:ext cx="33" cy="5"/>
                </a:xfrm>
                <a:custGeom>
                  <a:avLst/>
                  <a:gdLst>
                    <a:gd name="T0" fmla="*/ 1 w 101"/>
                    <a:gd name="T1" fmla="*/ 0 h 15"/>
                    <a:gd name="T2" fmla="*/ 1 w 101"/>
                    <a:gd name="T3" fmla="*/ 0 h 15"/>
                    <a:gd name="T4" fmla="*/ 1 w 101"/>
                    <a:gd name="T5" fmla="*/ 0 h 15"/>
                    <a:gd name="T6" fmla="*/ 1 w 101"/>
                    <a:gd name="T7" fmla="*/ 0 h 15"/>
                    <a:gd name="T8" fmla="*/ 1 w 101"/>
                    <a:gd name="T9" fmla="*/ 0 h 15"/>
                    <a:gd name="T10" fmla="*/ 0 w 101"/>
                    <a:gd name="T11" fmla="*/ 0 h 15"/>
                    <a:gd name="T12" fmla="*/ 0 w 101"/>
                    <a:gd name="T13" fmla="*/ 0 h 15"/>
                    <a:gd name="T14" fmla="*/ 0 w 101"/>
                    <a:gd name="T15" fmla="*/ 0 h 15"/>
                    <a:gd name="T16" fmla="*/ 0 w 101"/>
                    <a:gd name="T17" fmla="*/ 0 h 15"/>
                    <a:gd name="T18" fmla="*/ 0 w 101"/>
                    <a:gd name="T19" fmla="*/ 0 h 15"/>
                    <a:gd name="T20" fmla="*/ 1 w 101"/>
                    <a:gd name="T21" fmla="*/ 0 h 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15"/>
                    <a:gd name="T35" fmla="*/ 101 w 101"/>
                    <a:gd name="T36" fmla="*/ 15 h 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15">
                      <a:moveTo>
                        <a:pt x="94" y="0"/>
                      </a:moveTo>
                      <a:lnTo>
                        <a:pt x="97" y="5"/>
                      </a:lnTo>
                      <a:lnTo>
                        <a:pt x="98" y="8"/>
                      </a:lnTo>
                      <a:lnTo>
                        <a:pt x="100" y="12"/>
                      </a:lnTo>
                      <a:lnTo>
                        <a:pt x="101" y="15"/>
                      </a:lnTo>
                      <a:lnTo>
                        <a:pt x="9" y="15"/>
                      </a:lnTo>
                      <a:lnTo>
                        <a:pt x="6" y="12"/>
                      </a:lnTo>
                      <a:lnTo>
                        <a:pt x="4" y="7"/>
                      </a:lnTo>
                      <a:lnTo>
                        <a:pt x="2" y="4"/>
                      </a:lnTo>
                      <a:lnTo>
                        <a:pt x="0" y="0"/>
                      </a:lnTo>
                      <a:lnTo>
                        <a:pt x="94" y="0"/>
                      </a:lnTo>
                      <a:close/>
                    </a:path>
                  </a:pathLst>
                </a:custGeom>
                <a:solidFill>
                  <a:srgbClr val="A1A1A1"/>
                </a:solidFill>
                <a:ln w="9525">
                  <a:noFill/>
                  <a:round/>
                  <a:headEnd/>
                  <a:tailEnd/>
                </a:ln>
              </p:spPr>
              <p:txBody>
                <a:bodyPr/>
                <a:lstStyle/>
                <a:p>
                  <a:endParaRPr lang="en-US"/>
                </a:p>
              </p:txBody>
            </p:sp>
            <p:sp>
              <p:nvSpPr>
                <p:cNvPr id="12470" name="Freeform 848"/>
                <p:cNvSpPr>
                  <a:spLocks/>
                </p:cNvSpPr>
                <p:nvPr/>
              </p:nvSpPr>
              <p:spPr bwMode="auto">
                <a:xfrm>
                  <a:off x="2811" y="4061"/>
                  <a:ext cx="33" cy="5"/>
                </a:xfrm>
                <a:custGeom>
                  <a:avLst/>
                  <a:gdLst>
                    <a:gd name="T0" fmla="*/ 1 w 100"/>
                    <a:gd name="T1" fmla="*/ 0 h 15"/>
                    <a:gd name="T2" fmla="*/ 1 w 100"/>
                    <a:gd name="T3" fmla="*/ 0 h 15"/>
                    <a:gd name="T4" fmla="*/ 1 w 100"/>
                    <a:gd name="T5" fmla="*/ 0 h 15"/>
                    <a:gd name="T6" fmla="*/ 1 w 100"/>
                    <a:gd name="T7" fmla="*/ 0 h 15"/>
                    <a:gd name="T8" fmla="*/ 1 w 100"/>
                    <a:gd name="T9" fmla="*/ 0 h 15"/>
                    <a:gd name="T10" fmla="*/ 0 w 100"/>
                    <a:gd name="T11" fmla="*/ 0 h 15"/>
                    <a:gd name="T12" fmla="*/ 0 w 100"/>
                    <a:gd name="T13" fmla="*/ 0 h 15"/>
                    <a:gd name="T14" fmla="*/ 0 w 100"/>
                    <a:gd name="T15" fmla="*/ 0 h 15"/>
                    <a:gd name="T16" fmla="*/ 0 w 100"/>
                    <a:gd name="T17" fmla="*/ 0 h 15"/>
                    <a:gd name="T18" fmla="*/ 0 w 100"/>
                    <a:gd name="T19" fmla="*/ 0 h 15"/>
                    <a:gd name="T20" fmla="*/ 0 w 100"/>
                    <a:gd name="T21" fmla="*/ 0 h 15"/>
                    <a:gd name="T22" fmla="*/ 0 w 100"/>
                    <a:gd name="T23" fmla="*/ 0 h 15"/>
                    <a:gd name="T24" fmla="*/ 0 w 100"/>
                    <a:gd name="T25" fmla="*/ 0 h 15"/>
                    <a:gd name="T26" fmla="*/ 0 w 100"/>
                    <a:gd name="T27" fmla="*/ 0 h 15"/>
                    <a:gd name="T28" fmla="*/ 1 w 100"/>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15"/>
                    <a:gd name="T47" fmla="*/ 100 w 100"/>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15">
                      <a:moveTo>
                        <a:pt x="94" y="0"/>
                      </a:moveTo>
                      <a:lnTo>
                        <a:pt x="96" y="5"/>
                      </a:lnTo>
                      <a:lnTo>
                        <a:pt x="97" y="8"/>
                      </a:lnTo>
                      <a:lnTo>
                        <a:pt x="98" y="12"/>
                      </a:lnTo>
                      <a:lnTo>
                        <a:pt x="100" y="15"/>
                      </a:lnTo>
                      <a:lnTo>
                        <a:pt x="10" y="15"/>
                      </a:lnTo>
                      <a:lnTo>
                        <a:pt x="9" y="14"/>
                      </a:lnTo>
                      <a:lnTo>
                        <a:pt x="9" y="12"/>
                      </a:lnTo>
                      <a:lnTo>
                        <a:pt x="6" y="11"/>
                      </a:lnTo>
                      <a:lnTo>
                        <a:pt x="5" y="9"/>
                      </a:lnTo>
                      <a:lnTo>
                        <a:pt x="5" y="6"/>
                      </a:lnTo>
                      <a:lnTo>
                        <a:pt x="2" y="5"/>
                      </a:lnTo>
                      <a:lnTo>
                        <a:pt x="2" y="2"/>
                      </a:lnTo>
                      <a:lnTo>
                        <a:pt x="0" y="0"/>
                      </a:lnTo>
                      <a:lnTo>
                        <a:pt x="94" y="0"/>
                      </a:lnTo>
                      <a:close/>
                    </a:path>
                  </a:pathLst>
                </a:custGeom>
                <a:solidFill>
                  <a:srgbClr val="999999"/>
                </a:solidFill>
                <a:ln w="9525">
                  <a:noFill/>
                  <a:round/>
                  <a:headEnd/>
                  <a:tailEnd/>
                </a:ln>
              </p:spPr>
              <p:txBody>
                <a:bodyPr/>
                <a:lstStyle/>
                <a:p>
                  <a:endParaRPr lang="en-US"/>
                </a:p>
              </p:txBody>
            </p:sp>
            <p:sp>
              <p:nvSpPr>
                <p:cNvPr id="12471" name="Freeform 849"/>
                <p:cNvSpPr>
                  <a:spLocks/>
                </p:cNvSpPr>
                <p:nvPr/>
              </p:nvSpPr>
              <p:spPr bwMode="auto">
                <a:xfrm>
                  <a:off x="2813" y="4063"/>
                  <a:ext cx="32" cy="5"/>
                </a:xfrm>
                <a:custGeom>
                  <a:avLst/>
                  <a:gdLst>
                    <a:gd name="T0" fmla="*/ 1 w 96"/>
                    <a:gd name="T1" fmla="*/ 0 h 14"/>
                    <a:gd name="T2" fmla="*/ 1 w 96"/>
                    <a:gd name="T3" fmla="*/ 0 h 14"/>
                    <a:gd name="T4" fmla="*/ 1 w 96"/>
                    <a:gd name="T5" fmla="*/ 0 h 14"/>
                    <a:gd name="T6" fmla="*/ 1 w 96"/>
                    <a:gd name="T7" fmla="*/ 0 h 14"/>
                    <a:gd name="T8" fmla="*/ 1 w 96"/>
                    <a:gd name="T9" fmla="*/ 0 h 14"/>
                    <a:gd name="T10" fmla="*/ 0 w 96"/>
                    <a:gd name="T11" fmla="*/ 0 h 14"/>
                    <a:gd name="T12" fmla="*/ 0 w 96"/>
                    <a:gd name="T13" fmla="*/ 0 h 14"/>
                    <a:gd name="T14" fmla="*/ 0 w 96"/>
                    <a:gd name="T15" fmla="*/ 0 h 14"/>
                    <a:gd name="T16" fmla="*/ 0 w 96"/>
                    <a:gd name="T17" fmla="*/ 0 h 14"/>
                    <a:gd name="T18" fmla="*/ 0 w 96"/>
                    <a:gd name="T19" fmla="*/ 0 h 14"/>
                    <a:gd name="T20" fmla="*/ 0 w 96"/>
                    <a:gd name="T21" fmla="*/ 0 h 14"/>
                    <a:gd name="T22" fmla="*/ 0 w 96"/>
                    <a:gd name="T23" fmla="*/ 0 h 14"/>
                    <a:gd name="T24" fmla="*/ 0 w 96"/>
                    <a:gd name="T25" fmla="*/ 0 h 14"/>
                    <a:gd name="T26" fmla="*/ 0 w 96"/>
                    <a:gd name="T27" fmla="*/ 0 h 14"/>
                    <a:gd name="T28" fmla="*/ 1 w 96"/>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
                    <a:gd name="T46" fmla="*/ 0 h 14"/>
                    <a:gd name="T47" fmla="*/ 96 w 96"/>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 h="14">
                      <a:moveTo>
                        <a:pt x="92" y="0"/>
                      </a:moveTo>
                      <a:lnTo>
                        <a:pt x="93" y="4"/>
                      </a:lnTo>
                      <a:lnTo>
                        <a:pt x="95" y="7"/>
                      </a:lnTo>
                      <a:lnTo>
                        <a:pt x="95" y="11"/>
                      </a:lnTo>
                      <a:lnTo>
                        <a:pt x="96" y="14"/>
                      </a:lnTo>
                      <a:lnTo>
                        <a:pt x="12" y="14"/>
                      </a:lnTo>
                      <a:lnTo>
                        <a:pt x="9" y="11"/>
                      </a:lnTo>
                      <a:lnTo>
                        <a:pt x="7" y="8"/>
                      </a:lnTo>
                      <a:lnTo>
                        <a:pt x="4" y="5"/>
                      </a:lnTo>
                      <a:lnTo>
                        <a:pt x="0" y="1"/>
                      </a:lnTo>
                      <a:lnTo>
                        <a:pt x="0" y="0"/>
                      </a:lnTo>
                      <a:lnTo>
                        <a:pt x="92" y="0"/>
                      </a:lnTo>
                      <a:close/>
                    </a:path>
                  </a:pathLst>
                </a:custGeom>
                <a:solidFill>
                  <a:srgbClr val="8F8F8F"/>
                </a:solidFill>
                <a:ln w="9525">
                  <a:noFill/>
                  <a:round/>
                  <a:headEnd/>
                  <a:tailEnd/>
                </a:ln>
              </p:spPr>
              <p:txBody>
                <a:bodyPr/>
                <a:lstStyle/>
                <a:p>
                  <a:endParaRPr lang="en-US"/>
                </a:p>
              </p:txBody>
            </p:sp>
            <p:sp>
              <p:nvSpPr>
                <p:cNvPr id="12472" name="Freeform 850"/>
                <p:cNvSpPr>
                  <a:spLocks/>
                </p:cNvSpPr>
                <p:nvPr/>
              </p:nvSpPr>
              <p:spPr bwMode="auto">
                <a:xfrm>
                  <a:off x="2814" y="4066"/>
                  <a:ext cx="31" cy="5"/>
                </a:xfrm>
                <a:custGeom>
                  <a:avLst/>
                  <a:gdLst>
                    <a:gd name="T0" fmla="*/ 1 w 91"/>
                    <a:gd name="T1" fmla="*/ 0 h 16"/>
                    <a:gd name="T2" fmla="*/ 1 w 91"/>
                    <a:gd name="T3" fmla="*/ 0 h 16"/>
                    <a:gd name="T4" fmla="*/ 1 w 91"/>
                    <a:gd name="T5" fmla="*/ 0 h 16"/>
                    <a:gd name="T6" fmla="*/ 1 w 91"/>
                    <a:gd name="T7" fmla="*/ 0 h 16"/>
                    <a:gd name="T8" fmla="*/ 1 w 91"/>
                    <a:gd name="T9" fmla="*/ 0 h 16"/>
                    <a:gd name="T10" fmla="*/ 0 w 91"/>
                    <a:gd name="T11" fmla="*/ 0 h 16"/>
                    <a:gd name="T12" fmla="*/ 0 w 91"/>
                    <a:gd name="T13" fmla="*/ 0 h 16"/>
                    <a:gd name="T14" fmla="*/ 0 w 91"/>
                    <a:gd name="T15" fmla="*/ 0 h 16"/>
                    <a:gd name="T16" fmla="*/ 0 w 91"/>
                    <a:gd name="T17" fmla="*/ 0 h 16"/>
                    <a:gd name="T18" fmla="*/ 0 w 91"/>
                    <a:gd name="T19" fmla="*/ 0 h 16"/>
                    <a:gd name="T20" fmla="*/ 1 w 91"/>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1"/>
                    <a:gd name="T34" fmla="*/ 0 h 16"/>
                    <a:gd name="T35" fmla="*/ 91 w 91"/>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1" h="16">
                      <a:moveTo>
                        <a:pt x="90" y="0"/>
                      </a:moveTo>
                      <a:lnTo>
                        <a:pt x="90" y="5"/>
                      </a:lnTo>
                      <a:lnTo>
                        <a:pt x="91" y="9"/>
                      </a:lnTo>
                      <a:lnTo>
                        <a:pt x="91" y="12"/>
                      </a:lnTo>
                      <a:lnTo>
                        <a:pt x="91" y="16"/>
                      </a:lnTo>
                      <a:lnTo>
                        <a:pt x="17" y="16"/>
                      </a:lnTo>
                      <a:lnTo>
                        <a:pt x="13" y="12"/>
                      </a:lnTo>
                      <a:lnTo>
                        <a:pt x="8" y="9"/>
                      </a:lnTo>
                      <a:lnTo>
                        <a:pt x="6" y="5"/>
                      </a:lnTo>
                      <a:lnTo>
                        <a:pt x="0" y="0"/>
                      </a:lnTo>
                      <a:lnTo>
                        <a:pt x="90" y="0"/>
                      </a:lnTo>
                      <a:close/>
                    </a:path>
                  </a:pathLst>
                </a:custGeom>
                <a:solidFill>
                  <a:srgbClr val="858585"/>
                </a:solidFill>
                <a:ln w="9525">
                  <a:noFill/>
                  <a:round/>
                  <a:headEnd/>
                  <a:tailEnd/>
                </a:ln>
              </p:spPr>
              <p:txBody>
                <a:bodyPr/>
                <a:lstStyle/>
                <a:p>
                  <a:endParaRPr lang="en-US"/>
                </a:p>
              </p:txBody>
            </p:sp>
            <p:sp>
              <p:nvSpPr>
                <p:cNvPr id="12473" name="Freeform 851"/>
                <p:cNvSpPr>
                  <a:spLocks/>
                </p:cNvSpPr>
                <p:nvPr/>
              </p:nvSpPr>
              <p:spPr bwMode="auto">
                <a:xfrm>
                  <a:off x="2817" y="4068"/>
                  <a:ext cx="28" cy="5"/>
                </a:xfrm>
                <a:custGeom>
                  <a:avLst/>
                  <a:gdLst>
                    <a:gd name="T0" fmla="*/ 1 w 84"/>
                    <a:gd name="T1" fmla="*/ 0 h 16"/>
                    <a:gd name="T2" fmla="*/ 1 w 84"/>
                    <a:gd name="T3" fmla="*/ 0 h 16"/>
                    <a:gd name="T4" fmla="*/ 1 w 84"/>
                    <a:gd name="T5" fmla="*/ 0 h 16"/>
                    <a:gd name="T6" fmla="*/ 1 w 84"/>
                    <a:gd name="T7" fmla="*/ 0 h 16"/>
                    <a:gd name="T8" fmla="*/ 1 w 84"/>
                    <a:gd name="T9" fmla="*/ 0 h 16"/>
                    <a:gd name="T10" fmla="*/ 0 w 84"/>
                    <a:gd name="T11" fmla="*/ 0 h 16"/>
                    <a:gd name="T12" fmla="*/ 0 w 84"/>
                    <a:gd name="T13" fmla="*/ 0 h 16"/>
                    <a:gd name="T14" fmla="*/ 0 w 84"/>
                    <a:gd name="T15" fmla="*/ 0 h 16"/>
                    <a:gd name="T16" fmla="*/ 0 w 84"/>
                    <a:gd name="T17" fmla="*/ 0 h 16"/>
                    <a:gd name="T18" fmla="*/ 0 w 84"/>
                    <a:gd name="T19" fmla="*/ 0 h 16"/>
                    <a:gd name="T20" fmla="*/ 1 w 84"/>
                    <a:gd name="T21" fmla="*/ 0 h 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16"/>
                    <a:gd name="T35" fmla="*/ 84 w 84"/>
                    <a:gd name="T36" fmla="*/ 16 h 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16">
                      <a:moveTo>
                        <a:pt x="84" y="0"/>
                      </a:moveTo>
                      <a:lnTo>
                        <a:pt x="84" y="5"/>
                      </a:lnTo>
                      <a:lnTo>
                        <a:pt x="84" y="9"/>
                      </a:lnTo>
                      <a:lnTo>
                        <a:pt x="84" y="12"/>
                      </a:lnTo>
                      <a:lnTo>
                        <a:pt x="83" y="16"/>
                      </a:lnTo>
                      <a:lnTo>
                        <a:pt x="19" y="16"/>
                      </a:lnTo>
                      <a:lnTo>
                        <a:pt x="15" y="12"/>
                      </a:lnTo>
                      <a:lnTo>
                        <a:pt x="11" y="9"/>
                      </a:lnTo>
                      <a:lnTo>
                        <a:pt x="6" y="5"/>
                      </a:lnTo>
                      <a:lnTo>
                        <a:pt x="0" y="0"/>
                      </a:lnTo>
                      <a:lnTo>
                        <a:pt x="84" y="0"/>
                      </a:lnTo>
                      <a:close/>
                    </a:path>
                  </a:pathLst>
                </a:custGeom>
                <a:solidFill>
                  <a:srgbClr val="7D7D7D"/>
                </a:solidFill>
                <a:ln w="9525">
                  <a:noFill/>
                  <a:round/>
                  <a:headEnd/>
                  <a:tailEnd/>
                </a:ln>
              </p:spPr>
              <p:txBody>
                <a:bodyPr/>
                <a:lstStyle/>
                <a:p>
                  <a:endParaRPr lang="en-US"/>
                </a:p>
              </p:txBody>
            </p:sp>
            <p:sp>
              <p:nvSpPr>
                <p:cNvPr id="12474" name="Freeform 852"/>
                <p:cNvSpPr>
                  <a:spLocks/>
                </p:cNvSpPr>
                <p:nvPr/>
              </p:nvSpPr>
              <p:spPr bwMode="auto">
                <a:xfrm>
                  <a:off x="2820" y="4071"/>
                  <a:ext cx="25" cy="5"/>
                </a:xfrm>
                <a:custGeom>
                  <a:avLst/>
                  <a:gdLst>
                    <a:gd name="T0" fmla="*/ 1 w 74"/>
                    <a:gd name="T1" fmla="*/ 0 h 14"/>
                    <a:gd name="T2" fmla="*/ 1 w 74"/>
                    <a:gd name="T3" fmla="*/ 0 h 14"/>
                    <a:gd name="T4" fmla="*/ 1 w 74"/>
                    <a:gd name="T5" fmla="*/ 0 h 14"/>
                    <a:gd name="T6" fmla="*/ 1 w 74"/>
                    <a:gd name="T7" fmla="*/ 0 h 14"/>
                    <a:gd name="T8" fmla="*/ 1 w 74"/>
                    <a:gd name="T9" fmla="*/ 0 h 14"/>
                    <a:gd name="T10" fmla="*/ 0 w 74"/>
                    <a:gd name="T11" fmla="*/ 0 h 14"/>
                    <a:gd name="T12" fmla="*/ 0 w 74"/>
                    <a:gd name="T13" fmla="*/ 0 h 14"/>
                    <a:gd name="T14" fmla="*/ 0 w 74"/>
                    <a:gd name="T15" fmla="*/ 0 h 14"/>
                    <a:gd name="T16" fmla="*/ 0 w 74"/>
                    <a:gd name="T17" fmla="*/ 0 h 14"/>
                    <a:gd name="T18" fmla="*/ 0 w 74"/>
                    <a:gd name="T19" fmla="*/ 0 h 14"/>
                    <a:gd name="T20" fmla="*/ 1 w 74"/>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14"/>
                    <a:gd name="T35" fmla="*/ 74 w 7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14">
                      <a:moveTo>
                        <a:pt x="74" y="0"/>
                      </a:moveTo>
                      <a:lnTo>
                        <a:pt x="74" y="3"/>
                      </a:lnTo>
                      <a:lnTo>
                        <a:pt x="73" y="8"/>
                      </a:lnTo>
                      <a:lnTo>
                        <a:pt x="71" y="11"/>
                      </a:lnTo>
                      <a:lnTo>
                        <a:pt x="70" y="14"/>
                      </a:lnTo>
                      <a:lnTo>
                        <a:pt x="22" y="14"/>
                      </a:lnTo>
                      <a:lnTo>
                        <a:pt x="15" y="11"/>
                      </a:lnTo>
                      <a:lnTo>
                        <a:pt x="11" y="8"/>
                      </a:lnTo>
                      <a:lnTo>
                        <a:pt x="5" y="3"/>
                      </a:lnTo>
                      <a:lnTo>
                        <a:pt x="0" y="0"/>
                      </a:lnTo>
                      <a:lnTo>
                        <a:pt x="74" y="0"/>
                      </a:lnTo>
                      <a:close/>
                    </a:path>
                  </a:pathLst>
                </a:custGeom>
                <a:solidFill>
                  <a:srgbClr val="737373"/>
                </a:solidFill>
                <a:ln w="9525">
                  <a:noFill/>
                  <a:round/>
                  <a:headEnd/>
                  <a:tailEnd/>
                </a:ln>
              </p:spPr>
              <p:txBody>
                <a:bodyPr/>
                <a:lstStyle/>
                <a:p>
                  <a:endParaRPr lang="en-US"/>
                </a:p>
              </p:txBody>
            </p:sp>
            <p:sp>
              <p:nvSpPr>
                <p:cNvPr id="12475" name="Freeform 853"/>
                <p:cNvSpPr>
                  <a:spLocks/>
                </p:cNvSpPr>
                <p:nvPr/>
              </p:nvSpPr>
              <p:spPr bwMode="auto">
                <a:xfrm>
                  <a:off x="2823" y="4073"/>
                  <a:ext cx="21" cy="5"/>
                </a:xfrm>
                <a:custGeom>
                  <a:avLst/>
                  <a:gdLst>
                    <a:gd name="T0" fmla="*/ 1 w 64"/>
                    <a:gd name="T1" fmla="*/ 0 h 15"/>
                    <a:gd name="T2" fmla="*/ 1 w 64"/>
                    <a:gd name="T3" fmla="*/ 0 h 15"/>
                    <a:gd name="T4" fmla="*/ 1 w 64"/>
                    <a:gd name="T5" fmla="*/ 0 h 15"/>
                    <a:gd name="T6" fmla="*/ 1 w 64"/>
                    <a:gd name="T7" fmla="*/ 0 h 15"/>
                    <a:gd name="T8" fmla="*/ 1 w 64"/>
                    <a:gd name="T9" fmla="*/ 0 h 15"/>
                    <a:gd name="T10" fmla="*/ 1 w 64"/>
                    <a:gd name="T11" fmla="*/ 0 h 15"/>
                    <a:gd name="T12" fmla="*/ 1 w 64"/>
                    <a:gd name="T13" fmla="*/ 0 h 15"/>
                    <a:gd name="T14" fmla="*/ 1 w 64"/>
                    <a:gd name="T15" fmla="*/ 0 h 15"/>
                    <a:gd name="T16" fmla="*/ 1 w 64"/>
                    <a:gd name="T17" fmla="*/ 0 h 15"/>
                    <a:gd name="T18" fmla="*/ 0 w 64"/>
                    <a:gd name="T19" fmla="*/ 0 h 15"/>
                    <a:gd name="T20" fmla="*/ 0 w 64"/>
                    <a:gd name="T21" fmla="*/ 0 h 15"/>
                    <a:gd name="T22" fmla="*/ 0 w 64"/>
                    <a:gd name="T23" fmla="*/ 0 h 15"/>
                    <a:gd name="T24" fmla="*/ 0 w 64"/>
                    <a:gd name="T25" fmla="*/ 0 h 15"/>
                    <a:gd name="T26" fmla="*/ 0 w 64"/>
                    <a:gd name="T27" fmla="*/ 0 h 15"/>
                    <a:gd name="T28" fmla="*/ 0 w 64"/>
                    <a:gd name="T29" fmla="*/ 0 h 15"/>
                    <a:gd name="T30" fmla="*/ 0 w 64"/>
                    <a:gd name="T31" fmla="*/ 0 h 15"/>
                    <a:gd name="T32" fmla="*/ 0 w 64"/>
                    <a:gd name="T33" fmla="*/ 0 h 15"/>
                    <a:gd name="T34" fmla="*/ 0 w 64"/>
                    <a:gd name="T35" fmla="*/ 0 h 15"/>
                    <a:gd name="T36" fmla="*/ 1 w 64"/>
                    <a:gd name="T37" fmla="*/ 0 h 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4"/>
                    <a:gd name="T58" fmla="*/ 0 h 15"/>
                    <a:gd name="T59" fmla="*/ 64 w 64"/>
                    <a:gd name="T60" fmla="*/ 15 h 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4" h="15">
                      <a:moveTo>
                        <a:pt x="64" y="0"/>
                      </a:moveTo>
                      <a:lnTo>
                        <a:pt x="62" y="5"/>
                      </a:lnTo>
                      <a:lnTo>
                        <a:pt x="60" y="9"/>
                      </a:lnTo>
                      <a:lnTo>
                        <a:pt x="56" y="13"/>
                      </a:lnTo>
                      <a:lnTo>
                        <a:pt x="51" y="15"/>
                      </a:lnTo>
                      <a:lnTo>
                        <a:pt x="50" y="15"/>
                      </a:lnTo>
                      <a:lnTo>
                        <a:pt x="31" y="15"/>
                      </a:lnTo>
                      <a:lnTo>
                        <a:pt x="28" y="14"/>
                      </a:lnTo>
                      <a:lnTo>
                        <a:pt x="24" y="13"/>
                      </a:lnTo>
                      <a:lnTo>
                        <a:pt x="21" y="11"/>
                      </a:lnTo>
                      <a:lnTo>
                        <a:pt x="17" y="9"/>
                      </a:lnTo>
                      <a:lnTo>
                        <a:pt x="13" y="8"/>
                      </a:lnTo>
                      <a:lnTo>
                        <a:pt x="9" y="5"/>
                      </a:lnTo>
                      <a:lnTo>
                        <a:pt x="4" y="3"/>
                      </a:lnTo>
                      <a:lnTo>
                        <a:pt x="0" y="0"/>
                      </a:lnTo>
                      <a:lnTo>
                        <a:pt x="64" y="0"/>
                      </a:lnTo>
                      <a:close/>
                    </a:path>
                  </a:pathLst>
                </a:custGeom>
                <a:solidFill>
                  <a:srgbClr val="696969"/>
                </a:solidFill>
                <a:ln w="9525">
                  <a:noFill/>
                  <a:round/>
                  <a:headEnd/>
                  <a:tailEnd/>
                </a:ln>
              </p:spPr>
              <p:txBody>
                <a:bodyPr/>
                <a:lstStyle/>
                <a:p>
                  <a:endParaRPr lang="en-US"/>
                </a:p>
              </p:txBody>
            </p:sp>
            <p:sp>
              <p:nvSpPr>
                <p:cNvPr id="12476" name="Freeform 854"/>
                <p:cNvSpPr>
                  <a:spLocks/>
                </p:cNvSpPr>
                <p:nvPr/>
              </p:nvSpPr>
              <p:spPr bwMode="auto">
                <a:xfrm>
                  <a:off x="2827" y="4076"/>
                  <a:ext cx="16" cy="3"/>
                </a:xfrm>
                <a:custGeom>
                  <a:avLst/>
                  <a:gdLst>
                    <a:gd name="T0" fmla="*/ 1 w 48"/>
                    <a:gd name="T1" fmla="*/ 0 h 9"/>
                    <a:gd name="T2" fmla="*/ 1 w 48"/>
                    <a:gd name="T3" fmla="*/ 0 h 9"/>
                    <a:gd name="T4" fmla="*/ 1 w 48"/>
                    <a:gd name="T5" fmla="*/ 0 h 9"/>
                    <a:gd name="T6" fmla="*/ 1 w 48"/>
                    <a:gd name="T7" fmla="*/ 0 h 9"/>
                    <a:gd name="T8" fmla="*/ 0 w 48"/>
                    <a:gd name="T9" fmla="*/ 0 h 9"/>
                    <a:gd name="T10" fmla="*/ 0 w 48"/>
                    <a:gd name="T11" fmla="*/ 0 h 9"/>
                    <a:gd name="T12" fmla="*/ 0 w 48"/>
                    <a:gd name="T13" fmla="*/ 0 h 9"/>
                    <a:gd name="T14" fmla="*/ 0 w 48"/>
                    <a:gd name="T15" fmla="*/ 0 h 9"/>
                    <a:gd name="T16" fmla="*/ 0 w 48"/>
                    <a:gd name="T17" fmla="*/ 0 h 9"/>
                    <a:gd name="T18" fmla="*/ 0 w 48"/>
                    <a:gd name="T19" fmla="*/ 0 h 9"/>
                    <a:gd name="T20" fmla="*/ 0 w 48"/>
                    <a:gd name="T21" fmla="*/ 0 h 9"/>
                    <a:gd name="T22" fmla="*/ 0 w 48"/>
                    <a:gd name="T23" fmla="*/ 0 h 9"/>
                    <a:gd name="T24" fmla="*/ 0 w 48"/>
                    <a:gd name="T25" fmla="*/ 0 h 9"/>
                    <a:gd name="T26" fmla="*/ 1 w 48"/>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
                    <a:gd name="T43" fmla="*/ 0 h 9"/>
                    <a:gd name="T44" fmla="*/ 48 w 48"/>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 h="9">
                      <a:moveTo>
                        <a:pt x="48" y="0"/>
                      </a:moveTo>
                      <a:lnTo>
                        <a:pt x="47" y="2"/>
                      </a:lnTo>
                      <a:lnTo>
                        <a:pt x="44" y="4"/>
                      </a:lnTo>
                      <a:lnTo>
                        <a:pt x="41" y="7"/>
                      </a:lnTo>
                      <a:lnTo>
                        <a:pt x="38" y="8"/>
                      </a:lnTo>
                      <a:lnTo>
                        <a:pt x="34" y="9"/>
                      </a:lnTo>
                      <a:lnTo>
                        <a:pt x="30" y="9"/>
                      </a:lnTo>
                      <a:lnTo>
                        <a:pt x="26" y="9"/>
                      </a:lnTo>
                      <a:lnTo>
                        <a:pt x="20" y="9"/>
                      </a:lnTo>
                      <a:lnTo>
                        <a:pt x="16" y="7"/>
                      </a:lnTo>
                      <a:lnTo>
                        <a:pt x="9" y="6"/>
                      </a:lnTo>
                      <a:lnTo>
                        <a:pt x="5" y="3"/>
                      </a:lnTo>
                      <a:lnTo>
                        <a:pt x="0" y="0"/>
                      </a:lnTo>
                      <a:lnTo>
                        <a:pt x="48" y="0"/>
                      </a:lnTo>
                      <a:close/>
                    </a:path>
                  </a:pathLst>
                </a:custGeom>
                <a:solidFill>
                  <a:srgbClr val="5E5E5E"/>
                </a:solidFill>
                <a:ln w="9525">
                  <a:noFill/>
                  <a:round/>
                  <a:headEnd/>
                  <a:tailEnd/>
                </a:ln>
              </p:spPr>
              <p:txBody>
                <a:bodyPr/>
                <a:lstStyle/>
                <a:p>
                  <a:endParaRPr lang="en-US"/>
                </a:p>
              </p:txBody>
            </p:sp>
            <p:sp>
              <p:nvSpPr>
                <p:cNvPr id="12477" name="Freeform 855"/>
                <p:cNvSpPr>
                  <a:spLocks/>
                </p:cNvSpPr>
                <p:nvPr/>
              </p:nvSpPr>
              <p:spPr bwMode="auto">
                <a:xfrm>
                  <a:off x="2833" y="4078"/>
                  <a:ext cx="7" cy="1"/>
                </a:xfrm>
                <a:custGeom>
                  <a:avLst/>
                  <a:gdLst>
                    <a:gd name="T0" fmla="*/ 0 w 19"/>
                    <a:gd name="T1" fmla="*/ 0 h 1"/>
                    <a:gd name="T2" fmla="*/ 0 w 19"/>
                    <a:gd name="T3" fmla="*/ 1 h 1"/>
                    <a:gd name="T4" fmla="*/ 0 w 19"/>
                    <a:gd name="T5" fmla="*/ 1 h 1"/>
                    <a:gd name="T6" fmla="*/ 0 w 19"/>
                    <a:gd name="T7" fmla="*/ 1 h 1"/>
                    <a:gd name="T8" fmla="*/ 0 w 19"/>
                    <a:gd name="T9" fmla="*/ 0 h 1"/>
                    <a:gd name="T10" fmla="*/ 0 w 19"/>
                    <a:gd name="T11" fmla="*/ 0 h 1"/>
                    <a:gd name="T12" fmla="*/ 0 60000 65536"/>
                    <a:gd name="T13" fmla="*/ 0 60000 65536"/>
                    <a:gd name="T14" fmla="*/ 0 60000 65536"/>
                    <a:gd name="T15" fmla="*/ 0 60000 65536"/>
                    <a:gd name="T16" fmla="*/ 0 60000 65536"/>
                    <a:gd name="T17" fmla="*/ 0 60000 65536"/>
                    <a:gd name="T18" fmla="*/ 0 w 19"/>
                    <a:gd name="T19" fmla="*/ 0 h 1"/>
                    <a:gd name="T20" fmla="*/ 19 w 19"/>
                    <a:gd name="T21" fmla="*/ 1 h 1"/>
                  </a:gdLst>
                  <a:ahLst/>
                  <a:cxnLst>
                    <a:cxn ang="T12">
                      <a:pos x="T0" y="T1"/>
                    </a:cxn>
                    <a:cxn ang="T13">
                      <a:pos x="T2" y="T3"/>
                    </a:cxn>
                    <a:cxn ang="T14">
                      <a:pos x="T4" y="T5"/>
                    </a:cxn>
                    <a:cxn ang="T15">
                      <a:pos x="T6" y="T7"/>
                    </a:cxn>
                    <a:cxn ang="T16">
                      <a:pos x="T8" y="T9"/>
                    </a:cxn>
                    <a:cxn ang="T17">
                      <a:pos x="T10" y="T11"/>
                    </a:cxn>
                  </a:cxnLst>
                  <a:rect l="T18" t="T19" r="T20" b="T21"/>
                  <a:pathLst>
                    <a:path w="19" h="1">
                      <a:moveTo>
                        <a:pt x="19" y="0"/>
                      </a:moveTo>
                      <a:lnTo>
                        <a:pt x="15" y="1"/>
                      </a:lnTo>
                      <a:lnTo>
                        <a:pt x="11" y="1"/>
                      </a:lnTo>
                      <a:lnTo>
                        <a:pt x="7" y="1"/>
                      </a:lnTo>
                      <a:lnTo>
                        <a:pt x="0" y="0"/>
                      </a:lnTo>
                      <a:lnTo>
                        <a:pt x="19" y="0"/>
                      </a:lnTo>
                      <a:close/>
                    </a:path>
                  </a:pathLst>
                </a:custGeom>
                <a:solidFill>
                  <a:srgbClr val="575757"/>
                </a:solidFill>
                <a:ln w="9525">
                  <a:noFill/>
                  <a:round/>
                  <a:headEnd/>
                  <a:tailEnd/>
                </a:ln>
              </p:spPr>
              <p:txBody>
                <a:bodyPr/>
                <a:lstStyle/>
                <a:p>
                  <a:endParaRPr lang="en-US"/>
                </a:p>
              </p:txBody>
            </p:sp>
            <p:sp>
              <p:nvSpPr>
                <p:cNvPr id="12478" name="Freeform 856"/>
                <p:cNvSpPr>
                  <a:spLocks/>
                </p:cNvSpPr>
                <p:nvPr/>
              </p:nvSpPr>
              <p:spPr bwMode="auto">
                <a:xfrm>
                  <a:off x="2836" y="4052"/>
                  <a:ext cx="11" cy="28"/>
                </a:xfrm>
                <a:custGeom>
                  <a:avLst/>
                  <a:gdLst>
                    <a:gd name="T0" fmla="*/ 0 w 32"/>
                    <a:gd name="T1" fmla="*/ 0 h 84"/>
                    <a:gd name="T2" fmla="*/ 0 w 32"/>
                    <a:gd name="T3" fmla="*/ 0 h 84"/>
                    <a:gd name="T4" fmla="*/ 0 w 32"/>
                    <a:gd name="T5" fmla="*/ 0 h 84"/>
                    <a:gd name="T6" fmla="*/ 0 w 32"/>
                    <a:gd name="T7" fmla="*/ 0 h 84"/>
                    <a:gd name="T8" fmla="*/ 0 w 32"/>
                    <a:gd name="T9" fmla="*/ 0 h 84"/>
                    <a:gd name="T10" fmla="*/ 0 w 32"/>
                    <a:gd name="T11" fmla="*/ 1 h 84"/>
                    <a:gd name="T12" fmla="*/ 0 w 32"/>
                    <a:gd name="T13" fmla="*/ 1 h 84"/>
                    <a:gd name="T14" fmla="*/ 0 w 32"/>
                    <a:gd name="T15" fmla="*/ 1 h 84"/>
                    <a:gd name="T16" fmla="*/ 0 w 32"/>
                    <a:gd name="T17" fmla="*/ 1 h 84"/>
                    <a:gd name="T18" fmla="*/ 0 w 32"/>
                    <a:gd name="T19" fmla="*/ 1 h 84"/>
                    <a:gd name="T20" fmla="*/ 0 w 32"/>
                    <a:gd name="T21" fmla="*/ 1 h 84"/>
                    <a:gd name="T22" fmla="*/ 0 w 32"/>
                    <a:gd name="T23" fmla="*/ 1 h 84"/>
                    <a:gd name="T24" fmla="*/ 0 w 32"/>
                    <a:gd name="T25" fmla="*/ 1 h 84"/>
                    <a:gd name="T26" fmla="*/ 0 w 32"/>
                    <a:gd name="T27" fmla="*/ 1 h 84"/>
                    <a:gd name="T28" fmla="*/ 0 w 32"/>
                    <a:gd name="T29" fmla="*/ 1 h 84"/>
                    <a:gd name="T30" fmla="*/ 0 w 32"/>
                    <a:gd name="T31" fmla="*/ 0 h 84"/>
                    <a:gd name="T32" fmla="*/ 0 w 32"/>
                    <a:gd name="T33" fmla="*/ 0 h 84"/>
                    <a:gd name="T34" fmla="*/ 0 w 32"/>
                    <a:gd name="T35" fmla="*/ 0 h 84"/>
                    <a:gd name="T36" fmla="*/ 0 w 32"/>
                    <a:gd name="T37" fmla="*/ 0 h 84"/>
                    <a:gd name="T38" fmla="*/ 0 w 32"/>
                    <a:gd name="T39" fmla="*/ 0 h 84"/>
                    <a:gd name="T40" fmla="*/ 0 w 32"/>
                    <a:gd name="T41" fmla="*/ 0 h 8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84"/>
                    <a:gd name="T65" fmla="*/ 32 w 32"/>
                    <a:gd name="T66" fmla="*/ 84 h 8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84">
                      <a:moveTo>
                        <a:pt x="0" y="6"/>
                      </a:moveTo>
                      <a:lnTo>
                        <a:pt x="0" y="6"/>
                      </a:lnTo>
                      <a:lnTo>
                        <a:pt x="8" y="18"/>
                      </a:lnTo>
                      <a:lnTo>
                        <a:pt x="14" y="31"/>
                      </a:lnTo>
                      <a:lnTo>
                        <a:pt x="18" y="40"/>
                      </a:lnTo>
                      <a:lnTo>
                        <a:pt x="19" y="51"/>
                      </a:lnTo>
                      <a:lnTo>
                        <a:pt x="19" y="59"/>
                      </a:lnTo>
                      <a:lnTo>
                        <a:pt x="17" y="67"/>
                      </a:lnTo>
                      <a:lnTo>
                        <a:pt x="15" y="71"/>
                      </a:lnTo>
                      <a:lnTo>
                        <a:pt x="10" y="74"/>
                      </a:lnTo>
                      <a:lnTo>
                        <a:pt x="15" y="84"/>
                      </a:lnTo>
                      <a:lnTo>
                        <a:pt x="23" y="78"/>
                      </a:lnTo>
                      <a:lnTo>
                        <a:pt x="29" y="69"/>
                      </a:lnTo>
                      <a:lnTo>
                        <a:pt x="32" y="60"/>
                      </a:lnTo>
                      <a:lnTo>
                        <a:pt x="32" y="51"/>
                      </a:lnTo>
                      <a:lnTo>
                        <a:pt x="29" y="39"/>
                      </a:lnTo>
                      <a:lnTo>
                        <a:pt x="25" y="26"/>
                      </a:lnTo>
                      <a:lnTo>
                        <a:pt x="18" y="14"/>
                      </a:lnTo>
                      <a:lnTo>
                        <a:pt x="10" y="0"/>
                      </a:lnTo>
                      <a:lnTo>
                        <a:pt x="0" y="6"/>
                      </a:lnTo>
                      <a:close/>
                    </a:path>
                  </a:pathLst>
                </a:custGeom>
                <a:solidFill>
                  <a:srgbClr val="000000"/>
                </a:solidFill>
                <a:ln w="9525">
                  <a:noFill/>
                  <a:round/>
                  <a:headEnd/>
                  <a:tailEnd/>
                </a:ln>
              </p:spPr>
              <p:txBody>
                <a:bodyPr/>
                <a:lstStyle/>
                <a:p>
                  <a:endParaRPr lang="en-US"/>
                </a:p>
              </p:txBody>
            </p:sp>
            <p:sp>
              <p:nvSpPr>
                <p:cNvPr id="12479" name="Freeform 857"/>
                <p:cNvSpPr>
                  <a:spLocks/>
                </p:cNvSpPr>
                <p:nvPr/>
              </p:nvSpPr>
              <p:spPr bwMode="auto">
                <a:xfrm>
                  <a:off x="2809" y="4036"/>
                  <a:ext cx="30" cy="18"/>
                </a:xfrm>
                <a:custGeom>
                  <a:avLst/>
                  <a:gdLst>
                    <a:gd name="T0" fmla="*/ 0 w 90"/>
                    <a:gd name="T1" fmla="*/ 0 h 53"/>
                    <a:gd name="T2" fmla="*/ 0 w 90"/>
                    <a:gd name="T3" fmla="*/ 0 h 53"/>
                    <a:gd name="T4" fmla="*/ 0 w 90"/>
                    <a:gd name="T5" fmla="*/ 0 h 53"/>
                    <a:gd name="T6" fmla="*/ 0 w 90"/>
                    <a:gd name="T7" fmla="*/ 0 h 53"/>
                    <a:gd name="T8" fmla="*/ 0 w 90"/>
                    <a:gd name="T9" fmla="*/ 0 h 53"/>
                    <a:gd name="T10" fmla="*/ 0 w 90"/>
                    <a:gd name="T11" fmla="*/ 0 h 53"/>
                    <a:gd name="T12" fmla="*/ 1 w 90"/>
                    <a:gd name="T13" fmla="*/ 0 h 53"/>
                    <a:gd name="T14" fmla="*/ 1 w 90"/>
                    <a:gd name="T15" fmla="*/ 0 h 53"/>
                    <a:gd name="T16" fmla="*/ 1 w 90"/>
                    <a:gd name="T17" fmla="*/ 1 h 53"/>
                    <a:gd name="T18" fmla="*/ 1 w 90"/>
                    <a:gd name="T19" fmla="*/ 1 h 53"/>
                    <a:gd name="T20" fmla="*/ 1 w 90"/>
                    <a:gd name="T21" fmla="*/ 1 h 53"/>
                    <a:gd name="T22" fmla="*/ 1 w 90"/>
                    <a:gd name="T23" fmla="*/ 0 h 53"/>
                    <a:gd name="T24" fmla="*/ 1 w 90"/>
                    <a:gd name="T25" fmla="*/ 0 h 53"/>
                    <a:gd name="T26" fmla="*/ 1 w 90"/>
                    <a:gd name="T27" fmla="*/ 0 h 53"/>
                    <a:gd name="T28" fmla="*/ 1 w 90"/>
                    <a:gd name="T29" fmla="*/ 0 h 53"/>
                    <a:gd name="T30" fmla="*/ 0 w 90"/>
                    <a:gd name="T31" fmla="*/ 0 h 53"/>
                    <a:gd name="T32" fmla="*/ 0 w 90"/>
                    <a:gd name="T33" fmla="*/ 0 h 53"/>
                    <a:gd name="T34" fmla="*/ 0 w 90"/>
                    <a:gd name="T35" fmla="*/ 0 h 53"/>
                    <a:gd name="T36" fmla="*/ 0 w 90"/>
                    <a:gd name="T37" fmla="*/ 0 h 53"/>
                    <a:gd name="T38" fmla="*/ 0 w 90"/>
                    <a:gd name="T39" fmla="*/ 0 h 53"/>
                    <a:gd name="T40" fmla="*/ 0 w 90"/>
                    <a:gd name="T41" fmla="*/ 0 h 53"/>
                    <a:gd name="T42" fmla="*/ 0 w 90"/>
                    <a:gd name="T43" fmla="*/ 0 h 53"/>
                    <a:gd name="T44" fmla="*/ 0 w 90"/>
                    <a:gd name="T45" fmla="*/ 0 h 5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53"/>
                    <a:gd name="T71" fmla="*/ 90 w 90"/>
                    <a:gd name="T72" fmla="*/ 53 h 5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53">
                      <a:moveTo>
                        <a:pt x="5" y="11"/>
                      </a:moveTo>
                      <a:lnTo>
                        <a:pt x="5" y="11"/>
                      </a:lnTo>
                      <a:lnTo>
                        <a:pt x="11" y="10"/>
                      </a:lnTo>
                      <a:lnTo>
                        <a:pt x="21" y="11"/>
                      </a:lnTo>
                      <a:lnTo>
                        <a:pt x="29" y="13"/>
                      </a:lnTo>
                      <a:lnTo>
                        <a:pt x="39" y="17"/>
                      </a:lnTo>
                      <a:lnTo>
                        <a:pt x="50" y="23"/>
                      </a:lnTo>
                      <a:lnTo>
                        <a:pt x="59" y="32"/>
                      </a:lnTo>
                      <a:lnTo>
                        <a:pt x="70" y="41"/>
                      </a:lnTo>
                      <a:lnTo>
                        <a:pt x="80" y="53"/>
                      </a:lnTo>
                      <a:lnTo>
                        <a:pt x="90" y="47"/>
                      </a:lnTo>
                      <a:lnTo>
                        <a:pt x="79" y="35"/>
                      </a:lnTo>
                      <a:lnTo>
                        <a:pt x="68" y="25"/>
                      </a:lnTo>
                      <a:lnTo>
                        <a:pt x="58" y="16"/>
                      </a:lnTo>
                      <a:lnTo>
                        <a:pt x="45" y="8"/>
                      </a:lnTo>
                      <a:lnTo>
                        <a:pt x="33" y="4"/>
                      </a:lnTo>
                      <a:lnTo>
                        <a:pt x="22" y="0"/>
                      </a:lnTo>
                      <a:lnTo>
                        <a:pt x="10" y="0"/>
                      </a:lnTo>
                      <a:lnTo>
                        <a:pt x="0" y="3"/>
                      </a:lnTo>
                      <a:lnTo>
                        <a:pt x="5" y="11"/>
                      </a:lnTo>
                      <a:close/>
                    </a:path>
                  </a:pathLst>
                </a:custGeom>
                <a:solidFill>
                  <a:srgbClr val="000000"/>
                </a:solidFill>
                <a:ln w="9525">
                  <a:noFill/>
                  <a:round/>
                  <a:headEnd/>
                  <a:tailEnd/>
                </a:ln>
              </p:spPr>
              <p:txBody>
                <a:bodyPr/>
                <a:lstStyle/>
                <a:p>
                  <a:endParaRPr lang="en-US"/>
                </a:p>
              </p:txBody>
            </p:sp>
            <p:sp>
              <p:nvSpPr>
                <p:cNvPr id="12480" name="Freeform 858"/>
                <p:cNvSpPr>
                  <a:spLocks/>
                </p:cNvSpPr>
                <p:nvPr/>
              </p:nvSpPr>
              <p:spPr bwMode="auto">
                <a:xfrm>
                  <a:off x="2804" y="4037"/>
                  <a:ext cx="10" cy="28"/>
                </a:xfrm>
                <a:custGeom>
                  <a:avLst/>
                  <a:gdLst>
                    <a:gd name="T0" fmla="*/ 0 w 32"/>
                    <a:gd name="T1" fmla="*/ 1 h 82"/>
                    <a:gd name="T2" fmla="*/ 0 w 32"/>
                    <a:gd name="T3" fmla="*/ 1 h 82"/>
                    <a:gd name="T4" fmla="*/ 0 w 32"/>
                    <a:gd name="T5" fmla="*/ 1 h 82"/>
                    <a:gd name="T6" fmla="*/ 0 w 32"/>
                    <a:gd name="T7" fmla="*/ 1 h 82"/>
                    <a:gd name="T8" fmla="*/ 0 w 32"/>
                    <a:gd name="T9" fmla="*/ 1 h 82"/>
                    <a:gd name="T10" fmla="*/ 0 w 32"/>
                    <a:gd name="T11" fmla="*/ 0 h 82"/>
                    <a:gd name="T12" fmla="*/ 0 w 32"/>
                    <a:gd name="T13" fmla="*/ 0 h 82"/>
                    <a:gd name="T14" fmla="*/ 0 w 32"/>
                    <a:gd name="T15" fmla="*/ 0 h 82"/>
                    <a:gd name="T16" fmla="*/ 0 w 32"/>
                    <a:gd name="T17" fmla="*/ 0 h 82"/>
                    <a:gd name="T18" fmla="*/ 0 w 32"/>
                    <a:gd name="T19" fmla="*/ 0 h 82"/>
                    <a:gd name="T20" fmla="*/ 0 w 32"/>
                    <a:gd name="T21" fmla="*/ 0 h 82"/>
                    <a:gd name="T22" fmla="*/ 0 w 32"/>
                    <a:gd name="T23" fmla="*/ 0 h 82"/>
                    <a:gd name="T24" fmla="*/ 0 w 32"/>
                    <a:gd name="T25" fmla="*/ 0 h 82"/>
                    <a:gd name="T26" fmla="*/ 0 w 32"/>
                    <a:gd name="T27" fmla="*/ 0 h 82"/>
                    <a:gd name="T28" fmla="*/ 0 w 32"/>
                    <a:gd name="T29" fmla="*/ 0 h 82"/>
                    <a:gd name="T30" fmla="*/ 0 w 32"/>
                    <a:gd name="T31" fmla="*/ 1 h 82"/>
                    <a:gd name="T32" fmla="*/ 0 w 32"/>
                    <a:gd name="T33" fmla="*/ 1 h 82"/>
                    <a:gd name="T34" fmla="*/ 0 w 32"/>
                    <a:gd name="T35" fmla="*/ 1 h 82"/>
                    <a:gd name="T36" fmla="*/ 0 w 32"/>
                    <a:gd name="T37" fmla="*/ 1 h 82"/>
                    <a:gd name="T38" fmla="*/ 0 w 32"/>
                    <a:gd name="T39" fmla="*/ 1 h 82"/>
                    <a:gd name="T40" fmla="*/ 0 w 32"/>
                    <a:gd name="T41" fmla="*/ 1 h 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82"/>
                    <a:gd name="T65" fmla="*/ 32 w 32"/>
                    <a:gd name="T66" fmla="*/ 82 h 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82">
                      <a:moveTo>
                        <a:pt x="32" y="76"/>
                      </a:moveTo>
                      <a:lnTo>
                        <a:pt x="32" y="76"/>
                      </a:lnTo>
                      <a:lnTo>
                        <a:pt x="24" y="64"/>
                      </a:lnTo>
                      <a:lnTo>
                        <a:pt x="18" y="54"/>
                      </a:lnTo>
                      <a:lnTo>
                        <a:pt x="14" y="42"/>
                      </a:lnTo>
                      <a:lnTo>
                        <a:pt x="11" y="31"/>
                      </a:lnTo>
                      <a:lnTo>
                        <a:pt x="11" y="23"/>
                      </a:lnTo>
                      <a:lnTo>
                        <a:pt x="14" y="16"/>
                      </a:lnTo>
                      <a:lnTo>
                        <a:pt x="17" y="11"/>
                      </a:lnTo>
                      <a:lnTo>
                        <a:pt x="22" y="8"/>
                      </a:lnTo>
                      <a:lnTo>
                        <a:pt x="17" y="0"/>
                      </a:lnTo>
                      <a:lnTo>
                        <a:pt x="9" y="4"/>
                      </a:lnTo>
                      <a:lnTo>
                        <a:pt x="3" y="13"/>
                      </a:lnTo>
                      <a:lnTo>
                        <a:pt x="0" y="22"/>
                      </a:lnTo>
                      <a:lnTo>
                        <a:pt x="0" y="32"/>
                      </a:lnTo>
                      <a:lnTo>
                        <a:pt x="3" y="44"/>
                      </a:lnTo>
                      <a:lnTo>
                        <a:pt x="7" y="56"/>
                      </a:lnTo>
                      <a:lnTo>
                        <a:pt x="14" y="69"/>
                      </a:lnTo>
                      <a:lnTo>
                        <a:pt x="22" y="82"/>
                      </a:lnTo>
                      <a:lnTo>
                        <a:pt x="32" y="76"/>
                      </a:lnTo>
                      <a:close/>
                    </a:path>
                  </a:pathLst>
                </a:custGeom>
                <a:solidFill>
                  <a:srgbClr val="000000"/>
                </a:solidFill>
                <a:ln w="9525">
                  <a:noFill/>
                  <a:round/>
                  <a:headEnd/>
                  <a:tailEnd/>
                </a:ln>
              </p:spPr>
              <p:txBody>
                <a:bodyPr/>
                <a:lstStyle/>
                <a:p>
                  <a:endParaRPr lang="en-US"/>
                </a:p>
              </p:txBody>
            </p:sp>
            <p:sp>
              <p:nvSpPr>
                <p:cNvPr id="12481" name="Freeform 859"/>
                <p:cNvSpPr>
                  <a:spLocks/>
                </p:cNvSpPr>
                <p:nvPr/>
              </p:nvSpPr>
              <p:spPr bwMode="auto">
                <a:xfrm>
                  <a:off x="2811" y="4063"/>
                  <a:ext cx="30" cy="18"/>
                </a:xfrm>
                <a:custGeom>
                  <a:avLst/>
                  <a:gdLst>
                    <a:gd name="T0" fmla="*/ 1 w 90"/>
                    <a:gd name="T1" fmla="*/ 1 h 54"/>
                    <a:gd name="T2" fmla="*/ 1 w 90"/>
                    <a:gd name="T3" fmla="*/ 1 h 54"/>
                    <a:gd name="T4" fmla="*/ 1 w 90"/>
                    <a:gd name="T5" fmla="*/ 1 h 54"/>
                    <a:gd name="T6" fmla="*/ 1 w 90"/>
                    <a:gd name="T7" fmla="*/ 1 h 54"/>
                    <a:gd name="T8" fmla="*/ 1 w 90"/>
                    <a:gd name="T9" fmla="*/ 1 h 54"/>
                    <a:gd name="T10" fmla="*/ 1 w 90"/>
                    <a:gd name="T11" fmla="*/ 0 h 54"/>
                    <a:gd name="T12" fmla="*/ 0 w 90"/>
                    <a:gd name="T13" fmla="*/ 0 h 54"/>
                    <a:gd name="T14" fmla="*/ 0 w 90"/>
                    <a:gd name="T15" fmla="*/ 0 h 54"/>
                    <a:gd name="T16" fmla="*/ 0 w 90"/>
                    <a:gd name="T17" fmla="*/ 0 h 54"/>
                    <a:gd name="T18" fmla="*/ 0 w 90"/>
                    <a:gd name="T19" fmla="*/ 0 h 54"/>
                    <a:gd name="T20" fmla="*/ 0 w 90"/>
                    <a:gd name="T21" fmla="*/ 0 h 54"/>
                    <a:gd name="T22" fmla="*/ 0 w 90"/>
                    <a:gd name="T23" fmla="*/ 0 h 54"/>
                    <a:gd name="T24" fmla="*/ 0 w 90"/>
                    <a:gd name="T25" fmla="*/ 0 h 54"/>
                    <a:gd name="T26" fmla="*/ 0 w 90"/>
                    <a:gd name="T27" fmla="*/ 0 h 54"/>
                    <a:gd name="T28" fmla="*/ 1 w 90"/>
                    <a:gd name="T29" fmla="*/ 1 h 54"/>
                    <a:gd name="T30" fmla="*/ 1 w 90"/>
                    <a:gd name="T31" fmla="*/ 1 h 54"/>
                    <a:gd name="T32" fmla="*/ 1 w 90"/>
                    <a:gd name="T33" fmla="*/ 1 h 54"/>
                    <a:gd name="T34" fmla="*/ 1 w 90"/>
                    <a:gd name="T35" fmla="*/ 1 h 54"/>
                    <a:gd name="T36" fmla="*/ 1 w 90"/>
                    <a:gd name="T37" fmla="*/ 1 h 54"/>
                    <a:gd name="T38" fmla="*/ 1 w 90"/>
                    <a:gd name="T39" fmla="*/ 1 h 54"/>
                    <a:gd name="T40" fmla="*/ 1 w 90"/>
                    <a:gd name="T41" fmla="*/ 1 h 54"/>
                    <a:gd name="T42" fmla="*/ 1 w 90"/>
                    <a:gd name="T43" fmla="*/ 1 h 54"/>
                    <a:gd name="T44" fmla="*/ 1 w 90"/>
                    <a:gd name="T45" fmla="*/ 1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0"/>
                    <a:gd name="T70" fmla="*/ 0 h 54"/>
                    <a:gd name="T71" fmla="*/ 90 w 90"/>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0" h="54">
                      <a:moveTo>
                        <a:pt x="85" y="42"/>
                      </a:moveTo>
                      <a:lnTo>
                        <a:pt x="85" y="42"/>
                      </a:lnTo>
                      <a:lnTo>
                        <a:pt x="78" y="45"/>
                      </a:lnTo>
                      <a:lnTo>
                        <a:pt x="71" y="43"/>
                      </a:lnTo>
                      <a:lnTo>
                        <a:pt x="61" y="41"/>
                      </a:lnTo>
                      <a:lnTo>
                        <a:pt x="52" y="36"/>
                      </a:lnTo>
                      <a:lnTo>
                        <a:pt x="40" y="30"/>
                      </a:lnTo>
                      <a:lnTo>
                        <a:pt x="29" y="21"/>
                      </a:lnTo>
                      <a:lnTo>
                        <a:pt x="20" y="13"/>
                      </a:lnTo>
                      <a:lnTo>
                        <a:pt x="10" y="0"/>
                      </a:lnTo>
                      <a:lnTo>
                        <a:pt x="0" y="6"/>
                      </a:lnTo>
                      <a:lnTo>
                        <a:pt x="10" y="18"/>
                      </a:lnTo>
                      <a:lnTo>
                        <a:pt x="21" y="28"/>
                      </a:lnTo>
                      <a:lnTo>
                        <a:pt x="34" y="37"/>
                      </a:lnTo>
                      <a:lnTo>
                        <a:pt x="45" y="45"/>
                      </a:lnTo>
                      <a:lnTo>
                        <a:pt x="57" y="49"/>
                      </a:lnTo>
                      <a:lnTo>
                        <a:pt x="69" y="53"/>
                      </a:lnTo>
                      <a:lnTo>
                        <a:pt x="79" y="54"/>
                      </a:lnTo>
                      <a:lnTo>
                        <a:pt x="90" y="52"/>
                      </a:lnTo>
                      <a:lnTo>
                        <a:pt x="85" y="42"/>
                      </a:lnTo>
                      <a:close/>
                    </a:path>
                  </a:pathLst>
                </a:custGeom>
                <a:solidFill>
                  <a:srgbClr val="000000"/>
                </a:solidFill>
                <a:ln w="9525">
                  <a:noFill/>
                  <a:round/>
                  <a:headEnd/>
                  <a:tailEnd/>
                </a:ln>
              </p:spPr>
              <p:txBody>
                <a:bodyPr/>
                <a:lstStyle/>
                <a:p>
                  <a:endParaRPr lang="en-US"/>
                </a:p>
              </p:txBody>
            </p:sp>
            <p:sp>
              <p:nvSpPr>
                <p:cNvPr id="12482" name="Freeform 860"/>
                <p:cNvSpPr>
                  <a:spLocks/>
                </p:cNvSpPr>
                <p:nvPr/>
              </p:nvSpPr>
              <p:spPr bwMode="auto">
                <a:xfrm>
                  <a:off x="2812" y="4038"/>
                  <a:ext cx="8" cy="1"/>
                </a:xfrm>
                <a:custGeom>
                  <a:avLst/>
                  <a:gdLst>
                    <a:gd name="T0" fmla="*/ 0 w 24"/>
                    <a:gd name="T1" fmla="*/ 1 h 2"/>
                    <a:gd name="T2" fmla="*/ 0 w 24"/>
                    <a:gd name="T3" fmla="*/ 1 h 2"/>
                    <a:gd name="T4" fmla="*/ 0 w 24"/>
                    <a:gd name="T5" fmla="*/ 0 h 2"/>
                    <a:gd name="T6" fmla="*/ 0 w 24"/>
                    <a:gd name="T7" fmla="*/ 1 h 2"/>
                    <a:gd name="T8" fmla="*/ 0 w 24"/>
                    <a:gd name="T9" fmla="*/ 1 h 2"/>
                    <a:gd name="T10" fmla="*/ 0 w 24"/>
                    <a:gd name="T11" fmla="*/ 1 h 2"/>
                    <a:gd name="T12" fmla="*/ 0 w 24"/>
                    <a:gd name="T13" fmla="*/ 1 h 2"/>
                    <a:gd name="T14" fmla="*/ 0 60000 65536"/>
                    <a:gd name="T15" fmla="*/ 0 60000 65536"/>
                    <a:gd name="T16" fmla="*/ 0 60000 65536"/>
                    <a:gd name="T17" fmla="*/ 0 60000 65536"/>
                    <a:gd name="T18" fmla="*/ 0 60000 65536"/>
                    <a:gd name="T19" fmla="*/ 0 60000 65536"/>
                    <a:gd name="T20" fmla="*/ 0 60000 65536"/>
                    <a:gd name="T21" fmla="*/ 0 w 24"/>
                    <a:gd name="T22" fmla="*/ 0 h 2"/>
                    <a:gd name="T23" fmla="*/ 24 w 24"/>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2">
                      <a:moveTo>
                        <a:pt x="0" y="2"/>
                      </a:moveTo>
                      <a:lnTo>
                        <a:pt x="6" y="1"/>
                      </a:lnTo>
                      <a:lnTo>
                        <a:pt x="11" y="0"/>
                      </a:lnTo>
                      <a:lnTo>
                        <a:pt x="18" y="1"/>
                      </a:lnTo>
                      <a:lnTo>
                        <a:pt x="24" y="2"/>
                      </a:lnTo>
                      <a:lnTo>
                        <a:pt x="2" y="2"/>
                      </a:lnTo>
                      <a:lnTo>
                        <a:pt x="0" y="2"/>
                      </a:lnTo>
                      <a:close/>
                    </a:path>
                  </a:pathLst>
                </a:custGeom>
                <a:solidFill>
                  <a:srgbClr val="FFFFFF"/>
                </a:solidFill>
                <a:ln w="9525">
                  <a:noFill/>
                  <a:round/>
                  <a:headEnd/>
                  <a:tailEnd/>
                </a:ln>
              </p:spPr>
              <p:txBody>
                <a:bodyPr/>
                <a:lstStyle/>
                <a:p>
                  <a:endParaRPr lang="en-US"/>
                </a:p>
              </p:txBody>
            </p:sp>
            <p:sp>
              <p:nvSpPr>
                <p:cNvPr id="12483" name="Freeform 861"/>
                <p:cNvSpPr>
                  <a:spLocks/>
                </p:cNvSpPr>
                <p:nvPr/>
              </p:nvSpPr>
              <p:spPr bwMode="auto">
                <a:xfrm>
                  <a:off x="2809" y="4039"/>
                  <a:ext cx="16" cy="3"/>
                </a:xfrm>
                <a:custGeom>
                  <a:avLst/>
                  <a:gdLst>
                    <a:gd name="T0" fmla="*/ 1 w 47"/>
                    <a:gd name="T1" fmla="*/ 0 h 9"/>
                    <a:gd name="T2" fmla="*/ 1 w 47"/>
                    <a:gd name="T3" fmla="*/ 0 h 9"/>
                    <a:gd name="T4" fmla="*/ 0 w 47"/>
                    <a:gd name="T5" fmla="*/ 0 h 9"/>
                    <a:gd name="T6" fmla="*/ 0 w 47"/>
                    <a:gd name="T7" fmla="*/ 0 h 9"/>
                    <a:gd name="T8" fmla="*/ 0 w 47"/>
                    <a:gd name="T9" fmla="*/ 0 h 9"/>
                    <a:gd name="T10" fmla="*/ 0 w 47"/>
                    <a:gd name="T11" fmla="*/ 0 h 9"/>
                    <a:gd name="T12" fmla="*/ 0 w 47"/>
                    <a:gd name="T13" fmla="*/ 0 h 9"/>
                    <a:gd name="T14" fmla="*/ 0 w 47"/>
                    <a:gd name="T15" fmla="*/ 0 h 9"/>
                    <a:gd name="T16" fmla="*/ 0 w 47"/>
                    <a:gd name="T17" fmla="*/ 0 h 9"/>
                    <a:gd name="T18" fmla="*/ 0 w 47"/>
                    <a:gd name="T19" fmla="*/ 0 h 9"/>
                    <a:gd name="T20" fmla="*/ 0 w 47"/>
                    <a:gd name="T21" fmla="*/ 0 h 9"/>
                    <a:gd name="T22" fmla="*/ 0 w 47"/>
                    <a:gd name="T23" fmla="*/ 0 h 9"/>
                    <a:gd name="T24" fmla="*/ 0 w 47"/>
                    <a:gd name="T25" fmla="*/ 0 h 9"/>
                    <a:gd name="T26" fmla="*/ 1 w 47"/>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7"/>
                    <a:gd name="T43" fmla="*/ 0 h 9"/>
                    <a:gd name="T44" fmla="*/ 47 w 47"/>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7" h="9">
                      <a:moveTo>
                        <a:pt x="47" y="9"/>
                      </a:moveTo>
                      <a:lnTo>
                        <a:pt x="41" y="5"/>
                      </a:lnTo>
                      <a:lnTo>
                        <a:pt x="37" y="4"/>
                      </a:lnTo>
                      <a:lnTo>
                        <a:pt x="30" y="1"/>
                      </a:lnTo>
                      <a:lnTo>
                        <a:pt x="26" y="0"/>
                      </a:lnTo>
                      <a:lnTo>
                        <a:pt x="21" y="0"/>
                      </a:lnTo>
                      <a:lnTo>
                        <a:pt x="17" y="0"/>
                      </a:lnTo>
                      <a:lnTo>
                        <a:pt x="12" y="0"/>
                      </a:lnTo>
                      <a:lnTo>
                        <a:pt x="8" y="1"/>
                      </a:lnTo>
                      <a:lnTo>
                        <a:pt x="5" y="4"/>
                      </a:lnTo>
                      <a:lnTo>
                        <a:pt x="3" y="5"/>
                      </a:lnTo>
                      <a:lnTo>
                        <a:pt x="1" y="6"/>
                      </a:lnTo>
                      <a:lnTo>
                        <a:pt x="0" y="9"/>
                      </a:lnTo>
                      <a:lnTo>
                        <a:pt x="47" y="9"/>
                      </a:lnTo>
                      <a:close/>
                    </a:path>
                  </a:pathLst>
                </a:custGeom>
                <a:solidFill>
                  <a:srgbClr val="F5F5F5"/>
                </a:solidFill>
                <a:ln w="9525">
                  <a:noFill/>
                  <a:round/>
                  <a:headEnd/>
                  <a:tailEnd/>
                </a:ln>
              </p:spPr>
              <p:txBody>
                <a:bodyPr/>
                <a:lstStyle/>
                <a:p>
                  <a:endParaRPr lang="en-US"/>
                </a:p>
              </p:txBody>
            </p:sp>
            <p:sp>
              <p:nvSpPr>
                <p:cNvPr id="12484" name="Freeform 862"/>
                <p:cNvSpPr>
                  <a:spLocks/>
                </p:cNvSpPr>
                <p:nvPr/>
              </p:nvSpPr>
              <p:spPr bwMode="auto">
                <a:xfrm>
                  <a:off x="2808" y="4039"/>
                  <a:ext cx="21" cy="5"/>
                </a:xfrm>
                <a:custGeom>
                  <a:avLst/>
                  <a:gdLst>
                    <a:gd name="T0" fmla="*/ 0 w 61"/>
                    <a:gd name="T1" fmla="*/ 0 h 15"/>
                    <a:gd name="T2" fmla="*/ 0 w 61"/>
                    <a:gd name="T3" fmla="*/ 0 h 15"/>
                    <a:gd name="T4" fmla="*/ 1 w 61"/>
                    <a:gd name="T5" fmla="*/ 0 h 15"/>
                    <a:gd name="T6" fmla="*/ 1 w 61"/>
                    <a:gd name="T7" fmla="*/ 0 h 15"/>
                    <a:gd name="T8" fmla="*/ 1 w 61"/>
                    <a:gd name="T9" fmla="*/ 0 h 15"/>
                    <a:gd name="T10" fmla="*/ 1 w 61"/>
                    <a:gd name="T11" fmla="*/ 0 h 15"/>
                    <a:gd name="T12" fmla="*/ 1 w 61"/>
                    <a:gd name="T13" fmla="*/ 0 h 15"/>
                    <a:gd name="T14" fmla="*/ 1 w 61"/>
                    <a:gd name="T15" fmla="*/ 0 h 15"/>
                    <a:gd name="T16" fmla="*/ 1 w 61"/>
                    <a:gd name="T17" fmla="*/ 0 h 15"/>
                    <a:gd name="T18" fmla="*/ 0 w 61"/>
                    <a:gd name="T19" fmla="*/ 0 h 15"/>
                    <a:gd name="T20" fmla="*/ 0 w 61"/>
                    <a:gd name="T21" fmla="*/ 0 h 15"/>
                    <a:gd name="T22" fmla="*/ 0 w 61"/>
                    <a:gd name="T23" fmla="*/ 0 h 15"/>
                    <a:gd name="T24" fmla="*/ 0 w 61"/>
                    <a:gd name="T25" fmla="*/ 0 h 15"/>
                    <a:gd name="T26" fmla="*/ 0 w 61"/>
                    <a:gd name="T27" fmla="*/ 0 h 15"/>
                    <a:gd name="T28" fmla="*/ 0 w 61"/>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1"/>
                    <a:gd name="T46" fmla="*/ 0 h 15"/>
                    <a:gd name="T47" fmla="*/ 61 w 61"/>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1" h="15">
                      <a:moveTo>
                        <a:pt x="35" y="0"/>
                      </a:moveTo>
                      <a:lnTo>
                        <a:pt x="37" y="2"/>
                      </a:lnTo>
                      <a:lnTo>
                        <a:pt x="42" y="3"/>
                      </a:lnTo>
                      <a:lnTo>
                        <a:pt x="44" y="4"/>
                      </a:lnTo>
                      <a:lnTo>
                        <a:pt x="48" y="6"/>
                      </a:lnTo>
                      <a:lnTo>
                        <a:pt x="51" y="8"/>
                      </a:lnTo>
                      <a:lnTo>
                        <a:pt x="54" y="10"/>
                      </a:lnTo>
                      <a:lnTo>
                        <a:pt x="58" y="12"/>
                      </a:lnTo>
                      <a:lnTo>
                        <a:pt x="61" y="15"/>
                      </a:lnTo>
                      <a:lnTo>
                        <a:pt x="0" y="15"/>
                      </a:lnTo>
                      <a:lnTo>
                        <a:pt x="2" y="10"/>
                      </a:lnTo>
                      <a:lnTo>
                        <a:pt x="4" y="6"/>
                      </a:lnTo>
                      <a:lnTo>
                        <a:pt x="8" y="3"/>
                      </a:lnTo>
                      <a:lnTo>
                        <a:pt x="13" y="0"/>
                      </a:lnTo>
                      <a:lnTo>
                        <a:pt x="35" y="0"/>
                      </a:lnTo>
                      <a:close/>
                    </a:path>
                  </a:pathLst>
                </a:custGeom>
                <a:solidFill>
                  <a:srgbClr val="EDEDED"/>
                </a:solidFill>
                <a:ln w="9525">
                  <a:noFill/>
                  <a:round/>
                  <a:headEnd/>
                  <a:tailEnd/>
                </a:ln>
              </p:spPr>
              <p:txBody>
                <a:bodyPr/>
                <a:lstStyle/>
                <a:p>
                  <a:endParaRPr lang="en-US"/>
                </a:p>
              </p:txBody>
            </p:sp>
            <p:sp>
              <p:nvSpPr>
                <p:cNvPr id="12485" name="Freeform 863"/>
                <p:cNvSpPr>
                  <a:spLocks/>
                </p:cNvSpPr>
                <p:nvPr/>
              </p:nvSpPr>
              <p:spPr bwMode="auto">
                <a:xfrm>
                  <a:off x="2808" y="4042"/>
                  <a:ext cx="24" cy="4"/>
                </a:xfrm>
                <a:custGeom>
                  <a:avLst/>
                  <a:gdLst>
                    <a:gd name="T0" fmla="*/ 1 w 72"/>
                    <a:gd name="T1" fmla="*/ 0 h 14"/>
                    <a:gd name="T2" fmla="*/ 1 w 72"/>
                    <a:gd name="T3" fmla="*/ 0 h 14"/>
                    <a:gd name="T4" fmla="*/ 1 w 72"/>
                    <a:gd name="T5" fmla="*/ 0 h 14"/>
                    <a:gd name="T6" fmla="*/ 1 w 72"/>
                    <a:gd name="T7" fmla="*/ 0 h 14"/>
                    <a:gd name="T8" fmla="*/ 1 w 72"/>
                    <a:gd name="T9" fmla="*/ 0 h 14"/>
                    <a:gd name="T10" fmla="*/ 0 w 72"/>
                    <a:gd name="T11" fmla="*/ 0 h 14"/>
                    <a:gd name="T12" fmla="*/ 0 w 72"/>
                    <a:gd name="T13" fmla="*/ 0 h 14"/>
                    <a:gd name="T14" fmla="*/ 0 w 72"/>
                    <a:gd name="T15" fmla="*/ 0 h 14"/>
                    <a:gd name="T16" fmla="*/ 0 w 72"/>
                    <a:gd name="T17" fmla="*/ 0 h 14"/>
                    <a:gd name="T18" fmla="*/ 0 w 72"/>
                    <a:gd name="T19" fmla="*/ 0 h 14"/>
                    <a:gd name="T20" fmla="*/ 1 w 72"/>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
                    <a:gd name="T34" fmla="*/ 0 h 14"/>
                    <a:gd name="T35" fmla="*/ 72 w 72"/>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 h="14">
                      <a:moveTo>
                        <a:pt x="51" y="0"/>
                      </a:moveTo>
                      <a:lnTo>
                        <a:pt x="56" y="3"/>
                      </a:lnTo>
                      <a:lnTo>
                        <a:pt x="62" y="7"/>
                      </a:lnTo>
                      <a:lnTo>
                        <a:pt x="66" y="10"/>
                      </a:lnTo>
                      <a:lnTo>
                        <a:pt x="72" y="14"/>
                      </a:lnTo>
                      <a:lnTo>
                        <a:pt x="0" y="14"/>
                      </a:lnTo>
                      <a:lnTo>
                        <a:pt x="0" y="10"/>
                      </a:lnTo>
                      <a:lnTo>
                        <a:pt x="1" y="7"/>
                      </a:lnTo>
                      <a:lnTo>
                        <a:pt x="3" y="3"/>
                      </a:lnTo>
                      <a:lnTo>
                        <a:pt x="4" y="0"/>
                      </a:lnTo>
                      <a:lnTo>
                        <a:pt x="51" y="0"/>
                      </a:lnTo>
                      <a:close/>
                    </a:path>
                  </a:pathLst>
                </a:custGeom>
                <a:solidFill>
                  <a:srgbClr val="E3E3E3"/>
                </a:solidFill>
                <a:ln w="9525">
                  <a:noFill/>
                  <a:round/>
                  <a:headEnd/>
                  <a:tailEnd/>
                </a:ln>
              </p:spPr>
              <p:txBody>
                <a:bodyPr/>
                <a:lstStyle/>
                <a:p>
                  <a:endParaRPr lang="en-US"/>
                </a:p>
              </p:txBody>
            </p:sp>
            <p:sp>
              <p:nvSpPr>
                <p:cNvPr id="12486" name="Freeform 864"/>
                <p:cNvSpPr>
                  <a:spLocks/>
                </p:cNvSpPr>
                <p:nvPr/>
              </p:nvSpPr>
              <p:spPr bwMode="auto">
                <a:xfrm>
                  <a:off x="2808" y="4044"/>
                  <a:ext cx="26" cy="5"/>
                </a:xfrm>
                <a:custGeom>
                  <a:avLst/>
                  <a:gdLst>
                    <a:gd name="T0" fmla="*/ 1 w 78"/>
                    <a:gd name="T1" fmla="*/ 0 h 14"/>
                    <a:gd name="T2" fmla="*/ 1 w 78"/>
                    <a:gd name="T3" fmla="*/ 0 h 14"/>
                    <a:gd name="T4" fmla="*/ 1 w 78"/>
                    <a:gd name="T5" fmla="*/ 0 h 14"/>
                    <a:gd name="T6" fmla="*/ 1 w 78"/>
                    <a:gd name="T7" fmla="*/ 0 h 14"/>
                    <a:gd name="T8" fmla="*/ 1 w 78"/>
                    <a:gd name="T9" fmla="*/ 0 h 14"/>
                    <a:gd name="T10" fmla="*/ 0 w 78"/>
                    <a:gd name="T11" fmla="*/ 0 h 14"/>
                    <a:gd name="T12" fmla="*/ 0 w 78"/>
                    <a:gd name="T13" fmla="*/ 0 h 14"/>
                    <a:gd name="T14" fmla="*/ 0 w 78"/>
                    <a:gd name="T15" fmla="*/ 0 h 14"/>
                    <a:gd name="T16" fmla="*/ 0 w 78"/>
                    <a:gd name="T17" fmla="*/ 0 h 14"/>
                    <a:gd name="T18" fmla="*/ 0 w 78"/>
                    <a:gd name="T19" fmla="*/ 0 h 14"/>
                    <a:gd name="T20" fmla="*/ 1 w 78"/>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14"/>
                    <a:gd name="T35" fmla="*/ 78 w 78"/>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14">
                      <a:moveTo>
                        <a:pt x="62" y="0"/>
                      </a:moveTo>
                      <a:lnTo>
                        <a:pt x="66" y="3"/>
                      </a:lnTo>
                      <a:lnTo>
                        <a:pt x="70" y="7"/>
                      </a:lnTo>
                      <a:lnTo>
                        <a:pt x="74" y="10"/>
                      </a:lnTo>
                      <a:lnTo>
                        <a:pt x="78" y="14"/>
                      </a:lnTo>
                      <a:lnTo>
                        <a:pt x="0" y="14"/>
                      </a:lnTo>
                      <a:lnTo>
                        <a:pt x="0" y="10"/>
                      </a:lnTo>
                      <a:lnTo>
                        <a:pt x="0" y="7"/>
                      </a:lnTo>
                      <a:lnTo>
                        <a:pt x="0" y="3"/>
                      </a:lnTo>
                      <a:lnTo>
                        <a:pt x="1" y="0"/>
                      </a:lnTo>
                      <a:lnTo>
                        <a:pt x="62" y="0"/>
                      </a:lnTo>
                      <a:close/>
                    </a:path>
                  </a:pathLst>
                </a:custGeom>
                <a:solidFill>
                  <a:srgbClr val="D9D9D9"/>
                </a:solidFill>
                <a:ln w="9525">
                  <a:noFill/>
                  <a:round/>
                  <a:headEnd/>
                  <a:tailEnd/>
                </a:ln>
              </p:spPr>
              <p:txBody>
                <a:bodyPr/>
                <a:lstStyle/>
                <a:p>
                  <a:endParaRPr lang="en-US"/>
                </a:p>
              </p:txBody>
            </p:sp>
            <p:sp>
              <p:nvSpPr>
                <p:cNvPr id="12487" name="Freeform 865"/>
                <p:cNvSpPr>
                  <a:spLocks/>
                </p:cNvSpPr>
                <p:nvPr/>
              </p:nvSpPr>
              <p:spPr bwMode="auto">
                <a:xfrm>
                  <a:off x="2808" y="4046"/>
                  <a:ext cx="28" cy="5"/>
                </a:xfrm>
                <a:custGeom>
                  <a:avLst/>
                  <a:gdLst>
                    <a:gd name="T0" fmla="*/ 1 w 84"/>
                    <a:gd name="T1" fmla="*/ 0 h 14"/>
                    <a:gd name="T2" fmla="*/ 1 w 84"/>
                    <a:gd name="T3" fmla="*/ 0 h 14"/>
                    <a:gd name="T4" fmla="*/ 1 w 84"/>
                    <a:gd name="T5" fmla="*/ 0 h 14"/>
                    <a:gd name="T6" fmla="*/ 1 w 84"/>
                    <a:gd name="T7" fmla="*/ 0 h 14"/>
                    <a:gd name="T8" fmla="*/ 1 w 84"/>
                    <a:gd name="T9" fmla="*/ 0 h 14"/>
                    <a:gd name="T10" fmla="*/ 0 w 84"/>
                    <a:gd name="T11" fmla="*/ 0 h 14"/>
                    <a:gd name="T12" fmla="*/ 0 w 84"/>
                    <a:gd name="T13" fmla="*/ 0 h 14"/>
                    <a:gd name="T14" fmla="*/ 0 w 84"/>
                    <a:gd name="T15" fmla="*/ 0 h 14"/>
                    <a:gd name="T16" fmla="*/ 0 w 84"/>
                    <a:gd name="T17" fmla="*/ 0 h 14"/>
                    <a:gd name="T18" fmla="*/ 0 w 84"/>
                    <a:gd name="T19" fmla="*/ 0 h 14"/>
                    <a:gd name="T20" fmla="*/ 1 w 84"/>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4"/>
                    <a:gd name="T34" fmla="*/ 0 h 14"/>
                    <a:gd name="T35" fmla="*/ 84 w 84"/>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4" h="14">
                      <a:moveTo>
                        <a:pt x="72" y="0"/>
                      </a:moveTo>
                      <a:lnTo>
                        <a:pt x="74" y="3"/>
                      </a:lnTo>
                      <a:lnTo>
                        <a:pt x="78" y="7"/>
                      </a:lnTo>
                      <a:lnTo>
                        <a:pt x="81" y="10"/>
                      </a:lnTo>
                      <a:lnTo>
                        <a:pt x="84" y="14"/>
                      </a:lnTo>
                      <a:lnTo>
                        <a:pt x="1" y="14"/>
                      </a:lnTo>
                      <a:lnTo>
                        <a:pt x="1" y="10"/>
                      </a:lnTo>
                      <a:lnTo>
                        <a:pt x="0" y="7"/>
                      </a:lnTo>
                      <a:lnTo>
                        <a:pt x="0" y="3"/>
                      </a:lnTo>
                      <a:lnTo>
                        <a:pt x="0" y="0"/>
                      </a:lnTo>
                      <a:lnTo>
                        <a:pt x="72" y="0"/>
                      </a:lnTo>
                      <a:close/>
                    </a:path>
                  </a:pathLst>
                </a:custGeom>
                <a:solidFill>
                  <a:srgbClr val="D1D1D1"/>
                </a:solidFill>
                <a:ln w="9525">
                  <a:noFill/>
                  <a:round/>
                  <a:headEnd/>
                  <a:tailEnd/>
                </a:ln>
              </p:spPr>
              <p:txBody>
                <a:bodyPr/>
                <a:lstStyle/>
                <a:p>
                  <a:endParaRPr lang="en-US"/>
                </a:p>
              </p:txBody>
            </p:sp>
            <p:sp>
              <p:nvSpPr>
                <p:cNvPr id="12488" name="Freeform 866"/>
                <p:cNvSpPr>
                  <a:spLocks/>
                </p:cNvSpPr>
                <p:nvPr/>
              </p:nvSpPr>
              <p:spPr bwMode="auto">
                <a:xfrm>
                  <a:off x="2808" y="4049"/>
                  <a:ext cx="30" cy="4"/>
                </a:xfrm>
                <a:custGeom>
                  <a:avLst/>
                  <a:gdLst>
                    <a:gd name="T0" fmla="*/ 1 w 91"/>
                    <a:gd name="T1" fmla="*/ 0 h 14"/>
                    <a:gd name="T2" fmla="*/ 1 w 91"/>
                    <a:gd name="T3" fmla="*/ 0 h 14"/>
                    <a:gd name="T4" fmla="*/ 1 w 91"/>
                    <a:gd name="T5" fmla="*/ 0 h 14"/>
                    <a:gd name="T6" fmla="*/ 1 w 91"/>
                    <a:gd name="T7" fmla="*/ 0 h 14"/>
                    <a:gd name="T8" fmla="*/ 1 w 91"/>
                    <a:gd name="T9" fmla="*/ 0 h 14"/>
                    <a:gd name="T10" fmla="*/ 1 w 91"/>
                    <a:gd name="T11" fmla="*/ 0 h 14"/>
                    <a:gd name="T12" fmla="*/ 1 w 91"/>
                    <a:gd name="T13" fmla="*/ 0 h 14"/>
                    <a:gd name="T14" fmla="*/ 1 w 91"/>
                    <a:gd name="T15" fmla="*/ 0 h 14"/>
                    <a:gd name="T16" fmla="*/ 1 w 91"/>
                    <a:gd name="T17" fmla="*/ 0 h 14"/>
                    <a:gd name="T18" fmla="*/ 0 w 91"/>
                    <a:gd name="T19" fmla="*/ 0 h 14"/>
                    <a:gd name="T20" fmla="*/ 0 w 91"/>
                    <a:gd name="T21" fmla="*/ 0 h 14"/>
                    <a:gd name="T22" fmla="*/ 0 w 91"/>
                    <a:gd name="T23" fmla="*/ 0 h 14"/>
                    <a:gd name="T24" fmla="*/ 0 w 91"/>
                    <a:gd name="T25" fmla="*/ 0 h 14"/>
                    <a:gd name="T26" fmla="*/ 0 w 91"/>
                    <a:gd name="T27" fmla="*/ 0 h 14"/>
                    <a:gd name="T28" fmla="*/ 1 w 91"/>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1"/>
                    <a:gd name="T46" fmla="*/ 0 h 14"/>
                    <a:gd name="T47" fmla="*/ 91 w 91"/>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1" h="14">
                      <a:moveTo>
                        <a:pt x="91" y="14"/>
                      </a:moveTo>
                      <a:lnTo>
                        <a:pt x="89" y="14"/>
                      </a:lnTo>
                      <a:lnTo>
                        <a:pt x="89" y="13"/>
                      </a:lnTo>
                      <a:lnTo>
                        <a:pt x="88" y="13"/>
                      </a:lnTo>
                      <a:lnTo>
                        <a:pt x="87" y="9"/>
                      </a:lnTo>
                      <a:lnTo>
                        <a:pt x="84" y="6"/>
                      </a:lnTo>
                      <a:lnTo>
                        <a:pt x="81" y="3"/>
                      </a:lnTo>
                      <a:lnTo>
                        <a:pt x="78" y="0"/>
                      </a:lnTo>
                      <a:lnTo>
                        <a:pt x="0" y="0"/>
                      </a:lnTo>
                      <a:lnTo>
                        <a:pt x="1" y="3"/>
                      </a:lnTo>
                      <a:lnTo>
                        <a:pt x="1" y="7"/>
                      </a:lnTo>
                      <a:lnTo>
                        <a:pt x="3" y="10"/>
                      </a:lnTo>
                      <a:lnTo>
                        <a:pt x="3" y="14"/>
                      </a:lnTo>
                      <a:lnTo>
                        <a:pt x="91" y="14"/>
                      </a:lnTo>
                      <a:close/>
                    </a:path>
                  </a:pathLst>
                </a:custGeom>
                <a:solidFill>
                  <a:srgbClr val="C7C7C7"/>
                </a:solidFill>
                <a:ln w="9525">
                  <a:noFill/>
                  <a:round/>
                  <a:headEnd/>
                  <a:tailEnd/>
                </a:ln>
              </p:spPr>
              <p:txBody>
                <a:bodyPr/>
                <a:lstStyle/>
                <a:p>
                  <a:endParaRPr lang="en-US"/>
                </a:p>
              </p:txBody>
            </p:sp>
            <p:sp>
              <p:nvSpPr>
                <p:cNvPr id="12489" name="Freeform 867"/>
                <p:cNvSpPr>
                  <a:spLocks/>
                </p:cNvSpPr>
                <p:nvPr/>
              </p:nvSpPr>
              <p:spPr bwMode="auto">
                <a:xfrm>
                  <a:off x="2808" y="4051"/>
                  <a:ext cx="32" cy="5"/>
                </a:xfrm>
                <a:custGeom>
                  <a:avLst/>
                  <a:gdLst>
                    <a:gd name="T0" fmla="*/ 1 w 94"/>
                    <a:gd name="T1" fmla="*/ 0 h 14"/>
                    <a:gd name="T2" fmla="*/ 1 w 94"/>
                    <a:gd name="T3" fmla="*/ 0 h 14"/>
                    <a:gd name="T4" fmla="*/ 1 w 94"/>
                    <a:gd name="T5" fmla="*/ 0 h 14"/>
                    <a:gd name="T6" fmla="*/ 1 w 94"/>
                    <a:gd name="T7" fmla="*/ 0 h 14"/>
                    <a:gd name="T8" fmla="*/ 1 w 94"/>
                    <a:gd name="T9" fmla="*/ 0 h 14"/>
                    <a:gd name="T10" fmla="*/ 1 w 94"/>
                    <a:gd name="T11" fmla="*/ 0 h 14"/>
                    <a:gd name="T12" fmla="*/ 1 w 94"/>
                    <a:gd name="T13" fmla="*/ 0 h 14"/>
                    <a:gd name="T14" fmla="*/ 1 w 94"/>
                    <a:gd name="T15" fmla="*/ 0 h 14"/>
                    <a:gd name="T16" fmla="*/ 1 w 94"/>
                    <a:gd name="T17" fmla="*/ 0 h 14"/>
                    <a:gd name="T18" fmla="*/ 0 w 94"/>
                    <a:gd name="T19" fmla="*/ 0 h 14"/>
                    <a:gd name="T20" fmla="*/ 0 w 94"/>
                    <a:gd name="T21" fmla="*/ 0 h 14"/>
                    <a:gd name="T22" fmla="*/ 0 w 94"/>
                    <a:gd name="T23" fmla="*/ 0 h 14"/>
                    <a:gd name="T24" fmla="*/ 0 w 94"/>
                    <a:gd name="T25" fmla="*/ 0 h 14"/>
                    <a:gd name="T26" fmla="*/ 0 w 94"/>
                    <a:gd name="T27" fmla="*/ 0 h 14"/>
                    <a:gd name="T28" fmla="*/ 1 w 94"/>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4"/>
                    <a:gd name="T47" fmla="*/ 94 w 94"/>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4">
                      <a:moveTo>
                        <a:pt x="94" y="14"/>
                      </a:moveTo>
                      <a:lnTo>
                        <a:pt x="93" y="11"/>
                      </a:lnTo>
                      <a:lnTo>
                        <a:pt x="91" y="9"/>
                      </a:lnTo>
                      <a:lnTo>
                        <a:pt x="90" y="8"/>
                      </a:lnTo>
                      <a:lnTo>
                        <a:pt x="87" y="6"/>
                      </a:lnTo>
                      <a:lnTo>
                        <a:pt x="87" y="4"/>
                      </a:lnTo>
                      <a:lnTo>
                        <a:pt x="86" y="2"/>
                      </a:lnTo>
                      <a:lnTo>
                        <a:pt x="84" y="1"/>
                      </a:lnTo>
                      <a:lnTo>
                        <a:pt x="83" y="0"/>
                      </a:lnTo>
                      <a:lnTo>
                        <a:pt x="0" y="0"/>
                      </a:lnTo>
                      <a:lnTo>
                        <a:pt x="2" y="3"/>
                      </a:lnTo>
                      <a:lnTo>
                        <a:pt x="2" y="7"/>
                      </a:lnTo>
                      <a:lnTo>
                        <a:pt x="4" y="10"/>
                      </a:lnTo>
                      <a:lnTo>
                        <a:pt x="6" y="14"/>
                      </a:lnTo>
                      <a:lnTo>
                        <a:pt x="94" y="14"/>
                      </a:lnTo>
                      <a:close/>
                    </a:path>
                  </a:pathLst>
                </a:custGeom>
                <a:solidFill>
                  <a:srgbClr val="BFBFBF"/>
                </a:solidFill>
                <a:ln w="9525">
                  <a:noFill/>
                  <a:round/>
                  <a:headEnd/>
                  <a:tailEnd/>
                </a:ln>
              </p:spPr>
              <p:txBody>
                <a:bodyPr/>
                <a:lstStyle/>
                <a:p>
                  <a:endParaRPr lang="en-US"/>
                </a:p>
              </p:txBody>
            </p:sp>
            <p:sp>
              <p:nvSpPr>
                <p:cNvPr id="12490" name="Freeform 868"/>
                <p:cNvSpPr>
                  <a:spLocks/>
                </p:cNvSpPr>
                <p:nvPr/>
              </p:nvSpPr>
              <p:spPr bwMode="auto">
                <a:xfrm>
                  <a:off x="2809" y="4053"/>
                  <a:ext cx="32" cy="5"/>
                </a:xfrm>
                <a:custGeom>
                  <a:avLst/>
                  <a:gdLst>
                    <a:gd name="T0" fmla="*/ 1 w 96"/>
                    <a:gd name="T1" fmla="*/ 0 h 14"/>
                    <a:gd name="T2" fmla="*/ 1 w 96"/>
                    <a:gd name="T3" fmla="*/ 0 h 14"/>
                    <a:gd name="T4" fmla="*/ 1 w 96"/>
                    <a:gd name="T5" fmla="*/ 0 h 14"/>
                    <a:gd name="T6" fmla="*/ 1 w 96"/>
                    <a:gd name="T7" fmla="*/ 0 h 14"/>
                    <a:gd name="T8" fmla="*/ 1 w 96"/>
                    <a:gd name="T9" fmla="*/ 0 h 14"/>
                    <a:gd name="T10" fmla="*/ 0 w 96"/>
                    <a:gd name="T11" fmla="*/ 0 h 14"/>
                    <a:gd name="T12" fmla="*/ 0 w 96"/>
                    <a:gd name="T13" fmla="*/ 0 h 14"/>
                    <a:gd name="T14" fmla="*/ 0 w 96"/>
                    <a:gd name="T15" fmla="*/ 0 h 14"/>
                    <a:gd name="T16" fmla="*/ 0 w 96"/>
                    <a:gd name="T17" fmla="*/ 0 h 14"/>
                    <a:gd name="T18" fmla="*/ 0 w 96"/>
                    <a:gd name="T19" fmla="*/ 0 h 14"/>
                    <a:gd name="T20" fmla="*/ 1 w 9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4"/>
                    <a:gd name="T35" fmla="*/ 96 w 9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4">
                      <a:moveTo>
                        <a:pt x="88" y="0"/>
                      </a:moveTo>
                      <a:lnTo>
                        <a:pt x="89" y="3"/>
                      </a:lnTo>
                      <a:lnTo>
                        <a:pt x="92" y="7"/>
                      </a:lnTo>
                      <a:lnTo>
                        <a:pt x="95" y="10"/>
                      </a:lnTo>
                      <a:lnTo>
                        <a:pt x="96" y="14"/>
                      </a:lnTo>
                      <a:lnTo>
                        <a:pt x="8" y="14"/>
                      </a:lnTo>
                      <a:lnTo>
                        <a:pt x="5" y="10"/>
                      </a:lnTo>
                      <a:lnTo>
                        <a:pt x="4" y="7"/>
                      </a:lnTo>
                      <a:lnTo>
                        <a:pt x="2" y="3"/>
                      </a:lnTo>
                      <a:lnTo>
                        <a:pt x="0" y="0"/>
                      </a:lnTo>
                      <a:lnTo>
                        <a:pt x="88" y="0"/>
                      </a:lnTo>
                      <a:close/>
                    </a:path>
                  </a:pathLst>
                </a:custGeom>
                <a:solidFill>
                  <a:srgbClr val="B5B5B5"/>
                </a:solidFill>
                <a:ln w="9525">
                  <a:noFill/>
                  <a:round/>
                  <a:headEnd/>
                  <a:tailEnd/>
                </a:ln>
              </p:spPr>
              <p:txBody>
                <a:bodyPr/>
                <a:lstStyle/>
                <a:p>
                  <a:endParaRPr lang="en-US"/>
                </a:p>
              </p:txBody>
            </p:sp>
            <p:sp>
              <p:nvSpPr>
                <p:cNvPr id="12491" name="Freeform 869"/>
                <p:cNvSpPr>
                  <a:spLocks/>
                </p:cNvSpPr>
                <p:nvPr/>
              </p:nvSpPr>
              <p:spPr bwMode="auto">
                <a:xfrm>
                  <a:off x="2810" y="4056"/>
                  <a:ext cx="32" cy="4"/>
                </a:xfrm>
                <a:custGeom>
                  <a:avLst/>
                  <a:gdLst>
                    <a:gd name="T0" fmla="*/ 1 w 96"/>
                    <a:gd name="T1" fmla="*/ 0 h 14"/>
                    <a:gd name="T2" fmla="*/ 1 w 96"/>
                    <a:gd name="T3" fmla="*/ 0 h 14"/>
                    <a:gd name="T4" fmla="*/ 1 w 96"/>
                    <a:gd name="T5" fmla="*/ 0 h 14"/>
                    <a:gd name="T6" fmla="*/ 1 w 96"/>
                    <a:gd name="T7" fmla="*/ 0 h 14"/>
                    <a:gd name="T8" fmla="*/ 1 w 96"/>
                    <a:gd name="T9" fmla="*/ 0 h 14"/>
                    <a:gd name="T10" fmla="*/ 0 w 96"/>
                    <a:gd name="T11" fmla="*/ 0 h 14"/>
                    <a:gd name="T12" fmla="*/ 0 w 96"/>
                    <a:gd name="T13" fmla="*/ 0 h 14"/>
                    <a:gd name="T14" fmla="*/ 0 w 96"/>
                    <a:gd name="T15" fmla="*/ 0 h 14"/>
                    <a:gd name="T16" fmla="*/ 0 w 96"/>
                    <a:gd name="T17" fmla="*/ 0 h 14"/>
                    <a:gd name="T18" fmla="*/ 0 w 96"/>
                    <a:gd name="T19" fmla="*/ 0 h 14"/>
                    <a:gd name="T20" fmla="*/ 1 w 9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6"/>
                    <a:gd name="T34" fmla="*/ 0 h 14"/>
                    <a:gd name="T35" fmla="*/ 96 w 9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6" h="14">
                      <a:moveTo>
                        <a:pt x="88" y="0"/>
                      </a:moveTo>
                      <a:lnTo>
                        <a:pt x="89" y="3"/>
                      </a:lnTo>
                      <a:lnTo>
                        <a:pt x="92" y="7"/>
                      </a:lnTo>
                      <a:lnTo>
                        <a:pt x="94" y="10"/>
                      </a:lnTo>
                      <a:lnTo>
                        <a:pt x="96" y="14"/>
                      </a:lnTo>
                      <a:lnTo>
                        <a:pt x="8" y="14"/>
                      </a:lnTo>
                      <a:lnTo>
                        <a:pt x="5" y="10"/>
                      </a:lnTo>
                      <a:lnTo>
                        <a:pt x="4" y="7"/>
                      </a:lnTo>
                      <a:lnTo>
                        <a:pt x="1" y="3"/>
                      </a:lnTo>
                      <a:lnTo>
                        <a:pt x="0" y="0"/>
                      </a:lnTo>
                      <a:lnTo>
                        <a:pt x="88" y="0"/>
                      </a:lnTo>
                      <a:close/>
                    </a:path>
                  </a:pathLst>
                </a:custGeom>
                <a:solidFill>
                  <a:srgbClr val="ABABAB"/>
                </a:solidFill>
                <a:ln w="9525">
                  <a:noFill/>
                  <a:round/>
                  <a:headEnd/>
                  <a:tailEnd/>
                </a:ln>
              </p:spPr>
              <p:txBody>
                <a:bodyPr/>
                <a:lstStyle/>
                <a:p>
                  <a:endParaRPr lang="en-US"/>
                </a:p>
              </p:txBody>
            </p:sp>
            <p:sp>
              <p:nvSpPr>
                <p:cNvPr id="12492" name="Freeform 870"/>
                <p:cNvSpPr>
                  <a:spLocks/>
                </p:cNvSpPr>
                <p:nvPr/>
              </p:nvSpPr>
              <p:spPr bwMode="auto">
                <a:xfrm>
                  <a:off x="2812" y="4058"/>
                  <a:ext cx="31" cy="5"/>
                </a:xfrm>
                <a:custGeom>
                  <a:avLst/>
                  <a:gdLst>
                    <a:gd name="T0" fmla="*/ 1 w 94"/>
                    <a:gd name="T1" fmla="*/ 0 h 14"/>
                    <a:gd name="T2" fmla="*/ 1 w 94"/>
                    <a:gd name="T3" fmla="*/ 0 h 14"/>
                    <a:gd name="T4" fmla="*/ 1 w 94"/>
                    <a:gd name="T5" fmla="*/ 0 h 14"/>
                    <a:gd name="T6" fmla="*/ 1 w 94"/>
                    <a:gd name="T7" fmla="*/ 0 h 14"/>
                    <a:gd name="T8" fmla="*/ 1 w 94"/>
                    <a:gd name="T9" fmla="*/ 0 h 14"/>
                    <a:gd name="T10" fmla="*/ 0 w 94"/>
                    <a:gd name="T11" fmla="*/ 0 h 14"/>
                    <a:gd name="T12" fmla="*/ 0 w 94"/>
                    <a:gd name="T13" fmla="*/ 0 h 14"/>
                    <a:gd name="T14" fmla="*/ 0 w 94"/>
                    <a:gd name="T15" fmla="*/ 0 h 14"/>
                    <a:gd name="T16" fmla="*/ 0 w 94"/>
                    <a:gd name="T17" fmla="*/ 0 h 14"/>
                    <a:gd name="T18" fmla="*/ 0 w 94"/>
                    <a:gd name="T19" fmla="*/ 0 h 14"/>
                    <a:gd name="T20" fmla="*/ 0 w 94"/>
                    <a:gd name="T21" fmla="*/ 0 h 14"/>
                    <a:gd name="T22" fmla="*/ 0 w 94"/>
                    <a:gd name="T23" fmla="*/ 0 h 14"/>
                    <a:gd name="T24" fmla="*/ 0 w 94"/>
                    <a:gd name="T25" fmla="*/ 0 h 14"/>
                    <a:gd name="T26" fmla="*/ 0 w 94"/>
                    <a:gd name="T27" fmla="*/ 0 h 14"/>
                    <a:gd name="T28" fmla="*/ 1 w 94"/>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4"/>
                    <a:gd name="T46" fmla="*/ 0 h 14"/>
                    <a:gd name="T47" fmla="*/ 94 w 94"/>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4" h="14">
                      <a:moveTo>
                        <a:pt x="88" y="0"/>
                      </a:moveTo>
                      <a:lnTo>
                        <a:pt x="90" y="3"/>
                      </a:lnTo>
                      <a:lnTo>
                        <a:pt x="92" y="7"/>
                      </a:lnTo>
                      <a:lnTo>
                        <a:pt x="92" y="10"/>
                      </a:lnTo>
                      <a:lnTo>
                        <a:pt x="94" y="14"/>
                      </a:lnTo>
                      <a:lnTo>
                        <a:pt x="8" y="14"/>
                      </a:lnTo>
                      <a:lnTo>
                        <a:pt x="5" y="10"/>
                      </a:lnTo>
                      <a:lnTo>
                        <a:pt x="4" y="7"/>
                      </a:lnTo>
                      <a:lnTo>
                        <a:pt x="1" y="3"/>
                      </a:lnTo>
                      <a:lnTo>
                        <a:pt x="0" y="0"/>
                      </a:lnTo>
                      <a:lnTo>
                        <a:pt x="88" y="0"/>
                      </a:lnTo>
                      <a:close/>
                    </a:path>
                  </a:pathLst>
                </a:custGeom>
                <a:solidFill>
                  <a:srgbClr val="A1A1A1"/>
                </a:solidFill>
                <a:ln w="9525">
                  <a:noFill/>
                  <a:round/>
                  <a:headEnd/>
                  <a:tailEnd/>
                </a:ln>
              </p:spPr>
              <p:txBody>
                <a:bodyPr/>
                <a:lstStyle/>
                <a:p>
                  <a:endParaRPr lang="en-US"/>
                </a:p>
              </p:txBody>
            </p:sp>
            <p:sp>
              <p:nvSpPr>
                <p:cNvPr id="12493" name="Freeform 871"/>
                <p:cNvSpPr>
                  <a:spLocks/>
                </p:cNvSpPr>
                <p:nvPr/>
              </p:nvSpPr>
              <p:spPr bwMode="auto">
                <a:xfrm>
                  <a:off x="2813" y="4060"/>
                  <a:ext cx="31" cy="5"/>
                </a:xfrm>
                <a:custGeom>
                  <a:avLst/>
                  <a:gdLst>
                    <a:gd name="T0" fmla="*/ 1 w 92"/>
                    <a:gd name="T1" fmla="*/ 0 h 14"/>
                    <a:gd name="T2" fmla="*/ 1 w 92"/>
                    <a:gd name="T3" fmla="*/ 0 h 14"/>
                    <a:gd name="T4" fmla="*/ 1 w 92"/>
                    <a:gd name="T5" fmla="*/ 0 h 14"/>
                    <a:gd name="T6" fmla="*/ 1 w 92"/>
                    <a:gd name="T7" fmla="*/ 0 h 14"/>
                    <a:gd name="T8" fmla="*/ 1 w 92"/>
                    <a:gd name="T9" fmla="*/ 0 h 14"/>
                    <a:gd name="T10" fmla="*/ 0 w 92"/>
                    <a:gd name="T11" fmla="*/ 0 h 14"/>
                    <a:gd name="T12" fmla="*/ 0 w 92"/>
                    <a:gd name="T13" fmla="*/ 0 h 14"/>
                    <a:gd name="T14" fmla="*/ 0 w 92"/>
                    <a:gd name="T15" fmla="*/ 0 h 14"/>
                    <a:gd name="T16" fmla="*/ 0 w 92"/>
                    <a:gd name="T17" fmla="*/ 0 h 14"/>
                    <a:gd name="T18" fmla="*/ 0 w 92"/>
                    <a:gd name="T19" fmla="*/ 0 h 14"/>
                    <a:gd name="T20" fmla="*/ 0 w 92"/>
                    <a:gd name="T21" fmla="*/ 0 h 14"/>
                    <a:gd name="T22" fmla="*/ 0 w 92"/>
                    <a:gd name="T23" fmla="*/ 0 h 14"/>
                    <a:gd name="T24" fmla="*/ 0 w 92"/>
                    <a:gd name="T25" fmla="*/ 0 h 14"/>
                    <a:gd name="T26" fmla="*/ 0 w 92"/>
                    <a:gd name="T27" fmla="*/ 0 h 14"/>
                    <a:gd name="T28" fmla="*/ 1 w 92"/>
                    <a:gd name="T29" fmla="*/ 0 h 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2"/>
                    <a:gd name="T46" fmla="*/ 0 h 14"/>
                    <a:gd name="T47" fmla="*/ 92 w 92"/>
                    <a:gd name="T48" fmla="*/ 14 h 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2" h="14">
                      <a:moveTo>
                        <a:pt x="88" y="0"/>
                      </a:moveTo>
                      <a:lnTo>
                        <a:pt x="90" y="3"/>
                      </a:lnTo>
                      <a:lnTo>
                        <a:pt x="91" y="7"/>
                      </a:lnTo>
                      <a:lnTo>
                        <a:pt x="92" y="10"/>
                      </a:lnTo>
                      <a:lnTo>
                        <a:pt x="92" y="14"/>
                      </a:lnTo>
                      <a:lnTo>
                        <a:pt x="11" y="14"/>
                      </a:lnTo>
                      <a:lnTo>
                        <a:pt x="10" y="13"/>
                      </a:lnTo>
                      <a:lnTo>
                        <a:pt x="7" y="10"/>
                      </a:lnTo>
                      <a:lnTo>
                        <a:pt x="6" y="9"/>
                      </a:lnTo>
                      <a:lnTo>
                        <a:pt x="4" y="7"/>
                      </a:lnTo>
                      <a:lnTo>
                        <a:pt x="3" y="6"/>
                      </a:lnTo>
                      <a:lnTo>
                        <a:pt x="3" y="3"/>
                      </a:lnTo>
                      <a:lnTo>
                        <a:pt x="0" y="2"/>
                      </a:lnTo>
                      <a:lnTo>
                        <a:pt x="0" y="0"/>
                      </a:lnTo>
                      <a:lnTo>
                        <a:pt x="88" y="0"/>
                      </a:lnTo>
                      <a:close/>
                    </a:path>
                  </a:pathLst>
                </a:custGeom>
                <a:solidFill>
                  <a:srgbClr val="999999"/>
                </a:solidFill>
                <a:ln w="9525">
                  <a:noFill/>
                  <a:round/>
                  <a:headEnd/>
                  <a:tailEnd/>
                </a:ln>
              </p:spPr>
              <p:txBody>
                <a:bodyPr/>
                <a:lstStyle/>
                <a:p>
                  <a:endParaRPr lang="en-US"/>
                </a:p>
              </p:txBody>
            </p:sp>
            <p:sp>
              <p:nvSpPr>
                <p:cNvPr id="12494" name="Freeform 872"/>
                <p:cNvSpPr>
                  <a:spLocks/>
                </p:cNvSpPr>
                <p:nvPr/>
              </p:nvSpPr>
              <p:spPr bwMode="auto">
                <a:xfrm>
                  <a:off x="2814" y="4063"/>
                  <a:ext cx="30" cy="4"/>
                </a:xfrm>
                <a:custGeom>
                  <a:avLst/>
                  <a:gdLst>
                    <a:gd name="T0" fmla="*/ 1 w 90"/>
                    <a:gd name="T1" fmla="*/ 0 h 14"/>
                    <a:gd name="T2" fmla="*/ 1 w 90"/>
                    <a:gd name="T3" fmla="*/ 0 h 14"/>
                    <a:gd name="T4" fmla="*/ 1 w 90"/>
                    <a:gd name="T5" fmla="*/ 0 h 14"/>
                    <a:gd name="T6" fmla="*/ 1 w 90"/>
                    <a:gd name="T7" fmla="*/ 0 h 14"/>
                    <a:gd name="T8" fmla="*/ 1 w 90"/>
                    <a:gd name="T9" fmla="*/ 0 h 14"/>
                    <a:gd name="T10" fmla="*/ 0 w 90"/>
                    <a:gd name="T11" fmla="*/ 0 h 14"/>
                    <a:gd name="T12" fmla="*/ 0 w 90"/>
                    <a:gd name="T13" fmla="*/ 0 h 14"/>
                    <a:gd name="T14" fmla="*/ 0 w 90"/>
                    <a:gd name="T15" fmla="*/ 0 h 14"/>
                    <a:gd name="T16" fmla="*/ 0 w 90"/>
                    <a:gd name="T17" fmla="*/ 0 h 14"/>
                    <a:gd name="T18" fmla="*/ 0 w 90"/>
                    <a:gd name="T19" fmla="*/ 0 h 14"/>
                    <a:gd name="T20" fmla="*/ 1 w 90"/>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14"/>
                    <a:gd name="T35" fmla="*/ 90 w 90"/>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14">
                      <a:moveTo>
                        <a:pt x="86" y="0"/>
                      </a:moveTo>
                      <a:lnTo>
                        <a:pt x="87" y="5"/>
                      </a:lnTo>
                      <a:lnTo>
                        <a:pt x="88" y="8"/>
                      </a:lnTo>
                      <a:lnTo>
                        <a:pt x="90" y="10"/>
                      </a:lnTo>
                      <a:lnTo>
                        <a:pt x="90" y="14"/>
                      </a:lnTo>
                      <a:lnTo>
                        <a:pt x="14" y="14"/>
                      </a:lnTo>
                      <a:lnTo>
                        <a:pt x="10" y="10"/>
                      </a:lnTo>
                      <a:lnTo>
                        <a:pt x="7" y="8"/>
                      </a:lnTo>
                      <a:lnTo>
                        <a:pt x="4" y="5"/>
                      </a:lnTo>
                      <a:lnTo>
                        <a:pt x="0" y="0"/>
                      </a:lnTo>
                      <a:lnTo>
                        <a:pt x="86" y="0"/>
                      </a:lnTo>
                      <a:close/>
                    </a:path>
                  </a:pathLst>
                </a:custGeom>
                <a:solidFill>
                  <a:srgbClr val="8F8F8F"/>
                </a:solidFill>
                <a:ln w="9525">
                  <a:noFill/>
                  <a:round/>
                  <a:headEnd/>
                  <a:tailEnd/>
                </a:ln>
              </p:spPr>
              <p:txBody>
                <a:bodyPr/>
                <a:lstStyle/>
                <a:p>
                  <a:endParaRPr lang="en-US"/>
                </a:p>
              </p:txBody>
            </p:sp>
            <p:sp>
              <p:nvSpPr>
                <p:cNvPr id="12495" name="Freeform 873"/>
                <p:cNvSpPr>
                  <a:spLocks/>
                </p:cNvSpPr>
                <p:nvPr/>
              </p:nvSpPr>
              <p:spPr bwMode="auto">
                <a:xfrm>
                  <a:off x="2817" y="4065"/>
                  <a:ext cx="27" cy="5"/>
                </a:xfrm>
                <a:custGeom>
                  <a:avLst/>
                  <a:gdLst>
                    <a:gd name="T0" fmla="*/ 1 w 83"/>
                    <a:gd name="T1" fmla="*/ 0 h 14"/>
                    <a:gd name="T2" fmla="*/ 1 w 83"/>
                    <a:gd name="T3" fmla="*/ 0 h 14"/>
                    <a:gd name="T4" fmla="*/ 1 w 83"/>
                    <a:gd name="T5" fmla="*/ 0 h 14"/>
                    <a:gd name="T6" fmla="*/ 1 w 83"/>
                    <a:gd name="T7" fmla="*/ 0 h 14"/>
                    <a:gd name="T8" fmla="*/ 1 w 83"/>
                    <a:gd name="T9" fmla="*/ 0 h 14"/>
                    <a:gd name="T10" fmla="*/ 0 w 83"/>
                    <a:gd name="T11" fmla="*/ 0 h 14"/>
                    <a:gd name="T12" fmla="*/ 0 w 83"/>
                    <a:gd name="T13" fmla="*/ 0 h 14"/>
                    <a:gd name="T14" fmla="*/ 0 w 83"/>
                    <a:gd name="T15" fmla="*/ 0 h 14"/>
                    <a:gd name="T16" fmla="*/ 0 w 83"/>
                    <a:gd name="T17" fmla="*/ 0 h 14"/>
                    <a:gd name="T18" fmla="*/ 0 w 83"/>
                    <a:gd name="T19" fmla="*/ 0 h 14"/>
                    <a:gd name="T20" fmla="*/ 1 w 83"/>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14"/>
                    <a:gd name="T35" fmla="*/ 83 w 83"/>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14">
                      <a:moveTo>
                        <a:pt x="81" y="0"/>
                      </a:moveTo>
                      <a:lnTo>
                        <a:pt x="83" y="5"/>
                      </a:lnTo>
                      <a:lnTo>
                        <a:pt x="83" y="8"/>
                      </a:lnTo>
                      <a:lnTo>
                        <a:pt x="83" y="11"/>
                      </a:lnTo>
                      <a:lnTo>
                        <a:pt x="83" y="14"/>
                      </a:lnTo>
                      <a:lnTo>
                        <a:pt x="14" y="14"/>
                      </a:lnTo>
                      <a:lnTo>
                        <a:pt x="11" y="12"/>
                      </a:lnTo>
                      <a:lnTo>
                        <a:pt x="7" y="8"/>
                      </a:lnTo>
                      <a:lnTo>
                        <a:pt x="3" y="5"/>
                      </a:lnTo>
                      <a:lnTo>
                        <a:pt x="0" y="0"/>
                      </a:lnTo>
                      <a:lnTo>
                        <a:pt x="81" y="0"/>
                      </a:lnTo>
                      <a:close/>
                    </a:path>
                  </a:pathLst>
                </a:custGeom>
                <a:solidFill>
                  <a:srgbClr val="858585"/>
                </a:solidFill>
                <a:ln w="9525">
                  <a:noFill/>
                  <a:round/>
                  <a:headEnd/>
                  <a:tailEnd/>
                </a:ln>
              </p:spPr>
              <p:txBody>
                <a:bodyPr/>
                <a:lstStyle/>
                <a:p>
                  <a:endParaRPr lang="en-US"/>
                </a:p>
              </p:txBody>
            </p:sp>
            <p:sp>
              <p:nvSpPr>
                <p:cNvPr id="12496" name="Freeform 874"/>
                <p:cNvSpPr>
                  <a:spLocks/>
                </p:cNvSpPr>
                <p:nvPr/>
              </p:nvSpPr>
              <p:spPr bwMode="auto">
                <a:xfrm>
                  <a:off x="2819" y="4067"/>
                  <a:ext cx="25" cy="5"/>
                </a:xfrm>
                <a:custGeom>
                  <a:avLst/>
                  <a:gdLst>
                    <a:gd name="T0" fmla="*/ 1 w 76"/>
                    <a:gd name="T1" fmla="*/ 0 h 14"/>
                    <a:gd name="T2" fmla="*/ 1 w 76"/>
                    <a:gd name="T3" fmla="*/ 0 h 14"/>
                    <a:gd name="T4" fmla="*/ 1 w 76"/>
                    <a:gd name="T5" fmla="*/ 0 h 14"/>
                    <a:gd name="T6" fmla="*/ 1 w 76"/>
                    <a:gd name="T7" fmla="*/ 0 h 14"/>
                    <a:gd name="T8" fmla="*/ 1 w 76"/>
                    <a:gd name="T9" fmla="*/ 0 h 14"/>
                    <a:gd name="T10" fmla="*/ 0 w 76"/>
                    <a:gd name="T11" fmla="*/ 0 h 14"/>
                    <a:gd name="T12" fmla="*/ 0 w 76"/>
                    <a:gd name="T13" fmla="*/ 0 h 14"/>
                    <a:gd name="T14" fmla="*/ 0 w 76"/>
                    <a:gd name="T15" fmla="*/ 0 h 14"/>
                    <a:gd name="T16" fmla="*/ 0 w 76"/>
                    <a:gd name="T17" fmla="*/ 0 h 14"/>
                    <a:gd name="T18" fmla="*/ 0 w 76"/>
                    <a:gd name="T19" fmla="*/ 0 h 14"/>
                    <a:gd name="T20" fmla="*/ 1 w 76"/>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6"/>
                    <a:gd name="T34" fmla="*/ 0 h 14"/>
                    <a:gd name="T35" fmla="*/ 76 w 76"/>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6" h="14">
                      <a:moveTo>
                        <a:pt x="76" y="0"/>
                      </a:moveTo>
                      <a:lnTo>
                        <a:pt x="76" y="5"/>
                      </a:lnTo>
                      <a:lnTo>
                        <a:pt x="76" y="8"/>
                      </a:lnTo>
                      <a:lnTo>
                        <a:pt x="76" y="12"/>
                      </a:lnTo>
                      <a:lnTo>
                        <a:pt x="74" y="14"/>
                      </a:lnTo>
                      <a:lnTo>
                        <a:pt x="16" y="14"/>
                      </a:lnTo>
                      <a:lnTo>
                        <a:pt x="12" y="12"/>
                      </a:lnTo>
                      <a:lnTo>
                        <a:pt x="8" y="8"/>
                      </a:lnTo>
                      <a:lnTo>
                        <a:pt x="4" y="5"/>
                      </a:lnTo>
                      <a:lnTo>
                        <a:pt x="0" y="0"/>
                      </a:lnTo>
                      <a:lnTo>
                        <a:pt x="76" y="0"/>
                      </a:lnTo>
                      <a:close/>
                    </a:path>
                  </a:pathLst>
                </a:custGeom>
                <a:solidFill>
                  <a:srgbClr val="7D7D7D"/>
                </a:solidFill>
                <a:ln w="9525">
                  <a:noFill/>
                  <a:round/>
                  <a:headEnd/>
                  <a:tailEnd/>
                </a:ln>
              </p:spPr>
              <p:txBody>
                <a:bodyPr/>
                <a:lstStyle/>
                <a:p>
                  <a:endParaRPr lang="en-US"/>
                </a:p>
              </p:txBody>
            </p:sp>
            <p:sp>
              <p:nvSpPr>
                <p:cNvPr id="12497" name="Freeform 875"/>
                <p:cNvSpPr>
                  <a:spLocks/>
                </p:cNvSpPr>
                <p:nvPr/>
              </p:nvSpPr>
              <p:spPr bwMode="auto">
                <a:xfrm>
                  <a:off x="2821" y="4070"/>
                  <a:ext cx="23" cy="4"/>
                </a:xfrm>
                <a:custGeom>
                  <a:avLst/>
                  <a:gdLst>
                    <a:gd name="T0" fmla="*/ 1 w 69"/>
                    <a:gd name="T1" fmla="*/ 0 h 14"/>
                    <a:gd name="T2" fmla="*/ 1 w 69"/>
                    <a:gd name="T3" fmla="*/ 0 h 14"/>
                    <a:gd name="T4" fmla="*/ 1 w 69"/>
                    <a:gd name="T5" fmla="*/ 0 h 14"/>
                    <a:gd name="T6" fmla="*/ 1 w 69"/>
                    <a:gd name="T7" fmla="*/ 0 h 14"/>
                    <a:gd name="T8" fmla="*/ 1 w 69"/>
                    <a:gd name="T9" fmla="*/ 0 h 14"/>
                    <a:gd name="T10" fmla="*/ 0 w 69"/>
                    <a:gd name="T11" fmla="*/ 0 h 14"/>
                    <a:gd name="T12" fmla="*/ 0 w 69"/>
                    <a:gd name="T13" fmla="*/ 0 h 14"/>
                    <a:gd name="T14" fmla="*/ 0 w 69"/>
                    <a:gd name="T15" fmla="*/ 0 h 14"/>
                    <a:gd name="T16" fmla="*/ 0 w 69"/>
                    <a:gd name="T17" fmla="*/ 0 h 14"/>
                    <a:gd name="T18" fmla="*/ 0 w 69"/>
                    <a:gd name="T19" fmla="*/ 0 h 14"/>
                    <a:gd name="T20" fmla="*/ 1 w 69"/>
                    <a:gd name="T21" fmla="*/ 0 h 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14"/>
                    <a:gd name="T35" fmla="*/ 69 w 69"/>
                    <a:gd name="T36" fmla="*/ 14 h 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14">
                      <a:moveTo>
                        <a:pt x="69" y="0"/>
                      </a:moveTo>
                      <a:lnTo>
                        <a:pt x="69" y="5"/>
                      </a:lnTo>
                      <a:lnTo>
                        <a:pt x="67" y="8"/>
                      </a:lnTo>
                      <a:lnTo>
                        <a:pt x="67" y="12"/>
                      </a:lnTo>
                      <a:lnTo>
                        <a:pt x="65" y="14"/>
                      </a:lnTo>
                      <a:lnTo>
                        <a:pt x="21" y="14"/>
                      </a:lnTo>
                      <a:lnTo>
                        <a:pt x="15" y="12"/>
                      </a:lnTo>
                      <a:lnTo>
                        <a:pt x="11" y="8"/>
                      </a:lnTo>
                      <a:lnTo>
                        <a:pt x="5" y="5"/>
                      </a:lnTo>
                      <a:lnTo>
                        <a:pt x="0" y="0"/>
                      </a:lnTo>
                      <a:lnTo>
                        <a:pt x="69" y="0"/>
                      </a:lnTo>
                      <a:close/>
                    </a:path>
                  </a:pathLst>
                </a:custGeom>
                <a:solidFill>
                  <a:srgbClr val="737373"/>
                </a:solidFill>
                <a:ln w="9525">
                  <a:noFill/>
                  <a:round/>
                  <a:headEnd/>
                  <a:tailEnd/>
                </a:ln>
              </p:spPr>
              <p:txBody>
                <a:bodyPr/>
                <a:lstStyle/>
                <a:p>
                  <a:endParaRPr lang="en-US"/>
                </a:p>
              </p:txBody>
            </p:sp>
            <p:sp>
              <p:nvSpPr>
                <p:cNvPr id="12498" name="Freeform 876"/>
                <p:cNvSpPr>
                  <a:spLocks/>
                </p:cNvSpPr>
                <p:nvPr/>
              </p:nvSpPr>
              <p:spPr bwMode="auto">
                <a:xfrm>
                  <a:off x="2824" y="4072"/>
                  <a:ext cx="20" cy="5"/>
                </a:xfrm>
                <a:custGeom>
                  <a:avLst/>
                  <a:gdLst>
                    <a:gd name="T0" fmla="*/ 1 w 58"/>
                    <a:gd name="T1" fmla="*/ 0 h 14"/>
                    <a:gd name="T2" fmla="*/ 1 w 58"/>
                    <a:gd name="T3" fmla="*/ 0 h 14"/>
                    <a:gd name="T4" fmla="*/ 1 w 58"/>
                    <a:gd name="T5" fmla="*/ 0 h 14"/>
                    <a:gd name="T6" fmla="*/ 1 w 58"/>
                    <a:gd name="T7" fmla="*/ 0 h 14"/>
                    <a:gd name="T8" fmla="*/ 1 w 58"/>
                    <a:gd name="T9" fmla="*/ 0 h 14"/>
                    <a:gd name="T10" fmla="*/ 1 w 58"/>
                    <a:gd name="T11" fmla="*/ 0 h 14"/>
                    <a:gd name="T12" fmla="*/ 1 w 58"/>
                    <a:gd name="T13" fmla="*/ 0 h 14"/>
                    <a:gd name="T14" fmla="*/ 1 w 58"/>
                    <a:gd name="T15" fmla="*/ 0 h 14"/>
                    <a:gd name="T16" fmla="*/ 1 w 58"/>
                    <a:gd name="T17" fmla="*/ 0 h 14"/>
                    <a:gd name="T18" fmla="*/ 0 w 58"/>
                    <a:gd name="T19" fmla="*/ 0 h 14"/>
                    <a:gd name="T20" fmla="*/ 0 w 58"/>
                    <a:gd name="T21" fmla="*/ 0 h 14"/>
                    <a:gd name="T22" fmla="*/ 0 w 58"/>
                    <a:gd name="T23" fmla="*/ 0 h 14"/>
                    <a:gd name="T24" fmla="*/ 0 w 58"/>
                    <a:gd name="T25" fmla="*/ 0 h 14"/>
                    <a:gd name="T26" fmla="*/ 0 w 58"/>
                    <a:gd name="T27" fmla="*/ 0 h 14"/>
                    <a:gd name="T28" fmla="*/ 0 w 58"/>
                    <a:gd name="T29" fmla="*/ 0 h 14"/>
                    <a:gd name="T30" fmla="*/ 0 w 58"/>
                    <a:gd name="T31" fmla="*/ 0 h 14"/>
                    <a:gd name="T32" fmla="*/ 0 w 58"/>
                    <a:gd name="T33" fmla="*/ 0 h 14"/>
                    <a:gd name="T34" fmla="*/ 0 w 58"/>
                    <a:gd name="T35" fmla="*/ 0 h 14"/>
                    <a:gd name="T36" fmla="*/ 1 w 58"/>
                    <a:gd name="T37" fmla="*/ 0 h 1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14"/>
                    <a:gd name="T59" fmla="*/ 58 w 58"/>
                    <a:gd name="T60" fmla="*/ 14 h 1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14">
                      <a:moveTo>
                        <a:pt x="58" y="0"/>
                      </a:moveTo>
                      <a:lnTo>
                        <a:pt x="57" y="5"/>
                      </a:lnTo>
                      <a:lnTo>
                        <a:pt x="54" y="9"/>
                      </a:lnTo>
                      <a:lnTo>
                        <a:pt x="52" y="12"/>
                      </a:lnTo>
                      <a:lnTo>
                        <a:pt x="47" y="14"/>
                      </a:lnTo>
                      <a:lnTo>
                        <a:pt x="46" y="14"/>
                      </a:lnTo>
                      <a:lnTo>
                        <a:pt x="31" y="14"/>
                      </a:lnTo>
                      <a:lnTo>
                        <a:pt x="27" y="14"/>
                      </a:lnTo>
                      <a:lnTo>
                        <a:pt x="23" y="13"/>
                      </a:lnTo>
                      <a:lnTo>
                        <a:pt x="20" y="12"/>
                      </a:lnTo>
                      <a:lnTo>
                        <a:pt x="16" y="9"/>
                      </a:lnTo>
                      <a:lnTo>
                        <a:pt x="13" y="8"/>
                      </a:lnTo>
                      <a:lnTo>
                        <a:pt x="9" y="6"/>
                      </a:lnTo>
                      <a:lnTo>
                        <a:pt x="5" y="4"/>
                      </a:lnTo>
                      <a:lnTo>
                        <a:pt x="0" y="0"/>
                      </a:lnTo>
                      <a:lnTo>
                        <a:pt x="58" y="0"/>
                      </a:lnTo>
                      <a:close/>
                    </a:path>
                  </a:pathLst>
                </a:custGeom>
                <a:solidFill>
                  <a:srgbClr val="696969"/>
                </a:solidFill>
                <a:ln w="9525">
                  <a:noFill/>
                  <a:round/>
                  <a:headEnd/>
                  <a:tailEnd/>
                </a:ln>
              </p:spPr>
              <p:txBody>
                <a:bodyPr/>
                <a:lstStyle/>
                <a:p>
                  <a:endParaRPr lang="en-US"/>
                </a:p>
              </p:txBody>
            </p:sp>
            <p:sp>
              <p:nvSpPr>
                <p:cNvPr id="12499" name="Freeform 877"/>
                <p:cNvSpPr>
                  <a:spLocks/>
                </p:cNvSpPr>
                <p:nvPr/>
              </p:nvSpPr>
              <p:spPr bwMode="auto">
                <a:xfrm>
                  <a:off x="2828" y="4074"/>
                  <a:ext cx="15" cy="4"/>
                </a:xfrm>
                <a:custGeom>
                  <a:avLst/>
                  <a:gdLst>
                    <a:gd name="T0" fmla="*/ 1 w 44"/>
                    <a:gd name="T1" fmla="*/ 0 h 10"/>
                    <a:gd name="T2" fmla="*/ 1 w 44"/>
                    <a:gd name="T3" fmla="*/ 0 h 10"/>
                    <a:gd name="T4" fmla="*/ 1 w 44"/>
                    <a:gd name="T5" fmla="*/ 0 h 10"/>
                    <a:gd name="T6" fmla="*/ 0 w 44"/>
                    <a:gd name="T7" fmla="*/ 0 h 10"/>
                    <a:gd name="T8" fmla="*/ 0 w 44"/>
                    <a:gd name="T9" fmla="*/ 0 h 10"/>
                    <a:gd name="T10" fmla="*/ 0 w 44"/>
                    <a:gd name="T11" fmla="*/ 0 h 10"/>
                    <a:gd name="T12" fmla="*/ 0 w 44"/>
                    <a:gd name="T13" fmla="*/ 0 h 10"/>
                    <a:gd name="T14" fmla="*/ 0 w 44"/>
                    <a:gd name="T15" fmla="*/ 0 h 10"/>
                    <a:gd name="T16" fmla="*/ 0 w 44"/>
                    <a:gd name="T17" fmla="*/ 0 h 10"/>
                    <a:gd name="T18" fmla="*/ 0 w 44"/>
                    <a:gd name="T19" fmla="*/ 0 h 10"/>
                    <a:gd name="T20" fmla="*/ 0 w 44"/>
                    <a:gd name="T21" fmla="*/ 0 h 10"/>
                    <a:gd name="T22" fmla="*/ 0 w 44"/>
                    <a:gd name="T23" fmla="*/ 0 h 10"/>
                    <a:gd name="T24" fmla="*/ 0 w 44"/>
                    <a:gd name="T25" fmla="*/ 0 h 10"/>
                    <a:gd name="T26" fmla="*/ 1 w 44"/>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10"/>
                    <a:gd name="T44" fmla="*/ 44 w 4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10">
                      <a:moveTo>
                        <a:pt x="44" y="0"/>
                      </a:moveTo>
                      <a:lnTo>
                        <a:pt x="42" y="2"/>
                      </a:lnTo>
                      <a:lnTo>
                        <a:pt x="40" y="4"/>
                      </a:lnTo>
                      <a:lnTo>
                        <a:pt x="38" y="6"/>
                      </a:lnTo>
                      <a:lnTo>
                        <a:pt x="35" y="7"/>
                      </a:lnTo>
                      <a:lnTo>
                        <a:pt x="33" y="8"/>
                      </a:lnTo>
                      <a:lnTo>
                        <a:pt x="28" y="10"/>
                      </a:lnTo>
                      <a:lnTo>
                        <a:pt x="24" y="8"/>
                      </a:lnTo>
                      <a:lnTo>
                        <a:pt x="19" y="8"/>
                      </a:lnTo>
                      <a:lnTo>
                        <a:pt x="15" y="7"/>
                      </a:lnTo>
                      <a:lnTo>
                        <a:pt x="11" y="6"/>
                      </a:lnTo>
                      <a:lnTo>
                        <a:pt x="5" y="4"/>
                      </a:lnTo>
                      <a:lnTo>
                        <a:pt x="0" y="0"/>
                      </a:lnTo>
                      <a:lnTo>
                        <a:pt x="44" y="0"/>
                      </a:lnTo>
                      <a:close/>
                    </a:path>
                  </a:pathLst>
                </a:custGeom>
                <a:solidFill>
                  <a:srgbClr val="5E5E5E"/>
                </a:solidFill>
                <a:ln w="9525">
                  <a:noFill/>
                  <a:round/>
                  <a:headEnd/>
                  <a:tailEnd/>
                </a:ln>
              </p:spPr>
              <p:txBody>
                <a:bodyPr/>
                <a:lstStyle/>
                <a:p>
                  <a:endParaRPr lang="en-US"/>
                </a:p>
              </p:txBody>
            </p:sp>
            <p:sp>
              <p:nvSpPr>
                <p:cNvPr id="12500" name="Freeform 878"/>
                <p:cNvSpPr>
                  <a:spLocks/>
                </p:cNvSpPr>
                <p:nvPr/>
              </p:nvSpPr>
              <p:spPr bwMode="auto">
                <a:xfrm>
                  <a:off x="2835" y="4077"/>
                  <a:ext cx="5" cy="1"/>
                </a:xfrm>
                <a:custGeom>
                  <a:avLst/>
                  <a:gdLst>
                    <a:gd name="T0" fmla="*/ 0 w 15"/>
                    <a:gd name="T1" fmla="*/ 0 h 1"/>
                    <a:gd name="T2" fmla="*/ 0 w 15"/>
                    <a:gd name="T3" fmla="*/ 1 h 1"/>
                    <a:gd name="T4" fmla="*/ 0 w 15"/>
                    <a:gd name="T5" fmla="*/ 1 h 1"/>
                    <a:gd name="T6" fmla="*/ 0 w 15"/>
                    <a:gd name="T7" fmla="*/ 1 h 1"/>
                    <a:gd name="T8" fmla="*/ 0 w 15"/>
                    <a:gd name="T9" fmla="*/ 0 h 1"/>
                    <a:gd name="T10" fmla="*/ 0 w 15"/>
                    <a:gd name="T11" fmla="*/ 0 h 1"/>
                    <a:gd name="T12" fmla="*/ 0 60000 65536"/>
                    <a:gd name="T13" fmla="*/ 0 60000 65536"/>
                    <a:gd name="T14" fmla="*/ 0 60000 65536"/>
                    <a:gd name="T15" fmla="*/ 0 60000 65536"/>
                    <a:gd name="T16" fmla="*/ 0 60000 65536"/>
                    <a:gd name="T17" fmla="*/ 0 60000 65536"/>
                    <a:gd name="T18" fmla="*/ 0 w 15"/>
                    <a:gd name="T19" fmla="*/ 0 h 1"/>
                    <a:gd name="T20" fmla="*/ 15 w 15"/>
                    <a:gd name="T21" fmla="*/ 1 h 1"/>
                  </a:gdLst>
                  <a:ahLst/>
                  <a:cxnLst>
                    <a:cxn ang="T12">
                      <a:pos x="T0" y="T1"/>
                    </a:cxn>
                    <a:cxn ang="T13">
                      <a:pos x="T2" y="T3"/>
                    </a:cxn>
                    <a:cxn ang="T14">
                      <a:pos x="T4" y="T5"/>
                    </a:cxn>
                    <a:cxn ang="T15">
                      <a:pos x="T6" y="T7"/>
                    </a:cxn>
                    <a:cxn ang="T16">
                      <a:pos x="T8" y="T9"/>
                    </a:cxn>
                    <a:cxn ang="T17">
                      <a:pos x="T10" y="T11"/>
                    </a:cxn>
                  </a:cxnLst>
                  <a:rect l="T18" t="T19" r="T20" b="T21"/>
                  <a:pathLst>
                    <a:path w="15" h="1">
                      <a:moveTo>
                        <a:pt x="15" y="0"/>
                      </a:moveTo>
                      <a:lnTo>
                        <a:pt x="11" y="1"/>
                      </a:lnTo>
                      <a:lnTo>
                        <a:pt x="8" y="1"/>
                      </a:lnTo>
                      <a:lnTo>
                        <a:pt x="4" y="1"/>
                      </a:lnTo>
                      <a:lnTo>
                        <a:pt x="0" y="0"/>
                      </a:lnTo>
                      <a:lnTo>
                        <a:pt x="15" y="0"/>
                      </a:lnTo>
                      <a:close/>
                    </a:path>
                  </a:pathLst>
                </a:custGeom>
                <a:solidFill>
                  <a:srgbClr val="575757"/>
                </a:solidFill>
                <a:ln w="9525">
                  <a:noFill/>
                  <a:round/>
                  <a:headEnd/>
                  <a:tailEnd/>
                </a:ln>
              </p:spPr>
              <p:txBody>
                <a:bodyPr/>
                <a:lstStyle/>
                <a:p>
                  <a:endParaRPr lang="en-US"/>
                </a:p>
              </p:txBody>
            </p:sp>
            <p:sp>
              <p:nvSpPr>
                <p:cNvPr id="12501" name="Freeform 879"/>
                <p:cNvSpPr>
                  <a:spLocks/>
                </p:cNvSpPr>
                <p:nvPr/>
              </p:nvSpPr>
              <p:spPr bwMode="auto">
                <a:xfrm>
                  <a:off x="2836" y="4052"/>
                  <a:ext cx="10" cy="26"/>
                </a:xfrm>
                <a:custGeom>
                  <a:avLst/>
                  <a:gdLst>
                    <a:gd name="T0" fmla="*/ 0 w 30"/>
                    <a:gd name="T1" fmla="*/ 0 h 79"/>
                    <a:gd name="T2" fmla="*/ 0 w 30"/>
                    <a:gd name="T3" fmla="*/ 0 h 79"/>
                    <a:gd name="T4" fmla="*/ 0 w 30"/>
                    <a:gd name="T5" fmla="*/ 0 h 79"/>
                    <a:gd name="T6" fmla="*/ 0 w 30"/>
                    <a:gd name="T7" fmla="*/ 0 h 79"/>
                    <a:gd name="T8" fmla="*/ 0 w 30"/>
                    <a:gd name="T9" fmla="*/ 0 h 79"/>
                    <a:gd name="T10" fmla="*/ 0 w 30"/>
                    <a:gd name="T11" fmla="*/ 1 h 79"/>
                    <a:gd name="T12" fmla="*/ 0 w 30"/>
                    <a:gd name="T13" fmla="*/ 1 h 79"/>
                    <a:gd name="T14" fmla="*/ 0 w 30"/>
                    <a:gd name="T15" fmla="*/ 1 h 79"/>
                    <a:gd name="T16" fmla="*/ 0 w 30"/>
                    <a:gd name="T17" fmla="*/ 1 h 79"/>
                    <a:gd name="T18" fmla="*/ 0 w 30"/>
                    <a:gd name="T19" fmla="*/ 1 h 79"/>
                    <a:gd name="T20" fmla="*/ 0 w 30"/>
                    <a:gd name="T21" fmla="*/ 1 h 79"/>
                    <a:gd name="T22" fmla="*/ 0 w 30"/>
                    <a:gd name="T23" fmla="*/ 1 h 79"/>
                    <a:gd name="T24" fmla="*/ 0 w 30"/>
                    <a:gd name="T25" fmla="*/ 1 h 79"/>
                    <a:gd name="T26" fmla="*/ 0 w 30"/>
                    <a:gd name="T27" fmla="*/ 1 h 79"/>
                    <a:gd name="T28" fmla="*/ 0 w 30"/>
                    <a:gd name="T29" fmla="*/ 1 h 79"/>
                    <a:gd name="T30" fmla="*/ 0 w 30"/>
                    <a:gd name="T31" fmla="*/ 0 h 79"/>
                    <a:gd name="T32" fmla="*/ 0 w 30"/>
                    <a:gd name="T33" fmla="*/ 0 h 79"/>
                    <a:gd name="T34" fmla="*/ 0 w 30"/>
                    <a:gd name="T35" fmla="*/ 0 h 79"/>
                    <a:gd name="T36" fmla="*/ 0 w 30"/>
                    <a:gd name="T37" fmla="*/ 0 h 79"/>
                    <a:gd name="T38" fmla="*/ 0 w 30"/>
                    <a:gd name="T39" fmla="*/ 0 h 79"/>
                    <a:gd name="T40" fmla="*/ 0 w 30"/>
                    <a:gd name="T41" fmla="*/ 0 h 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0"/>
                    <a:gd name="T64" fmla="*/ 0 h 79"/>
                    <a:gd name="T65" fmla="*/ 30 w 30"/>
                    <a:gd name="T66" fmla="*/ 79 h 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0" h="79">
                      <a:moveTo>
                        <a:pt x="0" y="6"/>
                      </a:moveTo>
                      <a:lnTo>
                        <a:pt x="0" y="6"/>
                      </a:lnTo>
                      <a:lnTo>
                        <a:pt x="7" y="18"/>
                      </a:lnTo>
                      <a:lnTo>
                        <a:pt x="12" y="28"/>
                      </a:lnTo>
                      <a:lnTo>
                        <a:pt x="17" y="39"/>
                      </a:lnTo>
                      <a:lnTo>
                        <a:pt x="19" y="48"/>
                      </a:lnTo>
                      <a:lnTo>
                        <a:pt x="19" y="57"/>
                      </a:lnTo>
                      <a:lnTo>
                        <a:pt x="17" y="62"/>
                      </a:lnTo>
                      <a:lnTo>
                        <a:pt x="14" y="67"/>
                      </a:lnTo>
                      <a:lnTo>
                        <a:pt x="10" y="71"/>
                      </a:lnTo>
                      <a:lnTo>
                        <a:pt x="15" y="79"/>
                      </a:lnTo>
                      <a:lnTo>
                        <a:pt x="22" y="74"/>
                      </a:lnTo>
                      <a:lnTo>
                        <a:pt x="28" y="67"/>
                      </a:lnTo>
                      <a:lnTo>
                        <a:pt x="30" y="58"/>
                      </a:lnTo>
                      <a:lnTo>
                        <a:pt x="30" y="47"/>
                      </a:lnTo>
                      <a:lnTo>
                        <a:pt x="28" y="35"/>
                      </a:lnTo>
                      <a:lnTo>
                        <a:pt x="23" y="25"/>
                      </a:lnTo>
                      <a:lnTo>
                        <a:pt x="17" y="13"/>
                      </a:lnTo>
                      <a:lnTo>
                        <a:pt x="10" y="0"/>
                      </a:lnTo>
                      <a:lnTo>
                        <a:pt x="0" y="6"/>
                      </a:lnTo>
                      <a:close/>
                    </a:path>
                  </a:pathLst>
                </a:custGeom>
                <a:solidFill>
                  <a:srgbClr val="000000"/>
                </a:solidFill>
                <a:ln w="9525">
                  <a:noFill/>
                  <a:round/>
                  <a:headEnd/>
                  <a:tailEnd/>
                </a:ln>
              </p:spPr>
              <p:txBody>
                <a:bodyPr/>
                <a:lstStyle/>
                <a:p>
                  <a:endParaRPr lang="en-US"/>
                </a:p>
              </p:txBody>
            </p:sp>
            <p:sp>
              <p:nvSpPr>
                <p:cNvPr id="12502" name="Freeform 880"/>
                <p:cNvSpPr>
                  <a:spLocks/>
                </p:cNvSpPr>
                <p:nvPr/>
              </p:nvSpPr>
              <p:spPr bwMode="auto">
                <a:xfrm>
                  <a:off x="2811" y="4037"/>
                  <a:ext cx="28" cy="17"/>
                </a:xfrm>
                <a:custGeom>
                  <a:avLst/>
                  <a:gdLst>
                    <a:gd name="T0" fmla="*/ 0 w 85"/>
                    <a:gd name="T1" fmla="*/ 0 h 50"/>
                    <a:gd name="T2" fmla="*/ 0 w 85"/>
                    <a:gd name="T3" fmla="*/ 0 h 50"/>
                    <a:gd name="T4" fmla="*/ 0 w 85"/>
                    <a:gd name="T5" fmla="*/ 0 h 50"/>
                    <a:gd name="T6" fmla="*/ 0 w 85"/>
                    <a:gd name="T7" fmla="*/ 0 h 50"/>
                    <a:gd name="T8" fmla="*/ 0 w 85"/>
                    <a:gd name="T9" fmla="*/ 0 h 50"/>
                    <a:gd name="T10" fmla="*/ 0 w 85"/>
                    <a:gd name="T11" fmla="*/ 0 h 50"/>
                    <a:gd name="T12" fmla="*/ 1 w 85"/>
                    <a:gd name="T13" fmla="*/ 0 h 50"/>
                    <a:gd name="T14" fmla="*/ 1 w 85"/>
                    <a:gd name="T15" fmla="*/ 0 h 50"/>
                    <a:gd name="T16" fmla="*/ 1 w 85"/>
                    <a:gd name="T17" fmla="*/ 1 h 50"/>
                    <a:gd name="T18" fmla="*/ 1 w 85"/>
                    <a:gd name="T19" fmla="*/ 1 h 50"/>
                    <a:gd name="T20" fmla="*/ 1 w 85"/>
                    <a:gd name="T21" fmla="*/ 1 h 50"/>
                    <a:gd name="T22" fmla="*/ 1 w 85"/>
                    <a:gd name="T23" fmla="*/ 0 h 50"/>
                    <a:gd name="T24" fmla="*/ 1 w 85"/>
                    <a:gd name="T25" fmla="*/ 0 h 50"/>
                    <a:gd name="T26" fmla="*/ 1 w 85"/>
                    <a:gd name="T27" fmla="*/ 0 h 50"/>
                    <a:gd name="T28" fmla="*/ 1 w 85"/>
                    <a:gd name="T29" fmla="*/ 0 h 50"/>
                    <a:gd name="T30" fmla="*/ 0 w 85"/>
                    <a:gd name="T31" fmla="*/ 0 h 50"/>
                    <a:gd name="T32" fmla="*/ 0 w 85"/>
                    <a:gd name="T33" fmla="*/ 0 h 50"/>
                    <a:gd name="T34" fmla="*/ 0 w 85"/>
                    <a:gd name="T35" fmla="*/ 0 h 50"/>
                    <a:gd name="T36" fmla="*/ 0 w 85"/>
                    <a:gd name="T37" fmla="*/ 0 h 50"/>
                    <a:gd name="T38" fmla="*/ 0 w 85"/>
                    <a:gd name="T39" fmla="*/ 0 h 50"/>
                    <a:gd name="T40" fmla="*/ 0 w 85"/>
                    <a:gd name="T41" fmla="*/ 0 h 50"/>
                    <a:gd name="T42" fmla="*/ 0 w 85"/>
                    <a:gd name="T43" fmla="*/ 0 h 50"/>
                    <a:gd name="T44" fmla="*/ 0 w 85"/>
                    <a:gd name="T45" fmla="*/ 0 h 50"/>
                    <a:gd name="T46" fmla="*/ 0 w 85"/>
                    <a:gd name="T47" fmla="*/ 0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50"/>
                    <a:gd name="T74" fmla="*/ 85 w 85"/>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50">
                      <a:moveTo>
                        <a:pt x="5" y="10"/>
                      </a:moveTo>
                      <a:lnTo>
                        <a:pt x="5" y="10"/>
                      </a:lnTo>
                      <a:lnTo>
                        <a:pt x="10" y="9"/>
                      </a:lnTo>
                      <a:lnTo>
                        <a:pt x="18" y="9"/>
                      </a:lnTo>
                      <a:lnTo>
                        <a:pt x="27" y="11"/>
                      </a:lnTo>
                      <a:lnTo>
                        <a:pt x="36" y="16"/>
                      </a:lnTo>
                      <a:lnTo>
                        <a:pt x="46" y="22"/>
                      </a:lnTo>
                      <a:lnTo>
                        <a:pt x="57" y="30"/>
                      </a:lnTo>
                      <a:lnTo>
                        <a:pt x="67" y="40"/>
                      </a:lnTo>
                      <a:lnTo>
                        <a:pt x="75" y="50"/>
                      </a:lnTo>
                      <a:lnTo>
                        <a:pt x="85" y="44"/>
                      </a:lnTo>
                      <a:lnTo>
                        <a:pt x="75" y="34"/>
                      </a:lnTo>
                      <a:lnTo>
                        <a:pt x="65" y="23"/>
                      </a:lnTo>
                      <a:lnTo>
                        <a:pt x="53" y="15"/>
                      </a:lnTo>
                      <a:lnTo>
                        <a:pt x="43" y="8"/>
                      </a:lnTo>
                      <a:lnTo>
                        <a:pt x="32" y="3"/>
                      </a:lnTo>
                      <a:lnTo>
                        <a:pt x="20" y="0"/>
                      </a:lnTo>
                      <a:lnTo>
                        <a:pt x="9" y="0"/>
                      </a:lnTo>
                      <a:lnTo>
                        <a:pt x="0" y="2"/>
                      </a:lnTo>
                      <a:lnTo>
                        <a:pt x="5" y="10"/>
                      </a:lnTo>
                      <a:close/>
                    </a:path>
                  </a:pathLst>
                </a:custGeom>
                <a:solidFill>
                  <a:srgbClr val="000000"/>
                </a:solidFill>
                <a:ln w="9525">
                  <a:noFill/>
                  <a:round/>
                  <a:headEnd/>
                  <a:tailEnd/>
                </a:ln>
              </p:spPr>
              <p:txBody>
                <a:bodyPr/>
                <a:lstStyle/>
                <a:p>
                  <a:endParaRPr lang="en-US"/>
                </a:p>
              </p:txBody>
            </p:sp>
            <p:sp>
              <p:nvSpPr>
                <p:cNvPr id="12503" name="Freeform 881"/>
                <p:cNvSpPr>
                  <a:spLocks/>
                </p:cNvSpPr>
                <p:nvPr/>
              </p:nvSpPr>
              <p:spPr bwMode="auto">
                <a:xfrm>
                  <a:off x="2806" y="4038"/>
                  <a:ext cx="10" cy="26"/>
                </a:xfrm>
                <a:custGeom>
                  <a:avLst/>
                  <a:gdLst>
                    <a:gd name="T0" fmla="*/ 0 w 32"/>
                    <a:gd name="T1" fmla="*/ 1 h 77"/>
                    <a:gd name="T2" fmla="*/ 0 w 32"/>
                    <a:gd name="T3" fmla="*/ 1 h 77"/>
                    <a:gd name="T4" fmla="*/ 0 w 32"/>
                    <a:gd name="T5" fmla="*/ 1 h 77"/>
                    <a:gd name="T6" fmla="*/ 0 w 32"/>
                    <a:gd name="T7" fmla="*/ 1 h 77"/>
                    <a:gd name="T8" fmla="*/ 0 w 32"/>
                    <a:gd name="T9" fmla="*/ 1 h 77"/>
                    <a:gd name="T10" fmla="*/ 0 w 32"/>
                    <a:gd name="T11" fmla="*/ 0 h 77"/>
                    <a:gd name="T12" fmla="*/ 0 w 32"/>
                    <a:gd name="T13" fmla="*/ 0 h 77"/>
                    <a:gd name="T14" fmla="*/ 0 w 32"/>
                    <a:gd name="T15" fmla="*/ 0 h 77"/>
                    <a:gd name="T16" fmla="*/ 0 w 32"/>
                    <a:gd name="T17" fmla="*/ 0 h 77"/>
                    <a:gd name="T18" fmla="*/ 0 w 32"/>
                    <a:gd name="T19" fmla="*/ 0 h 77"/>
                    <a:gd name="T20" fmla="*/ 0 w 32"/>
                    <a:gd name="T21" fmla="*/ 0 h 77"/>
                    <a:gd name="T22" fmla="*/ 0 w 32"/>
                    <a:gd name="T23" fmla="*/ 0 h 77"/>
                    <a:gd name="T24" fmla="*/ 0 w 32"/>
                    <a:gd name="T25" fmla="*/ 0 h 77"/>
                    <a:gd name="T26" fmla="*/ 0 w 32"/>
                    <a:gd name="T27" fmla="*/ 0 h 77"/>
                    <a:gd name="T28" fmla="*/ 0 w 32"/>
                    <a:gd name="T29" fmla="*/ 0 h 77"/>
                    <a:gd name="T30" fmla="*/ 0 w 32"/>
                    <a:gd name="T31" fmla="*/ 1 h 77"/>
                    <a:gd name="T32" fmla="*/ 0 w 32"/>
                    <a:gd name="T33" fmla="*/ 1 h 77"/>
                    <a:gd name="T34" fmla="*/ 0 w 32"/>
                    <a:gd name="T35" fmla="*/ 1 h 77"/>
                    <a:gd name="T36" fmla="*/ 0 w 32"/>
                    <a:gd name="T37" fmla="*/ 1 h 77"/>
                    <a:gd name="T38" fmla="*/ 0 w 32"/>
                    <a:gd name="T39" fmla="*/ 1 h 77"/>
                    <a:gd name="T40" fmla="*/ 0 w 32"/>
                    <a:gd name="T41" fmla="*/ 1 h 7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2"/>
                    <a:gd name="T64" fmla="*/ 0 h 77"/>
                    <a:gd name="T65" fmla="*/ 32 w 32"/>
                    <a:gd name="T66" fmla="*/ 77 h 7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2" h="77">
                      <a:moveTo>
                        <a:pt x="32" y="73"/>
                      </a:moveTo>
                      <a:lnTo>
                        <a:pt x="32" y="73"/>
                      </a:lnTo>
                      <a:lnTo>
                        <a:pt x="23" y="62"/>
                      </a:lnTo>
                      <a:lnTo>
                        <a:pt x="18" y="50"/>
                      </a:lnTo>
                      <a:lnTo>
                        <a:pt x="14" y="40"/>
                      </a:lnTo>
                      <a:lnTo>
                        <a:pt x="12" y="30"/>
                      </a:lnTo>
                      <a:lnTo>
                        <a:pt x="12" y="23"/>
                      </a:lnTo>
                      <a:lnTo>
                        <a:pt x="14" y="16"/>
                      </a:lnTo>
                      <a:lnTo>
                        <a:pt x="16" y="11"/>
                      </a:lnTo>
                      <a:lnTo>
                        <a:pt x="21" y="8"/>
                      </a:lnTo>
                      <a:lnTo>
                        <a:pt x="16" y="0"/>
                      </a:lnTo>
                      <a:lnTo>
                        <a:pt x="8" y="6"/>
                      </a:lnTo>
                      <a:lnTo>
                        <a:pt x="4" y="13"/>
                      </a:lnTo>
                      <a:lnTo>
                        <a:pt x="0" y="21"/>
                      </a:lnTo>
                      <a:lnTo>
                        <a:pt x="0" y="32"/>
                      </a:lnTo>
                      <a:lnTo>
                        <a:pt x="3" y="42"/>
                      </a:lnTo>
                      <a:lnTo>
                        <a:pt x="7" y="53"/>
                      </a:lnTo>
                      <a:lnTo>
                        <a:pt x="14" y="66"/>
                      </a:lnTo>
                      <a:lnTo>
                        <a:pt x="21" y="77"/>
                      </a:lnTo>
                      <a:lnTo>
                        <a:pt x="32" y="73"/>
                      </a:lnTo>
                      <a:close/>
                    </a:path>
                  </a:pathLst>
                </a:custGeom>
                <a:solidFill>
                  <a:srgbClr val="000000"/>
                </a:solidFill>
                <a:ln w="9525">
                  <a:noFill/>
                  <a:round/>
                  <a:headEnd/>
                  <a:tailEnd/>
                </a:ln>
              </p:spPr>
              <p:txBody>
                <a:bodyPr/>
                <a:lstStyle/>
                <a:p>
                  <a:endParaRPr lang="en-US"/>
                </a:p>
              </p:txBody>
            </p:sp>
            <p:sp>
              <p:nvSpPr>
                <p:cNvPr id="12504" name="Freeform 882"/>
                <p:cNvSpPr>
                  <a:spLocks/>
                </p:cNvSpPr>
                <p:nvPr/>
              </p:nvSpPr>
              <p:spPr bwMode="auto">
                <a:xfrm>
                  <a:off x="2813" y="4062"/>
                  <a:ext cx="28" cy="17"/>
                </a:xfrm>
                <a:custGeom>
                  <a:avLst/>
                  <a:gdLst>
                    <a:gd name="T0" fmla="*/ 1 w 85"/>
                    <a:gd name="T1" fmla="*/ 1 h 50"/>
                    <a:gd name="T2" fmla="*/ 1 w 85"/>
                    <a:gd name="T3" fmla="*/ 1 h 50"/>
                    <a:gd name="T4" fmla="*/ 1 w 85"/>
                    <a:gd name="T5" fmla="*/ 1 h 50"/>
                    <a:gd name="T6" fmla="*/ 1 w 85"/>
                    <a:gd name="T7" fmla="*/ 1 h 50"/>
                    <a:gd name="T8" fmla="*/ 1 w 85"/>
                    <a:gd name="T9" fmla="*/ 0 h 50"/>
                    <a:gd name="T10" fmla="*/ 1 w 85"/>
                    <a:gd name="T11" fmla="*/ 0 h 50"/>
                    <a:gd name="T12" fmla="*/ 0 w 85"/>
                    <a:gd name="T13" fmla="*/ 0 h 50"/>
                    <a:gd name="T14" fmla="*/ 0 w 85"/>
                    <a:gd name="T15" fmla="*/ 0 h 50"/>
                    <a:gd name="T16" fmla="*/ 0 w 85"/>
                    <a:gd name="T17" fmla="*/ 0 h 50"/>
                    <a:gd name="T18" fmla="*/ 0 w 85"/>
                    <a:gd name="T19" fmla="*/ 0 h 50"/>
                    <a:gd name="T20" fmla="*/ 0 w 85"/>
                    <a:gd name="T21" fmla="*/ 0 h 50"/>
                    <a:gd name="T22" fmla="*/ 0 w 85"/>
                    <a:gd name="T23" fmla="*/ 0 h 50"/>
                    <a:gd name="T24" fmla="*/ 0 w 85"/>
                    <a:gd name="T25" fmla="*/ 0 h 50"/>
                    <a:gd name="T26" fmla="*/ 0 w 85"/>
                    <a:gd name="T27" fmla="*/ 0 h 50"/>
                    <a:gd name="T28" fmla="*/ 1 w 85"/>
                    <a:gd name="T29" fmla="*/ 1 h 50"/>
                    <a:gd name="T30" fmla="*/ 1 w 85"/>
                    <a:gd name="T31" fmla="*/ 1 h 50"/>
                    <a:gd name="T32" fmla="*/ 1 w 85"/>
                    <a:gd name="T33" fmla="*/ 1 h 50"/>
                    <a:gd name="T34" fmla="*/ 1 w 85"/>
                    <a:gd name="T35" fmla="*/ 1 h 50"/>
                    <a:gd name="T36" fmla="*/ 1 w 85"/>
                    <a:gd name="T37" fmla="*/ 1 h 50"/>
                    <a:gd name="T38" fmla="*/ 1 w 85"/>
                    <a:gd name="T39" fmla="*/ 1 h 50"/>
                    <a:gd name="T40" fmla="*/ 1 w 85"/>
                    <a:gd name="T41" fmla="*/ 1 h 50"/>
                    <a:gd name="T42" fmla="*/ 1 w 85"/>
                    <a:gd name="T43" fmla="*/ 1 h 50"/>
                    <a:gd name="T44" fmla="*/ 1 w 85"/>
                    <a:gd name="T45" fmla="*/ 1 h 50"/>
                    <a:gd name="T46" fmla="*/ 1 w 85"/>
                    <a:gd name="T47" fmla="*/ 1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5"/>
                    <a:gd name="T73" fmla="*/ 0 h 50"/>
                    <a:gd name="T74" fmla="*/ 85 w 85"/>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5" h="50">
                      <a:moveTo>
                        <a:pt x="80" y="40"/>
                      </a:moveTo>
                      <a:lnTo>
                        <a:pt x="80" y="40"/>
                      </a:lnTo>
                      <a:lnTo>
                        <a:pt x="73" y="40"/>
                      </a:lnTo>
                      <a:lnTo>
                        <a:pt x="66" y="40"/>
                      </a:lnTo>
                      <a:lnTo>
                        <a:pt x="58" y="38"/>
                      </a:lnTo>
                      <a:lnTo>
                        <a:pt x="48" y="33"/>
                      </a:lnTo>
                      <a:lnTo>
                        <a:pt x="37" y="28"/>
                      </a:lnTo>
                      <a:lnTo>
                        <a:pt x="29" y="19"/>
                      </a:lnTo>
                      <a:lnTo>
                        <a:pt x="19" y="10"/>
                      </a:lnTo>
                      <a:lnTo>
                        <a:pt x="11" y="0"/>
                      </a:lnTo>
                      <a:lnTo>
                        <a:pt x="0" y="4"/>
                      </a:lnTo>
                      <a:lnTo>
                        <a:pt x="11" y="16"/>
                      </a:lnTo>
                      <a:lnTo>
                        <a:pt x="20" y="26"/>
                      </a:lnTo>
                      <a:lnTo>
                        <a:pt x="31" y="35"/>
                      </a:lnTo>
                      <a:lnTo>
                        <a:pt x="41" y="42"/>
                      </a:lnTo>
                      <a:lnTo>
                        <a:pt x="52" y="47"/>
                      </a:lnTo>
                      <a:lnTo>
                        <a:pt x="64" y="50"/>
                      </a:lnTo>
                      <a:lnTo>
                        <a:pt x="74" y="50"/>
                      </a:lnTo>
                      <a:lnTo>
                        <a:pt x="85" y="48"/>
                      </a:lnTo>
                      <a:lnTo>
                        <a:pt x="80" y="40"/>
                      </a:lnTo>
                      <a:close/>
                    </a:path>
                  </a:pathLst>
                </a:custGeom>
                <a:solidFill>
                  <a:srgbClr val="000000"/>
                </a:solidFill>
                <a:ln w="9525">
                  <a:noFill/>
                  <a:round/>
                  <a:headEnd/>
                  <a:tailEnd/>
                </a:ln>
              </p:spPr>
              <p:txBody>
                <a:bodyPr/>
                <a:lstStyle/>
                <a:p>
                  <a:endParaRPr lang="en-US"/>
                </a:p>
              </p:txBody>
            </p:sp>
            <p:sp>
              <p:nvSpPr>
                <p:cNvPr id="12505" name="Freeform 883"/>
                <p:cNvSpPr>
                  <a:spLocks/>
                </p:cNvSpPr>
                <p:nvPr/>
              </p:nvSpPr>
              <p:spPr bwMode="auto">
                <a:xfrm>
                  <a:off x="2818" y="4043"/>
                  <a:ext cx="9" cy="1"/>
                </a:xfrm>
                <a:custGeom>
                  <a:avLst/>
                  <a:gdLst>
                    <a:gd name="T0" fmla="*/ 0 w 29"/>
                    <a:gd name="T1" fmla="*/ 0 h 5"/>
                    <a:gd name="T2" fmla="*/ 0 w 29"/>
                    <a:gd name="T3" fmla="*/ 0 h 5"/>
                    <a:gd name="T4" fmla="*/ 0 w 29"/>
                    <a:gd name="T5" fmla="*/ 0 h 5"/>
                    <a:gd name="T6" fmla="*/ 0 w 29"/>
                    <a:gd name="T7" fmla="*/ 0 h 5"/>
                    <a:gd name="T8" fmla="*/ 0 w 29"/>
                    <a:gd name="T9" fmla="*/ 0 h 5"/>
                    <a:gd name="T10" fmla="*/ 0 w 29"/>
                    <a:gd name="T11" fmla="*/ 0 h 5"/>
                    <a:gd name="T12" fmla="*/ 0 w 29"/>
                    <a:gd name="T13" fmla="*/ 0 h 5"/>
                    <a:gd name="T14" fmla="*/ 0 w 29"/>
                    <a:gd name="T15" fmla="*/ 0 h 5"/>
                    <a:gd name="T16" fmla="*/ 0 w 29"/>
                    <a:gd name="T17" fmla="*/ 0 h 5"/>
                    <a:gd name="T18" fmla="*/ 0 w 29"/>
                    <a:gd name="T19" fmla="*/ 0 h 5"/>
                    <a:gd name="T20" fmla="*/ 0 w 29"/>
                    <a:gd name="T21" fmla="*/ 0 h 5"/>
                    <a:gd name="T22" fmla="*/ 0 w 29"/>
                    <a:gd name="T23" fmla="*/ 0 h 5"/>
                    <a:gd name="T24" fmla="*/ 0 w 29"/>
                    <a:gd name="T25" fmla="*/ 0 h 5"/>
                    <a:gd name="T26" fmla="*/ 0 w 29"/>
                    <a:gd name="T27" fmla="*/ 0 h 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
                    <a:gd name="T43" fmla="*/ 0 h 5"/>
                    <a:gd name="T44" fmla="*/ 29 w 29"/>
                    <a:gd name="T45" fmla="*/ 5 h 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 h="5">
                      <a:moveTo>
                        <a:pt x="29" y="5"/>
                      </a:moveTo>
                      <a:lnTo>
                        <a:pt x="25" y="4"/>
                      </a:lnTo>
                      <a:lnTo>
                        <a:pt x="22" y="2"/>
                      </a:lnTo>
                      <a:lnTo>
                        <a:pt x="18" y="1"/>
                      </a:lnTo>
                      <a:lnTo>
                        <a:pt x="15" y="0"/>
                      </a:lnTo>
                      <a:lnTo>
                        <a:pt x="12" y="0"/>
                      </a:lnTo>
                      <a:lnTo>
                        <a:pt x="9" y="1"/>
                      </a:lnTo>
                      <a:lnTo>
                        <a:pt x="5" y="1"/>
                      </a:lnTo>
                      <a:lnTo>
                        <a:pt x="4" y="2"/>
                      </a:lnTo>
                      <a:lnTo>
                        <a:pt x="3" y="2"/>
                      </a:lnTo>
                      <a:lnTo>
                        <a:pt x="1" y="4"/>
                      </a:lnTo>
                      <a:lnTo>
                        <a:pt x="0" y="4"/>
                      </a:lnTo>
                      <a:lnTo>
                        <a:pt x="0" y="5"/>
                      </a:lnTo>
                      <a:lnTo>
                        <a:pt x="29" y="5"/>
                      </a:lnTo>
                      <a:close/>
                    </a:path>
                  </a:pathLst>
                </a:custGeom>
                <a:solidFill>
                  <a:srgbClr val="F5F5F5"/>
                </a:solidFill>
                <a:ln w="9525">
                  <a:noFill/>
                  <a:round/>
                  <a:headEnd/>
                  <a:tailEnd/>
                </a:ln>
              </p:spPr>
              <p:txBody>
                <a:bodyPr/>
                <a:lstStyle/>
                <a:p>
                  <a:endParaRPr lang="en-US"/>
                </a:p>
              </p:txBody>
            </p:sp>
            <p:sp>
              <p:nvSpPr>
                <p:cNvPr id="12506" name="Freeform 884"/>
                <p:cNvSpPr>
                  <a:spLocks/>
                </p:cNvSpPr>
                <p:nvPr/>
              </p:nvSpPr>
              <p:spPr bwMode="auto">
                <a:xfrm>
                  <a:off x="2816" y="4043"/>
                  <a:ext cx="14" cy="3"/>
                </a:xfrm>
                <a:custGeom>
                  <a:avLst/>
                  <a:gdLst>
                    <a:gd name="T0" fmla="*/ 1 w 41"/>
                    <a:gd name="T1" fmla="*/ 0 h 11"/>
                    <a:gd name="T2" fmla="*/ 0 w 41"/>
                    <a:gd name="T3" fmla="*/ 0 h 11"/>
                    <a:gd name="T4" fmla="*/ 0 w 41"/>
                    <a:gd name="T5" fmla="*/ 0 h 11"/>
                    <a:gd name="T6" fmla="*/ 0 w 41"/>
                    <a:gd name="T7" fmla="*/ 0 h 11"/>
                    <a:gd name="T8" fmla="*/ 0 w 41"/>
                    <a:gd name="T9" fmla="*/ 0 h 11"/>
                    <a:gd name="T10" fmla="*/ 0 w 41"/>
                    <a:gd name="T11" fmla="*/ 0 h 11"/>
                    <a:gd name="T12" fmla="*/ 0 w 41"/>
                    <a:gd name="T13" fmla="*/ 0 h 11"/>
                    <a:gd name="T14" fmla="*/ 0 w 41"/>
                    <a:gd name="T15" fmla="*/ 0 h 11"/>
                    <a:gd name="T16" fmla="*/ 0 w 41"/>
                    <a:gd name="T17" fmla="*/ 0 h 11"/>
                    <a:gd name="T18" fmla="*/ 0 w 41"/>
                    <a:gd name="T19" fmla="*/ 0 h 11"/>
                    <a:gd name="T20" fmla="*/ 0 w 41"/>
                    <a:gd name="T21" fmla="*/ 0 h 11"/>
                    <a:gd name="T22" fmla="*/ 0 w 41"/>
                    <a:gd name="T23" fmla="*/ 0 h 11"/>
                    <a:gd name="T24" fmla="*/ 0 w 41"/>
                    <a:gd name="T25" fmla="*/ 0 h 11"/>
                    <a:gd name="T26" fmla="*/ 1 w 41"/>
                    <a:gd name="T27" fmla="*/ 0 h 1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1"/>
                    <a:gd name="T43" fmla="*/ 0 h 11"/>
                    <a:gd name="T44" fmla="*/ 41 w 41"/>
                    <a:gd name="T45" fmla="*/ 11 h 1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1" h="11">
                      <a:moveTo>
                        <a:pt x="41" y="11"/>
                      </a:moveTo>
                      <a:lnTo>
                        <a:pt x="37" y="7"/>
                      </a:lnTo>
                      <a:lnTo>
                        <a:pt x="33" y="5"/>
                      </a:lnTo>
                      <a:lnTo>
                        <a:pt x="27" y="2"/>
                      </a:lnTo>
                      <a:lnTo>
                        <a:pt x="23" y="1"/>
                      </a:lnTo>
                      <a:lnTo>
                        <a:pt x="18" y="0"/>
                      </a:lnTo>
                      <a:lnTo>
                        <a:pt x="15" y="0"/>
                      </a:lnTo>
                      <a:lnTo>
                        <a:pt x="11" y="1"/>
                      </a:lnTo>
                      <a:lnTo>
                        <a:pt x="8" y="2"/>
                      </a:lnTo>
                      <a:lnTo>
                        <a:pt x="5" y="4"/>
                      </a:lnTo>
                      <a:lnTo>
                        <a:pt x="4" y="6"/>
                      </a:lnTo>
                      <a:lnTo>
                        <a:pt x="1" y="7"/>
                      </a:lnTo>
                      <a:lnTo>
                        <a:pt x="0" y="11"/>
                      </a:lnTo>
                      <a:lnTo>
                        <a:pt x="41" y="11"/>
                      </a:lnTo>
                      <a:close/>
                    </a:path>
                  </a:pathLst>
                </a:custGeom>
                <a:solidFill>
                  <a:srgbClr val="EDEDED"/>
                </a:solidFill>
                <a:ln w="9525">
                  <a:noFill/>
                  <a:round/>
                  <a:headEnd/>
                  <a:tailEnd/>
                </a:ln>
              </p:spPr>
              <p:txBody>
                <a:bodyPr/>
                <a:lstStyle/>
                <a:p>
                  <a:endParaRPr lang="en-US"/>
                </a:p>
              </p:txBody>
            </p:sp>
            <p:sp>
              <p:nvSpPr>
                <p:cNvPr id="12507" name="Freeform 885"/>
                <p:cNvSpPr>
                  <a:spLocks/>
                </p:cNvSpPr>
                <p:nvPr/>
              </p:nvSpPr>
              <p:spPr bwMode="auto">
                <a:xfrm>
                  <a:off x="2816" y="4044"/>
                  <a:ext cx="16" cy="4"/>
                </a:xfrm>
                <a:custGeom>
                  <a:avLst/>
                  <a:gdLst>
                    <a:gd name="T0" fmla="*/ 0 w 48"/>
                    <a:gd name="T1" fmla="*/ 0 h 11"/>
                    <a:gd name="T2" fmla="*/ 0 w 48"/>
                    <a:gd name="T3" fmla="*/ 0 h 11"/>
                    <a:gd name="T4" fmla="*/ 1 w 48"/>
                    <a:gd name="T5" fmla="*/ 0 h 11"/>
                    <a:gd name="T6" fmla="*/ 1 w 48"/>
                    <a:gd name="T7" fmla="*/ 0 h 11"/>
                    <a:gd name="T8" fmla="*/ 1 w 48"/>
                    <a:gd name="T9" fmla="*/ 0 h 11"/>
                    <a:gd name="T10" fmla="*/ 0 w 48"/>
                    <a:gd name="T11" fmla="*/ 0 h 11"/>
                    <a:gd name="T12" fmla="*/ 0 w 48"/>
                    <a:gd name="T13" fmla="*/ 0 h 11"/>
                    <a:gd name="T14" fmla="*/ 0 w 48"/>
                    <a:gd name="T15" fmla="*/ 0 h 11"/>
                    <a:gd name="T16" fmla="*/ 0 w 48"/>
                    <a:gd name="T17" fmla="*/ 0 h 11"/>
                    <a:gd name="T18" fmla="*/ 0 w 48"/>
                    <a:gd name="T19" fmla="*/ 0 h 11"/>
                    <a:gd name="T20" fmla="*/ 0 w 4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1"/>
                    <a:gd name="T35" fmla="*/ 48 w 4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1">
                      <a:moveTo>
                        <a:pt x="33" y="0"/>
                      </a:moveTo>
                      <a:lnTo>
                        <a:pt x="37" y="2"/>
                      </a:lnTo>
                      <a:lnTo>
                        <a:pt x="41" y="4"/>
                      </a:lnTo>
                      <a:lnTo>
                        <a:pt x="44" y="8"/>
                      </a:lnTo>
                      <a:lnTo>
                        <a:pt x="48" y="11"/>
                      </a:lnTo>
                      <a:lnTo>
                        <a:pt x="0" y="11"/>
                      </a:lnTo>
                      <a:lnTo>
                        <a:pt x="0" y="8"/>
                      </a:lnTo>
                      <a:lnTo>
                        <a:pt x="0" y="4"/>
                      </a:lnTo>
                      <a:lnTo>
                        <a:pt x="1" y="2"/>
                      </a:lnTo>
                      <a:lnTo>
                        <a:pt x="4" y="0"/>
                      </a:lnTo>
                      <a:lnTo>
                        <a:pt x="33" y="0"/>
                      </a:lnTo>
                      <a:close/>
                    </a:path>
                  </a:pathLst>
                </a:custGeom>
                <a:solidFill>
                  <a:srgbClr val="E3E3E3"/>
                </a:solidFill>
                <a:ln w="9525">
                  <a:noFill/>
                  <a:round/>
                  <a:headEnd/>
                  <a:tailEnd/>
                </a:ln>
              </p:spPr>
              <p:txBody>
                <a:bodyPr/>
                <a:lstStyle/>
                <a:p>
                  <a:endParaRPr lang="en-US"/>
                </a:p>
              </p:txBody>
            </p:sp>
            <p:sp>
              <p:nvSpPr>
                <p:cNvPr id="12508" name="Freeform 886"/>
                <p:cNvSpPr>
                  <a:spLocks/>
                </p:cNvSpPr>
                <p:nvPr/>
              </p:nvSpPr>
              <p:spPr bwMode="auto">
                <a:xfrm>
                  <a:off x="2816" y="4046"/>
                  <a:ext cx="18" cy="4"/>
                </a:xfrm>
                <a:custGeom>
                  <a:avLst/>
                  <a:gdLst>
                    <a:gd name="T0" fmla="*/ 1 w 53"/>
                    <a:gd name="T1" fmla="*/ 0 h 10"/>
                    <a:gd name="T2" fmla="*/ 1 w 53"/>
                    <a:gd name="T3" fmla="*/ 0 h 10"/>
                    <a:gd name="T4" fmla="*/ 1 w 53"/>
                    <a:gd name="T5" fmla="*/ 0 h 10"/>
                    <a:gd name="T6" fmla="*/ 1 w 53"/>
                    <a:gd name="T7" fmla="*/ 0 h 10"/>
                    <a:gd name="T8" fmla="*/ 1 w 53"/>
                    <a:gd name="T9" fmla="*/ 0 h 10"/>
                    <a:gd name="T10" fmla="*/ 0 w 53"/>
                    <a:gd name="T11" fmla="*/ 0 h 10"/>
                    <a:gd name="T12" fmla="*/ 0 w 53"/>
                    <a:gd name="T13" fmla="*/ 0 h 10"/>
                    <a:gd name="T14" fmla="*/ 0 w 53"/>
                    <a:gd name="T15" fmla="*/ 0 h 10"/>
                    <a:gd name="T16" fmla="*/ 0 w 53"/>
                    <a:gd name="T17" fmla="*/ 0 h 10"/>
                    <a:gd name="T18" fmla="*/ 0 w 53"/>
                    <a:gd name="T19" fmla="*/ 0 h 10"/>
                    <a:gd name="T20" fmla="*/ 1 w 53"/>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10"/>
                    <a:gd name="T35" fmla="*/ 53 w 53"/>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10">
                      <a:moveTo>
                        <a:pt x="41" y="0"/>
                      </a:moveTo>
                      <a:lnTo>
                        <a:pt x="45" y="2"/>
                      </a:lnTo>
                      <a:lnTo>
                        <a:pt x="48" y="4"/>
                      </a:lnTo>
                      <a:lnTo>
                        <a:pt x="51" y="7"/>
                      </a:lnTo>
                      <a:lnTo>
                        <a:pt x="53" y="10"/>
                      </a:lnTo>
                      <a:lnTo>
                        <a:pt x="0" y="10"/>
                      </a:lnTo>
                      <a:lnTo>
                        <a:pt x="0" y="7"/>
                      </a:lnTo>
                      <a:lnTo>
                        <a:pt x="0" y="4"/>
                      </a:lnTo>
                      <a:lnTo>
                        <a:pt x="0" y="2"/>
                      </a:lnTo>
                      <a:lnTo>
                        <a:pt x="0" y="0"/>
                      </a:lnTo>
                      <a:lnTo>
                        <a:pt x="41" y="0"/>
                      </a:lnTo>
                      <a:close/>
                    </a:path>
                  </a:pathLst>
                </a:custGeom>
                <a:solidFill>
                  <a:srgbClr val="D9D9D9"/>
                </a:solidFill>
                <a:ln w="9525">
                  <a:noFill/>
                  <a:round/>
                  <a:headEnd/>
                  <a:tailEnd/>
                </a:ln>
              </p:spPr>
              <p:txBody>
                <a:bodyPr/>
                <a:lstStyle/>
                <a:p>
                  <a:endParaRPr lang="en-US"/>
                </a:p>
              </p:txBody>
            </p:sp>
            <p:sp>
              <p:nvSpPr>
                <p:cNvPr id="12509" name="Freeform 887"/>
                <p:cNvSpPr>
                  <a:spLocks/>
                </p:cNvSpPr>
                <p:nvPr/>
              </p:nvSpPr>
              <p:spPr bwMode="auto">
                <a:xfrm>
                  <a:off x="2816" y="4048"/>
                  <a:ext cx="20" cy="4"/>
                </a:xfrm>
                <a:custGeom>
                  <a:avLst/>
                  <a:gdLst>
                    <a:gd name="T0" fmla="*/ 1 w 59"/>
                    <a:gd name="T1" fmla="*/ 0 h 11"/>
                    <a:gd name="T2" fmla="*/ 1 w 59"/>
                    <a:gd name="T3" fmla="*/ 0 h 11"/>
                    <a:gd name="T4" fmla="*/ 1 w 59"/>
                    <a:gd name="T5" fmla="*/ 0 h 11"/>
                    <a:gd name="T6" fmla="*/ 1 w 59"/>
                    <a:gd name="T7" fmla="*/ 0 h 11"/>
                    <a:gd name="T8" fmla="*/ 1 w 59"/>
                    <a:gd name="T9" fmla="*/ 0 h 11"/>
                    <a:gd name="T10" fmla="*/ 0 w 59"/>
                    <a:gd name="T11" fmla="*/ 0 h 11"/>
                    <a:gd name="T12" fmla="*/ 0 w 59"/>
                    <a:gd name="T13" fmla="*/ 0 h 11"/>
                    <a:gd name="T14" fmla="*/ 0 w 59"/>
                    <a:gd name="T15" fmla="*/ 0 h 11"/>
                    <a:gd name="T16" fmla="*/ 0 w 59"/>
                    <a:gd name="T17" fmla="*/ 0 h 11"/>
                    <a:gd name="T18" fmla="*/ 0 w 59"/>
                    <a:gd name="T19" fmla="*/ 0 h 11"/>
                    <a:gd name="T20" fmla="*/ 1 w 59"/>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11"/>
                    <a:gd name="T35" fmla="*/ 59 w 59"/>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11">
                      <a:moveTo>
                        <a:pt x="48" y="0"/>
                      </a:moveTo>
                      <a:lnTo>
                        <a:pt x="51" y="3"/>
                      </a:lnTo>
                      <a:lnTo>
                        <a:pt x="53" y="5"/>
                      </a:lnTo>
                      <a:lnTo>
                        <a:pt x="56" y="8"/>
                      </a:lnTo>
                      <a:lnTo>
                        <a:pt x="59" y="11"/>
                      </a:lnTo>
                      <a:lnTo>
                        <a:pt x="0" y="11"/>
                      </a:lnTo>
                      <a:lnTo>
                        <a:pt x="0" y="8"/>
                      </a:lnTo>
                      <a:lnTo>
                        <a:pt x="0" y="5"/>
                      </a:lnTo>
                      <a:lnTo>
                        <a:pt x="0" y="3"/>
                      </a:lnTo>
                      <a:lnTo>
                        <a:pt x="0" y="0"/>
                      </a:lnTo>
                      <a:lnTo>
                        <a:pt x="48" y="0"/>
                      </a:lnTo>
                      <a:close/>
                    </a:path>
                  </a:pathLst>
                </a:custGeom>
                <a:solidFill>
                  <a:srgbClr val="D1D1D1"/>
                </a:solidFill>
                <a:ln w="9525">
                  <a:noFill/>
                  <a:round/>
                  <a:headEnd/>
                  <a:tailEnd/>
                </a:ln>
              </p:spPr>
              <p:txBody>
                <a:bodyPr/>
                <a:lstStyle/>
                <a:p>
                  <a:endParaRPr lang="en-US"/>
                </a:p>
              </p:txBody>
            </p:sp>
            <p:sp>
              <p:nvSpPr>
                <p:cNvPr id="12510" name="Freeform 888"/>
                <p:cNvSpPr>
                  <a:spLocks/>
                </p:cNvSpPr>
                <p:nvPr/>
              </p:nvSpPr>
              <p:spPr bwMode="auto">
                <a:xfrm>
                  <a:off x="2816" y="4050"/>
                  <a:ext cx="21" cy="3"/>
                </a:xfrm>
                <a:custGeom>
                  <a:avLst/>
                  <a:gdLst>
                    <a:gd name="T0" fmla="*/ 1 w 62"/>
                    <a:gd name="T1" fmla="*/ 0 h 11"/>
                    <a:gd name="T2" fmla="*/ 1 w 62"/>
                    <a:gd name="T3" fmla="*/ 0 h 11"/>
                    <a:gd name="T4" fmla="*/ 1 w 62"/>
                    <a:gd name="T5" fmla="*/ 0 h 11"/>
                    <a:gd name="T6" fmla="*/ 1 w 62"/>
                    <a:gd name="T7" fmla="*/ 0 h 11"/>
                    <a:gd name="T8" fmla="*/ 1 w 62"/>
                    <a:gd name="T9" fmla="*/ 0 h 11"/>
                    <a:gd name="T10" fmla="*/ 0 w 62"/>
                    <a:gd name="T11" fmla="*/ 0 h 11"/>
                    <a:gd name="T12" fmla="*/ 0 w 62"/>
                    <a:gd name="T13" fmla="*/ 0 h 11"/>
                    <a:gd name="T14" fmla="*/ 0 w 62"/>
                    <a:gd name="T15" fmla="*/ 0 h 11"/>
                    <a:gd name="T16" fmla="*/ 0 w 62"/>
                    <a:gd name="T17" fmla="*/ 0 h 11"/>
                    <a:gd name="T18" fmla="*/ 0 w 62"/>
                    <a:gd name="T19" fmla="*/ 0 h 11"/>
                    <a:gd name="T20" fmla="*/ 1 w 62"/>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
                    <a:gd name="T34" fmla="*/ 0 h 11"/>
                    <a:gd name="T35" fmla="*/ 62 w 62"/>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 h="11">
                      <a:moveTo>
                        <a:pt x="53" y="0"/>
                      </a:moveTo>
                      <a:lnTo>
                        <a:pt x="56" y="3"/>
                      </a:lnTo>
                      <a:lnTo>
                        <a:pt x="58" y="5"/>
                      </a:lnTo>
                      <a:lnTo>
                        <a:pt x="60" y="7"/>
                      </a:lnTo>
                      <a:lnTo>
                        <a:pt x="62" y="11"/>
                      </a:lnTo>
                      <a:lnTo>
                        <a:pt x="1" y="11"/>
                      </a:lnTo>
                      <a:lnTo>
                        <a:pt x="1" y="7"/>
                      </a:lnTo>
                      <a:lnTo>
                        <a:pt x="0" y="5"/>
                      </a:lnTo>
                      <a:lnTo>
                        <a:pt x="0" y="3"/>
                      </a:lnTo>
                      <a:lnTo>
                        <a:pt x="0" y="0"/>
                      </a:lnTo>
                      <a:lnTo>
                        <a:pt x="53" y="0"/>
                      </a:lnTo>
                      <a:close/>
                    </a:path>
                  </a:pathLst>
                </a:custGeom>
                <a:solidFill>
                  <a:srgbClr val="C7C7C7"/>
                </a:solidFill>
                <a:ln w="9525">
                  <a:noFill/>
                  <a:round/>
                  <a:headEnd/>
                  <a:tailEnd/>
                </a:ln>
              </p:spPr>
              <p:txBody>
                <a:bodyPr/>
                <a:lstStyle/>
                <a:p>
                  <a:endParaRPr lang="en-US"/>
                </a:p>
              </p:txBody>
            </p:sp>
            <p:sp>
              <p:nvSpPr>
                <p:cNvPr id="12511" name="Freeform 889"/>
                <p:cNvSpPr>
                  <a:spLocks/>
                </p:cNvSpPr>
                <p:nvPr/>
              </p:nvSpPr>
              <p:spPr bwMode="auto">
                <a:xfrm>
                  <a:off x="2816" y="4052"/>
                  <a:ext cx="23" cy="3"/>
                </a:xfrm>
                <a:custGeom>
                  <a:avLst/>
                  <a:gdLst>
                    <a:gd name="T0" fmla="*/ 1 w 67"/>
                    <a:gd name="T1" fmla="*/ 0 h 11"/>
                    <a:gd name="T2" fmla="*/ 1 w 67"/>
                    <a:gd name="T3" fmla="*/ 0 h 11"/>
                    <a:gd name="T4" fmla="*/ 1 w 67"/>
                    <a:gd name="T5" fmla="*/ 0 h 11"/>
                    <a:gd name="T6" fmla="*/ 1 w 67"/>
                    <a:gd name="T7" fmla="*/ 0 h 11"/>
                    <a:gd name="T8" fmla="*/ 1 w 67"/>
                    <a:gd name="T9" fmla="*/ 0 h 11"/>
                    <a:gd name="T10" fmla="*/ 1 w 67"/>
                    <a:gd name="T11" fmla="*/ 0 h 11"/>
                    <a:gd name="T12" fmla="*/ 1 w 67"/>
                    <a:gd name="T13" fmla="*/ 0 h 11"/>
                    <a:gd name="T14" fmla="*/ 1 w 67"/>
                    <a:gd name="T15" fmla="*/ 0 h 11"/>
                    <a:gd name="T16" fmla="*/ 1 w 67"/>
                    <a:gd name="T17" fmla="*/ 0 h 11"/>
                    <a:gd name="T18" fmla="*/ 0 w 67"/>
                    <a:gd name="T19" fmla="*/ 0 h 11"/>
                    <a:gd name="T20" fmla="*/ 0 w 67"/>
                    <a:gd name="T21" fmla="*/ 0 h 11"/>
                    <a:gd name="T22" fmla="*/ 0 w 67"/>
                    <a:gd name="T23" fmla="*/ 0 h 11"/>
                    <a:gd name="T24" fmla="*/ 0 w 67"/>
                    <a:gd name="T25" fmla="*/ 0 h 11"/>
                    <a:gd name="T26" fmla="*/ 0 w 67"/>
                    <a:gd name="T27" fmla="*/ 0 h 11"/>
                    <a:gd name="T28" fmla="*/ 1 w 67"/>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
                    <a:gd name="T46" fmla="*/ 0 h 11"/>
                    <a:gd name="T47" fmla="*/ 67 w 67"/>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 h="11">
                      <a:moveTo>
                        <a:pt x="67" y="11"/>
                      </a:moveTo>
                      <a:lnTo>
                        <a:pt x="66" y="8"/>
                      </a:lnTo>
                      <a:lnTo>
                        <a:pt x="64" y="7"/>
                      </a:lnTo>
                      <a:lnTo>
                        <a:pt x="63" y="7"/>
                      </a:lnTo>
                      <a:lnTo>
                        <a:pt x="62" y="5"/>
                      </a:lnTo>
                      <a:lnTo>
                        <a:pt x="62" y="4"/>
                      </a:lnTo>
                      <a:lnTo>
                        <a:pt x="60" y="2"/>
                      </a:lnTo>
                      <a:lnTo>
                        <a:pt x="59" y="1"/>
                      </a:lnTo>
                      <a:lnTo>
                        <a:pt x="59" y="0"/>
                      </a:lnTo>
                      <a:lnTo>
                        <a:pt x="0" y="0"/>
                      </a:lnTo>
                      <a:lnTo>
                        <a:pt x="1" y="2"/>
                      </a:lnTo>
                      <a:lnTo>
                        <a:pt x="1" y="5"/>
                      </a:lnTo>
                      <a:lnTo>
                        <a:pt x="2" y="7"/>
                      </a:lnTo>
                      <a:lnTo>
                        <a:pt x="4" y="11"/>
                      </a:lnTo>
                      <a:lnTo>
                        <a:pt x="67" y="11"/>
                      </a:lnTo>
                      <a:close/>
                    </a:path>
                  </a:pathLst>
                </a:custGeom>
                <a:solidFill>
                  <a:srgbClr val="BFBFBF"/>
                </a:solidFill>
                <a:ln w="9525">
                  <a:noFill/>
                  <a:round/>
                  <a:headEnd/>
                  <a:tailEnd/>
                </a:ln>
              </p:spPr>
              <p:txBody>
                <a:bodyPr/>
                <a:lstStyle/>
                <a:p>
                  <a:endParaRPr lang="en-US"/>
                </a:p>
              </p:txBody>
            </p:sp>
            <p:sp>
              <p:nvSpPr>
                <p:cNvPr id="12512" name="Freeform 890"/>
                <p:cNvSpPr>
                  <a:spLocks/>
                </p:cNvSpPr>
                <p:nvPr/>
              </p:nvSpPr>
              <p:spPr bwMode="auto">
                <a:xfrm>
                  <a:off x="2817" y="4053"/>
                  <a:ext cx="23" cy="4"/>
                </a:xfrm>
                <a:custGeom>
                  <a:avLst/>
                  <a:gdLst>
                    <a:gd name="T0" fmla="*/ 1 w 69"/>
                    <a:gd name="T1" fmla="*/ 0 h 10"/>
                    <a:gd name="T2" fmla="*/ 1 w 69"/>
                    <a:gd name="T3" fmla="*/ 0 h 10"/>
                    <a:gd name="T4" fmla="*/ 1 w 69"/>
                    <a:gd name="T5" fmla="*/ 0 h 10"/>
                    <a:gd name="T6" fmla="*/ 1 w 69"/>
                    <a:gd name="T7" fmla="*/ 0 h 10"/>
                    <a:gd name="T8" fmla="*/ 1 w 69"/>
                    <a:gd name="T9" fmla="*/ 0 h 10"/>
                    <a:gd name="T10" fmla="*/ 0 w 69"/>
                    <a:gd name="T11" fmla="*/ 0 h 10"/>
                    <a:gd name="T12" fmla="*/ 0 w 69"/>
                    <a:gd name="T13" fmla="*/ 0 h 10"/>
                    <a:gd name="T14" fmla="*/ 0 w 69"/>
                    <a:gd name="T15" fmla="*/ 0 h 10"/>
                    <a:gd name="T16" fmla="*/ 0 w 69"/>
                    <a:gd name="T17" fmla="*/ 0 h 10"/>
                    <a:gd name="T18" fmla="*/ 0 w 69"/>
                    <a:gd name="T19" fmla="*/ 0 h 10"/>
                    <a:gd name="T20" fmla="*/ 1 w 69"/>
                    <a:gd name="T21" fmla="*/ 0 h 10"/>
                    <a:gd name="T22" fmla="*/ 1 w 69"/>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
                    <a:gd name="T37" fmla="*/ 0 h 10"/>
                    <a:gd name="T38" fmla="*/ 69 w 69"/>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 h="10">
                      <a:moveTo>
                        <a:pt x="61" y="0"/>
                      </a:moveTo>
                      <a:lnTo>
                        <a:pt x="63" y="3"/>
                      </a:lnTo>
                      <a:lnTo>
                        <a:pt x="65" y="6"/>
                      </a:lnTo>
                      <a:lnTo>
                        <a:pt x="68" y="8"/>
                      </a:lnTo>
                      <a:lnTo>
                        <a:pt x="69" y="10"/>
                      </a:lnTo>
                      <a:lnTo>
                        <a:pt x="6" y="10"/>
                      </a:lnTo>
                      <a:lnTo>
                        <a:pt x="4" y="8"/>
                      </a:lnTo>
                      <a:lnTo>
                        <a:pt x="3" y="6"/>
                      </a:lnTo>
                      <a:lnTo>
                        <a:pt x="1" y="2"/>
                      </a:lnTo>
                      <a:lnTo>
                        <a:pt x="0" y="0"/>
                      </a:lnTo>
                      <a:lnTo>
                        <a:pt x="61" y="0"/>
                      </a:lnTo>
                      <a:close/>
                    </a:path>
                  </a:pathLst>
                </a:custGeom>
                <a:solidFill>
                  <a:srgbClr val="B5B5B5"/>
                </a:solidFill>
                <a:ln w="9525">
                  <a:noFill/>
                  <a:round/>
                  <a:headEnd/>
                  <a:tailEnd/>
                </a:ln>
              </p:spPr>
              <p:txBody>
                <a:bodyPr/>
                <a:lstStyle/>
                <a:p>
                  <a:endParaRPr lang="en-US"/>
                </a:p>
              </p:txBody>
            </p:sp>
            <p:sp>
              <p:nvSpPr>
                <p:cNvPr id="12513" name="Freeform 891"/>
                <p:cNvSpPr>
                  <a:spLocks/>
                </p:cNvSpPr>
                <p:nvPr/>
              </p:nvSpPr>
              <p:spPr bwMode="auto">
                <a:xfrm>
                  <a:off x="2818" y="4055"/>
                  <a:ext cx="23" cy="4"/>
                </a:xfrm>
                <a:custGeom>
                  <a:avLst/>
                  <a:gdLst>
                    <a:gd name="T0" fmla="*/ 1 w 69"/>
                    <a:gd name="T1" fmla="*/ 0 h 10"/>
                    <a:gd name="T2" fmla="*/ 1 w 69"/>
                    <a:gd name="T3" fmla="*/ 0 h 10"/>
                    <a:gd name="T4" fmla="*/ 1 w 69"/>
                    <a:gd name="T5" fmla="*/ 0 h 10"/>
                    <a:gd name="T6" fmla="*/ 1 w 69"/>
                    <a:gd name="T7" fmla="*/ 0 h 10"/>
                    <a:gd name="T8" fmla="*/ 1 w 69"/>
                    <a:gd name="T9" fmla="*/ 0 h 10"/>
                    <a:gd name="T10" fmla="*/ 0 w 69"/>
                    <a:gd name="T11" fmla="*/ 0 h 10"/>
                    <a:gd name="T12" fmla="*/ 0 w 69"/>
                    <a:gd name="T13" fmla="*/ 0 h 10"/>
                    <a:gd name="T14" fmla="*/ 0 w 69"/>
                    <a:gd name="T15" fmla="*/ 0 h 10"/>
                    <a:gd name="T16" fmla="*/ 0 w 69"/>
                    <a:gd name="T17" fmla="*/ 0 h 10"/>
                    <a:gd name="T18" fmla="*/ 0 w 69"/>
                    <a:gd name="T19" fmla="*/ 0 h 10"/>
                    <a:gd name="T20" fmla="*/ 1 w 69"/>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10"/>
                    <a:gd name="T35" fmla="*/ 69 w 69"/>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10">
                      <a:moveTo>
                        <a:pt x="63" y="0"/>
                      </a:moveTo>
                      <a:lnTo>
                        <a:pt x="65" y="2"/>
                      </a:lnTo>
                      <a:lnTo>
                        <a:pt x="66" y="4"/>
                      </a:lnTo>
                      <a:lnTo>
                        <a:pt x="67" y="8"/>
                      </a:lnTo>
                      <a:lnTo>
                        <a:pt x="69" y="10"/>
                      </a:lnTo>
                      <a:lnTo>
                        <a:pt x="5" y="10"/>
                      </a:lnTo>
                      <a:lnTo>
                        <a:pt x="4" y="7"/>
                      </a:lnTo>
                      <a:lnTo>
                        <a:pt x="3" y="4"/>
                      </a:lnTo>
                      <a:lnTo>
                        <a:pt x="1" y="2"/>
                      </a:lnTo>
                      <a:lnTo>
                        <a:pt x="0" y="0"/>
                      </a:lnTo>
                      <a:lnTo>
                        <a:pt x="63" y="0"/>
                      </a:lnTo>
                      <a:close/>
                    </a:path>
                  </a:pathLst>
                </a:custGeom>
                <a:solidFill>
                  <a:srgbClr val="ABABAB"/>
                </a:solidFill>
                <a:ln w="9525">
                  <a:noFill/>
                  <a:round/>
                  <a:headEnd/>
                  <a:tailEnd/>
                </a:ln>
              </p:spPr>
              <p:txBody>
                <a:bodyPr/>
                <a:lstStyle/>
                <a:p>
                  <a:endParaRPr lang="en-US"/>
                </a:p>
              </p:txBody>
            </p:sp>
            <p:sp>
              <p:nvSpPr>
                <p:cNvPr id="12514" name="Freeform 892"/>
                <p:cNvSpPr>
                  <a:spLocks/>
                </p:cNvSpPr>
                <p:nvPr/>
              </p:nvSpPr>
              <p:spPr bwMode="auto">
                <a:xfrm>
                  <a:off x="2819" y="4057"/>
                  <a:ext cx="23" cy="3"/>
                </a:xfrm>
                <a:custGeom>
                  <a:avLst/>
                  <a:gdLst>
                    <a:gd name="T0" fmla="*/ 1 w 69"/>
                    <a:gd name="T1" fmla="*/ 0 h 11"/>
                    <a:gd name="T2" fmla="*/ 1 w 69"/>
                    <a:gd name="T3" fmla="*/ 0 h 11"/>
                    <a:gd name="T4" fmla="*/ 1 w 69"/>
                    <a:gd name="T5" fmla="*/ 0 h 11"/>
                    <a:gd name="T6" fmla="*/ 1 w 69"/>
                    <a:gd name="T7" fmla="*/ 0 h 11"/>
                    <a:gd name="T8" fmla="*/ 1 w 69"/>
                    <a:gd name="T9" fmla="*/ 0 h 11"/>
                    <a:gd name="T10" fmla="*/ 0 w 69"/>
                    <a:gd name="T11" fmla="*/ 0 h 11"/>
                    <a:gd name="T12" fmla="*/ 0 w 69"/>
                    <a:gd name="T13" fmla="*/ 0 h 11"/>
                    <a:gd name="T14" fmla="*/ 0 w 69"/>
                    <a:gd name="T15" fmla="*/ 0 h 11"/>
                    <a:gd name="T16" fmla="*/ 0 w 69"/>
                    <a:gd name="T17" fmla="*/ 0 h 11"/>
                    <a:gd name="T18" fmla="*/ 0 w 69"/>
                    <a:gd name="T19" fmla="*/ 0 h 11"/>
                    <a:gd name="T20" fmla="*/ 0 w 69"/>
                    <a:gd name="T21" fmla="*/ 0 h 11"/>
                    <a:gd name="T22" fmla="*/ 0 w 69"/>
                    <a:gd name="T23" fmla="*/ 0 h 11"/>
                    <a:gd name="T24" fmla="*/ 0 w 69"/>
                    <a:gd name="T25" fmla="*/ 0 h 11"/>
                    <a:gd name="T26" fmla="*/ 0 w 69"/>
                    <a:gd name="T27" fmla="*/ 0 h 11"/>
                    <a:gd name="T28" fmla="*/ 1 w 69"/>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11"/>
                    <a:gd name="T47" fmla="*/ 69 w 69"/>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11">
                      <a:moveTo>
                        <a:pt x="63" y="0"/>
                      </a:moveTo>
                      <a:lnTo>
                        <a:pt x="64" y="4"/>
                      </a:lnTo>
                      <a:lnTo>
                        <a:pt x="66" y="6"/>
                      </a:lnTo>
                      <a:lnTo>
                        <a:pt x="67" y="10"/>
                      </a:lnTo>
                      <a:lnTo>
                        <a:pt x="69" y="11"/>
                      </a:lnTo>
                      <a:lnTo>
                        <a:pt x="6" y="11"/>
                      </a:lnTo>
                      <a:lnTo>
                        <a:pt x="5" y="11"/>
                      </a:lnTo>
                      <a:lnTo>
                        <a:pt x="4" y="9"/>
                      </a:lnTo>
                      <a:lnTo>
                        <a:pt x="2" y="6"/>
                      </a:lnTo>
                      <a:lnTo>
                        <a:pt x="1" y="4"/>
                      </a:lnTo>
                      <a:lnTo>
                        <a:pt x="0" y="0"/>
                      </a:lnTo>
                      <a:lnTo>
                        <a:pt x="63" y="0"/>
                      </a:lnTo>
                      <a:close/>
                    </a:path>
                  </a:pathLst>
                </a:custGeom>
                <a:solidFill>
                  <a:srgbClr val="A1A1A1"/>
                </a:solidFill>
                <a:ln w="9525">
                  <a:noFill/>
                  <a:round/>
                  <a:headEnd/>
                  <a:tailEnd/>
                </a:ln>
              </p:spPr>
              <p:txBody>
                <a:bodyPr/>
                <a:lstStyle/>
                <a:p>
                  <a:endParaRPr lang="en-US"/>
                </a:p>
              </p:txBody>
            </p:sp>
            <p:sp>
              <p:nvSpPr>
                <p:cNvPr id="12515" name="Freeform 893"/>
                <p:cNvSpPr>
                  <a:spLocks/>
                </p:cNvSpPr>
                <p:nvPr/>
              </p:nvSpPr>
              <p:spPr bwMode="auto">
                <a:xfrm>
                  <a:off x="2819" y="4059"/>
                  <a:ext cx="23" cy="3"/>
                </a:xfrm>
                <a:custGeom>
                  <a:avLst/>
                  <a:gdLst>
                    <a:gd name="T0" fmla="*/ 1 w 68"/>
                    <a:gd name="T1" fmla="*/ 0 h 11"/>
                    <a:gd name="T2" fmla="*/ 1 w 68"/>
                    <a:gd name="T3" fmla="*/ 0 h 11"/>
                    <a:gd name="T4" fmla="*/ 1 w 68"/>
                    <a:gd name="T5" fmla="*/ 0 h 11"/>
                    <a:gd name="T6" fmla="*/ 1 w 68"/>
                    <a:gd name="T7" fmla="*/ 0 h 11"/>
                    <a:gd name="T8" fmla="*/ 1 w 68"/>
                    <a:gd name="T9" fmla="*/ 0 h 11"/>
                    <a:gd name="T10" fmla="*/ 0 w 68"/>
                    <a:gd name="T11" fmla="*/ 0 h 11"/>
                    <a:gd name="T12" fmla="*/ 0 w 68"/>
                    <a:gd name="T13" fmla="*/ 0 h 11"/>
                    <a:gd name="T14" fmla="*/ 0 w 68"/>
                    <a:gd name="T15" fmla="*/ 0 h 11"/>
                    <a:gd name="T16" fmla="*/ 0 w 68"/>
                    <a:gd name="T17" fmla="*/ 0 h 11"/>
                    <a:gd name="T18" fmla="*/ 0 w 68"/>
                    <a:gd name="T19" fmla="*/ 0 h 11"/>
                    <a:gd name="T20" fmla="*/ 0 w 68"/>
                    <a:gd name="T21" fmla="*/ 0 h 11"/>
                    <a:gd name="T22" fmla="*/ 0 w 68"/>
                    <a:gd name="T23" fmla="*/ 0 h 11"/>
                    <a:gd name="T24" fmla="*/ 0 w 68"/>
                    <a:gd name="T25" fmla="*/ 0 h 11"/>
                    <a:gd name="T26" fmla="*/ 0 w 68"/>
                    <a:gd name="T27" fmla="*/ 0 h 11"/>
                    <a:gd name="T28" fmla="*/ 1 w 68"/>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
                    <a:gd name="T46" fmla="*/ 0 h 11"/>
                    <a:gd name="T47" fmla="*/ 68 w 68"/>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 h="11">
                      <a:moveTo>
                        <a:pt x="64" y="0"/>
                      </a:moveTo>
                      <a:lnTo>
                        <a:pt x="65" y="3"/>
                      </a:lnTo>
                      <a:lnTo>
                        <a:pt x="67" y="5"/>
                      </a:lnTo>
                      <a:lnTo>
                        <a:pt x="67" y="8"/>
                      </a:lnTo>
                      <a:lnTo>
                        <a:pt x="68" y="11"/>
                      </a:lnTo>
                      <a:lnTo>
                        <a:pt x="9" y="11"/>
                      </a:lnTo>
                      <a:lnTo>
                        <a:pt x="7" y="8"/>
                      </a:lnTo>
                      <a:lnTo>
                        <a:pt x="6" y="7"/>
                      </a:lnTo>
                      <a:lnTo>
                        <a:pt x="4" y="7"/>
                      </a:lnTo>
                      <a:lnTo>
                        <a:pt x="3" y="5"/>
                      </a:lnTo>
                      <a:lnTo>
                        <a:pt x="3" y="4"/>
                      </a:lnTo>
                      <a:lnTo>
                        <a:pt x="2" y="3"/>
                      </a:lnTo>
                      <a:lnTo>
                        <a:pt x="0" y="1"/>
                      </a:lnTo>
                      <a:lnTo>
                        <a:pt x="0" y="0"/>
                      </a:lnTo>
                      <a:lnTo>
                        <a:pt x="64" y="0"/>
                      </a:lnTo>
                      <a:close/>
                    </a:path>
                  </a:pathLst>
                </a:custGeom>
                <a:solidFill>
                  <a:srgbClr val="999999"/>
                </a:solidFill>
                <a:ln w="9525">
                  <a:noFill/>
                  <a:round/>
                  <a:headEnd/>
                  <a:tailEnd/>
                </a:ln>
              </p:spPr>
              <p:txBody>
                <a:bodyPr/>
                <a:lstStyle/>
                <a:p>
                  <a:endParaRPr lang="en-US"/>
                </a:p>
              </p:txBody>
            </p:sp>
            <p:sp>
              <p:nvSpPr>
                <p:cNvPr id="12516" name="Freeform 894"/>
                <p:cNvSpPr>
                  <a:spLocks/>
                </p:cNvSpPr>
                <p:nvPr/>
              </p:nvSpPr>
              <p:spPr bwMode="auto">
                <a:xfrm>
                  <a:off x="2821" y="4060"/>
                  <a:ext cx="21" cy="4"/>
                </a:xfrm>
                <a:custGeom>
                  <a:avLst/>
                  <a:gdLst>
                    <a:gd name="T0" fmla="*/ 1 w 65"/>
                    <a:gd name="T1" fmla="*/ 0 h 10"/>
                    <a:gd name="T2" fmla="*/ 1 w 65"/>
                    <a:gd name="T3" fmla="*/ 0 h 10"/>
                    <a:gd name="T4" fmla="*/ 1 w 65"/>
                    <a:gd name="T5" fmla="*/ 0 h 10"/>
                    <a:gd name="T6" fmla="*/ 1 w 65"/>
                    <a:gd name="T7" fmla="*/ 0 h 10"/>
                    <a:gd name="T8" fmla="*/ 1 w 65"/>
                    <a:gd name="T9" fmla="*/ 0 h 10"/>
                    <a:gd name="T10" fmla="*/ 0 w 65"/>
                    <a:gd name="T11" fmla="*/ 0 h 10"/>
                    <a:gd name="T12" fmla="*/ 0 w 65"/>
                    <a:gd name="T13" fmla="*/ 0 h 10"/>
                    <a:gd name="T14" fmla="*/ 0 w 65"/>
                    <a:gd name="T15" fmla="*/ 0 h 10"/>
                    <a:gd name="T16" fmla="*/ 0 w 65"/>
                    <a:gd name="T17" fmla="*/ 0 h 10"/>
                    <a:gd name="T18" fmla="*/ 0 w 65"/>
                    <a:gd name="T19" fmla="*/ 0 h 10"/>
                    <a:gd name="T20" fmla="*/ 1 w 65"/>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
                    <a:gd name="T34" fmla="*/ 0 h 10"/>
                    <a:gd name="T35" fmla="*/ 65 w 65"/>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 h="10">
                      <a:moveTo>
                        <a:pt x="63" y="0"/>
                      </a:moveTo>
                      <a:lnTo>
                        <a:pt x="63" y="3"/>
                      </a:lnTo>
                      <a:lnTo>
                        <a:pt x="64" y="6"/>
                      </a:lnTo>
                      <a:lnTo>
                        <a:pt x="64" y="9"/>
                      </a:lnTo>
                      <a:lnTo>
                        <a:pt x="65" y="10"/>
                      </a:lnTo>
                      <a:lnTo>
                        <a:pt x="10" y="10"/>
                      </a:lnTo>
                      <a:lnTo>
                        <a:pt x="7" y="9"/>
                      </a:lnTo>
                      <a:lnTo>
                        <a:pt x="5" y="6"/>
                      </a:lnTo>
                      <a:lnTo>
                        <a:pt x="3" y="3"/>
                      </a:lnTo>
                      <a:lnTo>
                        <a:pt x="0" y="0"/>
                      </a:lnTo>
                      <a:lnTo>
                        <a:pt x="63" y="0"/>
                      </a:lnTo>
                      <a:close/>
                    </a:path>
                  </a:pathLst>
                </a:custGeom>
                <a:solidFill>
                  <a:srgbClr val="8F8F8F"/>
                </a:solidFill>
                <a:ln w="9525">
                  <a:noFill/>
                  <a:round/>
                  <a:headEnd/>
                  <a:tailEnd/>
                </a:ln>
              </p:spPr>
              <p:txBody>
                <a:bodyPr/>
                <a:lstStyle/>
                <a:p>
                  <a:endParaRPr lang="en-US"/>
                </a:p>
              </p:txBody>
            </p:sp>
            <p:sp>
              <p:nvSpPr>
                <p:cNvPr id="12517" name="Freeform 895"/>
                <p:cNvSpPr>
                  <a:spLocks/>
                </p:cNvSpPr>
                <p:nvPr/>
              </p:nvSpPr>
              <p:spPr bwMode="auto">
                <a:xfrm>
                  <a:off x="2822" y="4062"/>
                  <a:ext cx="20" cy="4"/>
                </a:xfrm>
                <a:custGeom>
                  <a:avLst/>
                  <a:gdLst>
                    <a:gd name="T0" fmla="*/ 1 w 60"/>
                    <a:gd name="T1" fmla="*/ 0 h 10"/>
                    <a:gd name="T2" fmla="*/ 1 w 60"/>
                    <a:gd name="T3" fmla="*/ 0 h 10"/>
                    <a:gd name="T4" fmla="*/ 1 w 60"/>
                    <a:gd name="T5" fmla="*/ 0 h 10"/>
                    <a:gd name="T6" fmla="*/ 1 w 60"/>
                    <a:gd name="T7" fmla="*/ 0 h 10"/>
                    <a:gd name="T8" fmla="*/ 1 w 60"/>
                    <a:gd name="T9" fmla="*/ 0 h 10"/>
                    <a:gd name="T10" fmla="*/ 0 w 60"/>
                    <a:gd name="T11" fmla="*/ 0 h 10"/>
                    <a:gd name="T12" fmla="*/ 0 w 60"/>
                    <a:gd name="T13" fmla="*/ 0 h 10"/>
                    <a:gd name="T14" fmla="*/ 0 w 60"/>
                    <a:gd name="T15" fmla="*/ 0 h 10"/>
                    <a:gd name="T16" fmla="*/ 0 w 60"/>
                    <a:gd name="T17" fmla="*/ 0 h 10"/>
                    <a:gd name="T18" fmla="*/ 0 w 60"/>
                    <a:gd name="T19" fmla="*/ 0 h 10"/>
                    <a:gd name="T20" fmla="*/ 1 w 6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
                    <a:gd name="T34" fmla="*/ 0 h 10"/>
                    <a:gd name="T35" fmla="*/ 60 w 6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 h="10">
                      <a:moveTo>
                        <a:pt x="59" y="0"/>
                      </a:moveTo>
                      <a:lnTo>
                        <a:pt x="60" y="2"/>
                      </a:lnTo>
                      <a:lnTo>
                        <a:pt x="60" y="6"/>
                      </a:lnTo>
                      <a:lnTo>
                        <a:pt x="60" y="8"/>
                      </a:lnTo>
                      <a:lnTo>
                        <a:pt x="60" y="10"/>
                      </a:lnTo>
                      <a:lnTo>
                        <a:pt x="12" y="10"/>
                      </a:lnTo>
                      <a:lnTo>
                        <a:pt x="8" y="8"/>
                      </a:lnTo>
                      <a:lnTo>
                        <a:pt x="6" y="6"/>
                      </a:lnTo>
                      <a:lnTo>
                        <a:pt x="2" y="2"/>
                      </a:lnTo>
                      <a:lnTo>
                        <a:pt x="0" y="0"/>
                      </a:lnTo>
                      <a:lnTo>
                        <a:pt x="59" y="0"/>
                      </a:lnTo>
                      <a:close/>
                    </a:path>
                  </a:pathLst>
                </a:custGeom>
                <a:solidFill>
                  <a:srgbClr val="858585"/>
                </a:solidFill>
                <a:ln w="9525">
                  <a:noFill/>
                  <a:round/>
                  <a:headEnd/>
                  <a:tailEnd/>
                </a:ln>
              </p:spPr>
              <p:txBody>
                <a:bodyPr/>
                <a:lstStyle/>
                <a:p>
                  <a:endParaRPr lang="en-US"/>
                </a:p>
              </p:txBody>
            </p:sp>
            <p:sp>
              <p:nvSpPr>
                <p:cNvPr id="12518" name="Freeform 896"/>
                <p:cNvSpPr>
                  <a:spLocks/>
                </p:cNvSpPr>
                <p:nvPr/>
              </p:nvSpPr>
              <p:spPr bwMode="auto">
                <a:xfrm>
                  <a:off x="2824" y="4064"/>
                  <a:ext cx="18" cy="3"/>
                </a:xfrm>
                <a:custGeom>
                  <a:avLst/>
                  <a:gdLst>
                    <a:gd name="T0" fmla="*/ 1 w 55"/>
                    <a:gd name="T1" fmla="*/ 0 h 11"/>
                    <a:gd name="T2" fmla="*/ 1 w 55"/>
                    <a:gd name="T3" fmla="*/ 0 h 11"/>
                    <a:gd name="T4" fmla="*/ 1 w 55"/>
                    <a:gd name="T5" fmla="*/ 0 h 11"/>
                    <a:gd name="T6" fmla="*/ 1 w 55"/>
                    <a:gd name="T7" fmla="*/ 0 h 11"/>
                    <a:gd name="T8" fmla="*/ 1 w 55"/>
                    <a:gd name="T9" fmla="*/ 0 h 11"/>
                    <a:gd name="T10" fmla="*/ 0 w 55"/>
                    <a:gd name="T11" fmla="*/ 0 h 11"/>
                    <a:gd name="T12" fmla="*/ 0 w 55"/>
                    <a:gd name="T13" fmla="*/ 0 h 11"/>
                    <a:gd name="T14" fmla="*/ 0 w 55"/>
                    <a:gd name="T15" fmla="*/ 0 h 11"/>
                    <a:gd name="T16" fmla="*/ 0 w 55"/>
                    <a:gd name="T17" fmla="*/ 0 h 11"/>
                    <a:gd name="T18" fmla="*/ 0 w 55"/>
                    <a:gd name="T19" fmla="*/ 0 h 11"/>
                    <a:gd name="T20" fmla="*/ 1 w 55"/>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55" y="0"/>
                      </a:moveTo>
                      <a:lnTo>
                        <a:pt x="55" y="4"/>
                      </a:lnTo>
                      <a:lnTo>
                        <a:pt x="55" y="6"/>
                      </a:lnTo>
                      <a:lnTo>
                        <a:pt x="54" y="10"/>
                      </a:lnTo>
                      <a:lnTo>
                        <a:pt x="53" y="11"/>
                      </a:lnTo>
                      <a:lnTo>
                        <a:pt x="14" y="11"/>
                      </a:lnTo>
                      <a:lnTo>
                        <a:pt x="10" y="10"/>
                      </a:lnTo>
                      <a:lnTo>
                        <a:pt x="7" y="6"/>
                      </a:lnTo>
                      <a:lnTo>
                        <a:pt x="3" y="4"/>
                      </a:lnTo>
                      <a:lnTo>
                        <a:pt x="0" y="0"/>
                      </a:lnTo>
                      <a:lnTo>
                        <a:pt x="55" y="0"/>
                      </a:lnTo>
                      <a:close/>
                    </a:path>
                  </a:pathLst>
                </a:custGeom>
                <a:solidFill>
                  <a:srgbClr val="7D7D7D"/>
                </a:solidFill>
                <a:ln w="9525">
                  <a:noFill/>
                  <a:round/>
                  <a:headEnd/>
                  <a:tailEnd/>
                </a:ln>
              </p:spPr>
              <p:txBody>
                <a:bodyPr/>
                <a:lstStyle/>
                <a:p>
                  <a:endParaRPr lang="en-US"/>
                </a:p>
              </p:txBody>
            </p:sp>
            <p:sp>
              <p:nvSpPr>
                <p:cNvPr id="12519" name="Freeform 897"/>
                <p:cNvSpPr>
                  <a:spLocks/>
                </p:cNvSpPr>
                <p:nvPr/>
              </p:nvSpPr>
              <p:spPr bwMode="auto">
                <a:xfrm>
                  <a:off x="2826" y="4066"/>
                  <a:ext cx="16" cy="3"/>
                </a:xfrm>
                <a:custGeom>
                  <a:avLst/>
                  <a:gdLst>
                    <a:gd name="T0" fmla="*/ 1 w 48"/>
                    <a:gd name="T1" fmla="*/ 0 h 11"/>
                    <a:gd name="T2" fmla="*/ 1 w 48"/>
                    <a:gd name="T3" fmla="*/ 0 h 11"/>
                    <a:gd name="T4" fmla="*/ 1 w 48"/>
                    <a:gd name="T5" fmla="*/ 0 h 11"/>
                    <a:gd name="T6" fmla="*/ 1 w 48"/>
                    <a:gd name="T7" fmla="*/ 0 h 11"/>
                    <a:gd name="T8" fmla="*/ 1 w 48"/>
                    <a:gd name="T9" fmla="*/ 0 h 11"/>
                    <a:gd name="T10" fmla="*/ 0 w 48"/>
                    <a:gd name="T11" fmla="*/ 0 h 11"/>
                    <a:gd name="T12" fmla="*/ 0 w 48"/>
                    <a:gd name="T13" fmla="*/ 0 h 11"/>
                    <a:gd name="T14" fmla="*/ 0 w 48"/>
                    <a:gd name="T15" fmla="*/ 0 h 11"/>
                    <a:gd name="T16" fmla="*/ 0 w 48"/>
                    <a:gd name="T17" fmla="*/ 0 h 11"/>
                    <a:gd name="T18" fmla="*/ 0 w 48"/>
                    <a:gd name="T19" fmla="*/ 0 h 11"/>
                    <a:gd name="T20" fmla="*/ 1 w 48"/>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8"/>
                    <a:gd name="T34" fmla="*/ 0 h 11"/>
                    <a:gd name="T35" fmla="*/ 48 w 48"/>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8" h="11">
                      <a:moveTo>
                        <a:pt x="48" y="0"/>
                      </a:moveTo>
                      <a:lnTo>
                        <a:pt x="47" y="4"/>
                      </a:lnTo>
                      <a:lnTo>
                        <a:pt x="46" y="7"/>
                      </a:lnTo>
                      <a:lnTo>
                        <a:pt x="44" y="9"/>
                      </a:lnTo>
                      <a:lnTo>
                        <a:pt x="43" y="11"/>
                      </a:lnTo>
                      <a:lnTo>
                        <a:pt x="17" y="11"/>
                      </a:lnTo>
                      <a:lnTo>
                        <a:pt x="12" y="9"/>
                      </a:lnTo>
                      <a:lnTo>
                        <a:pt x="8" y="7"/>
                      </a:lnTo>
                      <a:lnTo>
                        <a:pt x="4" y="4"/>
                      </a:lnTo>
                      <a:lnTo>
                        <a:pt x="0" y="0"/>
                      </a:lnTo>
                      <a:lnTo>
                        <a:pt x="48" y="0"/>
                      </a:lnTo>
                      <a:close/>
                    </a:path>
                  </a:pathLst>
                </a:custGeom>
                <a:solidFill>
                  <a:srgbClr val="737373"/>
                </a:solidFill>
                <a:ln w="9525">
                  <a:noFill/>
                  <a:round/>
                  <a:headEnd/>
                  <a:tailEnd/>
                </a:ln>
              </p:spPr>
              <p:txBody>
                <a:bodyPr/>
                <a:lstStyle/>
                <a:p>
                  <a:endParaRPr lang="en-US"/>
                </a:p>
              </p:txBody>
            </p:sp>
            <p:sp>
              <p:nvSpPr>
                <p:cNvPr id="12520" name="Freeform 898"/>
                <p:cNvSpPr>
                  <a:spLocks/>
                </p:cNvSpPr>
                <p:nvPr/>
              </p:nvSpPr>
              <p:spPr bwMode="auto">
                <a:xfrm>
                  <a:off x="2829" y="4067"/>
                  <a:ext cx="13" cy="3"/>
                </a:xfrm>
                <a:custGeom>
                  <a:avLst/>
                  <a:gdLst>
                    <a:gd name="T0" fmla="*/ 0 w 39"/>
                    <a:gd name="T1" fmla="*/ 0 h 9"/>
                    <a:gd name="T2" fmla="*/ 0 w 39"/>
                    <a:gd name="T3" fmla="*/ 0 h 9"/>
                    <a:gd name="T4" fmla="*/ 0 w 39"/>
                    <a:gd name="T5" fmla="*/ 0 h 9"/>
                    <a:gd name="T6" fmla="*/ 0 w 39"/>
                    <a:gd name="T7" fmla="*/ 0 h 9"/>
                    <a:gd name="T8" fmla="*/ 0 w 39"/>
                    <a:gd name="T9" fmla="*/ 0 h 9"/>
                    <a:gd name="T10" fmla="*/ 0 w 39"/>
                    <a:gd name="T11" fmla="*/ 0 h 9"/>
                    <a:gd name="T12" fmla="*/ 0 w 39"/>
                    <a:gd name="T13" fmla="*/ 0 h 9"/>
                    <a:gd name="T14" fmla="*/ 0 w 39"/>
                    <a:gd name="T15" fmla="*/ 0 h 9"/>
                    <a:gd name="T16" fmla="*/ 0 w 39"/>
                    <a:gd name="T17" fmla="*/ 0 h 9"/>
                    <a:gd name="T18" fmla="*/ 0 w 39"/>
                    <a:gd name="T19" fmla="*/ 0 h 9"/>
                    <a:gd name="T20" fmla="*/ 0 w 39"/>
                    <a:gd name="T21" fmla="*/ 0 h 9"/>
                    <a:gd name="T22" fmla="*/ 0 w 39"/>
                    <a:gd name="T23" fmla="*/ 0 h 9"/>
                    <a:gd name="T24" fmla="*/ 0 w 39"/>
                    <a:gd name="T25" fmla="*/ 0 h 9"/>
                    <a:gd name="T26" fmla="*/ 0 w 39"/>
                    <a:gd name="T27" fmla="*/ 0 h 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
                    <a:gd name="T43" fmla="*/ 0 h 9"/>
                    <a:gd name="T44" fmla="*/ 39 w 39"/>
                    <a:gd name="T45" fmla="*/ 9 h 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 h="9">
                      <a:moveTo>
                        <a:pt x="39" y="0"/>
                      </a:moveTo>
                      <a:lnTo>
                        <a:pt x="39" y="4"/>
                      </a:lnTo>
                      <a:lnTo>
                        <a:pt x="37" y="6"/>
                      </a:lnTo>
                      <a:lnTo>
                        <a:pt x="34" y="7"/>
                      </a:lnTo>
                      <a:lnTo>
                        <a:pt x="32" y="9"/>
                      </a:lnTo>
                      <a:lnTo>
                        <a:pt x="29" y="9"/>
                      </a:lnTo>
                      <a:lnTo>
                        <a:pt x="25" y="9"/>
                      </a:lnTo>
                      <a:lnTo>
                        <a:pt x="21" y="9"/>
                      </a:lnTo>
                      <a:lnTo>
                        <a:pt x="16" y="9"/>
                      </a:lnTo>
                      <a:lnTo>
                        <a:pt x="12" y="7"/>
                      </a:lnTo>
                      <a:lnTo>
                        <a:pt x="8" y="6"/>
                      </a:lnTo>
                      <a:lnTo>
                        <a:pt x="4" y="4"/>
                      </a:lnTo>
                      <a:lnTo>
                        <a:pt x="0" y="0"/>
                      </a:lnTo>
                      <a:lnTo>
                        <a:pt x="39" y="0"/>
                      </a:lnTo>
                      <a:close/>
                    </a:path>
                  </a:pathLst>
                </a:custGeom>
                <a:solidFill>
                  <a:srgbClr val="696969"/>
                </a:solidFill>
                <a:ln w="9525">
                  <a:noFill/>
                  <a:round/>
                  <a:headEnd/>
                  <a:tailEnd/>
                </a:ln>
              </p:spPr>
              <p:txBody>
                <a:bodyPr/>
                <a:lstStyle/>
                <a:p>
                  <a:endParaRPr lang="en-US"/>
                </a:p>
              </p:txBody>
            </p:sp>
            <p:sp>
              <p:nvSpPr>
                <p:cNvPr id="12521" name="Freeform 899"/>
                <p:cNvSpPr>
                  <a:spLocks/>
                </p:cNvSpPr>
                <p:nvPr/>
              </p:nvSpPr>
              <p:spPr bwMode="auto">
                <a:xfrm>
                  <a:off x="2832" y="4069"/>
                  <a:ext cx="9" cy="1"/>
                </a:xfrm>
                <a:custGeom>
                  <a:avLst/>
                  <a:gdLst>
                    <a:gd name="T0" fmla="*/ 0 w 26"/>
                    <a:gd name="T1" fmla="*/ 0 h 3"/>
                    <a:gd name="T2" fmla="*/ 0 w 26"/>
                    <a:gd name="T3" fmla="*/ 0 h 3"/>
                    <a:gd name="T4" fmla="*/ 0 w 26"/>
                    <a:gd name="T5" fmla="*/ 0 h 3"/>
                    <a:gd name="T6" fmla="*/ 0 w 26"/>
                    <a:gd name="T7" fmla="*/ 0 h 3"/>
                    <a:gd name="T8" fmla="*/ 0 w 26"/>
                    <a:gd name="T9" fmla="*/ 0 h 3"/>
                    <a:gd name="T10" fmla="*/ 0 w 26"/>
                    <a:gd name="T11" fmla="*/ 0 h 3"/>
                    <a:gd name="T12" fmla="*/ 0 w 26"/>
                    <a:gd name="T13" fmla="*/ 0 h 3"/>
                    <a:gd name="T14" fmla="*/ 0 w 26"/>
                    <a:gd name="T15" fmla="*/ 0 h 3"/>
                    <a:gd name="T16" fmla="*/ 0 w 26"/>
                    <a:gd name="T17" fmla="*/ 0 h 3"/>
                    <a:gd name="T18" fmla="*/ 0 w 26"/>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3"/>
                    <a:gd name="T32" fmla="*/ 26 w 26"/>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3">
                      <a:moveTo>
                        <a:pt x="26" y="0"/>
                      </a:moveTo>
                      <a:lnTo>
                        <a:pt x="24" y="1"/>
                      </a:lnTo>
                      <a:lnTo>
                        <a:pt x="23" y="2"/>
                      </a:lnTo>
                      <a:lnTo>
                        <a:pt x="22" y="3"/>
                      </a:lnTo>
                      <a:lnTo>
                        <a:pt x="16" y="3"/>
                      </a:lnTo>
                      <a:lnTo>
                        <a:pt x="12" y="3"/>
                      </a:lnTo>
                      <a:lnTo>
                        <a:pt x="5" y="3"/>
                      </a:lnTo>
                      <a:lnTo>
                        <a:pt x="0" y="0"/>
                      </a:lnTo>
                      <a:lnTo>
                        <a:pt x="26" y="0"/>
                      </a:lnTo>
                      <a:close/>
                    </a:path>
                  </a:pathLst>
                </a:custGeom>
                <a:solidFill>
                  <a:srgbClr val="5E5E5E"/>
                </a:solidFill>
                <a:ln w="9525">
                  <a:noFill/>
                  <a:round/>
                  <a:headEnd/>
                  <a:tailEnd/>
                </a:ln>
              </p:spPr>
              <p:txBody>
                <a:bodyPr/>
                <a:lstStyle/>
                <a:p>
                  <a:endParaRPr lang="en-US"/>
                </a:p>
              </p:txBody>
            </p:sp>
            <p:sp>
              <p:nvSpPr>
                <p:cNvPr id="12522" name="Freeform 900"/>
                <p:cNvSpPr>
                  <a:spLocks/>
                </p:cNvSpPr>
                <p:nvPr/>
              </p:nvSpPr>
              <p:spPr bwMode="auto">
                <a:xfrm>
                  <a:off x="2836" y="4052"/>
                  <a:ext cx="8" cy="20"/>
                </a:xfrm>
                <a:custGeom>
                  <a:avLst/>
                  <a:gdLst>
                    <a:gd name="T0" fmla="*/ 0 w 24"/>
                    <a:gd name="T1" fmla="*/ 0 h 59"/>
                    <a:gd name="T2" fmla="*/ 0 w 24"/>
                    <a:gd name="T3" fmla="*/ 0 h 59"/>
                    <a:gd name="T4" fmla="*/ 0 w 24"/>
                    <a:gd name="T5" fmla="*/ 0 h 59"/>
                    <a:gd name="T6" fmla="*/ 0 w 24"/>
                    <a:gd name="T7" fmla="*/ 0 h 59"/>
                    <a:gd name="T8" fmla="*/ 0 w 24"/>
                    <a:gd name="T9" fmla="*/ 0 h 59"/>
                    <a:gd name="T10" fmla="*/ 0 w 24"/>
                    <a:gd name="T11" fmla="*/ 0 h 59"/>
                    <a:gd name="T12" fmla="*/ 0 w 24"/>
                    <a:gd name="T13" fmla="*/ 1 h 59"/>
                    <a:gd name="T14" fmla="*/ 0 w 24"/>
                    <a:gd name="T15" fmla="*/ 1 h 59"/>
                    <a:gd name="T16" fmla="*/ 0 w 24"/>
                    <a:gd name="T17" fmla="*/ 1 h 59"/>
                    <a:gd name="T18" fmla="*/ 0 w 24"/>
                    <a:gd name="T19" fmla="*/ 1 h 59"/>
                    <a:gd name="T20" fmla="*/ 0 w 24"/>
                    <a:gd name="T21" fmla="*/ 1 h 59"/>
                    <a:gd name="T22" fmla="*/ 0 w 24"/>
                    <a:gd name="T23" fmla="*/ 1 h 59"/>
                    <a:gd name="T24" fmla="*/ 0 w 24"/>
                    <a:gd name="T25" fmla="*/ 1 h 59"/>
                    <a:gd name="T26" fmla="*/ 0 w 24"/>
                    <a:gd name="T27" fmla="*/ 1 h 59"/>
                    <a:gd name="T28" fmla="*/ 0 w 24"/>
                    <a:gd name="T29" fmla="*/ 0 h 59"/>
                    <a:gd name="T30" fmla="*/ 0 w 24"/>
                    <a:gd name="T31" fmla="*/ 0 h 59"/>
                    <a:gd name="T32" fmla="*/ 0 w 24"/>
                    <a:gd name="T33" fmla="*/ 0 h 59"/>
                    <a:gd name="T34" fmla="*/ 0 w 24"/>
                    <a:gd name="T35" fmla="*/ 0 h 59"/>
                    <a:gd name="T36" fmla="*/ 0 w 24"/>
                    <a:gd name="T37" fmla="*/ 0 h 59"/>
                    <a:gd name="T38" fmla="*/ 0 w 24"/>
                    <a:gd name="T39" fmla="*/ 0 h 59"/>
                    <a:gd name="T40" fmla="*/ 0 w 24"/>
                    <a:gd name="T41" fmla="*/ 0 h 59"/>
                    <a:gd name="T42" fmla="*/ 0 w 24"/>
                    <a:gd name="T43" fmla="*/ 0 h 59"/>
                    <a:gd name="T44" fmla="*/ 0 w 24"/>
                    <a:gd name="T45" fmla="*/ 0 h 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59"/>
                    <a:gd name="T71" fmla="*/ 24 w 24"/>
                    <a:gd name="T72" fmla="*/ 59 h 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59">
                      <a:moveTo>
                        <a:pt x="0" y="6"/>
                      </a:moveTo>
                      <a:lnTo>
                        <a:pt x="0" y="6"/>
                      </a:lnTo>
                      <a:lnTo>
                        <a:pt x="5" y="13"/>
                      </a:lnTo>
                      <a:lnTo>
                        <a:pt x="8" y="23"/>
                      </a:lnTo>
                      <a:lnTo>
                        <a:pt x="12" y="30"/>
                      </a:lnTo>
                      <a:lnTo>
                        <a:pt x="12" y="34"/>
                      </a:lnTo>
                      <a:lnTo>
                        <a:pt x="12" y="41"/>
                      </a:lnTo>
                      <a:lnTo>
                        <a:pt x="12" y="46"/>
                      </a:lnTo>
                      <a:lnTo>
                        <a:pt x="9" y="49"/>
                      </a:lnTo>
                      <a:lnTo>
                        <a:pt x="8" y="51"/>
                      </a:lnTo>
                      <a:lnTo>
                        <a:pt x="12" y="59"/>
                      </a:lnTo>
                      <a:lnTo>
                        <a:pt x="18" y="56"/>
                      </a:lnTo>
                      <a:lnTo>
                        <a:pt x="23" y="49"/>
                      </a:lnTo>
                      <a:lnTo>
                        <a:pt x="24" y="41"/>
                      </a:lnTo>
                      <a:lnTo>
                        <a:pt x="24" y="34"/>
                      </a:lnTo>
                      <a:lnTo>
                        <a:pt x="23" y="26"/>
                      </a:lnTo>
                      <a:lnTo>
                        <a:pt x="20" y="18"/>
                      </a:lnTo>
                      <a:lnTo>
                        <a:pt x="15" y="10"/>
                      </a:lnTo>
                      <a:lnTo>
                        <a:pt x="9" y="0"/>
                      </a:lnTo>
                      <a:lnTo>
                        <a:pt x="0" y="6"/>
                      </a:lnTo>
                      <a:close/>
                    </a:path>
                  </a:pathLst>
                </a:custGeom>
                <a:solidFill>
                  <a:srgbClr val="000000"/>
                </a:solidFill>
                <a:ln w="9525">
                  <a:noFill/>
                  <a:round/>
                  <a:headEnd/>
                  <a:tailEnd/>
                </a:ln>
              </p:spPr>
              <p:txBody>
                <a:bodyPr/>
                <a:lstStyle/>
                <a:p>
                  <a:endParaRPr lang="en-US"/>
                </a:p>
              </p:txBody>
            </p:sp>
            <p:sp>
              <p:nvSpPr>
                <p:cNvPr id="12523" name="Freeform 901"/>
                <p:cNvSpPr>
                  <a:spLocks/>
                </p:cNvSpPr>
                <p:nvPr/>
              </p:nvSpPr>
              <p:spPr bwMode="auto">
                <a:xfrm>
                  <a:off x="2818" y="4042"/>
                  <a:ext cx="21" cy="12"/>
                </a:xfrm>
                <a:custGeom>
                  <a:avLst/>
                  <a:gdLst>
                    <a:gd name="T0" fmla="*/ 0 w 63"/>
                    <a:gd name="T1" fmla="*/ 0 h 38"/>
                    <a:gd name="T2" fmla="*/ 0 w 63"/>
                    <a:gd name="T3" fmla="*/ 0 h 38"/>
                    <a:gd name="T4" fmla="*/ 0 w 63"/>
                    <a:gd name="T5" fmla="*/ 0 h 38"/>
                    <a:gd name="T6" fmla="*/ 0 w 63"/>
                    <a:gd name="T7" fmla="*/ 0 h 38"/>
                    <a:gd name="T8" fmla="*/ 0 w 63"/>
                    <a:gd name="T9" fmla="*/ 0 h 38"/>
                    <a:gd name="T10" fmla="*/ 0 w 63"/>
                    <a:gd name="T11" fmla="*/ 0 h 38"/>
                    <a:gd name="T12" fmla="*/ 0 w 63"/>
                    <a:gd name="T13" fmla="*/ 0 h 38"/>
                    <a:gd name="T14" fmla="*/ 0 w 63"/>
                    <a:gd name="T15" fmla="*/ 0 h 38"/>
                    <a:gd name="T16" fmla="*/ 1 w 63"/>
                    <a:gd name="T17" fmla="*/ 0 h 38"/>
                    <a:gd name="T18" fmla="*/ 1 w 63"/>
                    <a:gd name="T19" fmla="*/ 0 h 38"/>
                    <a:gd name="T20" fmla="*/ 1 w 63"/>
                    <a:gd name="T21" fmla="*/ 0 h 38"/>
                    <a:gd name="T22" fmla="*/ 1 w 63"/>
                    <a:gd name="T23" fmla="*/ 0 h 38"/>
                    <a:gd name="T24" fmla="*/ 1 w 63"/>
                    <a:gd name="T25" fmla="*/ 0 h 38"/>
                    <a:gd name="T26" fmla="*/ 0 w 63"/>
                    <a:gd name="T27" fmla="*/ 0 h 38"/>
                    <a:gd name="T28" fmla="*/ 0 w 63"/>
                    <a:gd name="T29" fmla="*/ 0 h 38"/>
                    <a:gd name="T30" fmla="*/ 0 w 63"/>
                    <a:gd name="T31" fmla="*/ 0 h 38"/>
                    <a:gd name="T32" fmla="*/ 0 w 63"/>
                    <a:gd name="T33" fmla="*/ 0 h 38"/>
                    <a:gd name="T34" fmla="*/ 0 w 63"/>
                    <a:gd name="T35" fmla="*/ 0 h 38"/>
                    <a:gd name="T36" fmla="*/ 0 w 63"/>
                    <a:gd name="T37" fmla="*/ 0 h 38"/>
                    <a:gd name="T38" fmla="*/ 0 w 63"/>
                    <a:gd name="T39" fmla="*/ 0 h 38"/>
                    <a:gd name="T40" fmla="*/ 0 w 63"/>
                    <a:gd name="T41" fmla="*/ 0 h 38"/>
                    <a:gd name="T42" fmla="*/ 0 w 63"/>
                    <a:gd name="T43" fmla="*/ 0 h 38"/>
                    <a:gd name="T44" fmla="*/ 0 w 63"/>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
                    <a:gd name="T70" fmla="*/ 0 h 38"/>
                    <a:gd name="T71" fmla="*/ 63 w 63"/>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 h="38">
                      <a:moveTo>
                        <a:pt x="5" y="10"/>
                      </a:moveTo>
                      <a:lnTo>
                        <a:pt x="5" y="10"/>
                      </a:lnTo>
                      <a:lnTo>
                        <a:pt x="9" y="9"/>
                      </a:lnTo>
                      <a:lnTo>
                        <a:pt x="14" y="9"/>
                      </a:lnTo>
                      <a:lnTo>
                        <a:pt x="19" y="10"/>
                      </a:lnTo>
                      <a:lnTo>
                        <a:pt x="26" y="14"/>
                      </a:lnTo>
                      <a:lnTo>
                        <a:pt x="33" y="17"/>
                      </a:lnTo>
                      <a:lnTo>
                        <a:pt x="40" y="24"/>
                      </a:lnTo>
                      <a:lnTo>
                        <a:pt x="47" y="30"/>
                      </a:lnTo>
                      <a:lnTo>
                        <a:pt x="54" y="38"/>
                      </a:lnTo>
                      <a:lnTo>
                        <a:pt x="63" y="32"/>
                      </a:lnTo>
                      <a:lnTo>
                        <a:pt x="55" y="24"/>
                      </a:lnTo>
                      <a:lnTo>
                        <a:pt x="48" y="17"/>
                      </a:lnTo>
                      <a:lnTo>
                        <a:pt x="40" y="10"/>
                      </a:lnTo>
                      <a:lnTo>
                        <a:pt x="33" y="5"/>
                      </a:lnTo>
                      <a:lnTo>
                        <a:pt x="25" y="2"/>
                      </a:lnTo>
                      <a:lnTo>
                        <a:pt x="16" y="0"/>
                      </a:lnTo>
                      <a:lnTo>
                        <a:pt x="8" y="0"/>
                      </a:lnTo>
                      <a:lnTo>
                        <a:pt x="0" y="2"/>
                      </a:lnTo>
                      <a:lnTo>
                        <a:pt x="5" y="10"/>
                      </a:lnTo>
                      <a:close/>
                    </a:path>
                  </a:pathLst>
                </a:custGeom>
                <a:solidFill>
                  <a:srgbClr val="000000"/>
                </a:solidFill>
                <a:ln w="9525">
                  <a:noFill/>
                  <a:round/>
                  <a:headEnd/>
                  <a:tailEnd/>
                </a:ln>
              </p:spPr>
              <p:txBody>
                <a:bodyPr/>
                <a:lstStyle/>
                <a:p>
                  <a:endParaRPr lang="en-US"/>
                </a:p>
              </p:txBody>
            </p:sp>
            <p:sp>
              <p:nvSpPr>
                <p:cNvPr id="12524" name="Freeform 902"/>
                <p:cNvSpPr>
                  <a:spLocks/>
                </p:cNvSpPr>
                <p:nvPr/>
              </p:nvSpPr>
              <p:spPr bwMode="auto">
                <a:xfrm>
                  <a:off x="2814" y="4042"/>
                  <a:ext cx="8" cy="19"/>
                </a:xfrm>
                <a:custGeom>
                  <a:avLst/>
                  <a:gdLst>
                    <a:gd name="T0" fmla="*/ 0 w 25"/>
                    <a:gd name="T1" fmla="*/ 1 h 57"/>
                    <a:gd name="T2" fmla="*/ 0 w 25"/>
                    <a:gd name="T3" fmla="*/ 1 h 57"/>
                    <a:gd name="T4" fmla="*/ 0 w 25"/>
                    <a:gd name="T5" fmla="*/ 1 h 57"/>
                    <a:gd name="T6" fmla="*/ 0 w 25"/>
                    <a:gd name="T7" fmla="*/ 0 h 57"/>
                    <a:gd name="T8" fmla="*/ 0 w 25"/>
                    <a:gd name="T9" fmla="*/ 0 h 57"/>
                    <a:gd name="T10" fmla="*/ 0 w 25"/>
                    <a:gd name="T11" fmla="*/ 0 h 57"/>
                    <a:gd name="T12" fmla="*/ 0 w 25"/>
                    <a:gd name="T13" fmla="*/ 0 h 57"/>
                    <a:gd name="T14" fmla="*/ 0 w 25"/>
                    <a:gd name="T15" fmla="*/ 0 h 57"/>
                    <a:gd name="T16" fmla="*/ 0 w 25"/>
                    <a:gd name="T17" fmla="*/ 0 h 57"/>
                    <a:gd name="T18" fmla="*/ 0 w 25"/>
                    <a:gd name="T19" fmla="*/ 0 h 57"/>
                    <a:gd name="T20" fmla="*/ 0 w 25"/>
                    <a:gd name="T21" fmla="*/ 0 h 57"/>
                    <a:gd name="T22" fmla="*/ 0 w 25"/>
                    <a:gd name="T23" fmla="*/ 0 h 57"/>
                    <a:gd name="T24" fmla="*/ 0 w 25"/>
                    <a:gd name="T25" fmla="*/ 0 h 57"/>
                    <a:gd name="T26" fmla="*/ 0 w 25"/>
                    <a:gd name="T27" fmla="*/ 0 h 57"/>
                    <a:gd name="T28" fmla="*/ 0 w 25"/>
                    <a:gd name="T29" fmla="*/ 0 h 57"/>
                    <a:gd name="T30" fmla="*/ 0 w 25"/>
                    <a:gd name="T31" fmla="*/ 0 h 57"/>
                    <a:gd name="T32" fmla="*/ 0 w 25"/>
                    <a:gd name="T33" fmla="*/ 0 h 57"/>
                    <a:gd name="T34" fmla="*/ 0 w 25"/>
                    <a:gd name="T35" fmla="*/ 1 h 57"/>
                    <a:gd name="T36" fmla="*/ 0 w 25"/>
                    <a:gd name="T37" fmla="*/ 1 h 57"/>
                    <a:gd name="T38" fmla="*/ 0 w 25"/>
                    <a:gd name="T39" fmla="*/ 1 h 57"/>
                    <a:gd name="T40" fmla="*/ 0 w 25"/>
                    <a:gd name="T41" fmla="*/ 1 h 57"/>
                    <a:gd name="T42" fmla="*/ 0 w 25"/>
                    <a:gd name="T43" fmla="*/ 1 h 57"/>
                    <a:gd name="T44" fmla="*/ 0 w 25"/>
                    <a:gd name="T45" fmla="*/ 1 h 57"/>
                    <a:gd name="T46" fmla="*/ 0 w 25"/>
                    <a:gd name="T47" fmla="*/ 1 h 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
                    <a:gd name="T73" fmla="*/ 0 h 57"/>
                    <a:gd name="T74" fmla="*/ 25 w 25"/>
                    <a:gd name="T75" fmla="*/ 57 h 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 h="57">
                      <a:moveTo>
                        <a:pt x="25" y="52"/>
                      </a:moveTo>
                      <a:lnTo>
                        <a:pt x="25" y="52"/>
                      </a:lnTo>
                      <a:lnTo>
                        <a:pt x="19" y="43"/>
                      </a:lnTo>
                      <a:lnTo>
                        <a:pt x="15" y="36"/>
                      </a:lnTo>
                      <a:lnTo>
                        <a:pt x="12" y="28"/>
                      </a:lnTo>
                      <a:lnTo>
                        <a:pt x="11" y="22"/>
                      </a:lnTo>
                      <a:lnTo>
                        <a:pt x="11" y="17"/>
                      </a:lnTo>
                      <a:lnTo>
                        <a:pt x="12" y="12"/>
                      </a:lnTo>
                      <a:lnTo>
                        <a:pt x="14" y="9"/>
                      </a:lnTo>
                      <a:lnTo>
                        <a:pt x="16" y="8"/>
                      </a:lnTo>
                      <a:lnTo>
                        <a:pt x="11" y="0"/>
                      </a:lnTo>
                      <a:lnTo>
                        <a:pt x="5" y="3"/>
                      </a:lnTo>
                      <a:lnTo>
                        <a:pt x="1" y="9"/>
                      </a:lnTo>
                      <a:lnTo>
                        <a:pt x="0" y="15"/>
                      </a:lnTo>
                      <a:lnTo>
                        <a:pt x="0" y="23"/>
                      </a:lnTo>
                      <a:lnTo>
                        <a:pt x="1" y="32"/>
                      </a:lnTo>
                      <a:lnTo>
                        <a:pt x="4" y="39"/>
                      </a:lnTo>
                      <a:lnTo>
                        <a:pt x="8" y="48"/>
                      </a:lnTo>
                      <a:lnTo>
                        <a:pt x="15" y="57"/>
                      </a:lnTo>
                      <a:lnTo>
                        <a:pt x="25" y="52"/>
                      </a:lnTo>
                      <a:close/>
                    </a:path>
                  </a:pathLst>
                </a:custGeom>
                <a:solidFill>
                  <a:srgbClr val="000000"/>
                </a:solidFill>
                <a:ln w="9525">
                  <a:noFill/>
                  <a:round/>
                  <a:headEnd/>
                  <a:tailEnd/>
                </a:ln>
              </p:spPr>
              <p:txBody>
                <a:bodyPr/>
                <a:lstStyle/>
                <a:p>
                  <a:endParaRPr lang="en-US"/>
                </a:p>
              </p:txBody>
            </p:sp>
            <p:sp>
              <p:nvSpPr>
                <p:cNvPr id="12525" name="Freeform 903"/>
                <p:cNvSpPr>
                  <a:spLocks/>
                </p:cNvSpPr>
                <p:nvPr/>
              </p:nvSpPr>
              <p:spPr bwMode="auto">
                <a:xfrm>
                  <a:off x="2819" y="4060"/>
                  <a:ext cx="21" cy="13"/>
                </a:xfrm>
                <a:custGeom>
                  <a:avLst/>
                  <a:gdLst>
                    <a:gd name="T0" fmla="*/ 1 w 62"/>
                    <a:gd name="T1" fmla="*/ 0 h 39"/>
                    <a:gd name="T2" fmla="*/ 1 w 62"/>
                    <a:gd name="T3" fmla="*/ 0 h 39"/>
                    <a:gd name="T4" fmla="*/ 1 w 62"/>
                    <a:gd name="T5" fmla="*/ 0 h 39"/>
                    <a:gd name="T6" fmla="*/ 1 w 62"/>
                    <a:gd name="T7" fmla="*/ 0 h 39"/>
                    <a:gd name="T8" fmla="*/ 1 w 62"/>
                    <a:gd name="T9" fmla="*/ 0 h 39"/>
                    <a:gd name="T10" fmla="*/ 0 w 62"/>
                    <a:gd name="T11" fmla="*/ 0 h 39"/>
                    <a:gd name="T12" fmla="*/ 0 w 62"/>
                    <a:gd name="T13" fmla="*/ 0 h 39"/>
                    <a:gd name="T14" fmla="*/ 0 w 62"/>
                    <a:gd name="T15" fmla="*/ 0 h 39"/>
                    <a:gd name="T16" fmla="*/ 0 w 62"/>
                    <a:gd name="T17" fmla="*/ 0 h 39"/>
                    <a:gd name="T18" fmla="*/ 0 w 62"/>
                    <a:gd name="T19" fmla="*/ 0 h 39"/>
                    <a:gd name="T20" fmla="*/ 0 w 62"/>
                    <a:gd name="T21" fmla="*/ 0 h 39"/>
                    <a:gd name="T22" fmla="*/ 0 w 62"/>
                    <a:gd name="T23" fmla="*/ 0 h 39"/>
                    <a:gd name="T24" fmla="*/ 0 w 62"/>
                    <a:gd name="T25" fmla="*/ 0 h 39"/>
                    <a:gd name="T26" fmla="*/ 0 w 62"/>
                    <a:gd name="T27" fmla="*/ 0 h 39"/>
                    <a:gd name="T28" fmla="*/ 0 w 62"/>
                    <a:gd name="T29" fmla="*/ 0 h 39"/>
                    <a:gd name="T30" fmla="*/ 0 w 62"/>
                    <a:gd name="T31" fmla="*/ 0 h 39"/>
                    <a:gd name="T32" fmla="*/ 1 w 62"/>
                    <a:gd name="T33" fmla="*/ 0 h 39"/>
                    <a:gd name="T34" fmla="*/ 1 w 62"/>
                    <a:gd name="T35" fmla="*/ 0 h 39"/>
                    <a:gd name="T36" fmla="*/ 1 w 62"/>
                    <a:gd name="T37" fmla="*/ 0 h 39"/>
                    <a:gd name="T38" fmla="*/ 1 w 62"/>
                    <a:gd name="T39" fmla="*/ 0 h 39"/>
                    <a:gd name="T40" fmla="*/ 1 w 62"/>
                    <a:gd name="T41" fmla="*/ 0 h 39"/>
                    <a:gd name="T42" fmla="*/ 1 w 62"/>
                    <a:gd name="T43" fmla="*/ 0 h 39"/>
                    <a:gd name="T44" fmla="*/ 1 w 62"/>
                    <a:gd name="T45" fmla="*/ 0 h 39"/>
                    <a:gd name="T46" fmla="*/ 1 w 62"/>
                    <a:gd name="T47" fmla="*/ 0 h 3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39"/>
                    <a:gd name="T74" fmla="*/ 62 w 62"/>
                    <a:gd name="T75" fmla="*/ 39 h 3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39">
                      <a:moveTo>
                        <a:pt x="58" y="29"/>
                      </a:moveTo>
                      <a:lnTo>
                        <a:pt x="58" y="29"/>
                      </a:lnTo>
                      <a:lnTo>
                        <a:pt x="54" y="29"/>
                      </a:lnTo>
                      <a:lnTo>
                        <a:pt x="50" y="29"/>
                      </a:lnTo>
                      <a:lnTo>
                        <a:pt x="43" y="27"/>
                      </a:lnTo>
                      <a:lnTo>
                        <a:pt x="37" y="23"/>
                      </a:lnTo>
                      <a:lnTo>
                        <a:pt x="29" y="19"/>
                      </a:lnTo>
                      <a:lnTo>
                        <a:pt x="22" y="14"/>
                      </a:lnTo>
                      <a:lnTo>
                        <a:pt x="15" y="8"/>
                      </a:lnTo>
                      <a:lnTo>
                        <a:pt x="10" y="0"/>
                      </a:lnTo>
                      <a:lnTo>
                        <a:pt x="0" y="5"/>
                      </a:lnTo>
                      <a:lnTo>
                        <a:pt x="7" y="12"/>
                      </a:lnTo>
                      <a:lnTo>
                        <a:pt x="14" y="21"/>
                      </a:lnTo>
                      <a:lnTo>
                        <a:pt x="22" y="27"/>
                      </a:lnTo>
                      <a:lnTo>
                        <a:pt x="30" y="32"/>
                      </a:lnTo>
                      <a:lnTo>
                        <a:pt x="39" y="36"/>
                      </a:lnTo>
                      <a:lnTo>
                        <a:pt x="45" y="38"/>
                      </a:lnTo>
                      <a:lnTo>
                        <a:pt x="54" y="39"/>
                      </a:lnTo>
                      <a:lnTo>
                        <a:pt x="62" y="37"/>
                      </a:lnTo>
                      <a:lnTo>
                        <a:pt x="58" y="29"/>
                      </a:lnTo>
                      <a:close/>
                    </a:path>
                  </a:pathLst>
                </a:custGeom>
                <a:solidFill>
                  <a:srgbClr val="000000"/>
                </a:solidFill>
                <a:ln w="9525">
                  <a:noFill/>
                  <a:round/>
                  <a:headEnd/>
                  <a:tailEnd/>
                </a:ln>
              </p:spPr>
              <p:txBody>
                <a:bodyPr/>
                <a:lstStyle/>
                <a:p>
                  <a:endParaRPr lang="en-US"/>
                </a:p>
              </p:txBody>
            </p:sp>
            <p:sp>
              <p:nvSpPr>
                <p:cNvPr id="12526" name="Freeform 904"/>
                <p:cNvSpPr>
                  <a:spLocks/>
                </p:cNvSpPr>
                <p:nvPr/>
              </p:nvSpPr>
              <p:spPr bwMode="auto">
                <a:xfrm>
                  <a:off x="2806" y="4062"/>
                  <a:ext cx="5" cy="1"/>
                </a:xfrm>
                <a:custGeom>
                  <a:avLst/>
                  <a:gdLst>
                    <a:gd name="T0" fmla="*/ 0 w 15"/>
                    <a:gd name="T1" fmla="*/ 1 h 1"/>
                    <a:gd name="T2" fmla="*/ 0 w 15"/>
                    <a:gd name="T3" fmla="*/ 1 h 1"/>
                    <a:gd name="T4" fmla="*/ 0 w 15"/>
                    <a:gd name="T5" fmla="*/ 1 h 1"/>
                    <a:gd name="T6" fmla="*/ 0 w 15"/>
                    <a:gd name="T7" fmla="*/ 1 h 1"/>
                    <a:gd name="T8" fmla="*/ 0 w 15"/>
                    <a:gd name="T9" fmla="*/ 1 h 1"/>
                    <a:gd name="T10" fmla="*/ 0 w 15"/>
                    <a:gd name="T11" fmla="*/ 0 h 1"/>
                    <a:gd name="T12" fmla="*/ 0 w 15"/>
                    <a:gd name="T13" fmla="*/ 0 h 1"/>
                    <a:gd name="T14" fmla="*/ 0 w 15"/>
                    <a:gd name="T15" fmla="*/ 0 h 1"/>
                    <a:gd name="T16" fmla="*/ 0 w 15"/>
                    <a:gd name="T17" fmla="*/ 1 h 1"/>
                    <a:gd name="T18" fmla="*/ 0 w 15"/>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1"/>
                    <a:gd name="T32" fmla="*/ 15 w 1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1">
                      <a:moveTo>
                        <a:pt x="0" y="1"/>
                      </a:moveTo>
                      <a:lnTo>
                        <a:pt x="0" y="1"/>
                      </a:lnTo>
                      <a:lnTo>
                        <a:pt x="1" y="1"/>
                      </a:lnTo>
                      <a:lnTo>
                        <a:pt x="4" y="0"/>
                      </a:lnTo>
                      <a:lnTo>
                        <a:pt x="8" y="0"/>
                      </a:lnTo>
                      <a:lnTo>
                        <a:pt x="12" y="0"/>
                      </a:lnTo>
                      <a:lnTo>
                        <a:pt x="15" y="1"/>
                      </a:lnTo>
                      <a:lnTo>
                        <a:pt x="0" y="1"/>
                      </a:lnTo>
                      <a:close/>
                    </a:path>
                  </a:pathLst>
                </a:custGeom>
                <a:solidFill>
                  <a:srgbClr val="E3E3E3"/>
                </a:solidFill>
                <a:ln w="9525">
                  <a:noFill/>
                  <a:round/>
                  <a:headEnd/>
                  <a:tailEnd/>
                </a:ln>
              </p:spPr>
              <p:txBody>
                <a:bodyPr/>
                <a:lstStyle/>
                <a:p>
                  <a:endParaRPr lang="en-US"/>
                </a:p>
              </p:txBody>
            </p:sp>
            <p:sp>
              <p:nvSpPr>
                <p:cNvPr id="12527" name="Freeform 905"/>
                <p:cNvSpPr>
                  <a:spLocks/>
                </p:cNvSpPr>
                <p:nvPr/>
              </p:nvSpPr>
              <p:spPr bwMode="auto">
                <a:xfrm>
                  <a:off x="2805" y="4062"/>
                  <a:ext cx="7" cy="1"/>
                </a:xfrm>
                <a:custGeom>
                  <a:avLst/>
                  <a:gdLst>
                    <a:gd name="T0" fmla="*/ 0 w 19"/>
                    <a:gd name="T1" fmla="*/ 1 h 2"/>
                    <a:gd name="T2" fmla="*/ 0 w 19"/>
                    <a:gd name="T3" fmla="*/ 1 h 2"/>
                    <a:gd name="T4" fmla="*/ 0 w 19"/>
                    <a:gd name="T5" fmla="*/ 1 h 2"/>
                    <a:gd name="T6" fmla="*/ 0 w 19"/>
                    <a:gd name="T7" fmla="*/ 1 h 2"/>
                    <a:gd name="T8" fmla="*/ 0 w 19"/>
                    <a:gd name="T9" fmla="*/ 1 h 2"/>
                    <a:gd name="T10" fmla="*/ 0 w 19"/>
                    <a:gd name="T11" fmla="*/ 0 h 2"/>
                    <a:gd name="T12" fmla="*/ 0 w 19"/>
                    <a:gd name="T13" fmla="*/ 0 h 2"/>
                    <a:gd name="T14" fmla="*/ 0 w 19"/>
                    <a:gd name="T15" fmla="*/ 1 h 2"/>
                    <a:gd name="T16" fmla="*/ 0 w 19"/>
                    <a:gd name="T17" fmla="*/ 1 h 2"/>
                    <a:gd name="T18" fmla="*/ 0 w 19"/>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
                    <a:gd name="T31" fmla="*/ 0 h 2"/>
                    <a:gd name="T32" fmla="*/ 19 w 19"/>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 h="2">
                      <a:moveTo>
                        <a:pt x="0" y="2"/>
                      </a:moveTo>
                      <a:lnTo>
                        <a:pt x="1" y="2"/>
                      </a:lnTo>
                      <a:lnTo>
                        <a:pt x="2" y="1"/>
                      </a:lnTo>
                      <a:lnTo>
                        <a:pt x="6" y="0"/>
                      </a:lnTo>
                      <a:lnTo>
                        <a:pt x="11" y="0"/>
                      </a:lnTo>
                      <a:lnTo>
                        <a:pt x="15" y="1"/>
                      </a:lnTo>
                      <a:lnTo>
                        <a:pt x="19" y="2"/>
                      </a:lnTo>
                      <a:lnTo>
                        <a:pt x="0" y="2"/>
                      </a:lnTo>
                      <a:close/>
                    </a:path>
                  </a:pathLst>
                </a:custGeom>
                <a:solidFill>
                  <a:srgbClr val="D9D9D9"/>
                </a:solidFill>
                <a:ln w="9525">
                  <a:noFill/>
                  <a:round/>
                  <a:headEnd/>
                  <a:tailEnd/>
                </a:ln>
              </p:spPr>
              <p:txBody>
                <a:bodyPr/>
                <a:lstStyle/>
                <a:p>
                  <a:endParaRPr lang="en-US"/>
                </a:p>
              </p:txBody>
            </p:sp>
            <p:sp>
              <p:nvSpPr>
                <p:cNvPr id="12528" name="Freeform 906"/>
                <p:cNvSpPr>
                  <a:spLocks/>
                </p:cNvSpPr>
                <p:nvPr/>
              </p:nvSpPr>
              <p:spPr bwMode="auto">
                <a:xfrm>
                  <a:off x="2804" y="4062"/>
                  <a:ext cx="8" cy="2"/>
                </a:xfrm>
                <a:custGeom>
                  <a:avLst/>
                  <a:gdLst>
                    <a:gd name="T0" fmla="*/ 0 w 23"/>
                    <a:gd name="T1" fmla="*/ 1 h 4"/>
                    <a:gd name="T2" fmla="*/ 0 w 23"/>
                    <a:gd name="T3" fmla="*/ 1 h 4"/>
                    <a:gd name="T4" fmla="*/ 0 w 23"/>
                    <a:gd name="T5" fmla="*/ 1 h 4"/>
                    <a:gd name="T6" fmla="*/ 0 w 23"/>
                    <a:gd name="T7" fmla="*/ 1 h 4"/>
                    <a:gd name="T8" fmla="*/ 0 w 23"/>
                    <a:gd name="T9" fmla="*/ 0 h 4"/>
                    <a:gd name="T10" fmla="*/ 0 w 23"/>
                    <a:gd name="T11" fmla="*/ 0 h 4"/>
                    <a:gd name="T12" fmla="*/ 0 w 23"/>
                    <a:gd name="T13" fmla="*/ 1 h 4"/>
                    <a:gd name="T14" fmla="*/ 0 w 23"/>
                    <a:gd name="T15" fmla="*/ 1 h 4"/>
                    <a:gd name="T16" fmla="*/ 0 w 23"/>
                    <a:gd name="T17" fmla="*/ 1 h 4"/>
                    <a:gd name="T18" fmla="*/ 0 w 23"/>
                    <a:gd name="T19" fmla="*/ 1 h 4"/>
                    <a:gd name="T20" fmla="*/ 0 w 23"/>
                    <a:gd name="T21" fmla="*/ 1 h 4"/>
                    <a:gd name="T22" fmla="*/ 0 w 23"/>
                    <a:gd name="T23" fmla="*/ 1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4"/>
                    <a:gd name="T38" fmla="*/ 23 w 23"/>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4">
                      <a:moveTo>
                        <a:pt x="0" y="4"/>
                      </a:moveTo>
                      <a:lnTo>
                        <a:pt x="1" y="3"/>
                      </a:lnTo>
                      <a:lnTo>
                        <a:pt x="3" y="1"/>
                      </a:lnTo>
                      <a:lnTo>
                        <a:pt x="4" y="0"/>
                      </a:lnTo>
                      <a:lnTo>
                        <a:pt x="19" y="0"/>
                      </a:lnTo>
                      <a:lnTo>
                        <a:pt x="20" y="1"/>
                      </a:lnTo>
                      <a:lnTo>
                        <a:pt x="22" y="1"/>
                      </a:lnTo>
                      <a:lnTo>
                        <a:pt x="22" y="3"/>
                      </a:lnTo>
                      <a:lnTo>
                        <a:pt x="23" y="3"/>
                      </a:lnTo>
                      <a:lnTo>
                        <a:pt x="1" y="3"/>
                      </a:lnTo>
                      <a:lnTo>
                        <a:pt x="0" y="4"/>
                      </a:lnTo>
                      <a:close/>
                    </a:path>
                  </a:pathLst>
                </a:custGeom>
                <a:solidFill>
                  <a:srgbClr val="D1D1D1"/>
                </a:solidFill>
                <a:ln w="9525">
                  <a:noFill/>
                  <a:round/>
                  <a:headEnd/>
                  <a:tailEnd/>
                </a:ln>
              </p:spPr>
              <p:txBody>
                <a:bodyPr/>
                <a:lstStyle/>
                <a:p>
                  <a:endParaRPr lang="en-US"/>
                </a:p>
              </p:txBody>
            </p:sp>
            <p:sp>
              <p:nvSpPr>
                <p:cNvPr id="12529" name="Freeform 907"/>
                <p:cNvSpPr>
                  <a:spLocks/>
                </p:cNvSpPr>
                <p:nvPr/>
              </p:nvSpPr>
              <p:spPr bwMode="auto">
                <a:xfrm>
                  <a:off x="2804" y="4063"/>
                  <a:ext cx="9"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w 25"/>
                    <a:gd name="T23" fmla="*/ 0 h 3"/>
                    <a:gd name="T24" fmla="*/ 0 w 25"/>
                    <a:gd name="T25" fmla="*/ 0 h 3"/>
                    <a:gd name="T26" fmla="*/ 0 w 25"/>
                    <a:gd name="T27" fmla="*/ 0 h 3"/>
                    <a:gd name="T28" fmla="*/ 0 w 25"/>
                    <a:gd name="T29" fmla="*/ 0 h 3"/>
                    <a:gd name="T30" fmla="*/ 0 w 25"/>
                    <a:gd name="T31" fmla="*/ 0 h 3"/>
                    <a:gd name="T32" fmla="*/ 0 w 25"/>
                    <a:gd name="T33" fmla="*/ 0 h 3"/>
                    <a:gd name="T34" fmla="*/ 0 w 25"/>
                    <a:gd name="T35" fmla="*/ 0 h 3"/>
                    <a:gd name="T36" fmla="*/ 0 w 25"/>
                    <a:gd name="T37" fmla="*/ 0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5"/>
                    <a:gd name="T58" fmla="*/ 0 h 3"/>
                    <a:gd name="T59" fmla="*/ 25 w 25"/>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5" h="3">
                      <a:moveTo>
                        <a:pt x="3" y="0"/>
                      </a:moveTo>
                      <a:lnTo>
                        <a:pt x="1" y="1"/>
                      </a:lnTo>
                      <a:lnTo>
                        <a:pt x="1" y="2"/>
                      </a:lnTo>
                      <a:lnTo>
                        <a:pt x="0" y="3"/>
                      </a:lnTo>
                      <a:lnTo>
                        <a:pt x="25" y="3"/>
                      </a:lnTo>
                      <a:lnTo>
                        <a:pt x="23" y="3"/>
                      </a:lnTo>
                      <a:lnTo>
                        <a:pt x="23" y="2"/>
                      </a:lnTo>
                      <a:lnTo>
                        <a:pt x="22" y="2"/>
                      </a:lnTo>
                      <a:lnTo>
                        <a:pt x="22" y="1"/>
                      </a:lnTo>
                      <a:lnTo>
                        <a:pt x="22" y="0"/>
                      </a:lnTo>
                      <a:lnTo>
                        <a:pt x="3" y="0"/>
                      </a:lnTo>
                      <a:close/>
                    </a:path>
                  </a:pathLst>
                </a:custGeom>
                <a:solidFill>
                  <a:srgbClr val="C7C7C7"/>
                </a:solidFill>
                <a:ln w="9525">
                  <a:noFill/>
                  <a:round/>
                  <a:headEnd/>
                  <a:tailEnd/>
                </a:ln>
              </p:spPr>
              <p:txBody>
                <a:bodyPr/>
                <a:lstStyle/>
                <a:p>
                  <a:endParaRPr lang="en-US"/>
                </a:p>
              </p:txBody>
            </p:sp>
            <p:sp>
              <p:nvSpPr>
                <p:cNvPr id="12530" name="Freeform 908"/>
                <p:cNvSpPr>
                  <a:spLocks/>
                </p:cNvSpPr>
                <p:nvPr/>
              </p:nvSpPr>
              <p:spPr bwMode="auto">
                <a:xfrm>
                  <a:off x="2804" y="4063"/>
                  <a:ext cx="9" cy="2"/>
                </a:xfrm>
                <a:custGeom>
                  <a:avLst/>
                  <a:gdLst>
                    <a:gd name="T0" fmla="*/ 0 w 27"/>
                    <a:gd name="T1" fmla="*/ 1 h 4"/>
                    <a:gd name="T2" fmla="*/ 0 w 27"/>
                    <a:gd name="T3" fmla="*/ 1 h 4"/>
                    <a:gd name="T4" fmla="*/ 0 w 27"/>
                    <a:gd name="T5" fmla="*/ 1 h 4"/>
                    <a:gd name="T6" fmla="*/ 0 w 27"/>
                    <a:gd name="T7" fmla="*/ 1 h 4"/>
                    <a:gd name="T8" fmla="*/ 0 w 27"/>
                    <a:gd name="T9" fmla="*/ 0 h 4"/>
                    <a:gd name="T10" fmla="*/ 0 w 27"/>
                    <a:gd name="T11" fmla="*/ 1 h 4"/>
                    <a:gd name="T12" fmla="*/ 0 w 27"/>
                    <a:gd name="T13" fmla="*/ 1 h 4"/>
                    <a:gd name="T14" fmla="*/ 0 w 27"/>
                    <a:gd name="T15" fmla="*/ 1 h 4"/>
                    <a:gd name="T16" fmla="*/ 0 w 27"/>
                    <a:gd name="T17" fmla="*/ 1 h 4"/>
                    <a:gd name="T18" fmla="*/ 0 w 27"/>
                    <a:gd name="T19" fmla="*/ 1 h 4"/>
                    <a:gd name="T20" fmla="*/ 0 w 27"/>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4"/>
                    <a:gd name="T35" fmla="*/ 27 w 27"/>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4">
                      <a:moveTo>
                        <a:pt x="0" y="4"/>
                      </a:moveTo>
                      <a:lnTo>
                        <a:pt x="2" y="4"/>
                      </a:lnTo>
                      <a:lnTo>
                        <a:pt x="2" y="1"/>
                      </a:lnTo>
                      <a:lnTo>
                        <a:pt x="3" y="0"/>
                      </a:lnTo>
                      <a:lnTo>
                        <a:pt x="25" y="1"/>
                      </a:lnTo>
                      <a:lnTo>
                        <a:pt x="27" y="1"/>
                      </a:lnTo>
                      <a:lnTo>
                        <a:pt x="27" y="3"/>
                      </a:lnTo>
                      <a:lnTo>
                        <a:pt x="27" y="4"/>
                      </a:lnTo>
                      <a:lnTo>
                        <a:pt x="0" y="4"/>
                      </a:lnTo>
                      <a:close/>
                    </a:path>
                  </a:pathLst>
                </a:custGeom>
                <a:solidFill>
                  <a:srgbClr val="BFBFBF"/>
                </a:solidFill>
                <a:ln w="9525">
                  <a:noFill/>
                  <a:round/>
                  <a:headEnd/>
                  <a:tailEnd/>
                </a:ln>
              </p:spPr>
              <p:txBody>
                <a:bodyPr/>
                <a:lstStyle/>
                <a:p>
                  <a:endParaRPr lang="en-US"/>
                </a:p>
              </p:txBody>
            </p:sp>
            <p:sp>
              <p:nvSpPr>
                <p:cNvPr id="12531" name="Freeform 909"/>
                <p:cNvSpPr>
                  <a:spLocks/>
                </p:cNvSpPr>
                <p:nvPr/>
              </p:nvSpPr>
              <p:spPr bwMode="auto">
                <a:xfrm>
                  <a:off x="2804" y="4064"/>
                  <a:ext cx="9" cy="1"/>
                </a:xfrm>
                <a:custGeom>
                  <a:avLst/>
                  <a:gdLst>
                    <a:gd name="T0" fmla="*/ 0 w 28"/>
                    <a:gd name="T1" fmla="*/ 0 h 5"/>
                    <a:gd name="T2" fmla="*/ 0 w 28"/>
                    <a:gd name="T3" fmla="*/ 0 h 5"/>
                    <a:gd name="T4" fmla="*/ 0 w 28"/>
                    <a:gd name="T5" fmla="*/ 0 h 5"/>
                    <a:gd name="T6" fmla="*/ 0 w 28"/>
                    <a:gd name="T7" fmla="*/ 0 h 5"/>
                    <a:gd name="T8" fmla="*/ 0 w 28"/>
                    <a:gd name="T9" fmla="*/ 0 h 5"/>
                    <a:gd name="T10" fmla="*/ 0 w 28"/>
                    <a:gd name="T11" fmla="*/ 0 h 5"/>
                    <a:gd name="T12" fmla="*/ 0 w 28"/>
                    <a:gd name="T13" fmla="*/ 0 h 5"/>
                    <a:gd name="T14" fmla="*/ 0 w 28"/>
                    <a:gd name="T15" fmla="*/ 0 h 5"/>
                    <a:gd name="T16" fmla="*/ 0 w 28"/>
                    <a:gd name="T17" fmla="*/ 0 h 5"/>
                    <a:gd name="T18" fmla="*/ 0 w 28"/>
                    <a:gd name="T19" fmla="*/ 0 h 5"/>
                    <a:gd name="T20" fmla="*/ 0 w 28"/>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5"/>
                    <a:gd name="T35" fmla="*/ 28 w 2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5">
                      <a:moveTo>
                        <a:pt x="0" y="5"/>
                      </a:moveTo>
                      <a:lnTo>
                        <a:pt x="0" y="4"/>
                      </a:lnTo>
                      <a:lnTo>
                        <a:pt x="2" y="3"/>
                      </a:lnTo>
                      <a:lnTo>
                        <a:pt x="2" y="2"/>
                      </a:lnTo>
                      <a:lnTo>
                        <a:pt x="2" y="0"/>
                      </a:lnTo>
                      <a:lnTo>
                        <a:pt x="27" y="0"/>
                      </a:lnTo>
                      <a:lnTo>
                        <a:pt x="27" y="3"/>
                      </a:lnTo>
                      <a:lnTo>
                        <a:pt x="27" y="4"/>
                      </a:lnTo>
                      <a:lnTo>
                        <a:pt x="28" y="4"/>
                      </a:lnTo>
                      <a:lnTo>
                        <a:pt x="28" y="5"/>
                      </a:lnTo>
                      <a:lnTo>
                        <a:pt x="0" y="5"/>
                      </a:lnTo>
                      <a:close/>
                    </a:path>
                  </a:pathLst>
                </a:custGeom>
                <a:solidFill>
                  <a:srgbClr val="B5B5B5"/>
                </a:solidFill>
                <a:ln w="9525">
                  <a:noFill/>
                  <a:round/>
                  <a:headEnd/>
                  <a:tailEnd/>
                </a:ln>
              </p:spPr>
              <p:txBody>
                <a:bodyPr/>
                <a:lstStyle/>
                <a:p>
                  <a:endParaRPr lang="en-US"/>
                </a:p>
              </p:txBody>
            </p:sp>
            <p:sp>
              <p:nvSpPr>
                <p:cNvPr id="12532" name="Freeform 910"/>
                <p:cNvSpPr>
                  <a:spLocks/>
                </p:cNvSpPr>
                <p:nvPr/>
              </p:nvSpPr>
              <p:spPr bwMode="auto">
                <a:xfrm>
                  <a:off x="2804" y="4065"/>
                  <a:ext cx="9" cy="1"/>
                </a:xfrm>
                <a:custGeom>
                  <a:avLst/>
                  <a:gdLst>
                    <a:gd name="T0" fmla="*/ 0 w 28"/>
                    <a:gd name="T1" fmla="*/ 0 h 3"/>
                    <a:gd name="T2" fmla="*/ 0 w 28"/>
                    <a:gd name="T3" fmla="*/ 0 h 3"/>
                    <a:gd name="T4" fmla="*/ 0 w 28"/>
                    <a:gd name="T5" fmla="*/ 0 h 3"/>
                    <a:gd name="T6" fmla="*/ 0 w 28"/>
                    <a:gd name="T7" fmla="*/ 0 h 3"/>
                    <a:gd name="T8" fmla="*/ 0 w 28"/>
                    <a:gd name="T9" fmla="*/ 0 h 3"/>
                    <a:gd name="T10" fmla="*/ 0 w 28"/>
                    <a:gd name="T11" fmla="*/ 0 h 3"/>
                    <a:gd name="T12" fmla="*/ 0 w 28"/>
                    <a:gd name="T13" fmla="*/ 0 h 3"/>
                    <a:gd name="T14" fmla="*/ 0 w 28"/>
                    <a:gd name="T15" fmla="*/ 0 h 3"/>
                    <a:gd name="T16" fmla="*/ 0 w 28"/>
                    <a:gd name="T17" fmla="*/ 0 h 3"/>
                    <a:gd name="T18" fmla="*/ 0 w 28"/>
                    <a:gd name="T19" fmla="*/ 0 h 3"/>
                    <a:gd name="T20" fmla="*/ 0 w 28"/>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3"/>
                    <a:gd name="T35" fmla="*/ 28 w 28"/>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3">
                      <a:moveTo>
                        <a:pt x="0" y="3"/>
                      </a:moveTo>
                      <a:lnTo>
                        <a:pt x="0" y="3"/>
                      </a:lnTo>
                      <a:lnTo>
                        <a:pt x="0" y="2"/>
                      </a:lnTo>
                      <a:lnTo>
                        <a:pt x="0" y="1"/>
                      </a:lnTo>
                      <a:lnTo>
                        <a:pt x="0" y="0"/>
                      </a:lnTo>
                      <a:lnTo>
                        <a:pt x="27" y="0"/>
                      </a:lnTo>
                      <a:lnTo>
                        <a:pt x="28" y="1"/>
                      </a:lnTo>
                      <a:lnTo>
                        <a:pt x="28" y="2"/>
                      </a:lnTo>
                      <a:lnTo>
                        <a:pt x="28" y="3"/>
                      </a:lnTo>
                      <a:lnTo>
                        <a:pt x="27" y="3"/>
                      </a:lnTo>
                      <a:lnTo>
                        <a:pt x="0" y="3"/>
                      </a:lnTo>
                      <a:close/>
                    </a:path>
                  </a:pathLst>
                </a:custGeom>
                <a:solidFill>
                  <a:srgbClr val="ABABAB"/>
                </a:solidFill>
                <a:ln w="9525">
                  <a:noFill/>
                  <a:round/>
                  <a:headEnd/>
                  <a:tailEnd/>
                </a:ln>
              </p:spPr>
              <p:txBody>
                <a:bodyPr/>
                <a:lstStyle/>
                <a:p>
                  <a:endParaRPr lang="en-US"/>
                </a:p>
              </p:txBody>
            </p:sp>
            <p:sp>
              <p:nvSpPr>
                <p:cNvPr id="12533" name="Freeform 911"/>
                <p:cNvSpPr>
                  <a:spLocks/>
                </p:cNvSpPr>
                <p:nvPr/>
              </p:nvSpPr>
              <p:spPr bwMode="auto">
                <a:xfrm>
                  <a:off x="2804" y="4065"/>
                  <a:ext cx="9" cy="2"/>
                </a:xfrm>
                <a:custGeom>
                  <a:avLst/>
                  <a:gdLst>
                    <a:gd name="T0" fmla="*/ 0 w 28"/>
                    <a:gd name="T1" fmla="*/ 1 h 4"/>
                    <a:gd name="T2" fmla="*/ 0 w 28"/>
                    <a:gd name="T3" fmla="*/ 1 h 4"/>
                    <a:gd name="T4" fmla="*/ 0 w 28"/>
                    <a:gd name="T5" fmla="*/ 1 h 4"/>
                    <a:gd name="T6" fmla="*/ 0 w 28"/>
                    <a:gd name="T7" fmla="*/ 1 h 4"/>
                    <a:gd name="T8" fmla="*/ 0 w 28"/>
                    <a:gd name="T9" fmla="*/ 0 h 4"/>
                    <a:gd name="T10" fmla="*/ 0 w 28"/>
                    <a:gd name="T11" fmla="*/ 0 h 4"/>
                    <a:gd name="T12" fmla="*/ 0 w 28"/>
                    <a:gd name="T13" fmla="*/ 1 h 4"/>
                    <a:gd name="T14" fmla="*/ 0 w 28"/>
                    <a:gd name="T15" fmla="*/ 1 h 4"/>
                    <a:gd name="T16" fmla="*/ 0 w 28"/>
                    <a:gd name="T17" fmla="*/ 1 h 4"/>
                    <a:gd name="T18" fmla="*/ 0 w 28"/>
                    <a:gd name="T19" fmla="*/ 1 h 4"/>
                    <a:gd name="T20" fmla="*/ 0 w 28"/>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
                    <a:gd name="T34" fmla="*/ 0 h 4"/>
                    <a:gd name="T35" fmla="*/ 28 w 28"/>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 h="4">
                      <a:moveTo>
                        <a:pt x="0" y="4"/>
                      </a:moveTo>
                      <a:lnTo>
                        <a:pt x="0" y="2"/>
                      </a:lnTo>
                      <a:lnTo>
                        <a:pt x="0" y="1"/>
                      </a:lnTo>
                      <a:lnTo>
                        <a:pt x="0" y="0"/>
                      </a:lnTo>
                      <a:lnTo>
                        <a:pt x="28" y="0"/>
                      </a:lnTo>
                      <a:lnTo>
                        <a:pt x="28" y="1"/>
                      </a:lnTo>
                      <a:lnTo>
                        <a:pt x="28" y="2"/>
                      </a:lnTo>
                      <a:lnTo>
                        <a:pt x="27" y="2"/>
                      </a:lnTo>
                      <a:lnTo>
                        <a:pt x="27" y="4"/>
                      </a:lnTo>
                      <a:lnTo>
                        <a:pt x="0" y="4"/>
                      </a:lnTo>
                      <a:close/>
                    </a:path>
                  </a:pathLst>
                </a:custGeom>
                <a:solidFill>
                  <a:srgbClr val="A1A1A1"/>
                </a:solidFill>
                <a:ln w="9525">
                  <a:noFill/>
                  <a:round/>
                  <a:headEnd/>
                  <a:tailEnd/>
                </a:ln>
              </p:spPr>
              <p:txBody>
                <a:bodyPr/>
                <a:lstStyle/>
                <a:p>
                  <a:endParaRPr lang="en-US"/>
                </a:p>
              </p:txBody>
            </p:sp>
            <p:sp>
              <p:nvSpPr>
                <p:cNvPr id="12534" name="Freeform 912"/>
                <p:cNvSpPr>
                  <a:spLocks/>
                </p:cNvSpPr>
                <p:nvPr/>
              </p:nvSpPr>
              <p:spPr bwMode="auto">
                <a:xfrm>
                  <a:off x="2804" y="4066"/>
                  <a:ext cx="9" cy="1"/>
                </a:xfrm>
                <a:custGeom>
                  <a:avLst/>
                  <a:gdLst>
                    <a:gd name="T0" fmla="*/ 0 w 27"/>
                    <a:gd name="T1" fmla="*/ 0 h 4"/>
                    <a:gd name="T2" fmla="*/ 0 w 27"/>
                    <a:gd name="T3" fmla="*/ 0 h 4"/>
                    <a:gd name="T4" fmla="*/ 0 w 27"/>
                    <a:gd name="T5" fmla="*/ 0 h 4"/>
                    <a:gd name="T6" fmla="*/ 0 w 27"/>
                    <a:gd name="T7" fmla="*/ 0 h 4"/>
                    <a:gd name="T8" fmla="*/ 0 w 27"/>
                    <a:gd name="T9" fmla="*/ 0 h 4"/>
                    <a:gd name="T10" fmla="*/ 0 w 27"/>
                    <a:gd name="T11" fmla="*/ 0 h 4"/>
                    <a:gd name="T12" fmla="*/ 0 w 27"/>
                    <a:gd name="T13" fmla="*/ 0 h 4"/>
                    <a:gd name="T14" fmla="*/ 0 w 27"/>
                    <a:gd name="T15" fmla="*/ 0 h 4"/>
                    <a:gd name="T16" fmla="*/ 0 w 27"/>
                    <a:gd name="T17" fmla="*/ 0 h 4"/>
                    <a:gd name="T18" fmla="*/ 0 w 27"/>
                    <a:gd name="T19" fmla="*/ 0 h 4"/>
                    <a:gd name="T20" fmla="*/ 0 w 27"/>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4"/>
                    <a:gd name="T35" fmla="*/ 27 w 27"/>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4">
                      <a:moveTo>
                        <a:pt x="0" y="4"/>
                      </a:moveTo>
                      <a:lnTo>
                        <a:pt x="0" y="4"/>
                      </a:lnTo>
                      <a:lnTo>
                        <a:pt x="0" y="3"/>
                      </a:lnTo>
                      <a:lnTo>
                        <a:pt x="0" y="1"/>
                      </a:lnTo>
                      <a:lnTo>
                        <a:pt x="0" y="0"/>
                      </a:lnTo>
                      <a:lnTo>
                        <a:pt x="27" y="0"/>
                      </a:lnTo>
                      <a:lnTo>
                        <a:pt x="27" y="1"/>
                      </a:lnTo>
                      <a:lnTo>
                        <a:pt x="27" y="3"/>
                      </a:lnTo>
                      <a:lnTo>
                        <a:pt x="27" y="4"/>
                      </a:lnTo>
                      <a:lnTo>
                        <a:pt x="0" y="4"/>
                      </a:lnTo>
                      <a:close/>
                    </a:path>
                  </a:pathLst>
                </a:custGeom>
                <a:solidFill>
                  <a:srgbClr val="999999"/>
                </a:solidFill>
                <a:ln w="9525">
                  <a:noFill/>
                  <a:round/>
                  <a:headEnd/>
                  <a:tailEnd/>
                </a:ln>
              </p:spPr>
              <p:txBody>
                <a:bodyPr/>
                <a:lstStyle/>
                <a:p>
                  <a:endParaRPr lang="en-US"/>
                </a:p>
              </p:txBody>
            </p:sp>
            <p:sp>
              <p:nvSpPr>
                <p:cNvPr id="12535" name="Freeform 913"/>
                <p:cNvSpPr>
                  <a:spLocks/>
                </p:cNvSpPr>
                <p:nvPr/>
              </p:nvSpPr>
              <p:spPr bwMode="auto">
                <a:xfrm>
                  <a:off x="2804" y="4067"/>
                  <a:ext cx="9" cy="1"/>
                </a:xfrm>
                <a:custGeom>
                  <a:avLst/>
                  <a:gdLst>
                    <a:gd name="T0" fmla="*/ 0 w 27"/>
                    <a:gd name="T1" fmla="*/ 0 h 3"/>
                    <a:gd name="T2" fmla="*/ 0 w 27"/>
                    <a:gd name="T3" fmla="*/ 0 h 3"/>
                    <a:gd name="T4" fmla="*/ 0 w 27"/>
                    <a:gd name="T5" fmla="*/ 0 h 3"/>
                    <a:gd name="T6" fmla="*/ 0 w 27"/>
                    <a:gd name="T7" fmla="*/ 0 h 3"/>
                    <a:gd name="T8" fmla="*/ 0 w 27"/>
                    <a:gd name="T9" fmla="*/ 0 h 3"/>
                    <a:gd name="T10" fmla="*/ 0 w 27"/>
                    <a:gd name="T11" fmla="*/ 0 h 3"/>
                    <a:gd name="T12" fmla="*/ 0 w 27"/>
                    <a:gd name="T13" fmla="*/ 0 h 3"/>
                    <a:gd name="T14" fmla="*/ 0 w 27"/>
                    <a:gd name="T15" fmla="*/ 0 h 3"/>
                    <a:gd name="T16" fmla="*/ 0 w 27"/>
                    <a:gd name="T17" fmla="*/ 0 h 3"/>
                    <a:gd name="T18" fmla="*/ 0 w 27"/>
                    <a:gd name="T19" fmla="*/ 0 h 3"/>
                    <a:gd name="T20" fmla="*/ 0 w 27"/>
                    <a:gd name="T21" fmla="*/ 0 h 3"/>
                    <a:gd name="T22" fmla="*/ 0 w 27"/>
                    <a:gd name="T23" fmla="*/ 0 h 3"/>
                    <a:gd name="T24" fmla="*/ 0 w 27"/>
                    <a:gd name="T25" fmla="*/ 0 h 3"/>
                    <a:gd name="T26" fmla="*/ 0 w 27"/>
                    <a:gd name="T27" fmla="*/ 0 h 3"/>
                    <a:gd name="T28" fmla="*/ 0 w 27"/>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3"/>
                    <a:gd name="T47" fmla="*/ 27 w 27"/>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3">
                      <a:moveTo>
                        <a:pt x="0" y="0"/>
                      </a:moveTo>
                      <a:lnTo>
                        <a:pt x="0" y="1"/>
                      </a:lnTo>
                      <a:lnTo>
                        <a:pt x="0" y="2"/>
                      </a:lnTo>
                      <a:lnTo>
                        <a:pt x="2" y="2"/>
                      </a:lnTo>
                      <a:lnTo>
                        <a:pt x="3" y="3"/>
                      </a:lnTo>
                      <a:lnTo>
                        <a:pt x="24" y="3"/>
                      </a:lnTo>
                      <a:lnTo>
                        <a:pt x="25" y="2"/>
                      </a:lnTo>
                      <a:lnTo>
                        <a:pt x="27" y="2"/>
                      </a:lnTo>
                      <a:lnTo>
                        <a:pt x="27" y="1"/>
                      </a:lnTo>
                      <a:lnTo>
                        <a:pt x="27" y="0"/>
                      </a:lnTo>
                      <a:lnTo>
                        <a:pt x="0" y="0"/>
                      </a:lnTo>
                      <a:close/>
                    </a:path>
                  </a:pathLst>
                </a:custGeom>
                <a:solidFill>
                  <a:srgbClr val="8F8F8F"/>
                </a:solidFill>
                <a:ln w="9525">
                  <a:noFill/>
                  <a:round/>
                  <a:headEnd/>
                  <a:tailEnd/>
                </a:ln>
              </p:spPr>
              <p:txBody>
                <a:bodyPr/>
                <a:lstStyle/>
                <a:p>
                  <a:endParaRPr lang="en-US"/>
                </a:p>
              </p:txBody>
            </p:sp>
            <p:sp>
              <p:nvSpPr>
                <p:cNvPr id="12536" name="Freeform 914"/>
                <p:cNvSpPr>
                  <a:spLocks/>
                </p:cNvSpPr>
                <p:nvPr/>
              </p:nvSpPr>
              <p:spPr bwMode="auto">
                <a:xfrm>
                  <a:off x="2804" y="4067"/>
                  <a:ext cx="9" cy="2"/>
                </a:xfrm>
                <a:custGeom>
                  <a:avLst/>
                  <a:gdLst>
                    <a:gd name="T0" fmla="*/ 0 w 27"/>
                    <a:gd name="T1" fmla="*/ 0 h 5"/>
                    <a:gd name="T2" fmla="*/ 0 w 27"/>
                    <a:gd name="T3" fmla="*/ 0 h 5"/>
                    <a:gd name="T4" fmla="*/ 0 w 27"/>
                    <a:gd name="T5" fmla="*/ 0 h 5"/>
                    <a:gd name="T6" fmla="*/ 0 w 27"/>
                    <a:gd name="T7" fmla="*/ 0 h 5"/>
                    <a:gd name="T8" fmla="*/ 0 w 27"/>
                    <a:gd name="T9" fmla="*/ 0 h 5"/>
                    <a:gd name="T10" fmla="*/ 0 w 27"/>
                    <a:gd name="T11" fmla="*/ 0 h 5"/>
                    <a:gd name="T12" fmla="*/ 0 w 27"/>
                    <a:gd name="T13" fmla="*/ 0 h 5"/>
                    <a:gd name="T14" fmla="*/ 0 w 27"/>
                    <a:gd name="T15" fmla="*/ 0 h 5"/>
                    <a:gd name="T16" fmla="*/ 0 w 27"/>
                    <a:gd name="T17" fmla="*/ 0 h 5"/>
                    <a:gd name="T18" fmla="*/ 0 w 27"/>
                    <a:gd name="T19" fmla="*/ 0 h 5"/>
                    <a:gd name="T20" fmla="*/ 0 w 27"/>
                    <a:gd name="T21" fmla="*/ 0 h 5"/>
                    <a:gd name="T22" fmla="*/ 0 w 27"/>
                    <a:gd name="T23" fmla="*/ 0 h 5"/>
                    <a:gd name="T24" fmla="*/ 0 w 27"/>
                    <a:gd name="T25" fmla="*/ 0 h 5"/>
                    <a:gd name="T26" fmla="*/ 0 w 27"/>
                    <a:gd name="T27" fmla="*/ 0 h 5"/>
                    <a:gd name="T28" fmla="*/ 0 w 27"/>
                    <a:gd name="T29" fmla="*/ 0 h 5"/>
                    <a:gd name="T30" fmla="*/ 0 w 27"/>
                    <a:gd name="T31" fmla="*/ 0 h 5"/>
                    <a:gd name="T32" fmla="*/ 0 w 27"/>
                    <a:gd name="T33" fmla="*/ 0 h 5"/>
                    <a:gd name="T34" fmla="*/ 0 w 27"/>
                    <a:gd name="T35" fmla="*/ 0 h 5"/>
                    <a:gd name="T36" fmla="*/ 0 w 27"/>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
                    <a:gd name="T58" fmla="*/ 0 h 5"/>
                    <a:gd name="T59" fmla="*/ 27 w 27"/>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 h="5">
                      <a:moveTo>
                        <a:pt x="0" y="0"/>
                      </a:moveTo>
                      <a:lnTo>
                        <a:pt x="0" y="1"/>
                      </a:lnTo>
                      <a:lnTo>
                        <a:pt x="2" y="2"/>
                      </a:lnTo>
                      <a:lnTo>
                        <a:pt x="5" y="3"/>
                      </a:lnTo>
                      <a:lnTo>
                        <a:pt x="7" y="3"/>
                      </a:lnTo>
                      <a:lnTo>
                        <a:pt x="10" y="5"/>
                      </a:lnTo>
                      <a:lnTo>
                        <a:pt x="20" y="5"/>
                      </a:lnTo>
                      <a:lnTo>
                        <a:pt x="21" y="5"/>
                      </a:lnTo>
                      <a:lnTo>
                        <a:pt x="22" y="5"/>
                      </a:lnTo>
                      <a:lnTo>
                        <a:pt x="22" y="3"/>
                      </a:lnTo>
                      <a:lnTo>
                        <a:pt x="24" y="2"/>
                      </a:lnTo>
                      <a:lnTo>
                        <a:pt x="25" y="1"/>
                      </a:lnTo>
                      <a:lnTo>
                        <a:pt x="27" y="0"/>
                      </a:lnTo>
                      <a:lnTo>
                        <a:pt x="0" y="0"/>
                      </a:lnTo>
                      <a:close/>
                    </a:path>
                  </a:pathLst>
                </a:custGeom>
                <a:solidFill>
                  <a:srgbClr val="858585"/>
                </a:solidFill>
                <a:ln w="9525">
                  <a:noFill/>
                  <a:round/>
                  <a:headEnd/>
                  <a:tailEnd/>
                </a:ln>
              </p:spPr>
              <p:txBody>
                <a:bodyPr/>
                <a:lstStyle/>
                <a:p>
                  <a:endParaRPr lang="en-US"/>
                </a:p>
              </p:txBody>
            </p:sp>
            <p:sp>
              <p:nvSpPr>
                <p:cNvPr id="12537" name="Freeform 915"/>
                <p:cNvSpPr>
                  <a:spLocks/>
                </p:cNvSpPr>
                <p:nvPr/>
              </p:nvSpPr>
              <p:spPr bwMode="auto">
                <a:xfrm>
                  <a:off x="2805" y="4068"/>
                  <a:ext cx="7" cy="1"/>
                </a:xfrm>
                <a:custGeom>
                  <a:avLst/>
                  <a:gdLst>
                    <a:gd name="T0" fmla="*/ 0 w 21"/>
                    <a:gd name="T1" fmla="*/ 0 h 4"/>
                    <a:gd name="T2" fmla="*/ 0 w 21"/>
                    <a:gd name="T3" fmla="*/ 0 h 4"/>
                    <a:gd name="T4" fmla="*/ 0 w 21"/>
                    <a:gd name="T5" fmla="*/ 0 h 4"/>
                    <a:gd name="T6" fmla="*/ 0 w 21"/>
                    <a:gd name="T7" fmla="*/ 0 h 4"/>
                    <a:gd name="T8" fmla="*/ 0 w 21"/>
                    <a:gd name="T9" fmla="*/ 0 h 4"/>
                    <a:gd name="T10" fmla="*/ 0 w 21"/>
                    <a:gd name="T11" fmla="*/ 0 h 4"/>
                    <a:gd name="T12" fmla="*/ 0 w 21"/>
                    <a:gd name="T13" fmla="*/ 0 h 4"/>
                    <a:gd name="T14" fmla="*/ 0 w 21"/>
                    <a:gd name="T15" fmla="*/ 0 h 4"/>
                    <a:gd name="T16" fmla="*/ 0 w 21"/>
                    <a:gd name="T17" fmla="*/ 0 h 4"/>
                    <a:gd name="T18" fmla="*/ 0 w 21"/>
                    <a:gd name="T19" fmla="*/ 0 h 4"/>
                    <a:gd name="T20" fmla="*/ 0 w 21"/>
                    <a:gd name="T21" fmla="*/ 0 h 4"/>
                    <a:gd name="T22" fmla="*/ 0 w 21"/>
                    <a:gd name="T23" fmla="*/ 0 h 4"/>
                    <a:gd name="T24" fmla="*/ 0 w 21"/>
                    <a:gd name="T25" fmla="*/ 0 h 4"/>
                    <a:gd name="T26" fmla="*/ 0 w 21"/>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
                    <a:gd name="T43" fmla="*/ 0 h 4"/>
                    <a:gd name="T44" fmla="*/ 21 w 21"/>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 h="4">
                      <a:moveTo>
                        <a:pt x="0" y="0"/>
                      </a:moveTo>
                      <a:lnTo>
                        <a:pt x="3" y="1"/>
                      </a:lnTo>
                      <a:lnTo>
                        <a:pt x="7" y="3"/>
                      </a:lnTo>
                      <a:lnTo>
                        <a:pt x="8" y="3"/>
                      </a:lnTo>
                      <a:lnTo>
                        <a:pt x="11" y="4"/>
                      </a:lnTo>
                      <a:lnTo>
                        <a:pt x="14" y="4"/>
                      </a:lnTo>
                      <a:lnTo>
                        <a:pt x="17" y="3"/>
                      </a:lnTo>
                      <a:lnTo>
                        <a:pt x="19" y="3"/>
                      </a:lnTo>
                      <a:lnTo>
                        <a:pt x="19" y="1"/>
                      </a:lnTo>
                      <a:lnTo>
                        <a:pt x="21" y="1"/>
                      </a:lnTo>
                      <a:lnTo>
                        <a:pt x="21" y="0"/>
                      </a:lnTo>
                      <a:lnTo>
                        <a:pt x="0" y="0"/>
                      </a:lnTo>
                      <a:close/>
                    </a:path>
                  </a:pathLst>
                </a:custGeom>
                <a:solidFill>
                  <a:srgbClr val="7D7D7D"/>
                </a:solidFill>
                <a:ln w="9525">
                  <a:noFill/>
                  <a:round/>
                  <a:headEnd/>
                  <a:tailEnd/>
                </a:ln>
              </p:spPr>
              <p:txBody>
                <a:bodyPr/>
                <a:lstStyle/>
                <a:p>
                  <a:endParaRPr lang="en-US"/>
                </a:p>
              </p:txBody>
            </p:sp>
            <p:sp>
              <p:nvSpPr>
                <p:cNvPr id="12538" name="Freeform 916"/>
                <p:cNvSpPr>
                  <a:spLocks/>
                </p:cNvSpPr>
                <p:nvPr/>
              </p:nvSpPr>
              <p:spPr bwMode="auto">
                <a:xfrm>
                  <a:off x="2807" y="4069"/>
                  <a:ext cx="3" cy="1"/>
                </a:xfrm>
                <a:custGeom>
                  <a:avLst/>
                  <a:gdLst>
                    <a:gd name="T0" fmla="*/ 0 w 10"/>
                    <a:gd name="T1" fmla="*/ 0 h 1"/>
                    <a:gd name="T2" fmla="*/ 0 w 10"/>
                    <a:gd name="T3" fmla="*/ 0 h 1"/>
                    <a:gd name="T4" fmla="*/ 0 w 10"/>
                    <a:gd name="T5" fmla="*/ 0 h 1"/>
                    <a:gd name="T6" fmla="*/ 0 w 10"/>
                    <a:gd name="T7" fmla="*/ 1 h 1"/>
                    <a:gd name="T8" fmla="*/ 0 w 10"/>
                    <a:gd name="T9" fmla="*/ 1 h 1"/>
                    <a:gd name="T10" fmla="*/ 0 w 10"/>
                    <a:gd name="T11" fmla="*/ 1 h 1"/>
                    <a:gd name="T12" fmla="*/ 0 w 10"/>
                    <a:gd name="T13" fmla="*/ 1 h 1"/>
                    <a:gd name="T14" fmla="*/ 0 w 10"/>
                    <a:gd name="T15" fmla="*/ 0 h 1"/>
                    <a:gd name="T16" fmla="*/ 0 w 10"/>
                    <a:gd name="T17" fmla="*/ 0 h 1"/>
                    <a:gd name="T18" fmla="*/ 0 w 10"/>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1"/>
                    <a:gd name="T32" fmla="*/ 10 w 10"/>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1">
                      <a:moveTo>
                        <a:pt x="0" y="0"/>
                      </a:moveTo>
                      <a:lnTo>
                        <a:pt x="1" y="0"/>
                      </a:lnTo>
                      <a:lnTo>
                        <a:pt x="3" y="0"/>
                      </a:lnTo>
                      <a:lnTo>
                        <a:pt x="4" y="1"/>
                      </a:lnTo>
                      <a:lnTo>
                        <a:pt x="6" y="1"/>
                      </a:lnTo>
                      <a:lnTo>
                        <a:pt x="8" y="0"/>
                      </a:lnTo>
                      <a:lnTo>
                        <a:pt x="10" y="0"/>
                      </a:lnTo>
                      <a:lnTo>
                        <a:pt x="0" y="0"/>
                      </a:lnTo>
                      <a:close/>
                    </a:path>
                  </a:pathLst>
                </a:custGeom>
                <a:solidFill>
                  <a:srgbClr val="737373"/>
                </a:solidFill>
                <a:ln w="9525">
                  <a:noFill/>
                  <a:round/>
                  <a:headEnd/>
                  <a:tailEnd/>
                </a:ln>
              </p:spPr>
              <p:txBody>
                <a:bodyPr/>
                <a:lstStyle/>
                <a:p>
                  <a:endParaRPr lang="en-US"/>
                </a:p>
              </p:txBody>
            </p:sp>
            <p:sp>
              <p:nvSpPr>
                <p:cNvPr id="12539" name="Freeform 917"/>
                <p:cNvSpPr>
                  <a:spLocks/>
                </p:cNvSpPr>
                <p:nvPr/>
              </p:nvSpPr>
              <p:spPr bwMode="auto">
                <a:xfrm>
                  <a:off x="2802" y="4061"/>
                  <a:ext cx="5" cy="4"/>
                </a:xfrm>
                <a:custGeom>
                  <a:avLst/>
                  <a:gdLst>
                    <a:gd name="T0" fmla="*/ 0 w 14"/>
                    <a:gd name="T1" fmla="*/ 0 h 11"/>
                    <a:gd name="T2" fmla="*/ 0 w 14"/>
                    <a:gd name="T3" fmla="*/ 0 h 11"/>
                    <a:gd name="T4" fmla="*/ 0 w 14"/>
                    <a:gd name="T5" fmla="*/ 0 h 11"/>
                    <a:gd name="T6" fmla="*/ 0 w 14"/>
                    <a:gd name="T7" fmla="*/ 0 h 11"/>
                    <a:gd name="T8" fmla="*/ 0 w 14"/>
                    <a:gd name="T9" fmla="*/ 0 h 11"/>
                    <a:gd name="T10" fmla="*/ 0 w 14"/>
                    <a:gd name="T11" fmla="*/ 0 h 11"/>
                    <a:gd name="T12" fmla="*/ 0 w 14"/>
                    <a:gd name="T13" fmla="*/ 0 h 11"/>
                    <a:gd name="T14" fmla="*/ 0 w 14"/>
                    <a:gd name="T15" fmla="*/ 0 h 11"/>
                    <a:gd name="T16" fmla="*/ 0 w 14"/>
                    <a:gd name="T17" fmla="*/ 0 h 11"/>
                    <a:gd name="T18" fmla="*/ 0 w 14"/>
                    <a:gd name="T19" fmla="*/ 0 h 11"/>
                    <a:gd name="T20" fmla="*/ 0 w 14"/>
                    <a:gd name="T21" fmla="*/ 0 h 11"/>
                    <a:gd name="T22" fmla="*/ 0 w 14"/>
                    <a:gd name="T23" fmla="*/ 0 h 11"/>
                    <a:gd name="T24" fmla="*/ 0 w 14"/>
                    <a:gd name="T25" fmla="*/ 0 h 11"/>
                    <a:gd name="T26" fmla="*/ 0 w 14"/>
                    <a:gd name="T27" fmla="*/ 0 h 11"/>
                    <a:gd name="T28" fmla="*/ 0 w 14"/>
                    <a:gd name="T29" fmla="*/ 0 h 11"/>
                    <a:gd name="T30" fmla="*/ 0 w 14"/>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1"/>
                    <a:gd name="T50" fmla="*/ 14 w 14"/>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1">
                      <a:moveTo>
                        <a:pt x="12" y="10"/>
                      </a:moveTo>
                      <a:lnTo>
                        <a:pt x="11" y="11"/>
                      </a:lnTo>
                      <a:lnTo>
                        <a:pt x="12" y="11"/>
                      </a:lnTo>
                      <a:lnTo>
                        <a:pt x="12" y="8"/>
                      </a:lnTo>
                      <a:lnTo>
                        <a:pt x="14" y="8"/>
                      </a:lnTo>
                      <a:lnTo>
                        <a:pt x="8" y="0"/>
                      </a:lnTo>
                      <a:lnTo>
                        <a:pt x="7" y="0"/>
                      </a:lnTo>
                      <a:lnTo>
                        <a:pt x="3" y="4"/>
                      </a:lnTo>
                      <a:lnTo>
                        <a:pt x="3" y="5"/>
                      </a:lnTo>
                      <a:lnTo>
                        <a:pt x="0" y="7"/>
                      </a:lnTo>
                      <a:lnTo>
                        <a:pt x="3" y="5"/>
                      </a:lnTo>
                      <a:lnTo>
                        <a:pt x="1" y="6"/>
                      </a:lnTo>
                      <a:lnTo>
                        <a:pt x="0" y="7"/>
                      </a:lnTo>
                      <a:lnTo>
                        <a:pt x="12" y="10"/>
                      </a:lnTo>
                      <a:close/>
                    </a:path>
                  </a:pathLst>
                </a:custGeom>
                <a:solidFill>
                  <a:srgbClr val="000000"/>
                </a:solidFill>
                <a:ln w="9525">
                  <a:noFill/>
                  <a:round/>
                  <a:headEnd/>
                  <a:tailEnd/>
                </a:ln>
              </p:spPr>
              <p:txBody>
                <a:bodyPr/>
                <a:lstStyle/>
                <a:p>
                  <a:endParaRPr lang="en-US"/>
                </a:p>
              </p:txBody>
            </p:sp>
            <p:sp>
              <p:nvSpPr>
                <p:cNvPr id="12540" name="Freeform 918"/>
                <p:cNvSpPr>
                  <a:spLocks/>
                </p:cNvSpPr>
                <p:nvPr/>
              </p:nvSpPr>
              <p:spPr bwMode="auto">
                <a:xfrm>
                  <a:off x="2802" y="4063"/>
                  <a:ext cx="4" cy="6"/>
                </a:xfrm>
                <a:custGeom>
                  <a:avLst/>
                  <a:gdLst>
                    <a:gd name="T0" fmla="*/ 0 w 13"/>
                    <a:gd name="T1" fmla="*/ 0 h 16"/>
                    <a:gd name="T2" fmla="*/ 0 w 13"/>
                    <a:gd name="T3" fmla="*/ 0 h 16"/>
                    <a:gd name="T4" fmla="*/ 0 w 13"/>
                    <a:gd name="T5" fmla="*/ 0 h 16"/>
                    <a:gd name="T6" fmla="*/ 0 w 13"/>
                    <a:gd name="T7" fmla="*/ 0 h 16"/>
                    <a:gd name="T8" fmla="*/ 0 w 13"/>
                    <a:gd name="T9" fmla="*/ 0 h 16"/>
                    <a:gd name="T10" fmla="*/ 0 w 13"/>
                    <a:gd name="T11" fmla="*/ 0 h 16"/>
                    <a:gd name="T12" fmla="*/ 0 w 13"/>
                    <a:gd name="T13" fmla="*/ 0 h 16"/>
                    <a:gd name="T14" fmla="*/ 0 w 13"/>
                    <a:gd name="T15" fmla="*/ 0 h 16"/>
                    <a:gd name="T16" fmla="*/ 0 w 13"/>
                    <a:gd name="T17" fmla="*/ 0 h 16"/>
                    <a:gd name="T18" fmla="*/ 0 w 13"/>
                    <a:gd name="T19" fmla="*/ 0 h 16"/>
                    <a:gd name="T20" fmla="*/ 0 w 13"/>
                    <a:gd name="T21" fmla="*/ 0 h 16"/>
                    <a:gd name="T22" fmla="*/ 0 w 13"/>
                    <a:gd name="T23" fmla="*/ 0 h 16"/>
                    <a:gd name="T24" fmla="*/ 0 w 13"/>
                    <a:gd name="T25" fmla="*/ 0 h 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
                    <a:gd name="T40" fmla="*/ 0 h 16"/>
                    <a:gd name="T41" fmla="*/ 13 w 13"/>
                    <a:gd name="T42" fmla="*/ 16 h 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 h="16">
                      <a:moveTo>
                        <a:pt x="11" y="10"/>
                      </a:moveTo>
                      <a:lnTo>
                        <a:pt x="11" y="10"/>
                      </a:lnTo>
                      <a:lnTo>
                        <a:pt x="11" y="11"/>
                      </a:lnTo>
                      <a:lnTo>
                        <a:pt x="12" y="7"/>
                      </a:lnTo>
                      <a:lnTo>
                        <a:pt x="12" y="5"/>
                      </a:lnTo>
                      <a:lnTo>
                        <a:pt x="13" y="3"/>
                      </a:lnTo>
                      <a:lnTo>
                        <a:pt x="1" y="0"/>
                      </a:lnTo>
                      <a:lnTo>
                        <a:pt x="1" y="1"/>
                      </a:lnTo>
                      <a:lnTo>
                        <a:pt x="0" y="6"/>
                      </a:lnTo>
                      <a:lnTo>
                        <a:pt x="0" y="11"/>
                      </a:lnTo>
                      <a:lnTo>
                        <a:pt x="1" y="16"/>
                      </a:lnTo>
                      <a:lnTo>
                        <a:pt x="11" y="10"/>
                      </a:lnTo>
                      <a:close/>
                    </a:path>
                  </a:pathLst>
                </a:custGeom>
                <a:solidFill>
                  <a:srgbClr val="000000"/>
                </a:solidFill>
                <a:ln w="9525">
                  <a:noFill/>
                  <a:round/>
                  <a:headEnd/>
                  <a:tailEnd/>
                </a:ln>
              </p:spPr>
              <p:txBody>
                <a:bodyPr/>
                <a:lstStyle/>
                <a:p>
                  <a:endParaRPr lang="en-US"/>
                </a:p>
              </p:txBody>
            </p:sp>
            <p:sp>
              <p:nvSpPr>
                <p:cNvPr id="12541" name="Freeform 919"/>
                <p:cNvSpPr>
                  <a:spLocks/>
                </p:cNvSpPr>
                <p:nvPr/>
              </p:nvSpPr>
              <p:spPr bwMode="auto">
                <a:xfrm>
                  <a:off x="2802" y="4067"/>
                  <a:ext cx="7" cy="4"/>
                </a:xfrm>
                <a:custGeom>
                  <a:avLst/>
                  <a:gdLst>
                    <a:gd name="T0" fmla="*/ 0 w 21"/>
                    <a:gd name="T1" fmla="*/ 0 h 13"/>
                    <a:gd name="T2" fmla="*/ 0 w 21"/>
                    <a:gd name="T3" fmla="*/ 0 h 13"/>
                    <a:gd name="T4" fmla="*/ 0 w 21"/>
                    <a:gd name="T5" fmla="*/ 0 h 13"/>
                    <a:gd name="T6" fmla="*/ 0 w 21"/>
                    <a:gd name="T7" fmla="*/ 0 h 13"/>
                    <a:gd name="T8" fmla="*/ 0 w 21"/>
                    <a:gd name="T9" fmla="*/ 0 h 13"/>
                    <a:gd name="T10" fmla="*/ 0 w 21"/>
                    <a:gd name="T11" fmla="*/ 0 h 13"/>
                    <a:gd name="T12" fmla="*/ 0 w 21"/>
                    <a:gd name="T13" fmla="*/ 0 h 13"/>
                    <a:gd name="T14" fmla="*/ 0 w 21"/>
                    <a:gd name="T15" fmla="*/ 0 h 13"/>
                    <a:gd name="T16" fmla="*/ 0 w 21"/>
                    <a:gd name="T17" fmla="*/ 0 h 13"/>
                    <a:gd name="T18" fmla="*/ 0 w 21"/>
                    <a:gd name="T19" fmla="*/ 0 h 13"/>
                    <a:gd name="T20" fmla="*/ 0 w 21"/>
                    <a:gd name="T21" fmla="*/ 0 h 13"/>
                    <a:gd name="T22" fmla="*/ 0 w 21"/>
                    <a:gd name="T23" fmla="*/ 0 h 13"/>
                    <a:gd name="T24" fmla="*/ 0 w 21"/>
                    <a:gd name="T25" fmla="*/ 0 h 13"/>
                    <a:gd name="T26" fmla="*/ 0 w 21"/>
                    <a:gd name="T27" fmla="*/ 0 h 13"/>
                    <a:gd name="T28" fmla="*/ 0 w 21"/>
                    <a:gd name="T29" fmla="*/ 0 h 13"/>
                    <a:gd name="T30" fmla="*/ 0 w 21"/>
                    <a:gd name="T31" fmla="*/ 0 h 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3"/>
                    <a:gd name="T50" fmla="*/ 21 w 21"/>
                    <a:gd name="T51" fmla="*/ 13 h 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3">
                      <a:moveTo>
                        <a:pt x="19" y="2"/>
                      </a:moveTo>
                      <a:lnTo>
                        <a:pt x="21" y="3"/>
                      </a:lnTo>
                      <a:lnTo>
                        <a:pt x="18" y="2"/>
                      </a:lnTo>
                      <a:lnTo>
                        <a:pt x="14" y="1"/>
                      </a:lnTo>
                      <a:lnTo>
                        <a:pt x="10" y="0"/>
                      </a:lnTo>
                      <a:lnTo>
                        <a:pt x="0" y="6"/>
                      </a:lnTo>
                      <a:lnTo>
                        <a:pt x="4" y="8"/>
                      </a:lnTo>
                      <a:lnTo>
                        <a:pt x="11" y="10"/>
                      </a:lnTo>
                      <a:lnTo>
                        <a:pt x="15" y="11"/>
                      </a:lnTo>
                      <a:lnTo>
                        <a:pt x="16" y="11"/>
                      </a:lnTo>
                      <a:lnTo>
                        <a:pt x="19" y="13"/>
                      </a:lnTo>
                      <a:lnTo>
                        <a:pt x="16" y="11"/>
                      </a:lnTo>
                      <a:lnTo>
                        <a:pt x="16" y="13"/>
                      </a:lnTo>
                      <a:lnTo>
                        <a:pt x="19" y="13"/>
                      </a:lnTo>
                      <a:lnTo>
                        <a:pt x="19" y="2"/>
                      </a:lnTo>
                      <a:close/>
                    </a:path>
                  </a:pathLst>
                </a:custGeom>
                <a:solidFill>
                  <a:srgbClr val="000000"/>
                </a:solidFill>
                <a:ln w="9525">
                  <a:noFill/>
                  <a:round/>
                  <a:headEnd/>
                  <a:tailEnd/>
                </a:ln>
              </p:spPr>
              <p:txBody>
                <a:bodyPr/>
                <a:lstStyle/>
                <a:p>
                  <a:endParaRPr lang="en-US"/>
                </a:p>
              </p:txBody>
            </p:sp>
            <p:sp>
              <p:nvSpPr>
                <p:cNvPr id="12542" name="Freeform 920"/>
                <p:cNvSpPr>
                  <a:spLocks/>
                </p:cNvSpPr>
                <p:nvPr/>
              </p:nvSpPr>
              <p:spPr bwMode="auto">
                <a:xfrm>
                  <a:off x="2808" y="4067"/>
                  <a:ext cx="4" cy="4"/>
                </a:xfrm>
                <a:custGeom>
                  <a:avLst/>
                  <a:gdLst>
                    <a:gd name="T0" fmla="*/ 0 w 10"/>
                    <a:gd name="T1" fmla="*/ 0 h 11"/>
                    <a:gd name="T2" fmla="*/ 0 w 10"/>
                    <a:gd name="T3" fmla="*/ 0 h 11"/>
                    <a:gd name="T4" fmla="*/ 0 w 10"/>
                    <a:gd name="T5" fmla="*/ 0 h 11"/>
                    <a:gd name="T6" fmla="*/ 0 w 10"/>
                    <a:gd name="T7" fmla="*/ 0 h 11"/>
                    <a:gd name="T8" fmla="*/ 0 w 10"/>
                    <a:gd name="T9" fmla="*/ 0 h 11"/>
                    <a:gd name="T10" fmla="*/ 0 w 10"/>
                    <a:gd name="T11" fmla="*/ 0 h 11"/>
                    <a:gd name="T12" fmla="*/ 0 w 10"/>
                    <a:gd name="T13" fmla="*/ 0 h 11"/>
                    <a:gd name="T14" fmla="*/ 0 w 10"/>
                    <a:gd name="T15" fmla="*/ 0 h 11"/>
                    <a:gd name="T16" fmla="*/ 0 w 10"/>
                    <a:gd name="T17" fmla="*/ 0 h 11"/>
                    <a:gd name="T18" fmla="*/ 0 w 10"/>
                    <a:gd name="T19" fmla="*/ 0 h 11"/>
                    <a:gd name="T20" fmla="*/ 0 w 10"/>
                    <a:gd name="T21" fmla="*/ 0 h 11"/>
                    <a:gd name="T22" fmla="*/ 0 w 10"/>
                    <a:gd name="T23" fmla="*/ 0 h 11"/>
                    <a:gd name="T24" fmla="*/ 0 w 10"/>
                    <a:gd name="T25" fmla="*/ 0 h 11"/>
                    <a:gd name="T26" fmla="*/ 0 w 10"/>
                    <a:gd name="T27" fmla="*/ 0 h 11"/>
                    <a:gd name="T28" fmla="*/ 0 w 10"/>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
                    <a:gd name="T46" fmla="*/ 0 h 11"/>
                    <a:gd name="T47" fmla="*/ 10 w 10"/>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 h="11">
                      <a:moveTo>
                        <a:pt x="4" y="0"/>
                      </a:moveTo>
                      <a:lnTo>
                        <a:pt x="4" y="0"/>
                      </a:lnTo>
                      <a:lnTo>
                        <a:pt x="3" y="0"/>
                      </a:lnTo>
                      <a:lnTo>
                        <a:pt x="2" y="0"/>
                      </a:lnTo>
                      <a:lnTo>
                        <a:pt x="0" y="0"/>
                      </a:lnTo>
                      <a:lnTo>
                        <a:pt x="0" y="11"/>
                      </a:lnTo>
                      <a:lnTo>
                        <a:pt x="3" y="11"/>
                      </a:lnTo>
                      <a:lnTo>
                        <a:pt x="6" y="9"/>
                      </a:lnTo>
                      <a:lnTo>
                        <a:pt x="10" y="8"/>
                      </a:lnTo>
                      <a:lnTo>
                        <a:pt x="4" y="0"/>
                      </a:lnTo>
                      <a:close/>
                    </a:path>
                  </a:pathLst>
                </a:custGeom>
                <a:solidFill>
                  <a:srgbClr val="000000"/>
                </a:solidFill>
                <a:ln w="9525">
                  <a:noFill/>
                  <a:round/>
                  <a:headEnd/>
                  <a:tailEnd/>
                </a:ln>
              </p:spPr>
              <p:txBody>
                <a:bodyPr/>
                <a:lstStyle/>
                <a:p>
                  <a:endParaRPr lang="en-US"/>
                </a:p>
              </p:txBody>
            </p:sp>
            <p:sp>
              <p:nvSpPr>
                <p:cNvPr id="12543" name="Freeform 921"/>
                <p:cNvSpPr>
                  <a:spLocks/>
                </p:cNvSpPr>
                <p:nvPr/>
              </p:nvSpPr>
              <p:spPr bwMode="auto">
                <a:xfrm>
                  <a:off x="2810" y="4063"/>
                  <a:ext cx="4" cy="7"/>
                </a:xfrm>
                <a:custGeom>
                  <a:avLst/>
                  <a:gdLst>
                    <a:gd name="T0" fmla="*/ 0 w 14"/>
                    <a:gd name="T1" fmla="*/ 0 h 21"/>
                    <a:gd name="T2" fmla="*/ 0 w 14"/>
                    <a:gd name="T3" fmla="*/ 0 h 21"/>
                    <a:gd name="T4" fmla="*/ 0 w 14"/>
                    <a:gd name="T5" fmla="*/ 0 h 21"/>
                    <a:gd name="T6" fmla="*/ 0 w 14"/>
                    <a:gd name="T7" fmla="*/ 0 h 21"/>
                    <a:gd name="T8" fmla="*/ 0 w 14"/>
                    <a:gd name="T9" fmla="*/ 0 h 21"/>
                    <a:gd name="T10" fmla="*/ 0 w 14"/>
                    <a:gd name="T11" fmla="*/ 0 h 21"/>
                    <a:gd name="T12" fmla="*/ 0 w 14"/>
                    <a:gd name="T13" fmla="*/ 0 h 21"/>
                    <a:gd name="T14" fmla="*/ 0 w 14"/>
                    <a:gd name="T15" fmla="*/ 0 h 21"/>
                    <a:gd name="T16" fmla="*/ 0 w 14"/>
                    <a:gd name="T17" fmla="*/ 0 h 21"/>
                    <a:gd name="T18" fmla="*/ 0 w 14"/>
                    <a:gd name="T19" fmla="*/ 0 h 21"/>
                    <a:gd name="T20" fmla="*/ 0 w 14"/>
                    <a:gd name="T21" fmla="*/ 0 h 21"/>
                    <a:gd name="T22" fmla="*/ 0 w 14"/>
                    <a:gd name="T23" fmla="*/ 0 h 21"/>
                    <a:gd name="T24" fmla="*/ 0 w 14"/>
                    <a:gd name="T25" fmla="*/ 0 h 21"/>
                    <a:gd name="T26" fmla="*/ 0 w 14"/>
                    <a:gd name="T27" fmla="*/ 0 h 21"/>
                    <a:gd name="T28" fmla="*/ 0 w 14"/>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1"/>
                    <a:gd name="T47" fmla="*/ 14 w 14"/>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1">
                      <a:moveTo>
                        <a:pt x="2" y="6"/>
                      </a:moveTo>
                      <a:lnTo>
                        <a:pt x="2" y="6"/>
                      </a:lnTo>
                      <a:lnTo>
                        <a:pt x="2" y="8"/>
                      </a:lnTo>
                      <a:lnTo>
                        <a:pt x="3" y="9"/>
                      </a:lnTo>
                      <a:lnTo>
                        <a:pt x="2" y="12"/>
                      </a:lnTo>
                      <a:lnTo>
                        <a:pt x="0" y="13"/>
                      </a:lnTo>
                      <a:lnTo>
                        <a:pt x="6" y="21"/>
                      </a:lnTo>
                      <a:lnTo>
                        <a:pt x="11" y="17"/>
                      </a:lnTo>
                      <a:lnTo>
                        <a:pt x="14" y="12"/>
                      </a:lnTo>
                      <a:lnTo>
                        <a:pt x="14" y="6"/>
                      </a:lnTo>
                      <a:lnTo>
                        <a:pt x="11" y="0"/>
                      </a:lnTo>
                      <a:lnTo>
                        <a:pt x="2" y="6"/>
                      </a:lnTo>
                      <a:close/>
                    </a:path>
                  </a:pathLst>
                </a:custGeom>
                <a:solidFill>
                  <a:srgbClr val="000000"/>
                </a:solidFill>
                <a:ln w="9525">
                  <a:noFill/>
                  <a:round/>
                  <a:headEnd/>
                  <a:tailEnd/>
                </a:ln>
              </p:spPr>
              <p:txBody>
                <a:bodyPr/>
                <a:lstStyle/>
                <a:p>
                  <a:endParaRPr lang="en-US"/>
                </a:p>
              </p:txBody>
            </p:sp>
            <p:sp>
              <p:nvSpPr>
                <p:cNvPr id="12544" name="Freeform 922"/>
                <p:cNvSpPr>
                  <a:spLocks/>
                </p:cNvSpPr>
                <p:nvPr/>
              </p:nvSpPr>
              <p:spPr bwMode="auto">
                <a:xfrm>
                  <a:off x="2805" y="4060"/>
                  <a:ext cx="8" cy="5"/>
                </a:xfrm>
                <a:custGeom>
                  <a:avLst/>
                  <a:gdLst>
                    <a:gd name="T0" fmla="*/ 0 w 26"/>
                    <a:gd name="T1" fmla="*/ 0 h 14"/>
                    <a:gd name="T2" fmla="*/ 0 w 26"/>
                    <a:gd name="T3" fmla="*/ 0 h 14"/>
                    <a:gd name="T4" fmla="*/ 0 w 26"/>
                    <a:gd name="T5" fmla="*/ 0 h 14"/>
                    <a:gd name="T6" fmla="*/ 0 w 26"/>
                    <a:gd name="T7" fmla="*/ 0 h 14"/>
                    <a:gd name="T8" fmla="*/ 0 w 26"/>
                    <a:gd name="T9" fmla="*/ 0 h 14"/>
                    <a:gd name="T10" fmla="*/ 0 w 26"/>
                    <a:gd name="T11" fmla="*/ 0 h 14"/>
                    <a:gd name="T12" fmla="*/ 0 w 26"/>
                    <a:gd name="T13" fmla="*/ 0 h 14"/>
                    <a:gd name="T14" fmla="*/ 0 w 26"/>
                    <a:gd name="T15" fmla="*/ 0 h 14"/>
                    <a:gd name="T16" fmla="*/ 0 w 26"/>
                    <a:gd name="T17" fmla="*/ 0 h 14"/>
                    <a:gd name="T18" fmla="*/ 0 w 26"/>
                    <a:gd name="T19" fmla="*/ 0 h 14"/>
                    <a:gd name="T20" fmla="*/ 0 w 26"/>
                    <a:gd name="T21" fmla="*/ 0 h 14"/>
                    <a:gd name="T22" fmla="*/ 0 w 26"/>
                    <a:gd name="T23" fmla="*/ 0 h 14"/>
                    <a:gd name="T24" fmla="*/ 0 w 26"/>
                    <a:gd name="T25" fmla="*/ 0 h 14"/>
                    <a:gd name="T26" fmla="*/ 0 w 26"/>
                    <a:gd name="T27" fmla="*/ 0 h 14"/>
                    <a:gd name="T28" fmla="*/ 0 w 26"/>
                    <a:gd name="T29" fmla="*/ 0 h 14"/>
                    <a:gd name="T30" fmla="*/ 0 w 26"/>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
                    <a:gd name="T49" fmla="*/ 0 h 14"/>
                    <a:gd name="T50" fmla="*/ 26 w 26"/>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 h="14">
                      <a:moveTo>
                        <a:pt x="6" y="10"/>
                      </a:moveTo>
                      <a:lnTo>
                        <a:pt x="6" y="10"/>
                      </a:lnTo>
                      <a:lnTo>
                        <a:pt x="8" y="10"/>
                      </a:lnTo>
                      <a:lnTo>
                        <a:pt x="11" y="10"/>
                      </a:lnTo>
                      <a:lnTo>
                        <a:pt x="14" y="10"/>
                      </a:lnTo>
                      <a:lnTo>
                        <a:pt x="17" y="14"/>
                      </a:lnTo>
                      <a:lnTo>
                        <a:pt x="26" y="8"/>
                      </a:lnTo>
                      <a:lnTo>
                        <a:pt x="21" y="3"/>
                      </a:lnTo>
                      <a:lnTo>
                        <a:pt x="15" y="0"/>
                      </a:lnTo>
                      <a:lnTo>
                        <a:pt x="7" y="0"/>
                      </a:lnTo>
                      <a:lnTo>
                        <a:pt x="0" y="2"/>
                      </a:lnTo>
                      <a:lnTo>
                        <a:pt x="6" y="10"/>
                      </a:lnTo>
                      <a:close/>
                    </a:path>
                  </a:pathLst>
                </a:custGeom>
                <a:solidFill>
                  <a:srgbClr val="000000"/>
                </a:solidFill>
                <a:ln w="9525">
                  <a:noFill/>
                  <a:round/>
                  <a:headEnd/>
                  <a:tailEnd/>
                </a:ln>
              </p:spPr>
              <p:txBody>
                <a:bodyPr/>
                <a:lstStyle/>
                <a:p>
                  <a:endParaRPr lang="en-US"/>
                </a:p>
              </p:txBody>
            </p:sp>
            <p:sp>
              <p:nvSpPr>
                <p:cNvPr id="12545" name="Freeform 923"/>
                <p:cNvSpPr>
                  <a:spLocks/>
                </p:cNvSpPr>
                <p:nvPr/>
              </p:nvSpPr>
              <p:spPr bwMode="auto">
                <a:xfrm>
                  <a:off x="2802" y="4051"/>
                  <a:ext cx="1" cy="1"/>
                </a:xfrm>
                <a:custGeom>
                  <a:avLst/>
                  <a:gdLst>
                    <a:gd name="T0" fmla="*/ 0 w 4"/>
                    <a:gd name="T1" fmla="*/ 0 h 1"/>
                    <a:gd name="T2" fmla="*/ 0 w 4"/>
                    <a:gd name="T3" fmla="*/ 0 h 1"/>
                    <a:gd name="T4" fmla="*/ 0 w 4"/>
                    <a:gd name="T5" fmla="*/ 0 h 1"/>
                    <a:gd name="T6" fmla="*/ 0 w 4"/>
                    <a:gd name="T7" fmla="*/ 0 h 1"/>
                    <a:gd name="T8" fmla="*/ 0 w 4"/>
                    <a:gd name="T9" fmla="*/ 0 h 1"/>
                    <a:gd name="T10" fmla="*/ 0 w 4"/>
                    <a:gd name="T11" fmla="*/ 0 h 1"/>
                    <a:gd name="T12" fmla="*/ 0 60000 65536"/>
                    <a:gd name="T13" fmla="*/ 0 60000 65536"/>
                    <a:gd name="T14" fmla="*/ 0 60000 65536"/>
                    <a:gd name="T15" fmla="*/ 0 60000 65536"/>
                    <a:gd name="T16" fmla="*/ 0 60000 65536"/>
                    <a:gd name="T17" fmla="*/ 0 60000 65536"/>
                    <a:gd name="T18" fmla="*/ 0 w 4"/>
                    <a:gd name="T19" fmla="*/ 0 h 1"/>
                    <a:gd name="T20" fmla="*/ 4 w 4"/>
                    <a:gd name="T21" fmla="*/ 1 h 1"/>
                  </a:gdLst>
                  <a:ahLst/>
                  <a:cxnLst>
                    <a:cxn ang="T12">
                      <a:pos x="T0" y="T1"/>
                    </a:cxn>
                    <a:cxn ang="T13">
                      <a:pos x="T2" y="T3"/>
                    </a:cxn>
                    <a:cxn ang="T14">
                      <a:pos x="T4" y="T5"/>
                    </a:cxn>
                    <a:cxn ang="T15">
                      <a:pos x="T6" y="T7"/>
                    </a:cxn>
                    <a:cxn ang="T16">
                      <a:pos x="T8" y="T9"/>
                    </a:cxn>
                    <a:cxn ang="T17">
                      <a:pos x="T10" y="T11"/>
                    </a:cxn>
                  </a:cxnLst>
                  <a:rect l="T18" t="T19" r="T20" b="T21"/>
                  <a:pathLst>
                    <a:path w="4" h="1">
                      <a:moveTo>
                        <a:pt x="0" y="0"/>
                      </a:moveTo>
                      <a:lnTo>
                        <a:pt x="0" y="0"/>
                      </a:lnTo>
                      <a:lnTo>
                        <a:pt x="3" y="0"/>
                      </a:lnTo>
                      <a:lnTo>
                        <a:pt x="4" y="0"/>
                      </a:lnTo>
                      <a:lnTo>
                        <a:pt x="0" y="0"/>
                      </a:lnTo>
                      <a:close/>
                    </a:path>
                  </a:pathLst>
                </a:custGeom>
                <a:solidFill>
                  <a:srgbClr val="EDEDED"/>
                </a:solidFill>
                <a:ln w="9525">
                  <a:noFill/>
                  <a:round/>
                  <a:headEnd/>
                  <a:tailEnd/>
                </a:ln>
              </p:spPr>
              <p:txBody>
                <a:bodyPr/>
                <a:lstStyle/>
                <a:p>
                  <a:endParaRPr lang="en-US"/>
                </a:p>
              </p:txBody>
            </p:sp>
            <p:sp>
              <p:nvSpPr>
                <p:cNvPr id="12546" name="Freeform 924"/>
                <p:cNvSpPr>
                  <a:spLocks/>
                </p:cNvSpPr>
                <p:nvPr/>
              </p:nvSpPr>
              <p:spPr bwMode="auto">
                <a:xfrm>
                  <a:off x="2800" y="4051"/>
                  <a:ext cx="5" cy="1"/>
                </a:xfrm>
                <a:custGeom>
                  <a:avLst/>
                  <a:gdLst>
                    <a:gd name="T0" fmla="*/ 0 w 14"/>
                    <a:gd name="T1" fmla="*/ 1 h 2"/>
                    <a:gd name="T2" fmla="*/ 0 w 14"/>
                    <a:gd name="T3" fmla="*/ 1 h 2"/>
                    <a:gd name="T4" fmla="*/ 0 w 14"/>
                    <a:gd name="T5" fmla="*/ 1 h 2"/>
                    <a:gd name="T6" fmla="*/ 0 w 14"/>
                    <a:gd name="T7" fmla="*/ 1 h 2"/>
                    <a:gd name="T8" fmla="*/ 0 w 14"/>
                    <a:gd name="T9" fmla="*/ 1 h 2"/>
                    <a:gd name="T10" fmla="*/ 0 w 14"/>
                    <a:gd name="T11" fmla="*/ 0 h 2"/>
                    <a:gd name="T12" fmla="*/ 0 w 14"/>
                    <a:gd name="T13" fmla="*/ 0 h 2"/>
                    <a:gd name="T14" fmla="*/ 0 w 14"/>
                    <a:gd name="T15" fmla="*/ 1 h 2"/>
                    <a:gd name="T16" fmla="*/ 0 w 14"/>
                    <a:gd name="T17" fmla="*/ 1 h 2"/>
                    <a:gd name="T18" fmla="*/ 0 w 14"/>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
                    <a:gd name="T32" fmla="*/ 14 w 14"/>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
                      <a:moveTo>
                        <a:pt x="0" y="2"/>
                      </a:moveTo>
                      <a:lnTo>
                        <a:pt x="2" y="2"/>
                      </a:lnTo>
                      <a:lnTo>
                        <a:pt x="2" y="1"/>
                      </a:lnTo>
                      <a:lnTo>
                        <a:pt x="3" y="1"/>
                      </a:lnTo>
                      <a:lnTo>
                        <a:pt x="6" y="0"/>
                      </a:lnTo>
                      <a:lnTo>
                        <a:pt x="9" y="0"/>
                      </a:lnTo>
                      <a:lnTo>
                        <a:pt x="13" y="1"/>
                      </a:lnTo>
                      <a:lnTo>
                        <a:pt x="14" y="2"/>
                      </a:lnTo>
                      <a:lnTo>
                        <a:pt x="0" y="2"/>
                      </a:lnTo>
                      <a:close/>
                    </a:path>
                  </a:pathLst>
                </a:custGeom>
                <a:solidFill>
                  <a:srgbClr val="E3E3E3"/>
                </a:solidFill>
                <a:ln w="9525">
                  <a:noFill/>
                  <a:round/>
                  <a:headEnd/>
                  <a:tailEnd/>
                </a:ln>
              </p:spPr>
              <p:txBody>
                <a:bodyPr/>
                <a:lstStyle/>
                <a:p>
                  <a:endParaRPr lang="en-US"/>
                </a:p>
              </p:txBody>
            </p:sp>
            <p:sp>
              <p:nvSpPr>
                <p:cNvPr id="12547" name="Freeform 925"/>
                <p:cNvSpPr>
                  <a:spLocks/>
                </p:cNvSpPr>
                <p:nvPr/>
              </p:nvSpPr>
              <p:spPr bwMode="auto">
                <a:xfrm>
                  <a:off x="2799" y="4051"/>
                  <a:ext cx="7" cy="1"/>
                </a:xfrm>
                <a:custGeom>
                  <a:avLst/>
                  <a:gdLst>
                    <a:gd name="T0" fmla="*/ 0 w 21"/>
                    <a:gd name="T1" fmla="*/ 0 h 4"/>
                    <a:gd name="T2" fmla="*/ 0 w 21"/>
                    <a:gd name="T3" fmla="*/ 0 h 4"/>
                    <a:gd name="T4" fmla="*/ 0 w 21"/>
                    <a:gd name="T5" fmla="*/ 0 h 4"/>
                    <a:gd name="T6" fmla="*/ 0 w 21"/>
                    <a:gd name="T7" fmla="*/ 0 h 4"/>
                    <a:gd name="T8" fmla="*/ 0 w 21"/>
                    <a:gd name="T9" fmla="*/ 0 h 4"/>
                    <a:gd name="T10" fmla="*/ 0 w 21"/>
                    <a:gd name="T11" fmla="*/ 0 h 4"/>
                    <a:gd name="T12" fmla="*/ 0 w 21"/>
                    <a:gd name="T13" fmla="*/ 0 h 4"/>
                    <a:gd name="T14" fmla="*/ 0 w 21"/>
                    <a:gd name="T15" fmla="*/ 0 h 4"/>
                    <a:gd name="T16" fmla="*/ 0 w 21"/>
                    <a:gd name="T17" fmla="*/ 0 h 4"/>
                    <a:gd name="T18" fmla="*/ 0 w 21"/>
                    <a:gd name="T19" fmla="*/ 0 h 4"/>
                    <a:gd name="T20" fmla="*/ 0 w 21"/>
                    <a:gd name="T21" fmla="*/ 0 h 4"/>
                    <a:gd name="T22" fmla="*/ 0 w 21"/>
                    <a:gd name="T23" fmla="*/ 0 h 4"/>
                    <a:gd name="T24" fmla="*/ 0 w 21"/>
                    <a:gd name="T25" fmla="*/ 0 h 4"/>
                    <a:gd name="T26" fmla="*/ 0 w 21"/>
                    <a:gd name="T27" fmla="*/ 0 h 4"/>
                    <a:gd name="T28" fmla="*/ 0 w 21"/>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
                    <a:gd name="T46" fmla="*/ 0 h 4"/>
                    <a:gd name="T47" fmla="*/ 21 w 21"/>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 h="4">
                      <a:moveTo>
                        <a:pt x="0" y="4"/>
                      </a:moveTo>
                      <a:lnTo>
                        <a:pt x="2" y="3"/>
                      </a:lnTo>
                      <a:lnTo>
                        <a:pt x="4" y="3"/>
                      </a:lnTo>
                      <a:lnTo>
                        <a:pt x="6" y="2"/>
                      </a:lnTo>
                      <a:lnTo>
                        <a:pt x="7" y="1"/>
                      </a:lnTo>
                      <a:lnTo>
                        <a:pt x="9" y="1"/>
                      </a:lnTo>
                      <a:lnTo>
                        <a:pt x="10" y="0"/>
                      </a:lnTo>
                      <a:lnTo>
                        <a:pt x="14" y="0"/>
                      </a:lnTo>
                      <a:lnTo>
                        <a:pt x="15" y="1"/>
                      </a:lnTo>
                      <a:lnTo>
                        <a:pt x="17" y="1"/>
                      </a:lnTo>
                      <a:lnTo>
                        <a:pt x="18" y="3"/>
                      </a:lnTo>
                      <a:lnTo>
                        <a:pt x="21" y="4"/>
                      </a:lnTo>
                      <a:lnTo>
                        <a:pt x="0" y="4"/>
                      </a:lnTo>
                      <a:close/>
                    </a:path>
                  </a:pathLst>
                </a:custGeom>
                <a:solidFill>
                  <a:srgbClr val="D9D9D9"/>
                </a:solidFill>
                <a:ln w="9525">
                  <a:noFill/>
                  <a:round/>
                  <a:headEnd/>
                  <a:tailEnd/>
                </a:ln>
              </p:spPr>
              <p:txBody>
                <a:bodyPr/>
                <a:lstStyle/>
                <a:p>
                  <a:endParaRPr lang="en-US"/>
                </a:p>
              </p:txBody>
            </p:sp>
            <p:sp>
              <p:nvSpPr>
                <p:cNvPr id="12548" name="Freeform 926"/>
                <p:cNvSpPr>
                  <a:spLocks/>
                </p:cNvSpPr>
                <p:nvPr/>
              </p:nvSpPr>
              <p:spPr bwMode="auto">
                <a:xfrm>
                  <a:off x="2797" y="4051"/>
                  <a:ext cx="9" cy="2"/>
                </a:xfrm>
                <a:custGeom>
                  <a:avLst/>
                  <a:gdLst>
                    <a:gd name="T0" fmla="*/ 0 w 26"/>
                    <a:gd name="T1" fmla="*/ 0 h 5"/>
                    <a:gd name="T2" fmla="*/ 0 w 26"/>
                    <a:gd name="T3" fmla="*/ 0 h 5"/>
                    <a:gd name="T4" fmla="*/ 0 w 26"/>
                    <a:gd name="T5" fmla="*/ 0 h 5"/>
                    <a:gd name="T6" fmla="*/ 0 w 26"/>
                    <a:gd name="T7" fmla="*/ 0 h 5"/>
                    <a:gd name="T8" fmla="*/ 0 w 26"/>
                    <a:gd name="T9" fmla="*/ 0 h 5"/>
                    <a:gd name="T10" fmla="*/ 0 w 26"/>
                    <a:gd name="T11" fmla="*/ 0 h 5"/>
                    <a:gd name="T12" fmla="*/ 0 w 26"/>
                    <a:gd name="T13" fmla="*/ 0 h 5"/>
                    <a:gd name="T14" fmla="*/ 0 w 26"/>
                    <a:gd name="T15" fmla="*/ 0 h 5"/>
                    <a:gd name="T16" fmla="*/ 0 w 26"/>
                    <a:gd name="T17" fmla="*/ 0 h 5"/>
                    <a:gd name="T18" fmla="*/ 0 w 26"/>
                    <a:gd name="T19" fmla="*/ 0 h 5"/>
                    <a:gd name="T20" fmla="*/ 0 w 26"/>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5"/>
                    <a:gd name="T35" fmla="*/ 26 w 26"/>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5">
                      <a:moveTo>
                        <a:pt x="0" y="5"/>
                      </a:moveTo>
                      <a:lnTo>
                        <a:pt x="1" y="2"/>
                      </a:lnTo>
                      <a:lnTo>
                        <a:pt x="4" y="2"/>
                      </a:lnTo>
                      <a:lnTo>
                        <a:pt x="6" y="1"/>
                      </a:lnTo>
                      <a:lnTo>
                        <a:pt x="8" y="0"/>
                      </a:lnTo>
                      <a:lnTo>
                        <a:pt x="22" y="0"/>
                      </a:lnTo>
                      <a:lnTo>
                        <a:pt x="24" y="1"/>
                      </a:lnTo>
                      <a:lnTo>
                        <a:pt x="25" y="2"/>
                      </a:lnTo>
                      <a:lnTo>
                        <a:pt x="26" y="5"/>
                      </a:lnTo>
                      <a:lnTo>
                        <a:pt x="0" y="5"/>
                      </a:lnTo>
                      <a:close/>
                    </a:path>
                  </a:pathLst>
                </a:custGeom>
                <a:solidFill>
                  <a:srgbClr val="D1D1D1"/>
                </a:solidFill>
                <a:ln w="9525">
                  <a:noFill/>
                  <a:round/>
                  <a:headEnd/>
                  <a:tailEnd/>
                </a:ln>
              </p:spPr>
              <p:txBody>
                <a:bodyPr/>
                <a:lstStyle/>
                <a:p>
                  <a:endParaRPr lang="en-US"/>
                </a:p>
              </p:txBody>
            </p:sp>
            <p:sp>
              <p:nvSpPr>
                <p:cNvPr id="12549" name="Freeform 927"/>
                <p:cNvSpPr>
                  <a:spLocks/>
                </p:cNvSpPr>
                <p:nvPr/>
              </p:nvSpPr>
              <p:spPr bwMode="auto">
                <a:xfrm>
                  <a:off x="2796" y="4052"/>
                  <a:ext cx="10" cy="1"/>
                </a:xfrm>
                <a:custGeom>
                  <a:avLst/>
                  <a:gdLst>
                    <a:gd name="T0" fmla="*/ 0 w 29"/>
                    <a:gd name="T1" fmla="*/ 0 h 4"/>
                    <a:gd name="T2" fmla="*/ 0 w 29"/>
                    <a:gd name="T3" fmla="*/ 0 h 4"/>
                    <a:gd name="T4" fmla="*/ 0 w 29"/>
                    <a:gd name="T5" fmla="*/ 0 h 4"/>
                    <a:gd name="T6" fmla="*/ 0 w 29"/>
                    <a:gd name="T7" fmla="*/ 0 h 4"/>
                    <a:gd name="T8" fmla="*/ 0 w 29"/>
                    <a:gd name="T9" fmla="*/ 0 h 4"/>
                    <a:gd name="T10" fmla="*/ 0 w 29"/>
                    <a:gd name="T11" fmla="*/ 0 h 4"/>
                    <a:gd name="T12" fmla="*/ 0 w 29"/>
                    <a:gd name="T13" fmla="*/ 0 h 4"/>
                    <a:gd name="T14" fmla="*/ 0 w 29"/>
                    <a:gd name="T15" fmla="*/ 0 h 4"/>
                    <a:gd name="T16" fmla="*/ 0 w 29"/>
                    <a:gd name="T17" fmla="*/ 0 h 4"/>
                    <a:gd name="T18" fmla="*/ 0 w 29"/>
                    <a:gd name="T19" fmla="*/ 0 h 4"/>
                    <a:gd name="T20" fmla="*/ 0 w 29"/>
                    <a:gd name="T21" fmla="*/ 0 h 4"/>
                    <a:gd name="T22" fmla="*/ 0 w 29"/>
                    <a:gd name="T23" fmla="*/ 0 h 4"/>
                    <a:gd name="T24" fmla="*/ 0 w 29"/>
                    <a:gd name="T25" fmla="*/ 0 h 4"/>
                    <a:gd name="T26" fmla="*/ 0 w 29"/>
                    <a:gd name="T27" fmla="*/ 0 h 4"/>
                    <a:gd name="T28" fmla="*/ 0 w 29"/>
                    <a:gd name="T29" fmla="*/ 0 h 4"/>
                    <a:gd name="T30" fmla="*/ 0 w 29"/>
                    <a:gd name="T31" fmla="*/ 0 h 4"/>
                    <a:gd name="T32" fmla="*/ 0 w 29"/>
                    <a:gd name="T33" fmla="*/ 0 h 4"/>
                    <a:gd name="T34" fmla="*/ 0 w 29"/>
                    <a:gd name="T35" fmla="*/ 0 h 4"/>
                    <a:gd name="T36" fmla="*/ 0 w 29"/>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4"/>
                    <a:gd name="T59" fmla="*/ 29 w 29"/>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4">
                      <a:moveTo>
                        <a:pt x="7" y="0"/>
                      </a:moveTo>
                      <a:lnTo>
                        <a:pt x="4" y="0"/>
                      </a:lnTo>
                      <a:lnTo>
                        <a:pt x="3" y="3"/>
                      </a:lnTo>
                      <a:lnTo>
                        <a:pt x="2" y="3"/>
                      </a:lnTo>
                      <a:lnTo>
                        <a:pt x="0" y="4"/>
                      </a:lnTo>
                      <a:lnTo>
                        <a:pt x="29" y="4"/>
                      </a:lnTo>
                      <a:lnTo>
                        <a:pt x="29" y="3"/>
                      </a:lnTo>
                      <a:lnTo>
                        <a:pt x="28" y="3"/>
                      </a:lnTo>
                      <a:lnTo>
                        <a:pt x="28" y="0"/>
                      </a:lnTo>
                      <a:lnTo>
                        <a:pt x="7" y="0"/>
                      </a:lnTo>
                      <a:close/>
                    </a:path>
                  </a:pathLst>
                </a:custGeom>
                <a:solidFill>
                  <a:srgbClr val="C7C7C7"/>
                </a:solidFill>
                <a:ln w="9525">
                  <a:noFill/>
                  <a:round/>
                  <a:headEnd/>
                  <a:tailEnd/>
                </a:ln>
              </p:spPr>
              <p:txBody>
                <a:bodyPr/>
                <a:lstStyle/>
                <a:p>
                  <a:endParaRPr lang="en-US"/>
                </a:p>
              </p:txBody>
            </p:sp>
            <p:sp>
              <p:nvSpPr>
                <p:cNvPr id="12550" name="Freeform 928"/>
                <p:cNvSpPr>
                  <a:spLocks/>
                </p:cNvSpPr>
                <p:nvPr/>
              </p:nvSpPr>
              <p:spPr bwMode="auto">
                <a:xfrm>
                  <a:off x="2796" y="4053"/>
                  <a:ext cx="10" cy="1"/>
                </a:xfrm>
                <a:custGeom>
                  <a:avLst/>
                  <a:gdLst>
                    <a:gd name="T0" fmla="*/ 0 w 29"/>
                    <a:gd name="T1" fmla="*/ 0 h 3"/>
                    <a:gd name="T2" fmla="*/ 0 w 29"/>
                    <a:gd name="T3" fmla="*/ 0 h 3"/>
                    <a:gd name="T4" fmla="*/ 0 w 29"/>
                    <a:gd name="T5" fmla="*/ 0 h 3"/>
                    <a:gd name="T6" fmla="*/ 0 w 29"/>
                    <a:gd name="T7" fmla="*/ 0 h 3"/>
                    <a:gd name="T8" fmla="*/ 0 w 29"/>
                    <a:gd name="T9" fmla="*/ 0 h 3"/>
                    <a:gd name="T10" fmla="*/ 0 w 29"/>
                    <a:gd name="T11" fmla="*/ 0 h 3"/>
                    <a:gd name="T12" fmla="*/ 0 w 29"/>
                    <a:gd name="T13" fmla="*/ 0 h 3"/>
                    <a:gd name="T14" fmla="*/ 0 w 29"/>
                    <a:gd name="T15" fmla="*/ 0 h 3"/>
                    <a:gd name="T16" fmla="*/ 0 w 29"/>
                    <a:gd name="T17" fmla="*/ 0 h 3"/>
                    <a:gd name="T18" fmla="*/ 0 w 29"/>
                    <a:gd name="T19" fmla="*/ 0 h 3"/>
                    <a:gd name="T20" fmla="*/ 0 w 29"/>
                    <a:gd name="T21" fmla="*/ 0 h 3"/>
                    <a:gd name="T22" fmla="*/ 0 w 29"/>
                    <a:gd name="T23" fmla="*/ 0 h 3"/>
                    <a:gd name="T24" fmla="*/ 0 w 29"/>
                    <a:gd name="T25" fmla="*/ 0 h 3"/>
                    <a:gd name="T26" fmla="*/ 0 w 29"/>
                    <a:gd name="T27" fmla="*/ 0 h 3"/>
                    <a:gd name="T28" fmla="*/ 0 w 29"/>
                    <a:gd name="T29" fmla="*/ 0 h 3"/>
                    <a:gd name="T30" fmla="*/ 0 w 29"/>
                    <a:gd name="T31" fmla="*/ 0 h 3"/>
                    <a:gd name="T32" fmla="*/ 0 w 29"/>
                    <a:gd name="T33" fmla="*/ 0 h 3"/>
                    <a:gd name="T34" fmla="*/ 0 w 29"/>
                    <a:gd name="T35" fmla="*/ 0 h 3"/>
                    <a:gd name="T36" fmla="*/ 0 w 29"/>
                    <a:gd name="T37" fmla="*/ 0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9"/>
                    <a:gd name="T58" fmla="*/ 0 h 3"/>
                    <a:gd name="T59" fmla="*/ 29 w 29"/>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9" h="3">
                      <a:moveTo>
                        <a:pt x="3" y="0"/>
                      </a:moveTo>
                      <a:lnTo>
                        <a:pt x="2" y="0"/>
                      </a:lnTo>
                      <a:lnTo>
                        <a:pt x="2" y="1"/>
                      </a:lnTo>
                      <a:lnTo>
                        <a:pt x="0" y="1"/>
                      </a:lnTo>
                      <a:lnTo>
                        <a:pt x="0" y="2"/>
                      </a:lnTo>
                      <a:lnTo>
                        <a:pt x="0" y="3"/>
                      </a:lnTo>
                      <a:lnTo>
                        <a:pt x="2" y="3"/>
                      </a:lnTo>
                      <a:lnTo>
                        <a:pt x="29" y="3"/>
                      </a:lnTo>
                      <a:lnTo>
                        <a:pt x="29" y="2"/>
                      </a:lnTo>
                      <a:lnTo>
                        <a:pt x="29" y="1"/>
                      </a:lnTo>
                      <a:lnTo>
                        <a:pt x="29" y="0"/>
                      </a:lnTo>
                      <a:lnTo>
                        <a:pt x="3" y="0"/>
                      </a:lnTo>
                      <a:close/>
                    </a:path>
                  </a:pathLst>
                </a:custGeom>
                <a:solidFill>
                  <a:srgbClr val="BFBFBF"/>
                </a:solidFill>
                <a:ln w="9525">
                  <a:noFill/>
                  <a:round/>
                  <a:headEnd/>
                  <a:tailEnd/>
                </a:ln>
              </p:spPr>
              <p:txBody>
                <a:bodyPr/>
                <a:lstStyle/>
                <a:p>
                  <a:endParaRPr lang="en-US"/>
                </a:p>
              </p:txBody>
            </p:sp>
            <p:sp>
              <p:nvSpPr>
                <p:cNvPr id="12551" name="Freeform 929"/>
                <p:cNvSpPr>
                  <a:spLocks/>
                </p:cNvSpPr>
                <p:nvPr/>
              </p:nvSpPr>
              <p:spPr bwMode="auto">
                <a:xfrm>
                  <a:off x="2796" y="4053"/>
                  <a:ext cx="10" cy="2"/>
                </a:xfrm>
                <a:custGeom>
                  <a:avLst/>
                  <a:gdLst>
                    <a:gd name="T0" fmla="*/ 0 w 29"/>
                    <a:gd name="T1" fmla="*/ 1 h 4"/>
                    <a:gd name="T2" fmla="*/ 0 w 29"/>
                    <a:gd name="T3" fmla="*/ 1 h 4"/>
                    <a:gd name="T4" fmla="*/ 0 w 29"/>
                    <a:gd name="T5" fmla="*/ 1 h 4"/>
                    <a:gd name="T6" fmla="*/ 0 w 29"/>
                    <a:gd name="T7" fmla="*/ 1 h 4"/>
                    <a:gd name="T8" fmla="*/ 0 w 29"/>
                    <a:gd name="T9" fmla="*/ 0 h 4"/>
                    <a:gd name="T10" fmla="*/ 0 w 29"/>
                    <a:gd name="T11" fmla="*/ 0 h 4"/>
                    <a:gd name="T12" fmla="*/ 0 w 29"/>
                    <a:gd name="T13" fmla="*/ 1 h 4"/>
                    <a:gd name="T14" fmla="*/ 0 w 29"/>
                    <a:gd name="T15" fmla="*/ 1 h 4"/>
                    <a:gd name="T16" fmla="*/ 0 w 29"/>
                    <a:gd name="T17" fmla="*/ 1 h 4"/>
                    <a:gd name="T18" fmla="*/ 0 w 29"/>
                    <a:gd name="T19" fmla="*/ 1 h 4"/>
                    <a:gd name="T20" fmla="*/ 0 w 29"/>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4"/>
                    <a:gd name="T35" fmla="*/ 29 w 29"/>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4">
                      <a:moveTo>
                        <a:pt x="3" y="4"/>
                      </a:moveTo>
                      <a:lnTo>
                        <a:pt x="2" y="3"/>
                      </a:lnTo>
                      <a:lnTo>
                        <a:pt x="2" y="2"/>
                      </a:lnTo>
                      <a:lnTo>
                        <a:pt x="0" y="1"/>
                      </a:lnTo>
                      <a:lnTo>
                        <a:pt x="0" y="0"/>
                      </a:lnTo>
                      <a:lnTo>
                        <a:pt x="29" y="0"/>
                      </a:lnTo>
                      <a:lnTo>
                        <a:pt x="29" y="1"/>
                      </a:lnTo>
                      <a:lnTo>
                        <a:pt x="29" y="2"/>
                      </a:lnTo>
                      <a:lnTo>
                        <a:pt x="29" y="3"/>
                      </a:lnTo>
                      <a:lnTo>
                        <a:pt x="29" y="4"/>
                      </a:lnTo>
                      <a:lnTo>
                        <a:pt x="3" y="4"/>
                      </a:lnTo>
                      <a:close/>
                    </a:path>
                  </a:pathLst>
                </a:custGeom>
                <a:solidFill>
                  <a:srgbClr val="B5B5B5"/>
                </a:solidFill>
                <a:ln w="9525">
                  <a:noFill/>
                  <a:round/>
                  <a:headEnd/>
                  <a:tailEnd/>
                </a:ln>
              </p:spPr>
              <p:txBody>
                <a:bodyPr/>
                <a:lstStyle/>
                <a:p>
                  <a:endParaRPr lang="en-US"/>
                </a:p>
              </p:txBody>
            </p:sp>
            <p:sp>
              <p:nvSpPr>
                <p:cNvPr id="12552" name="Freeform 930"/>
                <p:cNvSpPr>
                  <a:spLocks/>
                </p:cNvSpPr>
                <p:nvPr/>
              </p:nvSpPr>
              <p:spPr bwMode="auto">
                <a:xfrm>
                  <a:off x="2797" y="4054"/>
                  <a:ext cx="9" cy="2"/>
                </a:xfrm>
                <a:custGeom>
                  <a:avLst/>
                  <a:gdLst>
                    <a:gd name="T0" fmla="*/ 0 w 27"/>
                    <a:gd name="T1" fmla="*/ 0 h 5"/>
                    <a:gd name="T2" fmla="*/ 0 w 27"/>
                    <a:gd name="T3" fmla="*/ 0 h 5"/>
                    <a:gd name="T4" fmla="*/ 0 w 27"/>
                    <a:gd name="T5" fmla="*/ 0 h 5"/>
                    <a:gd name="T6" fmla="*/ 0 w 27"/>
                    <a:gd name="T7" fmla="*/ 0 h 5"/>
                    <a:gd name="T8" fmla="*/ 0 w 27"/>
                    <a:gd name="T9" fmla="*/ 0 h 5"/>
                    <a:gd name="T10" fmla="*/ 0 w 27"/>
                    <a:gd name="T11" fmla="*/ 0 h 5"/>
                    <a:gd name="T12" fmla="*/ 0 w 27"/>
                    <a:gd name="T13" fmla="*/ 0 h 5"/>
                    <a:gd name="T14" fmla="*/ 0 w 27"/>
                    <a:gd name="T15" fmla="*/ 0 h 5"/>
                    <a:gd name="T16" fmla="*/ 0 w 27"/>
                    <a:gd name="T17" fmla="*/ 0 h 5"/>
                    <a:gd name="T18" fmla="*/ 0 w 27"/>
                    <a:gd name="T19" fmla="*/ 0 h 5"/>
                    <a:gd name="T20" fmla="*/ 0 w 27"/>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
                    <a:gd name="T34" fmla="*/ 0 h 5"/>
                    <a:gd name="T35" fmla="*/ 27 w 27"/>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 h="5">
                      <a:moveTo>
                        <a:pt x="2" y="5"/>
                      </a:moveTo>
                      <a:lnTo>
                        <a:pt x="1" y="4"/>
                      </a:lnTo>
                      <a:lnTo>
                        <a:pt x="1" y="2"/>
                      </a:lnTo>
                      <a:lnTo>
                        <a:pt x="1" y="1"/>
                      </a:lnTo>
                      <a:lnTo>
                        <a:pt x="0" y="0"/>
                      </a:lnTo>
                      <a:lnTo>
                        <a:pt x="27" y="0"/>
                      </a:lnTo>
                      <a:lnTo>
                        <a:pt x="27" y="1"/>
                      </a:lnTo>
                      <a:lnTo>
                        <a:pt x="27" y="2"/>
                      </a:lnTo>
                      <a:lnTo>
                        <a:pt x="27" y="4"/>
                      </a:lnTo>
                      <a:lnTo>
                        <a:pt x="27" y="5"/>
                      </a:lnTo>
                      <a:lnTo>
                        <a:pt x="2" y="5"/>
                      </a:lnTo>
                      <a:close/>
                    </a:path>
                  </a:pathLst>
                </a:custGeom>
                <a:solidFill>
                  <a:srgbClr val="ABABAB"/>
                </a:solidFill>
                <a:ln w="9525">
                  <a:noFill/>
                  <a:round/>
                  <a:headEnd/>
                  <a:tailEnd/>
                </a:ln>
              </p:spPr>
              <p:txBody>
                <a:bodyPr/>
                <a:lstStyle/>
                <a:p>
                  <a:endParaRPr lang="en-US"/>
                </a:p>
              </p:txBody>
            </p:sp>
            <p:sp>
              <p:nvSpPr>
                <p:cNvPr id="12553" name="Freeform 931"/>
                <p:cNvSpPr>
                  <a:spLocks/>
                </p:cNvSpPr>
                <p:nvPr/>
              </p:nvSpPr>
              <p:spPr bwMode="auto">
                <a:xfrm>
                  <a:off x="2797" y="4055"/>
                  <a:ext cx="9" cy="1"/>
                </a:xfrm>
                <a:custGeom>
                  <a:avLst/>
                  <a:gdLst>
                    <a:gd name="T0" fmla="*/ 0 w 26"/>
                    <a:gd name="T1" fmla="*/ 0 h 5"/>
                    <a:gd name="T2" fmla="*/ 0 w 26"/>
                    <a:gd name="T3" fmla="*/ 0 h 5"/>
                    <a:gd name="T4" fmla="*/ 0 w 26"/>
                    <a:gd name="T5" fmla="*/ 0 h 5"/>
                    <a:gd name="T6" fmla="*/ 0 w 26"/>
                    <a:gd name="T7" fmla="*/ 0 h 5"/>
                    <a:gd name="T8" fmla="*/ 0 w 26"/>
                    <a:gd name="T9" fmla="*/ 0 h 5"/>
                    <a:gd name="T10" fmla="*/ 0 w 26"/>
                    <a:gd name="T11" fmla="*/ 0 h 5"/>
                    <a:gd name="T12" fmla="*/ 0 w 26"/>
                    <a:gd name="T13" fmla="*/ 0 h 5"/>
                    <a:gd name="T14" fmla="*/ 0 w 26"/>
                    <a:gd name="T15" fmla="*/ 0 h 5"/>
                    <a:gd name="T16" fmla="*/ 0 w 26"/>
                    <a:gd name="T17" fmla="*/ 0 h 5"/>
                    <a:gd name="T18" fmla="*/ 0 w 26"/>
                    <a:gd name="T19" fmla="*/ 0 h 5"/>
                    <a:gd name="T20" fmla="*/ 0 w 26"/>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
                    <a:gd name="T34" fmla="*/ 0 h 5"/>
                    <a:gd name="T35" fmla="*/ 26 w 26"/>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 h="5">
                      <a:moveTo>
                        <a:pt x="3" y="5"/>
                      </a:moveTo>
                      <a:lnTo>
                        <a:pt x="1" y="4"/>
                      </a:lnTo>
                      <a:lnTo>
                        <a:pt x="1" y="3"/>
                      </a:lnTo>
                      <a:lnTo>
                        <a:pt x="0" y="2"/>
                      </a:lnTo>
                      <a:lnTo>
                        <a:pt x="0" y="0"/>
                      </a:lnTo>
                      <a:lnTo>
                        <a:pt x="26" y="0"/>
                      </a:lnTo>
                      <a:lnTo>
                        <a:pt x="26" y="2"/>
                      </a:lnTo>
                      <a:lnTo>
                        <a:pt x="26" y="3"/>
                      </a:lnTo>
                      <a:lnTo>
                        <a:pt x="26" y="4"/>
                      </a:lnTo>
                      <a:lnTo>
                        <a:pt x="25" y="5"/>
                      </a:lnTo>
                      <a:lnTo>
                        <a:pt x="3" y="5"/>
                      </a:lnTo>
                      <a:close/>
                    </a:path>
                  </a:pathLst>
                </a:custGeom>
                <a:solidFill>
                  <a:srgbClr val="A1A1A1"/>
                </a:solidFill>
                <a:ln w="9525">
                  <a:noFill/>
                  <a:round/>
                  <a:headEnd/>
                  <a:tailEnd/>
                </a:ln>
              </p:spPr>
              <p:txBody>
                <a:bodyPr/>
                <a:lstStyle/>
                <a:p>
                  <a:endParaRPr lang="en-US"/>
                </a:p>
              </p:txBody>
            </p:sp>
            <p:sp>
              <p:nvSpPr>
                <p:cNvPr id="12554" name="Freeform 932"/>
                <p:cNvSpPr>
                  <a:spLocks/>
                </p:cNvSpPr>
                <p:nvPr/>
              </p:nvSpPr>
              <p:spPr bwMode="auto">
                <a:xfrm>
                  <a:off x="2798" y="4056"/>
                  <a:ext cx="8"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w 25"/>
                    <a:gd name="T23" fmla="*/ 0 h 3"/>
                    <a:gd name="T24" fmla="*/ 0 w 25"/>
                    <a:gd name="T25" fmla="*/ 0 h 3"/>
                    <a:gd name="T26" fmla="*/ 0 w 25"/>
                    <a:gd name="T27" fmla="*/ 0 h 3"/>
                    <a:gd name="T28" fmla="*/ 0 w 25"/>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3"/>
                    <a:gd name="T47" fmla="*/ 25 w 25"/>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3">
                      <a:moveTo>
                        <a:pt x="0" y="0"/>
                      </a:moveTo>
                      <a:lnTo>
                        <a:pt x="0" y="1"/>
                      </a:lnTo>
                      <a:lnTo>
                        <a:pt x="0" y="2"/>
                      </a:lnTo>
                      <a:lnTo>
                        <a:pt x="2" y="3"/>
                      </a:lnTo>
                      <a:lnTo>
                        <a:pt x="3" y="3"/>
                      </a:lnTo>
                      <a:lnTo>
                        <a:pt x="24" y="3"/>
                      </a:lnTo>
                      <a:lnTo>
                        <a:pt x="24" y="2"/>
                      </a:lnTo>
                      <a:lnTo>
                        <a:pt x="25" y="1"/>
                      </a:lnTo>
                      <a:lnTo>
                        <a:pt x="25" y="0"/>
                      </a:lnTo>
                      <a:lnTo>
                        <a:pt x="0" y="0"/>
                      </a:lnTo>
                      <a:close/>
                    </a:path>
                  </a:pathLst>
                </a:custGeom>
                <a:solidFill>
                  <a:srgbClr val="999999"/>
                </a:solidFill>
                <a:ln w="9525">
                  <a:noFill/>
                  <a:round/>
                  <a:headEnd/>
                  <a:tailEnd/>
                </a:ln>
              </p:spPr>
              <p:txBody>
                <a:bodyPr/>
                <a:lstStyle/>
                <a:p>
                  <a:endParaRPr lang="en-US"/>
                </a:p>
              </p:txBody>
            </p:sp>
            <p:sp>
              <p:nvSpPr>
                <p:cNvPr id="12555" name="Freeform 933"/>
                <p:cNvSpPr>
                  <a:spLocks/>
                </p:cNvSpPr>
                <p:nvPr/>
              </p:nvSpPr>
              <p:spPr bwMode="auto">
                <a:xfrm>
                  <a:off x="2798" y="4056"/>
                  <a:ext cx="8" cy="2"/>
                </a:xfrm>
                <a:custGeom>
                  <a:avLst/>
                  <a:gdLst>
                    <a:gd name="T0" fmla="*/ 0 w 22"/>
                    <a:gd name="T1" fmla="*/ 0 h 4"/>
                    <a:gd name="T2" fmla="*/ 0 w 22"/>
                    <a:gd name="T3" fmla="*/ 0 h 4"/>
                    <a:gd name="T4" fmla="*/ 0 w 22"/>
                    <a:gd name="T5" fmla="*/ 0 h 4"/>
                    <a:gd name="T6" fmla="*/ 0 w 22"/>
                    <a:gd name="T7" fmla="*/ 1 h 4"/>
                    <a:gd name="T8" fmla="*/ 0 w 22"/>
                    <a:gd name="T9" fmla="*/ 1 h 4"/>
                    <a:gd name="T10" fmla="*/ 0 w 22"/>
                    <a:gd name="T11" fmla="*/ 1 h 4"/>
                    <a:gd name="T12" fmla="*/ 0 w 22"/>
                    <a:gd name="T13" fmla="*/ 1 h 4"/>
                    <a:gd name="T14" fmla="*/ 0 w 22"/>
                    <a:gd name="T15" fmla="*/ 1 h 4"/>
                    <a:gd name="T16" fmla="*/ 0 w 22"/>
                    <a:gd name="T17" fmla="*/ 1 h 4"/>
                    <a:gd name="T18" fmla="*/ 0 w 22"/>
                    <a:gd name="T19" fmla="*/ 1 h 4"/>
                    <a:gd name="T20" fmla="*/ 0 w 22"/>
                    <a:gd name="T21" fmla="*/ 1 h 4"/>
                    <a:gd name="T22" fmla="*/ 0 w 22"/>
                    <a:gd name="T23" fmla="*/ 1 h 4"/>
                    <a:gd name="T24" fmla="*/ 0 w 22"/>
                    <a:gd name="T25" fmla="*/ 1 h 4"/>
                    <a:gd name="T26" fmla="*/ 0 w 22"/>
                    <a:gd name="T27" fmla="*/ 0 h 4"/>
                    <a:gd name="T28" fmla="*/ 0 w 22"/>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4"/>
                    <a:gd name="T47" fmla="*/ 22 w 22"/>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4">
                      <a:moveTo>
                        <a:pt x="0" y="0"/>
                      </a:moveTo>
                      <a:lnTo>
                        <a:pt x="0" y="0"/>
                      </a:lnTo>
                      <a:lnTo>
                        <a:pt x="0" y="1"/>
                      </a:lnTo>
                      <a:lnTo>
                        <a:pt x="1" y="1"/>
                      </a:lnTo>
                      <a:lnTo>
                        <a:pt x="3" y="2"/>
                      </a:lnTo>
                      <a:lnTo>
                        <a:pt x="3" y="4"/>
                      </a:lnTo>
                      <a:lnTo>
                        <a:pt x="4" y="4"/>
                      </a:lnTo>
                      <a:lnTo>
                        <a:pt x="19" y="4"/>
                      </a:lnTo>
                      <a:lnTo>
                        <a:pt x="21" y="4"/>
                      </a:lnTo>
                      <a:lnTo>
                        <a:pt x="22" y="2"/>
                      </a:lnTo>
                      <a:lnTo>
                        <a:pt x="22" y="1"/>
                      </a:lnTo>
                      <a:lnTo>
                        <a:pt x="22" y="0"/>
                      </a:lnTo>
                      <a:lnTo>
                        <a:pt x="0" y="0"/>
                      </a:lnTo>
                      <a:close/>
                    </a:path>
                  </a:pathLst>
                </a:custGeom>
                <a:solidFill>
                  <a:srgbClr val="8F8F8F"/>
                </a:solidFill>
                <a:ln w="9525">
                  <a:noFill/>
                  <a:round/>
                  <a:headEnd/>
                  <a:tailEnd/>
                </a:ln>
              </p:spPr>
              <p:txBody>
                <a:bodyPr/>
                <a:lstStyle/>
                <a:p>
                  <a:endParaRPr lang="en-US"/>
                </a:p>
              </p:txBody>
            </p:sp>
            <p:sp>
              <p:nvSpPr>
                <p:cNvPr id="12556" name="Freeform 934"/>
                <p:cNvSpPr>
                  <a:spLocks/>
                </p:cNvSpPr>
                <p:nvPr/>
              </p:nvSpPr>
              <p:spPr bwMode="auto">
                <a:xfrm>
                  <a:off x="2799" y="4057"/>
                  <a:ext cx="7" cy="1"/>
                </a:xfrm>
                <a:custGeom>
                  <a:avLst/>
                  <a:gdLst>
                    <a:gd name="T0" fmla="*/ 0 w 21"/>
                    <a:gd name="T1" fmla="*/ 0 h 5"/>
                    <a:gd name="T2" fmla="*/ 0 w 21"/>
                    <a:gd name="T3" fmla="*/ 0 h 5"/>
                    <a:gd name="T4" fmla="*/ 0 w 21"/>
                    <a:gd name="T5" fmla="*/ 0 h 5"/>
                    <a:gd name="T6" fmla="*/ 0 w 21"/>
                    <a:gd name="T7" fmla="*/ 0 h 5"/>
                    <a:gd name="T8" fmla="*/ 0 w 21"/>
                    <a:gd name="T9" fmla="*/ 0 h 5"/>
                    <a:gd name="T10" fmla="*/ 0 w 21"/>
                    <a:gd name="T11" fmla="*/ 0 h 5"/>
                    <a:gd name="T12" fmla="*/ 0 w 21"/>
                    <a:gd name="T13" fmla="*/ 0 h 5"/>
                    <a:gd name="T14" fmla="*/ 0 w 21"/>
                    <a:gd name="T15" fmla="*/ 0 h 5"/>
                    <a:gd name="T16" fmla="*/ 0 w 21"/>
                    <a:gd name="T17" fmla="*/ 0 h 5"/>
                    <a:gd name="T18" fmla="*/ 0 w 21"/>
                    <a:gd name="T19" fmla="*/ 0 h 5"/>
                    <a:gd name="T20" fmla="*/ 0 w 21"/>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5"/>
                    <a:gd name="T35" fmla="*/ 21 w 21"/>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5">
                      <a:moveTo>
                        <a:pt x="7" y="5"/>
                      </a:moveTo>
                      <a:lnTo>
                        <a:pt x="6" y="4"/>
                      </a:lnTo>
                      <a:lnTo>
                        <a:pt x="4" y="4"/>
                      </a:lnTo>
                      <a:lnTo>
                        <a:pt x="2" y="3"/>
                      </a:lnTo>
                      <a:lnTo>
                        <a:pt x="0" y="0"/>
                      </a:lnTo>
                      <a:lnTo>
                        <a:pt x="21" y="0"/>
                      </a:lnTo>
                      <a:lnTo>
                        <a:pt x="20" y="3"/>
                      </a:lnTo>
                      <a:lnTo>
                        <a:pt x="18" y="4"/>
                      </a:lnTo>
                      <a:lnTo>
                        <a:pt x="17" y="4"/>
                      </a:lnTo>
                      <a:lnTo>
                        <a:pt x="17" y="5"/>
                      </a:lnTo>
                      <a:lnTo>
                        <a:pt x="7" y="5"/>
                      </a:lnTo>
                      <a:close/>
                    </a:path>
                  </a:pathLst>
                </a:custGeom>
                <a:solidFill>
                  <a:srgbClr val="858585"/>
                </a:solidFill>
                <a:ln w="9525">
                  <a:noFill/>
                  <a:round/>
                  <a:headEnd/>
                  <a:tailEnd/>
                </a:ln>
              </p:spPr>
              <p:txBody>
                <a:bodyPr/>
                <a:lstStyle/>
                <a:p>
                  <a:endParaRPr lang="en-US"/>
                </a:p>
              </p:txBody>
            </p:sp>
            <p:sp>
              <p:nvSpPr>
                <p:cNvPr id="12557" name="Freeform 935"/>
                <p:cNvSpPr>
                  <a:spLocks/>
                </p:cNvSpPr>
                <p:nvPr/>
              </p:nvSpPr>
              <p:spPr bwMode="auto">
                <a:xfrm>
                  <a:off x="2800" y="4058"/>
                  <a:ext cx="5" cy="1"/>
                </a:xfrm>
                <a:custGeom>
                  <a:avLst/>
                  <a:gdLst>
                    <a:gd name="T0" fmla="*/ 0 w 15"/>
                    <a:gd name="T1" fmla="*/ 0 h 3"/>
                    <a:gd name="T2" fmla="*/ 0 w 15"/>
                    <a:gd name="T3" fmla="*/ 0 h 3"/>
                    <a:gd name="T4" fmla="*/ 0 w 15"/>
                    <a:gd name="T5" fmla="*/ 0 h 3"/>
                    <a:gd name="T6" fmla="*/ 0 w 15"/>
                    <a:gd name="T7" fmla="*/ 0 h 3"/>
                    <a:gd name="T8" fmla="*/ 0 w 15"/>
                    <a:gd name="T9" fmla="*/ 0 h 3"/>
                    <a:gd name="T10" fmla="*/ 0 w 15"/>
                    <a:gd name="T11" fmla="*/ 0 h 3"/>
                    <a:gd name="T12" fmla="*/ 0 w 15"/>
                    <a:gd name="T13" fmla="*/ 0 h 3"/>
                    <a:gd name="T14" fmla="*/ 0 w 15"/>
                    <a:gd name="T15" fmla="*/ 0 h 3"/>
                    <a:gd name="T16" fmla="*/ 0 w 15"/>
                    <a:gd name="T17" fmla="*/ 0 h 3"/>
                    <a:gd name="T18" fmla="*/ 0 w 15"/>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
                    <a:gd name="T31" fmla="*/ 0 h 3"/>
                    <a:gd name="T32" fmla="*/ 15 w 15"/>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 h="3">
                      <a:moveTo>
                        <a:pt x="0" y="0"/>
                      </a:moveTo>
                      <a:lnTo>
                        <a:pt x="3" y="2"/>
                      </a:lnTo>
                      <a:lnTo>
                        <a:pt x="6" y="3"/>
                      </a:lnTo>
                      <a:lnTo>
                        <a:pt x="10" y="3"/>
                      </a:lnTo>
                      <a:lnTo>
                        <a:pt x="12" y="3"/>
                      </a:lnTo>
                      <a:lnTo>
                        <a:pt x="14" y="2"/>
                      </a:lnTo>
                      <a:lnTo>
                        <a:pt x="14" y="1"/>
                      </a:lnTo>
                      <a:lnTo>
                        <a:pt x="15" y="1"/>
                      </a:lnTo>
                      <a:lnTo>
                        <a:pt x="15" y="0"/>
                      </a:lnTo>
                      <a:lnTo>
                        <a:pt x="0" y="0"/>
                      </a:lnTo>
                      <a:close/>
                    </a:path>
                  </a:pathLst>
                </a:custGeom>
                <a:solidFill>
                  <a:srgbClr val="7D7D7D"/>
                </a:solidFill>
                <a:ln w="9525">
                  <a:noFill/>
                  <a:round/>
                  <a:headEnd/>
                  <a:tailEnd/>
                </a:ln>
              </p:spPr>
              <p:txBody>
                <a:bodyPr/>
                <a:lstStyle/>
                <a:p>
                  <a:endParaRPr lang="en-US"/>
                </a:p>
              </p:txBody>
            </p:sp>
            <p:sp>
              <p:nvSpPr>
                <p:cNvPr id="12558" name="Freeform 936"/>
                <p:cNvSpPr>
                  <a:spLocks/>
                </p:cNvSpPr>
                <p:nvPr/>
              </p:nvSpPr>
              <p:spPr bwMode="auto">
                <a:xfrm>
                  <a:off x="2801" y="4058"/>
                  <a:ext cx="3" cy="1"/>
                </a:xfrm>
                <a:custGeom>
                  <a:avLst/>
                  <a:gdLst>
                    <a:gd name="T0" fmla="*/ 0 w 10"/>
                    <a:gd name="T1" fmla="*/ 1 h 1"/>
                    <a:gd name="T2" fmla="*/ 0 w 10"/>
                    <a:gd name="T3" fmla="*/ 1 h 1"/>
                    <a:gd name="T4" fmla="*/ 0 w 10"/>
                    <a:gd name="T5" fmla="*/ 1 h 1"/>
                    <a:gd name="T6" fmla="*/ 0 w 10"/>
                    <a:gd name="T7" fmla="*/ 1 h 1"/>
                    <a:gd name="T8" fmla="*/ 0 w 10"/>
                    <a:gd name="T9" fmla="*/ 0 h 1"/>
                    <a:gd name="T10" fmla="*/ 0 w 10"/>
                    <a:gd name="T11" fmla="*/ 0 h 1"/>
                    <a:gd name="T12" fmla="*/ 0 w 10"/>
                    <a:gd name="T13" fmla="*/ 1 h 1"/>
                    <a:gd name="T14" fmla="*/ 0 60000 65536"/>
                    <a:gd name="T15" fmla="*/ 0 60000 65536"/>
                    <a:gd name="T16" fmla="*/ 0 60000 65536"/>
                    <a:gd name="T17" fmla="*/ 0 60000 65536"/>
                    <a:gd name="T18" fmla="*/ 0 60000 65536"/>
                    <a:gd name="T19" fmla="*/ 0 60000 65536"/>
                    <a:gd name="T20" fmla="*/ 0 60000 65536"/>
                    <a:gd name="T21" fmla="*/ 0 w 10"/>
                    <a:gd name="T22" fmla="*/ 0 h 1"/>
                    <a:gd name="T23" fmla="*/ 10 w 10"/>
                    <a:gd name="T24" fmla="*/ 1 h 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 h="1">
                      <a:moveTo>
                        <a:pt x="8" y="1"/>
                      </a:moveTo>
                      <a:lnTo>
                        <a:pt x="7" y="1"/>
                      </a:lnTo>
                      <a:lnTo>
                        <a:pt x="4" y="1"/>
                      </a:lnTo>
                      <a:lnTo>
                        <a:pt x="2" y="1"/>
                      </a:lnTo>
                      <a:lnTo>
                        <a:pt x="0" y="0"/>
                      </a:lnTo>
                      <a:lnTo>
                        <a:pt x="10" y="0"/>
                      </a:lnTo>
                      <a:lnTo>
                        <a:pt x="8" y="1"/>
                      </a:lnTo>
                      <a:close/>
                    </a:path>
                  </a:pathLst>
                </a:custGeom>
                <a:solidFill>
                  <a:srgbClr val="737373"/>
                </a:solidFill>
                <a:ln w="9525">
                  <a:noFill/>
                  <a:round/>
                  <a:headEnd/>
                  <a:tailEnd/>
                </a:ln>
              </p:spPr>
              <p:txBody>
                <a:bodyPr/>
                <a:lstStyle/>
                <a:p>
                  <a:endParaRPr lang="en-US"/>
                </a:p>
              </p:txBody>
            </p:sp>
            <p:sp>
              <p:nvSpPr>
                <p:cNvPr id="12559" name="Freeform 937"/>
                <p:cNvSpPr>
                  <a:spLocks/>
                </p:cNvSpPr>
                <p:nvPr/>
              </p:nvSpPr>
              <p:spPr bwMode="auto">
                <a:xfrm>
                  <a:off x="2795" y="4050"/>
                  <a:ext cx="7" cy="4"/>
                </a:xfrm>
                <a:custGeom>
                  <a:avLst/>
                  <a:gdLst>
                    <a:gd name="T0" fmla="*/ 0 w 21"/>
                    <a:gd name="T1" fmla="*/ 0 h 14"/>
                    <a:gd name="T2" fmla="*/ 0 w 21"/>
                    <a:gd name="T3" fmla="*/ 0 h 14"/>
                    <a:gd name="T4" fmla="*/ 0 w 21"/>
                    <a:gd name="T5" fmla="*/ 0 h 14"/>
                    <a:gd name="T6" fmla="*/ 0 w 21"/>
                    <a:gd name="T7" fmla="*/ 0 h 14"/>
                    <a:gd name="T8" fmla="*/ 0 w 21"/>
                    <a:gd name="T9" fmla="*/ 0 h 14"/>
                    <a:gd name="T10" fmla="*/ 0 w 21"/>
                    <a:gd name="T11" fmla="*/ 0 h 14"/>
                    <a:gd name="T12" fmla="*/ 0 w 21"/>
                    <a:gd name="T13" fmla="*/ 0 h 14"/>
                    <a:gd name="T14" fmla="*/ 0 w 21"/>
                    <a:gd name="T15" fmla="*/ 0 h 14"/>
                    <a:gd name="T16" fmla="*/ 0 w 21"/>
                    <a:gd name="T17" fmla="*/ 0 h 14"/>
                    <a:gd name="T18" fmla="*/ 0 w 21"/>
                    <a:gd name="T19" fmla="*/ 0 h 14"/>
                    <a:gd name="T20" fmla="*/ 0 w 21"/>
                    <a:gd name="T21" fmla="*/ 0 h 14"/>
                    <a:gd name="T22" fmla="*/ 0 w 21"/>
                    <a:gd name="T23" fmla="*/ 0 h 14"/>
                    <a:gd name="T24" fmla="*/ 0 w 21"/>
                    <a:gd name="T25" fmla="*/ 0 h 14"/>
                    <a:gd name="T26" fmla="*/ 0 w 21"/>
                    <a:gd name="T27" fmla="*/ 0 h 14"/>
                    <a:gd name="T28" fmla="*/ 0 w 21"/>
                    <a:gd name="T29" fmla="*/ 0 h 14"/>
                    <a:gd name="T30" fmla="*/ 0 w 21"/>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
                    <a:gd name="T49" fmla="*/ 0 h 14"/>
                    <a:gd name="T50" fmla="*/ 21 w 21"/>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 h="14">
                      <a:moveTo>
                        <a:pt x="11" y="13"/>
                      </a:moveTo>
                      <a:lnTo>
                        <a:pt x="9" y="14"/>
                      </a:lnTo>
                      <a:lnTo>
                        <a:pt x="11" y="13"/>
                      </a:lnTo>
                      <a:lnTo>
                        <a:pt x="14" y="12"/>
                      </a:lnTo>
                      <a:lnTo>
                        <a:pt x="18" y="10"/>
                      </a:lnTo>
                      <a:lnTo>
                        <a:pt x="21" y="10"/>
                      </a:lnTo>
                      <a:lnTo>
                        <a:pt x="16" y="0"/>
                      </a:lnTo>
                      <a:lnTo>
                        <a:pt x="14" y="1"/>
                      </a:lnTo>
                      <a:lnTo>
                        <a:pt x="9" y="4"/>
                      </a:lnTo>
                      <a:lnTo>
                        <a:pt x="4" y="5"/>
                      </a:lnTo>
                      <a:lnTo>
                        <a:pt x="0" y="8"/>
                      </a:lnTo>
                      <a:lnTo>
                        <a:pt x="0" y="10"/>
                      </a:lnTo>
                      <a:lnTo>
                        <a:pt x="0" y="8"/>
                      </a:lnTo>
                      <a:lnTo>
                        <a:pt x="0" y="10"/>
                      </a:lnTo>
                      <a:lnTo>
                        <a:pt x="11" y="13"/>
                      </a:lnTo>
                      <a:close/>
                    </a:path>
                  </a:pathLst>
                </a:custGeom>
                <a:solidFill>
                  <a:srgbClr val="000000"/>
                </a:solidFill>
                <a:ln w="9525">
                  <a:noFill/>
                  <a:round/>
                  <a:headEnd/>
                  <a:tailEnd/>
                </a:ln>
              </p:spPr>
              <p:txBody>
                <a:bodyPr/>
                <a:lstStyle/>
                <a:p>
                  <a:endParaRPr lang="en-US"/>
                </a:p>
              </p:txBody>
            </p:sp>
            <p:sp>
              <p:nvSpPr>
                <p:cNvPr id="12560" name="Freeform 938"/>
                <p:cNvSpPr>
                  <a:spLocks/>
                </p:cNvSpPr>
                <p:nvPr/>
              </p:nvSpPr>
              <p:spPr bwMode="auto">
                <a:xfrm>
                  <a:off x="2795" y="4053"/>
                  <a:ext cx="5" cy="5"/>
                </a:xfrm>
                <a:custGeom>
                  <a:avLst/>
                  <a:gdLst>
                    <a:gd name="T0" fmla="*/ 0 w 16"/>
                    <a:gd name="T1" fmla="*/ 0 h 14"/>
                    <a:gd name="T2" fmla="*/ 0 w 16"/>
                    <a:gd name="T3" fmla="*/ 0 h 14"/>
                    <a:gd name="T4" fmla="*/ 0 w 16"/>
                    <a:gd name="T5" fmla="*/ 0 h 14"/>
                    <a:gd name="T6" fmla="*/ 0 w 16"/>
                    <a:gd name="T7" fmla="*/ 0 h 14"/>
                    <a:gd name="T8" fmla="*/ 0 w 16"/>
                    <a:gd name="T9" fmla="*/ 0 h 14"/>
                    <a:gd name="T10" fmla="*/ 0 w 16"/>
                    <a:gd name="T11" fmla="*/ 0 h 14"/>
                    <a:gd name="T12" fmla="*/ 0 w 16"/>
                    <a:gd name="T13" fmla="*/ 0 h 14"/>
                    <a:gd name="T14" fmla="*/ 0 w 16"/>
                    <a:gd name="T15" fmla="*/ 0 h 14"/>
                    <a:gd name="T16" fmla="*/ 0 w 16"/>
                    <a:gd name="T17" fmla="*/ 0 h 14"/>
                    <a:gd name="T18" fmla="*/ 0 w 16"/>
                    <a:gd name="T19" fmla="*/ 0 h 14"/>
                    <a:gd name="T20" fmla="*/ 0 w 16"/>
                    <a:gd name="T21" fmla="*/ 0 h 14"/>
                    <a:gd name="T22" fmla="*/ 0 w 16"/>
                    <a:gd name="T23" fmla="*/ 0 h 14"/>
                    <a:gd name="T24" fmla="*/ 0 w 16"/>
                    <a:gd name="T25" fmla="*/ 0 h 14"/>
                    <a:gd name="T26" fmla="*/ 0 w 16"/>
                    <a:gd name="T27" fmla="*/ 0 h 14"/>
                    <a:gd name="T28" fmla="*/ 0 w 16"/>
                    <a:gd name="T29" fmla="*/ 0 h 14"/>
                    <a:gd name="T30" fmla="*/ 0 w 16"/>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14"/>
                    <a:gd name="T50" fmla="*/ 16 w 16"/>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14">
                      <a:moveTo>
                        <a:pt x="16" y="9"/>
                      </a:moveTo>
                      <a:lnTo>
                        <a:pt x="16" y="8"/>
                      </a:lnTo>
                      <a:lnTo>
                        <a:pt x="15" y="7"/>
                      </a:lnTo>
                      <a:lnTo>
                        <a:pt x="12" y="4"/>
                      </a:lnTo>
                      <a:lnTo>
                        <a:pt x="12" y="2"/>
                      </a:lnTo>
                      <a:lnTo>
                        <a:pt x="11" y="3"/>
                      </a:lnTo>
                      <a:lnTo>
                        <a:pt x="0" y="0"/>
                      </a:lnTo>
                      <a:lnTo>
                        <a:pt x="0" y="4"/>
                      </a:lnTo>
                      <a:lnTo>
                        <a:pt x="3" y="9"/>
                      </a:lnTo>
                      <a:lnTo>
                        <a:pt x="5" y="12"/>
                      </a:lnTo>
                      <a:lnTo>
                        <a:pt x="5" y="14"/>
                      </a:lnTo>
                      <a:lnTo>
                        <a:pt x="16" y="9"/>
                      </a:lnTo>
                      <a:lnTo>
                        <a:pt x="16" y="8"/>
                      </a:lnTo>
                      <a:lnTo>
                        <a:pt x="16" y="9"/>
                      </a:lnTo>
                      <a:close/>
                    </a:path>
                  </a:pathLst>
                </a:custGeom>
                <a:solidFill>
                  <a:srgbClr val="000000"/>
                </a:solidFill>
                <a:ln w="9525">
                  <a:noFill/>
                  <a:round/>
                  <a:headEnd/>
                  <a:tailEnd/>
                </a:ln>
              </p:spPr>
              <p:txBody>
                <a:bodyPr/>
                <a:lstStyle/>
                <a:p>
                  <a:endParaRPr lang="en-US"/>
                </a:p>
              </p:txBody>
            </p:sp>
            <p:sp>
              <p:nvSpPr>
                <p:cNvPr id="12561" name="Freeform 939"/>
                <p:cNvSpPr>
                  <a:spLocks/>
                </p:cNvSpPr>
                <p:nvPr/>
              </p:nvSpPr>
              <p:spPr bwMode="auto">
                <a:xfrm>
                  <a:off x="2796" y="4056"/>
                  <a:ext cx="8" cy="4"/>
                </a:xfrm>
                <a:custGeom>
                  <a:avLst/>
                  <a:gdLst>
                    <a:gd name="T0" fmla="*/ 0 w 24"/>
                    <a:gd name="T1" fmla="*/ 0 h 13"/>
                    <a:gd name="T2" fmla="*/ 0 w 24"/>
                    <a:gd name="T3" fmla="*/ 0 h 13"/>
                    <a:gd name="T4" fmla="*/ 0 w 24"/>
                    <a:gd name="T5" fmla="*/ 0 h 13"/>
                    <a:gd name="T6" fmla="*/ 0 w 24"/>
                    <a:gd name="T7" fmla="*/ 0 h 13"/>
                    <a:gd name="T8" fmla="*/ 0 w 24"/>
                    <a:gd name="T9" fmla="*/ 0 h 13"/>
                    <a:gd name="T10" fmla="*/ 0 w 24"/>
                    <a:gd name="T11" fmla="*/ 0 h 13"/>
                    <a:gd name="T12" fmla="*/ 0 w 24"/>
                    <a:gd name="T13" fmla="*/ 0 h 13"/>
                    <a:gd name="T14" fmla="*/ 0 w 24"/>
                    <a:gd name="T15" fmla="*/ 0 h 13"/>
                    <a:gd name="T16" fmla="*/ 0 w 24"/>
                    <a:gd name="T17" fmla="*/ 0 h 13"/>
                    <a:gd name="T18" fmla="*/ 0 w 24"/>
                    <a:gd name="T19" fmla="*/ 0 h 13"/>
                    <a:gd name="T20" fmla="*/ 0 w 24"/>
                    <a:gd name="T21" fmla="*/ 0 h 13"/>
                    <a:gd name="T22" fmla="*/ 0 w 24"/>
                    <a:gd name="T23" fmla="*/ 0 h 13"/>
                    <a:gd name="T24" fmla="*/ 0 w 24"/>
                    <a:gd name="T25" fmla="*/ 0 h 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13"/>
                    <a:gd name="T41" fmla="*/ 24 w 24"/>
                    <a:gd name="T42" fmla="*/ 13 h 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13">
                      <a:moveTo>
                        <a:pt x="20" y="3"/>
                      </a:moveTo>
                      <a:lnTo>
                        <a:pt x="20" y="3"/>
                      </a:lnTo>
                      <a:lnTo>
                        <a:pt x="17" y="3"/>
                      </a:lnTo>
                      <a:lnTo>
                        <a:pt x="14" y="2"/>
                      </a:lnTo>
                      <a:lnTo>
                        <a:pt x="13" y="2"/>
                      </a:lnTo>
                      <a:lnTo>
                        <a:pt x="11" y="0"/>
                      </a:lnTo>
                      <a:lnTo>
                        <a:pt x="0" y="5"/>
                      </a:lnTo>
                      <a:lnTo>
                        <a:pt x="4" y="9"/>
                      </a:lnTo>
                      <a:lnTo>
                        <a:pt x="11" y="13"/>
                      </a:lnTo>
                      <a:lnTo>
                        <a:pt x="17" y="13"/>
                      </a:lnTo>
                      <a:lnTo>
                        <a:pt x="24" y="12"/>
                      </a:lnTo>
                      <a:lnTo>
                        <a:pt x="20" y="3"/>
                      </a:lnTo>
                      <a:close/>
                    </a:path>
                  </a:pathLst>
                </a:custGeom>
                <a:solidFill>
                  <a:srgbClr val="000000"/>
                </a:solidFill>
                <a:ln w="9525">
                  <a:noFill/>
                  <a:round/>
                  <a:headEnd/>
                  <a:tailEnd/>
                </a:ln>
              </p:spPr>
              <p:txBody>
                <a:bodyPr/>
                <a:lstStyle/>
                <a:p>
                  <a:endParaRPr lang="en-US"/>
                </a:p>
              </p:txBody>
            </p:sp>
            <p:sp>
              <p:nvSpPr>
                <p:cNvPr id="12562" name="Freeform 940"/>
                <p:cNvSpPr>
                  <a:spLocks/>
                </p:cNvSpPr>
                <p:nvPr/>
              </p:nvSpPr>
              <p:spPr bwMode="auto">
                <a:xfrm>
                  <a:off x="2803" y="4053"/>
                  <a:ext cx="5" cy="7"/>
                </a:xfrm>
                <a:custGeom>
                  <a:avLst/>
                  <a:gdLst>
                    <a:gd name="T0" fmla="*/ 0 w 15"/>
                    <a:gd name="T1" fmla="*/ 0 h 21"/>
                    <a:gd name="T2" fmla="*/ 0 w 15"/>
                    <a:gd name="T3" fmla="*/ 0 h 21"/>
                    <a:gd name="T4" fmla="*/ 0 w 15"/>
                    <a:gd name="T5" fmla="*/ 0 h 21"/>
                    <a:gd name="T6" fmla="*/ 0 w 15"/>
                    <a:gd name="T7" fmla="*/ 0 h 21"/>
                    <a:gd name="T8" fmla="*/ 0 w 15"/>
                    <a:gd name="T9" fmla="*/ 0 h 21"/>
                    <a:gd name="T10" fmla="*/ 0 w 15"/>
                    <a:gd name="T11" fmla="*/ 0 h 21"/>
                    <a:gd name="T12" fmla="*/ 0 w 15"/>
                    <a:gd name="T13" fmla="*/ 0 h 21"/>
                    <a:gd name="T14" fmla="*/ 0 w 15"/>
                    <a:gd name="T15" fmla="*/ 0 h 21"/>
                    <a:gd name="T16" fmla="*/ 0 w 15"/>
                    <a:gd name="T17" fmla="*/ 0 h 21"/>
                    <a:gd name="T18" fmla="*/ 0 w 15"/>
                    <a:gd name="T19" fmla="*/ 0 h 21"/>
                    <a:gd name="T20" fmla="*/ 0 w 15"/>
                    <a:gd name="T21" fmla="*/ 0 h 21"/>
                    <a:gd name="T22" fmla="*/ 0 w 15"/>
                    <a:gd name="T23" fmla="*/ 0 h 21"/>
                    <a:gd name="T24" fmla="*/ 0 w 15"/>
                    <a:gd name="T25" fmla="*/ 0 h 21"/>
                    <a:gd name="T26" fmla="*/ 0 w 15"/>
                    <a:gd name="T27" fmla="*/ 0 h 21"/>
                    <a:gd name="T28" fmla="*/ 0 w 15"/>
                    <a:gd name="T29" fmla="*/ 0 h 21"/>
                    <a:gd name="T30" fmla="*/ 0 w 15"/>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21"/>
                    <a:gd name="T50" fmla="*/ 15 w 15"/>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21">
                      <a:moveTo>
                        <a:pt x="2" y="3"/>
                      </a:moveTo>
                      <a:lnTo>
                        <a:pt x="2" y="3"/>
                      </a:lnTo>
                      <a:lnTo>
                        <a:pt x="4" y="5"/>
                      </a:lnTo>
                      <a:lnTo>
                        <a:pt x="2" y="8"/>
                      </a:lnTo>
                      <a:lnTo>
                        <a:pt x="0" y="11"/>
                      </a:lnTo>
                      <a:lnTo>
                        <a:pt x="0" y="12"/>
                      </a:lnTo>
                      <a:lnTo>
                        <a:pt x="4" y="21"/>
                      </a:lnTo>
                      <a:lnTo>
                        <a:pt x="9" y="17"/>
                      </a:lnTo>
                      <a:lnTo>
                        <a:pt x="12" y="12"/>
                      </a:lnTo>
                      <a:lnTo>
                        <a:pt x="15" y="7"/>
                      </a:lnTo>
                      <a:lnTo>
                        <a:pt x="13" y="0"/>
                      </a:lnTo>
                      <a:lnTo>
                        <a:pt x="2" y="3"/>
                      </a:lnTo>
                      <a:close/>
                    </a:path>
                  </a:pathLst>
                </a:custGeom>
                <a:solidFill>
                  <a:srgbClr val="000000"/>
                </a:solidFill>
                <a:ln w="9525">
                  <a:noFill/>
                  <a:round/>
                  <a:headEnd/>
                  <a:tailEnd/>
                </a:ln>
              </p:spPr>
              <p:txBody>
                <a:bodyPr/>
                <a:lstStyle/>
                <a:p>
                  <a:endParaRPr lang="en-US"/>
                </a:p>
              </p:txBody>
            </p:sp>
            <p:sp>
              <p:nvSpPr>
                <p:cNvPr id="12563" name="Freeform 941"/>
                <p:cNvSpPr>
                  <a:spLocks/>
                </p:cNvSpPr>
                <p:nvPr/>
              </p:nvSpPr>
              <p:spPr bwMode="auto">
                <a:xfrm>
                  <a:off x="2800" y="4049"/>
                  <a:ext cx="7" cy="5"/>
                </a:xfrm>
                <a:custGeom>
                  <a:avLst/>
                  <a:gdLst>
                    <a:gd name="T0" fmla="*/ 0 w 22"/>
                    <a:gd name="T1" fmla="*/ 0 h 14"/>
                    <a:gd name="T2" fmla="*/ 0 w 22"/>
                    <a:gd name="T3" fmla="*/ 0 h 14"/>
                    <a:gd name="T4" fmla="*/ 0 w 22"/>
                    <a:gd name="T5" fmla="*/ 0 h 14"/>
                    <a:gd name="T6" fmla="*/ 0 w 22"/>
                    <a:gd name="T7" fmla="*/ 0 h 14"/>
                    <a:gd name="T8" fmla="*/ 0 w 22"/>
                    <a:gd name="T9" fmla="*/ 0 h 14"/>
                    <a:gd name="T10" fmla="*/ 0 w 22"/>
                    <a:gd name="T11" fmla="*/ 0 h 14"/>
                    <a:gd name="T12" fmla="*/ 0 w 22"/>
                    <a:gd name="T13" fmla="*/ 0 h 14"/>
                    <a:gd name="T14" fmla="*/ 0 w 22"/>
                    <a:gd name="T15" fmla="*/ 0 h 14"/>
                    <a:gd name="T16" fmla="*/ 0 w 22"/>
                    <a:gd name="T17" fmla="*/ 0 h 14"/>
                    <a:gd name="T18" fmla="*/ 0 w 22"/>
                    <a:gd name="T19" fmla="*/ 0 h 14"/>
                    <a:gd name="T20" fmla="*/ 0 w 22"/>
                    <a:gd name="T21" fmla="*/ 0 h 14"/>
                    <a:gd name="T22" fmla="*/ 0 w 22"/>
                    <a:gd name="T23" fmla="*/ 0 h 14"/>
                    <a:gd name="T24" fmla="*/ 0 w 22"/>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14"/>
                    <a:gd name="T41" fmla="*/ 22 w 22"/>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14">
                      <a:moveTo>
                        <a:pt x="5" y="11"/>
                      </a:moveTo>
                      <a:lnTo>
                        <a:pt x="5" y="11"/>
                      </a:lnTo>
                      <a:lnTo>
                        <a:pt x="7" y="11"/>
                      </a:lnTo>
                      <a:lnTo>
                        <a:pt x="9" y="11"/>
                      </a:lnTo>
                      <a:lnTo>
                        <a:pt x="10" y="12"/>
                      </a:lnTo>
                      <a:lnTo>
                        <a:pt x="11" y="14"/>
                      </a:lnTo>
                      <a:lnTo>
                        <a:pt x="22" y="11"/>
                      </a:lnTo>
                      <a:lnTo>
                        <a:pt x="20" y="6"/>
                      </a:lnTo>
                      <a:lnTo>
                        <a:pt x="14" y="1"/>
                      </a:lnTo>
                      <a:lnTo>
                        <a:pt x="7" y="0"/>
                      </a:lnTo>
                      <a:lnTo>
                        <a:pt x="0" y="1"/>
                      </a:lnTo>
                      <a:lnTo>
                        <a:pt x="5" y="11"/>
                      </a:lnTo>
                      <a:close/>
                    </a:path>
                  </a:pathLst>
                </a:custGeom>
                <a:solidFill>
                  <a:srgbClr val="000000"/>
                </a:solidFill>
                <a:ln w="9525">
                  <a:noFill/>
                  <a:round/>
                  <a:headEnd/>
                  <a:tailEnd/>
                </a:ln>
              </p:spPr>
              <p:txBody>
                <a:bodyPr/>
                <a:lstStyle/>
                <a:p>
                  <a:endParaRPr lang="en-US"/>
                </a:p>
              </p:txBody>
            </p:sp>
            <p:sp>
              <p:nvSpPr>
                <p:cNvPr id="12564" name="Freeform 942"/>
                <p:cNvSpPr>
                  <a:spLocks/>
                </p:cNvSpPr>
                <p:nvPr/>
              </p:nvSpPr>
              <p:spPr bwMode="auto">
                <a:xfrm>
                  <a:off x="2796" y="4042"/>
                  <a:ext cx="4" cy="1"/>
                </a:xfrm>
                <a:custGeom>
                  <a:avLst/>
                  <a:gdLst>
                    <a:gd name="T0" fmla="*/ 0 w 13"/>
                    <a:gd name="T1" fmla="*/ 1 h 1"/>
                    <a:gd name="T2" fmla="*/ 0 w 13"/>
                    <a:gd name="T3" fmla="*/ 0 h 1"/>
                    <a:gd name="T4" fmla="*/ 0 w 13"/>
                    <a:gd name="T5" fmla="*/ 0 h 1"/>
                    <a:gd name="T6" fmla="*/ 0 w 13"/>
                    <a:gd name="T7" fmla="*/ 0 h 1"/>
                    <a:gd name="T8" fmla="*/ 0 w 13"/>
                    <a:gd name="T9" fmla="*/ 0 h 1"/>
                    <a:gd name="T10" fmla="*/ 0 w 13"/>
                    <a:gd name="T11" fmla="*/ 0 h 1"/>
                    <a:gd name="T12" fmla="*/ 0 w 13"/>
                    <a:gd name="T13" fmla="*/ 0 h 1"/>
                    <a:gd name="T14" fmla="*/ 0 w 13"/>
                    <a:gd name="T15" fmla="*/ 1 h 1"/>
                    <a:gd name="T16" fmla="*/ 0 w 13"/>
                    <a:gd name="T17" fmla="*/ 1 h 1"/>
                    <a:gd name="T18" fmla="*/ 0 w 13"/>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
                    <a:gd name="T32" fmla="*/ 13 w 13"/>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
                      <a:moveTo>
                        <a:pt x="13" y="1"/>
                      </a:moveTo>
                      <a:lnTo>
                        <a:pt x="9" y="0"/>
                      </a:lnTo>
                      <a:lnTo>
                        <a:pt x="5" y="0"/>
                      </a:lnTo>
                      <a:lnTo>
                        <a:pt x="2" y="0"/>
                      </a:lnTo>
                      <a:lnTo>
                        <a:pt x="0" y="0"/>
                      </a:lnTo>
                      <a:lnTo>
                        <a:pt x="0" y="1"/>
                      </a:lnTo>
                      <a:lnTo>
                        <a:pt x="13" y="1"/>
                      </a:lnTo>
                      <a:close/>
                    </a:path>
                  </a:pathLst>
                </a:custGeom>
                <a:solidFill>
                  <a:srgbClr val="E3E3E3"/>
                </a:solidFill>
                <a:ln w="9525">
                  <a:noFill/>
                  <a:round/>
                  <a:headEnd/>
                  <a:tailEnd/>
                </a:ln>
              </p:spPr>
              <p:txBody>
                <a:bodyPr/>
                <a:lstStyle/>
                <a:p>
                  <a:endParaRPr lang="en-US"/>
                </a:p>
              </p:txBody>
            </p:sp>
            <p:sp>
              <p:nvSpPr>
                <p:cNvPr id="12565" name="Freeform 943"/>
                <p:cNvSpPr>
                  <a:spLocks/>
                </p:cNvSpPr>
                <p:nvPr/>
              </p:nvSpPr>
              <p:spPr bwMode="auto">
                <a:xfrm>
                  <a:off x="2796" y="4042"/>
                  <a:ext cx="6" cy="1"/>
                </a:xfrm>
                <a:custGeom>
                  <a:avLst/>
                  <a:gdLst>
                    <a:gd name="T0" fmla="*/ 0 w 18"/>
                    <a:gd name="T1" fmla="*/ 1 h 2"/>
                    <a:gd name="T2" fmla="*/ 0 w 18"/>
                    <a:gd name="T3" fmla="*/ 1 h 2"/>
                    <a:gd name="T4" fmla="*/ 0 w 18"/>
                    <a:gd name="T5" fmla="*/ 0 h 2"/>
                    <a:gd name="T6" fmla="*/ 0 w 18"/>
                    <a:gd name="T7" fmla="*/ 0 h 2"/>
                    <a:gd name="T8" fmla="*/ 0 w 18"/>
                    <a:gd name="T9" fmla="*/ 0 h 2"/>
                    <a:gd name="T10" fmla="*/ 0 w 18"/>
                    <a:gd name="T11" fmla="*/ 0 h 2"/>
                    <a:gd name="T12" fmla="*/ 0 w 18"/>
                    <a:gd name="T13" fmla="*/ 1 h 2"/>
                    <a:gd name="T14" fmla="*/ 0 w 18"/>
                    <a:gd name="T15" fmla="*/ 1 h 2"/>
                    <a:gd name="T16" fmla="*/ 0 w 18"/>
                    <a:gd name="T17" fmla="*/ 1 h 2"/>
                    <a:gd name="T18" fmla="*/ 0 w 18"/>
                    <a:gd name="T19" fmla="*/ 1 h 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
                    <a:gd name="T32" fmla="*/ 18 w 18"/>
                    <a:gd name="T33" fmla="*/ 2 h 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
                      <a:moveTo>
                        <a:pt x="18" y="2"/>
                      </a:moveTo>
                      <a:lnTo>
                        <a:pt x="13" y="1"/>
                      </a:lnTo>
                      <a:lnTo>
                        <a:pt x="8" y="0"/>
                      </a:lnTo>
                      <a:lnTo>
                        <a:pt x="2" y="0"/>
                      </a:lnTo>
                      <a:lnTo>
                        <a:pt x="0" y="0"/>
                      </a:lnTo>
                      <a:lnTo>
                        <a:pt x="0" y="1"/>
                      </a:lnTo>
                      <a:lnTo>
                        <a:pt x="0" y="2"/>
                      </a:lnTo>
                      <a:lnTo>
                        <a:pt x="18" y="2"/>
                      </a:lnTo>
                      <a:close/>
                    </a:path>
                  </a:pathLst>
                </a:custGeom>
                <a:solidFill>
                  <a:srgbClr val="D9D9D9"/>
                </a:solidFill>
                <a:ln w="9525">
                  <a:noFill/>
                  <a:round/>
                  <a:headEnd/>
                  <a:tailEnd/>
                </a:ln>
              </p:spPr>
              <p:txBody>
                <a:bodyPr/>
                <a:lstStyle/>
                <a:p>
                  <a:endParaRPr lang="en-US"/>
                </a:p>
              </p:txBody>
            </p:sp>
            <p:sp>
              <p:nvSpPr>
                <p:cNvPr id="12566" name="Freeform 944"/>
                <p:cNvSpPr>
                  <a:spLocks/>
                </p:cNvSpPr>
                <p:nvPr/>
              </p:nvSpPr>
              <p:spPr bwMode="auto">
                <a:xfrm>
                  <a:off x="2796" y="4042"/>
                  <a:ext cx="7" cy="1"/>
                </a:xfrm>
                <a:custGeom>
                  <a:avLst/>
                  <a:gdLst>
                    <a:gd name="T0" fmla="*/ 0 w 23"/>
                    <a:gd name="T1" fmla="*/ 0 h 3"/>
                    <a:gd name="T2" fmla="*/ 0 w 23"/>
                    <a:gd name="T3" fmla="*/ 0 h 3"/>
                    <a:gd name="T4" fmla="*/ 0 w 23"/>
                    <a:gd name="T5" fmla="*/ 0 h 3"/>
                    <a:gd name="T6" fmla="*/ 0 w 23"/>
                    <a:gd name="T7" fmla="*/ 0 h 3"/>
                    <a:gd name="T8" fmla="*/ 0 w 23"/>
                    <a:gd name="T9" fmla="*/ 0 h 3"/>
                    <a:gd name="T10" fmla="*/ 0 w 23"/>
                    <a:gd name="T11" fmla="*/ 0 h 3"/>
                    <a:gd name="T12" fmla="*/ 0 w 23"/>
                    <a:gd name="T13" fmla="*/ 0 h 3"/>
                    <a:gd name="T14" fmla="*/ 0 w 23"/>
                    <a:gd name="T15" fmla="*/ 0 h 3"/>
                    <a:gd name="T16" fmla="*/ 0 w 23"/>
                    <a:gd name="T17" fmla="*/ 0 h 3"/>
                    <a:gd name="T18" fmla="*/ 0 w 23"/>
                    <a:gd name="T19" fmla="*/ 0 h 3"/>
                    <a:gd name="T20" fmla="*/ 0 w 23"/>
                    <a:gd name="T21" fmla="*/ 0 h 3"/>
                    <a:gd name="T22" fmla="*/ 0 w 23"/>
                    <a:gd name="T23" fmla="*/ 0 h 3"/>
                    <a:gd name="T24" fmla="*/ 0 w 23"/>
                    <a:gd name="T25" fmla="*/ 0 h 3"/>
                    <a:gd name="T26" fmla="*/ 0 w 23"/>
                    <a:gd name="T27" fmla="*/ 0 h 3"/>
                    <a:gd name="T28" fmla="*/ 0 w 23"/>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3"/>
                    <a:gd name="T47" fmla="*/ 23 w 23"/>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3">
                      <a:moveTo>
                        <a:pt x="13" y="0"/>
                      </a:moveTo>
                      <a:lnTo>
                        <a:pt x="16" y="1"/>
                      </a:lnTo>
                      <a:lnTo>
                        <a:pt x="19" y="2"/>
                      </a:lnTo>
                      <a:lnTo>
                        <a:pt x="20" y="2"/>
                      </a:lnTo>
                      <a:lnTo>
                        <a:pt x="22" y="3"/>
                      </a:lnTo>
                      <a:lnTo>
                        <a:pt x="23" y="3"/>
                      </a:lnTo>
                      <a:lnTo>
                        <a:pt x="0" y="3"/>
                      </a:lnTo>
                      <a:lnTo>
                        <a:pt x="0" y="2"/>
                      </a:lnTo>
                      <a:lnTo>
                        <a:pt x="0" y="1"/>
                      </a:lnTo>
                      <a:lnTo>
                        <a:pt x="0" y="0"/>
                      </a:lnTo>
                      <a:lnTo>
                        <a:pt x="13" y="0"/>
                      </a:lnTo>
                      <a:close/>
                    </a:path>
                  </a:pathLst>
                </a:custGeom>
                <a:solidFill>
                  <a:srgbClr val="D1D1D1"/>
                </a:solidFill>
                <a:ln w="9525">
                  <a:noFill/>
                  <a:round/>
                  <a:headEnd/>
                  <a:tailEnd/>
                </a:ln>
              </p:spPr>
              <p:txBody>
                <a:bodyPr/>
                <a:lstStyle/>
                <a:p>
                  <a:endParaRPr lang="en-US"/>
                </a:p>
              </p:txBody>
            </p:sp>
            <p:sp>
              <p:nvSpPr>
                <p:cNvPr id="12567" name="Freeform 945"/>
                <p:cNvSpPr>
                  <a:spLocks/>
                </p:cNvSpPr>
                <p:nvPr/>
              </p:nvSpPr>
              <p:spPr bwMode="auto">
                <a:xfrm>
                  <a:off x="2796" y="4042"/>
                  <a:ext cx="8" cy="2"/>
                </a:xfrm>
                <a:custGeom>
                  <a:avLst/>
                  <a:gdLst>
                    <a:gd name="T0" fmla="*/ 0 w 26"/>
                    <a:gd name="T1" fmla="*/ 0 h 5"/>
                    <a:gd name="T2" fmla="*/ 0 w 26"/>
                    <a:gd name="T3" fmla="*/ 0 h 5"/>
                    <a:gd name="T4" fmla="*/ 0 w 26"/>
                    <a:gd name="T5" fmla="*/ 0 h 5"/>
                    <a:gd name="T6" fmla="*/ 0 w 26"/>
                    <a:gd name="T7" fmla="*/ 0 h 5"/>
                    <a:gd name="T8" fmla="*/ 0 w 26"/>
                    <a:gd name="T9" fmla="*/ 0 h 5"/>
                    <a:gd name="T10" fmla="*/ 0 w 26"/>
                    <a:gd name="T11" fmla="*/ 0 h 5"/>
                    <a:gd name="T12" fmla="*/ 0 w 26"/>
                    <a:gd name="T13" fmla="*/ 0 h 5"/>
                    <a:gd name="T14" fmla="*/ 0 w 26"/>
                    <a:gd name="T15" fmla="*/ 0 h 5"/>
                    <a:gd name="T16" fmla="*/ 0 w 26"/>
                    <a:gd name="T17" fmla="*/ 0 h 5"/>
                    <a:gd name="T18" fmla="*/ 0 w 26"/>
                    <a:gd name="T19" fmla="*/ 0 h 5"/>
                    <a:gd name="T20" fmla="*/ 0 w 26"/>
                    <a:gd name="T21" fmla="*/ 0 h 5"/>
                    <a:gd name="T22" fmla="*/ 0 w 26"/>
                    <a:gd name="T23" fmla="*/ 0 h 5"/>
                    <a:gd name="T24" fmla="*/ 0 w 26"/>
                    <a:gd name="T25" fmla="*/ 0 h 5"/>
                    <a:gd name="T26" fmla="*/ 0 w 26"/>
                    <a:gd name="T27" fmla="*/ 0 h 5"/>
                    <a:gd name="T28" fmla="*/ 0 w 26"/>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5"/>
                    <a:gd name="T47" fmla="*/ 26 w 26"/>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5">
                      <a:moveTo>
                        <a:pt x="18" y="0"/>
                      </a:moveTo>
                      <a:lnTo>
                        <a:pt x="19" y="1"/>
                      </a:lnTo>
                      <a:lnTo>
                        <a:pt x="20" y="1"/>
                      </a:lnTo>
                      <a:lnTo>
                        <a:pt x="22" y="2"/>
                      </a:lnTo>
                      <a:lnTo>
                        <a:pt x="23" y="3"/>
                      </a:lnTo>
                      <a:lnTo>
                        <a:pt x="24" y="3"/>
                      </a:lnTo>
                      <a:lnTo>
                        <a:pt x="26" y="5"/>
                      </a:lnTo>
                      <a:lnTo>
                        <a:pt x="1" y="5"/>
                      </a:lnTo>
                      <a:lnTo>
                        <a:pt x="1" y="3"/>
                      </a:lnTo>
                      <a:lnTo>
                        <a:pt x="1" y="2"/>
                      </a:lnTo>
                      <a:lnTo>
                        <a:pt x="0" y="1"/>
                      </a:lnTo>
                      <a:lnTo>
                        <a:pt x="0" y="0"/>
                      </a:lnTo>
                      <a:lnTo>
                        <a:pt x="18" y="0"/>
                      </a:lnTo>
                      <a:close/>
                    </a:path>
                  </a:pathLst>
                </a:custGeom>
                <a:solidFill>
                  <a:srgbClr val="C7C7C7"/>
                </a:solidFill>
                <a:ln w="9525">
                  <a:noFill/>
                  <a:round/>
                  <a:headEnd/>
                  <a:tailEnd/>
                </a:ln>
              </p:spPr>
              <p:txBody>
                <a:bodyPr/>
                <a:lstStyle/>
                <a:p>
                  <a:endParaRPr lang="en-US"/>
                </a:p>
              </p:txBody>
            </p:sp>
            <p:sp>
              <p:nvSpPr>
                <p:cNvPr id="12568" name="Freeform 946"/>
                <p:cNvSpPr>
                  <a:spLocks/>
                </p:cNvSpPr>
                <p:nvPr/>
              </p:nvSpPr>
              <p:spPr bwMode="auto">
                <a:xfrm>
                  <a:off x="2796" y="4043"/>
                  <a:ext cx="9" cy="2"/>
                </a:xfrm>
                <a:custGeom>
                  <a:avLst/>
                  <a:gdLst>
                    <a:gd name="T0" fmla="*/ 0 w 27"/>
                    <a:gd name="T1" fmla="*/ 0 h 5"/>
                    <a:gd name="T2" fmla="*/ 0 w 27"/>
                    <a:gd name="T3" fmla="*/ 0 h 5"/>
                    <a:gd name="T4" fmla="*/ 0 w 27"/>
                    <a:gd name="T5" fmla="*/ 0 h 5"/>
                    <a:gd name="T6" fmla="*/ 0 w 27"/>
                    <a:gd name="T7" fmla="*/ 0 h 5"/>
                    <a:gd name="T8" fmla="*/ 0 w 27"/>
                    <a:gd name="T9" fmla="*/ 0 h 5"/>
                    <a:gd name="T10" fmla="*/ 0 w 27"/>
                    <a:gd name="T11" fmla="*/ 0 h 5"/>
                    <a:gd name="T12" fmla="*/ 0 w 27"/>
                    <a:gd name="T13" fmla="*/ 0 h 5"/>
                    <a:gd name="T14" fmla="*/ 0 w 27"/>
                    <a:gd name="T15" fmla="*/ 0 h 5"/>
                    <a:gd name="T16" fmla="*/ 0 w 27"/>
                    <a:gd name="T17" fmla="*/ 0 h 5"/>
                    <a:gd name="T18" fmla="*/ 0 w 27"/>
                    <a:gd name="T19" fmla="*/ 0 h 5"/>
                    <a:gd name="T20" fmla="*/ 0 w 27"/>
                    <a:gd name="T21" fmla="*/ 0 h 5"/>
                    <a:gd name="T22" fmla="*/ 0 w 27"/>
                    <a:gd name="T23" fmla="*/ 0 h 5"/>
                    <a:gd name="T24" fmla="*/ 0 w 27"/>
                    <a:gd name="T25" fmla="*/ 0 h 5"/>
                    <a:gd name="T26" fmla="*/ 0 w 27"/>
                    <a:gd name="T27" fmla="*/ 0 h 5"/>
                    <a:gd name="T28" fmla="*/ 0 w 27"/>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
                    <a:gd name="T46" fmla="*/ 0 h 5"/>
                    <a:gd name="T47" fmla="*/ 27 w 27"/>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 h="5">
                      <a:moveTo>
                        <a:pt x="2" y="5"/>
                      </a:moveTo>
                      <a:lnTo>
                        <a:pt x="1" y="3"/>
                      </a:lnTo>
                      <a:lnTo>
                        <a:pt x="1" y="1"/>
                      </a:lnTo>
                      <a:lnTo>
                        <a:pt x="0" y="0"/>
                      </a:lnTo>
                      <a:lnTo>
                        <a:pt x="23" y="0"/>
                      </a:lnTo>
                      <a:lnTo>
                        <a:pt x="24" y="1"/>
                      </a:lnTo>
                      <a:lnTo>
                        <a:pt x="26" y="1"/>
                      </a:lnTo>
                      <a:lnTo>
                        <a:pt x="26" y="3"/>
                      </a:lnTo>
                      <a:lnTo>
                        <a:pt x="26" y="5"/>
                      </a:lnTo>
                      <a:lnTo>
                        <a:pt x="27" y="5"/>
                      </a:lnTo>
                      <a:lnTo>
                        <a:pt x="2" y="5"/>
                      </a:lnTo>
                      <a:close/>
                    </a:path>
                  </a:pathLst>
                </a:custGeom>
                <a:solidFill>
                  <a:srgbClr val="BFBFBF"/>
                </a:solidFill>
                <a:ln w="9525">
                  <a:noFill/>
                  <a:round/>
                  <a:headEnd/>
                  <a:tailEnd/>
                </a:ln>
              </p:spPr>
              <p:txBody>
                <a:bodyPr/>
                <a:lstStyle/>
                <a:p>
                  <a:endParaRPr lang="en-US"/>
                </a:p>
              </p:txBody>
            </p:sp>
            <p:sp>
              <p:nvSpPr>
                <p:cNvPr id="12569" name="Freeform 947"/>
                <p:cNvSpPr>
                  <a:spLocks/>
                </p:cNvSpPr>
                <p:nvPr/>
              </p:nvSpPr>
              <p:spPr bwMode="auto">
                <a:xfrm>
                  <a:off x="2796" y="4044"/>
                  <a:ext cx="9" cy="1"/>
                </a:xfrm>
                <a:custGeom>
                  <a:avLst/>
                  <a:gdLst>
                    <a:gd name="T0" fmla="*/ 0 w 26"/>
                    <a:gd name="T1" fmla="*/ 0 h 3"/>
                    <a:gd name="T2" fmla="*/ 0 w 26"/>
                    <a:gd name="T3" fmla="*/ 0 h 3"/>
                    <a:gd name="T4" fmla="*/ 0 w 26"/>
                    <a:gd name="T5" fmla="*/ 0 h 3"/>
                    <a:gd name="T6" fmla="*/ 0 w 26"/>
                    <a:gd name="T7" fmla="*/ 0 h 3"/>
                    <a:gd name="T8" fmla="*/ 0 w 26"/>
                    <a:gd name="T9" fmla="*/ 0 h 3"/>
                    <a:gd name="T10" fmla="*/ 0 w 26"/>
                    <a:gd name="T11" fmla="*/ 0 h 3"/>
                    <a:gd name="T12" fmla="*/ 0 w 26"/>
                    <a:gd name="T13" fmla="*/ 0 h 3"/>
                    <a:gd name="T14" fmla="*/ 0 w 26"/>
                    <a:gd name="T15" fmla="*/ 0 h 3"/>
                    <a:gd name="T16" fmla="*/ 0 w 26"/>
                    <a:gd name="T17" fmla="*/ 0 h 3"/>
                    <a:gd name="T18" fmla="*/ 0 w 26"/>
                    <a:gd name="T19" fmla="*/ 0 h 3"/>
                    <a:gd name="T20" fmla="*/ 0 w 26"/>
                    <a:gd name="T21" fmla="*/ 0 h 3"/>
                    <a:gd name="T22" fmla="*/ 0 w 26"/>
                    <a:gd name="T23" fmla="*/ 0 h 3"/>
                    <a:gd name="T24" fmla="*/ 0 w 26"/>
                    <a:gd name="T25" fmla="*/ 0 h 3"/>
                    <a:gd name="T26" fmla="*/ 0 w 26"/>
                    <a:gd name="T27" fmla="*/ 0 h 3"/>
                    <a:gd name="T28" fmla="*/ 0 w 26"/>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
                    <a:gd name="T46" fmla="*/ 0 h 3"/>
                    <a:gd name="T47" fmla="*/ 26 w 26"/>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 h="3">
                      <a:moveTo>
                        <a:pt x="1" y="3"/>
                      </a:moveTo>
                      <a:lnTo>
                        <a:pt x="1" y="3"/>
                      </a:lnTo>
                      <a:lnTo>
                        <a:pt x="1" y="2"/>
                      </a:lnTo>
                      <a:lnTo>
                        <a:pt x="0" y="1"/>
                      </a:lnTo>
                      <a:lnTo>
                        <a:pt x="0" y="0"/>
                      </a:lnTo>
                      <a:lnTo>
                        <a:pt x="25" y="0"/>
                      </a:lnTo>
                      <a:lnTo>
                        <a:pt x="25" y="1"/>
                      </a:lnTo>
                      <a:lnTo>
                        <a:pt x="25" y="2"/>
                      </a:lnTo>
                      <a:lnTo>
                        <a:pt x="26" y="2"/>
                      </a:lnTo>
                      <a:lnTo>
                        <a:pt x="26" y="3"/>
                      </a:lnTo>
                      <a:lnTo>
                        <a:pt x="1" y="3"/>
                      </a:lnTo>
                      <a:close/>
                    </a:path>
                  </a:pathLst>
                </a:custGeom>
                <a:solidFill>
                  <a:srgbClr val="B5B5B5"/>
                </a:solidFill>
                <a:ln w="9525">
                  <a:noFill/>
                  <a:round/>
                  <a:headEnd/>
                  <a:tailEnd/>
                </a:ln>
              </p:spPr>
              <p:txBody>
                <a:bodyPr/>
                <a:lstStyle/>
                <a:p>
                  <a:endParaRPr lang="en-US"/>
                </a:p>
              </p:txBody>
            </p:sp>
            <p:sp>
              <p:nvSpPr>
                <p:cNvPr id="12570" name="Freeform 948"/>
                <p:cNvSpPr>
                  <a:spLocks/>
                </p:cNvSpPr>
                <p:nvPr/>
              </p:nvSpPr>
              <p:spPr bwMode="auto">
                <a:xfrm>
                  <a:off x="2796" y="4045"/>
                  <a:ext cx="9" cy="1"/>
                </a:xfrm>
                <a:custGeom>
                  <a:avLst/>
                  <a:gdLst>
                    <a:gd name="T0" fmla="*/ 0 w 25"/>
                    <a:gd name="T1" fmla="*/ 0 h 3"/>
                    <a:gd name="T2" fmla="*/ 0 w 25"/>
                    <a:gd name="T3" fmla="*/ 0 h 3"/>
                    <a:gd name="T4" fmla="*/ 0 w 25"/>
                    <a:gd name="T5" fmla="*/ 0 h 3"/>
                    <a:gd name="T6" fmla="*/ 0 w 25"/>
                    <a:gd name="T7" fmla="*/ 0 h 3"/>
                    <a:gd name="T8" fmla="*/ 0 w 25"/>
                    <a:gd name="T9" fmla="*/ 0 h 3"/>
                    <a:gd name="T10" fmla="*/ 0 w 25"/>
                    <a:gd name="T11" fmla="*/ 0 h 3"/>
                    <a:gd name="T12" fmla="*/ 0 w 25"/>
                    <a:gd name="T13" fmla="*/ 0 h 3"/>
                    <a:gd name="T14" fmla="*/ 0 w 25"/>
                    <a:gd name="T15" fmla="*/ 0 h 3"/>
                    <a:gd name="T16" fmla="*/ 0 w 25"/>
                    <a:gd name="T17" fmla="*/ 0 h 3"/>
                    <a:gd name="T18" fmla="*/ 0 w 25"/>
                    <a:gd name="T19" fmla="*/ 0 h 3"/>
                    <a:gd name="T20" fmla="*/ 0 w 25"/>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3"/>
                    <a:gd name="T35" fmla="*/ 25 w 25"/>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3">
                      <a:moveTo>
                        <a:pt x="2" y="3"/>
                      </a:moveTo>
                      <a:lnTo>
                        <a:pt x="0" y="2"/>
                      </a:lnTo>
                      <a:lnTo>
                        <a:pt x="0" y="1"/>
                      </a:lnTo>
                      <a:lnTo>
                        <a:pt x="0" y="0"/>
                      </a:lnTo>
                      <a:lnTo>
                        <a:pt x="25" y="0"/>
                      </a:lnTo>
                      <a:lnTo>
                        <a:pt x="25" y="1"/>
                      </a:lnTo>
                      <a:lnTo>
                        <a:pt x="25" y="2"/>
                      </a:lnTo>
                      <a:lnTo>
                        <a:pt x="24" y="3"/>
                      </a:lnTo>
                      <a:lnTo>
                        <a:pt x="2" y="3"/>
                      </a:lnTo>
                      <a:close/>
                    </a:path>
                  </a:pathLst>
                </a:custGeom>
                <a:solidFill>
                  <a:srgbClr val="ABABAB"/>
                </a:solidFill>
                <a:ln w="9525">
                  <a:noFill/>
                  <a:round/>
                  <a:headEnd/>
                  <a:tailEnd/>
                </a:ln>
              </p:spPr>
              <p:txBody>
                <a:bodyPr/>
                <a:lstStyle/>
                <a:p>
                  <a:endParaRPr lang="en-US"/>
                </a:p>
              </p:txBody>
            </p:sp>
            <p:sp>
              <p:nvSpPr>
                <p:cNvPr id="12571" name="Freeform 949"/>
                <p:cNvSpPr>
                  <a:spLocks/>
                </p:cNvSpPr>
                <p:nvPr/>
              </p:nvSpPr>
              <p:spPr bwMode="auto">
                <a:xfrm>
                  <a:off x="2796" y="4045"/>
                  <a:ext cx="9" cy="1"/>
                </a:xfrm>
                <a:custGeom>
                  <a:avLst/>
                  <a:gdLst>
                    <a:gd name="T0" fmla="*/ 0 w 25"/>
                    <a:gd name="T1" fmla="*/ 0 h 4"/>
                    <a:gd name="T2" fmla="*/ 0 w 25"/>
                    <a:gd name="T3" fmla="*/ 0 h 4"/>
                    <a:gd name="T4" fmla="*/ 0 w 25"/>
                    <a:gd name="T5" fmla="*/ 0 h 4"/>
                    <a:gd name="T6" fmla="*/ 0 w 25"/>
                    <a:gd name="T7" fmla="*/ 0 h 4"/>
                    <a:gd name="T8" fmla="*/ 0 w 25"/>
                    <a:gd name="T9" fmla="*/ 0 h 4"/>
                    <a:gd name="T10" fmla="*/ 0 w 25"/>
                    <a:gd name="T11" fmla="*/ 0 h 4"/>
                    <a:gd name="T12" fmla="*/ 0 w 25"/>
                    <a:gd name="T13" fmla="*/ 0 h 4"/>
                    <a:gd name="T14" fmla="*/ 0 w 25"/>
                    <a:gd name="T15" fmla="*/ 0 h 4"/>
                    <a:gd name="T16" fmla="*/ 0 w 25"/>
                    <a:gd name="T17" fmla="*/ 0 h 4"/>
                    <a:gd name="T18" fmla="*/ 0 w 25"/>
                    <a:gd name="T19" fmla="*/ 0 h 4"/>
                    <a:gd name="T20" fmla="*/ 0 w 25"/>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
                    <a:gd name="T34" fmla="*/ 0 h 4"/>
                    <a:gd name="T35" fmla="*/ 25 w 25"/>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 h="4">
                      <a:moveTo>
                        <a:pt x="3" y="4"/>
                      </a:moveTo>
                      <a:lnTo>
                        <a:pt x="3" y="4"/>
                      </a:lnTo>
                      <a:lnTo>
                        <a:pt x="3" y="2"/>
                      </a:lnTo>
                      <a:lnTo>
                        <a:pt x="2" y="1"/>
                      </a:lnTo>
                      <a:lnTo>
                        <a:pt x="0" y="0"/>
                      </a:lnTo>
                      <a:lnTo>
                        <a:pt x="25" y="0"/>
                      </a:lnTo>
                      <a:lnTo>
                        <a:pt x="24" y="1"/>
                      </a:lnTo>
                      <a:lnTo>
                        <a:pt x="24" y="2"/>
                      </a:lnTo>
                      <a:lnTo>
                        <a:pt x="24" y="4"/>
                      </a:lnTo>
                      <a:lnTo>
                        <a:pt x="22" y="4"/>
                      </a:lnTo>
                      <a:lnTo>
                        <a:pt x="3" y="4"/>
                      </a:lnTo>
                      <a:close/>
                    </a:path>
                  </a:pathLst>
                </a:custGeom>
                <a:solidFill>
                  <a:srgbClr val="A1A1A1"/>
                </a:solidFill>
                <a:ln w="9525">
                  <a:noFill/>
                  <a:round/>
                  <a:headEnd/>
                  <a:tailEnd/>
                </a:ln>
              </p:spPr>
              <p:txBody>
                <a:bodyPr/>
                <a:lstStyle/>
                <a:p>
                  <a:endParaRPr lang="en-US"/>
                </a:p>
              </p:txBody>
            </p:sp>
            <p:sp>
              <p:nvSpPr>
                <p:cNvPr id="12572" name="Freeform 950"/>
                <p:cNvSpPr>
                  <a:spLocks/>
                </p:cNvSpPr>
                <p:nvPr/>
              </p:nvSpPr>
              <p:spPr bwMode="auto">
                <a:xfrm>
                  <a:off x="2797" y="4046"/>
                  <a:ext cx="7" cy="1"/>
                </a:xfrm>
                <a:custGeom>
                  <a:avLst/>
                  <a:gdLst>
                    <a:gd name="T0" fmla="*/ 0 w 22"/>
                    <a:gd name="T1" fmla="*/ 0 h 5"/>
                    <a:gd name="T2" fmla="*/ 0 w 22"/>
                    <a:gd name="T3" fmla="*/ 0 h 5"/>
                    <a:gd name="T4" fmla="*/ 0 w 22"/>
                    <a:gd name="T5" fmla="*/ 0 h 5"/>
                    <a:gd name="T6" fmla="*/ 0 w 22"/>
                    <a:gd name="T7" fmla="*/ 0 h 5"/>
                    <a:gd name="T8" fmla="*/ 0 w 22"/>
                    <a:gd name="T9" fmla="*/ 0 h 5"/>
                    <a:gd name="T10" fmla="*/ 0 w 22"/>
                    <a:gd name="T11" fmla="*/ 0 h 5"/>
                    <a:gd name="T12" fmla="*/ 0 w 22"/>
                    <a:gd name="T13" fmla="*/ 0 h 5"/>
                    <a:gd name="T14" fmla="*/ 0 w 22"/>
                    <a:gd name="T15" fmla="*/ 0 h 5"/>
                    <a:gd name="T16" fmla="*/ 0 w 22"/>
                    <a:gd name="T17" fmla="*/ 0 h 5"/>
                    <a:gd name="T18" fmla="*/ 0 w 22"/>
                    <a:gd name="T19" fmla="*/ 0 h 5"/>
                    <a:gd name="T20" fmla="*/ 0 w 22"/>
                    <a:gd name="T21" fmla="*/ 0 h 5"/>
                    <a:gd name="T22" fmla="*/ 0 w 22"/>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2"/>
                    <a:gd name="T37" fmla="*/ 0 h 5"/>
                    <a:gd name="T38" fmla="*/ 22 w 22"/>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2" h="5">
                      <a:moveTo>
                        <a:pt x="2" y="5"/>
                      </a:moveTo>
                      <a:lnTo>
                        <a:pt x="2" y="4"/>
                      </a:lnTo>
                      <a:lnTo>
                        <a:pt x="1" y="4"/>
                      </a:lnTo>
                      <a:lnTo>
                        <a:pt x="1" y="2"/>
                      </a:lnTo>
                      <a:lnTo>
                        <a:pt x="0" y="0"/>
                      </a:lnTo>
                      <a:lnTo>
                        <a:pt x="22" y="0"/>
                      </a:lnTo>
                      <a:lnTo>
                        <a:pt x="22" y="2"/>
                      </a:lnTo>
                      <a:lnTo>
                        <a:pt x="19" y="3"/>
                      </a:lnTo>
                      <a:lnTo>
                        <a:pt x="19" y="4"/>
                      </a:lnTo>
                      <a:lnTo>
                        <a:pt x="18" y="4"/>
                      </a:lnTo>
                      <a:lnTo>
                        <a:pt x="2" y="4"/>
                      </a:lnTo>
                      <a:lnTo>
                        <a:pt x="2" y="5"/>
                      </a:lnTo>
                      <a:close/>
                    </a:path>
                  </a:pathLst>
                </a:custGeom>
                <a:solidFill>
                  <a:srgbClr val="999999"/>
                </a:solidFill>
                <a:ln w="9525">
                  <a:noFill/>
                  <a:round/>
                  <a:headEnd/>
                  <a:tailEnd/>
                </a:ln>
              </p:spPr>
              <p:txBody>
                <a:bodyPr/>
                <a:lstStyle/>
                <a:p>
                  <a:endParaRPr lang="en-US"/>
                </a:p>
              </p:txBody>
            </p:sp>
            <p:sp>
              <p:nvSpPr>
                <p:cNvPr id="12573" name="Freeform 951"/>
                <p:cNvSpPr>
                  <a:spLocks/>
                </p:cNvSpPr>
                <p:nvPr/>
              </p:nvSpPr>
              <p:spPr bwMode="auto">
                <a:xfrm>
                  <a:off x="2797" y="4046"/>
                  <a:ext cx="7" cy="2"/>
                </a:xfrm>
                <a:custGeom>
                  <a:avLst/>
                  <a:gdLst>
                    <a:gd name="T0" fmla="*/ 0 w 19"/>
                    <a:gd name="T1" fmla="*/ 0 h 4"/>
                    <a:gd name="T2" fmla="*/ 0 w 19"/>
                    <a:gd name="T3" fmla="*/ 1 h 4"/>
                    <a:gd name="T4" fmla="*/ 0 w 19"/>
                    <a:gd name="T5" fmla="*/ 1 h 4"/>
                    <a:gd name="T6" fmla="*/ 0 w 19"/>
                    <a:gd name="T7" fmla="*/ 1 h 4"/>
                    <a:gd name="T8" fmla="*/ 0 w 19"/>
                    <a:gd name="T9" fmla="*/ 1 h 4"/>
                    <a:gd name="T10" fmla="*/ 0 w 19"/>
                    <a:gd name="T11" fmla="*/ 1 h 4"/>
                    <a:gd name="T12" fmla="*/ 0 w 19"/>
                    <a:gd name="T13" fmla="*/ 1 h 4"/>
                    <a:gd name="T14" fmla="*/ 0 w 19"/>
                    <a:gd name="T15" fmla="*/ 1 h 4"/>
                    <a:gd name="T16" fmla="*/ 0 w 19"/>
                    <a:gd name="T17" fmla="*/ 1 h 4"/>
                    <a:gd name="T18" fmla="*/ 0 w 19"/>
                    <a:gd name="T19" fmla="*/ 1 h 4"/>
                    <a:gd name="T20" fmla="*/ 0 w 19"/>
                    <a:gd name="T21" fmla="*/ 1 h 4"/>
                    <a:gd name="T22" fmla="*/ 0 w 19"/>
                    <a:gd name="T23" fmla="*/ 1 h 4"/>
                    <a:gd name="T24" fmla="*/ 0 w 19"/>
                    <a:gd name="T25" fmla="*/ 1 h 4"/>
                    <a:gd name="T26" fmla="*/ 0 w 19"/>
                    <a:gd name="T27" fmla="*/ 1 h 4"/>
                    <a:gd name="T28" fmla="*/ 0 w 19"/>
                    <a:gd name="T29" fmla="*/ 1 h 4"/>
                    <a:gd name="T30" fmla="*/ 0 w 19"/>
                    <a:gd name="T31" fmla="*/ 1 h 4"/>
                    <a:gd name="T32" fmla="*/ 0 w 19"/>
                    <a:gd name="T33" fmla="*/ 1 h 4"/>
                    <a:gd name="T34" fmla="*/ 0 w 19"/>
                    <a:gd name="T35" fmla="*/ 0 h 4"/>
                    <a:gd name="T36" fmla="*/ 0 w 19"/>
                    <a:gd name="T37" fmla="*/ 0 h 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
                    <a:gd name="T58" fmla="*/ 0 h 4"/>
                    <a:gd name="T59" fmla="*/ 19 w 19"/>
                    <a:gd name="T60" fmla="*/ 4 h 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 h="4">
                      <a:moveTo>
                        <a:pt x="0" y="0"/>
                      </a:moveTo>
                      <a:lnTo>
                        <a:pt x="1" y="1"/>
                      </a:lnTo>
                      <a:lnTo>
                        <a:pt x="1" y="2"/>
                      </a:lnTo>
                      <a:lnTo>
                        <a:pt x="1" y="3"/>
                      </a:lnTo>
                      <a:lnTo>
                        <a:pt x="3" y="3"/>
                      </a:lnTo>
                      <a:lnTo>
                        <a:pt x="4" y="4"/>
                      </a:lnTo>
                      <a:lnTo>
                        <a:pt x="11" y="4"/>
                      </a:lnTo>
                      <a:lnTo>
                        <a:pt x="13" y="4"/>
                      </a:lnTo>
                      <a:lnTo>
                        <a:pt x="14" y="3"/>
                      </a:lnTo>
                      <a:lnTo>
                        <a:pt x="17" y="3"/>
                      </a:lnTo>
                      <a:lnTo>
                        <a:pt x="18" y="2"/>
                      </a:lnTo>
                      <a:lnTo>
                        <a:pt x="19" y="0"/>
                      </a:lnTo>
                      <a:lnTo>
                        <a:pt x="0" y="0"/>
                      </a:lnTo>
                      <a:close/>
                    </a:path>
                  </a:pathLst>
                </a:custGeom>
                <a:solidFill>
                  <a:srgbClr val="8F8F8F"/>
                </a:solidFill>
                <a:ln w="9525">
                  <a:noFill/>
                  <a:round/>
                  <a:headEnd/>
                  <a:tailEnd/>
                </a:ln>
              </p:spPr>
              <p:txBody>
                <a:bodyPr/>
                <a:lstStyle/>
                <a:p>
                  <a:endParaRPr lang="en-US"/>
                </a:p>
              </p:txBody>
            </p:sp>
            <p:sp>
              <p:nvSpPr>
                <p:cNvPr id="12574" name="Freeform 952"/>
                <p:cNvSpPr>
                  <a:spLocks/>
                </p:cNvSpPr>
                <p:nvPr/>
              </p:nvSpPr>
              <p:spPr bwMode="auto">
                <a:xfrm>
                  <a:off x="2798" y="4047"/>
                  <a:ext cx="5" cy="1"/>
                </a:xfrm>
                <a:custGeom>
                  <a:avLst/>
                  <a:gdLst>
                    <a:gd name="T0" fmla="*/ 0 w 16"/>
                    <a:gd name="T1" fmla="*/ 0 h 3"/>
                    <a:gd name="T2" fmla="*/ 0 w 16"/>
                    <a:gd name="T3" fmla="*/ 0 h 3"/>
                    <a:gd name="T4" fmla="*/ 0 w 16"/>
                    <a:gd name="T5" fmla="*/ 0 h 3"/>
                    <a:gd name="T6" fmla="*/ 0 w 16"/>
                    <a:gd name="T7" fmla="*/ 0 h 3"/>
                    <a:gd name="T8" fmla="*/ 0 w 16"/>
                    <a:gd name="T9" fmla="*/ 0 h 3"/>
                    <a:gd name="T10" fmla="*/ 0 w 16"/>
                    <a:gd name="T11" fmla="*/ 0 h 3"/>
                    <a:gd name="T12" fmla="*/ 0 w 16"/>
                    <a:gd name="T13" fmla="*/ 0 h 3"/>
                    <a:gd name="T14" fmla="*/ 0 w 16"/>
                    <a:gd name="T15" fmla="*/ 0 h 3"/>
                    <a:gd name="T16" fmla="*/ 0 w 16"/>
                    <a:gd name="T17" fmla="*/ 0 h 3"/>
                    <a:gd name="T18" fmla="*/ 0 w 16"/>
                    <a:gd name="T19" fmla="*/ 0 h 3"/>
                    <a:gd name="T20" fmla="*/ 0 w 16"/>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3"/>
                    <a:gd name="T35" fmla="*/ 16 w 16"/>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3">
                      <a:moveTo>
                        <a:pt x="0" y="1"/>
                      </a:moveTo>
                      <a:lnTo>
                        <a:pt x="0" y="1"/>
                      </a:lnTo>
                      <a:lnTo>
                        <a:pt x="3" y="3"/>
                      </a:lnTo>
                      <a:lnTo>
                        <a:pt x="6" y="3"/>
                      </a:lnTo>
                      <a:lnTo>
                        <a:pt x="12" y="2"/>
                      </a:lnTo>
                      <a:lnTo>
                        <a:pt x="13" y="1"/>
                      </a:lnTo>
                      <a:lnTo>
                        <a:pt x="14" y="1"/>
                      </a:lnTo>
                      <a:lnTo>
                        <a:pt x="16" y="0"/>
                      </a:lnTo>
                      <a:lnTo>
                        <a:pt x="0" y="0"/>
                      </a:lnTo>
                      <a:lnTo>
                        <a:pt x="0" y="1"/>
                      </a:lnTo>
                      <a:close/>
                    </a:path>
                  </a:pathLst>
                </a:custGeom>
                <a:solidFill>
                  <a:srgbClr val="858585"/>
                </a:solidFill>
                <a:ln w="9525">
                  <a:noFill/>
                  <a:round/>
                  <a:headEnd/>
                  <a:tailEnd/>
                </a:ln>
              </p:spPr>
              <p:txBody>
                <a:bodyPr/>
                <a:lstStyle/>
                <a:p>
                  <a:endParaRPr lang="en-US"/>
                </a:p>
              </p:txBody>
            </p:sp>
            <p:sp>
              <p:nvSpPr>
                <p:cNvPr id="12575" name="Freeform 953"/>
                <p:cNvSpPr>
                  <a:spLocks/>
                </p:cNvSpPr>
                <p:nvPr/>
              </p:nvSpPr>
              <p:spPr bwMode="auto">
                <a:xfrm>
                  <a:off x="2799" y="4048"/>
                  <a:ext cx="2" cy="1"/>
                </a:xfrm>
                <a:custGeom>
                  <a:avLst/>
                  <a:gdLst>
                    <a:gd name="T0" fmla="*/ 0 w 7"/>
                    <a:gd name="T1" fmla="*/ 0 h 1"/>
                    <a:gd name="T2" fmla="*/ 0 w 7"/>
                    <a:gd name="T3" fmla="*/ 1 h 1"/>
                    <a:gd name="T4" fmla="*/ 0 w 7"/>
                    <a:gd name="T5" fmla="*/ 1 h 1"/>
                    <a:gd name="T6" fmla="*/ 0 w 7"/>
                    <a:gd name="T7" fmla="*/ 1 h 1"/>
                    <a:gd name="T8" fmla="*/ 0 w 7"/>
                    <a:gd name="T9" fmla="*/ 0 h 1"/>
                    <a:gd name="T10" fmla="*/ 0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 h="1">
                      <a:moveTo>
                        <a:pt x="7" y="0"/>
                      </a:moveTo>
                      <a:lnTo>
                        <a:pt x="4" y="1"/>
                      </a:lnTo>
                      <a:lnTo>
                        <a:pt x="2" y="1"/>
                      </a:lnTo>
                      <a:lnTo>
                        <a:pt x="0" y="1"/>
                      </a:lnTo>
                      <a:lnTo>
                        <a:pt x="0" y="0"/>
                      </a:lnTo>
                      <a:lnTo>
                        <a:pt x="7" y="0"/>
                      </a:lnTo>
                      <a:close/>
                    </a:path>
                  </a:pathLst>
                </a:custGeom>
                <a:solidFill>
                  <a:srgbClr val="7D7D7D"/>
                </a:solidFill>
                <a:ln w="9525">
                  <a:noFill/>
                  <a:round/>
                  <a:headEnd/>
                  <a:tailEnd/>
                </a:ln>
              </p:spPr>
              <p:txBody>
                <a:bodyPr/>
                <a:lstStyle/>
                <a:p>
                  <a:endParaRPr lang="en-US"/>
                </a:p>
              </p:txBody>
            </p:sp>
            <p:sp>
              <p:nvSpPr>
                <p:cNvPr id="12576" name="Freeform 954"/>
                <p:cNvSpPr>
                  <a:spLocks/>
                </p:cNvSpPr>
                <p:nvPr/>
              </p:nvSpPr>
              <p:spPr bwMode="auto">
                <a:xfrm>
                  <a:off x="2794" y="4040"/>
                  <a:ext cx="9" cy="5"/>
                </a:xfrm>
                <a:custGeom>
                  <a:avLst/>
                  <a:gdLst>
                    <a:gd name="T0" fmla="*/ 0 w 28"/>
                    <a:gd name="T1" fmla="*/ 0 h 14"/>
                    <a:gd name="T2" fmla="*/ 0 w 28"/>
                    <a:gd name="T3" fmla="*/ 0 h 14"/>
                    <a:gd name="T4" fmla="*/ 0 w 28"/>
                    <a:gd name="T5" fmla="*/ 0 h 14"/>
                    <a:gd name="T6" fmla="*/ 0 w 28"/>
                    <a:gd name="T7" fmla="*/ 0 h 14"/>
                    <a:gd name="T8" fmla="*/ 0 w 28"/>
                    <a:gd name="T9" fmla="*/ 0 h 14"/>
                    <a:gd name="T10" fmla="*/ 0 w 28"/>
                    <a:gd name="T11" fmla="*/ 0 h 14"/>
                    <a:gd name="T12" fmla="*/ 0 w 28"/>
                    <a:gd name="T13" fmla="*/ 0 h 14"/>
                    <a:gd name="T14" fmla="*/ 0 w 28"/>
                    <a:gd name="T15" fmla="*/ 0 h 14"/>
                    <a:gd name="T16" fmla="*/ 0 w 28"/>
                    <a:gd name="T17" fmla="*/ 0 h 14"/>
                    <a:gd name="T18" fmla="*/ 0 w 28"/>
                    <a:gd name="T19" fmla="*/ 0 h 14"/>
                    <a:gd name="T20" fmla="*/ 0 w 28"/>
                    <a:gd name="T21" fmla="*/ 0 h 14"/>
                    <a:gd name="T22" fmla="*/ 0 w 28"/>
                    <a:gd name="T23" fmla="*/ 0 h 14"/>
                    <a:gd name="T24" fmla="*/ 0 w 28"/>
                    <a:gd name="T25" fmla="*/ 0 h 14"/>
                    <a:gd name="T26" fmla="*/ 0 w 28"/>
                    <a:gd name="T27" fmla="*/ 0 h 14"/>
                    <a:gd name="T28" fmla="*/ 0 w 28"/>
                    <a:gd name="T29" fmla="*/ 0 h 14"/>
                    <a:gd name="T30" fmla="*/ 0 w 28"/>
                    <a:gd name="T31" fmla="*/ 0 h 1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
                    <a:gd name="T49" fmla="*/ 0 h 14"/>
                    <a:gd name="T50" fmla="*/ 28 w 28"/>
                    <a:gd name="T51" fmla="*/ 14 h 1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 h="14">
                      <a:moveTo>
                        <a:pt x="9" y="8"/>
                      </a:moveTo>
                      <a:lnTo>
                        <a:pt x="7" y="9"/>
                      </a:lnTo>
                      <a:lnTo>
                        <a:pt x="9" y="10"/>
                      </a:lnTo>
                      <a:lnTo>
                        <a:pt x="14" y="12"/>
                      </a:lnTo>
                      <a:lnTo>
                        <a:pt x="21" y="14"/>
                      </a:lnTo>
                      <a:lnTo>
                        <a:pt x="23" y="14"/>
                      </a:lnTo>
                      <a:lnTo>
                        <a:pt x="28" y="5"/>
                      </a:lnTo>
                      <a:lnTo>
                        <a:pt x="24" y="3"/>
                      </a:lnTo>
                      <a:lnTo>
                        <a:pt x="18" y="1"/>
                      </a:lnTo>
                      <a:lnTo>
                        <a:pt x="10" y="0"/>
                      </a:lnTo>
                      <a:lnTo>
                        <a:pt x="2" y="1"/>
                      </a:lnTo>
                      <a:lnTo>
                        <a:pt x="0" y="1"/>
                      </a:lnTo>
                      <a:lnTo>
                        <a:pt x="2" y="1"/>
                      </a:lnTo>
                      <a:lnTo>
                        <a:pt x="0" y="1"/>
                      </a:lnTo>
                      <a:lnTo>
                        <a:pt x="9" y="8"/>
                      </a:lnTo>
                      <a:close/>
                    </a:path>
                  </a:pathLst>
                </a:custGeom>
                <a:solidFill>
                  <a:srgbClr val="000000"/>
                </a:solidFill>
                <a:ln w="9525">
                  <a:noFill/>
                  <a:round/>
                  <a:headEnd/>
                  <a:tailEnd/>
                </a:ln>
              </p:spPr>
              <p:txBody>
                <a:bodyPr/>
                <a:lstStyle/>
                <a:p>
                  <a:endParaRPr lang="en-US"/>
                </a:p>
              </p:txBody>
            </p:sp>
            <p:sp>
              <p:nvSpPr>
                <p:cNvPr id="12577" name="Freeform 955"/>
                <p:cNvSpPr>
                  <a:spLocks/>
                </p:cNvSpPr>
                <p:nvPr/>
              </p:nvSpPr>
              <p:spPr bwMode="auto">
                <a:xfrm>
                  <a:off x="2793" y="4040"/>
                  <a:ext cx="7" cy="9"/>
                </a:xfrm>
                <a:custGeom>
                  <a:avLst/>
                  <a:gdLst>
                    <a:gd name="T0" fmla="*/ 0 w 19"/>
                    <a:gd name="T1" fmla="*/ 0 h 25"/>
                    <a:gd name="T2" fmla="*/ 0 w 19"/>
                    <a:gd name="T3" fmla="*/ 0 h 25"/>
                    <a:gd name="T4" fmla="*/ 0 w 19"/>
                    <a:gd name="T5" fmla="*/ 0 h 25"/>
                    <a:gd name="T6" fmla="*/ 0 w 19"/>
                    <a:gd name="T7" fmla="*/ 0 h 25"/>
                    <a:gd name="T8" fmla="*/ 0 w 19"/>
                    <a:gd name="T9" fmla="*/ 0 h 25"/>
                    <a:gd name="T10" fmla="*/ 0 w 19"/>
                    <a:gd name="T11" fmla="*/ 0 h 25"/>
                    <a:gd name="T12" fmla="*/ 0 w 19"/>
                    <a:gd name="T13" fmla="*/ 0 h 25"/>
                    <a:gd name="T14" fmla="*/ 0 w 19"/>
                    <a:gd name="T15" fmla="*/ 0 h 25"/>
                    <a:gd name="T16" fmla="*/ 0 w 19"/>
                    <a:gd name="T17" fmla="*/ 0 h 25"/>
                    <a:gd name="T18" fmla="*/ 0 w 19"/>
                    <a:gd name="T19" fmla="*/ 0 h 25"/>
                    <a:gd name="T20" fmla="*/ 0 w 19"/>
                    <a:gd name="T21" fmla="*/ 0 h 25"/>
                    <a:gd name="T22" fmla="*/ 0 w 19"/>
                    <a:gd name="T23" fmla="*/ 0 h 25"/>
                    <a:gd name="T24" fmla="*/ 0 w 19"/>
                    <a:gd name="T25" fmla="*/ 0 h 25"/>
                    <a:gd name="T26" fmla="*/ 0 w 19"/>
                    <a:gd name="T27" fmla="*/ 0 h 25"/>
                    <a:gd name="T28" fmla="*/ 0 w 19"/>
                    <a:gd name="T29" fmla="*/ 0 h 25"/>
                    <a:gd name="T30" fmla="*/ 0 w 19"/>
                    <a:gd name="T31" fmla="*/ 0 h 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
                    <a:gd name="T49" fmla="*/ 0 h 25"/>
                    <a:gd name="T50" fmla="*/ 19 w 19"/>
                    <a:gd name="T51" fmla="*/ 25 h 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 h="25">
                      <a:moveTo>
                        <a:pt x="19" y="20"/>
                      </a:moveTo>
                      <a:lnTo>
                        <a:pt x="18" y="19"/>
                      </a:lnTo>
                      <a:lnTo>
                        <a:pt x="16" y="18"/>
                      </a:lnTo>
                      <a:lnTo>
                        <a:pt x="13" y="12"/>
                      </a:lnTo>
                      <a:lnTo>
                        <a:pt x="12" y="7"/>
                      </a:lnTo>
                      <a:lnTo>
                        <a:pt x="11" y="7"/>
                      </a:lnTo>
                      <a:lnTo>
                        <a:pt x="2" y="0"/>
                      </a:lnTo>
                      <a:lnTo>
                        <a:pt x="0" y="9"/>
                      </a:lnTo>
                      <a:lnTo>
                        <a:pt x="4" y="16"/>
                      </a:lnTo>
                      <a:lnTo>
                        <a:pt x="7" y="21"/>
                      </a:lnTo>
                      <a:lnTo>
                        <a:pt x="8" y="25"/>
                      </a:lnTo>
                      <a:lnTo>
                        <a:pt x="8" y="23"/>
                      </a:lnTo>
                      <a:lnTo>
                        <a:pt x="19" y="20"/>
                      </a:lnTo>
                      <a:lnTo>
                        <a:pt x="18" y="20"/>
                      </a:lnTo>
                      <a:lnTo>
                        <a:pt x="18" y="19"/>
                      </a:lnTo>
                      <a:lnTo>
                        <a:pt x="19" y="20"/>
                      </a:lnTo>
                      <a:close/>
                    </a:path>
                  </a:pathLst>
                </a:custGeom>
                <a:solidFill>
                  <a:srgbClr val="000000"/>
                </a:solidFill>
                <a:ln w="9525">
                  <a:noFill/>
                  <a:round/>
                  <a:headEnd/>
                  <a:tailEnd/>
                </a:ln>
              </p:spPr>
              <p:txBody>
                <a:bodyPr/>
                <a:lstStyle/>
                <a:p>
                  <a:endParaRPr lang="en-US"/>
                </a:p>
              </p:txBody>
            </p:sp>
            <p:sp>
              <p:nvSpPr>
                <p:cNvPr id="12578" name="Freeform 956"/>
                <p:cNvSpPr>
                  <a:spLocks/>
                </p:cNvSpPr>
                <p:nvPr/>
              </p:nvSpPr>
              <p:spPr bwMode="auto">
                <a:xfrm>
                  <a:off x="2796" y="4047"/>
                  <a:ext cx="6" cy="3"/>
                </a:xfrm>
                <a:custGeom>
                  <a:avLst/>
                  <a:gdLst>
                    <a:gd name="T0" fmla="*/ 0 w 18"/>
                    <a:gd name="T1" fmla="*/ 0 h 10"/>
                    <a:gd name="T2" fmla="*/ 0 w 18"/>
                    <a:gd name="T3" fmla="*/ 0 h 10"/>
                    <a:gd name="T4" fmla="*/ 0 w 18"/>
                    <a:gd name="T5" fmla="*/ 0 h 10"/>
                    <a:gd name="T6" fmla="*/ 0 w 18"/>
                    <a:gd name="T7" fmla="*/ 0 h 10"/>
                    <a:gd name="T8" fmla="*/ 0 w 18"/>
                    <a:gd name="T9" fmla="*/ 0 h 10"/>
                    <a:gd name="T10" fmla="*/ 0 w 18"/>
                    <a:gd name="T11" fmla="*/ 0 h 10"/>
                    <a:gd name="T12" fmla="*/ 0 w 18"/>
                    <a:gd name="T13" fmla="*/ 0 h 10"/>
                    <a:gd name="T14" fmla="*/ 0 w 18"/>
                    <a:gd name="T15" fmla="*/ 0 h 10"/>
                    <a:gd name="T16" fmla="*/ 0 w 18"/>
                    <a:gd name="T17" fmla="*/ 0 h 10"/>
                    <a:gd name="T18" fmla="*/ 0 w 18"/>
                    <a:gd name="T19" fmla="*/ 0 h 10"/>
                    <a:gd name="T20" fmla="*/ 0 w 18"/>
                    <a:gd name="T21" fmla="*/ 0 h 10"/>
                    <a:gd name="T22" fmla="*/ 0 w 18"/>
                    <a:gd name="T23" fmla="*/ 0 h 10"/>
                    <a:gd name="T24" fmla="*/ 0 w 18"/>
                    <a:gd name="T25" fmla="*/ 0 h 10"/>
                    <a:gd name="T26" fmla="*/ 0 w 18"/>
                    <a:gd name="T27" fmla="*/ 0 h 10"/>
                    <a:gd name="T28" fmla="*/ 0 w 18"/>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
                    <a:gd name="T46" fmla="*/ 0 h 10"/>
                    <a:gd name="T47" fmla="*/ 18 w 1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 h="10">
                      <a:moveTo>
                        <a:pt x="14" y="0"/>
                      </a:moveTo>
                      <a:lnTo>
                        <a:pt x="14" y="0"/>
                      </a:lnTo>
                      <a:lnTo>
                        <a:pt x="10" y="1"/>
                      </a:lnTo>
                      <a:lnTo>
                        <a:pt x="11" y="1"/>
                      </a:lnTo>
                      <a:lnTo>
                        <a:pt x="0" y="4"/>
                      </a:lnTo>
                      <a:lnTo>
                        <a:pt x="0" y="6"/>
                      </a:lnTo>
                      <a:lnTo>
                        <a:pt x="4" y="9"/>
                      </a:lnTo>
                      <a:lnTo>
                        <a:pt x="11" y="10"/>
                      </a:lnTo>
                      <a:lnTo>
                        <a:pt x="18" y="8"/>
                      </a:lnTo>
                      <a:lnTo>
                        <a:pt x="14" y="0"/>
                      </a:lnTo>
                      <a:close/>
                    </a:path>
                  </a:pathLst>
                </a:custGeom>
                <a:solidFill>
                  <a:srgbClr val="000000"/>
                </a:solidFill>
                <a:ln w="9525">
                  <a:noFill/>
                  <a:round/>
                  <a:headEnd/>
                  <a:tailEnd/>
                </a:ln>
              </p:spPr>
              <p:txBody>
                <a:bodyPr/>
                <a:lstStyle/>
                <a:p>
                  <a:endParaRPr lang="en-US"/>
                </a:p>
              </p:txBody>
            </p:sp>
            <p:sp>
              <p:nvSpPr>
                <p:cNvPr id="12579" name="Freeform 957"/>
                <p:cNvSpPr>
                  <a:spLocks/>
                </p:cNvSpPr>
                <p:nvPr/>
              </p:nvSpPr>
              <p:spPr bwMode="auto">
                <a:xfrm>
                  <a:off x="2801" y="4044"/>
                  <a:ext cx="5" cy="5"/>
                </a:xfrm>
                <a:custGeom>
                  <a:avLst/>
                  <a:gdLst>
                    <a:gd name="T0" fmla="*/ 0 w 16"/>
                    <a:gd name="T1" fmla="*/ 0 h 15"/>
                    <a:gd name="T2" fmla="*/ 0 w 16"/>
                    <a:gd name="T3" fmla="*/ 0 h 15"/>
                    <a:gd name="T4" fmla="*/ 0 w 16"/>
                    <a:gd name="T5" fmla="*/ 0 h 15"/>
                    <a:gd name="T6" fmla="*/ 0 w 16"/>
                    <a:gd name="T7" fmla="*/ 0 h 15"/>
                    <a:gd name="T8" fmla="*/ 0 w 16"/>
                    <a:gd name="T9" fmla="*/ 0 h 15"/>
                    <a:gd name="T10" fmla="*/ 0 w 16"/>
                    <a:gd name="T11" fmla="*/ 0 h 15"/>
                    <a:gd name="T12" fmla="*/ 0 w 16"/>
                    <a:gd name="T13" fmla="*/ 0 h 15"/>
                    <a:gd name="T14" fmla="*/ 0 w 16"/>
                    <a:gd name="T15" fmla="*/ 0 h 15"/>
                    <a:gd name="T16" fmla="*/ 0 w 16"/>
                    <a:gd name="T17" fmla="*/ 0 h 15"/>
                    <a:gd name="T18" fmla="*/ 0 w 16"/>
                    <a:gd name="T19" fmla="*/ 0 h 15"/>
                    <a:gd name="T20" fmla="*/ 0 w 16"/>
                    <a:gd name="T21" fmla="*/ 0 h 15"/>
                    <a:gd name="T22" fmla="*/ 0 w 16"/>
                    <a:gd name="T23" fmla="*/ 0 h 15"/>
                    <a:gd name="T24" fmla="*/ 0 w 16"/>
                    <a:gd name="T25" fmla="*/ 0 h 15"/>
                    <a:gd name="T26" fmla="*/ 0 w 16"/>
                    <a:gd name="T27" fmla="*/ 0 h 15"/>
                    <a:gd name="T28" fmla="*/ 0 w 16"/>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
                    <a:gd name="T46" fmla="*/ 0 h 15"/>
                    <a:gd name="T47" fmla="*/ 16 w 16"/>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 h="15">
                      <a:moveTo>
                        <a:pt x="5" y="1"/>
                      </a:moveTo>
                      <a:lnTo>
                        <a:pt x="5" y="1"/>
                      </a:lnTo>
                      <a:lnTo>
                        <a:pt x="5" y="2"/>
                      </a:lnTo>
                      <a:lnTo>
                        <a:pt x="4" y="3"/>
                      </a:lnTo>
                      <a:lnTo>
                        <a:pt x="3" y="4"/>
                      </a:lnTo>
                      <a:lnTo>
                        <a:pt x="0" y="7"/>
                      </a:lnTo>
                      <a:lnTo>
                        <a:pt x="4" y="15"/>
                      </a:lnTo>
                      <a:lnTo>
                        <a:pt x="9" y="13"/>
                      </a:lnTo>
                      <a:lnTo>
                        <a:pt x="15" y="9"/>
                      </a:lnTo>
                      <a:lnTo>
                        <a:pt x="16" y="4"/>
                      </a:lnTo>
                      <a:lnTo>
                        <a:pt x="16" y="0"/>
                      </a:lnTo>
                      <a:lnTo>
                        <a:pt x="16" y="1"/>
                      </a:lnTo>
                      <a:lnTo>
                        <a:pt x="5" y="1"/>
                      </a:lnTo>
                      <a:close/>
                    </a:path>
                  </a:pathLst>
                </a:custGeom>
                <a:solidFill>
                  <a:srgbClr val="000000"/>
                </a:solidFill>
                <a:ln w="9525">
                  <a:noFill/>
                  <a:round/>
                  <a:headEnd/>
                  <a:tailEnd/>
                </a:ln>
              </p:spPr>
              <p:txBody>
                <a:bodyPr/>
                <a:lstStyle/>
                <a:p>
                  <a:endParaRPr lang="en-US"/>
                </a:p>
              </p:txBody>
            </p:sp>
            <p:sp>
              <p:nvSpPr>
                <p:cNvPr id="12580" name="Freeform 958"/>
                <p:cNvSpPr>
                  <a:spLocks/>
                </p:cNvSpPr>
                <p:nvPr/>
              </p:nvSpPr>
              <p:spPr bwMode="auto">
                <a:xfrm>
                  <a:off x="2802" y="4042"/>
                  <a:ext cx="4" cy="3"/>
                </a:xfrm>
                <a:custGeom>
                  <a:avLst/>
                  <a:gdLst>
                    <a:gd name="T0" fmla="*/ 0 w 13"/>
                    <a:gd name="T1" fmla="*/ 0 h 9"/>
                    <a:gd name="T2" fmla="*/ 0 w 13"/>
                    <a:gd name="T3" fmla="*/ 0 h 9"/>
                    <a:gd name="T4" fmla="*/ 0 w 13"/>
                    <a:gd name="T5" fmla="*/ 0 h 9"/>
                    <a:gd name="T6" fmla="*/ 0 w 13"/>
                    <a:gd name="T7" fmla="*/ 0 h 9"/>
                    <a:gd name="T8" fmla="*/ 0 w 13"/>
                    <a:gd name="T9" fmla="*/ 0 h 9"/>
                    <a:gd name="T10" fmla="*/ 0 w 13"/>
                    <a:gd name="T11" fmla="*/ 0 h 9"/>
                    <a:gd name="T12" fmla="*/ 0 w 13"/>
                    <a:gd name="T13" fmla="*/ 0 h 9"/>
                    <a:gd name="T14" fmla="*/ 0 w 13"/>
                    <a:gd name="T15" fmla="*/ 0 h 9"/>
                    <a:gd name="T16" fmla="*/ 0 w 13"/>
                    <a:gd name="T17" fmla="*/ 0 h 9"/>
                    <a:gd name="T18" fmla="*/ 0 w 13"/>
                    <a:gd name="T19" fmla="*/ 0 h 9"/>
                    <a:gd name="T20" fmla="*/ 0 w 13"/>
                    <a:gd name="T21" fmla="*/ 0 h 9"/>
                    <a:gd name="T22" fmla="*/ 0 w 13"/>
                    <a:gd name="T23" fmla="*/ 0 h 9"/>
                    <a:gd name="T24" fmla="*/ 0 w 13"/>
                    <a:gd name="T25" fmla="*/ 0 h 9"/>
                    <a:gd name="T26" fmla="*/ 0 w 13"/>
                    <a:gd name="T27" fmla="*/ 0 h 9"/>
                    <a:gd name="T28" fmla="*/ 0 w 13"/>
                    <a:gd name="T29" fmla="*/ 0 h 9"/>
                    <a:gd name="T30" fmla="*/ 0 w 13"/>
                    <a:gd name="T31" fmla="*/ 0 h 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9"/>
                    <a:gd name="T50" fmla="*/ 13 w 13"/>
                    <a:gd name="T51" fmla="*/ 9 h 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9">
                      <a:moveTo>
                        <a:pt x="0" y="9"/>
                      </a:moveTo>
                      <a:lnTo>
                        <a:pt x="1" y="9"/>
                      </a:lnTo>
                      <a:lnTo>
                        <a:pt x="2" y="9"/>
                      </a:lnTo>
                      <a:lnTo>
                        <a:pt x="13" y="9"/>
                      </a:lnTo>
                      <a:lnTo>
                        <a:pt x="12" y="3"/>
                      </a:lnTo>
                      <a:lnTo>
                        <a:pt x="9" y="1"/>
                      </a:lnTo>
                      <a:lnTo>
                        <a:pt x="5" y="0"/>
                      </a:lnTo>
                      <a:lnTo>
                        <a:pt x="4" y="0"/>
                      </a:lnTo>
                      <a:lnTo>
                        <a:pt x="5" y="0"/>
                      </a:lnTo>
                      <a:lnTo>
                        <a:pt x="0" y="9"/>
                      </a:lnTo>
                      <a:lnTo>
                        <a:pt x="1" y="9"/>
                      </a:lnTo>
                      <a:lnTo>
                        <a:pt x="0" y="9"/>
                      </a:lnTo>
                      <a:close/>
                    </a:path>
                  </a:pathLst>
                </a:custGeom>
                <a:solidFill>
                  <a:srgbClr val="000000"/>
                </a:solidFill>
                <a:ln w="9525">
                  <a:noFill/>
                  <a:round/>
                  <a:headEnd/>
                  <a:tailEnd/>
                </a:ln>
              </p:spPr>
              <p:txBody>
                <a:bodyPr/>
                <a:lstStyle/>
                <a:p>
                  <a:endParaRPr lang="en-US"/>
                </a:p>
              </p:txBody>
            </p:sp>
            <p:sp>
              <p:nvSpPr>
                <p:cNvPr id="12581" name="Freeform 959"/>
                <p:cNvSpPr>
                  <a:spLocks/>
                </p:cNvSpPr>
                <p:nvPr/>
              </p:nvSpPr>
              <p:spPr bwMode="auto">
                <a:xfrm>
                  <a:off x="2802" y="4034"/>
                  <a:ext cx="1" cy="1"/>
                </a:xfrm>
                <a:custGeom>
                  <a:avLst/>
                  <a:gdLst>
                    <a:gd name="T0" fmla="*/ 0 w 4"/>
                    <a:gd name="T1" fmla="*/ 0 h 1"/>
                    <a:gd name="T2" fmla="*/ 0 w 4"/>
                    <a:gd name="T3" fmla="*/ 0 h 1"/>
                    <a:gd name="T4" fmla="*/ 0 w 4"/>
                    <a:gd name="T5" fmla="*/ 0 h 1"/>
                    <a:gd name="T6" fmla="*/ 0 w 4"/>
                    <a:gd name="T7" fmla="*/ 0 h 1"/>
                    <a:gd name="T8" fmla="*/ 0 w 4"/>
                    <a:gd name="T9" fmla="*/ 0 h 1"/>
                    <a:gd name="T10" fmla="*/ 0 w 4"/>
                    <a:gd name="T11" fmla="*/ 0 h 1"/>
                    <a:gd name="T12" fmla="*/ 0 w 4"/>
                    <a:gd name="T13" fmla="*/ 0 h 1"/>
                    <a:gd name="T14" fmla="*/ 0 w 4"/>
                    <a:gd name="T15" fmla="*/ 0 h 1"/>
                    <a:gd name="T16" fmla="*/ 0 w 4"/>
                    <a:gd name="T17" fmla="*/ 0 h 1"/>
                    <a:gd name="T18" fmla="*/ 0 w 4"/>
                    <a:gd name="T19" fmla="*/ 0 h 1"/>
                    <a:gd name="T20" fmla="*/ 0 w 4"/>
                    <a:gd name="T21" fmla="*/ 0 h 1"/>
                    <a:gd name="T22" fmla="*/ 0 w 4"/>
                    <a:gd name="T23" fmla="*/ 0 h 1"/>
                    <a:gd name="T24" fmla="*/ 0 w 4"/>
                    <a:gd name="T25" fmla="*/ 0 h 1"/>
                    <a:gd name="T26" fmla="*/ 0 w 4"/>
                    <a:gd name="T27" fmla="*/ 0 h 1"/>
                    <a:gd name="T28" fmla="*/ 0 w 4"/>
                    <a:gd name="T29" fmla="*/ 0 h 1"/>
                    <a:gd name="T30" fmla="*/ 0 w 4"/>
                    <a:gd name="T31" fmla="*/ 0 h 1"/>
                    <a:gd name="T32" fmla="*/ 0 w 4"/>
                    <a:gd name="T33" fmla="*/ 0 h 1"/>
                    <a:gd name="T34" fmla="*/ 0 w 4"/>
                    <a:gd name="T35" fmla="*/ 0 h 1"/>
                    <a:gd name="T36" fmla="*/ 0 w 4"/>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
                    <a:gd name="T58" fmla="*/ 0 h 1"/>
                    <a:gd name="T59" fmla="*/ 4 w 4"/>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 h="1">
                      <a:moveTo>
                        <a:pt x="4" y="0"/>
                      </a:moveTo>
                      <a:lnTo>
                        <a:pt x="3" y="0"/>
                      </a:lnTo>
                      <a:lnTo>
                        <a:pt x="0" y="0"/>
                      </a:lnTo>
                      <a:lnTo>
                        <a:pt x="4" y="0"/>
                      </a:lnTo>
                      <a:lnTo>
                        <a:pt x="0" y="0"/>
                      </a:lnTo>
                      <a:lnTo>
                        <a:pt x="4" y="0"/>
                      </a:lnTo>
                      <a:close/>
                    </a:path>
                  </a:pathLst>
                </a:custGeom>
                <a:solidFill>
                  <a:srgbClr val="EDEDED"/>
                </a:solidFill>
                <a:ln w="9525">
                  <a:noFill/>
                  <a:round/>
                  <a:headEnd/>
                  <a:tailEnd/>
                </a:ln>
              </p:spPr>
              <p:txBody>
                <a:bodyPr/>
                <a:lstStyle/>
                <a:p>
                  <a:endParaRPr lang="en-US"/>
                </a:p>
              </p:txBody>
            </p:sp>
            <p:sp>
              <p:nvSpPr>
                <p:cNvPr id="12582" name="Freeform 960"/>
                <p:cNvSpPr>
                  <a:spLocks/>
                </p:cNvSpPr>
                <p:nvPr/>
              </p:nvSpPr>
              <p:spPr bwMode="auto">
                <a:xfrm>
                  <a:off x="2801" y="4034"/>
                  <a:ext cx="3" cy="1"/>
                </a:xfrm>
                <a:custGeom>
                  <a:avLst/>
                  <a:gdLst>
                    <a:gd name="T0" fmla="*/ 0 w 10"/>
                    <a:gd name="T1" fmla="*/ 0 h 3"/>
                    <a:gd name="T2" fmla="*/ 0 w 10"/>
                    <a:gd name="T3" fmla="*/ 0 h 3"/>
                    <a:gd name="T4" fmla="*/ 0 w 10"/>
                    <a:gd name="T5" fmla="*/ 0 h 3"/>
                    <a:gd name="T6" fmla="*/ 0 w 10"/>
                    <a:gd name="T7" fmla="*/ 0 h 3"/>
                    <a:gd name="T8" fmla="*/ 0 w 10"/>
                    <a:gd name="T9" fmla="*/ 0 h 3"/>
                    <a:gd name="T10" fmla="*/ 0 w 10"/>
                    <a:gd name="T11" fmla="*/ 0 h 3"/>
                    <a:gd name="T12" fmla="*/ 0 w 10"/>
                    <a:gd name="T13" fmla="*/ 0 h 3"/>
                    <a:gd name="T14" fmla="*/ 0 w 10"/>
                    <a:gd name="T15" fmla="*/ 0 h 3"/>
                    <a:gd name="T16" fmla="*/ 0 w 10"/>
                    <a:gd name="T17" fmla="*/ 0 h 3"/>
                    <a:gd name="T18" fmla="*/ 0 w 10"/>
                    <a:gd name="T19" fmla="*/ 0 h 3"/>
                    <a:gd name="T20" fmla="*/ 0 w 10"/>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
                    <a:gd name="T34" fmla="*/ 0 h 3"/>
                    <a:gd name="T35" fmla="*/ 10 w 10"/>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 h="3">
                      <a:moveTo>
                        <a:pt x="10" y="3"/>
                      </a:moveTo>
                      <a:lnTo>
                        <a:pt x="8" y="3"/>
                      </a:lnTo>
                      <a:lnTo>
                        <a:pt x="7" y="0"/>
                      </a:lnTo>
                      <a:lnTo>
                        <a:pt x="6" y="0"/>
                      </a:lnTo>
                      <a:lnTo>
                        <a:pt x="3" y="0"/>
                      </a:lnTo>
                      <a:lnTo>
                        <a:pt x="2" y="0"/>
                      </a:lnTo>
                      <a:lnTo>
                        <a:pt x="2" y="2"/>
                      </a:lnTo>
                      <a:lnTo>
                        <a:pt x="0" y="3"/>
                      </a:lnTo>
                      <a:lnTo>
                        <a:pt x="10" y="3"/>
                      </a:lnTo>
                      <a:close/>
                    </a:path>
                  </a:pathLst>
                </a:custGeom>
                <a:solidFill>
                  <a:srgbClr val="E3E3E3"/>
                </a:solidFill>
                <a:ln w="9525">
                  <a:noFill/>
                  <a:round/>
                  <a:headEnd/>
                  <a:tailEnd/>
                </a:ln>
              </p:spPr>
              <p:txBody>
                <a:bodyPr/>
                <a:lstStyle/>
                <a:p>
                  <a:endParaRPr lang="en-US"/>
                </a:p>
              </p:txBody>
            </p:sp>
            <p:sp>
              <p:nvSpPr>
                <p:cNvPr id="12583" name="Freeform 961"/>
                <p:cNvSpPr>
                  <a:spLocks noEditPoints="1"/>
                </p:cNvSpPr>
                <p:nvPr/>
              </p:nvSpPr>
              <p:spPr bwMode="auto">
                <a:xfrm>
                  <a:off x="2801" y="4034"/>
                  <a:ext cx="5" cy="2"/>
                </a:xfrm>
                <a:custGeom>
                  <a:avLst/>
                  <a:gdLst>
                    <a:gd name="T0" fmla="*/ 0 w 15"/>
                    <a:gd name="T1" fmla="*/ 1 h 4"/>
                    <a:gd name="T2" fmla="*/ 0 w 15"/>
                    <a:gd name="T3" fmla="*/ 1 h 4"/>
                    <a:gd name="T4" fmla="*/ 0 w 15"/>
                    <a:gd name="T5" fmla="*/ 1 h 4"/>
                    <a:gd name="T6" fmla="*/ 0 w 15"/>
                    <a:gd name="T7" fmla="*/ 0 h 4"/>
                    <a:gd name="T8" fmla="*/ 0 w 15"/>
                    <a:gd name="T9" fmla="*/ 0 h 4"/>
                    <a:gd name="T10" fmla="*/ 0 w 15"/>
                    <a:gd name="T11" fmla="*/ 0 h 4"/>
                    <a:gd name="T12" fmla="*/ 0 w 15"/>
                    <a:gd name="T13" fmla="*/ 0 h 4"/>
                    <a:gd name="T14" fmla="*/ 0 w 15"/>
                    <a:gd name="T15" fmla="*/ 0 h 4"/>
                    <a:gd name="T16" fmla="*/ 0 w 15"/>
                    <a:gd name="T17" fmla="*/ 0 h 4"/>
                    <a:gd name="T18" fmla="*/ 0 w 15"/>
                    <a:gd name="T19" fmla="*/ 0 h 4"/>
                    <a:gd name="T20" fmla="*/ 0 w 15"/>
                    <a:gd name="T21" fmla="*/ 0 h 4"/>
                    <a:gd name="T22" fmla="*/ 0 w 15"/>
                    <a:gd name="T23" fmla="*/ 0 h 4"/>
                    <a:gd name="T24" fmla="*/ 0 w 15"/>
                    <a:gd name="T25" fmla="*/ 0 h 4"/>
                    <a:gd name="T26" fmla="*/ 0 w 15"/>
                    <a:gd name="T27" fmla="*/ 0 h 4"/>
                    <a:gd name="T28" fmla="*/ 0 w 15"/>
                    <a:gd name="T29" fmla="*/ 0 h 4"/>
                    <a:gd name="T30" fmla="*/ 0 w 15"/>
                    <a:gd name="T31" fmla="*/ 0 h 4"/>
                    <a:gd name="T32" fmla="*/ 0 w 15"/>
                    <a:gd name="T33" fmla="*/ 0 h 4"/>
                    <a:gd name="T34" fmla="*/ 0 w 15"/>
                    <a:gd name="T35" fmla="*/ 1 h 4"/>
                    <a:gd name="T36" fmla="*/ 0 w 15"/>
                    <a:gd name="T37" fmla="*/ 0 h 4"/>
                    <a:gd name="T38" fmla="*/ 0 w 15"/>
                    <a:gd name="T39" fmla="*/ 0 h 4"/>
                    <a:gd name="T40" fmla="*/ 0 w 15"/>
                    <a:gd name="T41" fmla="*/ 0 h 4"/>
                    <a:gd name="T42" fmla="*/ 0 w 15"/>
                    <a:gd name="T43" fmla="*/ 0 h 4"/>
                    <a:gd name="T44" fmla="*/ 0 w 15"/>
                    <a:gd name="T45" fmla="*/ 0 h 4"/>
                    <a:gd name="T46" fmla="*/ 0 w 15"/>
                    <a:gd name="T47" fmla="*/ 0 h 4"/>
                    <a:gd name="T48" fmla="*/ 0 w 15"/>
                    <a:gd name="T49" fmla="*/ 1 h 4"/>
                    <a:gd name="T50" fmla="*/ 0 w 15"/>
                    <a:gd name="T51" fmla="*/ 1 h 4"/>
                    <a:gd name="T52" fmla="*/ 0 w 15"/>
                    <a:gd name="T53" fmla="*/ 1 h 4"/>
                    <a:gd name="T54" fmla="*/ 0 w 15"/>
                    <a:gd name="T55" fmla="*/ 1 h 4"/>
                    <a:gd name="T56" fmla="*/ 0 w 15"/>
                    <a:gd name="T57" fmla="*/ 0 h 4"/>
                    <a:gd name="T58" fmla="*/ 0 w 15"/>
                    <a:gd name="T59" fmla="*/ 1 h 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5"/>
                    <a:gd name="T91" fmla="*/ 0 h 4"/>
                    <a:gd name="T92" fmla="*/ 15 w 15"/>
                    <a:gd name="T93" fmla="*/ 4 h 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5" h="4">
                      <a:moveTo>
                        <a:pt x="15" y="4"/>
                      </a:moveTo>
                      <a:lnTo>
                        <a:pt x="9" y="3"/>
                      </a:lnTo>
                      <a:lnTo>
                        <a:pt x="9" y="2"/>
                      </a:lnTo>
                      <a:lnTo>
                        <a:pt x="9" y="0"/>
                      </a:lnTo>
                      <a:lnTo>
                        <a:pt x="8" y="0"/>
                      </a:lnTo>
                      <a:lnTo>
                        <a:pt x="4" y="0"/>
                      </a:lnTo>
                      <a:lnTo>
                        <a:pt x="15" y="4"/>
                      </a:lnTo>
                      <a:close/>
                      <a:moveTo>
                        <a:pt x="4" y="0"/>
                      </a:moveTo>
                      <a:lnTo>
                        <a:pt x="4" y="0"/>
                      </a:lnTo>
                      <a:close/>
                      <a:moveTo>
                        <a:pt x="0" y="4"/>
                      </a:moveTo>
                      <a:lnTo>
                        <a:pt x="0" y="4"/>
                      </a:lnTo>
                      <a:lnTo>
                        <a:pt x="1" y="3"/>
                      </a:lnTo>
                      <a:lnTo>
                        <a:pt x="3" y="2"/>
                      </a:lnTo>
                      <a:lnTo>
                        <a:pt x="3" y="0"/>
                      </a:lnTo>
                      <a:lnTo>
                        <a:pt x="0" y="4"/>
                      </a:lnTo>
                      <a:close/>
                    </a:path>
                  </a:pathLst>
                </a:custGeom>
                <a:solidFill>
                  <a:srgbClr val="D9D9D9"/>
                </a:solidFill>
                <a:ln w="9525">
                  <a:noFill/>
                  <a:round/>
                  <a:headEnd/>
                  <a:tailEnd/>
                </a:ln>
              </p:spPr>
              <p:txBody>
                <a:bodyPr/>
                <a:lstStyle/>
                <a:p>
                  <a:endParaRPr lang="en-US"/>
                </a:p>
              </p:txBody>
            </p:sp>
            <p:sp>
              <p:nvSpPr>
                <p:cNvPr id="12584" name="Freeform 962"/>
                <p:cNvSpPr>
                  <a:spLocks/>
                </p:cNvSpPr>
                <p:nvPr/>
              </p:nvSpPr>
              <p:spPr bwMode="auto">
                <a:xfrm>
                  <a:off x="2801" y="4035"/>
                  <a:ext cx="6" cy="1"/>
                </a:xfrm>
                <a:custGeom>
                  <a:avLst/>
                  <a:gdLst>
                    <a:gd name="T0" fmla="*/ 0 w 19"/>
                    <a:gd name="T1" fmla="*/ 0 h 3"/>
                    <a:gd name="T2" fmla="*/ 0 w 19"/>
                    <a:gd name="T3" fmla="*/ 0 h 3"/>
                    <a:gd name="T4" fmla="*/ 0 w 19"/>
                    <a:gd name="T5" fmla="*/ 0 h 3"/>
                    <a:gd name="T6" fmla="*/ 0 w 19"/>
                    <a:gd name="T7" fmla="*/ 0 h 3"/>
                    <a:gd name="T8" fmla="*/ 0 w 19"/>
                    <a:gd name="T9" fmla="*/ 0 h 3"/>
                    <a:gd name="T10" fmla="*/ 0 w 19"/>
                    <a:gd name="T11" fmla="*/ 0 h 3"/>
                    <a:gd name="T12" fmla="*/ 0 w 19"/>
                    <a:gd name="T13" fmla="*/ 0 h 3"/>
                    <a:gd name="T14" fmla="*/ 0 w 19"/>
                    <a:gd name="T15" fmla="*/ 0 h 3"/>
                    <a:gd name="T16" fmla="*/ 0 60000 65536"/>
                    <a:gd name="T17" fmla="*/ 0 60000 65536"/>
                    <a:gd name="T18" fmla="*/ 0 60000 65536"/>
                    <a:gd name="T19" fmla="*/ 0 60000 65536"/>
                    <a:gd name="T20" fmla="*/ 0 60000 65536"/>
                    <a:gd name="T21" fmla="*/ 0 60000 65536"/>
                    <a:gd name="T22" fmla="*/ 0 60000 65536"/>
                    <a:gd name="T23" fmla="*/ 0 60000 65536"/>
                    <a:gd name="T24" fmla="*/ 0 w 19"/>
                    <a:gd name="T25" fmla="*/ 0 h 3"/>
                    <a:gd name="T26" fmla="*/ 19 w 19"/>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 h="3">
                      <a:moveTo>
                        <a:pt x="11" y="0"/>
                      </a:moveTo>
                      <a:lnTo>
                        <a:pt x="19" y="3"/>
                      </a:lnTo>
                      <a:lnTo>
                        <a:pt x="0" y="3"/>
                      </a:lnTo>
                      <a:lnTo>
                        <a:pt x="0" y="2"/>
                      </a:lnTo>
                      <a:lnTo>
                        <a:pt x="0" y="1"/>
                      </a:lnTo>
                      <a:lnTo>
                        <a:pt x="0" y="0"/>
                      </a:lnTo>
                      <a:lnTo>
                        <a:pt x="1" y="0"/>
                      </a:lnTo>
                      <a:lnTo>
                        <a:pt x="11" y="0"/>
                      </a:lnTo>
                      <a:close/>
                    </a:path>
                  </a:pathLst>
                </a:custGeom>
                <a:solidFill>
                  <a:srgbClr val="D1D1D1"/>
                </a:solidFill>
                <a:ln w="9525">
                  <a:noFill/>
                  <a:round/>
                  <a:headEnd/>
                  <a:tailEnd/>
                </a:ln>
              </p:spPr>
              <p:txBody>
                <a:bodyPr/>
                <a:lstStyle/>
                <a:p>
                  <a:endParaRPr lang="en-US"/>
                </a:p>
              </p:txBody>
            </p:sp>
            <p:sp>
              <p:nvSpPr>
                <p:cNvPr id="12585" name="Freeform 963"/>
                <p:cNvSpPr>
                  <a:spLocks/>
                </p:cNvSpPr>
                <p:nvPr/>
              </p:nvSpPr>
              <p:spPr bwMode="auto">
                <a:xfrm>
                  <a:off x="2801" y="4036"/>
                  <a:ext cx="7" cy="1"/>
                </a:xfrm>
                <a:custGeom>
                  <a:avLst/>
                  <a:gdLst>
                    <a:gd name="T0" fmla="*/ 0 w 23"/>
                    <a:gd name="T1" fmla="*/ 0 h 3"/>
                    <a:gd name="T2" fmla="*/ 0 w 23"/>
                    <a:gd name="T3" fmla="*/ 0 h 3"/>
                    <a:gd name="T4" fmla="*/ 0 w 23"/>
                    <a:gd name="T5" fmla="*/ 0 h 3"/>
                    <a:gd name="T6" fmla="*/ 0 w 23"/>
                    <a:gd name="T7" fmla="*/ 0 h 3"/>
                    <a:gd name="T8" fmla="*/ 0 w 23"/>
                    <a:gd name="T9" fmla="*/ 0 h 3"/>
                    <a:gd name="T10" fmla="*/ 0 w 23"/>
                    <a:gd name="T11" fmla="*/ 0 h 3"/>
                    <a:gd name="T12" fmla="*/ 0 w 23"/>
                    <a:gd name="T13" fmla="*/ 0 h 3"/>
                    <a:gd name="T14" fmla="*/ 0 w 23"/>
                    <a:gd name="T15" fmla="*/ 0 h 3"/>
                    <a:gd name="T16" fmla="*/ 0 w 23"/>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3"/>
                    <a:gd name="T29" fmla="*/ 23 w 2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3">
                      <a:moveTo>
                        <a:pt x="15" y="0"/>
                      </a:moveTo>
                      <a:lnTo>
                        <a:pt x="23" y="3"/>
                      </a:lnTo>
                      <a:lnTo>
                        <a:pt x="0" y="3"/>
                      </a:lnTo>
                      <a:lnTo>
                        <a:pt x="0" y="2"/>
                      </a:lnTo>
                      <a:lnTo>
                        <a:pt x="0" y="1"/>
                      </a:lnTo>
                      <a:lnTo>
                        <a:pt x="0" y="0"/>
                      </a:lnTo>
                      <a:lnTo>
                        <a:pt x="15" y="0"/>
                      </a:lnTo>
                      <a:close/>
                    </a:path>
                  </a:pathLst>
                </a:custGeom>
                <a:solidFill>
                  <a:srgbClr val="C7C7C7"/>
                </a:solidFill>
                <a:ln w="9525">
                  <a:noFill/>
                  <a:round/>
                  <a:headEnd/>
                  <a:tailEnd/>
                </a:ln>
              </p:spPr>
              <p:txBody>
                <a:bodyPr/>
                <a:lstStyle/>
                <a:p>
                  <a:endParaRPr lang="en-US"/>
                </a:p>
              </p:txBody>
            </p:sp>
            <p:sp>
              <p:nvSpPr>
                <p:cNvPr id="12586" name="Freeform 964"/>
                <p:cNvSpPr>
                  <a:spLocks/>
                </p:cNvSpPr>
                <p:nvPr/>
              </p:nvSpPr>
              <p:spPr bwMode="auto">
                <a:xfrm>
                  <a:off x="2801" y="4036"/>
                  <a:ext cx="9" cy="2"/>
                </a:xfrm>
                <a:custGeom>
                  <a:avLst/>
                  <a:gdLst>
                    <a:gd name="T0" fmla="*/ 0 w 27"/>
                    <a:gd name="T1" fmla="*/ 0 h 4"/>
                    <a:gd name="T2" fmla="*/ 0 w 27"/>
                    <a:gd name="T3" fmla="*/ 1 h 4"/>
                    <a:gd name="T4" fmla="*/ 0 w 27"/>
                    <a:gd name="T5" fmla="*/ 1 h 4"/>
                    <a:gd name="T6" fmla="*/ 0 w 27"/>
                    <a:gd name="T7" fmla="*/ 0 h 4"/>
                    <a:gd name="T8" fmla="*/ 0 w 27"/>
                    <a:gd name="T9" fmla="*/ 0 h 4"/>
                    <a:gd name="T10" fmla="*/ 0 60000 65536"/>
                    <a:gd name="T11" fmla="*/ 0 60000 65536"/>
                    <a:gd name="T12" fmla="*/ 0 60000 65536"/>
                    <a:gd name="T13" fmla="*/ 0 60000 65536"/>
                    <a:gd name="T14" fmla="*/ 0 60000 65536"/>
                    <a:gd name="T15" fmla="*/ 0 w 27"/>
                    <a:gd name="T16" fmla="*/ 0 h 4"/>
                    <a:gd name="T17" fmla="*/ 27 w 27"/>
                    <a:gd name="T18" fmla="*/ 4 h 4"/>
                  </a:gdLst>
                  <a:ahLst/>
                  <a:cxnLst>
                    <a:cxn ang="T10">
                      <a:pos x="T0" y="T1"/>
                    </a:cxn>
                    <a:cxn ang="T11">
                      <a:pos x="T2" y="T3"/>
                    </a:cxn>
                    <a:cxn ang="T12">
                      <a:pos x="T4" y="T5"/>
                    </a:cxn>
                    <a:cxn ang="T13">
                      <a:pos x="T6" y="T7"/>
                    </a:cxn>
                    <a:cxn ang="T14">
                      <a:pos x="T8" y="T9"/>
                    </a:cxn>
                  </a:cxnLst>
                  <a:rect l="T15" t="T16" r="T17" b="T18"/>
                  <a:pathLst>
                    <a:path w="27" h="4">
                      <a:moveTo>
                        <a:pt x="19" y="0"/>
                      </a:moveTo>
                      <a:lnTo>
                        <a:pt x="27" y="4"/>
                      </a:lnTo>
                      <a:lnTo>
                        <a:pt x="0" y="4"/>
                      </a:lnTo>
                      <a:lnTo>
                        <a:pt x="0" y="0"/>
                      </a:lnTo>
                      <a:lnTo>
                        <a:pt x="19" y="0"/>
                      </a:lnTo>
                      <a:close/>
                    </a:path>
                  </a:pathLst>
                </a:custGeom>
                <a:solidFill>
                  <a:srgbClr val="BFBFBF"/>
                </a:solidFill>
                <a:ln w="9525">
                  <a:noFill/>
                  <a:round/>
                  <a:headEnd/>
                  <a:tailEnd/>
                </a:ln>
              </p:spPr>
              <p:txBody>
                <a:bodyPr/>
                <a:lstStyle/>
                <a:p>
                  <a:endParaRPr lang="en-US"/>
                </a:p>
              </p:txBody>
            </p:sp>
            <p:sp>
              <p:nvSpPr>
                <p:cNvPr id="12587" name="Freeform 965"/>
                <p:cNvSpPr>
                  <a:spLocks/>
                </p:cNvSpPr>
                <p:nvPr/>
              </p:nvSpPr>
              <p:spPr bwMode="auto">
                <a:xfrm>
                  <a:off x="2801" y="4037"/>
                  <a:ext cx="9" cy="1"/>
                </a:xfrm>
                <a:custGeom>
                  <a:avLst/>
                  <a:gdLst>
                    <a:gd name="T0" fmla="*/ 0 w 29"/>
                    <a:gd name="T1" fmla="*/ 0 h 5"/>
                    <a:gd name="T2" fmla="*/ 0 w 29"/>
                    <a:gd name="T3" fmla="*/ 0 h 5"/>
                    <a:gd name="T4" fmla="*/ 0 w 29"/>
                    <a:gd name="T5" fmla="*/ 0 h 5"/>
                    <a:gd name="T6" fmla="*/ 0 w 29"/>
                    <a:gd name="T7" fmla="*/ 0 h 5"/>
                    <a:gd name="T8" fmla="*/ 0 w 29"/>
                    <a:gd name="T9" fmla="*/ 0 h 5"/>
                    <a:gd name="T10" fmla="*/ 0 w 29"/>
                    <a:gd name="T11" fmla="*/ 0 h 5"/>
                    <a:gd name="T12" fmla="*/ 0 w 29"/>
                    <a:gd name="T13" fmla="*/ 0 h 5"/>
                    <a:gd name="T14" fmla="*/ 0 w 29"/>
                    <a:gd name="T15" fmla="*/ 0 h 5"/>
                    <a:gd name="T16" fmla="*/ 0 w 29"/>
                    <a:gd name="T17" fmla="*/ 0 h 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
                    <a:gd name="T29" fmla="*/ 29 w 29"/>
                    <a:gd name="T30" fmla="*/ 5 h 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
                      <a:moveTo>
                        <a:pt x="29" y="5"/>
                      </a:moveTo>
                      <a:lnTo>
                        <a:pt x="29" y="5"/>
                      </a:lnTo>
                      <a:lnTo>
                        <a:pt x="23" y="0"/>
                      </a:lnTo>
                      <a:lnTo>
                        <a:pt x="0" y="0"/>
                      </a:lnTo>
                      <a:lnTo>
                        <a:pt x="0" y="5"/>
                      </a:lnTo>
                      <a:lnTo>
                        <a:pt x="29" y="5"/>
                      </a:lnTo>
                      <a:close/>
                    </a:path>
                  </a:pathLst>
                </a:custGeom>
                <a:solidFill>
                  <a:srgbClr val="B5B5B5"/>
                </a:solidFill>
                <a:ln w="9525">
                  <a:noFill/>
                  <a:round/>
                  <a:headEnd/>
                  <a:tailEnd/>
                </a:ln>
              </p:spPr>
              <p:txBody>
                <a:bodyPr/>
                <a:lstStyle/>
                <a:p>
                  <a:endParaRPr lang="en-US"/>
                </a:p>
              </p:txBody>
            </p:sp>
            <p:sp>
              <p:nvSpPr>
                <p:cNvPr id="12588" name="Freeform 966"/>
                <p:cNvSpPr>
                  <a:spLocks/>
                </p:cNvSpPr>
                <p:nvPr/>
              </p:nvSpPr>
              <p:spPr bwMode="auto">
                <a:xfrm>
                  <a:off x="2801" y="4038"/>
                  <a:ext cx="9" cy="1"/>
                </a:xfrm>
                <a:custGeom>
                  <a:avLst/>
                  <a:gdLst>
                    <a:gd name="T0" fmla="*/ 0 w 29"/>
                    <a:gd name="T1" fmla="*/ 0 h 3"/>
                    <a:gd name="T2" fmla="*/ 0 w 29"/>
                    <a:gd name="T3" fmla="*/ 0 h 3"/>
                    <a:gd name="T4" fmla="*/ 0 w 29"/>
                    <a:gd name="T5" fmla="*/ 0 h 3"/>
                    <a:gd name="T6" fmla="*/ 0 w 29"/>
                    <a:gd name="T7" fmla="*/ 0 h 3"/>
                    <a:gd name="T8" fmla="*/ 0 w 29"/>
                    <a:gd name="T9" fmla="*/ 0 h 3"/>
                    <a:gd name="T10" fmla="*/ 0 w 29"/>
                    <a:gd name="T11" fmla="*/ 0 h 3"/>
                    <a:gd name="T12" fmla="*/ 0 w 29"/>
                    <a:gd name="T13" fmla="*/ 0 h 3"/>
                    <a:gd name="T14" fmla="*/ 0 w 29"/>
                    <a:gd name="T15" fmla="*/ 0 h 3"/>
                    <a:gd name="T16" fmla="*/ 0 w 29"/>
                    <a:gd name="T17" fmla="*/ 0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3"/>
                    <a:gd name="T29" fmla="*/ 29 w 29"/>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3">
                      <a:moveTo>
                        <a:pt x="25" y="3"/>
                      </a:moveTo>
                      <a:lnTo>
                        <a:pt x="27" y="3"/>
                      </a:lnTo>
                      <a:lnTo>
                        <a:pt x="29" y="3"/>
                      </a:lnTo>
                      <a:lnTo>
                        <a:pt x="29" y="2"/>
                      </a:lnTo>
                      <a:lnTo>
                        <a:pt x="27" y="0"/>
                      </a:lnTo>
                      <a:lnTo>
                        <a:pt x="0" y="0"/>
                      </a:lnTo>
                      <a:lnTo>
                        <a:pt x="0" y="3"/>
                      </a:lnTo>
                      <a:lnTo>
                        <a:pt x="25" y="3"/>
                      </a:lnTo>
                      <a:close/>
                    </a:path>
                  </a:pathLst>
                </a:custGeom>
                <a:solidFill>
                  <a:srgbClr val="ABABAB"/>
                </a:solidFill>
                <a:ln w="9525">
                  <a:noFill/>
                  <a:round/>
                  <a:headEnd/>
                  <a:tailEnd/>
                </a:ln>
              </p:spPr>
              <p:txBody>
                <a:bodyPr/>
                <a:lstStyle/>
                <a:p>
                  <a:endParaRPr lang="en-US"/>
                </a:p>
              </p:txBody>
            </p:sp>
            <p:sp>
              <p:nvSpPr>
                <p:cNvPr id="12589" name="Freeform 967"/>
                <p:cNvSpPr>
                  <a:spLocks/>
                </p:cNvSpPr>
                <p:nvPr/>
              </p:nvSpPr>
              <p:spPr bwMode="auto">
                <a:xfrm>
                  <a:off x="2801" y="4038"/>
                  <a:ext cx="9" cy="2"/>
                </a:xfrm>
                <a:custGeom>
                  <a:avLst/>
                  <a:gdLst>
                    <a:gd name="T0" fmla="*/ 0 w 29"/>
                    <a:gd name="T1" fmla="*/ 0 h 4"/>
                    <a:gd name="T2" fmla="*/ 0 w 29"/>
                    <a:gd name="T3" fmla="*/ 1 h 4"/>
                    <a:gd name="T4" fmla="*/ 0 w 29"/>
                    <a:gd name="T5" fmla="*/ 1 h 4"/>
                    <a:gd name="T6" fmla="*/ 0 w 29"/>
                    <a:gd name="T7" fmla="*/ 1 h 4"/>
                    <a:gd name="T8" fmla="*/ 0 w 29"/>
                    <a:gd name="T9" fmla="*/ 1 h 4"/>
                    <a:gd name="T10" fmla="*/ 0 w 29"/>
                    <a:gd name="T11" fmla="*/ 1 h 4"/>
                    <a:gd name="T12" fmla="*/ 0 w 29"/>
                    <a:gd name="T13" fmla="*/ 0 h 4"/>
                    <a:gd name="T14" fmla="*/ 0 w 29"/>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4"/>
                    <a:gd name="T26" fmla="*/ 29 w 29"/>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4">
                      <a:moveTo>
                        <a:pt x="29" y="0"/>
                      </a:moveTo>
                      <a:lnTo>
                        <a:pt x="27" y="1"/>
                      </a:lnTo>
                      <a:lnTo>
                        <a:pt x="25" y="1"/>
                      </a:lnTo>
                      <a:lnTo>
                        <a:pt x="23" y="2"/>
                      </a:lnTo>
                      <a:lnTo>
                        <a:pt x="20" y="4"/>
                      </a:lnTo>
                      <a:lnTo>
                        <a:pt x="1" y="4"/>
                      </a:lnTo>
                      <a:lnTo>
                        <a:pt x="0" y="0"/>
                      </a:lnTo>
                      <a:lnTo>
                        <a:pt x="29" y="0"/>
                      </a:lnTo>
                      <a:close/>
                    </a:path>
                  </a:pathLst>
                </a:custGeom>
                <a:solidFill>
                  <a:srgbClr val="A1A1A1"/>
                </a:solidFill>
                <a:ln w="9525">
                  <a:noFill/>
                  <a:round/>
                  <a:headEnd/>
                  <a:tailEnd/>
                </a:ln>
              </p:spPr>
              <p:txBody>
                <a:bodyPr/>
                <a:lstStyle/>
                <a:p>
                  <a:endParaRPr lang="en-US"/>
                </a:p>
              </p:txBody>
            </p:sp>
            <p:sp>
              <p:nvSpPr>
                <p:cNvPr id="12590" name="Freeform 968"/>
                <p:cNvSpPr>
                  <a:spLocks/>
                </p:cNvSpPr>
                <p:nvPr/>
              </p:nvSpPr>
              <p:spPr bwMode="auto">
                <a:xfrm>
                  <a:off x="2801" y="4039"/>
                  <a:ext cx="8" cy="1"/>
                </a:xfrm>
                <a:custGeom>
                  <a:avLst/>
                  <a:gdLst>
                    <a:gd name="T0" fmla="*/ 0 w 25"/>
                    <a:gd name="T1" fmla="*/ 0 h 5"/>
                    <a:gd name="T2" fmla="*/ 0 w 25"/>
                    <a:gd name="T3" fmla="*/ 0 h 5"/>
                    <a:gd name="T4" fmla="*/ 0 w 25"/>
                    <a:gd name="T5" fmla="*/ 0 h 5"/>
                    <a:gd name="T6" fmla="*/ 0 w 25"/>
                    <a:gd name="T7" fmla="*/ 0 h 5"/>
                    <a:gd name="T8" fmla="*/ 0 w 25"/>
                    <a:gd name="T9" fmla="*/ 0 h 5"/>
                    <a:gd name="T10" fmla="*/ 0 w 25"/>
                    <a:gd name="T11" fmla="*/ 0 h 5"/>
                    <a:gd name="T12" fmla="*/ 0 w 25"/>
                    <a:gd name="T13" fmla="*/ 0 h 5"/>
                    <a:gd name="T14" fmla="*/ 0 w 25"/>
                    <a:gd name="T15" fmla="*/ 0 h 5"/>
                    <a:gd name="T16" fmla="*/ 0 w 25"/>
                    <a:gd name="T17" fmla="*/ 0 h 5"/>
                    <a:gd name="T18" fmla="*/ 0 w 25"/>
                    <a:gd name="T19" fmla="*/ 0 h 5"/>
                    <a:gd name="T20" fmla="*/ 0 w 25"/>
                    <a:gd name="T21" fmla="*/ 0 h 5"/>
                    <a:gd name="T22" fmla="*/ 0 w 25"/>
                    <a:gd name="T23" fmla="*/ 0 h 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
                    <a:gd name="T37" fmla="*/ 0 h 5"/>
                    <a:gd name="T38" fmla="*/ 25 w 25"/>
                    <a:gd name="T39" fmla="*/ 5 h 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 h="5">
                      <a:moveTo>
                        <a:pt x="15" y="5"/>
                      </a:moveTo>
                      <a:lnTo>
                        <a:pt x="15" y="5"/>
                      </a:lnTo>
                      <a:lnTo>
                        <a:pt x="16" y="5"/>
                      </a:lnTo>
                      <a:lnTo>
                        <a:pt x="19" y="4"/>
                      </a:lnTo>
                      <a:lnTo>
                        <a:pt x="20" y="3"/>
                      </a:lnTo>
                      <a:lnTo>
                        <a:pt x="23" y="1"/>
                      </a:lnTo>
                      <a:lnTo>
                        <a:pt x="25" y="0"/>
                      </a:lnTo>
                      <a:lnTo>
                        <a:pt x="0" y="0"/>
                      </a:lnTo>
                      <a:lnTo>
                        <a:pt x="1" y="5"/>
                      </a:lnTo>
                      <a:lnTo>
                        <a:pt x="15" y="5"/>
                      </a:lnTo>
                      <a:close/>
                    </a:path>
                  </a:pathLst>
                </a:custGeom>
                <a:solidFill>
                  <a:srgbClr val="999999"/>
                </a:solidFill>
                <a:ln w="9525">
                  <a:noFill/>
                  <a:round/>
                  <a:headEnd/>
                  <a:tailEnd/>
                </a:ln>
              </p:spPr>
              <p:txBody>
                <a:bodyPr/>
                <a:lstStyle/>
                <a:p>
                  <a:endParaRPr lang="en-US"/>
                </a:p>
              </p:txBody>
            </p:sp>
            <p:sp>
              <p:nvSpPr>
                <p:cNvPr id="12591" name="Freeform 969"/>
                <p:cNvSpPr>
                  <a:spLocks/>
                </p:cNvSpPr>
                <p:nvPr/>
              </p:nvSpPr>
              <p:spPr bwMode="auto">
                <a:xfrm>
                  <a:off x="2801" y="4040"/>
                  <a:ext cx="6" cy="1"/>
                </a:xfrm>
                <a:custGeom>
                  <a:avLst/>
                  <a:gdLst>
                    <a:gd name="T0" fmla="*/ 0 w 19"/>
                    <a:gd name="T1" fmla="*/ 0 h 3"/>
                    <a:gd name="T2" fmla="*/ 0 w 19"/>
                    <a:gd name="T3" fmla="*/ 0 h 3"/>
                    <a:gd name="T4" fmla="*/ 0 w 19"/>
                    <a:gd name="T5" fmla="*/ 0 h 3"/>
                    <a:gd name="T6" fmla="*/ 0 w 19"/>
                    <a:gd name="T7" fmla="*/ 0 h 3"/>
                    <a:gd name="T8" fmla="*/ 0 w 19"/>
                    <a:gd name="T9" fmla="*/ 0 h 3"/>
                    <a:gd name="T10" fmla="*/ 0 w 19"/>
                    <a:gd name="T11" fmla="*/ 0 h 3"/>
                    <a:gd name="T12" fmla="*/ 0 w 19"/>
                    <a:gd name="T13" fmla="*/ 0 h 3"/>
                    <a:gd name="T14" fmla="*/ 0 w 19"/>
                    <a:gd name="T15" fmla="*/ 0 h 3"/>
                    <a:gd name="T16" fmla="*/ 0 w 19"/>
                    <a:gd name="T17" fmla="*/ 0 h 3"/>
                    <a:gd name="T18" fmla="*/ 0 w 19"/>
                    <a:gd name="T19" fmla="*/ 0 h 3"/>
                    <a:gd name="T20" fmla="*/ 0 w 19"/>
                    <a:gd name="T21" fmla="*/ 0 h 3"/>
                    <a:gd name="T22" fmla="*/ 0 w 19"/>
                    <a:gd name="T23" fmla="*/ 0 h 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
                    <a:gd name="T37" fmla="*/ 0 h 3"/>
                    <a:gd name="T38" fmla="*/ 19 w 19"/>
                    <a:gd name="T39" fmla="*/ 3 h 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 h="3">
                      <a:moveTo>
                        <a:pt x="11" y="3"/>
                      </a:moveTo>
                      <a:lnTo>
                        <a:pt x="11" y="3"/>
                      </a:lnTo>
                      <a:lnTo>
                        <a:pt x="14" y="2"/>
                      </a:lnTo>
                      <a:lnTo>
                        <a:pt x="15" y="2"/>
                      </a:lnTo>
                      <a:lnTo>
                        <a:pt x="15" y="1"/>
                      </a:lnTo>
                      <a:lnTo>
                        <a:pt x="18" y="1"/>
                      </a:lnTo>
                      <a:lnTo>
                        <a:pt x="19" y="0"/>
                      </a:lnTo>
                      <a:lnTo>
                        <a:pt x="0" y="0"/>
                      </a:lnTo>
                      <a:lnTo>
                        <a:pt x="0" y="3"/>
                      </a:lnTo>
                      <a:lnTo>
                        <a:pt x="11" y="3"/>
                      </a:lnTo>
                      <a:close/>
                    </a:path>
                  </a:pathLst>
                </a:custGeom>
                <a:solidFill>
                  <a:srgbClr val="8F8F8F"/>
                </a:solidFill>
                <a:ln w="9525">
                  <a:noFill/>
                  <a:round/>
                  <a:headEnd/>
                  <a:tailEnd/>
                </a:ln>
              </p:spPr>
              <p:txBody>
                <a:bodyPr/>
                <a:lstStyle/>
                <a:p>
                  <a:endParaRPr lang="en-US"/>
                </a:p>
              </p:txBody>
            </p:sp>
            <p:sp>
              <p:nvSpPr>
                <p:cNvPr id="12592" name="Freeform 970"/>
                <p:cNvSpPr>
                  <a:spLocks/>
                </p:cNvSpPr>
                <p:nvPr/>
              </p:nvSpPr>
              <p:spPr bwMode="auto">
                <a:xfrm>
                  <a:off x="2801" y="4040"/>
                  <a:ext cx="5" cy="2"/>
                </a:xfrm>
                <a:custGeom>
                  <a:avLst/>
                  <a:gdLst>
                    <a:gd name="T0" fmla="*/ 0 w 14"/>
                    <a:gd name="T1" fmla="*/ 0 h 4"/>
                    <a:gd name="T2" fmla="*/ 0 w 14"/>
                    <a:gd name="T3" fmla="*/ 1 h 4"/>
                    <a:gd name="T4" fmla="*/ 0 w 14"/>
                    <a:gd name="T5" fmla="*/ 1 h 4"/>
                    <a:gd name="T6" fmla="*/ 0 w 14"/>
                    <a:gd name="T7" fmla="*/ 1 h 4"/>
                    <a:gd name="T8" fmla="*/ 0 w 14"/>
                    <a:gd name="T9" fmla="*/ 1 h 4"/>
                    <a:gd name="T10" fmla="*/ 0 w 14"/>
                    <a:gd name="T11" fmla="*/ 1 h 4"/>
                    <a:gd name="T12" fmla="*/ 0 w 14"/>
                    <a:gd name="T13" fmla="*/ 0 h 4"/>
                    <a:gd name="T14" fmla="*/ 0 w 14"/>
                    <a:gd name="T15" fmla="*/ 0 h 4"/>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4"/>
                    <a:gd name="T26" fmla="*/ 14 w 14"/>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4">
                      <a:moveTo>
                        <a:pt x="14" y="0"/>
                      </a:moveTo>
                      <a:lnTo>
                        <a:pt x="11" y="1"/>
                      </a:lnTo>
                      <a:lnTo>
                        <a:pt x="10" y="2"/>
                      </a:lnTo>
                      <a:lnTo>
                        <a:pt x="7" y="2"/>
                      </a:lnTo>
                      <a:lnTo>
                        <a:pt x="6" y="4"/>
                      </a:lnTo>
                      <a:lnTo>
                        <a:pt x="0" y="4"/>
                      </a:lnTo>
                      <a:lnTo>
                        <a:pt x="0" y="0"/>
                      </a:lnTo>
                      <a:lnTo>
                        <a:pt x="14" y="0"/>
                      </a:lnTo>
                      <a:close/>
                    </a:path>
                  </a:pathLst>
                </a:custGeom>
                <a:solidFill>
                  <a:srgbClr val="858585"/>
                </a:solidFill>
                <a:ln w="9525">
                  <a:noFill/>
                  <a:round/>
                  <a:headEnd/>
                  <a:tailEnd/>
                </a:ln>
              </p:spPr>
              <p:txBody>
                <a:bodyPr/>
                <a:lstStyle/>
                <a:p>
                  <a:endParaRPr lang="en-US"/>
                </a:p>
              </p:txBody>
            </p:sp>
            <p:sp>
              <p:nvSpPr>
                <p:cNvPr id="12593" name="Freeform 971"/>
                <p:cNvSpPr>
                  <a:spLocks/>
                </p:cNvSpPr>
                <p:nvPr/>
              </p:nvSpPr>
              <p:spPr bwMode="auto">
                <a:xfrm>
                  <a:off x="2801" y="4041"/>
                  <a:ext cx="4" cy="1"/>
                </a:xfrm>
                <a:custGeom>
                  <a:avLst/>
                  <a:gdLst>
                    <a:gd name="T0" fmla="*/ 0 w 11"/>
                    <a:gd name="T1" fmla="*/ 0 h 5"/>
                    <a:gd name="T2" fmla="*/ 0 w 11"/>
                    <a:gd name="T3" fmla="*/ 0 h 5"/>
                    <a:gd name="T4" fmla="*/ 0 w 11"/>
                    <a:gd name="T5" fmla="*/ 0 h 5"/>
                    <a:gd name="T6" fmla="*/ 0 w 11"/>
                    <a:gd name="T7" fmla="*/ 0 h 5"/>
                    <a:gd name="T8" fmla="*/ 0 w 11"/>
                    <a:gd name="T9" fmla="*/ 0 h 5"/>
                    <a:gd name="T10" fmla="*/ 0 w 11"/>
                    <a:gd name="T11" fmla="*/ 0 h 5"/>
                    <a:gd name="T12" fmla="*/ 0 w 11"/>
                    <a:gd name="T13" fmla="*/ 0 h 5"/>
                    <a:gd name="T14" fmla="*/ 0 60000 65536"/>
                    <a:gd name="T15" fmla="*/ 0 60000 65536"/>
                    <a:gd name="T16" fmla="*/ 0 60000 65536"/>
                    <a:gd name="T17" fmla="*/ 0 60000 65536"/>
                    <a:gd name="T18" fmla="*/ 0 60000 65536"/>
                    <a:gd name="T19" fmla="*/ 0 60000 65536"/>
                    <a:gd name="T20" fmla="*/ 0 60000 65536"/>
                    <a:gd name="T21" fmla="*/ 0 w 11"/>
                    <a:gd name="T22" fmla="*/ 0 h 5"/>
                    <a:gd name="T23" fmla="*/ 11 w 11"/>
                    <a:gd name="T24" fmla="*/ 5 h 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5">
                      <a:moveTo>
                        <a:pt x="11" y="0"/>
                      </a:moveTo>
                      <a:lnTo>
                        <a:pt x="7" y="3"/>
                      </a:lnTo>
                      <a:lnTo>
                        <a:pt x="3" y="3"/>
                      </a:lnTo>
                      <a:lnTo>
                        <a:pt x="2" y="5"/>
                      </a:lnTo>
                      <a:lnTo>
                        <a:pt x="0" y="5"/>
                      </a:lnTo>
                      <a:lnTo>
                        <a:pt x="0" y="0"/>
                      </a:lnTo>
                      <a:lnTo>
                        <a:pt x="11" y="0"/>
                      </a:lnTo>
                      <a:close/>
                    </a:path>
                  </a:pathLst>
                </a:custGeom>
                <a:solidFill>
                  <a:srgbClr val="7D7D7D"/>
                </a:solidFill>
                <a:ln w="9525">
                  <a:noFill/>
                  <a:round/>
                  <a:headEnd/>
                  <a:tailEnd/>
                </a:ln>
              </p:spPr>
              <p:txBody>
                <a:bodyPr/>
                <a:lstStyle/>
                <a:p>
                  <a:endParaRPr lang="en-US"/>
                </a:p>
              </p:txBody>
            </p:sp>
            <p:sp>
              <p:nvSpPr>
                <p:cNvPr id="12594" name="Freeform 972"/>
                <p:cNvSpPr>
                  <a:spLocks/>
                </p:cNvSpPr>
                <p:nvPr/>
              </p:nvSpPr>
              <p:spPr bwMode="auto">
                <a:xfrm>
                  <a:off x="2801" y="4042"/>
                  <a:ext cx="2" cy="1"/>
                </a:xfrm>
                <a:custGeom>
                  <a:avLst/>
                  <a:gdLst>
                    <a:gd name="T0" fmla="*/ 0 w 6"/>
                    <a:gd name="T1" fmla="*/ 0 h 2"/>
                    <a:gd name="T2" fmla="*/ 0 w 6"/>
                    <a:gd name="T3" fmla="*/ 0 h 2"/>
                    <a:gd name="T4" fmla="*/ 0 w 6"/>
                    <a:gd name="T5" fmla="*/ 1 h 2"/>
                    <a:gd name="T6" fmla="*/ 0 w 6"/>
                    <a:gd name="T7" fmla="*/ 1 h 2"/>
                    <a:gd name="T8" fmla="*/ 0 w 6"/>
                    <a:gd name="T9" fmla="*/ 1 h 2"/>
                    <a:gd name="T10" fmla="*/ 0 w 6"/>
                    <a:gd name="T11" fmla="*/ 0 h 2"/>
                    <a:gd name="T12" fmla="*/ 0 w 6"/>
                    <a:gd name="T13" fmla="*/ 0 h 2"/>
                    <a:gd name="T14" fmla="*/ 0 60000 65536"/>
                    <a:gd name="T15" fmla="*/ 0 60000 65536"/>
                    <a:gd name="T16" fmla="*/ 0 60000 65536"/>
                    <a:gd name="T17" fmla="*/ 0 60000 65536"/>
                    <a:gd name="T18" fmla="*/ 0 60000 65536"/>
                    <a:gd name="T19" fmla="*/ 0 60000 65536"/>
                    <a:gd name="T20" fmla="*/ 0 60000 65536"/>
                    <a:gd name="T21" fmla="*/ 0 w 6"/>
                    <a:gd name="T22" fmla="*/ 0 h 2"/>
                    <a:gd name="T23" fmla="*/ 6 w 6"/>
                    <a:gd name="T24" fmla="*/ 2 h 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 h="2">
                      <a:moveTo>
                        <a:pt x="6" y="0"/>
                      </a:moveTo>
                      <a:lnTo>
                        <a:pt x="3" y="0"/>
                      </a:lnTo>
                      <a:lnTo>
                        <a:pt x="2" y="1"/>
                      </a:lnTo>
                      <a:lnTo>
                        <a:pt x="2" y="2"/>
                      </a:lnTo>
                      <a:lnTo>
                        <a:pt x="0" y="2"/>
                      </a:lnTo>
                      <a:lnTo>
                        <a:pt x="0" y="0"/>
                      </a:lnTo>
                      <a:lnTo>
                        <a:pt x="6" y="0"/>
                      </a:lnTo>
                      <a:close/>
                    </a:path>
                  </a:pathLst>
                </a:custGeom>
                <a:solidFill>
                  <a:srgbClr val="737373"/>
                </a:solidFill>
                <a:ln w="9525">
                  <a:noFill/>
                  <a:round/>
                  <a:headEnd/>
                  <a:tailEnd/>
                </a:ln>
              </p:spPr>
              <p:txBody>
                <a:bodyPr/>
                <a:lstStyle/>
                <a:p>
                  <a:endParaRPr lang="en-US"/>
                </a:p>
              </p:txBody>
            </p:sp>
            <p:sp>
              <p:nvSpPr>
                <p:cNvPr id="12595" name="Freeform 973"/>
                <p:cNvSpPr>
                  <a:spLocks/>
                </p:cNvSpPr>
                <p:nvPr/>
              </p:nvSpPr>
              <p:spPr bwMode="auto">
                <a:xfrm>
                  <a:off x="2799" y="4039"/>
                  <a:ext cx="8" cy="5"/>
                </a:xfrm>
                <a:custGeom>
                  <a:avLst/>
                  <a:gdLst>
                    <a:gd name="T0" fmla="*/ 0 w 22"/>
                    <a:gd name="T1" fmla="*/ 0 h 15"/>
                    <a:gd name="T2" fmla="*/ 0 w 22"/>
                    <a:gd name="T3" fmla="*/ 0 h 15"/>
                    <a:gd name="T4" fmla="*/ 0 w 22"/>
                    <a:gd name="T5" fmla="*/ 0 h 15"/>
                    <a:gd name="T6" fmla="*/ 0 w 22"/>
                    <a:gd name="T7" fmla="*/ 0 h 15"/>
                    <a:gd name="T8" fmla="*/ 0 w 22"/>
                    <a:gd name="T9" fmla="*/ 0 h 15"/>
                    <a:gd name="T10" fmla="*/ 0 w 22"/>
                    <a:gd name="T11" fmla="*/ 0 h 15"/>
                    <a:gd name="T12" fmla="*/ 0 w 22"/>
                    <a:gd name="T13" fmla="*/ 0 h 15"/>
                    <a:gd name="T14" fmla="*/ 0 w 22"/>
                    <a:gd name="T15" fmla="*/ 0 h 15"/>
                    <a:gd name="T16" fmla="*/ 0 w 22"/>
                    <a:gd name="T17" fmla="*/ 0 h 15"/>
                    <a:gd name="T18" fmla="*/ 0 w 22"/>
                    <a:gd name="T19" fmla="*/ 0 h 15"/>
                    <a:gd name="T20" fmla="*/ 0 w 22"/>
                    <a:gd name="T21" fmla="*/ 0 h 15"/>
                    <a:gd name="T22" fmla="*/ 0 w 22"/>
                    <a:gd name="T23" fmla="*/ 0 h 15"/>
                    <a:gd name="T24" fmla="*/ 0 w 22"/>
                    <a:gd name="T25" fmla="*/ 0 h 15"/>
                    <a:gd name="T26" fmla="*/ 0 w 22"/>
                    <a:gd name="T27" fmla="*/ 0 h 15"/>
                    <a:gd name="T28" fmla="*/ 0 w 22"/>
                    <a:gd name="T29" fmla="*/ 0 h 1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15"/>
                    <a:gd name="T47" fmla="*/ 22 w 22"/>
                    <a:gd name="T48" fmla="*/ 15 h 1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15">
                      <a:moveTo>
                        <a:pt x="16" y="0"/>
                      </a:moveTo>
                      <a:lnTo>
                        <a:pt x="16" y="0"/>
                      </a:lnTo>
                      <a:lnTo>
                        <a:pt x="12" y="3"/>
                      </a:lnTo>
                      <a:lnTo>
                        <a:pt x="7" y="4"/>
                      </a:lnTo>
                      <a:lnTo>
                        <a:pt x="5" y="4"/>
                      </a:lnTo>
                      <a:lnTo>
                        <a:pt x="11" y="10"/>
                      </a:lnTo>
                      <a:lnTo>
                        <a:pt x="0" y="10"/>
                      </a:lnTo>
                      <a:lnTo>
                        <a:pt x="7" y="15"/>
                      </a:lnTo>
                      <a:lnTo>
                        <a:pt x="12" y="13"/>
                      </a:lnTo>
                      <a:lnTo>
                        <a:pt x="16" y="11"/>
                      </a:lnTo>
                      <a:lnTo>
                        <a:pt x="22" y="9"/>
                      </a:lnTo>
                      <a:lnTo>
                        <a:pt x="16" y="0"/>
                      </a:lnTo>
                      <a:close/>
                    </a:path>
                  </a:pathLst>
                </a:custGeom>
                <a:solidFill>
                  <a:srgbClr val="000000"/>
                </a:solidFill>
                <a:ln w="9525">
                  <a:noFill/>
                  <a:round/>
                  <a:headEnd/>
                  <a:tailEnd/>
                </a:ln>
              </p:spPr>
              <p:txBody>
                <a:bodyPr/>
                <a:lstStyle/>
                <a:p>
                  <a:endParaRPr lang="en-US"/>
                </a:p>
              </p:txBody>
            </p:sp>
            <p:sp>
              <p:nvSpPr>
                <p:cNvPr id="12596" name="Freeform 974"/>
                <p:cNvSpPr>
                  <a:spLocks/>
                </p:cNvSpPr>
                <p:nvPr/>
              </p:nvSpPr>
              <p:spPr bwMode="auto">
                <a:xfrm>
                  <a:off x="2805" y="4037"/>
                  <a:ext cx="7" cy="5"/>
                </a:xfrm>
                <a:custGeom>
                  <a:avLst/>
                  <a:gdLst>
                    <a:gd name="T0" fmla="*/ 0 w 22"/>
                    <a:gd name="T1" fmla="*/ 0 h 16"/>
                    <a:gd name="T2" fmla="*/ 0 w 22"/>
                    <a:gd name="T3" fmla="*/ 0 h 16"/>
                    <a:gd name="T4" fmla="*/ 0 w 22"/>
                    <a:gd name="T5" fmla="*/ 0 h 16"/>
                    <a:gd name="T6" fmla="*/ 0 w 22"/>
                    <a:gd name="T7" fmla="*/ 0 h 16"/>
                    <a:gd name="T8" fmla="*/ 0 w 22"/>
                    <a:gd name="T9" fmla="*/ 0 h 16"/>
                    <a:gd name="T10" fmla="*/ 0 w 22"/>
                    <a:gd name="T11" fmla="*/ 0 h 16"/>
                    <a:gd name="T12" fmla="*/ 0 w 22"/>
                    <a:gd name="T13" fmla="*/ 0 h 16"/>
                    <a:gd name="T14" fmla="*/ 0 w 22"/>
                    <a:gd name="T15" fmla="*/ 0 h 16"/>
                    <a:gd name="T16" fmla="*/ 0 w 22"/>
                    <a:gd name="T17" fmla="*/ 0 h 16"/>
                    <a:gd name="T18" fmla="*/ 0 w 22"/>
                    <a:gd name="T19" fmla="*/ 0 h 16"/>
                    <a:gd name="T20" fmla="*/ 0 w 22"/>
                    <a:gd name="T21" fmla="*/ 0 h 16"/>
                    <a:gd name="T22" fmla="*/ 0 w 22"/>
                    <a:gd name="T23" fmla="*/ 0 h 16"/>
                    <a:gd name="T24" fmla="*/ 0 w 22"/>
                    <a:gd name="T25" fmla="*/ 0 h 16"/>
                    <a:gd name="T26" fmla="*/ 0 w 22"/>
                    <a:gd name="T27" fmla="*/ 0 h 16"/>
                    <a:gd name="T28" fmla="*/ 0 w 22"/>
                    <a:gd name="T29" fmla="*/ 0 h 16"/>
                    <a:gd name="T30" fmla="*/ 0 w 22"/>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16"/>
                    <a:gd name="T50" fmla="*/ 22 w 22"/>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16">
                      <a:moveTo>
                        <a:pt x="13" y="10"/>
                      </a:moveTo>
                      <a:lnTo>
                        <a:pt x="11" y="5"/>
                      </a:lnTo>
                      <a:lnTo>
                        <a:pt x="13" y="2"/>
                      </a:lnTo>
                      <a:lnTo>
                        <a:pt x="10" y="3"/>
                      </a:lnTo>
                      <a:lnTo>
                        <a:pt x="6" y="5"/>
                      </a:lnTo>
                      <a:lnTo>
                        <a:pt x="0" y="7"/>
                      </a:lnTo>
                      <a:lnTo>
                        <a:pt x="6" y="16"/>
                      </a:lnTo>
                      <a:lnTo>
                        <a:pt x="11" y="13"/>
                      </a:lnTo>
                      <a:lnTo>
                        <a:pt x="15" y="11"/>
                      </a:lnTo>
                      <a:lnTo>
                        <a:pt x="19" y="10"/>
                      </a:lnTo>
                      <a:lnTo>
                        <a:pt x="22" y="5"/>
                      </a:lnTo>
                      <a:lnTo>
                        <a:pt x="19" y="0"/>
                      </a:lnTo>
                      <a:lnTo>
                        <a:pt x="22" y="5"/>
                      </a:lnTo>
                      <a:lnTo>
                        <a:pt x="22" y="3"/>
                      </a:lnTo>
                      <a:lnTo>
                        <a:pt x="19" y="0"/>
                      </a:lnTo>
                      <a:lnTo>
                        <a:pt x="13" y="10"/>
                      </a:lnTo>
                      <a:close/>
                    </a:path>
                  </a:pathLst>
                </a:custGeom>
                <a:solidFill>
                  <a:srgbClr val="000000"/>
                </a:solidFill>
                <a:ln w="9525">
                  <a:noFill/>
                  <a:round/>
                  <a:headEnd/>
                  <a:tailEnd/>
                </a:ln>
              </p:spPr>
              <p:txBody>
                <a:bodyPr/>
                <a:lstStyle/>
                <a:p>
                  <a:endParaRPr lang="en-US"/>
                </a:p>
              </p:txBody>
            </p:sp>
            <p:sp>
              <p:nvSpPr>
                <p:cNvPr id="12597" name="Freeform 975"/>
                <p:cNvSpPr>
                  <a:spLocks/>
                </p:cNvSpPr>
                <p:nvPr/>
              </p:nvSpPr>
              <p:spPr bwMode="auto">
                <a:xfrm>
                  <a:off x="2802" y="4034"/>
                  <a:ext cx="9" cy="6"/>
                </a:xfrm>
                <a:custGeom>
                  <a:avLst/>
                  <a:gdLst>
                    <a:gd name="T0" fmla="*/ 0 w 26"/>
                    <a:gd name="T1" fmla="*/ 0 h 19"/>
                    <a:gd name="T2" fmla="*/ 0 w 26"/>
                    <a:gd name="T3" fmla="*/ 0 h 19"/>
                    <a:gd name="T4" fmla="*/ 0 w 26"/>
                    <a:gd name="T5" fmla="*/ 0 h 19"/>
                    <a:gd name="T6" fmla="*/ 0 w 26"/>
                    <a:gd name="T7" fmla="*/ 0 h 19"/>
                    <a:gd name="T8" fmla="*/ 0 w 26"/>
                    <a:gd name="T9" fmla="*/ 0 h 19"/>
                    <a:gd name="T10" fmla="*/ 0 w 26"/>
                    <a:gd name="T11" fmla="*/ 0 h 19"/>
                    <a:gd name="T12" fmla="*/ 0 w 26"/>
                    <a:gd name="T13" fmla="*/ 0 h 19"/>
                    <a:gd name="T14" fmla="*/ 0 w 26"/>
                    <a:gd name="T15" fmla="*/ 0 h 19"/>
                    <a:gd name="T16" fmla="*/ 0 w 26"/>
                    <a:gd name="T17" fmla="*/ 0 h 19"/>
                    <a:gd name="T18" fmla="*/ 0 w 26"/>
                    <a:gd name="T19" fmla="*/ 0 h 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
                    <a:gd name="T31" fmla="*/ 0 h 19"/>
                    <a:gd name="T32" fmla="*/ 26 w 26"/>
                    <a:gd name="T33" fmla="*/ 19 h 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 h="19">
                      <a:moveTo>
                        <a:pt x="0" y="8"/>
                      </a:moveTo>
                      <a:lnTo>
                        <a:pt x="2" y="8"/>
                      </a:lnTo>
                      <a:lnTo>
                        <a:pt x="20" y="19"/>
                      </a:lnTo>
                      <a:lnTo>
                        <a:pt x="26" y="9"/>
                      </a:lnTo>
                      <a:lnTo>
                        <a:pt x="7" y="0"/>
                      </a:lnTo>
                      <a:lnTo>
                        <a:pt x="9" y="1"/>
                      </a:lnTo>
                      <a:lnTo>
                        <a:pt x="0" y="8"/>
                      </a:lnTo>
                      <a:lnTo>
                        <a:pt x="2" y="8"/>
                      </a:lnTo>
                      <a:lnTo>
                        <a:pt x="0" y="8"/>
                      </a:lnTo>
                      <a:close/>
                    </a:path>
                  </a:pathLst>
                </a:custGeom>
                <a:solidFill>
                  <a:srgbClr val="000000"/>
                </a:solidFill>
                <a:ln w="9525">
                  <a:noFill/>
                  <a:round/>
                  <a:headEnd/>
                  <a:tailEnd/>
                </a:ln>
              </p:spPr>
              <p:txBody>
                <a:bodyPr/>
                <a:lstStyle/>
                <a:p>
                  <a:endParaRPr lang="en-US"/>
                </a:p>
              </p:txBody>
            </p:sp>
            <p:sp>
              <p:nvSpPr>
                <p:cNvPr id="12598" name="Freeform 976"/>
                <p:cNvSpPr>
                  <a:spLocks/>
                </p:cNvSpPr>
                <p:nvPr/>
              </p:nvSpPr>
              <p:spPr bwMode="auto">
                <a:xfrm>
                  <a:off x="2801" y="4033"/>
                  <a:ext cx="4" cy="3"/>
                </a:xfrm>
                <a:custGeom>
                  <a:avLst/>
                  <a:gdLst>
                    <a:gd name="T0" fmla="*/ 0 w 14"/>
                    <a:gd name="T1" fmla="*/ 0 h 10"/>
                    <a:gd name="T2" fmla="*/ 0 w 14"/>
                    <a:gd name="T3" fmla="*/ 0 h 10"/>
                    <a:gd name="T4" fmla="*/ 0 w 14"/>
                    <a:gd name="T5" fmla="*/ 0 h 10"/>
                    <a:gd name="T6" fmla="*/ 0 w 14"/>
                    <a:gd name="T7" fmla="*/ 0 h 10"/>
                    <a:gd name="T8" fmla="*/ 0 w 14"/>
                    <a:gd name="T9" fmla="*/ 0 h 10"/>
                    <a:gd name="T10" fmla="*/ 0 w 14"/>
                    <a:gd name="T11" fmla="*/ 0 h 10"/>
                    <a:gd name="T12" fmla="*/ 0 w 14"/>
                    <a:gd name="T13" fmla="*/ 0 h 10"/>
                    <a:gd name="T14" fmla="*/ 0 w 14"/>
                    <a:gd name="T15" fmla="*/ 0 h 10"/>
                    <a:gd name="T16" fmla="*/ 0 w 14"/>
                    <a:gd name="T17" fmla="*/ 0 h 10"/>
                    <a:gd name="T18" fmla="*/ 0 w 14"/>
                    <a:gd name="T19" fmla="*/ 0 h 10"/>
                    <a:gd name="T20" fmla="*/ 0 w 14"/>
                    <a:gd name="T21" fmla="*/ 0 h 10"/>
                    <a:gd name="T22" fmla="*/ 0 w 14"/>
                    <a:gd name="T23" fmla="*/ 0 h 10"/>
                    <a:gd name="T24" fmla="*/ 0 w 14"/>
                    <a:gd name="T25" fmla="*/ 0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
                    <a:gd name="T40" fmla="*/ 0 h 10"/>
                    <a:gd name="T41" fmla="*/ 14 w 14"/>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 h="10">
                      <a:moveTo>
                        <a:pt x="4" y="10"/>
                      </a:moveTo>
                      <a:lnTo>
                        <a:pt x="4" y="10"/>
                      </a:lnTo>
                      <a:lnTo>
                        <a:pt x="5" y="10"/>
                      </a:lnTo>
                      <a:lnTo>
                        <a:pt x="14" y="3"/>
                      </a:lnTo>
                      <a:lnTo>
                        <a:pt x="11" y="0"/>
                      </a:lnTo>
                      <a:lnTo>
                        <a:pt x="5" y="0"/>
                      </a:lnTo>
                      <a:lnTo>
                        <a:pt x="3" y="0"/>
                      </a:lnTo>
                      <a:lnTo>
                        <a:pt x="0" y="1"/>
                      </a:lnTo>
                      <a:lnTo>
                        <a:pt x="4" y="10"/>
                      </a:lnTo>
                      <a:close/>
                    </a:path>
                  </a:pathLst>
                </a:custGeom>
                <a:solidFill>
                  <a:srgbClr val="000000"/>
                </a:solidFill>
                <a:ln w="9525">
                  <a:noFill/>
                  <a:round/>
                  <a:headEnd/>
                  <a:tailEnd/>
                </a:ln>
              </p:spPr>
              <p:txBody>
                <a:bodyPr/>
                <a:lstStyle/>
                <a:p>
                  <a:endParaRPr lang="en-US"/>
                </a:p>
              </p:txBody>
            </p:sp>
            <p:sp>
              <p:nvSpPr>
                <p:cNvPr id="12599" name="Freeform 977"/>
                <p:cNvSpPr>
                  <a:spLocks/>
                </p:cNvSpPr>
                <p:nvPr/>
              </p:nvSpPr>
              <p:spPr bwMode="auto">
                <a:xfrm>
                  <a:off x="2799" y="4033"/>
                  <a:ext cx="3" cy="4"/>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w 11"/>
                    <a:gd name="T21" fmla="*/ 0 h 10"/>
                    <a:gd name="T22" fmla="*/ 0 w 11"/>
                    <a:gd name="T23" fmla="*/ 0 h 10"/>
                    <a:gd name="T24" fmla="*/ 0 w 11"/>
                    <a:gd name="T25" fmla="*/ 0 h 10"/>
                    <a:gd name="T26" fmla="*/ 0 w 11"/>
                    <a:gd name="T27" fmla="*/ 0 h 10"/>
                    <a:gd name="T28" fmla="*/ 0 w 11"/>
                    <a:gd name="T29" fmla="*/ 0 h 10"/>
                    <a:gd name="T30" fmla="*/ 0 w 11"/>
                    <a:gd name="T31" fmla="*/ 0 h 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
                    <a:gd name="T49" fmla="*/ 0 h 10"/>
                    <a:gd name="T50" fmla="*/ 11 w 11"/>
                    <a:gd name="T51" fmla="*/ 10 h 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 h="10">
                      <a:moveTo>
                        <a:pt x="11" y="9"/>
                      </a:moveTo>
                      <a:lnTo>
                        <a:pt x="11" y="8"/>
                      </a:lnTo>
                      <a:lnTo>
                        <a:pt x="10" y="9"/>
                      </a:lnTo>
                      <a:lnTo>
                        <a:pt x="11" y="9"/>
                      </a:lnTo>
                      <a:lnTo>
                        <a:pt x="10" y="9"/>
                      </a:lnTo>
                      <a:lnTo>
                        <a:pt x="6" y="0"/>
                      </a:lnTo>
                      <a:lnTo>
                        <a:pt x="3" y="2"/>
                      </a:lnTo>
                      <a:lnTo>
                        <a:pt x="0" y="5"/>
                      </a:lnTo>
                      <a:lnTo>
                        <a:pt x="0" y="8"/>
                      </a:lnTo>
                      <a:lnTo>
                        <a:pt x="0" y="10"/>
                      </a:lnTo>
                      <a:lnTo>
                        <a:pt x="11" y="9"/>
                      </a:lnTo>
                      <a:lnTo>
                        <a:pt x="11" y="8"/>
                      </a:lnTo>
                      <a:lnTo>
                        <a:pt x="11" y="9"/>
                      </a:lnTo>
                      <a:close/>
                    </a:path>
                  </a:pathLst>
                </a:custGeom>
                <a:solidFill>
                  <a:srgbClr val="000000"/>
                </a:solidFill>
                <a:ln w="9525">
                  <a:noFill/>
                  <a:round/>
                  <a:headEnd/>
                  <a:tailEnd/>
                </a:ln>
              </p:spPr>
              <p:txBody>
                <a:bodyPr/>
                <a:lstStyle/>
                <a:p>
                  <a:endParaRPr lang="en-US"/>
                </a:p>
              </p:txBody>
            </p:sp>
            <p:sp>
              <p:nvSpPr>
                <p:cNvPr id="12600" name="Freeform 978"/>
                <p:cNvSpPr>
                  <a:spLocks/>
                </p:cNvSpPr>
                <p:nvPr/>
              </p:nvSpPr>
              <p:spPr bwMode="auto">
                <a:xfrm>
                  <a:off x="2799" y="4036"/>
                  <a:ext cx="4" cy="6"/>
                </a:xfrm>
                <a:custGeom>
                  <a:avLst/>
                  <a:gdLst>
                    <a:gd name="T0" fmla="*/ 0 w 13"/>
                    <a:gd name="T1" fmla="*/ 0 h 18"/>
                    <a:gd name="T2" fmla="*/ 0 w 13"/>
                    <a:gd name="T3" fmla="*/ 0 h 18"/>
                    <a:gd name="T4" fmla="*/ 0 w 13"/>
                    <a:gd name="T5" fmla="*/ 0 h 18"/>
                    <a:gd name="T6" fmla="*/ 0 w 13"/>
                    <a:gd name="T7" fmla="*/ 0 h 18"/>
                    <a:gd name="T8" fmla="*/ 0 w 13"/>
                    <a:gd name="T9" fmla="*/ 0 h 18"/>
                    <a:gd name="T10" fmla="*/ 0 w 13"/>
                    <a:gd name="T11" fmla="*/ 0 h 18"/>
                    <a:gd name="T12" fmla="*/ 0 w 13"/>
                    <a:gd name="T13" fmla="*/ 0 h 18"/>
                    <a:gd name="T14" fmla="*/ 0 w 13"/>
                    <a:gd name="T15" fmla="*/ 0 h 18"/>
                    <a:gd name="T16" fmla="*/ 0 w 13"/>
                    <a:gd name="T17" fmla="*/ 0 h 18"/>
                    <a:gd name="T18" fmla="*/ 0 w 13"/>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8"/>
                    <a:gd name="T32" fmla="*/ 13 w 13"/>
                    <a:gd name="T33" fmla="*/ 18 h 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8">
                      <a:moveTo>
                        <a:pt x="13" y="18"/>
                      </a:moveTo>
                      <a:lnTo>
                        <a:pt x="13" y="17"/>
                      </a:lnTo>
                      <a:lnTo>
                        <a:pt x="11" y="0"/>
                      </a:lnTo>
                      <a:lnTo>
                        <a:pt x="0" y="1"/>
                      </a:lnTo>
                      <a:lnTo>
                        <a:pt x="2" y="18"/>
                      </a:lnTo>
                      <a:lnTo>
                        <a:pt x="13" y="18"/>
                      </a:lnTo>
                      <a:lnTo>
                        <a:pt x="13" y="17"/>
                      </a:lnTo>
                      <a:lnTo>
                        <a:pt x="13" y="18"/>
                      </a:lnTo>
                      <a:close/>
                    </a:path>
                  </a:pathLst>
                </a:custGeom>
                <a:solidFill>
                  <a:srgbClr val="000000"/>
                </a:solidFill>
                <a:ln w="9525">
                  <a:noFill/>
                  <a:round/>
                  <a:headEnd/>
                  <a:tailEnd/>
                </a:ln>
              </p:spPr>
              <p:txBody>
                <a:bodyPr/>
                <a:lstStyle/>
                <a:p>
                  <a:endParaRPr lang="en-US"/>
                </a:p>
              </p:txBody>
            </p:sp>
            <p:sp>
              <p:nvSpPr>
                <p:cNvPr id="12601" name="Freeform 979"/>
                <p:cNvSpPr>
                  <a:spLocks/>
                </p:cNvSpPr>
                <p:nvPr/>
              </p:nvSpPr>
              <p:spPr bwMode="auto">
                <a:xfrm>
                  <a:off x="2827" y="4078"/>
                  <a:ext cx="3" cy="1"/>
                </a:xfrm>
                <a:custGeom>
                  <a:avLst/>
                  <a:gdLst>
                    <a:gd name="T0" fmla="*/ 0 w 7"/>
                    <a:gd name="T1" fmla="*/ 0 h 1"/>
                    <a:gd name="T2" fmla="*/ 0 w 7"/>
                    <a:gd name="T3" fmla="*/ 0 h 1"/>
                    <a:gd name="T4" fmla="*/ 0 w 7"/>
                    <a:gd name="T5" fmla="*/ 0 h 1"/>
                    <a:gd name="T6" fmla="*/ 0 w 7"/>
                    <a:gd name="T7" fmla="*/ 0 h 1"/>
                    <a:gd name="T8" fmla="*/ 0 w 7"/>
                    <a:gd name="T9" fmla="*/ 0 h 1"/>
                    <a:gd name="T10" fmla="*/ 0 w 7"/>
                    <a:gd name="T11" fmla="*/ 0 h 1"/>
                    <a:gd name="T12" fmla="*/ 0 60000 65536"/>
                    <a:gd name="T13" fmla="*/ 0 60000 65536"/>
                    <a:gd name="T14" fmla="*/ 0 60000 65536"/>
                    <a:gd name="T15" fmla="*/ 0 60000 65536"/>
                    <a:gd name="T16" fmla="*/ 0 60000 65536"/>
                    <a:gd name="T17" fmla="*/ 0 60000 65536"/>
                    <a:gd name="T18" fmla="*/ 0 w 7"/>
                    <a:gd name="T19" fmla="*/ 0 h 1"/>
                    <a:gd name="T20" fmla="*/ 7 w 7"/>
                    <a:gd name="T21" fmla="*/ 1 h 1"/>
                  </a:gdLst>
                  <a:ahLst/>
                  <a:cxnLst>
                    <a:cxn ang="T12">
                      <a:pos x="T0" y="T1"/>
                    </a:cxn>
                    <a:cxn ang="T13">
                      <a:pos x="T2" y="T3"/>
                    </a:cxn>
                    <a:cxn ang="T14">
                      <a:pos x="T4" y="T5"/>
                    </a:cxn>
                    <a:cxn ang="T15">
                      <a:pos x="T6" y="T7"/>
                    </a:cxn>
                    <a:cxn ang="T16">
                      <a:pos x="T8" y="T9"/>
                    </a:cxn>
                    <a:cxn ang="T17">
                      <a:pos x="T10" y="T11"/>
                    </a:cxn>
                  </a:cxnLst>
                  <a:rect l="T18" t="T19" r="T20" b="T21"/>
                  <a:pathLst>
                    <a:path w="7" h="1">
                      <a:moveTo>
                        <a:pt x="7" y="0"/>
                      </a:moveTo>
                      <a:lnTo>
                        <a:pt x="5" y="0"/>
                      </a:lnTo>
                      <a:lnTo>
                        <a:pt x="4" y="0"/>
                      </a:lnTo>
                      <a:lnTo>
                        <a:pt x="1" y="0"/>
                      </a:lnTo>
                      <a:lnTo>
                        <a:pt x="0" y="0"/>
                      </a:lnTo>
                      <a:lnTo>
                        <a:pt x="7" y="0"/>
                      </a:lnTo>
                      <a:close/>
                    </a:path>
                  </a:pathLst>
                </a:custGeom>
                <a:solidFill>
                  <a:srgbClr val="EDEDED"/>
                </a:solidFill>
                <a:ln w="9525">
                  <a:noFill/>
                  <a:round/>
                  <a:headEnd/>
                  <a:tailEnd/>
                </a:ln>
              </p:spPr>
              <p:txBody>
                <a:bodyPr/>
                <a:lstStyle/>
                <a:p>
                  <a:endParaRPr lang="en-US"/>
                </a:p>
              </p:txBody>
            </p:sp>
            <p:sp>
              <p:nvSpPr>
                <p:cNvPr id="12602" name="Freeform 980"/>
                <p:cNvSpPr>
                  <a:spLocks/>
                </p:cNvSpPr>
                <p:nvPr/>
              </p:nvSpPr>
              <p:spPr bwMode="auto">
                <a:xfrm>
                  <a:off x="2825" y="4079"/>
                  <a:ext cx="6" cy="1"/>
                </a:xfrm>
                <a:custGeom>
                  <a:avLst/>
                  <a:gdLst>
                    <a:gd name="T0" fmla="*/ 0 w 18"/>
                    <a:gd name="T1" fmla="*/ 1 h 1"/>
                    <a:gd name="T2" fmla="*/ 0 w 18"/>
                    <a:gd name="T3" fmla="*/ 0 h 1"/>
                    <a:gd name="T4" fmla="*/ 0 w 18"/>
                    <a:gd name="T5" fmla="*/ 0 h 1"/>
                    <a:gd name="T6" fmla="*/ 0 w 18"/>
                    <a:gd name="T7" fmla="*/ 0 h 1"/>
                    <a:gd name="T8" fmla="*/ 0 w 18"/>
                    <a:gd name="T9" fmla="*/ 0 h 1"/>
                    <a:gd name="T10" fmla="*/ 0 w 18"/>
                    <a:gd name="T11" fmla="*/ 0 h 1"/>
                    <a:gd name="T12" fmla="*/ 0 w 18"/>
                    <a:gd name="T13" fmla="*/ 0 h 1"/>
                    <a:gd name="T14" fmla="*/ 0 w 18"/>
                    <a:gd name="T15" fmla="*/ 1 h 1"/>
                    <a:gd name="T16" fmla="*/ 0 w 18"/>
                    <a:gd name="T17" fmla="*/ 1 h 1"/>
                    <a:gd name="T18" fmla="*/ 0 w 18"/>
                    <a:gd name="T19" fmla="*/ 1 h 1"/>
                    <a:gd name="T20" fmla="*/ 0 w 18"/>
                    <a:gd name="T21" fmla="*/ 1 h 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1"/>
                    <a:gd name="T35" fmla="*/ 18 w 18"/>
                    <a:gd name="T36" fmla="*/ 1 h 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1">
                      <a:moveTo>
                        <a:pt x="0" y="1"/>
                      </a:moveTo>
                      <a:lnTo>
                        <a:pt x="4" y="0"/>
                      </a:lnTo>
                      <a:lnTo>
                        <a:pt x="8" y="0"/>
                      </a:lnTo>
                      <a:lnTo>
                        <a:pt x="12" y="0"/>
                      </a:lnTo>
                      <a:lnTo>
                        <a:pt x="16" y="0"/>
                      </a:lnTo>
                      <a:lnTo>
                        <a:pt x="18" y="1"/>
                      </a:lnTo>
                      <a:lnTo>
                        <a:pt x="0" y="1"/>
                      </a:lnTo>
                      <a:close/>
                    </a:path>
                  </a:pathLst>
                </a:custGeom>
                <a:solidFill>
                  <a:srgbClr val="E3E3E3"/>
                </a:solidFill>
                <a:ln w="9525">
                  <a:noFill/>
                  <a:round/>
                  <a:headEnd/>
                  <a:tailEnd/>
                </a:ln>
              </p:spPr>
              <p:txBody>
                <a:bodyPr/>
                <a:lstStyle/>
                <a:p>
                  <a:endParaRPr lang="en-US"/>
                </a:p>
              </p:txBody>
            </p:sp>
            <p:sp>
              <p:nvSpPr>
                <p:cNvPr id="12603" name="Freeform 981"/>
                <p:cNvSpPr>
                  <a:spLocks/>
                </p:cNvSpPr>
                <p:nvPr/>
              </p:nvSpPr>
              <p:spPr bwMode="auto">
                <a:xfrm>
                  <a:off x="2824" y="4078"/>
                  <a:ext cx="7" cy="2"/>
                </a:xfrm>
                <a:custGeom>
                  <a:avLst/>
                  <a:gdLst>
                    <a:gd name="T0" fmla="*/ 0 w 23"/>
                    <a:gd name="T1" fmla="*/ 0 h 5"/>
                    <a:gd name="T2" fmla="*/ 0 w 23"/>
                    <a:gd name="T3" fmla="*/ 0 h 5"/>
                    <a:gd name="T4" fmla="*/ 0 w 23"/>
                    <a:gd name="T5" fmla="*/ 0 h 5"/>
                    <a:gd name="T6" fmla="*/ 0 w 23"/>
                    <a:gd name="T7" fmla="*/ 0 h 5"/>
                    <a:gd name="T8" fmla="*/ 0 w 23"/>
                    <a:gd name="T9" fmla="*/ 0 h 5"/>
                    <a:gd name="T10" fmla="*/ 0 w 23"/>
                    <a:gd name="T11" fmla="*/ 0 h 5"/>
                    <a:gd name="T12" fmla="*/ 0 w 23"/>
                    <a:gd name="T13" fmla="*/ 0 h 5"/>
                    <a:gd name="T14" fmla="*/ 0 w 23"/>
                    <a:gd name="T15" fmla="*/ 0 h 5"/>
                    <a:gd name="T16" fmla="*/ 0 w 23"/>
                    <a:gd name="T17" fmla="*/ 0 h 5"/>
                    <a:gd name="T18" fmla="*/ 0 w 23"/>
                    <a:gd name="T19" fmla="*/ 0 h 5"/>
                    <a:gd name="T20" fmla="*/ 0 w 23"/>
                    <a:gd name="T21" fmla="*/ 0 h 5"/>
                    <a:gd name="T22" fmla="*/ 0 w 23"/>
                    <a:gd name="T23" fmla="*/ 0 h 5"/>
                    <a:gd name="T24" fmla="*/ 0 w 23"/>
                    <a:gd name="T25" fmla="*/ 0 h 5"/>
                    <a:gd name="T26" fmla="*/ 0 w 23"/>
                    <a:gd name="T27" fmla="*/ 0 h 5"/>
                    <a:gd name="T28" fmla="*/ 0 w 23"/>
                    <a:gd name="T29" fmla="*/ 0 h 5"/>
                    <a:gd name="T30" fmla="*/ 0 w 23"/>
                    <a:gd name="T31" fmla="*/ 0 h 5"/>
                    <a:gd name="T32" fmla="*/ 0 w 23"/>
                    <a:gd name="T33" fmla="*/ 0 h 5"/>
                    <a:gd name="T34" fmla="*/ 0 w 23"/>
                    <a:gd name="T35" fmla="*/ 0 h 5"/>
                    <a:gd name="T36" fmla="*/ 0 w 23"/>
                    <a:gd name="T37" fmla="*/ 0 h 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5"/>
                    <a:gd name="T59" fmla="*/ 23 w 23"/>
                    <a:gd name="T60" fmla="*/ 5 h 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5">
                      <a:moveTo>
                        <a:pt x="0" y="5"/>
                      </a:moveTo>
                      <a:lnTo>
                        <a:pt x="1" y="3"/>
                      </a:lnTo>
                      <a:lnTo>
                        <a:pt x="2" y="3"/>
                      </a:lnTo>
                      <a:lnTo>
                        <a:pt x="2" y="2"/>
                      </a:lnTo>
                      <a:lnTo>
                        <a:pt x="4" y="2"/>
                      </a:lnTo>
                      <a:lnTo>
                        <a:pt x="5" y="2"/>
                      </a:lnTo>
                      <a:lnTo>
                        <a:pt x="8" y="1"/>
                      </a:lnTo>
                      <a:lnTo>
                        <a:pt x="9" y="1"/>
                      </a:lnTo>
                      <a:lnTo>
                        <a:pt x="11" y="0"/>
                      </a:lnTo>
                      <a:lnTo>
                        <a:pt x="18" y="0"/>
                      </a:lnTo>
                      <a:lnTo>
                        <a:pt x="19" y="1"/>
                      </a:lnTo>
                      <a:lnTo>
                        <a:pt x="20" y="1"/>
                      </a:lnTo>
                      <a:lnTo>
                        <a:pt x="22" y="2"/>
                      </a:lnTo>
                      <a:lnTo>
                        <a:pt x="23" y="3"/>
                      </a:lnTo>
                      <a:lnTo>
                        <a:pt x="23" y="5"/>
                      </a:lnTo>
                      <a:lnTo>
                        <a:pt x="0" y="5"/>
                      </a:lnTo>
                      <a:close/>
                    </a:path>
                  </a:pathLst>
                </a:custGeom>
                <a:solidFill>
                  <a:srgbClr val="D9D9D9"/>
                </a:solidFill>
                <a:ln w="9525">
                  <a:noFill/>
                  <a:round/>
                  <a:headEnd/>
                  <a:tailEnd/>
                </a:ln>
              </p:spPr>
              <p:txBody>
                <a:bodyPr/>
                <a:lstStyle/>
                <a:p>
                  <a:endParaRPr lang="en-US"/>
                </a:p>
              </p:txBody>
            </p:sp>
            <p:sp>
              <p:nvSpPr>
                <p:cNvPr id="12604" name="Freeform 982"/>
                <p:cNvSpPr>
                  <a:spLocks/>
                </p:cNvSpPr>
                <p:nvPr/>
              </p:nvSpPr>
              <p:spPr bwMode="auto">
                <a:xfrm>
                  <a:off x="2824" y="4079"/>
                  <a:ext cx="7" cy="1"/>
                </a:xfrm>
                <a:custGeom>
                  <a:avLst/>
                  <a:gdLst>
                    <a:gd name="T0" fmla="*/ 0 w 23"/>
                    <a:gd name="T1" fmla="*/ 0 h 4"/>
                    <a:gd name="T2" fmla="*/ 0 w 23"/>
                    <a:gd name="T3" fmla="*/ 0 h 4"/>
                    <a:gd name="T4" fmla="*/ 0 w 23"/>
                    <a:gd name="T5" fmla="*/ 0 h 4"/>
                    <a:gd name="T6" fmla="*/ 0 w 23"/>
                    <a:gd name="T7" fmla="*/ 0 h 4"/>
                    <a:gd name="T8" fmla="*/ 0 w 23"/>
                    <a:gd name="T9" fmla="*/ 0 h 4"/>
                    <a:gd name="T10" fmla="*/ 0 w 23"/>
                    <a:gd name="T11" fmla="*/ 0 h 4"/>
                    <a:gd name="T12" fmla="*/ 0 w 23"/>
                    <a:gd name="T13" fmla="*/ 0 h 4"/>
                    <a:gd name="T14" fmla="*/ 0 w 23"/>
                    <a:gd name="T15" fmla="*/ 0 h 4"/>
                    <a:gd name="T16" fmla="*/ 0 w 23"/>
                    <a:gd name="T17" fmla="*/ 0 h 4"/>
                    <a:gd name="T18" fmla="*/ 0 w 23"/>
                    <a:gd name="T19" fmla="*/ 0 h 4"/>
                    <a:gd name="T20" fmla="*/ 0 w 23"/>
                    <a:gd name="T21" fmla="*/ 0 h 4"/>
                    <a:gd name="T22" fmla="*/ 0 w 23"/>
                    <a:gd name="T23" fmla="*/ 0 h 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
                    <a:gd name="T37" fmla="*/ 0 h 4"/>
                    <a:gd name="T38" fmla="*/ 23 w 23"/>
                    <a:gd name="T39" fmla="*/ 4 h 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 h="4">
                      <a:moveTo>
                        <a:pt x="4" y="0"/>
                      </a:moveTo>
                      <a:lnTo>
                        <a:pt x="2" y="1"/>
                      </a:lnTo>
                      <a:lnTo>
                        <a:pt x="0" y="3"/>
                      </a:lnTo>
                      <a:lnTo>
                        <a:pt x="0" y="4"/>
                      </a:lnTo>
                      <a:lnTo>
                        <a:pt x="23" y="4"/>
                      </a:lnTo>
                      <a:lnTo>
                        <a:pt x="23" y="3"/>
                      </a:lnTo>
                      <a:lnTo>
                        <a:pt x="23" y="0"/>
                      </a:lnTo>
                      <a:lnTo>
                        <a:pt x="22" y="0"/>
                      </a:lnTo>
                      <a:lnTo>
                        <a:pt x="4" y="0"/>
                      </a:lnTo>
                      <a:close/>
                    </a:path>
                  </a:pathLst>
                </a:custGeom>
                <a:solidFill>
                  <a:srgbClr val="D1D1D1"/>
                </a:solidFill>
                <a:ln w="9525">
                  <a:noFill/>
                  <a:round/>
                  <a:headEnd/>
                  <a:tailEnd/>
                </a:ln>
              </p:spPr>
              <p:txBody>
                <a:bodyPr/>
                <a:lstStyle/>
                <a:p>
                  <a:endParaRPr lang="en-US"/>
                </a:p>
              </p:txBody>
            </p:sp>
            <p:sp>
              <p:nvSpPr>
                <p:cNvPr id="12605" name="Freeform 983"/>
                <p:cNvSpPr>
                  <a:spLocks/>
                </p:cNvSpPr>
                <p:nvPr/>
              </p:nvSpPr>
              <p:spPr bwMode="auto">
                <a:xfrm>
                  <a:off x="2824" y="4080"/>
                  <a:ext cx="7" cy="1"/>
                </a:xfrm>
                <a:custGeom>
                  <a:avLst/>
                  <a:gdLst>
                    <a:gd name="T0" fmla="*/ 0 w 23"/>
                    <a:gd name="T1" fmla="*/ 0 h 3"/>
                    <a:gd name="T2" fmla="*/ 0 w 23"/>
                    <a:gd name="T3" fmla="*/ 0 h 3"/>
                    <a:gd name="T4" fmla="*/ 0 w 23"/>
                    <a:gd name="T5" fmla="*/ 0 h 3"/>
                    <a:gd name="T6" fmla="*/ 0 w 23"/>
                    <a:gd name="T7" fmla="*/ 0 h 3"/>
                    <a:gd name="T8" fmla="*/ 0 w 23"/>
                    <a:gd name="T9" fmla="*/ 0 h 3"/>
                    <a:gd name="T10" fmla="*/ 0 w 23"/>
                    <a:gd name="T11" fmla="*/ 0 h 3"/>
                    <a:gd name="T12" fmla="*/ 0 w 23"/>
                    <a:gd name="T13" fmla="*/ 0 h 3"/>
                    <a:gd name="T14" fmla="*/ 0 w 23"/>
                    <a:gd name="T15" fmla="*/ 0 h 3"/>
                    <a:gd name="T16" fmla="*/ 0 w 23"/>
                    <a:gd name="T17" fmla="*/ 0 h 3"/>
                    <a:gd name="T18" fmla="*/ 0 w 23"/>
                    <a:gd name="T19" fmla="*/ 0 h 3"/>
                    <a:gd name="T20" fmla="*/ 0 w 23"/>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3"/>
                    <a:gd name="T34" fmla="*/ 0 h 3"/>
                    <a:gd name="T35" fmla="*/ 23 w 23"/>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3" h="3">
                      <a:moveTo>
                        <a:pt x="0" y="0"/>
                      </a:moveTo>
                      <a:lnTo>
                        <a:pt x="0" y="0"/>
                      </a:lnTo>
                      <a:lnTo>
                        <a:pt x="0" y="1"/>
                      </a:lnTo>
                      <a:lnTo>
                        <a:pt x="0" y="2"/>
                      </a:lnTo>
                      <a:lnTo>
                        <a:pt x="0" y="3"/>
                      </a:lnTo>
                      <a:lnTo>
                        <a:pt x="22" y="3"/>
                      </a:lnTo>
                      <a:lnTo>
                        <a:pt x="23" y="2"/>
                      </a:lnTo>
                      <a:lnTo>
                        <a:pt x="23" y="1"/>
                      </a:lnTo>
                      <a:lnTo>
                        <a:pt x="23" y="0"/>
                      </a:lnTo>
                      <a:lnTo>
                        <a:pt x="0" y="0"/>
                      </a:lnTo>
                      <a:close/>
                    </a:path>
                  </a:pathLst>
                </a:custGeom>
                <a:solidFill>
                  <a:srgbClr val="C7C7C7"/>
                </a:solidFill>
                <a:ln w="9525">
                  <a:noFill/>
                  <a:round/>
                  <a:headEnd/>
                  <a:tailEnd/>
                </a:ln>
              </p:spPr>
              <p:txBody>
                <a:bodyPr/>
                <a:lstStyle/>
                <a:p>
                  <a:endParaRPr lang="en-US"/>
                </a:p>
              </p:txBody>
            </p:sp>
            <p:sp>
              <p:nvSpPr>
                <p:cNvPr id="12606" name="Freeform 984"/>
                <p:cNvSpPr>
                  <a:spLocks/>
                </p:cNvSpPr>
                <p:nvPr/>
              </p:nvSpPr>
              <p:spPr bwMode="auto">
                <a:xfrm>
                  <a:off x="2824" y="4080"/>
                  <a:ext cx="7" cy="1"/>
                </a:xfrm>
                <a:custGeom>
                  <a:avLst/>
                  <a:gdLst>
                    <a:gd name="T0" fmla="*/ 0 w 23"/>
                    <a:gd name="T1" fmla="*/ 0 h 3"/>
                    <a:gd name="T2" fmla="*/ 0 w 23"/>
                    <a:gd name="T3" fmla="*/ 0 h 3"/>
                    <a:gd name="T4" fmla="*/ 0 w 23"/>
                    <a:gd name="T5" fmla="*/ 0 h 3"/>
                    <a:gd name="T6" fmla="*/ 0 w 23"/>
                    <a:gd name="T7" fmla="*/ 0 h 3"/>
                    <a:gd name="T8" fmla="*/ 0 w 23"/>
                    <a:gd name="T9" fmla="*/ 0 h 3"/>
                    <a:gd name="T10" fmla="*/ 0 w 23"/>
                    <a:gd name="T11" fmla="*/ 0 h 3"/>
                    <a:gd name="T12" fmla="*/ 0 w 23"/>
                    <a:gd name="T13" fmla="*/ 0 h 3"/>
                    <a:gd name="T14" fmla="*/ 0 w 23"/>
                    <a:gd name="T15" fmla="*/ 0 h 3"/>
                    <a:gd name="T16" fmla="*/ 0 w 23"/>
                    <a:gd name="T17" fmla="*/ 0 h 3"/>
                    <a:gd name="T18" fmla="*/ 0 w 23"/>
                    <a:gd name="T19" fmla="*/ 0 h 3"/>
                    <a:gd name="T20" fmla="*/ 0 w 23"/>
                    <a:gd name="T21" fmla="*/ 0 h 3"/>
                    <a:gd name="T22" fmla="*/ 0 w 23"/>
                    <a:gd name="T23" fmla="*/ 0 h 3"/>
                    <a:gd name="T24" fmla="*/ 0 w 23"/>
                    <a:gd name="T25" fmla="*/ 0 h 3"/>
                    <a:gd name="T26" fmla="*/ 0 w 23"/>
                    <a:gd name="T27" fmla="*/ 0 h 3"/>
                    <a:gd name="T28" fmla="*/ 0 w 23"/>
                    <a:gd name="T29" fmla="*/ 0 h 3"/>
                    <a:gd name="T30" fmla="*/ 0 w 23"/>
                    <a:gd name="T31" fmla="*/ 0 h 3"/>
                    <a:gd name="T32" fmla="*/ 0 w 23"/>
                    <a:gd name="T33" fmla="*/ 0 h 3"/>
                    <a:gd name="T34" fmla="*/ 0 w 23"/>
                    <a:gd name="T35" fmla="*/ 0 h 3"/>
                    <a:gd name="T36" fmla="*/ 0 w 23"/>
                    <a:gd name="T37" fmla="*/ 0 h 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
                    <a:gd name="T58" fmla="*/ 0 h 3"/>
                    <a:gd name="T59" fmla="*/ 23 w 23"/>
                    <a:gd name="T60" fmla="*/ 3 h 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 h="3">
                      <a:moveTo>
                        <a:pt x="22" y="3"/>
                      </a:moveTo>
                      <a:lnTo>
                        <a:pt x="22" y="3"/>
                      </a:lnTo>
                      <a:lnTo>
                        <a:pt x="22" y="2"/>
                      </a:lnTo>
                      <a:lnTo>
                        <a:pt x="23" y="2"/>
                      </a:lnTo>
                      <a:lnTo>
                        <a:pt x="23" y="0"/>
                      </a:lnTo>
                      <a:lnTo>
                        <a:pt x="0" y="0"/>
                      </a:lnTo>
                      <a:lnTo>
                        <a:pt x="0" y="1"/>
                      </a:lnTo>
                      <a:lnTo>
                        <a:pt x="0" y="2"/>
                      </a:lnTo>
                      <a:lnTo>
                        <a:pt x="0" y="3"/>
                      </a:lnTo>
                      <a:lnTo>
                        <a:pt x="1" y="3"/>
                      </a:lnTo>
                      <a:lnTo>
                        <a:pt x="22" y="3"/>
                      </a:lnTo>
                      <a:close/>
                    </a:path>
                  </a:pathLst>
                </a:custGeom>
                <a:solidFill>
                  <a:srgbClr val="BFBFBF"/>
                </a:solidFill>
                <a:ln w="9525">
                  <a:noFill/>
                  <a:round/>
                  <a:headEnd/>
                  <a:tailEnd/>
                </a:ln>
              </p:spPr>
              <p:txBody>
                <a:bodyPr/>
                <a:lstStyle/>
                <a:p>
                  <a:endParaRPr lang="en-US"/>
                </a:p>
              </p:txBody>
            </p:sp>
            <p:sp>
              <p:nvSpPr>
                <p:cNvPr id="12607" name="Freeform 985"/>
                <p:cNvSpPr>
                  <a:spLocks/>
                </p:cNvSpPr>
                <p:nvPr/>
              </p:nvSpPr>
              <p:spPr bwMode="auto">
                <a:xfrm>
                  <a:off x="2824" y="4081"/>
                  <a:ext cx="7" cy="1"/>
                </a:xfrm>
                <a:custGeom>
                  <a:avLst/>
                  <a:gdLst>
                    <a:gd name="T0" fmla="*/ 0 w 23"/>
                    <a:gd name="T1" fmla="*/ 0 h 4"/>
                    <a:gd name="T2" fmla="*/ 0 w 23"/>
                    <a:gd name="T3" fmla="*/ 0 h 4"/>
                    <a:gd name="T4" fmla="*/ 0 w 23"/>
                    <a:gd name="T5" fmla="*/ 0 h 4"/>
                    <a:gd name="T6" fmla="*/ 0 w 23"/>
                    <a:gd name="T7" fmla="*/ 0 h 4"/>
                    <a:gd name="T8" fmla="*/ 0 w 23"/>
                    <a:gd name="T9" fmla="*/ 0 h 4"/>
                    <a:gd name="T10" fmla="*/ 0 w 23"/>
                    <a:gd name="T11" fmla="*/ 0 h 4"/>
                    <a:gd name="T12" fmla="*/ 0 w 23"/>
                    <a:gd name="T13" fmla="*/ 0 h 4"/>
                    <a:gd name="T14" fmla="*/ 0 w 23"/>
                    <a:gd name="T15" fmla="*/ 0 h 4"/>
                    <a:gd name="T16" fmla="*/ 0 w 23"/>
                    <a:gd name="T17" fmla="*/ 0 h 4"/>
                    <a:gd name="T18" fmla="*/ 0 w 23"/>
                    <a:gd name="T19" fmla="*/ 0 h 4"/>
                    <a:gd name="T20" fmla="*/ 0 w 23"/>
                    <a:gd name="T21" fmla="*/ 0 h 4"/>
                    <a:gd name="T22" fmla="*/ 0 w 23"/>
                    <a:gd name="T23" fmla="*/ 0 h 4"/>
                    <a:gd name="T24" fmla="*/ 0 w 23"/>
                    <a:gd name="T25" fmla="*/ 0 h 4"/>
                    <a:gd name="T26" fmla="*/ 0 w 23"/>
                    <a:gd name="T27" fmla="*/ 0 h 4"/>
                    <a:gd name="T28" fmla="*/ 0 w 23"/>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4"/>
                    <a:gd name="T47" fmla="*/ 23 w 23"/>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4">
                      <a:moveTo>
                        <a:pt x="22" y="4"/>
                      </a:moveTo>
                      <a:lnTo>
                        <a:pt x="22" y="2"/>
                      </a:lnTo>
                      <a:lnTo>
                        <a:pt x="22" y="1"/>
                      </a:lnTo>
                      <a:lnTo>
                        <a:pt x="22" y="0"/>
                      </a:lnTo>
                      <a:lnTo>
                        <a:pt x="23" y="0"/>
                      </a:lnTo>
                      <a:lnTo>
                        <a:pt x="0" y="0"/>
                      </a:lnTo>
                      <a:lnTo>
                        <a:pt x="0" y="1"/>
                      </a:lnTo>
                      <a:lnTo>
                        <a:pt x="1" y="2"/>
                      </a:lnTo>
                      <a:lnTo>
                        <a:pt x="2" y="4"/>
                      </a:lnTo>
                      <a:lnTo>
                        <a:pt x="22" y="4"/>
                      </a:lnTo>
                      <a:close/>
                    </a:path>
                  </a:pathLst>
                </a:custGeom>
                <a:solidFill>
                  <a:srgbClr val="B5B5B5"/>
                </a:solidFill>
                <a:ln w="9525">
                  <a:noFill/>
                  <a:round/>
                  <a:headEnd/>
                  <a:tailEnd/>
                </a:ln>
              </p:spPr>
              <p:txBody>
                <a:bodyPr/>
                <a:lstStyle/>
                <a:p>
                  <a:endParaRPr lang="en-US"/>
                </a:p>
              </p:txBody>
            </p:sp>
            <p:sp>
              <p:nvSpPr>
                <p:cNvPr id="12608" name="Freeform 986"/>
                <p:cNvSpPr>
                  <a:spLocks/>
                </p:cNvSpPr>
                <p:nvPr/>
              </p:nvSpPr>
              <p:spPr bwMode="auto">
                <a:xfrm>
                  <a:off x="2824" y="4081"/>
                  <a:ext cx="7" cy="2"/>
                </a:xfrm>
                <a:custGeom>
                  <a:avLst/>
                  <a:gdLst>
                    <a:gd name="T0" fmla="*/ 0 w 21"/>
                    <a:gd name="T1" fmla="*/ 1 h 4"/>
                    <a:gd name="T2" fmla="*/ 0 w 21"/>
                    <a:gd name="T3" fmla="*/ 1 h 4"/>
                    <a:gd name="T4" fmla="*/ 0 w 21"/>
                    <a:gd name="T5" fmla="*/ 1 h 4"/>
                    <a:gd name="T6" fmla="*/ 0 w 21"/>
                    <a:gd name="T7" fmla="*/ 1 h 4"/>
                    <a:gd name="T8" fmla="*/ 0 w 21"/>
                    <a:gd name="T9" fmla="*/ 0 h 4"/>
                    <a:gd name="T10" fmla="*/ 0 w 21"/>
                    <a:gd name="T11" fmla="*/ 0 h 4"/>
                    <a:gd name="T12" fmla="*/ 0 w 21"/>
                    <a:gd name="T13" fmla="*/ 1 h 4"/>
                    <a:gd name="T14" fmla="*/ 0 w 21"/>
                    <a:gd name="T15" fmla="*/ 1 h 4"/>
                    <a:gd name="T16" fmla="*/ 0 w 21"/>
                    <a:gd name="T17" fmla="*/ 1 h 4"/>
                    <a:gd name="T18" fmla="*/ 0 w 21"/>
                    <a:gd name="T19" fmla="*/ 1 h 4"/>
                    <a:gd name="T20" fmla="*/ 0 w 21"/>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4"/>
                    <a:gd name="T35" fmla="*/ 21 w 21"/>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4">
                      <a:moveTo>
                        <a:pt x="21" y="4"/>
                      </a:moveTo>
                      <a:lnTo>
                        <a:pt x="21" y="4"/>
                      </a:lnTo>
                      <a:lnTo>
                        <a:pt x="21" y="3"/>
                      </a:lnTo>
                      <a:lnTo>
                        <a:pt x="21" y="1"/>
                      </a:lnTo>
                      <a:lnTo>
                        <a:pt x="21" y="0"/>
                      </a:lnTo>
                      <a:lnTo>
                        <a:pt x="0" y="0"/>
                      </a:lnTo>
                      <a:lnTo>
                        <a:pt x="1" y="1"/>
                      </a:lnTo>
                      <a:lnTo>
                        <a:pt x="1" y="3"/>
                      </a:lnTo>
                      <a:lnTo>
                        <a:pt x="3" y="4"/>
                      </a:lnTo>
                      <a:lnTo>
                        <a:pt x="21" y="4"/>
                      </a:lnTo>
                      <a:close/>
                    </a:path>
                  </a:pathLst>
                </a:custGeom>
                <a:solidFill>
                  <a:srgbClr val="ABABAB"/>
                </a:solidFill>
                <a:ln w="9525">
                  <a:noFill/>
                  <a:round/>
                  <a:headEnd/>
                  <a:tailEnd/>
                </a:ln>
              </p:spPr>
              <p:txBody>
                <a:bodyPr/>
                <a:lstStyle/>
                <a:p>
                  <a:endParaRPr lang="en-US"/>
                </a:p>
              </p:txBody>
            </p:sp>
            <p:sp>
              <p:nvSpPr>
                <p:cNvPr id="12609" name="Freeform 987"/>
                <p:cNvSpPr>
                  <a:spLocks/>
                </p:cNvSpPr>
                <p:nvPr/>
              </p:nvSpPr>
              <p:spPr bwMode="auto">
                <a:xfrm>
                  <a:off x="2824" y="4082"/>
                  <a:ext cx="7" cy="1"/>
                </a:xfrm>
                <a:custGeom>
                  <a:avLst/>
                  <a:gdLst>
                    <a:gd name="T0" fmla="*/ 0 w 20"/>
                    <a:gd name="T1" fmla="*/ 0 h 3"/>
                    <a:gd name="T2" fmla="*/ 0 w 20"/>
                    <a:gd name="T3" fmla="*/ 0 h 3"/>
                    <a:gd name="T4" fmla="*/ 0 w 20"/>
                    <a:gd name="T5" fmla="*/ 0 h 3"/>
                    <a:gd name="T6" fmla="*/ 0 w 20"/>
                    <a:gd name="T7" fmla="*/ 0 h 3"/>
                    <a:gd name="T8" fmla="*/ 0 w 20"/>
                    <a:gd name="T9" fmla="*/ 0 h 3"/>
                    <a:gd name="T10" fmla="*/ 0 w 20"/>
                    <a:gd name="T11" fmla="*/ 0 h 3"/>
                    <a:gd name="T12" fmla="*/ 0 w 20"/>
                    <a:gd name="T13" fmla="*/ 0 h 3"/>
                    <a:gd name="T14" fmla="*/ 0 w 20"/>
                    <a:gd name="T15" fmla="*/ 0 h 3"/>
                    <a:gd name="T16" fmla="*/ 0 w 20"/>
                    <a:gd name="T17" fmla="*/ 0 h 3"/>
                    <a:gd name="T18" fmla="*/ 0 w 20"/>
                    <a:gd name="T19" fmla="*/ 0 h 3"/>
                    <a:gd name="T20" fmla="*/ 0 w 20"/>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
                    <a:gd name="T34" fmla="*/ 0 h 3"/>
                    <a:gd name="T35" fmla="*/ 20 w 20"/>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 h="3">
                      <a:moveTo>
                        <a:pt x="20" y="3"/>
                      </a:moveTo>
                      <a:lnTo>
                        <a:pt x="20" y="3"/>
                      </a:lnTo>
                      <a:lnTo>
                        <a:pt x="20" y="2"/>
                      </a:lnTo>
                      <a:lnTo>
                        <a:pt x="20" y="1"/>
                      </a:lnTo>
                      <a:lnTo>
                        <a:pt x="20" y="0"/>
                      </a:lnTo>
                      <a:lnTo>
                        <a:pt x="0" y="0"/>
                      </a:lnTo>
                      <a:lnTo>
                        <a:pt x="2" y="1"/>
                      </a:lnTo>
                      <a:lnTo>
                        <a:pt x="2" y="2"/>
                      </a:lnTo>
                      <a:lnTo>
                        <a:pt x="3" y="3"/>
                      </a:lnTo>
                      <a:lnTo>
                        <a:pt x="5" y="3"/>
                      </a:lnTo>
                      <a:lnTo>
                        <a:pt x="20" y="3"/>
                      </a:lnTo>
                      <a:close/>
                    </a:path>
                  </a:pathLst>
                </a:custGeom>
                <a:solidFill>
                  <a:srgbClr val="A1A1A1"/>
                </a:solidFill>
                <a:ln w="9525">
                  <a:noFill/>
                  <a:round/>
                  <a:headEnd/>
                  <a:tailEnd/>
                </a:ln>
              </p:spPr>
              <p:txBody>
                <a:bodyPr/>
                <a:lstStyle/>
                <a:p>
                  <a:endParaRPr lang="en-US"/>
                </a:p>
              </p:txBody>
            </p:sp>
            <p:sp>
              <p:nvSpPr>
                <p:cNvPr id="12610" name="Freeform 988"/>
                <p:cNvSpPr>
                  <a:spLocks/>
                </p:cNvSpPr>
                <p:nvPr/>
              </p:nvSpPr>
              <p:spPr bwMode="auto">
                <a:xfrm>
                  <a:off x="2825" y="4083"/>
                  <a:ext cx="6" cy="1"/>
                </a:xfrm>
                <a:custGeom>
                  <a:avLst/>
                  <a:gdLst>
                    <a:gd name="T0" fmla="*/ 0 w 18"/>
                    <a:gd name="T1" fmla="*/ 0 h 5"/>
                    <a:gd name="T2" fmla="*/ 0 w 18"/>
                    <a:gd name="T3" fmla="*/ 0 h 5"/>
                    <a:gd name="T4" fmla="*/ 0 w 18"/>
                    <a:gd name="T5" fmla="*/ 0 h 5"/>
                    <a:gd name="T6" fmla="*/ 0 w 18"/>
                    <a:gd name="T7" fmla="*/ 0 h 5"/>
                    <a:gd name="T8" fmla="*/ 0 w 18"/>
                    <a:gd name="T9" fmla="*/ 0 h 5"/>
                    <a:gd name="T10" fmla="*/ 0 w 18"/>
                    <a:gd name="T11" fmla="*/ 0 h 5"/>
                    <a:gd name="T12" fmla="*/ 0 w 18"/>
                    <a:gd name="T13" fmla="*/ 0 h 5"/>
                    <a:gd name="T14" fmla="*/ 0 w 18"/>
                    <a:gd name="T15" fmla="*/ 0 h 5"/>
                    <a:gd name="T16" fmla="*/ 0 w 18"/>
                    <a:gd name="T17" fmla="*/ 0 h 5"/>
                    <a:gd name="T18" fmla="*/ 0 w 18"/>
                    <a:gd name="T19" fmla="*/ 0 h 5"/>
                    <a:gd name="T20" fmla="*/ 0 w 18"/>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
                    <a:gd name="T34" fmla="*/ 0 h 5"/>
                    <a:gd name="T35" fmla="*/ 18 w 18"/>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 h="5">
                      <a:moveTo>
                        <a:pt x="16" y="5"/>
                      </a:moveTo>
                      <a:lnTo>
                        <a:pt x="16" y="3"/>
                      </a:lnTo>
                      <a:lnTo>
                        <a:pt x="18" y="3"/>
                      </a:lnTo>
                      <a:lnTo>
                        <a:pt x="18" y="2"/>
                      </a:lnTo>
                      <a:lnTo>
                        <a:pt x="18" y="0"/>
                      </a:lnTo>
                      <a:lnTo>
                        <a:pt x="0" y="0"/>
                      </a:lnTo>
                      <a:lnTo>
                        <a:pt x="1" y="2"/>
                      </a:lnTo>
                      <a:lnTo>
                        <a:pt x="3" y="2"/>
                      </a:lnTo>
                      <a:lnTo>
                        <a:pt x="4" y="3"/>
                      </a:lnTo>
                      <a:lnTo>
                        <a:pt x="4" y="5"/>
                      </a:lnTo>
                      <a:lnTo>
                        <a:pt x="16" y="5"/>
                      </a:lnTo>
                      <a:close/>
                    </a:path>
                  </a:pathLst>
                </a:custGeom>
                <a:solidFill>
                  <a:srgbClr val="999999"/>
                </a:solidFill>
                <a:ln w="9525">
                  <a:noFill/>
                  <a:round/>
                  <a:headEnd/>
                  <a:tailEnd/>
                </a:ln>
              </p:spPr>
              <p:txBody>
                <a:bodyPr/>
                <a:lstStyle/>
                <a:p>
                  <a:endParaRPr lang="en-US"/>
                </a:p>
              </p:txBody>
            </p:sp>
            <p:sp>
              <p:nvSpPr>
                <p:cNvPr id="12611" name="Freeform 989"/>
                <p:cNvSpPr>
                  <a:spLocks/>
                </p:cNvSpPr>
                <p:nvPr/>
              </p:nvSpPr>
              <p:spPr bwMode="auto">
                <a:xfrm>
                  <a:off x="2826" y="4083"/>
                  <a:ext cx="5" cy="2"/>
                </a:xfrm>
                <a:custGeom>
                  <a:avLst/>
                  <a:gdLst>
                    <a:gd name="T0" fmla="*/ 0 w 15"/>
                    <a:gd name="T1" fmla="*/ 1 h 4"/>
                    <a:gd name="T2" fmla="*/ 0 w 15"/>
                    <a:gd name="T3" fmla="*/ 1 h 4"/>
                    <a:gd name="T4" fmla="*/ 0 w 15"/>
                    <a:gd name="T5" fmla="*/ 1 h 4"/>
                    <a:gd name="T6" fmla="*/ 0 w 15"/>
                    <a:gd name="T7" fmla="*/ 1 h 4"/>
                    <a:gd name="T8" fmla="*/ 0 w 15"/>
                    <a:gd name="T9" fmla="*/ 0 h 4"/>
                    <a:gd name="T10" fmla="*/ 0 w 15"/>
                    <a:gd name="T11" fmla="*/ 0 h 4"/>
                    <a:gd name="T12" fmla="*/ 0 w 15"/>
                    <a:gd name="T13" fmla="*/ 1 h 4"/>
                    <a:gd name="T14" fmla="*/ 0 w 15"/>
                    <a:gd name="T15" fmla="*/ 1 h 4"/>
                    <a:gd name="T16" fmla="*/ 0 w 15"/>
                    <a:gd name="T17" fmla="*/ 1 h 4"/>
                    <a:gd name="T18" fmla="*/ 0 w 15"/>
                    <a:gd name="T19" fmla="*/ 1 h 4"/>
                    <a:gd name="T20" fmla="*/ 0 w 15"/>
                    <a:gd name="T21" fmla="*/ 1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
                    <a:gd name="T34" fmla="*/ 0 h 4"/>
                    <a:gd name="T35" fmla="*/ 15 w 15"/>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 h="4">
                      <a:moveTo>
                        <a:pt x="13" y="4"/>
                      </a:moveTo>
                      <a:lnTo>
                        <a:pt x="13" y="4"/>
                      </a:lnTo>
                      <a:lnTo>
                        <a:pt x="13" y="3"/>
                      </a:lnTo>
                      <a:lnTo>
                        <a:pt x="13" y="1"/>
                      </a:lnTo>
                      <a:lnTo>
                        <a:pt x="15" y="0"/>
                      </a:lnTo>
                      <a:lnTo>
                        <a:pt x="0" y="0"/>
                      </a:lnTo>
                      <a:lnTo>
                        <a:pt x="0" y="1"/>
                      </a:lnTo>
                      <a:lnTo>
                        <a:pt x="1" y="3"/>
                      </a:lnTo>
                      <a:lnTo>
                        <a:pt x="2" y="4"/>
                      </a:lnTo>
                      <a:lnTo>
                        <a:pt x="4" y="4"/>
                      </a:lnTo>
                      <a:lnTo>
                        <a:pt x="13" y="4"/>
                      </a:lnTo>
                      <a:close/>
                    </a:path>
                  </a:pathLst>
                </a:custGeom>
                <a:solidFill>
                  <a:srgbClr val="8F8F8F"/>
                </a:solidFill>
                <a:ln w="9525">
                  <a:noFill/>
                  <a:round/>
                  <a:headEnd/>
                  <a:tailEnd/>
                </a:ln>
              </p:spPr>
              <p:txBody>
                <a:bodyPr/>
                <a:lstStyle/>
                <a:p>
                  <a:endParaRPr lang="en-US"/>
                </a:p>
              </p:txBody>
            </p:sp>
            <p:sp>
              <p:nvSpPr>
                <p:cNvPr id="12612" name="Freeform 990"/>
                <p:cNvSpPr>
                  <a:spLocks/>
                </p:cNvSpPr>
                <p:nvPr/>
              </p:nvSpPr>
              <p:spPr bwMode="auto">
                <a:xfrm>
                  <a:off x="2826" y="4084"/>
                  <a:ext cx="4" cy="1"/>
                </a:xfrm>
                <a:custGeom>
                  <a:avLst/>
                  <a:gdLst>
                    <a:gd name="T0" fmla="*/ 0 w 12"/>
                    <a:gd name="T1" fmla="*/ 0 h 3"/>
                    <a:gd name="T2" fmla="*/ 0 w 12"/>
                    <a:gd name="T3" fmla="*/ 0 h 3"/>
                    <a:gd name="T4" fmla="*/ 0 w 12"/>
                    <a:gd name="T5" fmla="*/ 0 h 3"/>
                    <a:gd name="T6" fmla="*/ 0 w 12"/>
                    <a:gd name="T7" fmla="*/ 0 h 3"/>
                    <a:gd name="T8" fmla="*/ 0 w 12"/>
                    <a:gd name="T9" fmla="*/ 0 h 3"/>
                    <a:gd name="T10" fmla="*/ 0 w 12"/>
                    <a:gd name="T11" fmla="*/ 0 h 3"/>
                    <a:gd name="T12" fmla="*/ 0 w 12"/>
                    <a:gd name="T13" fmla="*/ 0 h 3"/>
                    <a:gd name="T14" fmla="*/ 0 w 12"/>
                    <a:gd name="T15" fmla="*/ 0 h 3"/>
                    <a:gd name="T16" fmla="*/ 0 w 12"/>
                    <a:gd name="T17" fmla="*/ 0 h 3"/>
                    <a:gd name="T18" fmla="*/ 0 w 12"/>
                    <a:gd name="T19" fmla="*/ 0 h 3"/>
                    <a:gd name="T20" fmla="*/ 0 w 12"/>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
                    <a:gd name="T34" fmla="*/ 0 h 3"/>
                    <a:gd name="T35" fmla="*/ 12 w 12"/>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 h="3">
                      <a:moveTo>
                        <a:pt x="11" y="3"/>
                      </a:moveTo>
                      <a:lnTo>
                        <a:pt x="12" y="2"/>
                      </a:lnTo>
                      <a:lnTo>
                        <a:pt x="12" y="1"/>
                      </a:lnTo>
                      <a:lnTo>
                        <a:pt x="12" y="0"/>
                      </a:lnTo>
                      <a:lnTo>
                        <a:pt x="0" y="0"/>
                      </a:lnTo>
                      <a:lnTo>
                        <a:pt x="1" y="1"/>
                      </a:lnTo>
                      <a:lnTo>
                        <a:pt x="3" y="2"/>
                      </a:lnTo>
                      <a:lnTo>
                        <a:pt x="4" y="2"/>
                      </a:lnTo>
                      <a:lnTo>
                        <a:pt x="6" y="3"/>
                      </a:lnTo>
                      <a:lnTo>
                        <a:pt x="11" y="3"/>
                      </a:lnTo>
                      <a:close/>
                    </a:path>
                  </a:pathLst>
                </a:custGeom>
                <a:solidFill>
                  <a:srgbClr val="858585"/>
                </a:solidFill>
                <a:ln w="9525">
                  <a:noFill/>
                  <a:round/>
                  <a:headEnd/>
                  <a:tailEnd/>
                </a:ln>
              </p:spPr>
              <p:txBody>
                <a:bodyPr/>
                <a:lstStyle/>
                <a:p>
                  <a:endParaRPr lang="en-US"/>
                </a:p>
              </p:txBody>
            </p:sp>
            <p:sp>
              <p:nvSpPr>
                <p:cNvPr id="12613" name="Freeform 991"/>
                <p:cNvSpPr>
                  <a:spLocks/>
                </p:cNvSpPr>
                <p:nvPr/>
              </p:nvSpPr>
              <p:spPr bwMode="auto">
                <a:xfrm>
                  <a:off x="2827" y="4085"/>
                  <a:ext cx="3" cy="1"/>
                </a:xfrm>
                <a:custGeom>
                  <a:avLst/>
                  <a:gdLst>
                    <a:gd name="T0" fmla="*/ 0 w 9"/>
                    <a:gd name="T1" fmla="*/ 0 h 3"/>
                    <a:gd name="T2" fmla="*/ 0 w 9"/>
                    <a:gd name="T3" fmla="*/ 0 h 3"/>
                    <a:gd name="T4" fmla="*/ 0 w 9"/>
                    <a:gd name="T5" fmla="*/ 0 h 3"/>
                    <a:gd name="T6" fmla="*/ 0 w 9"/>
                    <a:gd name="T7" fmla="*/ 0 h 3"/>
                    <a:gd name="T8" fmla="*/ 0 w 9"/>
                    <a:gd name="T9" fmla="*/ 0 h 3"/>
                    <a:gd name="T10" fmla="*/ 0 w 9"/>
                    <a:gd name="T11" fmla="*/ 0 h 3"/>
                    <a:gd name="T12" fmla="*/ 0 w 9"/>
                    <a:gd name="T13" fmla="*/ 0 h 3"/>
                    <a:gd name="T14" fmla="*/ 0 w 9"/>
                    <a:gd name="T15" fmla="*/ 0 h 3"/>
                    <a:gd name="T16" fmla="*/ 0 w 9"/>
                    <a:gd name="T17" fmla="*/ 0 h 3"/>
                    <a:gd name="T18" fmla="*/ 0 w 9"/>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3"/>
                    <a:gd name="T32" fmla="*/ 9 w 9"/>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3">
                      <a:moveTo>
                        <a:pt x="9" y="0"/>
                      </a:moveTo>
                      <a:lnTo>
                        <a:pt x="8" y="1"/>
                      </a:lnTo>
                      <a:lnTo>
                        <a:pt x="8" y="3"/>
                      </a:lnTo>
                      <a:lnTo>
                        <a:pt x="7" y="3"/>
                      </a:lnTo>
                      <a:lnTo>
                        <a:pt x="5" y="3"/>
                      </a:lnTo>
                      <a:lnTo>
                        <a:pt x="4" y="3"/>
                      </a:lnTo>
                      <a:lnTo>
                        <a:pt x="3" y="3"/>
                      </a:lnTo>
                      <a:lnTo>
                        <a:pt x="1" y="1"/>
                      </a:lnTo>
                      <a:lnTo>
                        <a:pt x="0" y="0"/>
                      </a:lnTo>
                      <a:lnTo>
                        <a:pt x="9" y="0"/>
                      </a:lnTo>
                      <a:close/>
                    </a:path>
                  </a:pathLst>
                </a:custGeom>
                <a:solidFill>
                  <a:srgbClr val="7D7D7D"/>
                </a:solidFill>
                <a:ln w="9525">
                  <a:noFill/>
                  <a:round/>
                  <a:headEnd/>
                  <a:tailEnd/>
                </a:ln>
              </p:spPr>
              <p:txBody>
                <a:bodyPr/>
                <a:lstStyle/>
                <a:p>
                  <a:endParaRPr lang="en-US"/>
                </a:p>
              </p:txBody>
            </p:sp>
            <p:sp>
              <p:nvSpPr>
                <p:cNvPr id="12614" name="Freeform 992"/>
                <p:cNvSpPr>
                  <a:spLocks/>
                </p:cNvSpPr>
                <p:nvPr/>
              </p:nvSpPr>
              <p:spPr bwMode="auto">
                <a:xfrm>
                  <a:off x="2828" y="4085"/>
                  <a:ext cx="2" cy="1"/>
                </a:xfrm>
                <a:custGeom>
                  <a:avLst/>
                  <a:gdLst>
                    <a:gd name="T0" fmla="*/ 0 w 5"/>
                    <a:gd name="T1" fmla="*/ 0 h 1"/>
                    <a:gd name="T2" fmla="*/ 0 w 5"/>
                    <a:gd name="T3" fmla="*/ 1 h 1"/>
                    <a:gd name="T4" fmla="*/ 0 w 5"/>
                    <a:gd name="T5" fmla="*/ 1 h 1"/>
                    <a:gd name="T6" fmla="*/ 0 w 5"/>
                    <a:gd name="T7" fmla="*/ 1 h 1"/>
                    <a:gd name="T8" fmla="*/ 0 w 5"/>
                    <a:gd name="T9" fmla="*/ 1 h 1"/>
                    <a:gd name="T10" fmla="*/ 0 w 5"/>
                    <a:gd name="T11" fmla="*/ 1 h 1"/>
                    <a:gd name="T12" fmla="*/ 0 w 5"/>
                    <a:gd name="T13" fmla="*/ 1 h 1"/>
                    <a:gd name="T14" fmla="*/ 0 w 5"/>
                    <a:gd name="T15" fmla="*/ 1 h 1"/>
                    <a:gd name="T16" fmla="*/ 0 w 5"/>
                    <a:gd name="T17" fmla="*/ 0 h 1"/>
                    <a:gd name="T18" fmla="*/ 0 w 5"/>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
                    <a:gd name="T31" fmla="*/ 0 h 1"/>
                    <a:gd name="T32" fmla="*/ 5 w 5"/>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 h="1">
                      <a:moveTo>
                        <a:pt x="5" y="0"/>
                      </a:moveTo>
                      <a:lnTo>
                        <a:pt x="5" y="1"/>
                      </a:lnTo>
                      <a:lnTo>
                        <a:pt x="4" y="1"/>
                      </a:lnTo>
                      <a:lnTo>
                        <a:pt x="2" y="1"/>
                      </a:lnTo>
                      <a:lnTo>
                        <a:pt x="1" y="1"/>
                      </a:lnTo>
                      <a:lnTo>
                        <a:pt x="0" y="0"/>
                      </a:lnTo>
                      <a:lnTo>
                        <a:pt x="5" y="0"/>
                      </a:lnTo>
                      <a:close/>
                    </a:path>
                  </a:pathLst>
                </a:custGeom>
                <a:solidFill>
                  <a:srgbClr val="737373"/>
                </a:solidFill>
                <a:ln w="9525">
                  <a:noFill/>
                  <a:round/>
                  <a:headEnd/>
                  <a:tailEnd/>
                </a:ln>
              </p:spPr>
              <p:txBody>
                <a:bodyPr/>
                <a:lstStyle/>
                <a:p>
                  <a:endParaRPr lang="en-US"/>
                </a:p>
              </p:txBody>
            </p:sp>
            <p:sp>
              <p:nvSpPr>
                <p:cNvPr id="12615" name="Freeform 993"/>
                <p:cNvSpPr>
                  <a:spLocks/>
                </p:cNvSpPr>
                <p:nvPr/>
              </p:nvSpPr>
              <p:spPr bwMode="auto">
                <a:xfrm>
                  <a:off x="2829" y="4081"/>
                  <a:ext cx="4" cy="7"/>
                </a:xfrm>
                <a:custGeom>
                  <a:avLst/>
                  <a:gdLst>
                    <a:gd name="T0" fmla="*/ 0 w 12"/>
                    <a:gd name="T1" fmla="*/ 0 h 20"/>
                    <a:gd name="T2" fmla="*/ 0 w 12"/>
                    <a:gd name="T3" fmla="*/ 0 h 20"/>
                    <a:gd name="T4" fmla="*/ 0 w 12"/>
                    <a:gd name="T5" fmla="*/ 0 h 20"/>
                    <a:gd name="T6" fmla="*/ 0 w 12"/>
                    <a:gd name="T7" fmla="*/ 0 h 20"/>
                    <a:gd name="T8" fmla="*/ 0 w 12"/>
                    <a:gd name="T9" fmla="*/ 0 h 20"/>
                    <a:gd name="T10" fmla="*/ 0 w 12"/>
                    <a:gd name="T11" fmla="*/ 0 h 20"/>
                    <a:gd name="T12" fmla="*/ 0 w 12"/>
                    <a:gd name="T13" fmla="*/ 0 h 20"/>
                    <a:gd name="T14" fmla="*/ 0 w 12"/>
                    <a:gd name="T15" fmla="*/ 0 h 20"/>
                    <a:gd name="T16" fmla="*/ 0 w 12"/>
                    <a:gd name="T17" fmla="*/ 0 h 20"/>
                    <a:gd name="T18" fmla="*/ 0 w 12"/>
                    <a:gd name="T19" fmla="*/ 0 h 20"/>
                    <a:gd name="T20" fmla="*/ 0 w 12"/>
                    <a:gd name="T21" fmla="*/ 0 h 20"/>
                    <a:gd name="T22" fmla="*/ 0 w 12"/>
                    <a:gd name="T23" fmla="*/ 0 h 20"/>
                    <a:gd name="T24" fmla="*/ 0 w 12"/>
                    <a:gd name="T25" fmla="*/ 0 h 20"/>
                    <a:gd name="T26" fmla="*/ 0 w 12"/>
                    <a:gd name="T27" fmla="*/ 0 h 20"/>
                    <a:gd name="T28" fmla="*/ 0 w 12"/>
                    <a:gd name="T29" fmla="*/ 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
                    <a:gd name="T46" fmla="*/ 0 h 20"/>
                    <a:gd name="T47" fmla="*/ 12 w 12"/>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 h="20">
                      <a:moveTo>
                        <a:pt x="1" y="20"/>
                      </a:moveTo>
                      <a:lnTo>
                        <a:pt x="1" y="20"/>
                      </a:lnTo>
                      <a:lnTo>
                        <a:pt x="10" y="14"/>
                      </a:lnTo>
                      <a:lnTo>
                        <a:pt x="12" y="8"/>
                      </a:lnTo>
                      <a:lnTo>
                        <a:pt x="12" y="4"/>
                      </a:lnTo>
                      <a:lnTo>
                        <a:pt x="12" y="0"/>
                      </a:lnTo>
                      <a:lnTo>
                        <a:pt x="1" y="0"/>
                      </a:lnTo>
                      <a:lnTo>
                        <a:pt x="1" y="1"/>
                      </a:lnTo>
                      <a:lnTo>
                        <a:pt x="0" y="7"/>
                      </a:lnTo>
                      <a:lnTo>
                        <a:pt x="0" y="11"/>
                      </a:lnTo>
                      <a:lnTo>
                        <a:pt x="1" y="20"/>
                      </a:lnTo>
                      <a:close/>
                    </a:path>
                  </a:pathLst>
                </a:custGeom>
                <a:solidFill>
                  <a:srgbClr val="000000"/>
                </a:solidFill>
                <a:ln w="9525">
                  <a:noFill/>
                  <a:round/>
                  <a:headEnd/>
                  <a:tailEnd/>
                </a:ln>
              </p:spPr>
              <p:txBody>
                <a:bodyPr/>
                <a:lstStyle/>
                <a:p>
                  <a:endParaRPr lang="en-US"/>
                </a:p>
              </p:txBody>
            </p:sp>
            <p:sp>
              <p:nvSpPr>
                <p:cNvPr id="12616" name="Freeform 994"/>
                <p:cNvSpPr>
                  <a:spLocks/>
                </p:cNvSpPr>
                <p:nvPr/>
              </p:nvSpPr>
              <p:spPr bwMode="auto">
                <a:xfrm>
                  <a:off x="2822" y="4081"/>
                  <a:ext cx="7" cy="7"/>
                </a:xfrm>
                <a:custGeom>
                  <a:avLst/>
                  <a:gdLst>
                    <a:gd name="T0" fmla="*/ 0 w 22"/>
                    <a:gd name="T1" fmla="*/ 0 h 21"/>
                    <a:gd name="T2" fmla="*/ 0 w 22"/>
                    <a:gd name="T3" fmla="*/ 0 h 21"/>
                    <a:gd name="T4" fmla="*/ 0 w 22"/>
                    <a:gd name="T5" fmla="*/ 0 h 21"/>
                    <a:gd name="T6" fmla="*/ 0 w 22"/>
                    <a:gd name="T7" fmla="*/ 0 h 21"/>
                    <a:gd name="T8" fmla="*/ 0 w 22"/>
                    <a:gd name="T9" fmla="*/ 0 h 21"/>
                    <a:gd name="T10" fmla="*/ 0 w 22"/>
                    <a:gd name="T11" fmla="*/ 0 h 21"/>
                    <a:gd name="T12" fmla="*/ 0 w 22"/>
                    <a:gd name="T13" fmla="*/ 0 h 21"/>
                    <a:gd name="T14" fmla="*/ 0 w 22"/>
                    <a:gd name="T15" fmla="*/ 0 h 21"/>
                    <a:gd name="T16" fmla="*/ 0 w 22"/>
                    <a:gd name="T17" fmla="*/ 0 h 21"/>
                    <a:gd name="T18" fmla="*/ 0 w 22"/>
                    <a:gd name="T19" fmla="*/ 0 h 21"/>
                    <a:gd name="T20" fmla="*/ 0 w 22"/>
                    <a:gd name="T21" fmla="*/ 0 h 21"/>
                    <a:gd name="T22" fmla="*/ 0 w 22"/>
                    <a:gd name="T23" fmla="*/ 0 h 21"/>
                    <a:gd name="T24" fmla="*/ 0 w 22"/>
                    <a:gd name="T25" fmla="*/ 0 h 21"/>
                    <a:gd name="T26" fmla="*/ 0 w 22"/>
                    <a:gd name="T27" fmla="*/ 0 h 21"/>
                    <a:gd name="T28" fmla="*/ 0 w 22"/>
                    <a:gd name="T29" fmla="*/ 0 h 21"/>
                    <a:gd name="T30" fmla="*/ 0 w 22"/>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
                    <a:gd name="T49" fmla="*/ 0 h 21"/>
                    <a:gd name="T50" fmla="*/ 22 w 22"/>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 h="21">
                      <a:moveTo>
                        <a:pt x="2" y="7"/>
                      </a:moveTo>
                      <a:lnTo>
                        <a:pt x="0" y="6"/>
                      </a:lnTo>
                      <a:lnTo>
                        <a:pt x="2" y="8"/>
                      </a:lnTo>
                      <a:lnTo>
                        <a:pt x="7" y="13"/>
                      </a:lnTo>
                      <a:lnTo>
                        <a:pt x="14" y="19"/>
                      </a:lnTo>
                      <a:lnTo>
                        <a:pt x="22" y="21"/>
                      </a:lnTo>
                      <a:lnTo>
                        <a:pt x="21" y="12"/>
                      </a:lnTo>
                      <a:lnTo>
                        <a:pt x="21" y="11"/>
                      </a:lnTo>
                      <a:lnTo>
                        <a:pt x="15" y="6"/>
                      </a:lnTo>
                      <a:lnTo>
                        <a:pt x="13" y="2"/>
                      </a:lnTo>
                      <a:lnTo>
                        <a:pt x="10" y="1"/>
                      </a:lnTo>
                      <a:lnTo>
                        <a:pt x="10" y="0"/>
                      </a:lnTo>
                      <a:lnTo>
                        <a:pt x="10" y="1"/>
                      </a:lnTo>
                      <a:lnTo>
                        <a:pt x="10" y="0"/>
                      </a:lnTo>
                      <a:lnTo>
                        <a:pt x="2" y="7"/>
                      </a:lnTo>
                      <a:close/>
                    </a:path>
                  </a:pathLst>
                </a:custGeom>
                <a:solidFill>
                  <a:srgbClr val="000000"/>
                </a:solidFill>
                <a:ln w="9525">
                  <a:noFill/>
                  <a:round/>
                  <a:headEnd/>
                  <a:tailEnd/>
                </a:ln>
              </p:spPr>
              <p:txBody>
                <a:bodyPr/>
                <a:lstStyle/>
                <a:p>
                  <a:endParaRPr lang="en-US"/>
                </a:p>
              </p:txBody>
            </p:sp>
            <p:sp>
              <p:nvSpPr>
                <p:cNvPr id="12617" name="Freeform 995"/>
                <p:cNvSpPr>
                  <a:spLocks/>
                </p:cNvSpPr>
                <p:nvPr/>
              </p:nvSpPr>
              <p:spPr bwMode="auto">
                <a:xfrm>
                  <a:off x="2821" y="4078"/>
                  <a:ext cx="4" cy="5"/>
                </a:xfrm>
                <a:custGeom>
                  <a:avLst/>
                  <a:gdLst>
                    <a:gd name="T0" fmla="*/ 0 w 14"/>
                    <a:gd name="T1" fmla="*/ 0 h 15"/>
                    <a:gd name="T2" fmla="*/ 0 w 14"/>
                    <a:gd name="T3" fmla="*/ 0 h 15"/>
                    <a:gd name="T4" fmla="*/ 0 w 14"/>
                    <a:gd name="T5" fmla="*/ 0 h 15"/>
                    <a:gd name="T6" fmla="*/ 0 w 14"/>
                    <a:gd name="T7" fmla="*/ 0 h 15"/>
                    <a:gd name="T8" fmla="*/ 0 w 14"/>
                    <a:gd name="T9" fmla="*/ 0 h 15"/>
                    <a:gd name="T10" fmla="*/ 0 w 14"/>
                    <a:gd name="T11" fmla="*/ 0 h 15"/>
                    <a:gd name="T12" fmla="*/ 0 w 14"/>
                    <a:gd name="T13" fmla="*/ 0 h 15"/>
                    <a:gd name="T14" fmla="*/ 0 w 14"/>
                    <a:gd name="T15" fmla="*/ 0 h 15"/>
                    <a:gd name="T16" fmla="*/ 0 w 14"/>
                    <a:gd name="T17" fmla="*/ 0 h 15"/>
                    <a:gd name="T18" fmla="*/ 0 w 14"/>
                    <a:gd name="T19" fmla="*/ 0 h 15"/>
                    <a:gd name="T20" fmla="*/ 0 w 14"/>
                    <a:gd name="T21" fmla="*/ 0 h 15"/>
                    <a:gd name="T22" fmla="*/ 0 w 14"/>
                    <a:gd name="T23" fmla="*/ 0 h 15"/>
                    <a:gd name="T24" fmla="*/ 0 w 14"/>
                    <a:gd name="T25" fmla="*/ 0 h 15"/>
                    <a:gd name="T26" fmla="*/ 0 w 14"/>
                    <a:gd name="T27" fmla="*/ 0 h 15"/>
                    <a:gd name="T28" fmla="*/ 0 w 14"/>
                    <a:gd name="T29" fmla="*/ 0 h 15"/>
                    <a:gd name="T30" fmla="*/ 0 w 14"/>
                    <a:gd name="T31" fmla="*/ 0 h 1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
                    <a:gd name="T49" fmla="*/ 0 h 15"/>
                    <a:gd name="T50" fmla="*/ 14 w 14"/>
                    <a:gd name="T51" fmla="*/ 15 h 1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 h="15">
                      <a:moveTo>
                        <a:pt x="9" y="0"/>
                      </a:moveTo>
                      <a:lnTo>
                        <a:pt x="9" y="0"/>
                      </a:lnTo>
                      <a:lnTo>
                        <a:pt x="3" y="3"/>
                      </a:lnTo>
                      <a:lnTo>
                        <a:pt x="0" y="9"/>
                      </a:lnTo>
                      <a:lnTo>
                        <a:pt x="3" y="13"/>
                      </a:lnTo>
                      <a:lnTo>
                        <a:pt x="5" y="15"/>
                      </a:lnTo>
                      <a:lnTo>
                        <a:pt x="13" y="8"/>
                      </a:lnTo>
                      <a:lnTo>
                        <a:pt x="13" y="9"/>
                      </a:lnTo>
                      <a:lnTo>
                        <a:pt x="11" y="10"/>
                      </a:lnTo>
                      <a:lnTo>
                        <a:pt x="14" y="8"/>
                      </a:lnTo>
                      <a:lnTo>
                        <a:pt x="9" y="0"/>
                      </a:lnTo>
                      <a:close/>
                    </a:path>
                  </a:pathLst>
                </a:custGeom>
                <a:solidFill>
                  <a:srgbClr val="000000"/>
                </a:solidFill>
                <a:ln w="9525">
                  <a:noFill/>
                  <a:round/>
                  <a:headEnd/>
                  <a:tailEnd/>
                </a:ln>
              </p:spPr>
              <p:txBody>
                <a:bodyPr/>
                <a:lstStyle/>
                <a:p>
                  <a:endParaRPr lang="en-US"/>
                </a:p>
              </p:txBody>
            </p:sp>
            <p:sp>
              <p:nvSpPr>
                <p:cNvPr id="12618" name="Freeform 996"/>
                <p:cNvSpPr>
                  <a:spLocks/>
                </p:cNvSpPr>
                <p:nvPr/>
              </p:nvSpPr>
              <p:spPr bwMode="auto">
                <a:xfrm>
                  <a:off x="2824" y="4077"/>
                  <a:ext cx="7" cy="4"/>
                </a:xfrm>
                <a:custGeom>
                  <a:avLst/>
                  <a:gdLst>
                    <a:gd name="T0" fmla="*/ 0 w 23"/>
                    <a:gd name="T1" fmla="*/ 0 h 12"/>
                    <a:gd name="T2" fmla="*/ 0 w 23"/>
                    <a:gd name="T3" fmla="*/ 0 h 12"/>
                    <a:gd name="T4" fmla="*/ 0 w 23"/>
                    <a:gd name="T5" fmla="*/ 0 h 12"/>
                    <a:gd name="T6" fmla="*/ 0 w 23"/>
                    <a:gd name="T7" fmla="*/ 0 h 12"/>
                    <a:gd name="T8" fmla="*/ 0 w 23"/>
                    <a:gd name="T9" fmla="*/ 0 h 12"/>
                    <a:gd name="T10" fmla="*/ 0 w 23"/>
                    <a:gd name="T11" fmla="*/ 0 h 12"/>
                    <a:gd name="T12" fmla="*/ 0 w 23"/>
                    <a:gd name="T13" fmla="*/ 0 h 12"/>
                    <a:gd name="T14" fmla="*/ 0 w 23"/>
                    <a:gd name="T15" fmla="*/ 0 h 12"/>
                    <a:gd name="T16" fmla="*/ 0 w 23"/>
                    <a:gd name="T17" fmla="*/ 0 h 12"/>
                    <a:gd name="T18" fmla="*/ 0 w 23"/>
                    <a:gd name="T19" fmla="*/ 0 h 12"/>
                    <a:gd name="T20" fmla="*/ 0 w 23"/>
                    <a:gd name="T21" fmla="*/ 0 h 12"/>
                    <a:gd name="T22" fmla="*/ 0 w 23"/>
                    <a:gd name="T23" fmla="*/ 0 h 12"/>
                    <a:gd name="T24" fmla="*/ 0 w 23"/>
                    <a:gd name="T25" fmla="*/ 0 h 12"/>
                    <a:gd name="T26" fmla="*/ 0 w 23"/>
                    <a:gd name="T27" fmla="*/ 0 h 12"/>
                    <a:gd name="T28" fmla="*/ 0 w 23"/>
                    <a:gd name="T29" fmla="*/ 0 h 12"/>
                    <a:gd name="T30" fmla="*/ 0 w 23"/>
                    <a:gd name="T31" fmla="*/ 0 h 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
                    <a:gd name="T49" fmla="*/ 0 h 12"/>
                    <a:gd name="T50" fmla="*/ 23 w 23"/>
                    <a:gd name="T51" fmla="*/ 12 h 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 h="12">
                      <a:moveTo>
                        <a:pt x="23" y="3"/>
                      </a:moveTo>
                      <a:lnTo>
                        <a:pt x="23" y="3"/>
                      </a:lnTo>
                      <a:lnTo>
                        <a:pt x="18" y="0"/>
                      </a:lnTo>
                      <a:lnTo>
                        <a:pt x="11" y="0"/>
                      </a:lnTo>
                      <a:lnTo>
                        <a:pt x="7" y="1"/>
                      </a:lnTo>
                      <a:lnTo>
                        <a:pt x="0" y="4"/>
                      </a:lnTo>
                      <a:lnTo>
                        <a:pt x="5" y="12"/>
                      </a:lnTo>
                      <a:lnTo>
                        <a:pt x="9" y="11"/>
                      </a:lnTo>
                      <a:lnTo>
                        <a:pt x="12" y="11"/>
                      </a:lnTo>
                      <a:lnTo>
                        <a:pt x="16" y="11"/>
                      </a:lnTo>
                      <a:lnTo>
                        <a:pt x="18" y="11"/>
                      </a:lnTo>
                      <a:lnTo>
                        <a:pt x="16" y="11"/>
                      </a:lnTo>
                      <a:lnTo>
                        <a:pt x="18" y="11"/>
                      </a:lnTo>
                      <a:lnTo>
                        <a:pt x="23" y="3"/>
                      </a:lnTo>
                      <a:close/>
                    </a:path>
                  </a:pathLst>
                </a:custGeom>
                <a:solidFill>
                  <a:srgbClr val="000000"/>
                </a:solidFill>
                <a:ln w="9525">
                  <a:noFill/>
                  <a:round/>
                  <a:headEnd/>
                  <a:tailEnd/>
                </a:ln>
              </p:spPr>
              <p:txBody>
                <a:bodyPr/>
                <a:lstStyle/>
                <a:p>
                  <a:endParaRPr lang="en-US"/>
                </a:p>
              </p:txBody>
            </p:sp>
            <p:sp>
              <p:nvSpPr>
                <p:cNvPr id="12619" name="Freeform 997"/>
                <p:cNvSpPr>
                  <a:spLocks/>
                </p:cNvSpPr>
                <p:nvPr/>
              </p:nvSpPr>
              <p:spPr bwMode="auto">
                <a:xfrm>
                  <a:off x="2829" y="4078"/>
                  <a:ext cx="4" cy="3"/>
                </a:xfrm>
                <a:custGeom>
                  <a:avLst/>
                  <a:gdLst>
                    <a:gd name="T0" fmla="*/ 0 w 13"/>
                    <a:gd name="T1" fmla="*/ 0 h 11"/>
                    <a:gd name="T2" fmla="*/ 0 w 13"/>
                    <a:gd name="T3" fmla="*/ 0 h 11"/>
                    <a:gd name="T4" fmla="*/ 0 w 13"/>
                    <a:gd name="T5" fmla="*/ 0 h 11"/>
                    <a:gd name="T6" fmla="*/ 0 w 13"/>
                    <a:gd name="T7" fmla="*/ 0 h 11"/>
                    <a:gd name="T8" fmla="*/ 0 w 13"/>
                    <a:gd name="T9" fmla="*/ 0 h 11"/>
                    <a:gd name="T10" fmla="*/ 0 w 13"/>
                    <a:gd name="T11" fmla="*/ 0 h 11"/>
                    <a:gd name="T12" fmla="*/ 0 w 13"/>
                    <a:gd name="T13" fmla="*/ 0 h 11"/>
                    <a:gd name="T14" fmla="*/ 0 w 13"/>
                    <a:gd name="T15" fmla="*/ 0 h 11"/>
                    <a:gd name="T16" fmla="*/ 0 w 13"/>
                    <a:gd name="T17" fmla="*/ 0 h 11"/>
                    <a:gd name="T18" fmla="*/ 0 w 13"/>
                    <a:gd name="T19" fmla="*/ 0 h 11"/>
                    <a:gd name="T20" fmla="*/ 0 w 13"/>
                    <a:gd name="T21" fmla="*/ 0 h 11"/>
                    <a:gd name="T22" fmla="*/ 0 w 13"/>
                    <a:gd name="T23" fmla="*/ 0 h 11"/>
                    <a:gd name="T24" fmla="*/ 0 w 13"/>
                    <a:gd name="T25" fmla="*/ 0 h 11"/>
                    <a:gd name="T26" fmla="*/ 0 w 13"/>
                    <a:gd name="T27" fmla="*/ 0 h 11"/>
                    <a:gd name="T28" fmla="*/ 0 w 13"/>
                    <a:gd name="T29" fmla="*/ 0 h 11"/>
                    <a:gd name="T30" fmla="*/ 0 w 13"/>
                    <a:gd name="T31" fmla="*/ 0 h 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
                    <a:gd name="T49" fmla="*/ 0 h 11"/>
                    <a:gd name="T50" fmla="*/ 13 w 13"/>
                    <a:gd name="T51" fmla="*/ 11 h 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 h="11">
                      <a:moveTo>
                        <a:pt x="11" y="10"/>
                      </a:moveTo>
                      <a:lnTo>
                        <a:pt x="11" y="11"/>
                      </a:lnTo>
                      <a:lnTo>
                        <a:pt x="13" y="8"/>
                      </a:lnTo>
                      <a:lnTo>
                        <a:pt x="11" y="3"/>
                      </a:lnTo>
                      <a:lnTo>
                        <a:pt x="7" y="0"/>
                      </a:lnTo>
                      <a:lnTo>
                        <a:pt x="2" y="8"/>
                      </a:lnTo>
                      <a:lnTo>
                        <a:pt x="0" y="8"/>
                      </a:lnTo>
                      <a:lnTo>
                        <a:pt x="0" y="9"/>
                      </a:lnTo>
                      <a:lnTo>
                        <a:pt x="0" y="10"/>
                      </a:lnTo>
                      <a:lnTo>
                        <a:pt x="0" y="9"/>
                      </a:lnTo>
                      <a:lnTo>
                        <a:pt x="0" y="10"/>
                      </a:lnTo>
                      <a:lnTo>
                        <a:pt x="11" y="10"/>
                      </a:lnTo>
                      <a:close/>
                    </a:path>
                  </a:pathLst>
                </a:custGeom>
                <a:solidFill>
                  <a:srgbClr val="000000"/>
                </a:solidFill>
                <a:ln w="9525">
                  <a:noFill/>
                  <a:round/>
                  <a:headEnd/>
                  <a:tailEnd/>
                </a:ln>
              </p:spPr>
              <p:txBody>
                <a:bodyPr/>
                <a:lstStyle/>
                <a:p>
                  <a:endParaRPr lang="en-US"/>
                </a:p>
              </p:txBody>
            </p:sp>
            <p:sp>
              <p:nvSpPr>
                <p:cNvPr id="12620" name="Freeform 998"/>
                <p:cNvSpPr>
                  <a:spLocks/>
                </p:cNvSpPr>
                <p:nvPr/>
              </p:nvSpPr>
              <p:spPr bwMode="auto">
                <a:xfrm>
                  <a:off x="2814" y="4072"/>
                  <a:ext cx="5" cy="1"/>
                </a:xfrm>
                <a:custGeom>
                  <a:avLst/>
                  <a:gdLst>
                    <a:gd name="T0" fmla="*/ 0 w 13"/>
                    <a:gd name="T1" fmla="*/ 0 h 1"/>
                    <a:gd name="T2" fmla="*/ 0 w 13"/>
                    <a:gd name="T3" fmla="*/ 0 h 1"/>
                    <a:gd name="T4" fmla="*/ 0 w 13"/>
                    <a:gd name="T5" fmla="*/ 0 h 1"/>
                    <a:gd name="T6" fmla="*/ 0 w 13"/>
                    <a:gd name="T7" fmla="*/ 0 h 1"/>
                    <a:gd name="T8" fmla="*/ 0 w 13"/>
                    <a:gd name="T9" fmla="*/ 0 h 1"/>
                    <a:gd name="T10" fmla="*/ 0 w 13"/>
                    <a:gd name="T11" fmla="*/ 0 h 1"/>
                    <a:gd name="T12" fmla="*/ 0 60000 65536"/>
                    <a:gd name="T13" fmla="*/ 0 60000 65536"/>
                    <a:gd name="T14" fmla="*/ 0 60000 65536"/>
                    <a:gd name="T15" fmla="*/ 0 60000 65536"/>
                    <a:gd name="T16" fmla="*/ 0 60000 65536"/>
                    <a:gd name="T17" fmla="*/ 0 60000 65536"/>
                    <a:gd name="T18" fmla="*/ 0 w 13"/>
                    <a:gd name="T19" fmla="*/ 0 h 1"/>
                    <a:gd name="T20" fmla="*/ 13 w 13"/>
                    <a:gd name="T21" fmla="*/ 1 h 1"/>
                  </a:gdLst>
                  <a:ahLst/>
                  <a:cxnLst>
                    <a:cxn ang="T12">
                      <a:pos x="T0" y="T1"/>
                    </a:cxn>
                    <a:cxn ang="T13">
                      <a:pos x="T2" y="T3"/>
                    </a:cxn>
                    <a:cxn ang="T14">
                      <a:pos x="T4" y="T5"/>
                    </a:cxn>
                    <a:cxn ang="T15">
                      <a:pos x="T6" y="T7"/>
                    </a:cxn>
                    <a:cxn ang="T16">
                      <a:pos x="T8" y="T9"/>
                    </a:cxn>
                    <a:cxn ang="T17">
                      <a:pos x="T10" y="T11"/>
                    </a:cxn>
                  </a:cxnLst>
                  <a:rect l="T18" t="T19" r="T20" b="T21"/>
                  <a:pathLst>
                    <a:path w="13" h="1">
                      <a:moveTo>
                        <a:pt x="13" y="0"/>
                      </a:moveTo>
                      <a:lnTo>
                        <a:pt x="10" y="0"/>
                      </a:lnTo>
                      <a:lnTo>
                        <a:pt x="7" y="0"/>
                      </a:lnTo>
                      <a:lnTo>
                        <a:pt x="3" y="0"/>
                      </a:lnTo>
                      <a:lnTo>
                        <a:pt x="0" y="0"/>
                      </a:lnTo>
                      <a:lnTo>
                        <a:pt x="13" y="0"/>
                      </a:lnTo>
                      <a:close/>
                    </a:path>
                  </a:pathLst>
                </a:custGeom>
                <a:solidFill>
                  <a:srgbClr val="EDEDED"/>
                </a:solidFill>
                <a:ln w="9525">
                  <a:noFill/>
                  <a:round/>
                  <a:headEnd/>
                  <a:tailEnd/>
                </a:ln>
              </p:spPr>
              <p:txBody>
                <a:bodyPr/>
                <a:lstStyle/>
                <a:p>
                  <a:endParaRPr lang="en-US"/>
                </a:p>
              </p:txBody>
            </p:sp>
            <p:sp>
              <p:nvSpPr>
                <p:cNvPr id="12621" name="Freeform 999"/>
                <p:cNvSpPr>
                  <a:spLocks/>
                </p:cNvSpPr>
                <p:nvPr/>
              </p:nvSpPr>
              <p:spPr bwMode="auto">
                <a:xfrm>
                  <a:off x="2813" y="4072"/>
                  <a:ext cx="7" cy="1"/>
                </a:xfrm>
                <a:custGeom>
                  <a:avLst/>
                  <a:gdLst>
                    <a:gd name="T0" fmla="*/ 0 w 20"/>
                    <a:gd name="T1" fmla="*/ 1 h 1"/>
                    <a:gd name="T2" fmla="*/ 0 w 20"/>
                    <a:gd name="T3" fmla="*/ 1 h 1"/>
                    <a:gd name="T4" fmla="*/ 0 w 20"/>
                    <a:gd name="T5" fmla="*/ 1 h 1"/>
                    <a:gd name="T6" fmla="*/ 0 w 20"/>
                    <a:gd name="T7" fmla="*/ 1 h 1"/>
                    <a:gd name="T8" fmla="*/ 0 w 20"/>
                    <a:gd name="T9" fmla="*/ 1 h 1"/>
                    <a:gd name="T10" fmla="*/ 0 w 20"/>
                    <a:gd name="T11" fmla="*/ 0 h 1"/>
                    <a:gd name="T12" fmla="*/ 0 w 20"/>
                    <a:gd name="T13" fmla="*/ 0 h 1"/>
                    <a:gd name="T14" fmla="*/ 0 w 20"/>
                    <a:gd name="T15" fmla="*/ 0 h 1"/>
                    <a:gd name="T16" fmla="*/ 0 w 20"/>
                    <a:gd name="T17" fmla="*/ 1 h 1"/>
                    <a:gd name="T18" fmla="*/ 0 w 20"/>
                    <a:gd name="T19" fmla="*/ 1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
                    <a:gd name="T32" fmla="*/ 20 w 20"/>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
                      <a:moveTo>
                        <a:pt x="0" y="1"/>
                      </a:moveTo>
                      <a:lnTo>
                        <a:pt x="2" y="1"/>
                      </a:lnTo>
                      <a:lnTo>
                        <a:pt x="6" y="0"/>
                      </a:lnTo>
                      <a:lnTo>
                        <a:pt x="10" y="0"/>
                      </a:lnTo>
                      <a:lnTo>
                        <a:pt x="16" y="0"/>
                      </a:lnTo>
                      <a:lnTo>
                        <a:pt x="20" y="1"/>
                      </a:lnTo>
                      <a:lnTo>
                        <a:pt x="0" y="1"/>
                      </a:lnTo>
                      <a:close/>
                    </a:path>
                  </a:pathLst>
                </a:custGeom>
                <a:solidFill>
                  <a:srgbClr val="E3E3E3"/>
                </a:solidFill>
                <a:ln w="9525">
                  <a:noFill/>
                  <a:round/>
                  <a:headEnd/>
                  <a:tailEnd/>
                </a:ln>
              </p:spPr>
              <p:txBody>
                <a:bodyPr/>
                <a:lstStyle/>
                <a:p>
                  <a:endParaRPr lang="en-US"/>
                </a:p>
              </p:txBody>
            </p:sp>
            <p:sp>
              <p:nvSpPr>
                <p:cNvPr id="12622" name="Freeform 1000"/>
                <p:cNvSpPr>
                  <a:spLocks/>
                </p:cNvSpPr>
                <p:nvPr/>
              </p:nvSpPr>
              <p:spPr bwMode="auto">
                <a:xfrm>
                  <a:off x="2813" y="4072"/>
                  <a:ext cx="8" cy="1"/>
                </a:xfrm>
                <a:custGeom>
                  <a:avLst/>
                  <a:gdLst>
                    <a:gd name="T0" fmla="*/ 0 w 23"/>
                    <a:gd name="T1" fmla="*/ 0 h 3"/>
                    <a:gd name="T2" fmla="*/ 0 w 23"/>
                    <a:gd name="T3" fmla="*/ 0 h 3"/>
                    <a:gd name="T4" fmla="*/ 0 w 23"/>
                    <a:gd name="T5" fmla="*/ 0 h 3"/>
                    <a:gd name="T6" fmla="*/ 0 w 23"/>
                    <a:gd name="T7" fmla="*/ 0 h 3"/>
                    <a:gd name="T8" fmla="*/ 0 w 23"/>
                    <a:gd name="T9" fmla="*/ 0 h 3"/>
                    <a:gd name="T10" fmla="*/ 0 w 23"/>
                    <a:gd name="T11" fmla="*/ 0 h 3"/>
                    <a:gd name="T12" fmla="*/ 0 w 23"/>
                    <a:gd name="T13" fmla="*/ 0 h 3"/>
                    <a:gd name="T14" fmla="*/ 0 w 23"/>
                    <a:gd name="T15" fmla="*/ 0 h 3"/>
                    <a:gd name="T16" fmla="*/ 0 w 23"/>
                    <a:gd name="T17" fmla="*/ 0 h 3"/>
                    <a:gd name="T18" fmla="*/ 0 w 23"/>
                    <a:gd name="T19" fmla="*/ 0 h 3"/>
                    <a:gd name="T20" fmla="*/ 0 w 23"/>
                    <a:gd name="T21" fmla="*/ 0 h 3"/>
                    <a:gd name="T22" fmla="*/ 0 w 23"/>
                    <a:gd name="T23" fmla="*/ 0 h 3"/>
                    <a:gd name="T24" fmla="*/ 0 w 23"/>
                    <a:gd name="T25" fmla="*/ 0 h 3"/>
                    <a:gd name="T26" fmla="*/ 0 w 23"/>
                    <a:gd name="T27" fmla="*/ 0 h 3"/>
                    <a:gd name="T28" fmla="*/ 0 w 23"/>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
                    <a:gd name="T46" fmla="*/ 0 h 3"/>
                    <a:gd name="T47" fmla="*/ 23 w 23"/>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 h="3">
                      <a:moveTo>
                        <a:pt x="0" y="3"/>
                      </a:moveTo>
                      <a:lnTo>
                        <a:pt x="0" y="3"/>
                      </a:lnTo>
                      <a:lnTo>
                        <a:pt x="1" y="2"/>
                      </a:lnTo>
                      <a:lnTo>
                        <a:pt x="3" y="1"/>
                      </a:lnTo>
                      <a:lnTo>
                        <a:pt x="4" y="1"/>
                      </a:lnTo>
                      <a:lnTo>
                        <a:pt x="4" y="0"/>
                      </a:lnTo>
                      <a:lnTo>
                        <a:pt x="17" y="0"/>
                      </a:lnTo>
                      <a:lnTo>
                        <a:pt x="18" y="1"/>
                      </a:lnTo>
                      <a:lnTo>
                        <a:pt x="21" y="1"/>
                      </a:lnTo>
                      <a:lnTo>
                        <a:pt x="22" y="3"/>
                      </a:lnTo>
                      <a:lnTo>
                        <a:pt x="23" y="3"/>
                      </a:lnTo>
                      <a:lnTo>
                        <a:pt x="0" y="3"/>
                      </a:lnTo>
                      <a:close/>
                    </a:path>
                  </a:pathLst>
                </a:custGeom>
                <a:solidFill>
                  <a:srgbClr val="D9D9D9"/>
                </a:solidFill>
                <a:ln w="9525">
                  <a:noFill/>
                  <a:round/>
                  <a:headEnd/>
                  <a:tailEnd/>
                </a:ln>
              </p:spPr>
              <p:txBody>
                <a:bodyPr/>
                <a:lstStyle/>
                <a:p>
                  <a:endParaRPr lang="en-US"/>
                </a:p>
              </p:txBody>
            </p:sp>
            <p:sp>
              <p:nvSpPr>
                <p:cNvPr id="12623" name="Freeform 1001"/>
                <p:cNvSpPr>
                  <a:spLocks/>
                </p:cNvSpPr>
                <p:nvPr/>
              </p:nvSpPr>
              <p:spPr bwMode="auto">
                <a:xfrm>
                  <a:off x="2813" y="4072"/>
                  <a:ext cx="9" cy="2"/>
                </a:xfrm>
                <a:custGeom>
                  <a:avLst/>
                  <a:gdLst>
                    <a:gd name="T0" fmla="*/ 0 w 29"/>
                    <a:gd name="T1" fmla="*/ 0 h 5"/>
                    <a:gd name="T2" fmla="*/ 0 w 29"/>
                    <a:gd name="T3" fmla="*/ 0 h 5"/>
                    <a:gd name="T4" fmla="*/ 0 w 29"/>
                    <a:gd name="T5" fmla="*/ 0 h 5"/>
                    <a:gd name="T6" fmla="*/ 0 w 29"/>
                    <a:gd name="T7" fmla="*/ 0 h 5"/>
                    <a:gd name="T8" fmla="*/ 0 w 29"/>
                    <a:gd name="T9" fmla="*/ 0 h 5"/>
                    <a:gd name="T10" fmla="*/ 0 w 29"/>
                    <a:gd name="T11" fmla="*/ 0 h 5"/>
                    <a:gd name="T12" fmla="*/ 0 w 29"/>
                    <a:gd name="T13" fmla="*/ 0 h 5"/>
                    <a:gd name="T14" fmla="*/ 0 w 29"/>
                    <a:gd name="T15" fmla="*/ 0 h 5"/>
                    <a:gd name="T16" fmla="*/ 0 w 29"/>
                    <a:gd name="T17" fmla="*/ 0 h 5"/>
                    <a:gd name="T18" fmla="*/ 0 w 29"/>
                    <a:gd name="T19" fmla="*/ 0 h 5"/>
                    <a:gd name="T20" fmla="*/ 0 w 29"/>
                    <a:gd name="T21" fmla="*/ 0 h 5"/>
                    <a:gd name="T22" fmla="*/ 0 w 29"/>
                    <a:gd name="T23" fmla="*/ 0 h 5"/>
                    <a:gd name="T24" fmla="*/ 0 w 29"/>
                    <a:gd name="T25" fmla="*/ 0 h 5"/>
                    <a:gd name="T26" fmla="*/ 0 w 29"/>
                    <a:gd name="T27" fmla="*/ 0 h 5"/>
                    <a:gd name="T28" fmla="*/ 0 w 29"/>
                    <a:gd name="T29" fmla="*/ 0 h 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5"/>
                    <a:gd name="T47" fmla="*/ 29 w 29"/>
                    <a:gd name="T48" fmla="*/ 5 h 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5">
                      <a:moveTo>
                        <a:pt x="2" y="0"/>
                      </a:moveTo>
                      <a:lnTo>
                        <a:pt x="1" y="1"/>
                      </a:lnTo>
                      <a:lnTo>
                        <a:pt x="1" y="2"/>
                      </a:lnTo>
                      <a:lnTo>
                        <a:pt x="0" y="4"/>
                      </a:lnTo>
                      <a:lnTo>
                        <a:pt x="0" y="5"/>
                      </a:lnTo>
                      <a:lnTo>
                        <a:pt x="29" y="5"/>
                      </a:lnTo>
                      <a:lnTo>
                        <a:pt x="27" y="4"/>
                      </a:lnTo>
                      <a:lnTo>
                        <a:pt x="26" y="4"/>
                      </a:lnTo>
                      <a:lnTo>
                        <a:pt x="24" y="4"/>
                      </a:lnTo>
                      <a:lnTo>
                        <a:pt x="24" y="2"/>
                      </a:lnTo>
                      <a:lnTo>
                        <a:pt x="23" y="2"/>
                      </a:lnTo>
                      <a:lnTo>
                        <a:pt x="23" y="1"/>
                      </a:lnTo>
                      <a:lnTo>
                        <a:pt x="22" y="0"/>
                      </a:lnTo>
                      <a:lnTo>
                        <a:pt x="2" y="0"/>
                      </a:lnTo>
                      <a:close/>
                    </a:path>
                  </a:pathLst>
                </a:custGeom>
                <a:solidFill>
                  <a:srgbClr val="D1D1D1"/>
                </a:solidFill>
                <a:ln w="9525">
                  <a:noFill/>
                  <a:round/>
                  <a:headEnd/>
                  <a:tailEnd/>
                </a:ln>
              </p:spPr>
              <p:txBody>
                <a:bodyPr/>
                <a:lstStyle/>
                <a:p>
                  <a:endParaRPr lang="en-US"/>
                </a:p>
              </p:txBody>
            </p:sp>
            <p:sp>
              <p:nvSpPr>
                <p:cNvPr id="12624" name="Freeform 1002"/>
                <p:cNvSpPr>
                  <a:spLocks/>
                </p:cNvSpPr>
                <p:nvPr/>
              </p:nvSpPr>
              <p:spPr bwMode="auto">
                <a:xfrm>
                  <a:off x="2813" y="4073"/>
                  <a:ext cx="10" cy="1"/>
                </a:xfrm>
                <a:custGeom>
                  <a:avLst/>
                  <a:gdLst>
                    <a:gd name="T0" fmla="*/ 0 w 30"/>
                    <a:gd name="T1" fmla="*/ 0 h 5"/>
                    <a:gd name="T2" fmla="*/ 0 w 30"/>
                    <a:gd name="T3" fmla="*/ 0 h 5"/>
                    <a:gd name="T4" fmla="*/ 0 w 30"/>
                    <a:gd name="T5" fmla="*/ 0 h 5"/>
                    <a:gd name="T6" fmla="*/ 0 w 30"/>
                    <a:gd name="T7" fmla="*/ 0 h 5"/>
                    <a:gd name="T8" fmla="*/ 0 w 30"/>
                    <a:gd name="T9" fmla="*/ 0 h 5"/>
                    <a:gd name="T10" fmla="*/ 0 w 30"/>
                    <a:gd name="T11" fmla="*/ 0 h 5"/>
                    <a:gd name="T12" fmla="*/ 0 w 30"/>
                    <a:gd name="T13" fmla="*/ 0 h 5"/>
                    <a:gd name="T14" fmla="*/ 0 w 30"/>
                    <a:gd name="T15" fmla="*/ 0 h 5"/>
                    <a:gd name="T16" fmla="*/ 0 w 30"/>
                    <a:gd name="T17" fmla="*/ 0 h 5"/>
                    <a:gd name="T18" fmla="*/ 0 w 30"/>
                    <a:gd name="T19" fmla="*/ 0 h 5"/>
                    <a:gd name="T20" fmla="*/ 0 w 30"/>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5"/>
                    <a:gd name="T35" fmla="*/ 30 w 30"/>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5">
                      <a:moveTo>
                        <a:pt x="1" y="0"/>
                      </a:moveTo>
                      <a:lnTo>
                        <a:pt x="0" y="2"/>
                      </a:lnTo>
                      <a:lnTo>
                        <a:pt x="0" y="3"/>
                      </a:lnTo>
                      <a:lnTo>
                        <a:pt x="0" y="4"/>
                      </a:lnTo>
                      <a:lnTo>
                        <a:pt x="0" y="5"/>
                      </a:lnTo>
                      <a:lnTo>
                        <a:pt x="30" y="5"/>
                      </a:lnTo>
                      <a:lnTo>
                        <a:pt x="29" y="4"/>
                      </a:lnTo>
                      <a:lnTo>
                        <a:pt x="29" y="3"/>
                      </a:lnTo>
                      <a:lnTo>
                        <a:pt x="27" y="2"/>
                      </a:lnTo>
                      <a:lnTo>
                        <a:pt x="24" y="0"/>
                      </a:lnTo>
                      <a:lnTo>
                        <a:pt x="1" y="0"/>
                      </a:lnTo>
                      <a:close/>
                    </a:path>
                  </a:pathLst>
                </a:custGeom>
                <a:solidFill>
                  <a:srgbClr val="C7C7C7"/>
                </a:solidFill>
                <a:ln w="9525">
                  <a:noFill/>
                  <a:round/>
                  <a:headEnd/>
                  <a:tailEnd/>
                </a:ln>
              </p:spPr>
              <p:txBody>
                <a:bodyPr/>
                <a:lstStyle/>
                <a:p>
                  <a:endParaRPr lang="en-US"/>
                </a:p>
              </p:txBody>
            </p:sp>
            <p:sp>
              <p:nvSpPr>
                <p:cNvPr id="12625" name="Freeform 1003"/>
                <p:cNvSpPr>
                  <a:spLocks/>
                </p:cNvSpPr>
                <p:nvPr/>
              </p:nvSpPr>
              <p:spPr bwMode="auto">
                <a:xfrm>
                  <a:off x="2813" y="4074"/>
                  <a:ext cx="10" cy="1"/>
                </a:xfrm>
                <a:custGeom>
                  <a:avLst/>
                  <a:gdLst>
                    <a:gd name="T0" fmla="*/ 0 w 30"/>
                    <a:gd name="T1" fmla="*/ 0 h 3"/>
                    <a:gd name="T2" fmla="*/ 0 w 30"/>
                    <a:gd name="T3" fmla="*/ 0 h 3"/>
                    <a:gd name="T4" fmla="*/ 0 w 30"/>
                    <a:gd name="T5" fmla="*/ 0 h 3"/>
                    <a:gd name="T6" fmla="*/ 0 w 30"/>
                    <a:gd name="T7" fmla="*/ 0 h 3"/>
                    <a:gd name="T8" fmla="*/ 0 w 30"/>
                    <a:gd name="T9" fmla="*/ 0 h 3"/>
                    <a:gd name="T10" fmla="*/ 0 w 30"/>
                    <a:gd name="T11" fmla="*/ 0 h 3"/>
                    <a:gd name="T12" fmla="*/ 0 w 30"/>
                    <a:gd name="T13" fmla="*/ 0 h 3"/>
                    <a:gd name="T14" fmla="*/ 0 w 30"/>
                    <a:gd name="T15" fmla="*/ 0 h 3"/>
                    <a:gd name="T16" fmla="*/ 0 w 30"/>
                    <a:gd name="T17" fmla="*/ 0 h 3"/>
                    <a:gd name="T18" fmla="*/ 0 w 30"/>
                    <a:gd name="T19" fmla="*/ 0 h 3"/>
                    <a:gd name="T20" fmla="*/ 0 w 30"/>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3"/>
                    <a:gd name="T35" fmla="*/ 30 w 30"/>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3">
                      <a:moveTo>
                        <a:pt x="0" y="0"/>
                      </a:moveTo>
                      <a:lnTo>
                        <a:pt x="0" y="1"/>
                      </a:lnTo>
                      <a:lnTo>
                        <a:pt x="0" y="2"/>
                      </a:lnTo>
                      <a:lnTo>
                        <a:pt x="1" y="3"/>
                      </a:lnTo>
                      <a:lnTo>
                        <a:pt x="30" y="3"/>
                      </a:lnTo>
                      <a:lnTo>
                        <a:pt x="30" y="2"/>
                      </a:lnTo>
                      <a:lnTo>
                        <a:pt x="29" y="2"/>
                      </a:lnTo>
                      <a:lnTo>
                        <a:pt x="29" y="1"/>
                      </a:lnTo>
                      <a:lnTo>
                        <a:pt x="29" y="0"/>
                      </a:lnTo>
                      <a:lnTo>
                        <a:pt x="0" y="0"/>
                      </a:lnTo>
                      <a:close/>
                    </a:path>
                  </a:pathLst>
                </a:custGeom>
                <a:solidFill>
                  <a:srgbClr val="BFBFBF"/>
                </a:solidFill>
                <a:ln w="9525">
                  <a:noFill/>
                  <a:round/>
                  <a:headEnd/>
                  <a:tailEnd/>
                </a:ln>
              </p:spPr>
              <p:txBody>
                <a:bodyPr/>
                <a:lstStyle/>
                <a:p>
                  <a:endParaRPr lang="en-US"/>
                </a:p>
              </p:txBody>
            </p:sp>
            <p:sp>
              <p:nvSpPr>
                <p:cNvPr id="12626" name="Freeform 1004"/>
                <p:cNvSpPr>
                  <a:spLocks/>
                </p:cNvSpPr>
                <p:nvPr/>
              </p:nvSpPr>
              <p:spPr bwMode="auto">
                <a:xfrm>
                  <a:off x="2813" y="4074"/>
                  <a:ext cx="10" cy="2"/>
                </a:xfrm>
                <a:custGeom>
                  <a:avLst/>
                  <a:gdLst>
                    <a:gd name="T0" fmla="*/ 0 w 30"/>
                    <a:gd name="T1" fmla="*/ 0 h 4"/>
                    <a:gd name="T2" fmla="*/ 0 w 30"/>
                    <a:gd name="T3" fmla="*/ 0 h 4"/>
                    <a:gd name="T4" fmla="*/ 0 w 30"/>
                    <a:gd name="T5" fmla="*/ 1 h 4"/>
                    <a:gd name="T6" fmla="*/ 0 w 30"/>
                    <a:gd name="T7" fmla="*/ 1 h 4"/>
                    <a:gd name="T8" fmla="*/ 0 w 30"/>
                    <a:gd name="T9" fmla="*/ 1 h 4"/>
                    <a:gd name="T10" fmla="*/ 0 w 30"/>
                    <a:gd name="T11" fmla="*/ 1 h 4"/>
                    <a:gd name="T12" fmla="*/ 0 w 30"/>
                    <a:gd name="T13" fmla="*/ 1 h 4"/>
                    <a:gd name="T14" fmla="*/ 0 w 30"/>
                    <a:gd name="T15" fmla="*/ 1 h 4"/>
                    <a:gd name="T16" fmla="*/ 0 w 30"/>
                    <a:gd name="T17" fmla="*/ 0 h 4"/>
                    <a:gd name="T18" fmla="*/ 0 w 30"/>
                    <a:gd name="T19" fmla="*/ 0 h 4"/>
                    <a:gd name="T20" fmla="*/ 0 w 30"/>
                    <a:gd name="T21" fmla="*/ 0 h 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4"/>
                    <a:gd name="T35" fmla="*/ 30 w 30"/>
                    <a:gd name="T36" fmla="*/ 4 h 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4">
                      <a:moveTo>
                        <a:pt x="0" y="0"/>
                      </a:moveTo>
                      <a:lnTo>
                        <a:pt x="0" y="0"/>
                      </a:lnTo>
                      <a:lnTo>
                        <a:pt x="1" y="2"/>
                      </a:lnTo>
                      <a:lnTo>
                        <a:pt x="1" y="4"/>
                      </a:lnTo>
                      <a:lnTo>
                        <a:pt x="30" y="4"/>
                      </a:lnTo>
                      <a:lnTo>
                        <a:pt x="30" y="2"/>
                      </a:lnTo>
                      <a:lnTo>
                        <a:pt x="30" y="0"/>
                      </a:lnTo>
                      <a:lnTo>
                        <a:pt x="0" y="0"/>
                      </a:lnTo>
                      <a:close/>
                    </a:path>
                  </a:pathLst>
                </a:custGeom>
                <a:solidFill>
                  <a:srgbClr val="B5B5B5"/>
                </a:solidFill>
                <a:ln w="9525">
                  <a:noFill/>
                  <a:round/>
                  <a:headEnd/>
                  <a:tailEnd/>
                </a:ln>
              </p:spPr>
              <p:txBody>
                <a:bodyPr/>
                <a:lstStyle/>
                <a:p>
                  <a:endParaRPr lang="en-US"/>
                </a:p>
              </p:txBody>
            </p:sp>
            <p:sp>
              <p:nvSpPr>
                <p:cNvPr id="12627" name="Freeform 1005"/>
                <p:cNvSpPr>
                  <a:spLocks/>
                </p:cNvSpPr>
                <p:nvPr/>
              </p:nvSpPr>
              <p:spPr bwMode="auto">
                <a:xfrm>
                  <a:off x="2813" y="4075"/>
                  <a:ext cx="10" cy="1"/>
                </a:xfrm>
                <a:custGeom>
                  <a:avLst/>
                  <a:gdLst>
                    <a:gd name="T0" fmla="*/ 0 w 29"/>
                    <a:gd name="T1" fmla="*/ 0 h 5"/>
                    <a:gd name="T2" fmla="*/ 0 w 29"/>
                    <a:gd name="T3" fmla="*/ 0 h 5"/>
                    <a:gd name="T4" fmla="*/ 0 w 29"/>
                    <a:gd name="T5" fmla="*/ 0 h 5"/>
                    <a:gd name="T6" fmla="*/ 0 w 29"/>
                    <a:gd name="T7" fmla="*/ 0 h 5"/>
                    <a:gd name="T8" fmla="*/ 0 w 29"/>
                    <a:gd name="T9" fmla="*/ 0 h 5"/>
                    <a:gd name="T10" fmla="*/ 0 w 29"/>
                    <a:gd name="T11" fmla="*/ 0 h 5"/>
                    <a:gd name="T12" fmla="*/ 0 w 29"/>
                    <a:gd name="T13" fmla="*/ 0 h 5"/>
                    <a:gd name="T14" fmla="*/ 0 w 29"/>
                    <a:gd name="T15" fmla="*/ 0 h 5"/>
                    <a:gd name="T16" fmla="*/ 0 w 29"/>
                    <a:gd name="T17" fmla="*/ 0 h 5"/>
                    <a:gd name="T18" fmla="*/ 0 w 29"/>
                    <a:gd name="T19" fmla="*/ 0 h 5"/>
                    <a:gd name="T20" fmla="*/ 0 w 29"/>
                    <a:gd name="T21" fmla="*/ 0 h 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
                    <a:gd name="T34" fmla="*/ 0 h 5"/>
                    <a:gd name="T35" fmla="*/ 29 w 29"/>
                    <a:gd name="T36" fmla="*/ 5 h 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 h="5">
                      <a:moveTo>
                        <a:pt x="0" y="0"/>
                      </a:moveTo>
                      <a:lnTo>
                        <a:pt x="0" y="1"/>
                      </a:lnTo>
                      <a:lnTo>
                        <a:pt x="0" y="3"/>
                      </a:lnTo>
                      <a:lnTo>
                        <a:pt x="1" y="4"/>
                      </a:lnTo>
                      <a:lnTo>
                        <a:pt x="3" y="5"/>
                      </a:lnTo>
                      <a:lnTo>
                        <a:pt x="28" y="5"/>
                      </a:lnTo>
                      <a:lnTo>
                        <a:pt x="29" y="4"/>
                      </a:lnTo>
                      <a:lnTo>
                        <a:pt x="29" y="3"/>
                      </a:lnTo>
                      <a:lnTo>
                        <a:pt x="29" y="1"/>
                      </a:lnTo>
                      <a:lnTo>
                        <a:pt x="29" y="0"/>
                      </a:lnTo>
                      <a:lnTo>
                        <a:pt x="0" y="0"/>
                      </a:lnTo>
                      <a:close/>
                    </a:path>
                  </a:pathLst>
                </a:custGeom>
                <a:solidFill>
                  <a:srgbClr val="ABABAB"/>
                </a:solidFill>
                <a:ln w="9525">
                  <a:noFill/>
                  <a:round/>
                  <a:headEnd/>
                  <a:tailEnd/>
                </a:ln>
              </p:spPr>
              <p:txBody>
                <a:bodyPr/>
                <a:lstStyle/>
                <a:p>
                  <a:endParaRPr lang="en-US"/>
                </a:p>
              </p:txBody>
            </p:sp>
            <p:sp>
              <p:nvSpPr>
                <p:cNvPr id="12628" name="Freeform 1006"/>
                <p:cNvSpPr>
                  <a:spLocks/>
                </p:cNvSpPr>
                <p:nvPr/>
              </p:nvSpPr>
              <p:spPr bwMode="auto">
                <a:xfrm>
                  <a:off x="2813" y="4076"/>
                  <a:ext cx="10" cy="1"/>
                </a:xfrm>
                <a:custGeom>
                  <a:avLst/>
                  <a:gdLst>
                    <a:gd name="T0" fmla="*/ 0 w 29"/>
                    <a:gd name="T1" fmla="*/ 0 h 3"/>
                    <a:gd name="T2" fmla="*/ 0 w 29"/>
                    <a:gd name="T3" fmla="*/ 0 h 3"/>
                    <a:gd name="T4" fmla="*/ 0 w 29"/>
                    <a:gd name="T5" fmla="*/ 0 h 3"/>
                    <a:gd name="T6" fmla="*/ 0 w 29"/>
                    <a:gd name="T7" fmla="*/ 0 h 3"/>
                    <a:gd name="T8" fmla="*/ 0 w 29"/>
                    <a:gd name="T9" fmla="*/ 0 h 3"/>
                    <a:gd name="T10" fmla="*/ 0 w 29"/>
                    <a:gd name="T11" fmla="*/ 0 h 3"/>
                    <a:gd name="T12" fmla="*/ 0 w 29"/>
                    <a:gd name="T13" fmla="*/ 0 h 3"/>
                    <a:gd name="T14" fmla="*/ 0 w 29"/>
                    <a:gd name="T15" fmla="*/ 0 h 3"/>
                    <a:gd name="T16" fmla="*/ 0 w 29"/>
                    <a:gd name="T17" fmla="*/ 0 h 3"/>
                    <a:gd name="T18" fmla="*/ 0 w 29"/>
                    <a:gd name="T19" fmla="*/ 0 h 3"/>
                    <a:gd name="T20" fmla="*/ 0 w 29"/>
                    <a:gd name="T21" fmla="*/ 0 h 3"/>
                    <a:gd name="T22" fmla="*/ 0 w 29"/>
                    <a:gd name="T23" fmla="*/ 0 h 3"/>
                    <a:gd name="T24" fmla="*/ 0 w 29"/>
                    <a:gd name="T25" fmla="*/ 0 h 3"/>
                    <a:gd name="T26" fmla="*/ 0 w 29"/>
                    <a:gd name="T27" fmla="*/ 0 h 3"/>
                    <a:gd name="T28" fmla="*/ 0 w 29"/>
                    <a:gd name="T29" fmla="*/ 0 h 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
                    <a:gd name="T46" fmla="*/ 0 h 3"/>
                    <a:gd name="T47" fmla="*/ 29 w 29"/>
                    <a:gd name="T48" fmla="*/ 3 h 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 h="3">
                      <a:moveTo>
                        <a:pt x="4" y="3"/>
                      </a:moveTo>
                      <a:lnTo>
                        <a:pt x="3" y="3"/>
                      </a:lnTo>
                      <a:lnTo>
                        <a:pt x="3" y="2"/>
                      </a:lnTo>
                      <a:lnTo>
                        <a:pt x="1" y="1"/>
                      </a:lnTo>
                      <a:lnTo>
                        <a:pt x="1" y="0"/>
                      </a:lnTo>
                      <a:lnTo>
                        <a:pt x="0" y="0"/>
                      </a:lnTo>
                      <a:lnTo>
                        <a:pt x="29" y="0"/>
                      </a:lnTo>
                      <a:lnTo>
                        <a:pt x="29" y="1"/>
                      </a:lnTo>
                      <a:lnTo>
                        <a:pt x="28" y="2"/>
                      </a:lnTo>
                      <a:lnTo>
                        <a:pt x="28" y="3"/>
                      </a:lnTo>
                      <a:lnTo>
                        <a:pt x="26" y="3"/>
                      </a:lnTo>
                      <a:lnTo>
                        <a:pt x="4" y="3"/>
                      </a:lnTo>
                      <a:close/>
                    </a:path>
                  </a:pathLst>
                </a:custGeom>
                <a:solidFill>
                  <a:srgbClr val="A1A1A1"/>
                </a:solidFill>
                <a:ln w="9525">
                  <a:noFill/>
                  <a:round/>
                  <a:headEnd/>
                  <a:tailEnd/>
                </a:ln>
              </p:spPr>
              <p:txBody>
                <a:bodyPr/>
                <a:lstStyle/>
                <a:p>
                  <a:endParaRPr lang="en-US"/>
                </a:p>
              </p:txBody>
            </p:sp>
            <p:sp>
              <p:nvSpPr>
                <p:cNvPr id="12629" name="Freeform 1007"/>
                <p:cNvSpPr>
                  <a:spLocks/>
                </p:cNvSpPr>
                <p:nvPr/>
              </p:nvSpPr>
              <p:spPr bwMode="auto">
                <a:xfrm>
                  <a:off x="2814" y="4076"/>
                  <a:ext cx="8" cy="2"/>
                </a:xfrm>
                <a:custGeom>
                  <a:avLst/>
                  <a:gdLst>
                    <a:gd name="T0" fmla="*/ 0 w 25"/>
                    <a:gd name="T1" fmla="*/ 1 h 4"/>
                    <a:gd name="T2" fmla="*/ 0 w 25"/>
                    <a:gd name="T3" fmla="*/ 1 h 4"/>
                    <a:gd name="T4" fmla="*/ 0 w 25"/>
                    <a:gd name="T5" fmla="*/ 1 h 4"/>
                    <a:gd name="T6" fmla="*/ 0 w 25"/>
                    <a:gd name="T7" fmla="*/ 1 h 4"/>
                    <a:gd name="T8" fmla="*/ 0 w 25"/>
                    <a:gd name="T9" fmla="*/ 1 h 4"/>
                    <a:gd name="T10" fmla="*/ 0 w 25"/>
                    <a:gd name="T11" fmla="*/ 1 h 4"/>
                    <a:gd name="T12" fmla="*/ 0 w 25"/>
                    <a:gd name="T13" fmla="*/ 1 h 4"/>
                    <a:gd name="T14" fmla="*/ 0 w 25"/>
                    <a:gd name="T15" fmla="*/ 0 h 4"/>
                    <a:gd name="T16" fmla="*/ 0 w 25"/>
                    <a:gd name="T17" fmla="*/ 0 h 4"/>
                    <a:gd name="T18" fmla="*/ 0 w 25"/>
                    <a:gd name="T19" fmla="*/ 0 h 4"/>
                    <a:gd name="T20" fmla="*/ 0 w 25"/>
                    <a:gd name="T21" fmla="*/ 0 h 4"/>
                    <a:gd name="T22" fmla="*/ 0 w 25"/>
                    <a:gd name="T23" fmla="*/ 1 h 4"/>
                    <a:gd name="T24" fmla="*/ 0 w 25"/>
                    <a:gd name="T25" fmla="*/ 1 h 4"/>
                    <a:gd name="T26" fmla="*/ 0 w 25"/>
                    <a:gd name="T27" fmla="*/ 1 h 4"/>
                    <a:gd name="T28" fmla="*/ 0 w 25"/>
                    <a:gd name="T29" fmla="*/ 1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
                    <a:gd name="T46" fmla="*/ 0 h 4"/>
                    <a:gd name="T47" fmla="*/ 25 w 25"/>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 h="4">
                      <a:moveTo>
                        <a:pt x="20" y="4"/>
                      </a:moveTo>
                      <a:lnTo>
                        <a:pt x="20" y="4"/>
                      </a:lnTo>
                      <a:lnTo>
                        <a:pt x="23" y="2"/>
                      </a:lnTo>
                      <a:lnTo>
                        <a:pt x="23" y="1"/>
                      </a:lnTo>
                      <a:lnTo>
                        <a:pt x="25" y="0"/>
                      </a:lnTo>
                      <a:lnTo>
                        <a:pt x="0" y="0"/>
                      </a:lnTo>
                      <a:lnTo>
                        <a:pt x="0" y="1"/>
                      </a:lnTo>
                      <a:lnTo>
                        <a:pt x="1" y="2"/>
                      </a:lnTo>
                      <a:lnTo>
                        <a:pt x="1" y="4"/>
                      </a:lnTo>
                      <a:lnTo>
                        <a:pt x="20" y="4"/>
                      </a:lnTo>
                      <a:close/>
                    </a:path>
                  </a:pathLst>
                </a:custGeom>
                <a:solidFill>
                  <a:srgbClr val="999999"/>
                </a:solidFill>
                <a:ln w="9525">
                  <a:noFill/>
                  <a:round/>
                  <a:headEnd/>
                  <a:tailEnd/>
                </a:ln>
              </p:spPr>
              <p:txBody>
                <a:bodyPr/>
                <a:lstStyle/>
                <a:p>
                  <a:endParaRPr lang="en-US"/>
                </a:p>
              </p:txBody>
            </p:sp>
            <p:sp>
              <p:nvSpPr>
                <p:cNvPr id="12630" name="Freeform 1008"/>
                <p:cNvSpPr>
                  <a:spLocks/>
                </p:cNvSpPr>
                <p:nvPr/>
              </p:nvSpPr>
              <p:spPr bwMode="auto">
                <a:xfrm>
                  <a:off x="2814" y="4077"/>
                  <a:ext cx="8" cy="1"/>
                </a:xfrm>
                <a:custGeom>
                  <a:avLst/>
                  <a:gdLst>
                    <a:gd name="T0" fmla="*/ 0 w 22"/>
                    <a:gd name="T1" fmla="*/ 0 h 4"/>
                    <a:gd name="T2" fmla="*/ 0 w 22"/>
                    <a:gd name="T3" fmla="*/ 0 h 4"/>
                    <a:gd name="T4" fmla="*/ 0 w 22"/>
                    <a:gd name="T5" fmla="*/ 0 h 4"/>
                    <a:gd name="T6" fmla="*/ 0 w 22"/>
                    <a:gd name="T7" fmla="*/ 0 h 4"/>
                    <a:gd name="T8" fmla="*/ 0 w 22"/>
                    <a:gd name="T9" fmla="*/ 0 h 4"/>
                    <a:gd name="T10" fmla="*/ 0 w 22"/>
                    <a:gd name="T11" fmla="*/ 0 h 4"/>
                    <a:gd name="T12" fmla="*/ 0 w 22"/>
                    <a:gd name="T13" fmla="*/ 0 h 4"/>
                    <a:gd name="T14" fmla="*/ 0 w 22"/>
                    <a:gd name="T15" fmla="*/ 0 h 4"/>
                    <a:gd name="T16" fmla="*/ 0 w 22"/>
                    <a:gd name="T17" fmla="*/ 0 h 4"/>
                    <a:gd name="T18" fmla="*/ 0 w 22"/>
                    <a:gd name="T19" fmla="*/ 0 h 4"/>
                    <a:gd name="T20" fmla="*/ 0 w 22"/>
                    <a:gd name="T21" fmla="*/ 0 h 4"/>
                    <a:gd name="T22" fmla="*/ 0 w 22"/>
                    <a:gd name="T23" fmla="*/ 0 h 4"/>
                    <a:gd name="T24" fmla="*/ 0 w 22"/>
                    <a:gd name="T25" fmla="*/ 0 h 4"/>
                    <a:gd name="T26" fmla="*/ 0 w 22"/>
                    <a:gd name="T27" fmla="*/ 0 h 4"/>
                    <a:gd name="T28" fmla="*/ 0 w 22"/>
                    <a:gd name="T29" fmla="*/ 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
                    <a:gd name="T46" fmla="*/ 0 h 4"/>
                    <a:gd name="T47" fmla="*/ 22 w 22"/>
                    <a:gd name="T48" fmla="*/ 4 h 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 h="4">
                      <a:moveTo>
                        <a:pt x="15" y="4"/>
                      </a:moveTo>
                      <a:lnTo>
                        <a:pt x="18" y="4"/>
                      </a:lnTo>
                      <a:lnTo>
                        <a:pt x="19" y="3"/>
                      </a:lnTo>
                      <a:lnTo>
                        <a:pt x="21" y="1"/>
                      </a:lnTo>
                      <a:lnTo>
                        <a:pt x="22" y="1"/>
                      </a:lnTo>
                      <a:lnTo>
                        <a:pt x="22" y="0"/>
                      </a:lnTo>
                      <a:lnTo>
                        <a:pt x="0" y="0"/>
                      </a:lnTo>
                      <a:lnTo>
                        <a:pt x="0" y="1"/>
                      </a:lnTo>
                      <a:lnTo>
                        <a:pt x="0" y="3"/>
                      </a:lnTo>
                      <a:lnTo>
                        <a:pt x="0" y="4"/>
                      </a:lnTo>
                      <a:lnTo>
                        <a:pt x="2" y="4"/>
                      </a:lnTo>
                      <a:lnTo>
                        <a:pt x="15" y="4"/>
                      </a:lnTo>
                      <a:close/>
                    </a:path>
                  </a:pathLst>
                </a:custGeom>
                <a:solidFill>
                  <a:srgbClr val="8F8F8F"/>
                </a:solidFill>
                <a:ln w="9525">
                  <a:noFill/>
                  <a:round/>
                  <a:headEnd/>
                  <a:tailEnd/>
                </a:ln>
              </p:spPr>
              <p:txBody>
                <a:bodyPr/>
                <a:lstStyle/>
                <a:p>
                  <a:endParaRPr lang="en-US"/>
                </a:p>
              </p:txBody>
            </p:sp>
          </p:grpSp>
          <p:sp>
            <p:nvSpPr>
              <p:cNvPr id="12320" name="Freeform 1010"/>
              <p:cNvSpPr>
                <a:spLocks/>
              </p:cNvSpPr>
              <p:nvPr/>
            </p:nvSpPr>
            <p:spPr bwMode="auto">
              <a:xfrm>
                <a:off x="2813" y="4077"/>
                <a:ext cx="7" cy="1"/>
              </a:xfrm>
              <a:custGeom>
                <a:avLst/>
                <a:gdLst>
                  <a:gd name="T0" fmla="*/ 0 w 19"/>
                  <a:gd name="T1" fmla="*/ 0 h 3"/>
                  <a:gd name="T2" fmla="*/ 0 w 19"/>
                  <a:gd name="T3" fmla="*/ 0 h 3"/>
                  <a:gd name="T4" fmla="*/ 0 w 19"/>
                  <a:gd name="T5" fmla="*/ 0 h 3"/>
                  <a:gd name="T6" fmla="*/ 0 w 19"/>
                  <a:gd name="T7" fmla="*/ 0 h 3"/>
                  <a:gd name="T8" fmla="*/ 0 w 19"/>
                  <a:gd name="T9" fmla="*/ 0 h 3"/>
                  <a:gd name="T10" fmla="*/ 0 w 19"/>
                  <a:gd name="T11" fmla="*/ 0 h 3"/>
                  <a:gd name="T12" fmla="*/ 0 w 19"/>
                  <a:gd name="T13" fmla="*/ 0 h 3"/>
                  <a:gd name="T14" fmla="*/ 0 w 19"/>
                  <a:gd name="T15" fmla="*/ 0 h 3"/>
                  <a:gd name="T16" fmla="*/ 0 w 19"/>
                  <a:gd name="T17" fmla="*/ 0 h 3"/>
                  <a:gd name="T18" fmla="*/ 0 w 19"/>
                  <a:gd name="T19" fmla="*/ 0 h 3"/>
                  <a:gd name="T20" fmla="*/ 0 w 19"/>
                  <a:gd name="T21" fmla="*/ 0 h 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
                  <a:gd name="T34" fmla="*/ 0 h 3"/>
                  <a:gd name="T35" fmla="*/ 19 w 19"/>
                  <a:gd name="T36" fmla="*/ 3 h 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 h="3">
                    <a:moveTo>
                      <a:pt x="11" y="3"/>
                    </a:moveTo>
                    <a:lnTo>
                      <a:pt x="14" y="3"/>
                    </a:lnTo>
                    <a:lnTo>
                      <a:pt x="15" y="1"/>
                    </a:lnTo>
                    <a:lnTo>
                      <a:pt x="18" y="1"/>
                    </a:lnTo>
                    <a:lnTo>
                      <a:pt x="19" y="0"/>
                    </a:lnTo>
                    <a:lnTo>
                      <a:pt x="0" y="0"/>
                    </a:lnTo>
                    <a:lnTo>
                      <a:pt x="2" y="1"/>
                    </a:lnTo>
                    <a:lnTo>
                      <a:pt x="3" y="2"/>
                    </a:lnTo>
                    <a:lnTo>
                      <a:pt x="3" y="3"/>
                    </a:lnTo>
                    <a:lnTo>
                      <a:pt x="11" y="3"/>
                    </a:lnTo>
                    <a:close/>
                  </a:path>
                </a:pathLst>
              </a:custGeom>
              <a:solidFill>
                <a:srgbClr val="858585"/>
              </a:solidFill>
              <a:ln w="9525">
                <a:noFill/>
                <a:round/>
                <a:headEnd/>
                <a:tailEnd/>
              </a:ln>
            </p:spPr>
            <p:txBody>
              <a:bodyPr/>
              <a:lstStyle/>
              <a:p>
                <a:endParaRPr lang="en-US"/>
              </a:p>
            </p:txBody>
          </p:sp>
          <p:sp>
            <p:nvSpPr>
              <p:cNvPr id="12321" name="Freeform 1011"/>
              <p:cNvSpPr>
                <a:spLocks/>
              </p:cNvSpPr>
              <p:nvPr/>
            </p:nvSpPr>
            <p:spPr bwMode="auto">
              <a:xfrm>
                <a:off x="2814" y="4077"/>
                <a:ext cx="4" cy="1"/>
              </a:xfrm>
              <a:custGeom>
                <a:avLst/>
                <a:gdLst>
                  <a:gd name="T0" fmla="*/ 0 w 13"/>
                  <a:gd name="T1" fmla="*/ 0 h 3"/>
                  <a:gd name="T2" fmla="*/ 0 w 13"/>
                  <a:gd name="T3" fmla="*/ 0 h 3"/>
                  <a:gd name="T4" fmla="*/ 0 w 13"/>
                  <a:gd name="T5" fmla="*/ 0 h 3"/>
                  <a:gd name="T6" fmla="*/ 0 w 13"/>
                  <a:gd name="T7" fmla="*/ 0 h 3"/>
                  <a:gd name="T8" fmla="*/ 0 w 13"/>
                  <a:gd name="T9" fmla="*/ 0 h 3"/>
                  <a:gd name="T10" fmla="*/ 0 w 13"/>
                  <a:gd name="T11" fmla="*/ 0 h 3"/>
                  <a:gd name="T12" fmla="*/ 0 w 13"/>
                  <a:gd name="T13" fmla="*/ 0 h 3"/>
                  <a:gd name="T14" fmla="*/ 0 w 13"/>
                  <a:gd name="T15" fmla="*/ 0 h 3"/>
                  <a:gd name="T16" fmla="*/ 0 w 13"/>
                  <a:gd name="T17" fmla="*/ 0 h 3"/>
                  <a:gd name="T18" fmla="*/ 0 w 13"/>
                  <a:gd name="T19" fmla="*/ 0 h 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3"/>
                  <a:gd name="T32" fmla="*/ 13 w 13"/>
                  <a:gd name="T33" fmla="*/ 3 h 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3">
                    <a:moveTo>
                      <a:pt x="13" y="0"/>
                    </a:moveTo>
                    <a:lnTo>
                      <a:pt x="12" y="2"/>
                    </a:lnTo>
                    <a:lnTo>
                      <a:pt x="8" y="3"/>
                    </a:lnTo>
                    <a:lnTo>
                      <a:pt x="5" y="3"/>
                    </a:lnTo>
                    <a:lnTo>
                      <a:pt x="4" y="3"/>
                    </a:lnTo>
                    <a:lnTo>
                      <a:pt x="2" y="3"/>
                    </a:lnTo>
                    <a:lnTo>
                      <a:pt x="1" y="3"/>
                    </a:lnTo>
                    <a:lnTo>
                      <a:pt x="1" y="2"/>
                    </a:lnTo>
                    <a:lnTo>
                      <a:pt x="0" y="0"/>
                    </a:lnTo>
                    <a:lnTo>
                      <a:pt x="13" y="0"/>
                    </a:lnTo>
                    <a:close/>
                  </a:path>
                </a:pathLst>
              </a:custGeom>
              <a:solidFill>
                <a:srgbClr val="7D7D7D"/>
              </a:solidFill>
              <a:ln w="9525">
                <a:noFill/>
                <a:round/>
                <a:headEnd/>
                <a:tailEnd/>
              </a:ln>
            </p:spPr>
            <p:txBody>
              <a:bodyPr/>
              <a:lstStyle/>
              <a:p>
                <a:endParaRPr lang="en-US"/>
              </a:p>
            </p:txBody>
          </p:sp>
          <p:sp>
            <p:nvSpPr>
              <p:cNvPr id="12322" name="Freeform 1012"/>
              <p:cNvSpPr>
                <a:spLocks/>
              </p:cNvSpPr>
              <p:nvPr/>
            </p:nvSpPr>
            <p:spPr bwMode="auto">
              <a:xfrm>
                <a:off x="2814" y="4078"/>
                <a:ext cx="3" cy="1"/>
              </a:xfrm>
              <a:custGeom>
                <a:avLst/>
                <a:gdLst>
                  <a:gd name="T0" fmla="*/ 0 w 8"/>
                  <a:gd name="T1" fmla="*/ 0 h 1"/>
                  <a:gd name="T2" fmla="*/ 0 w 8"/>
                  <a:gd name="T3" fmla="*/ 1 h 1"/>
                  <a:gd name="T4" fmla="*/ 0 w 8"/>
                  <a:gd name="T5" fmla="*/ 1 h 1"/>
                  <a:gd name="T6" fmla="*/ 0 w 8"/>
                  <a:gd name="T7" fmla="*/ 1 h 1"/>
                  <a:gd name="T8" fmla="*/ 0 w 8"/>
                  <a:gd name="T9" fmla="*/ 1 h 1"/>
                  <a:gd name="T10" fmla="*/ 0 w 8"/>
                  <a:gd name="T11" fmla="*/ 1 h 1"/>
                  <a:gd name="T12" fmla="*/ 0 w 8"/>
                  <a:gd name="T13" fmla="*/ 1 h 1"/>
                  <a:gd name="T14" fmla="*/ 0 w 8"/>
                  <a:gd name="T15" fmla="*/ 1 h 1"/>
                  <a:gd name="T16" fmla="*/ 0 w 8"/>
                  <a:gd name="T17" fmla="*/ 0 h 1"/>
                  <a:gd name="T18" fmla="*/ 0 w 8"/>
                  <a:gd name="T19" fmla="*/ 0 h 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
                  <a:gd name="T31" fmla="*/ 0 h 1"/>
                  <a:gd name="T32" fmla="*/ 8 w 8"/>
                  <a:gd name="T33" fmla="*/ 1 h 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 h="1">
                    <a:moveTo>
                      <a:pt x="8" y="0"/>
                    </a:moveTo>
                    <a:lnTo>
                      <a:pt x="7" y="1"/>
                    </a:lnTo>
                    <a:lnTo>
                      <a:pt x="4" y="1"/>
                    </a:lnTo>
                    <a:lnTo>
                      <a:pt x="3" y="1"/>
                    </a:lnTo>
                    <a:lnTo>
                      <a:pt x="1" y="1"/>
                    </a:lnTo>
                    <a:lnTo>
                      <a:pt x="0" y="0"/>
                    </a:lnTo>
                    <a:lnTo>
                      <a:pt x="8" y="0"/>
                    </a:lnTo>
                    <a:close/>
                  </a:path>
                </a:pathLst>
              </a:custGeom>
              <a:solidFill>
                <a:srgbClr val="737373"/>
              </a:solidFill>
              <a:ln w="9525">
                <a:noFill/>
                <a:round/>
                <a:headEnd/>
                <a:tailEnd/>
              </a:ln>
            </p:spPr>
            <p:txBody>
              <a:bodyPr/>
              <a:lstStyle/>
              <a:p>
                <a:endParaRPr lang="en-US"/>
              </a:p>
            </p:txBody>
          </p:sp>
          <p:sp>
            <p:nvSpPr>
              <p:cNvPr id="12323" name="Freeform 1013"/>
              <p:cNvSpPr>
                <a:spLocks/>
              </p:cNvSpPr>
              <p:nvPr/>
            </p:nvSpPr>
            <p:spPr bwMode="auto">
              <a:xfrm>
                <a:off x="2814" y="4075"/>
                <a:ext cx="7" cy="5"/>
              </a:xfrm>
              <a:custGeom>
                <a:avLst/>
                <a:gdLst>
                  <a:gd name="T0" fmla="*/ 0 w 19"/>
                  <a:gd name="T1" fmla="*/ 0 h 14"/>
                  <a:gd name="T2" fmla="*/ 0 w 19"/>
                  <a:gd name="T3" fmla="*/ 0 h 14"/>
                  <a:gd name="T4" fmla="*/ 0 w 19"/>
                  <a:gd name="T5" fmla="*/ 0 h 14"/>
                  <a:gd name="T6" fmla="*/ 0 w 19"/>
                  <a:gd name="T7" fmla="*/ 0 h 14"/>
                  <a:gd name="T8" fmla="*/ 0 w 19"/>
                  <a:gd name="T9" fmla="*/ 0 h 14"/>
                  <a:gd name="T10" fmla="*/ 0 w 19"/>
                  <a:gd name="T11" fmla="*/ 0 h 14"/>
                  <a:gd name="T12" fmla="*/ 0 w 19"/>
                  <a:gd name="T13" fmla="*/ 0 h 14"/>
                  <a:gd name="T14" fmla="*/ 0 w 19"/>
                  <a:gd name="T15" fmla="*/ 0 h 14"/>
                  <a:gd name="T16" fmla="*/ 0 w 19"/>
                  <a:gd name="T17" fmla="*/ 0 h 14"/>
                  <a:gd name="T18" fmla="*/ 0 w 19"/>
                  <a:gd name="T19" fmla="*/ 0 h 14"/>
                  <a:gd name="T20" fmla="*/ 0 w 19"/>
                  <a:gd name="T21" fmla="*/ 0 h 14"/>
                  <a:gd name="T22" fmla="*/ 0 w 19"/>
                  <a:gd name="T23" fmla="*/ 0 h 14"/>
                  <a:gd name="T24" fmla="*/ 0 w 19"/>
                  <a:gd name="T25" fmla="*/ 0 h 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
                  <a:gd name="T40" fmla="*/ 0 h 14"/>
                  <a:gd name="T41" fmla="*/ 19 w 19"/>
                  <a:gd name="T42" fmla="*/ 14 h 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 h="14">
                    <a:moveTo>
                      <a:pt x="0" y="14"/>
                    </a:moveTo>
                    <a:lnTo>
                      <a:pt x="0" y="14"/>
                    </a:lnTo>
                    <a:lnTo>
                      <a:pt x="7" y="14"/>
                    </a:lnTo>
                    <a:lnTo>
                      <a:pt x="12" y="12"/>
                    </a:lnTo>
                    <a:lnTo>
                      <a:pt x="16" y="9"/>
                    </a:lnTo>
                    <a:lnTo>
                      <a:pt x="19" y="8"/>
                    </a:lnTo>
                    <a:lnTo>
                      <a:pt x="14" y="0"/>
                    </a:lnTo>
                    <a:lnTo>
                      <a:pt x="11" y="1"/>
                    </a:lnTo>
                    <a:lnTo>
                      <a:pt x="7" y="4"/>
                    </a:lnTo>
                    <a:lnTo>
                      <a:pt x="4" y="4"/>
                    </a:lnTo>
                    <a:lnTo>
                      <a:pt x="4" y="5"/>
                    </a:lnTo>
                    <a:lnTo>
                      <a:pt x="0" y="14"/>
                    </a:lnTo>
                    <a:close/>
                  </a:path>
                </a:pathLst>
              </a:custGeom>
              <a:solidFill>
                <a:srgbClr val="000000"/>
              </a:solidFill>
              <a:ln w="9525">
                <a:noFill/>
                <a:round/>
                <a:headEnd/>
                <a:tailEnd/>
              </a:ln>
            </p:spPr>
            <p:txBody>
              <a:bodyPr/>
              <a:lstStyle/>
              <a:p>
                <a:endParaRPr lang="en-US"/>
              </a:p>
            </p:txBody>
          </p:sp>
          <p:sp>
            <p:nvSpPr>
              <p:cNvPr id="12324" name="Freeform 1014"/>
              <p:cNvSpPr>
                <a:spLocks/>
              </p:cNvSpPr>
              <p:nvPr/>
            </p:nvSpPr>
            <p:spPr bwMode="auto">
              <a:xfrm>
                <a:off x="2811" y="4075"/>
                <a:ext cx="5" cy="5"/>
              </a:xfrm>
              <a:custGeom>
                <a:avLst/>
                <a:gdLst>
                  <a:gd name="T0" fmla="*/ 0 w 15"/>
                  <a:gd name="T1" fmla="*/ 0 h 16"/>
                  <a:gd name="T2" fmla="*/ 0 w 15"/>
                  <a:gd name="T3" fmla="*/ 0 h 16"/>
                  <a:gd name="T4" fmla="*/ 0 w 15"/>
                  <a:gd name="T5" fmla="*/ 0 h 16"/>
                  <a:gd name="T6" fmla="*/ 0 w 15"/>
                  <a:gd name="T7" fmla="*/ 0 h 16"/>
                  <a:gd name="T8" fmla="*/ 0 w 15"/>
                  <a:gd name="T9" fmla="*/ 0 h 16"/>
                  <a:gd name="T10" fmla="*/ 0 w 15"/>
                  <a:gd name="T11" fmla="*/ 0 h 16"/>
                  <a:gd name="T12" fmla="*/ 0 w 15"/>
                  <a:gd name="T13" fmla="*/ 0 h 16"/>
                  <a:gd name="T14" fmla="*/ 0 w 15"/>
                  <a:gd name="T15" fmla="*/ 0 h 16"/>
                  <a:gd name="T16" fmla="*/ 0 w 15"/>
                  <a:gd name="T17" fmla="*/ 0 h 16"/>
                  <a:gd name="T18" fmla="*/ 0 w 15"/>
                  <a:gd name="T19" fmla="*/ 0 h 16"/>
                  <a:gd name="T20" fmla="*/ 0 w 15"/>
                  <a:gd name="T21" fmla="*/ 0 h 16"/>
                  <a:gd name="T22" fmla="*/ 0 w 15"/>
                  <a:gd name="T23" fmla="*/ 0 h 16"/>
                  <a:gd name="T24" fmla="*/ 0 w 15"/>
                  <a:gd name="T25" fmla="*/ 0 h 16"/>
                  <a:gd name="T26" fmla="*/ 0 w 15"/>
                  <a:gd name="T27" fmla="*/ 0 h 16"/>
                  <a:gd name="T28" fmla="*/ 0 w 15"/>
                  <a:gd name="T29" fmla="*/ 0 h 16"/>
                  <a:gd name="T30" fmla="*/ 0 w 15"/>
                  <a:gd name="T31" fmla="*/ 0 h 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
                  <a:gd name="T49" fmla="*/ 0 h 16"/>
                  <a:gd name="T50" fmla="*/ 15 w 15"/>
                  <a:gd name="T51" fmla="*/ 16 h 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 h="16">
                    <a:moveTo>
                      <a:pt x="1" y="7"/>
                    </a:moveTo>
                    <a:lnTo>
                      <a:pt x="0" y="6"/>
                    </a:lnTo>
                    <a:lnTo>
                      <a:pt x="1" y="7"/>
                    </a:lnTo>
                    <a:lnTo>
                      <a:pt x="3" y="10"/>
                    </a:lnTo>
                    <a:lnTo>
                      <a:pt x="7" y="14"/>
                    </a:lnTo>
                    <a:lnTo>
                      <a:pt x="11" y="16"/>
                    </a:lnTo>
                    <a:lnTo>
                      <a:pt x="15" y="7"/>
                    </a:lnTo>
                    <a:lnTo>
                      <a:pt x="14" y="4"/>
                    </a:lnTo>
                    <a:lnTo>
                      <a:pt x="11" y="2"/>
                    </a:lnTo>
                    <a:lnTo>
                      <a:pt x="11" y="1"/>
                    </a:lnTo>
                    <a:lnTo>
                      <a:pt x="10" y="0"/>
                    </a:lnTo>
                    <a:lnTo>
                      <a:pt x="11" y="1"/>
                    </a:lnTo>
                    <a:lnTo>
                      <a:pt x="11" y="0"/>
                    </a:lnTo>
                    <a:lnTo>
                      <a:pt x="10" y="0"/>
                    </a:lnTo>
                    <a:lnTo>
                      <a:pt x="1" y="7"/>
                    </a:lnTo>
                    <a:close/>
                  </a:path>
                </a:pathLst>
              </a:custGeom>
              <a:solidFill>
                <a:srgbClr val="000000"/>
              </a:solidFill>
              <a:ln w="9525">
                <a:noFill/>
                <a:round/>
                <a:headEnd/>
                <a:tailEnd/>
              </a:ln>
            </p:spPr>
            <p:txBody>
              <a:bodyPr/>
              <a:lstStyle/>
              <a:p>
                <a:endParaRPr lang="en-US"/>
              </a:p>
            </p:txBody>
          </p:sp>
          <p:sp>
            <p:nvSpPr>
              <p:cNvPr id="12325" name="Freeform 1015"/>
              <p:cNvSpPr>
                <a:spLocks/>
              </p:cNvSpPr>
              <p:nvPr/>
            </p:nvSpPr>
            <p:spPr bwMode="auto">
              <a:xfrm>
                <a:off x="2809" y="4070"/>
                <a:ext cx="5" cy="7"/>
              </a:xfrm>
              <a:custGeom>
                <a:avLst/>
                <a:gdLst>
                  <a:gd name="T0" fmla="*/ 0 w 14"/>
                  <a:gd name="T1" fmla="*/ 0 h 21"/>
                  <a:gd name="T2" fmla="*/ 0 w 14"/>
                  <a:gd name="T3" fmla="*/ 0 h 21"/>
                  <a:gd name="T4" fmla="*/ 0 w 14"/>
                  <a:gd name="T5" fmla="*/ 0 h 21"/>
                  <a:gd name="T6" fmla="*/ 0 w 14"/>
                  <a:gd name="T7" fmla="*/ 0 h 21"/>
                  <a:gd name="T8" fmla="*/ 0 w 14"/>
                  <a:gd name="T9" fmla="*/ 0 h 21"/>
                  <a:gd name="T10" fmla="*/ 0 w 14"/>
                  <a:gd name="T11" fmla="*/ 0 h 21"/>
                  <a:gd name="T12" fmla="*/ 0 w 14"/>
                  <a:gd name="T13" fmla="*/ 0 h 21"/>
                  <a:gd name="T14" fmla="*/ 0 w 14"/>
                  <a:gd name="T15" fmla="*/ 0 h 21"/>
                  <a:gd name="T16" fmla="*/ 0 w 14"/>
                  <a:gd name="T17" fmla="*/ 0 h 21"/>
                  <a:gd name="T18" fmla="*/ 0 w 14"/>
                  <a:gd name="T19" fmla="*/ 0 h 21"/>
                  <a:gd name="T20" fmla="*/ 0 w 14"/>
                  <a:gd name="T21" fmla="*/ 0 h 21"/>
                  <a:gd name="T22" fmla="*/ 0 w 14"/>
                  <a:gd name="T23" fmla="*/ 0 h 21"/>
                  <a:gd name="T24" fmla="*/ 0 w 14"/>
                  <a:gd name="T25" fmla="*/ 0 h 21"/>
                  <a:gd name="T26" fmla="*/ 0 w 14"/>
                  <a:gd name="T27" fmla="*/ 0 h 21"/>
                  <a:gd name="T28" fmla="*/ 0 w 14"/>
                  <a:gd name="T29" fmla="*/ 0 h 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
                  <a:gd name="T46" fmla="*/ 0 h 21"/>
                  <a:gd name="T47" fmla="*/ 14 w 14"/>
                  <a:gd name="T48" fmla="*/ 21 h 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 h="21">
                    <a:moveTo>
                      <a:pt x="8" y="0"/>
                    </a:moveTo>
                    <a:lnTo>
                      <a:pt x="8" y="0"/>
                    </a:lnTo>
                    <a:lnTo>
                      <a:pt x="2" y="3"/>
                    </a:lnTo>
                    <a:lnTo>
                      <a:pt x="0" y="9"/>
                    </a:lnTo>
                    <a:lnTo>
                      <a:pt x="1" y="15"/>
                    </a:lnTo>
                    <a:lnTo>
                      <a:pt x="5" y="21"/>
                    </a:lnTo>
                    <a:lnTo>
                      <a:pt x="14" y="14"/>
                    </a:lnTo>
                    <a:lnTo>
                      <a:pt x="12" y="12"/>
                    </a:lnTo>
                    <a:lnTo>
                      <a:pt x="12" y="9"/>
                    </a:lnTo>
                    <a:lnTo>
                      <a:pt x="12" y="8"/>
                    </a:lnTo>
                    <a:lnTo>
                      <a:pt x="8" y="0"/>
                    </a:lnTo>
                    <a:close/>
                  </a:path>
                </a:pathLst>
              </a:custGeom>
              <a:solidFill>
                <a:srgbClr val="000000"/>
              </a:solidFill>
              <a:ln w="9525">
                <a:noFill/>
                <a:round/>
                <a:headEnd/>
                <a:tailEnd/>
              </a:ln>
            </p:spPr>
            <p:txBody>
              <a:bodyPr/>
              <a:lstStyle/>
              <a:p>
                <a:endParaRPr lang="en-US"/>
              </a:p>
            </p:txBody>
          </p:sp>
          <p:sp>
            <p:nvSpPr>
              <p:cNvPr id="12326" name="Freeform 1016"/>
              <p:cNvSpPr>
                <a:spLocks/>
              </p:cNvSpPr>
              <p:nvPr/>
            </p:nvSpPr>
            <p:spPr bwMode="auto">
              <a:xfrm>
                <a:off x="2812" y="4069"/>
                <a:ext cx="9" cy="5"/>
              </a:xfrm>
              <a:custGeom>
                <a:avLst/>
                <a:gdLst>
                  <a:gd name="T0" fmla="*/ 0 w 28"/>
                  <a:gd name="T1" fmla="*/ 0 h 13"/>
                  <a:gd name="T2" fmla="*/ 0 w 28"/>
                  <a:gd name="T3" fmla="*/ 0 h 13"/>
                  <a:gd name="T4" fmla="*/ 0 w 28"/>
                  <a:gd name="T5" fmla="*/ 0 h 13"/>
                  <a:gd name="T6" fmla="*/ 0 w 28"/>
                  <a:gd name="T7" fmla="*/ 0 h 13"/>
                  <a:gd name="T8" fmla="*/ 0 w 28"/>
                  <a:gd name="T9" fmla="*/ 0 h 13"/>
                  <a:gd name="T10" fmla="*/ 0 w 28"/>
                  <a:gd name="T11" fmla="*/ 0 h 13"/>
                  <a:gd name="T12" fmla="*/ 0 w 28"/>
                  <a:gd name="T13" fmla="*/ 0 h 13"/>
                  <a:gd name="T14" fmla="*/ 0 w 28"/>
                  <a:gd name="T15" fmla="*/ 0 h 13"/>
                  <a:gd name="T16" fmla="*/ 0 w 28"/>
                  <a:gd name="T17" fmla="*/ 0 h 13"/>
                  <a:gd name="T18" fmla="*/ 0 w 28"/>
                  <a:gd name="T19" fmla="*/ 0 h 13"/>
                  <a:gd name="T20" fmla="*/ 0 w 28"/>
                  <a:gd name="T21" fmla="*/ 0 h 13"/>
                  <a:gd name="T22" fmla="*/ 0 w 28"/>
                  <a:gd name="T23" fmla="*/ 0 h 13"/>
                  <a:gd name="T24" fmla="*/ 0 w 28"/>
                  <a:gd name="T25" fmla="*/ 0 h 13"/>
                  <a:gd name="T26" fmla="*/ 0 w 28"/>
                  <a:gd name="T27" fmla="*/ 0 h 13"/>
                  <a:gd name="T28" fmla="*/ 0 w 28"/>
                  <a:gd name="T29" fmla="*/ 0 h 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
                  <a:gd name="T46" fmla="*/ 0 h 13"/>
                  <a:gd name="T47" fmla="*/ 28 w 28"/>
                  <a:gd name="T48" fmla="*/ 13 h 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 h="13">
                    <a:moveTo>
                      <a:pt x="28" y="5"/>
                    </a:moveTo>
                    <a:lnTo>
                      <a:pt x="28" y="5"/>
                    </a:lnTo>
                    <a:lnTo>
                      <a:pt x="22" y="2"/>
                    </a:lnTo>
                    <a:lnTo>
                      <a:pt x="14" y="0"/>
                    </a:lnTo>
                    <a:lnTo>
                      <a:pt x="7" y="0"/>
                    </a:lnTo>
                    <a:lnTo>
                      <a:pt x="0" y="2"/>
                    </a:lnTo>
                    <a:lnTo>
                      <a:pt x="4" y="10"/>
                    </a:lnTo>
                    <a:lnTo>
                      <a:pt x="8" y="10"/>
                    </a:lnTo>
                    <a:lnTo>
                      <a:pt x="12" y="10"/>
                    </a:lnTo>
                    <a:lnTo>
                      <a:pt x="17" y="11"/>
                    </a:lnTo>
                    <a:lnTo>
                      <a:pt x="21" y="13"/>
                    </a:lnTo>
                    <a:lnTo>
                      <a:pt x="19" y="12"/>
                    </a:lnTo>
                    <a:lnTo>
                      <a:pt x="28" y="5"/>
                    </a:lnTo>
                    <a:close/>
                  </a:path>
                </a:pathLst>
              </a:custGeom>
              <a:solidFill>
                <a:srgbClr val="000000"/>
              </a:solidFill>
              <a:ln w="9525">
                <a:noFill/>
                <a:round/>
                <a:headEnd/>
                <a:tailEnd/>
              </a:ln>
            </p:spPr>
            <p:txBody>
              <a:bodyPr/>
              <a:lstStyle/>
              <a:p>
                <a:endParaRPr lang="en-US"/>
              </a:p>
            </p:txBody>
          </p:sp>
          <p:sp>
            <p:nvSpPr>
              <p:cNvPr id="12327" name="Freeform 1017"/>
              <p:cNvSpPr>
                <a:spLocks/>
              </p:cNvSpPr>
              <p:nvPr/>
            </p:nvSpPr>
            <p:spPr bwMode="auto">
              <a:xfrm>
                <a:off x="2818" y="4071"/>
                <a:ext cx="5" cy="7"/>
              </a:xfrm>
              <a:custGeom>
                <a:avLst/>
                <a:gdLst>
                  <a:gd name="T0" fmla="*/ 0 w 15"/>
                  <a:gd name="T1" fmla="*/ 0 h 21"/>
                  <a:gd name="T2" fmla="*/ 0 w 15"/>
                  <a:gd name="T3" fmla="*/ 0 h 21"/>
                  <a:gd name="T4" fmla="*/ 0 w 15"/>
                  <a:gd name="T5" fmla="*/ 0 h 21"/>
                  <a:gd name="T6" fmla="*/ 0 w 15"/>
                  <a:gd name="T7" fmla="*/ 0 h 21"/>
                  <a:gd name="T8" fmla="*/ 0 w 15"/>
                  <a:gd name="T9" fmla="*/ 0 h 21"/>
                  <a:gd name="T10" fmla="*/ 0 w 15"/>
                  <a:gd name="T11" fmla="*/ 0 h 21"/>
                  <a:gd name="T12" fmla="*/ 0 w 15"/>
                  <a:gd name="T13" fmla="*/ 0 h 21"/>
                  <a:gd name="T14" fmla="*/ 0 w 15"/>
                  <a:gd name="T15" fmla="*/ 0 h 21"/>
                  <a:gd name="T16" fmla="*/ 0 w 15"/>
                  <a:gd name="T17" fmla="*/ 0 h 21"/>
                  <a:gd name="T18" fmla="*/ 0 w 15"/>
                  <a:gd name="T19" fmla="*/ 0 h 21"/>
                  <a:gd name="T20" fmla="*/ 0 w 15"/>
                  <a:gd name="T21" fmla="*/ 0 h 21"/>
                  <a:gd name="T22" fmla="*/ 0 w 15"/>
                  <a:gd name="T23" fmla="*/ 0 h 21"/>
                  <a:gd name="T24" fmla="*/ 0 w 15"/>
                  <a:gd name="T25" fmla="*/ 0 h 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
                  <a:gd name="T40" fmla="*/ 0 h 21"/>
                  <a:gd name="T41" fmla="*/ 15 w 15"/>
                  <a:gd name="T42" fmla="*/ 21 h 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 h="21">
                    <a:moveTo>
                      <a:pt x="7" y="21"/>
                    </a:moveTo>
                    <a:lnTo>
                      <a:pt x="7" y="21"/>
                    </a:lnTo>
                    <a:lnTo>
                      <a:pt x="13" y="17"/>
                    </a:lnTo>
                    <a:lnTo>
                      <a:pt x="15" y="11"/>
                    </a:lnTo>
                    <a:lnTo>
                      <a:pt x="13" y="6"/>
                    </a:lnTo>
                    <a:lnTo>
                      <a:pt x="9" y="0"/>
                    </a:lnTo>
                    <a:lnTo>
                      <a:pt x="0" y="7"/>
                    </a:lnTo>
                    <a:lnTo>
                      <a:pt x="3" y="9"/>
                    </a:lnTo>
                    <a:lnTo>
                      <a:pt x="3" y="11"/>
                    </a:lnTo>
                    <a:lnTo>
                      <a:pt x="2" y="13"/>
                    </a:lnTo>
                    <a:lnTo>
                      <a:pt x="7" y="21"/>
                    </a:lnTo>
                    <a:close/>
                  </a:path>
                </a:pathLst>
              </a:custGeom>
              <a:solidFill>
                <a:srgbClr val="000000"/>
              </a:solidFill>
              <a:ln w="9525">
                <a:noFill/>
                <a:round/>
                <a:headEnd/>
                <a:tailEnd/>
              </a:ln>
            </p:spPr>
            <p:txBody>
              <a:bodyPr/>
              <a:lstStyle/>
              <a:p>
                <a:endParaRPr lang="en-US"/>
              </a:p>
            </p:txBody>
          </p:sp>
          <p:sp>
            <p:nvSpPr>
              <p:cNvPr id="12328" name="Freeform 1018"/>
              <p:cNvSpPr>
                <a:spLocks/>
              </p:cNvSpPr>
              <p:nvPr/>
            </p:nvSpPr>
            <p:spPr bwMode="auto">
              <a:xfrm>
                <a:off x="2742" y="4041"/>
                <a:ext cx="11" cy="1"/>
              </a:xfrm>
              <a:custGeom>
                <a:avLst/>
                <a:gdLst>
                  <a:gd name="T0" fmla="*/ 0 w 32"/>
                  <a:gd name="T1" fmla="*/ 0 h 4"/>
                  <a:gd name="T2" fmla="*/ 0 w 32"/>
                  <a:gd name="T3" fmla="*/ 0 h 4"/>
                  <a:gd name="T4" fmla="*/ 0 w 32"/>
                  <a:gd name="T5" fmla="*/ 0 h 4"/>
                  <a:gd name="T6" fmla="*/ 0 w 32"/>
                  <a:gd name="T7" fmla="*/ 0 h 4"/>
                  <a:gd name="T8" fmla="*/ 0 w 32"/>
                  <a:gd name="T9" fmla="*/ 0 h 4"/>
                  <a:gd name="T10" fmla="*/ 0 w 32"/>
                  <a:gd name="T11" fmla="*/ 0 h 4"/>
                  <a:gd name="T12" fmla="*/ 0 w 32"/>
                  <a:gd name="T13" fmla="*/ 0 h 4"/>
                  <a:gd name="T14" fmla="*/ 0 w 32"/>
                  <a:gd name="T15" fmla="*/ 0 h 4"/>
                  <a:gd name="T16" fmla="*/ 0 w 32"/>
                  <a:gd name="T17" fmla="*/ 0 h 4"/>
                  <a:gd name="T18" fmla="*/ 0 w 32"/>
                  <a:gd name="T19" fmla="*/ 0 h 4"/>
                  <a:gd name="T20" fmla="*/ 0 w 32"/>
                  <a:gd name="T21" fmla="*/ 0 h 4"/>
                  <a:gd name="T22" fmla="*/ 0 w 32"/>
                  <a:gd name="T23" fmla="*/ 0 h 4"/>
                  <a:gd name="T24" fmla="*/ 0 w 32"/>
                  <a:gd name="T25" fmla="*/ 0 h 4"/>
                  <a:gd name="T26" fmla="*/ 0 w 32"/>
                  <a:gd name="T27" fmla="*/ 0 h 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4"/>
                  <a:gd name="T44" fmla="*/ 32 w 32"/>
                  <a:gd name="T45" fmla="*/ 4 h 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4">
                    <a:moveTo>
                      <a:pt x="0" y="4"/>
                    </a:moveTo>
                    <a:lnTo>
                      <a:pt x="5" y="3"/>
                    </a:lnTo>
                    <a:lnTo>
                      <a:pt x="9" y="2"/>
                    </a:lnTo>
                    <a:lnTo>
                      <a:pt x="11" y="1"/>
                    </a:lnTo>
                    <a:lnTo>
                      <a:pt x="16" y="0"/>
                    </a:lnTo>
                    <a:lnTo>
                      <a:pt x="18" y="0"/>
                    </a:lnTo>
                    <a:lnTo>
                      <a:pt x="21" y="0"/>
                    </a:lnTo>
                    <a:lnTo>
                      <a:pt x="24" y="1"/>
                    </a:lnTo>
                    <a:lnTo>
                      <a:pt x="27" y="2"/>
                    </a:lnTo>
                    <a:lnTo>
                      <a:pt x="28" y="2"/>
                    </a:lnTo>
                    <a:lnTo>
                      <a:pt x="29" y="3"/>
                    </a:lnTo>
                    <a:lnTo>
                      <a:pt x="31" y="3"/>
                    </a:lnTo>
                    <a:lnTo>
                      <a:pt x="32" y="4"/>
                    </a:lnTo>
                    <a:lnTo>
                      <a:pt x="0" y="4"/>
                    </a:lnTo>
                    <a:close/>
                  </a:path>
                </a:pathLst>
              </a:custGeom>
              <a:solidFill>
                <a:srgbClr val="F5F5F5"/>
              </a:solidFill>
              <a:ln w="9525">
                <a:noFill/>
                <a:round/>
                <a:headEnd/>
                <a:tailEnd/>
              </a:ln>
            </p:spPr>
            <p:txBody>
              <a:bodyPr/>
              <a:lstStyle/>
              <a:p>
                <a:endParaRPr lang="en-US"/>
              </a:p>
            </p:txBody>
          </p:sp>
          <p:sp>
            <p:nvSpPr>
              <p:cNvPr id="12329" name="Freeform 1019"/>
              <p:cNvSpPr>
                <a:spLocks/>
              </p:cNvSpPr>
              <p:nvPr/>
            </p:nvSpPr>
            <p:spPr bwMode="auto">
              <a:xfrm>
                <a:off x="2739" y="4041"/>
                <a:ext cx="15" cy="3"/>
              </a:xfrm>
              <a:custGeom>
                <a:avLst/>
                <a:gdLst>
                  <a:gd name="T0" fmla="*/ 0 w 44"/>
                  <a:gd name="T1" fmla="*/ 0 h 10"/>
                  <a:gd name="T2" fmla="*/ 0 w 44"/>
                  <a:gd name="T3" fmla="*/ 0 h 10"/>
                  <a:gd name="T4" fmla="*/ 0 w 44"/>
                  <a:gd name="T5" fmla="*/ 0 h 10"/>
                  <a:gd name="T6" fmla="*/ 0 w 44"/>
                  <a:gd name="T7" fmla="*/ 0 h 10"/>
                  <a:gd name="T8" fmla="*/ 0 w 44"/>
                  <a:gd name="T9" fmla="*/ 0 h 10"/>
                  <a:gd name="T10" fmla="*/ 0 w 44"/>
                  <a:gd name="T11" fmla="*/ 0 h 10"/>
                  <a:gd name="T12" fmla="*/ 0 w 44"/>
                  <a:gd name="T13" fmla="*/ 0 h 10"/>
                  <a:gd name="T14" fmla="*/ 0 w 44"/>
                  <a:gd name="T15" fmla="*/ 0 h 10"/>
                  <a:gd name="T16" fmla="*/ 0 w 44"/>
                  <a:gd name="T17" fmla="*/ 0 h 10"/>
                  <a:gd name="T18" fmla="*/ 0 w 44"/>
                  <a:gd name="T19" fmla="*/ 0 h 10"/>
                  <a:gd name="T20" fmla="*/ 1 w 44"/>
                  <a:gd name="T21" fmla="*/ 0 h 10"/>
                  <a:gd name="T22" fmla="*/ 1 w 44"/>
                  <a:gd name="T23" fmla="*/ 0 h 10"/>
                  <a:gd name="T24" fmla="*/ 1 w 44"/>
                  <a:gd name="T25" fmla="*/ 0 h 10"/>
                  <a:gd name="T26" fmla="*/ 0 w 44"/>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10"/>
                  <a:gd name="T44" fmla="*/ 44 w 44"/>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10">
                    <a:moveTo>
                      <a:pt x="0" y="10"/>
                    </a:moveTo>
                    <a:lnTo>
                      <a:pt x="5" y="7"/>
                    </a:lnTo>
                    <a:lnTo>
                      <a:pt x="9" y="4"/>
                    </a:lnTo>
                    <a:lnTo>
                      <a:pt x="15" y="2"/>
                    </a:lnTo>
                    <a:lnTo>
                      <a:pt x="19" y="1"/>
                    </a:lnTo>
                    <a:lnTo>
                      <a:pt x="25" y="0"/>
                    </a:lnTo>
                    <a:lnTo>
                      <a:pt x="29" y="0"/>
                    </a:lnTo>
                    <a:lnTo>
                      <a:pt x="33" y="0"/>
                    </a:lnTo>
                    <a:lnTo>
                      <a:pt x="36" y="2"/>
                    </a:lnTo>
                    <a:lnTo>
                      <a:pt x="38" y="3"/>
                    </a:lnTo>
                    <a:lnTo>
                      <a:pt x="41" y="5"/>
                    </a:lnTo>
                    <a:lnTo>
                      <a:pt x="42" y="7"/>
                    </a:lnTo>
                    <a:lnTo>
                      <a:pt x="44" y="10"/>
                    </a:lnTo>
                    <a:lnTo>
                      <a:pt x="0" y="10"/>
                    </a:lnTo>
                    <a:close/>
                  </a:path>
                </a:pathLst>
              </a:custGeom>
              <a:solidFill>
                <a:srgbClr val="EDEDED"/>
              </a:solidFill>
              <a:ln w="9525">
                <a:noFill/>
                <a:round/>
                <a:headEnd/>
                <a:tailEnd/>
              </a:ln>
            </p:spPr>
            <p:txBody>
              <a:bodyPr/>
              <a:lstStyle/>
              <a:p>
                <a:endParaRPr lang="en-US"/>
              </a:p>
            </p:txBody>
          </p:sp>
          <p:sp>
            <p:nvSpPr>
              <p:cNvPr id="12330" name="Freeform 1020"/>
              <p:cNvSpPr>
                <a:spLocks/>
              </p:cNvSpPr>
              <p:nvPr/>
            </p:nvSpPr>
            <p:spPr bwMode="auto">
              <a:xfrm>
                <a:off x="2737" y="4042"/>
                <a:ext cx="17" cy="4"/>
              </a:xfrm>
              <a:custGeom>
                <a:avLst/>
                <a:gdLst>
                  <a:gd name="T0" fmla="*/ 0 w 50"/>
                  <a:gd name="T1" fmla="*/ 0 h 11"/>
                  <a:gd name="T2" fmla="*/ 0 w 50"/>
                  <a:gd name="T3" fmla="*/ 0 h 11"/>
                  <a:gd name="T4" fmla="*/ 0 w 50"/>
                  <a:gd name="T5" fmla="*/ 0 h 11"/>
                  <a:gd name="T6" fmla="*/ 0 w 50"/>
                  <a:gd name="T7" fmla="*/ 0 h 11"/>
                  <a:gd name="T8" fmla="*/ 0 w 50"/>
                  <a:gd name="T9" fmla="*/ 0 h 11"/>
                  <a:gd name="T10" fmla="*/ 1 w 50"/>
                  <a:gd name="T11" fmla="*/ 0 h 11"/>
                  <a:gd name="T12" fmla="*/ 1 w 50"/>
                  <a:gd name="T13" fmla="*/ 0 h 11"/>
                  <a:gd name="T14" fmla="*/ 1 w 50"/>
                  <a:gd name="T15" fmla="*/ 0 h 11"/>
                  <a:gd name="T16" fmla="*/ 1 w 50"/>
                  <a:gd name="T17" fmla="*/ 0 h 11"/>
                  <a:gd name="T18" fmla="*/ 1 w 50"/>
                  <a:gd name="T19" fmla="*/ 0 h 11"/>
                  <a:gd name="T20" fmla="*/ 0 w 50"/>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1"/>
                  <a:gd name="T35" fmla="*/ 50 w 50"/>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1">
                    <a:moveTo>
                      <a:pt x="15" y="0"/>
                    </a:moveTo>
                    <a:lnTo>
                      <a:pt x="11" y="3"/>
                    </a:lnTo>
                    <a:lnTo>
                      <a:pt x="8" y="5"/>
                    </a:lnTo>
                    <a:lnTo>
                      <a:pt x="4" y="8"/>
                    </a:lnTo>
                    <a:lnTo>
                      <a:pt x="0" y="11"/>
                    </a:lnTo>
                    <a:lnTo>
                      <a:pt x="50" y="11"/>
                    </a:lnTo>
                    <a:lnTo>
                      <a:pt x="50" y="8"/>
                    </a:lnTo>
                    <a:lnTo>
                      <a:pt x="50" y="5"/>
                    </a:lnTo>
                    <a:lnTo>
                      <a:pt x="47" y="3"/>
                    </a:lnTo>
                    <a:lnTo>
                      <a:pt x="47" y="0"/>
                    </a:lnTo>
                    <a:lnTo>
                      <a:pt x="15" y="0"/>
                    </a:lnTo>
                    <a:close/>
                  </a:path>
                </a:pathLst>
              </a:custGeom>
              <a:solidFill>
                <a:srgbClr val="E3E3E3"/>
              </a:solidFill>
              <a:ln w="9525">
                <a:noFill/>
                <a:round/>
                <a:headEnd/>
                <a:tailEnd/>
              </a:ln>
            </p:spPr>
            <p:txBody>
              <a:bodyPr/>
              <a:lstStyle/>
              <a:p>
                <a:endParaRPr lang="en-US"/>
              </a:p>
            </p:txBody>
          </p:sp>
          <p:sp>
            <p:nvSpPr>
              <p:cNvPr id="12331" name="Freeform 1021"/>
              <p:cNvSpPr>
                <a:spLocks/>
              </p:cNvSpPr>
              <p:nvPr/>
            </p:nvSpPr>
            <p:spPr bwMode="auto">
              <a:xfrm>
                <a:off x="2735" y="4044"/>
                <a:ext cx="19" cy="4"/>
              </a:xfrm>
              <a:custGeom>
                <a:avLst/>
                <a:gdLst>
                  <a:gd name="T0" fmla="*/ 0 w 55"/>
                  <a:gd name="T1" fmla="*/ 0 h 11"/>
                  <a:gd name="T2" fmla="*/ 0 w 55"/>
                  <a:gd name="T3" fmla="*/ 0 h 11"/>
                  <a:gd name="T4" fmla="*/ 0 w 55"/>
                  <a:gd name="T5" fmla="*/ 0 h 11"/>
                  <a:gd name="T6" fmla="*/ 0 w 55"/>
                  <a:gd name="T7" fmla="*/ 0 h 11"/>
                  <a:gd name="T8" fmla="*/ 0 w 55"/>
                  <a:gd name="T9" fmla="*/ 0 h 11"/>
                  <a:gd name="T10" fmla="*/ 1 w 55"/>
                  <a:gd name="T11" fmla="*/ 0 h 11"/>
                  <a:gd name="T12" fmla="*/ 1 w 55"/>
                  <a:gd name="T13" fmla="*/ 0 h 11"/>
                  <a:gd name="T14" fmla="*/ 1 w 55"/>
                  <a:gd name="T15" fmla="*/ 0 h 11"/>
                  <a:gd name="T16" fmla="*/ 1 w 55"/>
                  <a:gd name="T17" fmla="*/ 0 h 11"/>
                  <a:gd name="T18" fmla="*/ 1 w 55"/>
                  <a:gd name="T19" fmla="*/ 0 h 11"/>
                  <a:gd name="T20" fmla="*/ 0 w 55"/>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1"/>
                  <a:gd name="T35" fmla="*/ 55 w 55"/>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1">
                    <a:moveTo>
                      <a:pt x="11" y="0"/>
                    </a:moveTo>
                    <a:lnTo>
                      <a:pt x="8" y="2"/>
                    </a:lnTo>
                    <a:lnTo>
                      <a:pt x="5" y="5"/>
                    </a:lnTo>
                    <a:lnTo>
                      <a:pt x="2" y="7"/>
                    </a:lnTo>
                    <a:lnTo>
                      <a:pt x="0" y="11"/>
                    </a:lnTo>
                    <a:lnTo>
                      <a:pt x="55" y="11"/>
                    </a:lnTo>
                    <a:lnTo>
                      <a:pt x="55" y="7"/>
                    </a:lnTo>
                    <a:lnTo>
                      <a:pt x="55" y="5"/>
                    </a:lnTo>
                    <a:lnTo>
                      <a:pt x="55" y="2"/>
                    </a:lnTo>
                    <a:lnTo>
                      <a:pt x="55" y="0"/>
                    </a:lnTo>
                    <a:lnTo>
                      <a:pt x="11" y="0"/>
                    </a:lnTo>
                    <a:close/>
                  </a:path>
                </a:pathLst>
              </a:custGeom>
              <a:solidFill>
                <a:srgbClr val="D9D9D9"/>
              </a:solidFill>
              <a:ln w="9525">
                <a:noFill/>
                <a:round/>
                <a:headEnd/>
                <a:tailEnd/>
              </a:ln>
            </p:spPr>
            <p:txBody>
              <a:bodyPr/>
              <a:lstStyle/>
              <a:p>
                <a:endParaRPr lang="en-US"/>
              </a:p>
            </p:txBody>
          </p:sp>
          <p:sp>
            <p:nvSpPr>
              <p:cNvPr id="12332" name="Freeform 1022"/>
              <p:cNvSpPr>
                <a:spLocks/>
              </p:cNvSpPr>
              <p:nvPr/>
            </p:nvSpPr>
            <p:spPr bwMode="auto">
              <a:xfrm>
                <a:off x="2733" y="4046"/>
                <a:ext cx="21" cy="3"/>
              </a:xfrm>
              <a:custGeom>
                <a:avLst/>
                <a:gdLst>
                  <a:gd name="T0" fmla="*/ 0 w 61"/>
                  <a:gd name="T1" fmla="*/ 0 h 10"/>
                  <a:gd name="T2" fmla="*/ 0 w 61"/>
                  <a:gd name="T3" fmla="*/ 0 h 10"/>
                  <a:gd name="T4" fmla="*/ 0 w 61"/>
                  <a:gd name="T5" fmla="*/ 0 h 10"/>
                  <a:gd name="T6" fmla="*/ 0 w 61"/>
                  <a:gd name="T7" fmla="*/ 0 h 10"/>
                  <a:gd name="T8" fmla="*/ 0 w 61"/>
                  <a:gd name="T9" fmla="*/ 0 h 10"/>
                  <a:gd name="T10" fmla="*/ 1 w 61"/>
                  <a:gd name="T11" fmla="*/ 0 h 10"/>
                  <a:gd name="T12" fmla="*/ 1 w 61"/>
                  <a:gd name="T13" fmla="*/ 0 h 10"/>
                  <a:gd name="T14" fmla="*/ 1 w 61"/>
                  <a:gd name="T15" fmla="*/ 0 h 10"/>
                  <a:gd name="T16" fmla="*/ 1 w 61"/>
                  <a:gd name="T17" fmla="*/ 0 h 10"/>
                  <a:gd name="T18" fmla="*/ 1 w 61"/>
                  <a:gd name="T19" fmla="*/ 0 h 10"/>
                  <a:gd name="T20" fmla="*/ 0 w 61"/>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10"/>
                  <a:gd name="T35" fmla="*/ 61 w 61"/>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10">
                    <a:moveTo>
                      <a:pt x="11" y="0"/>
                    </a:moveTo>
                    <a:lnTo>
                      <a:pt x="8" y="2"/>
                    </a:lnTo>
                    <a:lnTo>
                      <a:pt x="6" y="4"/>
                    </a:lnTo>
                    <a:lnTo>
                      <a:pt x="3" y="8"/>
                    </a:lnTo>
                    <a:lnTo>
                      <a:pt x="0" y="10"/>
                    </a:lnTo>
                    <a:lnTo>
                      <a:pt x="61" y="10"/>
                    </a:lnTo>
                    <a:lnTo>
                      <a:pt x="61" y="8"/>
                    </a:lnTo>
                    <a:lnTo>
                      <a:pt x="61" y="4"/>
                    </a:lnTo>
                    <a:lnTo>
                      <a:pt x="61" y="2"/>
                    </a:lnTo>
                    <a:lnTo>
                      <a:pt x="61" y="0"/>
                    </a:lnTo>
                    <a:lnTo>
                      <a:pt x="11" y="0"/>
                    </a:lnTo>
                    <a:close/>
                  </a:path>
                </a:pathLst>
              </a:custGeom>
              <a:solidFill>
                <a:srgbClr val="D1D1D1"/>
              </a:solidFill>
              <a:ln w="9525">
                <a:noFill/>
                <a:round/>
                <a:headEnd/>
                <a:tailEnd/>
              </a:ln>
            </p:spPr>
            <p:txBody>
              <a:bodyPr/>
              <a:lstStyle/>
              <a:p>
                <a:endParaRPr lang="en-US"/>
              </a:p>
            </p:txBody>
          </p:sp>
          <p:sp>
            <p:nvSpPr>
              <p:cNvPr id="12333" name="Freeform 1023"/>
              <p:cNvSpPr>
                <a:spLocks/>
              </p:cNvSpPr>
              <p:nvPr/>
            </p:nvSpPr>
            <p:spPr bwMode="auto">
              <a:xfrm>
                <a:off x="2732" y="4048"/>
                <a:ext cx="22" cy="3"/>
              </a:xfrm>
              <a:custGeom>
                <a:avLst/>
                <a:gdLst>
                  <a:gd name="T0" fmla="*/ 0 w 65"/>
                  <a:gd name="T1" fmla="*/ 0 h 10"/>
                  <a:gd name="T2" fmla="*/ 0 w 65"/>
                  <a:gd name="T3" fmla="*/ 0 h 10"/>
                  <a:gd name="T4" fmla="*/ 0 w 65"/>
                  <a:gd name="T5" fmla="*/ 0 h 10"/>
                  <a:gd name="T6" fmla="*/ 0 w 65"/>
                  <a:gd name="T7" fmla="*/ 0 h 10"/>
                  <a:gd name="T8" fmla="*/ 0 w 65"/>
                  <a:gd name="T9" fmla="*/ 0 h 10"/>
                  <a:gd name="T10" fmla="*/ 0 w 65"/>
                  <a:gd name="T11" fmla="*/ 0 h 10"/>
                  <a:gd name="T12" fmla="*/ 0 w 65"/>
                  <a:gd name="T13" fmla="*/ 0 h 10"/>
                  <a:gd name="T14" fmla="*/ 0 w 65"/>
                  <a:gd name="T15" fmla="*/ 0 h 10"/>
                  <a:gd name="T16" fmla="*/ 0 w 65"/>
                  <a:gd name="T17" fmla="*/ 0 h 10"/>
                  <a:gd name="T18" fmla="*/ 1 w 65"/>
                  <a:gd name="T19" fmla="*/ 0 h 10"/>
                  <a:gd name="T20" fmla="*/ 1 w 65"/>
                  <a:gd name="T21" fmla="*/ 0 h 10"/>
                  <a:gd name="T22" fmla="*/ 1 w 65"/>
                  <a:gd name="T23" fmla="*/ 0 h 10"/>
                  <a:gd name="T24" fmla="*/ 1 w 65"/>
                  <a:gd name="T25" fmla="*/ 0 h 10"/>
                  <a:gd name="T26" fmla="*/ 1 w 65"/>
                  <a:gd name="T27" fmla="*/ 0 h 10"/>
                  <a:gd name="T28" fmla="*/ 0 w 65"/>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5"/>
                  <a:gd name="T46" fmla="*/ 0 h 10"/>
                  <a:gd name="T47" fmla="*/ 65 w 65"/>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5" h="10">
                    <a:moveTo>
                      <a:pt x="0" y="10"/>
                    </a:moveTo>
                    <a:lnTo>
                      <a:pt x="0" y="10"/>
                    </a:lnTo>
                    <a:lnTo>
                      <a:pt x="3" y="7"/>
                    </a:lnTo>
                    <a:lnTo>
                      <a:pt x="6" y="4"/>
                    </a:lnTo>
                    <a:lnTo>
                      <a:pt x="7" y="2"/>
                    </a:lnTo>
                    <a:lnTo>
                      <a:pt x="10" y="0"/>
                    </a:lnTo>
                    <a:lnTo>
                      <a:pt x="65" y="0"/>
                    </a:lnTo>
                    <a:lnTo>
                      <a:pt x="65" y="2"/>
                    </a:lnTo>
                    <a:lnTo>
                      <a:pt x="65" y="4"/>
                    </a:lnTo>
                    <a:lnTo>
                      <a:pt x="63" y="7"/>
                    </a:lnTo>
                    <a:lnTo>
                      <a:pt x="62" y="10"/>
                    </a:lnTo>
                    <a:lnTo>
                      <a:pt x="0" y="10"/>
                    </a:lnTo>
                    <a:close/>
                  </a:path>
                </a:pathLst>
              </a:custGeom>
              <a:solidFill>
                <a:srgbClr val="C7C7C7"/>
              </a:solidFill>
              <a:ln w="9525">
                <a:noFill/>
                <a:round/>
                <a:headEnd/>
                <a:tailEnd/>
              </a:ln>
            </p:spPr>
            <p:txBody>
              <a:bodyPr/>
              <a:lstStyle/>
              <a:p>
                <a:endParaRPr lang="en-US"/>
              </a:p>
            </p:txBody>
          </p:sp>
          <p:sp>
            <p:nvSpPr>
              <p:cNvPr id="12334" name="Freeform 1024"/>
              <p:cNvSpPr>
                <a:spLocks/>
              </p:cNvSpPr>
              <p:nvPr/>
            </p:nvSpPr>
            <p:spPr bwMode="auto">
              <a:xfrm>
                <a:off x="2731" y="4049"/>
                <a:ext cx="23" cy="4"/>
              </a:xfrm>
              <a:custGeom>
                <a:avLst/>
                <a:gdLst>
                  <a:gd name="T0" fmla="*/ 0 w 69"/>
                  <a:gd name="T1" fmla="*/ 0 h 11"/>
                  <a:gd name="T2" fmla="*/ 0 w 69"/>
                  <a:gd name="T3" fmla="*/ 0 h 11"/>
                  <a:gd name="T4" fmla="*/ 0 w 69"/>
                  <a:gd name="T5" fmla="*/ 0 h 11"/>
                  <a:gd name="T6" fmla="*/ 0 w 69"/>
                  <a:gd name="T7" fmla="*/ 0 h 11"/>
                  <a:gd name="T8" fmla="*/ 0 w 69"/>
                  <a:gd name="T9" fmla="*/ 0 h 11"/>
                  <a:gd name="T10" fmla="*/ 0 w 69"/>
                  <a:gd name="T11" fmla="*/ 0 h 11"/>
                  <a:gd name="T12" fmla="*/ 0 w 69"/>
                  <a:gd name="T13" fmla="*/ 0 h 11"/>
                  <a:gd name="T14" fmla="*/ 0 w 69"/>
                  <a:gd name="T15" fmla="*/ 0 h 11"/>
                  <a:gd name="T16" fmla="*/ 0 w 69"/>
                  <a:gd name="T17" fmla="*/ 0 h 11"/>
                  <a:gd name="T18" fmla="*/ 1 w 69"/>
                  <a:gd name="T19" fmla="*/ 0 h 11"/>
                  <a:gd name="T20" fmla="*/ 1 w 69"/>
                  <a:gd name="T21" fmla="*/ 0 h 11"/>
                  <a:gd name="T22" fmla="*/ 1 w 69"/>
                  <a:gd name="T23" fmla="*/ 0 h 11"/>
                  <a:gd name="T24" fmla="*/ 1 w 69"/>
                  <a:gd name="T25" fmla="*/ 0 h 11"/>
                  <a:gd name="T26" fmla="*/ 1 w 69"/>
                  <a:gd name="T27" fmla="*/ 0 h 11"/>
                  <a:gd name="T28" fmla="*/ 0 w 69"/>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
                  <a:gd name="T46" fmla="*/ 0 h 11"/>
                  <a:gd name="T47" fmla="*/ 69 w 69"/>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 h="11">
                    <a:moveTo>
                      <a:pt x="0" y="11"/>
                    </a:moveTo>
                    <a:lnTo>
                      <a:pt x="1" y="10"/>
                    </a:lnTo>
                    <a:lnTo>
                      <a:pt x="3" y="9"/>
                    </a:lnTo>
                    <a:lnTo>
                      <a:pt x="4" y="7"/>
                    </a:lnTo>
                    <a:lnTo>
                      <a:pt x="4" y="6"/>
                    </a:lnTo>
                    <a:lnTo>
                      <a:pt x="5" y="5"/>
                    </a:lnTo>
                    <a:lnTo>
                      <a:pt x="7" y="3"/>
                    </a:lnTo>
                    <a:lnTo>
                      <a:pt x="8" y="2"/>
                    </a:lnTo>
                    <a:lnTo>
                      <a:pt x="8" y="0"/>
                    </a:lnTo>
                    <a:lnTo>
                      <a:pt x="69" y="0"/>
                    </a:lnTo>
                    <a:lnTo>
                      <a:pt x="67" y="3"/>
                    </a:lnTo>
                    <a:lnTo>
                      <a:pt x="66" y="5"/>
                    </a:lnTo>
                    <a:lnTo>
                      <a:pt x="66" y="9"/>
                    </a:lnTo>
                    <a:lnTo>
                      <a:pt x="65" y="11"/>
                    </a:lnTo>
                    <a:lnTo>
                      <a:pt x="0" y="11"/>
                    </a:lnTo>
                    <a:close/>
                  </a:path>
                </a:pathLst>
              </a:custGeom>
              <a:solidFill>
                <a:srgbClr val="BFBFBF"/>
              </a:solidFill>
              <a:ln w="9525">
                <a:noFill/>
                <a:round/>
                <a:headEnd/>
                <a:tailEnd/>
              </a:ln>
            </p:spPr>
            <p:txBody>
              <a:bodyPr/>
              <a:lstStyle/>
              <a:p>
                <a:endParaRPr lang="en-US"/>
              </a:p>
            </p:txBody>
          </p:sp>
          <p:sp>
            <p:nvSpPr>
              <p:cNvPr id="12335" name="Freeform 1025"/>
              <p:cNvSpPr>
                <a:spLocks/>
              </p:cNvSpPr>
              <p:nvPr/>
            </p:nvSpPr>
            <p:spPr bwMode="auto">
              <a:xfrm>
                <a:off x="2730" y="4051"/>
                <a:ext cx="23" cy="4"/>
              </a:xfrm>
              <a:custGeom>
                <a:avLst/>
                <a:gdLst>
                  <a:gd name="T0" fmla="*/ 0 w 69"/>
                  <a:gd name="T1" fmla="*/ 0 h 11"/>
                  <a:gd name="T2" fmla="*/ 0 w 69"/>
                  <a:gd name="T3" fmla="*/ 0 h 11"/>
                  <a:gd name="T4" fmla="*/ 0 w 69"/>
                  <a:gd name="T5" fmla="*/ 0 h 11"/>
                  <a:gd name="T6" fmla="*/ 0 w 69"/>
                  <a:gd name="T7" fmla="*/ 0 h 11"/>
                  <a:gd name="T8" fmla="*/ 0 w 69"/>
                  <a:gd name="T9" fmla="*/ 0 h 11"/>
                  <a:gd name="T10" fmla="*/ 1 w 69"/>
                  <a:gd name="T11" fmla="*/ 0 h 11"/>
                  <a:gd name="T12" fmla="*/ 1 w 69"/>
                  <a:gd name="T13" fmla="*/ 0 h 11"/>
                  <a:gd name="T14" fmla="*/ 1 w 69"/>
                  <a:gd name="T15" fmla="*/ 0 h 11"/>
                  <a:gd name="T16" fmla="*/ 1 w 69"/>
                  <a:gd name="T17" fmla="*/ 0 h 11"/>
                  <a:gd name="T18" fmla="*/ 1 w 69"/>
                  <a:gd name="T19" fmla="*/ 0 h 11"/>
                  <a:gd name="T20" fmla="*/ 0 w 69"/>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9"/>
                  <a:gd name="T34" fmla="*/ 0 h 11"/>
                  <a:gd name="T35" fmla="*/ 69 w 69"/>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9" h="11">
                    <a:moveTo>
                      <a:pt x="7" y="0"/>
                    </a:moveTo>
                    <a:lnTo>
                      <a:pt x="4" y="3"/>
                    </a:lnTo>
                    <a:lnTo>
                      <a:pt x="3" y="6"/>
                    </a:lnTo>
                    <a:lnTo>
                      <a:pt x="2" y="8"/>
                    </a:lnTo>
                    <a:lnTo>
                      <a:pt x="0" y="11"/>
                    </a:lnTo>
                    <a:lnTo>
                      <a:pt x="65" y="11"/>
                    </a:lnTo>
                    <a:lnTo>
                      <a:pt x="66" y="7"/>
                    </a:lnTo>
                    <a:lnTo>
                      <a:pt x="68" y="5"/>
                    </a:lnTo>
                    <a:lnTo>
                      <a:pt x="69" y="3"/>
                    </a:lnTo>
                    <a:lnTo>
                      <a:pt x="69" y="0"/>
                    </a:lnTo>
                    <a:lnTo>
                      <a:pt x="7" y="0"/>
                    </a:lnTo>
                    <a:close/>
                  </a:path>
                </a:pathLst>
              </a:custGeom>
              <a:solidFill>
                <a:srgbClr val="B5B5B5"/>
              </a:solidFill>
              <a:ln w="9525">
                <a:noFill/>
                <a:round/>
                <a:headEnd/>
                <a:tailEnd/>
              </a:ln>
            </p:spPr>
            <p:txBody>
              <a:bodyPr/>
              <a:lstStyle/>
              <a:p>
                <a:endParaRPr lang="en-US"/>
              </a:p>
            </p:txBody>
          </p:sp>
          <p:sp>
            <p:nvSpPr>
              <p:cNvPr id="12336" name="Freeform 1026"/>
              <p:cNvSpPr>
                <a:spLocks/>
              </p:cNvSpPr>
              <p:nvPr/>
            </p:nvSpPr>
            <p:spPr bwMode="auto">
              <a:xfrm>
                <a:off x="2729" y="4053"/>
                <a:ext cx="23" cy="4"/>
              </a:xfrm>
              <a:custGeom>
                <a:avLst/>
                <a:gdLst>
                  <a:gd name="T0" fmla="*/ 0 w 71"/>
                  <a:gd name="T1" fmla="*/ 0 h 12"/>
                  <a:gd name="T2" fmla="*/ 0 w 71"/>
                  <a:gd name="T3" fmla="*/ 0 h 12"/>
                  <a:gd name="T4" fmla="*/ 0 w 71"/>
                  <a:gd name="T5" fmla="*/ 0 h 12"/>
                  <a:gd name="T6" fmla="*/ 0 w 71"/>
                  <a:gd name="T7" fmla="*/ 0 h 12"/>
                  <a:gd name="T8" fmla="*/ 0 w 71"/>
                  <a:gd name="T9" fmla="*/ 0 h 12"/>
                  <a:gd name="T10" fmla="*/ 1 w 71"/>
                  <a:gd name="T11" fmla="*/ 0 h 12"/>
                  <a:gd name="T12" fmla="*/ 1 w 71"/>
                  <a:gd name="T13" fmla="*/ 0 h 12"/>
                  <a:gd name="T14" fmla="*/ 1 w 71"/>
                  <a:gd name="T15" fmla="*/ 0 h 12"/>
                  <a:gd name="T16" fmla="*/ 1 w 71"/>
                  <a:gd name="T17" fmla="*/ 0 h 12"/>
                  <a:gd name="T18" fmla="*/ 1 w 71"/>
                  <a:gd name="T19" fmla="*/ 0 h 12"/>
                  <a:gd name="T20" fmla="*/ 0 w 71"/>
                  <a:gd name="T21" fmla="*/ 0 h 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12"/>
                  <a:gd name="T35" fmla="*/ 71 w 71"/>
                  <a:gd name="T36" fmla="*/ 12 h 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12">
                    <a:moveTo>
                      <a:pt x="6" y="0"/>
                    </a:moveTo>
                    <a:lnTo>
                      <a:pt x="5" y="2"/>
                    </a:lnTo>
                    <a:lnTo>
                      <a:pt x="3" y="6"/>
                    </a:lnTo>
                    <a:lnTo>
                      <a:pt x="2" y="8"/>
                    </a:lnTo>
                    <a:lnTo>
                      <a:pt x="0" y="12"/>
                    </a:lnTo>
                    <a:lnTo>
                      <a:pt x="64" y="12"/>
                    </a:lnTo>
                    <a:lnTo>
                      <a:pt x="65" y="8"/>
                    </a:lnTo>
                    <a:lnTo>
                      <a:pt x="68" y="6"/>
                    </a:lnTo>
                    <a:lnTo>
                      <a:pt x="69" y="2"/>
                    </a:lnTo>
                    <a:lnTo>
                      <a:pt x="71" y="0"/>
                    </a:lnTo>
                    <a:lnTo>
                      <a:pt x="6" y="0"/>
                    </a:lnTo>
                    <a:close/>
                  </a:path>
                </a:pathLst>
              </a:custGeom>
              <a:solidFill>
                <a:srgbClr val="ABABAB"/>
              </a:solidFill>
              <a:ln w="9525">
                <a:noFill/>
                <a:round/>
                <a:headEnd/>
                <a:tailEnd/>
              </a:ln>
            </p:spPr>
            <p:txBody>
              <a:bodyPr/>
              <a:lstStyle/>
              <a:p>
                <a:endParaRPr lang="en-US"/>
              </a:p>
            </p:txBody>
          </p:sp>
          <p:sp>
            <p:nvSpPr>
              <p:cNvPr id="12337" name="Freeform 1027"/>
              <p:cNvSpPr>
                <a:spLocks/>
              </p:cNvSpPr>
              <p:nvPr/>
            </p:nvSpPr>
            <p:spPr bwMode="auto">
              <a:xfrm>
                <a:off x="2728" y="4055"/>
                <a:ext cx="23" cy="3"/>
              </a:xfrm>
              <a:custGeom>
                <a:avLst/>
                <a:gdLst>
                  <a:gd name="T0" fmla="*/ 0 w 70"/>
                  <a:gd name="T1" fmla="*/ 0 h 10"/>
                  <a:gd name="T2" fmla="*/ 0 w 70"/>
                  <a:gd name="T3" fmla="*/ 0 h 10"/>
                  <a:gd name="T4" fmla="*/ 0 w 70"/>
                  <a:gd name="T5" fmla="*/ 0 h 10"/>
                  <a:gd name="T6" fmla="*/ 0 w 70"/>
                  <a:gd name="T7" fmla="*/ 0 h 10"/>
                  <a:gd name="T8" fmla="*/ 0 w 70"/>
                  <a:gd name="T9" fmla="*/ 0 h 10"/>
                  <a:gd name="T10" fmla="*/ 1 w 70"/>
                  <a:gd name="T11" fmla="*/ 0 h 10"/>
                  <a:gd name="T12" fmla="*/ 1 w 70"/>
                  <a:gd name="T13" fmla="*/ 0 h 10"/>
                  <a:gd name="T14" fmla="*/ 1 w 70"/>
                  <a:gd name="T15" fmla="*/ 0 h 10"/>
                  <a:gd name="T16" fmla="*/ 1 w 70"/>
                  <a:gd name="T17" fmla="*/ 0 h 10"/>
                  <a:gd name="T18" fmla="*/ 1 w 70"/>
                  <a:gd name="T19" fmla="*/ 0 h 10"/>
                  <a:gd name="T20" fmla="*/ 0 w 7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0"/>
                  <a:gd name="T34" fmla="*/ 0 h 10"/>
                  <a:gd name="T35" fmla="*/ 70 w 7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0" h="10">
                    <a:moveTo>
                      <a:pt x="5" y="0"/>
                    </a:moveTo>
                    <a:lnTo>
                      <a:pt x="4" y="2"/>
                    </a:lnTo>
                    <a:lnTo>
                      <a:pt x="2" y="6"/>
                    </a:lnTo>
                    <a:lnTo>
                      <a:pt x="1" y="8"/>
                    </a:lnTo>
                    <a:lnTo>
                      <a:pt x="0" y="10"/>
                    </a:lnTo>
                    <a:lnTo>
                      <a:pt x="63" y="10"/>
                    </a:lnTo>
                    <a:lnTo>
                      <a:pt x="64" y="7"/>
                    </a:lnTo>
                    <a:lnTo>
                      <a:pt x="66" y="4"/>
                    </a:lnTo>
                    <a:lnTo>
                      <a:pt x="67" y="2"/>
                    </a:lnTo>
                    <a:lnTo>
                      <a:pt x="70" y="0"/>
                    </a:lnTo>
                    <a:lnTo>
                      <a:pt x="5" y="0"/>
                    </a:lnTo>
                    <a:close/>
                  </a:path>
                </a:pathLst>
              </a:custGeom>
              <a:solidFill>
                <a:srgbClr val="A1A1A1"/>
              </a:solidFill>
              <a:ln w="9525">
                <a:noFill/>
                <a:round/>
                <a:headEnd/>
                <a:tailEnd/>
              </a:ln>
            </p:spPr>
            <p:txBody>
              <a:bodyPr/>
              <a:lstStyle/>
              <a:p>
                <a:endParaRPr lang="en-US"/>
              </a:p>
            </p:txBody>
          </p:sp>
          <p:sp>
            <p:nvSpPr>
              <p:cNvPr id="12338" name="Freeform 1028"/>
              <p:cNvSpPr>
                <a:spLocks/>
              </p:cNvSpPr>
              <p:nvPr/>
            </p:nvSpPr>
            <p:spPr bwMode="auto">
              <a:xfrm>
                <a:off x="2727" y="4057"/>
                <a:ext cx="23" cy="3"/>
              </a:xfrm>
              <a:custGeom>
                <a:avLst/>
                <a:gdLst>
                  <a:gd name="T0" fmla="*/ 0 w 68"/>
                  <a:gd name="T1" fmla="*/ 0 h 10"/>
                  <a:gd name="T2" fmla="*/ 0 w 68"/>
                  <a:gd name="T3" fmla="*/ 0 h 10"/>
                  <a:gd name="T4" fmla="*/ 0 w 68"/>
                  <a:gd name="T5" fmla="*/ 0 h 10"/>
                  <a:gd name="T6" fmla="*/ 0 w 68"/>
                  <a:gd name="T7" fmla="*/ 0 h 10"/>
                  <a:gd name="T8" fmla="*/ 0 w 68"/>
                  <a:gd name="T9" fmla="*/ 0 h 10"/>
                  <a:gd name="T10" fmla="*/ 1 w 68"/>
                  <a:gd name="T11" fmla="*/ 0 h 10"/>
                  <a:gd name="T12" fmla="*/ 1 w 68"/>
                  <a:gd name="T13" fmla="*/ 0 h 10"/>
                  <a:gd name="T14" fmla="*/ 1 w 68"/>
                  <a:gd name="T15" fmla="*/ 0 h 10"/>
                  <a:gd name="T16" fmla="*/ 1 w 68"/>
                  <a:gd name="T17" fmla="*/ 0 h 10"/>
                  <a:gd name="T18" fmla="*/ 1 w 68"/>
                  <a:gd name="T19" fmla="*/ 0 h 10"/>
                  <a:gd name="T20" fmla="*/ 1 w 68"/>
                  <a:gd name="T21" fmla="*/ 0 h 10"/>
                  <a:gd name="T22" fmla="*/ 1 w 68"/>
                  <a:gd name="T23" fmla="*/ 0 h 10"/>
                  <a:gd name="T24" fmla="*/ 1 w 68"/>
                  <a:gd name="T25" fmla="*/ 0 h 10"/>
                  <a:gd name="T26" fmla="*/ 1 w 68"/>
                  <a:gd name="T27" fmla="*/ 0 h 10"/>
                  <a:gd name="T28" fmla="*/ 0 w 68"/>
                  <a:gd name="T29" fmla="*/ 0 h 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
                  <a:gd name="T46" fmla="*/ 0 h 10"/>
                  <a:gd name="T47" fmla="*/ 68 w 68"/>
                  <a:gd name="T48" fmla="*/ 10 h 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 h="10">
                    <a:moveTo>
                      <a:pt x="4" y="0"/>
                    </a:moveTo>
                    <a:lnTo>
                      <a:pt x="3" y="2"/>
                    </a:lnTo>
                    <a:lnTo>
                      <a:pt x="2" y="4"/>
                    </a:lnTo>
                    <a:lnTo>
                      <a:pt x="2" y="8"/>
                    </a:lnTo>
                    <a:lnTo>
                      <a:pt x="0" y="10"/>
                    </a:lnTo>
                    <a:lnTo>
                      <a:pt x="60" y="10"/>
                    </a:lnTo>
                    <a:lnTo>
                      <a:pt x="61" y="8"/>
                    </a:lnTo>
                    <a:lnTo>
                      <a:pt x="62" y="8"/>
                    </a:lnTo>
                    <a:lnTo>
                      <a:pt x="64" y="7"/>
                    </a:lnTo>
                    <a:lnTo>
                      <a:pt x="64" y="6"/>
                    </a:lnTo>
                    <a:lnTo>
                      <a:pt x="65" y="4"/>
                    </a:lnTo>
                    <a:lnTo>
                      <a:pt x="66" y="2"/>
                    </a:lnTo>
                    <a:lnTo>
                      <a:pt x="68" y="1"/>
                    </a:lnTo>
                    <a:lnTo>
                      <a:pt x="68" y="0"/>
                    </a:lnTo>
                    <a:lnTo>
                      <a:pt x="4" y="0"/>
                    </a:lnTo>
                    <a:close/>
                  </a:path>
                </a:pathLst>
              </a:custGeom>
              <a:solidFill>
                <a:srgbClr val="999999"/>
              </a:solidFill>
              <a:ln w="9525">
                <a:noFill/>
                <a:round/>
                <a:headEnd/>
                <a:tailEnd/>
              </a:ln>
            </p:spPr>
            <p:txBody>
              <a:bodyPr/>
              <a:lstStyle/>
              <a:p>
                <a:endParaRPr lang="en-US"/>
              </a:p>
            </p:txBody>
          </p:sp>
          <p:sp>
            <p:nvSpPr>
              <p:cNvPr id="12339" name="Freeform 1029"/>
              <p:cNvSpPr>
                <a:spLocks/>
              </p:cNvSpPr>
              <p:nvPr/>
            </p:nvSpPr>
            <p:spPr bwMode="auto">
              <a:xfrm>
                <a:off x="2727" y="4058"/>
                <a:ext cx="22" cy="4"/>
              </a:xfrm>
              <a:custGeom>
                <a:avLst/>
                <a:gdLst>
                  <a:gd name="T0" fmla="*/ 0 w 66"/>
                  <a:gd name="T1" fmla="*/ 0 h 11"/>
                  <a:gd name="T2" fmla="*/ 0 w 66"/>
                  <a:gd name="T3" fmla="*/ 0 h 11"/>
                  <a:gd name="T4" fmla="*/ 0 w 66"/>
                  <a:gd name="T5" fmla="*/ 0 h 11"/>
                  <a:gd name="T6" fmla="*/ 0 w 66"/>
                  <a:gd name="T7" fmla="*/ 0 h 11"/>
                  <a:gd name="T8" fmla="*/ 0 w 66"/>
                  <a:gd name="T9" fmla="*/ 0 h 11"/>
                  <a:gd name="T10" fmla="*/ 1 w 66"/>
                  <a:gd name="T11" fmla="*/ 0 h 11"/>
                  <a:gd name="T12" fmla="*/ 1 w 66"/>
                  <a:gd name="T13" fmla="*/ 0 h 11"/>
                  <a:gd name="T14" fmla="*/ 1 w 66"/>
                  <a:gd name="T15" fmla="*/ 0 h 11"/>
                  <a:gd name="T16" fmla="*/ 1 w 66"/>
                  <a:gd name="T17" fmla="*/ 0 h 11"/>
                  <a:gd name="T18" fmla="*/ 1 w 66"/>
                  <a:gd name="T19" fmla="*/ 0 h 11"/>
                  <a:gd name="T20" fmla="*/ 1 w 66"/>
                  <a:gd name="T21" fmla="*/ 0 h 11"/>
                  <a:gd name="T22" fmla="*/ 1 w 66"/>
                  <a:gd name="T23" fmla="*/ 0 h 11"/>
                  <a:gd name="T24" fmla="*/ 1 w 66"/>
                  <a:gd name="T25" fmla="*/ 0 h 11"/>
                  <a:gd name="T26" fmla="*/ 1 w 66"/>
                  <a:gd name="T27" fmla="*/ 0 h 11"/>
                  <a:gd name="T28" fmla="*/ 0 w 66"/>
                  <a:gd name="T29" fmla="*/ 0 h 1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
                  <a:gd name="T46" fmla="*/ 0 h 11"/>
                  <a:gd name="T47" fmla="*/ 66 w 66"/>
                  <a:gd name="T48" fmla="*/ 11 h 1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 h="11">
                    <a:moveTo>
                      <a:pt x="3" y="0"/>
                    </a:moveTo>
                    <a:lnTo>
                      <a:pt x="3" y="3"/>
                    </a:lnTo>
                    <a:lnTo>
                      <a:pt x="3" y="6"/>
                    </a:lnTo>
                    <a:lnTo>
                      <a:pt x="1" y="9"/>
                    </a:lnTo>
                    <a:lnTo>
                      <a:pt x="0" y="11"/>
                    </a:lnTo>
                    <a:lnTo>
                      <a:pt x="56" y="11"/>
                    </a:lnTo>
                    <a:lnTo>
                      <a:pt x="58" y="9"/>
                    </a:lnTo>
                    <a:lnTo>
                      <a:pt x="61" y="6"/>
                    </a:lnTo>
                    <a:lnTo>
                      <a:pt x="63" y="4"/>
                    </a:lnTo>
                    <a:lnTo>
                      <a:pt x="65" y="2"/>
                    </a:lnTo>
                    <a:lnTo>
                      <a:pt x="66" y="0"/>
                    </a:lnTo>
                    <a:lnTo>
                      <a:pt x="3" y="0"/>
                    </a:lnTo>
                    <a:close/>
                  </a:path>
                </a:pathLst>
              </a:custGeom>
              <a:solidFill>
                <a:srgbClr val="8F8F8F"/>
              </a:solidFill>
              <a:ln w="9525">
                <a:noFill/>
                <a:round/>
                <a:headEnd/>
                <a:tailEnd/>
              </a:ln>
            </p:spPr>
            <p:txBody>
              <a:bodyPr/>
              <a:lstStyle/>
              <a:p>
                <a:endParaRPr lang="en-US"/>
              </a:p>
            </p:txBody>
          </p:sp>
          <p:sp>
            <p:nvSpPr>
              <p:cNvPr id="12340" name="Freeform 1030"/>
              <p:cNvSpPr>
                <a:spLocks/>
              </p:cNvSpPr>
              <p:nvPr/>
            </p:nvSpPr>
            <p:spPr bwMode="auto">
              <a:xfrm>
                <a:off x="2727" y="4060"/>
                <a:ext cx="20" cy="4"/>
              </a:xfrm>
              <a:custGeom>
                <a:avLst/>
                <a:gdLst>
                  <a:gd name="T0" fmla="*/ 0 w 61"/>
                  <a:gd name="T1" fmla="*/ 0 h 11"/>
                  <a:gd name="T2" fmla="*/ 0 w 61"/>
                  <a:gd name="T3" fmla="*/ 0 h 11"/>
                  <a:gd name="T4" fmla="*/ 0 w 61"/>
                  <a:gd name="T5" fmla="*/ 0 h 11"/>
                  <a:gd name="T6" fmla="*/ 0 w 61"/>
                  <a:gd name="T7" fmla="*/ 0 h 11"/>
                  <a:gd name="T8" fmla="*/ 0 w 61"/>
                  <a:gd name="T9" fmla="*/ 0 h 11"/>
                  <a:gd name="T10" fmla="*/ 1 w 61"/>
                  <a:gd name="T11" fmla="*/ 0 h 11"/>
                  <a:gd name="T12" fmla="*/ 1 w 61"/>
                  <a:gd name="T13" fmla="*/ 0 h 11"/>
                  <a:gd name="T14" fmla="*/ 1 w 61"/>
                  <a:gd name="T15" fmla="*/ 0 h 11"/>
                  <a:gd name="T16" fmla="*/ 1 w 61"/>
                  <a:gd name="T17" fmla="*/ 0 h 11"/>
                  <a:gd name="T18" fmla="*/ 1 w 61"/>
                  <a:gd name="T19" fmla="*/ 0 h 11"/>
                  <a:gd name="T20" fmla="*/ 0 w 61"/>
                  <a:gd name="T21" fmla="*/ 0 h 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
                  <a:gd name="T34" fmla="*/ 0 h 11"/>
                  <a:gd name="T35" fmla="*/ 61 w 61"/>
                  <a:gd name="T36" fmla="*/ 11 h 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 h="11">
                    <a:moveTo>
                      <a:pt x="1" y="0"/>
                    </a:moveTo>
                    <a:lnTo>
                      <a:pt x="0" y="3"/>
                    </a:lnTo>
                    <a:lnTo>
                      <a:pt x="0" y="5"/>
                    </a:lnTo>
                    <a:lnTo>
                      <a:pt x="0" y="8"/>
                    </a:lnTo>
                    <a:lnTo>
                      <a:pt x="0" y="11"/>
                    </a:lnTo>
                    <a:lnTo>
                      <a:pt x="50" y="11"/>
                    </a:lnTo>
                    <a:lnTo>
                      <a:pt x="52" y="8"/>
                    </a:lnTo>
                    <a:lnTo>
                      <a:pt x="55" y="5"/>
                    </a:lnTo>
                    <a:lnTo>
                      <a:pt x="58" y="3"/>
                    </a:lnTo>
                    <a:lnTo>
                      <a:pt x="61" y="0"/>
                    </a:lnTo>
                    <a:lnTo>
                      <a:pt x="1" y="0"/>
                    </a:lnTo>
                    <a:close/>
                  </a:path>
                </a:pathLst>
              </a:custGeom>
              <a:solidFill>
                <a:srgbClr val="858585"/>
              </a:solidFill>
              <a:ln w="9525">
                <a:noFill/>
                <a:round/>
                <a:headEnd/>
                <a:tailEnd/>
              </a:ln>
            </p:spPr>
            <p:txBody>
              <a:bodyPr/>
              <a:lstStyle/>
              <a:p>
                <a:endParaRPr lang="en-US"/>
              </a:p>
            </p:txBody>
          </p:sp>
          <p:sp>
            <p:nvSpPr>
              <p:cNvPr id="12341" name="Freeform 1031"/>
              <p:cNvSpPr>
                <a:spLocks/>
              </p:cNvSpPr>
              <p:nvPr/>
            </p:nvSpPr>
            <p:spPr bwMode="auto">
              <a:xfrm>
                <a:off x="2727" y="4062"/>
                <a:ext cx="19" cy="3"/>
              </a:xfrm>
              <a:custGeom>
                <a:avLst/>
                <a:gdLst>
                  <a:gd name="T0" fmla="*/ 0 w 56"/>
                  <a:gd name="T1" fmla="*/ 0 h 10"/>
                  <a:gd name="T2" fmla="*/ 0 w 56"/>
                  <a:gd name="T3" fmla="*/ 0 h 10"/>
                  <a:gd name="T4" fmla="*/ 0 w 56"/>
                  <a:gd name="T5" fmla="*/ 0 h 10"/>
                  <a:gd name="T6" fmla="*/ 0 w 56"/>
                  <a:gd name="T7" fmla="*/ 0 h 10"/>
                  <a:gd name="T8" fmla="*/ 0 w 56"/>
                  <a:gd name="T9" fmla="*/ 0 h 10"/>
                  <a:gd name="T10" fmla="*/ 1 w 56"/>
                  <a:gd name="T11" fmla="*/ 0 h 10"/>
                  <a:gd name="T12" fmla="*/ 1 w 56"/>
                  <a:gd name="T13" fmla="*/ 0 h 10"/>
                  <a:gd name="T14" fmla="*/ 1 w 56"/>
                  <a:gd name="T15" fmla="*/ 0 h 10"/>
                  <a:gd name="T16" fmla="*/ 1 w 56"/>
                  <a:gd name="T17" fmla="*/ 0 h 10"/>
                  <a:gd name="T18" fmla="*/ 1 w 56"/>
                  <a:gd name="T19" fmla="*/ 0 h 10"/>
                  <a:gd name="T20" fmla="*/ 0 w 56"/>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
                  <a:gd name="T34" fmla="*/ 0 h 10"/>
                  <a:gd name="T35" fmla="*/ 56 w 56"/>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 h="10">
                    <a:moveTo>
                      <a:pt x="0" y="0"/>
                    </a:moveTo>
                    <a:lnTo>
                      <a:pt x="0" y="2"/>
                    </a:lnTo>
                    <a:lnTo>
                      <a:pt x="0" y="6"/>
                    </a:lnTo>
                    <a:lnTo>
                      <a:pt x="1" y="8"/>
                    </a:lnTo>
                    <a:lnTo>
                      <a:pt x="3" y="10"/>
                    </a:lnTo>
                    <a:lnTo>
                      <a:pt x="41" y="10"/>
                    </a:lnTo>
                    <a:lnTo>
                      <a:pt x="45" y="8"/>
                    </a:lnTo>
                    <a:lnTo>
                      <a:pt x="50" y="6"/>
                    </a:lnTo>
                    <a:lnTo>
                      <a:pt x="52" y="2"/>
                    </a:lnTo>
                    <a:lnTo>
                      <a:pt x="56" y="0"/>
                    </a:lnTo>
                    <a:lnTo>
                      <a:pt x="0" y="0"/>
                    </a:lnTo>
                    <a:close/>
                  </a:path>
                </a:pathLst>
              </a:custGeom>
              <a:solidFill>
                <a:srgbClr val="7D7D7D"/>
              </a:solidFill>
              <a:ln w="9525">
                <a:noFill/>
                <a:round/>
                <a:headEnd/>
                <a:tailEnd/>
              </a:ln>
            </p:spPr>
            <p:txBody>
              <a:bodyPr/>
              <a:lstStyle/>
              <a:p>
                <a:endParaRPr lang="en-US"/>
              </a:p>
            </p:txBody>
          </p:sp>
          <p:sp>
            <p:nvSpPr>
              <p:cNvPr id="12342" name="Freeform 1032"/>
              <p:cNvSpPr>
                <a:spLocks/>
              </p:cNvSpPr>
              <p:nvPr/>
            </p:nvSpPr>
            <p:spPr bwMode="auto">
              <a:xfrm>
                <a:off x="2727" y="4064"/>
                <a:ext cx="17" cy="3"/>
              </a:xfrm>
              <a:custGeom>
                <a:avLst/>
                <a:gdLst>
                  <a:gd name="T0" fmla="*/ 0 w 50"/>
                  <a:gd name="T1" fmla="*/ 0 h 10"/>
                  <a:gd name="T2" fmla="*/ 0 w 50"/>
                  <a:gd name="T3" fmla="*/ 0 h 10"/>
                  <a:gd name="T4" fmla="*/ 0 w 50"/>
                  <a:gd name="T5" fmla="*/ 0 h 10"/>
                  <a:gd name="T6" fmla="*/ 0 w 50"/>
                  <a:gd name="T7" fmla="*/ 0 h 10"/>
                  <a:gd name="T8" fmla="*/ 0 w 50"/>
                  <a:gd name="T9" fmla="*/ 0 h 10"/>
                  <a:gd name="T10" fmla="*/ 0 w 50"/>
                  <a:gd name="T11" fmla="*/ 0 h 10"/>
                  <a:gd name="T12" fmla="*/ 0 w 50"/>
                  <a:gd name="T13" fmla="*/ 0 h 10"/>
                  <a:gd name="T14" fmla="*/ 1 w 50"/>
                  <a:gd name="T15" fmla="*/ 0 h 10"/>
                  <a:gd name="T16" fmla="*/ 1 w 50"/>
                  <a:gd name="T17" fmla="*/ 0 h 10"/>
                  <a:gd name="T18" fmla="*/ 1 w 50"/>
                  <a:gd name="T19" fmla="*/ 0 h 10"/>
                  <a:gd name="T20" fmla="*/ 0 w 5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10"/>
                  <a:gd name="T35" fmla="*/ 50 w 50"/>
                  <a:gd name="T36" fmla="*/ 10 h 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10">
                    <a:moveTo>
                      <a:pt x="0" y="0"/>
                    </a:moveTo>
                    <a:lnTo>
                      <a:pt x="1" y="3"/>
                    </a:lnTo>
                    <a:lnTo>
                      <a:pt x="3" y="6"/>
                    </a:lnTo>
                    <a:lnTo>
                      <a:pt x="4" y="8"/>
                    </a:lnTo>
                    <a:lnTo>
                      <a:pt x="5" y="10"/>
                    </a:lnTo>
                    <a:lnTo>
                      <a:pt x="32" y="10"/>
                    </a:lnTo>
                    <a:lnTo>
                      <a:pt x="36" y="8"/>
                    </a:lnTo>
                    <a:lnTo>
                      <a:pt x="40" y="6"/>
                    </a:lnTo>
                    <a:lnTo>
                      <a:pt x="45" y="3"/>
                    </a:lnTo>
                    <a:lnTo>
                      <a:pt x="50" y="0"/>
                    </a:lnTo>
                    <a:lnTo>
                      <a:pt x="0" y="0"/>
                    </a:lnTo>
                    <a:close/>
                  </a:path>
                </a:pathLst>
              </a:custGeom>
              <a:solidFill>
                <a:srgbClr val="737373"/>
              </a:solidFill>
              <a:ln w="9525">
                <a:noFill/>
                <a:round/>
                <a:headEnd/>
                <a:tailEnd/>
              </a:ln>
            </p:spPr>
            <p:txBody>
              <a:bodyPr/>
              <a:lstStyle/>
              <a:p>
                <a:endParaRPr lang="en-US"/>
              </a:p>
            </p:txBody>
          </p:sp>
          <p:sp>
            <p:nvSpPr>
              <p:cNvPr id="12343" name="Freeform 1033"/>
              <p:cNvSpPr>
                <a:spLocks/>
              </p:cNvSpPr>
              <p:nvPr/>
            </p:nvSpPr>
            <p:spPr bwMode="auto">
              <a:xfrm>
                <a:off x="2728" y="4065"/>
                <a:ext cx="13" cy="3"/>
              </a:xfrm>
              <a:custGeom>
                <a:avLst/>
                <a:gdLst>
                  <a:gd name="T0" fmla="*/ 0 w 38"/>
                  <a:gd name="T1" fmla="*/ 0 h 10"/>
                  <a:gd name="T2" fmla="*/ 0 w 38"/>
                  <a:gd name="T3" fmla="*/ 0 h 10"/>
                  <a:gd name="T4" fmla="*/ 0 w 38"/>
                  <a:gd name="T5" fmla="*/ 0 h 10"/>
                  <a:gd name="T6" fmla="*/ 0 w 38"/>
                  <a:gd name="T7" fmla="*/ 0 h 10"/>
                  <a:gd name="T8" fmla="*/ 0 w 38"/>
                  <a:gd name="T9" fmla="*/ 0 h 10"/>
                  <a:gd name="T10" fmla="*/ 0 w 38"/>
                  <a:gd name="T11" fmla="*/ 0 h 10"/>
                  <a:gd name="T12" fmla="*/ 0 w 38"/>
                  <a:gd name="T13" fmla="*/ 0 h 10"/>
                  <a:gd name="T14" fmla="*/ 0 w 38"/>
                  <a:gd name="T15" fmla="*/ 0 h 10"/>
                  <a:gd name="T16" fmla="*/ 0 w 38"/>
                  <a:gd name="T17" fmla="*/ 0 h 10"/>
                  <a:gd name="T18" fmla="*/ 0 w 38"/>
                  <a:gd name="T19" fmla="*/ 0 h 10"/>
                  <a:gd name="T20" fmla="*/ 0 w 38"/>
                  <a:gd name="T21" fmla="*/ 0 h 10"/>
                  <a:gd name="T22" fmla="*/ 0 w 38"/>
                  <a:gd name="T23" fmla="*/ 0 h 10"/>
                  <a:gd name="T24" fmla="*/ 0 w 38"/>
                  <a:gd name="T25" fmla="*/ 0 h 10"/>
                  <a:gd name="T26" fmla="*/ 0 w 38"/>
                  <a:gd name="T27" fmla="*/ 0 h 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8"/>
                  <a:gd name="T43" fmla="*/ 0 h 10"/>
                  <a:gd name="T44" fmla="*/ 38 w 38"/>
                  <a:gd name="T45" fmla="*/ 10 h 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8" h="10">
                    <a:moveTo>
                      <a:pt x="0" y="0"/>
                    </a:moveTo>
                    <a:lnTo>
                      <a:pt x="0" y="3"/>
                    </a:lnTo>
                    <a:lnTo>
                      <a:pt x="1" y="5"/>
                    </a:lnTo>
                    <a:lnTo>
                      <a:pt x="4" y="8"/>
                    </a:lnTo>
                    <a:lnTo>
                      <a:pt x="5" y="9"/>
                    </a:lnTo>
                    <a:lnTo>
                      <a:pt x="9" y="10"/>
                    </a:lnTo>
                    <a:lnTo>
                      <a:pt x="12" y="10"/>
                    </a:lnTo>
                    <a:lnTo>
                      <a:pt x="16" y="10"/>
                    </a:lnTo>
                    <a:lnTo>
                      <a:pt x="20" y="9"/>
                    </a:lnTo>
                    <a:lnTo>
                      <a:pt x="24" y="8"/>
                    </a:lnTo>
                    <a:lnTo>
                      <a:pt x="30" y="5"/>
                    </a:lnTo>
                    <a:lnTo>
                      <a:pt x="34" y="3"/>
                    </a:lnTo>
                    <a:lnTo>
                      <a:pt x="38" y="0"/>
                    </a:lnTo>
                    <a:lnTo>
                      <a:pt x="0" y="0"/>
                    </a:lnTo>
                    <a:close/>
                  </a:path>
                </a:pathLst>
              </a:custGeom>
              <a:solidFill>
                <a:srgbClr val="696969"/>
              </a:solidFill>
              <a:ln w="9525">
                <a:noFill/>
                <a:round/>
                <a:headEnd/>
                <a:tailEnd/>
              </a:ln>
            </p:spPr>
            <p:txBody>
              <a:bodyPr/>
              <a:lstStyle/>
              <a:p>
                <a:endParaRPr lang="en-US"/>
              </a:p>
            </p:txBody>
          </p:sp>
          <p:sp>
            <p:nvSpPr>
              <p:cNvPr id="12344" name="Freeform 1034"/>
              <p:cNvSpPr>
                <a:spLocks/>
              </p:cNvSpPr>
              <p:nvPr/>
            </p:nvSpPr>
            <p:spPr bwMode="auto">
              <a:xfrm>
                <a:off x="2729" y="4067"/>
                <a:ext cx="9" cy="1"/>
              </a:xfrm>
              <a:custGeom>
                <a:avLst/>
                <a:gdLst>
                  <a:gd name="T0" fmla="*/ 0 w 27"/>
                  <a:gd name="T1" fmla="*/ 0 h 4"/>
                  <a:gd name="T2" fmla="*/ 0 w 27"/>
                  <a:gd name="T3" fmla="*/ 0 h 4"/>
                  <a:gd name="T4" fmla="*/ 0 w 27"/>
                  <a:gd name="T5" fmla="*/ 0 h 4"/>
                  <a:gd name="T6" fmla="*/ 0 w 27"/>
                  <a:gd name="T7" fmla="*/ 0 h 4"/>
                  <a:gd name="T8" fmla="*/ 0 w 27"/>
                  <a:gd name="T9" fmla="*/ 0 h 4"/>
                  <a:gd name="T10" fmla="*/ 0 w 27"/>
                  <a:gd name="T11" fmla="*/ 0 h 4"/>
                  <a:gd name="T12" fmla="*/ 0 w 27"/>
                  <a:gd name="T13" fmla="*/ 0 h 4"/>
                  <a:gd name="T14" fmla="*/ 0 w 27"/>
                  <a:gd name="T15" fmla="*/ 0 h 4"/>
                  <a:gd name="T16" fmla="*/ 0 w 27"/>
                  <a:gd name="T17" fmla="*/ 0 h 4"/>
                  <a:gd name="T18" fmla="*/ 0 w 27"/>
                  <a:gd name="T19" fmla="*/ 0 h 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7"/>
                  <a:gd name="T31" fmla="*/ 0 h 4"/>
                  <a:gd name="T32" fmla="*/ 27 w 27"/>
                  <a:gd name="T33" fmla="*/ 4 h 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7" h="4">
                    <a:moveTo>
                      <a:pt x="0" y="0"/>
                    </a:moveTo>
                    <a:lnTo>
                      <a:pt x="2" y="0"/>
                    </a:lnTo>
                    <a:lnTo>
                      <a:pt x="2" y="2"/>
                    </a:lnTo>
                    <a:lnTo>
                      <a:pt x="3" y="2"/>
                    </a:lnTo>
                    <a:lnTo>
                      <a:pt x="3" y="3"/>
                    </a:lnTo>
                    <a:lnTo>
                      <a:pt x="9" y="4"/>
                    </a:lnTo>
                    <a:lnTo>
                      <a:pt x="14" y="4"/>
                    </a:lnTo>
                    <a:lnTo>
                      <a:pt x="20" y="3"/>
                    </a:lnTo>
                    <a:lnTo>
                      <a:pt x="27" y="0"/>
                    </a:lnTo>
                    <a:lnTo>
                      <a:pt x="0" y="0"/>
                    </a:lnTo>
                    <a:close/>
                  </a:path>
                </a:pathLst>
              </a:custGeom>
              <a:solidFill>
                <a:srgbClr val="5E5E5E"/>
              </a:solidFill>
              <a:ln w="9525">
                <a:noFill/>
                <a:round/>
                <a:headEnd/>
                <a:tailEnd/>
              </a:ln>
            </p:spPr>
            <p:txBody>
              <a:bodyPr/>
              <a:lstStyle/>
              <a:p>
                <a:endParaRPr lang="en-US"/>
              </a:p>
            </p:txBody>
          </p:sp>
          <p:sp>
            <p:nvSpPr>
              <p:cNvPr id="12345" name="Freeform 1035"/>
              <p:cNvSpPr>
                <a:spLocks/>
              </p:cNvSpPr>
              <p:nvPr/>
            </p:nvSpPr>
            <p:spPr bwMode="auto">
              <a:xfrm>
                <a:off x="2725" y="4050"/>
                <a:ext cx="8" cy="19"/>
              </a:xfrm>
              <a:custGeom>
                <a:avLst/>
                <a:gdLst>
                  <a:gd name="T0" fmla="*/ 0 w 25"/>
                  <a:gd name="T1" fmla="*/ 0 h 58"/>
                  <a:gd name="T2" fmla="*/ 0 w 25"/>
                  <a:gd name="T3" fmla="*/ 0 h 58"/>
                  <a:gd name="T4" fmla="*/ 0 w 25"/>
                  <a:gd name="T5" fmla="*/ 0 h 58"/>
                  <a:gd name="T6" fmla="*/ 0 w 25"/>
                  <a:gd name="T7" fmla="*/ 0 h 58"/>
                  <a:gd name="T8" fmla="*/ 0 w 25"/>
                  <a:gd name="T9" fmla="*/ 0 h 58"/>
                  <a:gd name="T10" fmla="*/ 0 w 25"/>
                  <a:gd name="T11" fmla="*/ 0 h 58"/>
                  <a:gd name="T12" fmla="*/ 0 w 25"/>
                  <a:gd name="T13" fmla="*/ 1 h 58"/>
                  <a:gd name="T14" fmla="*/ 0 w 25"/>
                  <a:gd name="T15" fmla="*/ 1 h 58"/>
                  <a:gd name="T16" fmla="*/ 0 w 25"/>
                  <a:gd name="T17" fmla="*/ 1 h 58"/>
                  <a:gd name="T18" fmla="*/ 0 w 25"/>
                  <a:gd name="T19" fmla="*/ 1 h 58"/>
                  <a:gd name="T20" fmla="*/ 0 w 25"/>
                  <a:gd name="T21" fmla="*/ 1 h 58"/>
                  <a:gd name="T22" fmla="*/ 0 w 25"/>
                  <a:gd name="T23" fmla="*/ 1 h 58"/>
                  <a:gd name="T24" fmla="*/ 0 w 25"/>
                  <a:gd name="T25" fmla="*/ 1 h 58"/>
                  <a:gd name="T26" fmla="*/ 0 w 25"/>
                  <a:gd name="T27" fmla="*/ 0 h 58"/>
                  <a:gd name="T28" fmla="*/ 0 w 25"/>
                  <a:gd name="T29" fmla="*/ 0 h 58"/>
                  <a:gd name="T30" fmla="*/ 0 w 25"/>
                  <a:gd name="T31" fmla="*/ 0 h 58"/>
                  <a:gd name="T32" fmla="*/ 0 w 25"/>
                  <a:gd name="T33" fmla="*/ 0 h 58"/>
                  <a:gd name="T34" fmla="*/ 0 w 25"/>
                  <a:gd name="T35" fmla="*/ 0 h 58"/>
                  <a:gd name="T36" fmla="*/ 0 w 25"/>
                  <a:gd name="T37" fmla="*/ 0 h 58"/>
                  <a:gd name="T38" fmla="*/ 0 w 25"/>
                  <a:gd name="T39" fmla="*/ 0 h 58"/>
                  <a:gd name="T40" fmla="*/ 0 w 25"/>
                  <a:gd name="T41" fmla="*/ 0 h 58"/>
                  <a:gd name="T42" fmla="*/ 0 w 25"/>
                  <a:gd name="T43" fmla="*/ 0 h 58"/>
                  <a:gd name="T44" fmla="*/ 0 w 25"/>
                  <a:gd name="T45" fmla="*/ 0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
                  <a:gd name="T70" fmla="*/ 0 h 58"/>
                  <a:gd name="T71" fmla="*/ 25 w 25"/>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 h="58">
                    <a:moveTo>
                      <a:pt x="16" y="0"/>
                    </a:moveTo>
                    <a:lnTo>
                      <a:pt x="16" y="0"/>
                    </a:lnTo>
                    <a:lnTo>
                      <a:pt x="10" y="9"/>
                    </a:lnTo>
                    <a:lnTo>
                      <a:pt x="4" y="17"/>
                    </a:lnTo>
                    <a:lnTo>
                      <a:pt x="2" y="27"/>
                    </a:lnTo>
                    <a:lnTo>
                      <a:pt x="0" y="34"/>
                    </a:lnTo>
                    <a:lnTo>
                      <a:pt x="0" y="42"/>
                    </a:lnTo>
                    <a:lnTo>
                      <a:pt x="2" y="48"/>
                    </a:lnTo>
                    <a:lnTo>
                      <a:pt x="4" y="55"/>
                    </a:lnTo>
                    <a:lnTo>
                      <a:pt x="11" y="58"/>
                    </a:lnTo>
                    <a:lnTo>
                      <a:pt x="17" y="50"/>
                    </a:lnTo>
                    <a:lnTo>
                      <a:pt x="14" y="49"/>
                    </a:lnTo>
                    <a:lnTo>
                      <a:pt x="13" y="45"/>
                    </a:lnTo>
                    <a:lnTo>
                      <a:pt x="11" y="41"/>
                    </a:lnTo>
                    <a:lnTo>
                      <a:pt x="11" y="35"/>
                    </a:lnTo>
                    <a:lnTo>
                      <a:pt x="13" y="29"/>
                    </a:lnTo>
                    <a:lnTo>
                      <a:pt x="17" y="22"/>
                    </a:lnTo>
                    <a:lnTo>
                      <a:pt x="20" y="14"/>
                    </a:lnTo>
                    <a:lnTo>
                      <a:pt x="25" y="6"/>
                    </a:lnTo>
                    <a:lnTo>
                      <a:pt x="16" y="0"/>
                    </a:lnTo>
                    <a:close/>
                  </a:path>
                </a:pathLst>
              </a:custGeom>
              <a:solidFill>
                <a:srgbClr val="000000"/>
              </a:solidFill>
              <a:ln w="9525">
                <a:noFill/>
                <a:round/>
                <a:headEnd/>
                <a:tailEnd/>
              </a:ln>
            </p:spPr>
            <p:txBody>
              <a:bodyPr/>
              <a:lstStyle/>
              <a:p>
                <a:endParaRPr lang="en-US"/>
              </a:p>
            </p:txBody>
          </p:sp>
          <p:sp>
            <p:nvSpPr>
              <p:cNvPr id="12346" name="Freeform 1036"/>
              <p:cNvSpPr>
                <a:spLocks/>
              </p:cNvSpPr>
              <p:nvPr/>
            </p:nvSpPr>
            <p:spPr bwMode="auto">
              <a:xfrm>
                <a:off x="2730" y="4039"/>
                <a:ext cx="21" cy="13"/>
              </a:xfrm>
              <a:custGeom>
                <a:avLst/>
                <a:gdLst>
                  <a:gd name="T0" fmla="*/ 1 w 63"/>
                  <a:gd name="T1" fmla="*/ 0 h 38"/>
                  <a:gd name="T2" fmla="*/ 1 w 63"/>
                  <a:gd name="T3" fmla="*/ 0 h 38"/>
                  <a:gd name="T4" fmla="*/ 1 w 63"/>
                  <a:gd name="T5" fmla="*/ 0 h 38"/>
                  <a:gd name="T6" fmla="*/ 1 w 63"/>
                  <a:gd name="T7" fmla="*/ 0 h 38"/>
                  <a:gd name="T8" fmla="*/ 0 w 63"/>
                  <a:gd name="T9" fmla="*/ 0 h 38"/>
                  <a:gd name="T10" fmla="*/ 0 w 63"/>
                  <a:gd name="T11" fmla="*/ 0 h 38"/>
                  <a:gd name="T12" fmla="*/ 0 w 63"/>
                  <a:gd name="T13" fmla="*/ 0 h 38"/>
                  <a:gd name="T14" fmla="*/ 0 w 63"/>
                  <a:gd name="T15" fmla="*/ 0 h 38"/>
                  <a:gd name="T16" fmla="*/ 0 w 63"/>
                  <a:gd name="T17" fmla="*/ 0 h 38"/>
                  <a:gd name="T18" fmla="*/ 0 w 63"/>
                  <a:gd name="T19" fmla="*/ 0 h 38"/>
                  <a:gd name="T20" fmla="*/ 0 w 63"/>
                  <a:gd name="T21" fmla="*/ 0 h 38"/>
                  <a:gd name="T22" fmla="*/ 0 w 63"/>
                  <a:gd name="T23" fmla="*/ 0 h 38"/>
                  <a:gd name="T24" fmla="*/ 0 w 63"/>
                  <a:gd name="T25" fmla="*/ 0 h 38"/>
                  <a:gd name="T26" fmla="*/ 0 w 63"/>
                  <a:gd name="T27" fmla="*/ 0 h 38"/>
                  <a:gd name="T28" fmla="*/ 0 w 63"/>
                  <a:gd name="T29" fmla="*/ 0 h 38"/>
                  <a:gd name="T30" fmla="*/ 1 w 63"/>
                  <a:gd name="T31" fmla="*/ 0 h 38"/>
                  <a:gd name="T32" fmla="*/ 1 w 63"/>
                  <a:gd name="T33" fmla="*/ 0 h 38"/>
                  <a:gd name="T34" fmla="*/ 1 w 63"/>
                  <a:gd name="T35" fmla="*/ 0 h 38"/>
                  <a:gd name="T36" fmla="*/ 1 w 63"/>
                  <a:gd name="T37" fmla="*/ 0 h 38"/>
                  <a:gd name="T38" fmla="*/ 1 w 63"/>
                  <a:gd name="T39" fmla="*/ 0 h 38"/>
                  <a:gd name="T40" fmla="*/ 1 w 63"/>
                  <a:gd name="T41" fmla="*/ 0 h 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3"/>
                  <a:gd name="T64" fmla="*/ 0 h 38"/>
                  <a:gd name="T65" fmla="*/ 63 w 63"/>
                  <a:gd name="T66" fmla="*/ 38 h 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3" h="38">
                    <a:moveTo>
                      <a:pt x="63" y="2"/>
                    </a:moveTo>
                    <a:lnTo>
                      <a:pt x="63" y="2"/>
                    </a:lnTo>
                    <a:lnTo>
                      <a:pt x="56" y="0"/>
                    </a:lnTo>
                    <a:lnTo>
                      <a:pt x="48" y="0"/>
                    </a:lnTo>
                    <a:lnTo>
                      <a:pt x="40" y="2"/>
                    </a:lnTo>
                    <a:lnTo>
                      <a:pt x="31" y="6"/>
                    </a:lnTo>
                    <a:lnTo>
                      <a:pt x="23" y="11"/>
                    </a:lnTo>
                    <a:lnTo>
                      <a:pt x="15" y="16"/>
                    </a:lnTo>
                    <a:lnTo>
                      <a:pt x="6" y="25"/>
                    </a:lnTo>
                    <a:lnTo>
                      <a:pt x="0" y="32"/>
                    </a:lnTo>
                    <a:lnTo>
                      <a:pt x="9" y="38"/>
                    </a:lnTo>
                    <a:lnTo>
                      <a:pt x="15" y="31"/>
                    </a:lnTo>
                    <a:lnTo>
                      <a:pt x="23" y="23"/>
                    </a:lnTo>
                    <a:lnTo>
                      <a:pt x="30" y="18"/>
                    </a:lnTo>
                    <a:lnTo>
                      <a:pt x="38" y="14"/>
                    </a:lnTo>
                    <a:lnTo>
                      <a:pt x="44" y="11"/>
                    </a:lnTo>
                    <a:lnTo>
                      <a:pt x="49" y="9"/>
                    </a:lnTo>
                    <a:lnTo>
                      <a:pt x="55" y="9"/>
                    </a:lnTo>
                    <a:lnTo>
                      <a:pt x="59" y="11"/>
                    </a:lnTo>
                    <a:lnTo>
                      <a:pt x="63" y="2"/>
                    </a:lnTo>
                    <a:close/>
                  </a:path>
                </a:pathLst>
              </a:custGeom>
              <a:solidFill>
                <a:srgbClr val="000000"/>
              </a:solidFill>
              <a:ln w="9525">
                <a:noFill/>
                <a:round/>
                <a:headEnd/>
                <a:tailEnd/>
              </a:ln>
            </p:spPr>
            <p:txBody>
              <a:bodyPr/>
              <a:lstStyle/>
              <a:p>
                <a:endParaRPr lang="en-US"/>
              </a:p>
            </p:txBody>
          </p:sp>
          <p:sp>
            <p:nvSpPr>
              <p:cNvPr id="12347" name="Freeform 1037"/>
              <p:cNvSpPr>
                <a:spLocks/>
              </p:cNvSpPr>
              <p:nvPr/>
            </p:nvSpPr>
            <p:spPr bwMode="auto">
              <a:xfrm>
                <a:off x="2747" y="4040"/>
                <a:ext cx="8" cy="19"/>
              </a:xfrm>
              <a:custGeom>
                <a:avLst/>
                <a:gdLst>
                  <a:gd name="T0" fmla="*/ 0 w 26"/>
                  <a:gd name="T1" fmla="*/ 1 h 58"/>
                  <a:gd name="T2" fmla="*/ 0 w 26"/>
                  <a:gd name="T3" fmla="*/ 1 h 58"/>
                  <a:gd name="T4" fmla="*/ 0 w 26"/>
                  <a:gd name="T5" fmla="*/ 1 h 58"/>
                  <a:gd name="T6" fmla="*/ 0 w 26"/>
                  <a:gd name="T7" fmla="*/ 0 h 58"/>
                  <a:gd name="T8" fmla="*/ 0 w 26"/>
                  <a:gd name="T9" fmla="*/ 0 h 58"/>
                  <a:gd name="T10" fmla="*/ 0 w 26"/>
                  <a:gd name="T11" fmla="*/ 0 h 58"/>
                  <a:gd name="T12" fmla="*/ 0 w 26"/>
                  <a:gd name="T13" fmla="*/ 0 h 58"/>
                  <a:gd name="T14" fmla="*/ 0 w 26"/>
                  <a:gd name="T15" fmla="*/ 0 h 58"/>
                  <a:gd name="T16" fmla="*/ 0 w 26"/>
                  <a:gd name="T17" fmla="*/ 0 h 58"/>
                  <a:gd name="T18" fmla="*/ 0 w 26"/>
                  <a:gd name="T19" fmla="*/ 0 h 58"/>
                  <a:gd name="T20" fmla="*/ 0 w 26"/>
                  <a:gd name="T21" fmla="*/ 0 h 58"/>
                  <a:gd name="T22" fmla="*/ 0 w 26"/>
                  <a:gd name="T23" fmla="*/ 0 h 58"/>
                  <a:gd name="T24" fmla="*/ 0 w 26"/>
                  <a:gd name="T25" fmla="*/ 0 h 58"/>
                  <a:gd name="T26" fmla="*/ 0 w 26"/>
                  <a:gd name="T27" fmla="*/ 0 h 58"/>
                  <a:gd name="T28" fmla="*/ 0 w 26"/>
                  <a:gd name="T29" fmla="*/ 0 h 58"/>
                  <a:gd name="T30" fmla="*/ 0 w 26"/>
                  <a:gd name="T31" fmla="*/ 0 h 58"/>
                  <a:gd name="T32" fmla="*/ 0 w 26"/>
                  <a:gd name="T33" fmla="*/ 0 h 58"/>
                  <a:gd name="T34" fmla="*/ 0 w 26"/>
                  <a:gd name="T35" fmla="*/ 1 h 58"/>
                  <a:gd name="T36" fmla="*/ 0 w 26"/>
                  <a:gd name="T37" fmla="*/ 1 h 58"/>
                  <a:gd name="T38" fmla="*/ 0 w 26"/>
                  <a:gd name="T39" fmla="*/ 1 h 58"/>
                  <a:gd name="T40" fmla="*/ 0 w 26"/>
                  <a:gd name="T41" fmla="*/ 1 h 58"/>
                  <a:gd name="T42" fmla="*/ 0 w 26"/>
                  <a:gd name="T43" fmla="*/ 1 h 58"/>
                  <a:gd name="T44" fmla="*/ 0 w 26"/>
                  <a:gd name="T45" fmla="*/ 1 h 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
                  <a:gd name="T70" fmla="*/ 0 h 58"/>
                  <a:gd name="T71" fmla="*/ 26 w 26"/>
                  <a:gd name="T72" fmla="*/ 58 h 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 h="58">
                    <a:moveTo>
                      <a:pt x="10" y="58"/>
                    </a:moveTo>
                    <a:lnTo>
                      <a:pt x="10" y="58"/>
                    </a:lnTo>
                    <a:lnTo>
                      <a:pt x="17" y="50"/>
                    </a:lnTo>
                    <a:lnTo>
                      <a:pt x="22" y="40"/>
                    </a:lnTo>
                    <a:lnTo>
                      <a:pt x="25" y="32"/>
                    </a:lnTo>
                    <a:lnTo>
                      <a:pt x="26" y="25"/>
                    </a:lnTo>
                    <a:lnTo>
                      <a:pt x="26" y="18"/>
                    </a:lnTo>
                    <a:lnTo>
                      <a:pt x="25" y="11"/>
                    </a:lnTo>
                    <a:lnTo>
                      <a:pt x="21" y="4"/>
                    </a:lnTo>
                    <a:lnTo>
                      <a:pt x="14" y="0"/>
                    </a:lnTo>
                    <a:lnTo>
                      <a:pt x="10" y="9"/>
                    </a:lnTo>
                    <a:lnTo>
                      <a:pt x="11" y="10"/>
                    </a:lnTo>
                    <a:lnTo>
                      <a:pt x="14" y="13"/>
                    </a:lnTo>
                    <a:lnTo>
                      <a:pt x="14" y="18"/>
                    </a:lnTo>
                    <a:lnTo>
                      <a:pt x="14" y="23"/>
                    </a:lnTo>
                    <a:lnTo>
                      <a:pt x="13" y="30"/>
                    </a:lnTo>
                    <a:lnTo>
                      <a:pt x="10" y="37"/>
                    </a:lnTo>
                    <a:lnTo>
                      <a:pt x="6" y="45"/>
                    </a:lnTo>
                    <a:lnTo>
                      <a:pt x="0" y="53"/>
                    </a:lnTo>
                    <a:lnTo>
                      <a:pt x="10" y="58"/>
                    </a:lnTo>
                    <a:close/>
                  </a:path>
                </a:pathLst>
              </a:custGeom>
              <a:solidFill>
                <a:srgbClr val="000000"/>
              </a:solidFill>
              <a:ln w="9525">
                <a:noFill/>
                <a:round/>
                <a:headEnd/>
                <a:tailEnd/>
              </a:ln>
            </p:spPr>
            <p:txBody>
              <a:bodyPr/>
              <a:lstStyle/>
              <a:p>
                <a:endParaRPr lang="en-US"/>
              </a:p>
            </p:txBody>
          </p:sp>
          <p:sp>
            <p:nvSpPr>
              <p:cNvPr id="12348" name="Freeform 1038"/>
              <p:cNvSpPr>
                <a:spLocks/>
              </p:cNvSpPr>
              <p:nvPr/>
            </p:nvSpPr>
            <p:spPr bwMode="auto">
              <a:xfrm>
                <a:off x="2729" y="4058"/>
                <a:ext cx="21" cy="12"/>
              </a:xfrm>
              <a:custGeom>
                <a:avLst/>
                <a:gdLst>
                  <a:gd name="T0" fmla="*/ 0 w 64"/>
                  <a:gd name="T1" fmla="*/ 0 h 38"/>
                  <a:gd name="T2" fmla="*/ 0 w 64"/>
                  <a:gd name="T3" fmla="*/ 0 h 38"/>
                  <a:gd name="T4" fmla="*/ 0 w 64"/>
                  <a:gd name="T5" fmla="*/ 0 h 38"/>
                  <a:gd name="T6" fmla="*/ 0 w 64"/>
                  <a:gd name="T7" fmla="*/ 0 h 38"/>
                  <a:gd name="T8" fmla="*/ 0 w 64"/>
                  <a:gd name="T9" fmla="*/ 0 h 38"/>
                  <a:gd name="T10" fmla="*/ 0 w 64"/>
                  <a:gd name="T11" fmla="*/ 0 h 38"/>
                  <a:gd name="T12" fmla="*/ 0 w 64"/>
                  <a:gd name="T13" fmla="*/ 0 h 38"/>
                  <a:gd name="T14" fmla="*/ 1 w 64"/>
                  <a:gd name="T15" fmla="*/ 0 h 38"/>
                  <a:gd name="T16" fmla="*/ 1 w 64"/>
                  <a:gd name="T17" fmla="*/ 0 h 38"/>
                  <a:gd name="T18" fmla="*/ 1 w 64"/>
                  <a:gd name="T19" fmla="*/ 0 h 38"/>
                  <a:gd name="T20" fmla="*/ 1 w 64"/>
                  <a:gd name="T21" fmla="*/ 0 h 38"/>
                  <a:gd name="T22" fmla="*/ 1 w 64"/>
                  <a:gd name="T23" fmla="*/ 0 h 38"/>
                  <a:gd name="T24" fmla="*/ 0 w 64"/>
                  <a:gd name="T25" fmla="*/ 0 h 38"/>
                  <a:gd name="T26" fmla="*/ 0 w 64"/>
                  <a:gd name="T27" fmla="*/ 0 h 38"/>
                  <a:gd name="T28" fmla="*/ 0 w 64"/>
                  <a:gd name="T29" fmla="*/ 0 h 38"/>
                  <a:gd name="T30" fmla="*/ 0 w 64"/>
                  <a:gd name="T31" fmla="*/ 0 h 38"/>
                  <a:gd name="T32" fmla="*/ 0 w 64"/>
                  <a:gd name="T33" fmla="*/ 0 h 38"/>
                  <a:gd name="T34" fmla="*/ 0 w 64"/>
                  <a:gd name="T35" fmla="*/ 0 h 38"/>
                  <a:gd name="T36" fmla="*/ 0 w 64"/>
                  <a:gd name="T37" fmla="*/ 0 h 38"/>
                  <a:gd name="T38" fmla="*/ 0 w 64"/>
                  <a:gd name="T39" fmla="*/ 0 h 38"/>
                  <a:gd name="T40" fmla="*/ 0 w 64"/>
                  <a:gd name="T41" fmla="*/ 0 h 38"/>
                  <a:gd name="T42" fmla="*/ 0 w 64"/>
                  <a:gd name="T43" fmla="*/ 0 h 38"/>
                  <a:gd name="T44" fmla="*/ 0 w 64"/>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4"/>
                  <a:gd name="T70" fmla="*/ 0 h 38"/>
                  <a:gd name="T71" fmla="*/ 64 w 64"/>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4" h="38">
                    <a:moveTo>
                      <a:pt x="0" y="35"/>
                    </a:moveTo>
                    <a:lnTo>
                      <a:pt x="0" y="35"/>
                    </a:lnTo>
                    <a:lnTo>
                      <a:pt x="9" y="38"/>
                    </a:lnTo>
                    <a:lnTo>
                      <a:pt x="16" y="37"/>
                    </a:lnTo>
                    <a:lnTo>
                      <a:pt x="24" y="35"/>
                    </a:lnTo>
                    <a:lnTo>
                      <a:pt x="33" y="32"/>
                    </a:lnTo>
                    <a:lnTo>
                      <a:pt x="40" y="26"/>
                    </a:lnTo>
                    <a:lnTo>
                      <a:pt x="49" y="21"/>
                    </a:lnTo>
                    <a:lnTo>
                      <a:pt x="57" y="13"/>
                    </a:lnTo>
                    <a:lnTo>
                      <a:pt x="64" y="5"/>
                    </a:lnTo>
                    <a:lnTo>
                      <a:pt x="54" y="0"/>
                    </a:lnTo>
                    <a:lnTo>
                      <a:pt x="49" y="7"/>
                    </a:lnTo>
                    <a:lnTo>
                      <a:pt x="40" y="14"/>
                    </a:lnTo>
                    <a:lnTo>
                      <a:pt x="35" y="19"/>
                    </a:lnTo>
                    <a:lnTo>
                      <a:pt x="27" y="22"/>
                    </a:lnTo>
                    <a:lnTo>
                      <a:pt x="20" y="26"/>
                    </a:lnTo>
                    <a:lnTo>
                      <a:pt x="14" y="27"/>
                    </a:lnTo>
                    <a:lnTo>
                      <a:pt x="9" y="28"/>
                    </a:lnTo>
                    <a:lnTo>
                      <a:pt x="6" y="27"/>
                    </a:lnTo>
                    <a:lnTo>
                      <a:pt x="0" y="35"/>
                    </a:lnTo>
                    <a:close/>
                  </a:path>
                </a:pathLst>
              </a:custGeom>
              <a:solidFill>
                <a:srgbClr val="000000"/>
              </a:solidFill>
              <a:ln w="9525">
                <a:noFill/>
                <a:round/>
                <a:headEnd/>
                <a:tailEnd/>
              </a:ln>
            </p:spPr>
            <p:txBody>
              <a:bodyPr/>
              <a:lstStyle/>
              <a:p>
                <a:endParaRPr lang="en-US"/>
              </a:p>
            </p:txBody>
          </p:sp>
          <p:sp>
            <p:nvSpPr>
              <p:cNvPr id="12349" name="Freeform 1039"/>
              <p:cNvSpPr>
                <a:spLocks/>
              </p:cNvSpPr>
              <p:nvPr/>
            </p:nvSpPr>
            <p:spPr bwMode="auto">
              <a:xfrm>
                <a:off x="2738" y="3990"/>
                <a:ext cx="94" cy="6"/>
              </a:xfrm>
              <a:custGeom>
                <a:avLst/>
                <a:gdLst>
                  <a:gd name="T0" fmla="*/ 0 w 283"/>
                  <a:gd name="T1" fmla="*/ 0 h 19"/>
                  <a:gd name="T2" fmla="*/ 0 w 283"/>
                  <a:gd name="T3" fmla="*/ 0 h 19"/>
                  <a:gd name="T4" fmla="*/ 3 w 283"/>
                  <a:gd name="T5" fmla="*/ 0 h 19"/>
                  <a:gd name="T6" fmla="*/ 3 w 283"/>
                  <a:gd name="T7" fmla="*/ 0 h 19"/>
                  <a:gd name="T8" fmla="*/ 0 w 283"/>
                  <a:gd name="T9" fmla="*/ 0 h 19"/>
                  <a:gd name="T10" fmla="*/ 0 60000 65536"/>
                  <a:gd name="T11" fmla="*/ 0 60000 65536"/>
                  <a:gd name="T12" fmla="*/ 0 60000 65536"/>
                  <a:gd name="T13" fmla="*/ 0 60000 65536"/>
                  <a:gd name="T14" fmla="*/ 0 60000 65536"/>
                  <a:gd name="T15" fmla="*/ 0 w 283"/>
                  <a:gd name="T16" fmla="*/ 0 h 19"/>
                  <a:gd name="T17" fmla="*/ 283 w 283"/>
                  <a:gd name="T18" fmla="*/ 19 h 19"/>
                </a:gdLst>
                <a:ahLst/>
                <a:cxnLst>
                  <a:cxn ang="T10">
                    <a:pos x="T0" y="T1"/>
                  </a:cxn>
                  <a:cxn ang="T11">
                    <a:pos x="T2" y="T3"/>
                  </a:cxn>
                  <a:cxn ang="T12">
                    <a:pos x="T4" y="T5"/>
                  </a:cxn>
                  <a:cxn ang="T13">
                    <a:pos x="T6" y="T7"/>
                  </a:cxn>
                  <a:cxn ang="T14">
                    <a:pos x="T8" y="T9"/>
                  </a:cxn>
                </a:cxnLst>
                <a:rect l="T15" t="T16" r="T17" b="T18"/>
                <a:pathLst>
                  <a:path w="283" h="19">
                    <a:moveTo>
                      <a:pt x="0" y="19"/>
                    </a:moveTo>
                    <a:lnTo>
                      <a:pt x="21" y="0"/>
                    </a:lnTo>
                    <a:lnTo>
                      <a:pt x="266" y="1"/>
                    </a:lnTo>
                    <a:lnTo>
                      <a:pt x="283" y="19"/>
                    </a:lnTo>
                    <a:lnTo>
                      <a:pt x="0" y="19"/>
                    </a:lnTo>
                    <a:close/>
                  </a:path>
                </a:pathLst>
              </a:custGeom>
              <a:solidFill>
                <a:srgbClr val="FFFFFF"/>
              </a:solidFill>
              <a:ln w="9525">
                <a:noFill/>
                <a:round/>
                <a:headEnd/>
                <a:tailEnd/>
              </a:ln>
            </p:spPr>
            <p:txBody>
              <a:bodyPr/>
              <a:lstStyle/>
              <a:p>
                <a:endParaRPr lang="en-US"/>
              </a:p>
            </p:txBody>
          </p:sp>
          <p:sp>
            <p:nvSpPr>
              <p:cNvPr id="12350" name="Freeform 1040"/>
              <p:cNvSpPr>
                <a:spLocks/>
              </p:cNvSpPr>
              <p:nvPr/>
            </p:nvSpPr>
            <p:spPr bwMode="auto">
              <a:xfrm>
                <a:off x="2733" y="3992"/>
                <a:ext cx="103" cy="9"/>
              </a:xfrm>
              <a:custGeom>
                <a:avLst/>
                <a:gdLst>
                  <a:gd name="T0" fmla="*/ 0 w 308"/>
                  <a:gd name="T1" fmla="*/ 0 h 26"/>
                  <a:gd name="T2" fmla="*/ 0 w 308"/>
                  <a:gd name="T3" fmla="*/ 0 h 26"/>
                  <a:gd name="T4" fmla="*/ 4 w 308"/>
                  <a:gd name="T5" fmla="*/ 0 h 26"/>
                  <a:gd name="T6" fmla="*/ 4 w 308"/>
                  <a:gd name="T7" fmla="*/ 0 h 26"/>
                  <a:gd name="T8" fmla="*/ 0 w 308"/>
                  <a:gd name="T9" fmla="*/ 0 h 26"/>
                  <a:gd name="T10" fmla="*/ 0 60000 65536"/>
                  <a:gd name="T11" fmla="*/ 0 60000 65536"/>
                  <a:gd name="T12" fmla="*/ 0 60000 65536"/>
                  <a:gd name="T13" fmla="*/ 0 60000 65536"/>
                  <a:gd name="T14" fmla="*/ 0 60000 65536"/>
                  <a:gd name="T15" fmla="*/ 0 w 308"/>
                  <a:gd name="T16" fmla="*/ 0 h 26"/>
                  <a:gd name="T17" fmla="*/ 308 w 308"/>
                  <a:gd name="T18" fmla="*/ 26 h 26"/>
                </a:gdLst>
                <a:ahLst/>
                <a:cxnLst>
                  <a:cxn ang="T10">
                    <a:pos x="T0" y="T1"/>
                  </a:cxn>
                  <a:cxn ang="T11">
                    <a:pos x="T2" y="T3"/>
                  </a:cxn>
                  <a:cxn ang="T12">
                    <a:pos x="T4" y="T5"/>
                  </a:cxn>
                  <a:cxn ang="T13">
                    <a:pos x="T6" y="T7"/>
                  </a:cxn>
                  <a:cxn ang="T14">
                    <a:pos x="T8" y="T9"/>
                  </a:cxn>
                </a:cxnLst>
                <a:rect l="T15" t="T16" r="T17" b="T18"/>
                <a:pathLst>
                  <a:path w="308" h="26">
                    <a:moveTo>
                      <a:pt x="26" y="0"/>
                    </a:moveTo>
                    <a:lnTo>
                      <a:pt x="0" y="26"/>
                    </a:lnTo>
                    <a:lnTo>
                      <a:pt x="308" y="26"/>
                    </a:lnTo>
                    <a:lnTo>
                      <a:pt x="284" y="0"/>
                    </a:lnTo>
                    <a:lnTo>
                      <a:pt x="26" y="0"/>
                    </a:lnTo>
                    <a:close/>
                  </a:path>
                </a:pathLst>
              </a:custGeom>
              <a:solidFill>
                <a:srgbClr val="F5F5F5"/>
              </a:solidFill>
              <a:ln w="9525">
                <a:noFill/>
                <a:round/>
                <a:headEnd/>
                <a:tailEnd/>
              </a:ln>
            </p:spPr>
            <p:txBody>
              <a:bodyPr/>
              <a:lstStyle/>
              <a:p>
                <a:endParaRPr lang="en-US"/>
              </a:p>
            </p:txBody>
          </p:sp>
          <p:sp>
            <p:nvSpPr>
              <p:cNvPr id="12351" name="Freeform 1041"/>
              <p:cNvSpPr>
                <a:spLocks/>
              </p:cNvSpPr>
              <p:nvPr/>
            </p:nvSpPr>
            <p:spPr bwMode="auto">
              <a:xfrm>
                <a:off x="2728" y="3996"/>
                <a:ext cx="112" cy="9"/>
              </a:xfrm>
              <a:custGeom>
                <a:avLst/>
                <a:gdLst>
                  <a:gd name="T0" fmla="*/ 0 w 335"/>
                  <a:gd name="T1" fmla="*/ 0 h 26"/>
                  <a:gd name="T2" fmla="*/ 0 w 335"/>
                  <a:gd name="T3" fmla="*/ 0 h 26"/>
                  <a:gd name="T4" fmla="*/ 4 w 335"/>
                  <a:gd name="T5" fmla="*/ 0 h 26"/>
                  <a:gd name="T6" fmla="*/ 4 w 335"/>
                  <a:gd name="T7" fmla="*/ 0 h 26"/>
                  <a:gd name="T8" fmla="*/ 0 w 335"/>
                  <a:gd name="T9" fmla="*/ 0 h 26"/>
                  <a:gd name="T10" fmla="*/ 0 60000 65536"/>
                  <a:gd name="T11" fmla="*/ 0 60000 65536"/>
                  <a:gd name="T12" fmla="*/ 0 60000 65536"/>
                  <a:gd name="T13" fmla="*/ 0 60000 65536"/>
                  <a:gd name="T14" fmla="*/ 0 60000 65536"/>
                  <a:gd name="T15" fmla="*/ 0 w 335"/>
                  <a:gd name="T16" fmla="*/ 0 h 26"/>
                  <a:gd name="T17" fmla="*/ 335 w 335"/>
                  <a:gd name="T18" fmla="*/ 26 h 26"/>
                </a:gdLst>
                <a:ahLst/>
                <a:cxnLst>
                  <a:cxn ang="T10">
                    <a:pos x="T0" y="T1"/>
                  </a:cxn>
                  <a:cxn ang="T11">
                    <a:pos x="T2" y="T3"/>
                  </a:cxn>
                  <a:cxn ang="T12">
                    <a:pos x="T4" y="T5"/>
                  </a:cxn>
                  <a:cxn ang="T13">
                    <a:pos x="T6" y="T7"/>
                  </a:cxn>
                  <a:cxn ang="T14">
                    <a:pos x="T8" y="T9"/>
                  </a:cxn>
                </a:cxnLst>
                <a:rect l="T15" t="T16" r="T17" b="T18"/>
                <a:pathLst>
                  <a:path w="335" h="26">
                    <a:moveTo>
                      <a:pt x="29" y="0"/>
                    </a:moveTo>
                    <a:lnTo>
                      <a:pt x="0" y="26"/>
                    </a:lnTo>
                    <a:lnTo>
                      <a:pt x="335" y="26"/>
                    </a:lnTo>
                    <a:lnTo>
                      <a:pt x="312" y="0"/>
                    </a:lnTo>
                    <a:lnTo>
                      <a:pt x="29" y="0"/>
                    </a:lnTo>
                    <a:close/>
                  </a:path>
                </a:pathLst>
              </a:custGeom>
              <a:solidFill>
                <a:srgbClr val="EDEDED"/>
              </a:solidFill>
              <a:ln w="9525">
                <a:noFill/>
                <a:round/>
                <a:headEnd/>
                <a:tailEnd/>
              </a:ln>
            </p:spPr>
            <p:txBody>
              <a:bodyPr/>
              <a:lstStyle/>
              <a:p>
                <a:endParaRPr lang="en-US"/>
              </a:p>
            </p:txBody>
          </p:sp>
          <p:sp>
            <p:nvSpPr>
              <p:cNvPr id="12352" name="Freeform 1042"/>
              <p:cNvSpPr>
                <a:spLocks/>
              </p:cNvSpPr>
              <p:nvPr/>
            </p:nvSpPr>
            <p:spPr bwMode="auto">
              <a:xfrm>
                <a:off x="2727" y="4001"/>
                <a:ext cx="114" cy="8"/>
              </a:xfrm>
              <a:custGeom>
                <a:avLst/>
                <a:gdLst>
                  <a:gd name="T0" fmla="*/ 0 w 343"/>
                  <a:gd name="T1" fmla="*/ 0 h 26"/>
                  <a:gd name="T2" fmla="*/ 0 w 343"/>
                  <a:gd name="T3" fmla="*/ 0 h 26"/>
                  <a:gd name="T4" fmla="*/ 0 w 343"/>
                  <a:gd name="T5" fmla="*/ 0 h 26"/>
                  <a:gd name="T6" fmla="*/ 4 w 343"/>
                  <a:gd name="T7" fmla="*/ 0 h 26"/>
                  <a:gd name="T8" fmla="*/ 4 w 343"/>
                  <a:gd name="T9" fmla="*/ 0 h 26"/>
                  <a:gd name="T10" fmla="*/ 4 w 343"/>
                  <a:gd name="T11" fmla="*/ 0 h 26"/>
                  <a:gd name="T12" fmla="*/ 0 w 343"/>
                  <a:gd name="T13" fmla="*/ 0 h 26"/>
                  <a:gd name="T14" fmla="*/ 0 60000 65536"/>
                  <a:gd name="T15" fmla="*/ 0 60000 65536"/>
                  <a:gd name="T16" fmla="*/ 0 60000 65536"/>
                  <a:gd name="T17" fmla="*/ 0 60000 65536"/>
                  <a:gd name="T18" fmla="*/ 0 60000 65536"/>
                  <a:gd name="T19" fmla="*/ 0 60000 65536"/>
                  <a:gd name="T20" fmla="*/ 0 60000 65536"/>
                  <a:gd name="T21" fmla="*/ 0 w 343"/>
                  <a:gd name="T22" fmla="*/ 0 h 26"/>
                  <a:gd name="T23" fmla="*/ 343 w 343"/>
                  <a:gd name="T24" fmla="*/ 26 h 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3" h="26">
                    <a:moveTo>
                      <a:pt x="0" y="26"/>
                    </a:moveTo>
                    <a:lnTo>
                      <a:pt x="0" y="17"/>
                    </a:lnTo>
                    <a:lnTo>
                      <a:pt x="19" y="0"/>
                    </a:lnTo>
                    <a:lnTo>
                      <a:pt x="327" y="0"/>
                    </a:lnTo>
                    <a:lnTo>
                      <a:pt x="343" y="20"/>
                    </a:lnTo>
                    <a:lnTo>
                      <a:pt x="343" y="26"/>
                    </a:lnTo>
                    <a:lnTo>
                      <a:pt x="0" y="26"/>
                    </a:lnTo>
                    <a:close/>
                  </a:path>
                </a:pathLst>
              </a:custGeom>
              <a:solidFill>
                <a:srgbClr val="E3E3E3"/>
              </a:solidFill>
              <a:ln w="9525">
                <a:noFill/>
                <a:round/>
                <a:headEnd/>
                <a:tailEnd/>
              </a:ln>
            </p:spPr>
            <p:txBody>
              <a:bodyPr/>
              <a:lstStyle/>
              <a:p>
                <a:endParaRPr lang="en-US"/>
              </a:p>
            </p:txBody>
          </p:sp>
          <p:sp>
            <p:nvSpPr>
              <p:cNvPr id="12353" name="Freeform 1043"/>
              <p:cNvSpPr>
                <a:spLocks/>
              </p:cNvSpPr>
              <p:nvPr/>
            </p:nvSpPr>
            <p:spPr bwMode="auto">
              <a:xfrm>
                <a:off x="2727" y="4005"/>
                <a:ext cx="114" cy="8"/>
              </a:xfrm>
              <a:custGeom>
                <a:avLst/>
                <a:gdLst>
                  <a:gd name="T0" fmla="*/ 0 w 343"/>
                  <a:gd name="T1" fmla="*/ 0 h 25"/>
                  <a:gd name="T2" fmla="*/ 0 w 343"/>
                  <a:gd name="T3" fmla="*/ 0 h 25"/>
                  <a:gd name="T4" fmla="*/ 0 w 343"/>
                  <a:gd name="T5" fmla="*/ 0 h 25"/>
                  <a:gd name="T6" fmla="*/ 4 w 343"/>
                  <a:gd name="T7" fmla="*/ 0 h 25"/>
                  <a:gd name="T8" fmla="*/ 4 w 343"/>
                  <a:gd name="T9" fmla="*/ 0 h 25"/>
                  <a:gd name="T10" fmla="*/ 4 w 343"/>
                  <a:gd name="T11" fmla="*/ 0 h 25"/>
                  <a:gd name="T12" fmla="*/ 0 w 343"/>
                  <a:gd name="T13" fmla="*/ 0 h 25"/>
                  <a:gd name="T14" fmla="*/ 0 60000 65536"/>
                  <a:gd name="T15" fmla="*/ 0 60000 65536"/>
                  <a:gd name="T16" fmla="*/ 0 60000 65536"/>
                  <a:gd name="T17" fmla="*/ 0 60000 65536"/>
                  <a:gd name="T18" fmla="*/ 0 60000 65536"/>
                  <a:gd name="T19" fmla="*/ 0 60000 65536"/>
                  <a:gd name="T20" fmla="*/ 0 60000 65536"/>
                  <a:gd name="T21" fmla="*/ 0 w 343"/>
                  <a:gd name="T22" fmla="*/ 0 h 25"/>
                  <a:gd name="T23" fmla="*/ 343 w 343"/>
                  <a:gd name="T24" fmla="*/ 25 h 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3" h="25">
                    <a:moveTo>
                      <a:pt x="0" y="25"/>
                    </a:moveTo>
                    <a:lnTo>
                      <a:pt x="0" y="4"/>
                    </a:lnTo>
                    <a:lnTo>
                      <a:pt x="4" y="0"/>
                    </a:lnTo>
                    <a:lnTo>
                      <a:pt x="339" y="0"/>
                    </a:lnTo>
                    <a:lnTo>
                      <a:pt x="343" y="7"/>
                    </a:lnTo>
                    <a:lnTo>
                      <a:pt x="343" y="25"/>
                    </a:lnTo>
                    <a:lnTo>
                      <a:pt x="0" y="25"/>
                    </a:lnTo>
                    <a:close/>
                  </a:path>
                </a:pathLst>
              </a:custGeom>
              <a:solidFill>
                <a:srgbClr val="D9D9D9"/>
              </a:solidFill>
              <a:ln w="9525">
                <a:noFill/>
                <a:round/>
                <a:headEnd/>
                <a:tailEnd/>
              </a:ln>
            </p:spPr>
            <p:txBody>
              <a:bodyPr/>
              <a:lstStyle/>
              <a:p>
                <a:endParaRPr lang="en-US"/>
              </a:p>
            </p:txBody>
          </p:sp>
          <p:sp>
            <p:nvSpPr>
              <p:cNvPr id="12354" name="Rectangle 1044"/>
              <p:cNvSpPr>
                <a:spLocks noChangeArrowheads="1"/>
              </p:cNvSpPr>
              <p:nvPr/>
            </p:nvSpPr>
            <p:spPr bwMode="auto">
              <a:xfrm>
                <a:off x="2727" y="4009"/>
                <a:ext cx="114" cy="9"/>
              </a:xfrm>
              <a:prstGeom prst="rect">
                <a:avLst/>
              </a:prstGeom>
              <a:solidFill>
                <a:srgbClr val="D1D1D1"/>
              </a:solidFill>
              <a:ln w="9525">
                <a:noFill/>
                <a:miter lim="800000"/>
                <a:headEnd/>
                <a:tailEnd/>
              </a:ln>
            </p:spPr>
            <p:txBody>
              <a:bodyPr/>
              <a:lstStyle/>
              <a:p>
                <a:endParaRPr lang="zh-CN" altLang="en-US" b="1"/>
              </a:p>
            </p:txBody>
          </p:sp>
          <p:sp>
            <p:nvSpPr>
              <p:cNvPr id="12355" name="Rectangle 1045"/>
              <p:cNvSpPr>
                <a:spLocks noChangeArrowheads="1"/>
              </p:cNvSpPr>
              <p:nvPr/>
            </p:nvSpPr>
            <p:spPr bwMode="auto">
              <a:xfrm>
                <a:off x="2727" y="4013"/>
                <a:ext cx="114" cy="9"/>
              </a:xfrm>
              <a:prstGeom prst="rect">
                <a:avLst/>
              </a:prstGeom>
              <a:solidFill>
                <a:srgbClr val="C7C7C7"/>
              </a:solidFill>
              <a:ln w="9525">
                <a:noFill/>
                <a:miter lim="800000"/>
                <a:headEnd/>
                <a:tailEnd/>
              </a:ln>
            </p:spPr>
            <p:txBody>
              <a:bodyPr/>
              <a:lstStyle/>
              <a:p>
                <a:endParaRPr lang="zh-CN" altLang="en-US" b="1"/>
              </a:p>
            </p:txBody>
          </p:sp>
          <p:sp>
            <p:nvSpPr>
              <p:cNvPr id="12356" name="Rectangle 1046"/>
              <p:cNvSpPr>
                <a:spLocks noChangeArrowheads="1"/>
              </p:cNvSpPr>
              <p:nvPr/>
            </p:nvSpPr>
            <p:spPr bwMode="auto">
              <a:xfrm>
                <a:off x="2727" y="4018"/>
                <a:ext cx="114" cy="8"/>
              </a:xfrm>
              <a:prstGeom prst="rect">
                <a:avLst/>
              </a:prstGeom>
              <a:solidFill>
                <a:srgbClr val="BFBFBF"/>
              </a:solidFill>
              <a:ln w="9525">
                <a:noFill/>
                <a:miter lim="800000"/>
                <a:headEnd/>
                <a:tailEnd/>
              </a:ln>
            </p:spPr>
            <p:txBody>
              <a:bodyPr/>
              <a:lstStyle/>
              <a:p>
                <a:endParaRPr lang="zh-CN" altLang="en-US" b="1"/>
              </a:p>
            </p:txBody>
          </p:sp>
          <p:sp>
            <p:nvSpPr>
              <p:cNvPr id="12357" name="Rectangle 1047"/>
              <p:cNvSpPr>
                <a:spLocks noChangeArrowheads="1"/>
              </p:cNvSpPr>
              <p:nvPr/>
            </p:nvSpPr>
            <p:spPr bwMode="auto">
              <a:xfrm>
                <a:off x="2727" y="4022"/>
                <a:ext cx="114" cy="9"/>
              </a:xfrm>
              <a:prstGeom prst="rect">
                <a:avLst/>
              </a:prstGeom>
              <a:solidFill>
                <a:srgbClr val="B5B5B5"/>
              </a:solidFill>
              <a:ln w="9525">
                <a:noFill/>
                <a:miter lim="800000"/>
                <a:headEnd/>
                <a:tailEnd/>
              </a:ln>
            </p:spPr>
            <p:txBody>
              <a:bodyPr/>
              <a:lstStyle/>
              <a:p>
                <a:endParaRPr lang="zh-CN" altLang="en-US" b="1"/>
              </a:p>
            </p:txBody>
          </p:sp>
          <p:sp>
            <p:nvSpPr>
              <p:cNvPr id="12358" name="Freeform 1048"/>
              <p:cNvSpPr>
                <a:spLocks/>
              </p:cNvSpPr>
              <p:nvPr/>
            </p:nvSpPr>
            <p:spPr bwMode="auto">
              <a:xfrm>
                <a:off x="2727" y="4026"/>
                <a:ext cx="114" cy="9"/>
              </a:xfrm>
              <a:custGeom>
                <a:avLst/>
                <a:gdLst>
                  <a:gd name="T0" fmla="*/ 1 w 343"/>
                  <a:gd name="T1" fmla="*/ 0 h 25"/>
                  <a:gd name="T2" fmla="*/ 1 w 343"/>
                  <a:gd name="T3" fmla="*/ 0 h 25"/>
                  <a:gd name="T4" fmla="*/ 1 w 343"/>
                  <a:gd name="T5" fmla="*/ 0 h 25"/>
                  <a:gd name="T6" fmla="*/ 2 w 343"/>
                  <a:gd name="T7" fmla="*/ 0 h 25"/>
                  <a:gd name="T8" fmla="*/ 2 w 343"/>
                  <a:gd name="T9" fmla="*/ 0 h 25"/>
                  <a:gd name="T10" fmla="*/ 2 w 343"/>
                  <a:gd name="T11" fmla="*/ 0 h 25"/>
                  <a:gd name="T12" fmla="*/ 2 w 343"/>
                  <a:gd name="T13" fmla="*/ 0 h 25"/>
                  <a:gd name="T14" fmla="*/ 2 w 343"/>
                  <a:gd name="T15" fmla="*/ 0 h 25"/>
                  <a:gd name="T16" fmla="*/ 2 w 343"/>
                  <a:gd name="T17" fmla="*/ 0 h 25"/>
                  <a:gd name="T18" fmla="*/ 2 w 343"/>
                  <a:gd name="T19" fmla="*/ 0 h 25"/>
                  <a:gd name="T20" fmla="*/ 2 w 343"/>
                  <a:gd name="T21" fmla="*/ 0 h 25"/>
                  <a:gd name="T22" fmla="*/ 2 w 343"/>
                  <a:gd name="T23" fmla="*/ 0 h 25"/>
                  <a:gd name="T24" fmla="*/ 3 w 343"/>
                  <a:gd name="T25" fmla="*/ 0 h 25"/>
                  <a:gd name="T26" fmla="*/ 3 w 343"/>
                  <a:gd name="T27" fmla="*/ 0 h 25"/>
                  <a:gd name="T28" fmla="*/ 3 w 343"/>
                  <a:gd name="T29" fmla="*/ 0 h 25"/>
                  <a:gd name="T30" fmla="*/ 3 w 343"/>
                  <a:gd name="T31" fmla="*/ 0 h 25"/>
                  <a:gd name="T32" fmla="*/ 3 w 343"/>
                  <a:gd name="T33" fmla="*/ 0 h 25"/>
                  <a:gd name="T34" fmla="*/ 4 w 343"/>
                  <a:gd name="T35" fmla="*/ 0 h 25"/>
                  <a:gd name="T36" fmla="*/ 4 w 343"/>
                  <a:gd name="T37" fmla="*/ 0 h 25"/>
                  <a:gd name="T38" fmla="*/ 0 w 343"/>
                  <a:gd name="T39" fmla="*/ 0 h 25"/>
                  <a:gd name="T40" fmla="*/ 0 w 343"/>
                  <a:gd name="T41" fmla="*/ 0 h 25"/>
                  <a:gd name="T42" fmla="*/ 1 w 343"/>
                  <a:gd name="T43" fmla="*/ 0 h 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43"/>
                  <a:gd name="T67" fmla="*/ 0 h 25"/>
                  <a:gd name="T68" fmla="*/ 343 w 343"/>
                  <a:gd name="T69" fmla="*/ 25 h 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43" h="25">
                    <a:moveTo>
                      <a:pt x="106" y="25"/>
                    </a:moveTo>
                    <a:lnTo>
                      <a:pt x="112" y="24"/>
                    </a:lnTo>
                    <a:lnTo>
                      <a:pt x="118" y="21"/>
                    </a:lnTo>
                    <a:lnTo>
                      <a:pt x="127" y="20"/>
                    </a:lnTo>
                    <a:lnTo>
                      <a:pt x="135" y="18"/>
                    </a:lnTo>
                    <a:lnTo>
                      <a:pt x="143" y="18"/>
                    </a:lnTo>
                    <a:lnTo>
                      <a:pt x="152" y="17"/>
                    </a:lnTo>
                    <a:lnTo>
                      <a:pt x="161" y="17"/>
                    </a:lnTo>
                    <a:lnTo>
                      <a:pt x="171" y="18"/>
                    </a:lnTo>
                    <a:lnTo>
                      <a:pt x="181" y="17"/>
                    </a:lnTo>
                    <a:lnTo>
                      <a:pt x="192" y="17"/>
                    </a:lnTo>
                    <a:lnTo>
                      <a:pt x="200" y="18"/>
                    </a:lnTo>
                    <a:lnTo>
                      <a:pt x="208" y="18"/>
                    </a:lnTo>
                    <a:lnTo>
                      <a:pt x="216" y="20"/>
                    </a:lnTo>
                    <a:lnTo>
                      <a:pt x="225" y="21"/>
                    </a:lnTo>
                    <a:lnTo>
                      <a:pt x="230" y="24"/>
                    </a:lnTo>
                    <a:lnTo>
                      <a:pt x="237" y="25"/>
                    </a:lnTo>
                    <a:lnTo>
                      <a:pt x="343" y="25"/>
                    </a:lnTo>
                    <a:lnTo>
                      <a:pt x="343" y="0"/>
                    </a:lnTo>
                    <a:lnTo>
                      <a:pt x="0" y="0"/>
                    </a:lnTo>
                    <a:lnTo>
                      <a:pt x="0" y="25"/>
                    </a:lnTo>
                    <a:lnTo>
                      <a:pt x="106" y="25"/>
                    </a:lnTo>
                    <a:close/>
                  </a:path>
                </a:pathLst>
              </a:custGeom>
              <a:solidFill>
                <a:srgbClr val="ABABAB"/>
              </a:solidFill>
              <a:ln w="9525">
                <a:noFill/>
                <a:round/>
                <a:headEnd/>
                <a:tailEnd/>
              </a:ln>
            </p:spPr>
            <p:txBody>
              <a:bodyPr/>
              <a:lstStyle/>
              <a:p>
                <a:endParaRPr lang="en-US"/>
              </a:p>
            </p:txBody>
          </p:sp>
          <p:sp>
            <p:nvSpPr>
              <p:cNvPr id="12359" name="Freeform 1049"/>
              <p:cNvSpPr>
                <a:spLocks/>
              </p:cNvSpPr>
              <p:nvPr/>
            </p:nvSpPr>
            <p:spPr bwMode="auto">
              <a:xfrm>
                <a:off x="2727" y="4031"/>
                <a:ext cx="114" cy="8"/>
              </a:xfrm>
              <a:custGeom>
                <a:avLst/>
                <a:gdLst>
                  <a:gd name="T0" fmla="*/ 2 w 343"/>
                  <a:gd name="T1" fmla="*/ 0 h 26"/>
                  <a:gd name="T2" fmla="*/ 2 w 343"/>
                  <a:gd name="T3" fmla="*/ 0 h 26"/>
                  <a:gd name="T4" fmla="*/ 2 w 343"/>
                  <a:gd name="T5" fmla="*/ 0 h 26"/>
                  <a:gd name="T6" fmla="*/ 2 w 343"/>
                  <a:gd name="T7" fmla="*/ 0 h 26"/>
                  <a:gd name="T8" fmla="*/ 1 w 343"/>
                  <a:gd name="T9" fmla="*/ 0 h 26"/>
                  <a:gd name="T10" fmla="*/ 1 w 343"/>
                  <a:gd name="T11" fmla="*/ 0 h 26"/>
                  <a:gd name="T12" fmla="*/ 1 w 343"/>
                  <a:gd name="T13" fmla="*/ 0 h 26"/>
                  <a:gd name="T14" fmla="*/ 1 w 343"/>
                  <a:gd name="T15" fmla="*/ 0 h 26"/>
                  <a:gd name="T16" fmla="*/ 1 w 343"/>
                  <a:gd name="T17" fmla="*/ 0 h 26"/>
                  <a:gd name="T18" fmla="*/ 1 w 343"/>
                  <a:gd name="T19" fmla="*/ 0 h 26"/>
                  <a:gd name="T20" fmla="*/ 1 w 343"/>
                  <a:gd name="T21" fmla="*/ 0 h 26"/>
                  <a:gd name="T22" fmla="*/ 1 w 343"/>
                  <a:gd name="T23" fmla="*/ 0 h 26"/>
                  <a:gd name="T24" fmla="*/ 1 w 343"/>
                  <a:gd name="T25" fmla="*/ 0 h 26"/>
                  <a:gd name="T26" fmla="*/ 0 w 343"/>
                  <a:gd name="T27" fmla="*/ 0 h 26"/>
                  <a:gd name="T28" fmla="*/ 0 w 343"/>
                  <a:gd name="T29" fmla="*/ 0 h 26"/>
                  <a:gd name="T30" fmla="*/ 4 w 343"/>
                  <a:gd name="T31" fmla="*/ 0 h 26"/>
                  <a:gd name="T32" fmla="*/ 4 w 343"/>
                  <a:gd name="T33" fmla="*/ 0 h 26"/>
                  <a:gd name="T34" fmla="*/ 3 w 343"/>
                  <a:gd name="T35" fmla="*/ 0 h 26"/>
                  <a:gd name="T36" fmla="*/ 3 w 343"/>
                  <a:gd name="T37" fmla="*/ 0 h 26"/>
                  <a:gd name="T38" fmla="*/ 3 w 343"/>
                  <a:gd name="T39" fmla="*/ 0 h 26"/>
                  <a:gd name="T40" fmla="*/ 3 w 343"/>
                  <a:gd name="T41" fmla="*/ 0 h 26"/>
                  <a:gd name="T42" fmla="*/ 3 w 343"/>
                  <a:gd name="T43" fmla="*/ 0 h 26"/>
                  <a:gd name="T44" fmla="*/ 3 w 343"/>
                  <a:gd name="T45" fmla="*/ 0 h 26"/>
                  <a:gd name="T46" fmla="*/ 2 w 343"/>
                  <a:gd name="T47" fmla="*/ 0 h 26"/>
                  <a:gd name="T48" fmla="*/ 2 w 343"/>
                  <a:gd name="T49" fmla="*/ 0 h 26"/>
                  <a:gd name="T50" fmla="*/ 2 w 343"/>
                  <a:gd name="T51" fmla="*/ 0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3"/>
                  <a:gd name="T79" fmla="*/ 0 h 26"/>
                  <a:gd name="T80" fmla="*/ 343 w 343"/>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3" h="26">
                    <a:moveTo>
                      <a:pt x="171" y="5"/>
                    </a:moveTo>
                    <a:lnTo>
                      <a:pt x="156" y="4"/>
                    </a:lnTo>
                    <a:lnTo>
                      <a:pt x="142" y="5"/>
                    </a:lnTo>
                    <a:lnTo>
                      <a:pt x="128" y="7"/>
                    </a:lnTo>
                    <a:lnTo>
                      <a:pt x="117" y="10"/>
                    </a:lnTo>
                    <a:lnTo>
                      <a:pt x="106" y="13"/>
                    </a:lnTo>
                    <a:lnTo>
                      <a:pt x="98" y="17"/>
                    </a:lnTo>
                    <a:lnTo>
                      <a:pt x="92" y="21"/>
                    </a:lnTo>
                    <a:lnTo>
                      <a:pt x="90" y="26"/>
                    </a:lnTo>
                    <a:lnTo>
                      <a:pt x="0" y="26"/>
                    </a:lnTo>
                    <a:lnTo>
                      <a:pt x="0" y="0"/>
                    </a:lnTo>
                    <a:lnTo>
                      <a:pt x="343" y="0"/>
                    </a:lnTo>
                    <a:lnTo>
                      <a:pt x="343" y="26"/>
                    </a:lnTo>
                    <a:lnTo>
                      <a:pt x="254" y="26"/>
                    </a:lnTo>
                    <a:lnTo>
                      <a:pt x="251" y="21"/>
                    </a:lnTo>
                    <a:lnTo>
                      <a:pt x="245" y="18"/>
                    </a:lnTo>
                    <a:lnTo>
                      <a:pt x="237" y="13"/>
                    </a:lnTo>
                    <a:lnTo>
                      <a:pt x="226" y="10"/>
                    </a:lnTo>
                    <a:lnTo>
                      <a:pt x="215" y="7"/>
                    </a:lnTo>
                    <a:lnTo>
                      <a:pt x="201" y="5"/>
                    </a:lnTo>
                    <a:lnTo>
                      <a:pt x="187" y="4"/>
                    </a:lnTo>
                    <a:lnTo>
                      <a:pt x="171" y="5"/>
                    </a:lnTo>
                    <a:close/>
                  </a:path>
                </a:pathLst>
              </a:custGeom>
              <a:solidFill>
                <a:srgbClr val="A1A1A1"/>
              </a:solidFill>
              <a:ln w="9525">
                <a:noFill/>
                <a:round/>
                <a:headEnd/>
                <a:tailEnd/>
              </a:ln>
            </p:spPr>
            <p:txBody>
              <a:bodyPr/>
              <a:lstStyle/>
              <a:p>
                <a:endParaRPr lang="en-US"/>
              </a:p>
            </p:txBody>
          </p:sp>
          <p:sp>
            <p:nvSpPr>
              <p:cNvPr id="12360" name="Freeform 1050"/>
              <p:cNvSpPr>
                <a:spLocks noEditPoints="1"/>
              </p:cNvSpPr>
              <p:nvPr/>
            </p:nvSpPr>
            <p:spPr bwMode="auto">
              <a:xfrm>
                <a:off x="2727" y="4035"/>
                <a:ext cx="114" cy="9"/>
              </a:xfrm>
              <a:custGeom>
                <a:avLst/>
                <a:gdLst>
                  <a:gd name="T0" fmla="*/ 1 w 343"/>
                  <a:gd name="T1" fmla="*/ 0 h 27"/>
                  <a:gd name="T2" fmla="*/ 1 w 343"/>
                  <a:gd name="T3" fmla="*/ 0 h 27"/>
                  <a:gd name="T4" fmla="*/ 1 w 343"/>
                  <a:gd name="T5" fmla="*/ 0 h 27"/>
                  <a:gd name="T6" fmla="*/ 1 w 343"/>
                  <a:gd name="T7" fmla="*/ 0 h 27"/>
                  <a:gd name="T8" fmla="*/ 1 w 343"/>
                  <a:gd name="T9" fmla="*/ 0 h 27"/>
                  <a:gd name="T10" fmla="*/ 1 w 343"/>
                  <a:gd name="T11" fmla="*/ 0 h 27"/>
                  <a:gd name="T12" fmla="*/ 1 w 343"/>
                  <a:gd name="T13" fmla="*/ 0 h 27"/>
                  <a:gd name="T14" fmla="*/ 1 w 343"/>
                  <a:gd name="T15" fmla="*/ 0 h 27"/>
                  <a:gd name="T16" fmla="*/ 1 w 343"/>
                  <a:gd name="T17" fmla="*/ 0 h 27"/>
                  <a:gd name="T18" fmla="*/ 0 w 343"/>
                  <a:gd name="T19" fmla="*/ 0 h 27"/>
                  <a:gd name="T20" fmla="*/ 0 w 343"/>
                  <a:gd name="T21" fmla="*/ 0 h 27"/>
                  <a:gd name="T22" fmla="*/ 1 w 343"/>
                  <a:gd name="T23" fmla="*/ 0 h 27"/>
                  <a:gd name="T24" fmla="*/ 4 w 343"/>
                  <a:gd name="T25" fmla="*/ 0 h 27"/>
                  <a:gd name="T26" fmla="*/ 4 w 343"/>
                  <a:gd name="T27" fmla="*/ 0 h 27"/>
                  <a:gd name="T28" fmla="*/ 3 w 343"/>
                  <a:gd name="T29" fmla="*/ 0 h 27"/>
                  <a:gd name="T30" fmla="*/ 3 w 343"/>
                  <a:gd name="T31" fmla="*/ 0 h 27"/>
                  <a:gd name="T32" fmla="*/ 3 w 343"/>
                  <a:gd name="T33" fmla="*/ 0 h 27"/>
                  <a:gd name="T34" fmla="*/ 3 w 343"/>
                  <a:gd name="T35" fmla="*/ 0 h 27"/>
                  <a:gd name="T36" fmla="*/ 3 w 343"/>
                  <a:gd name="T37" fmla="*/ 0 h 27"/>
                  <a:gd name="T38" fmla="*/ 3 w 343"/>
                  <a:gd name="T39" fmla="*/ 0 h 27"/>
                  <a:gd name="T40" fmla="*/ 3 w 343"/>
                  <a:gd name="T41" fmla="*/ 0 h 27"/>
                  <a:gd name="T42" fmla="*/ 3 w 343"/>
                  <a:gd name="T43" fmla="*/ 0 h 27"/>
                  <a:gd name="T44" fmla="*/ 3 w 343"/>
                  <a:gd name="T45" fmla="*/ 0 h 27"/>
                  <a:gd name="T46" fmla="*/ 4 w 343"/>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3"/>
                  <a:gd name="T73" fmla="*/ 0 h 27"/>
                  <a:gd name="T74" fmla="*/ 343 w 343"/>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3" h="27">
                    <a:moveTo>
                      <a:pt x="106" y="0"/>
                    </a:moveTo>
                    <a:lnTo>
                      <a:pt x="101" y="3"/>
                    </a:lnTo>
                    <a:lnTo>
                      <a:pt x="96" y="7"/>
                    </a:lnTo>
                    <a:lnTo>
                      <a:pt x="92" y="10"/>
                    </a:lnTo>
                    <a:lnTo>
                      <a:pt x="90" y="14"/>
                    </a:lnTo>
                    <a:lnTo>
                      <a:pt x="90" y="18"/>
                    </a:lnTo>
                    <a:lnTo>
                      <a:pt x="88" y="21"/>
                    </a:lnTo>
                    <a:lnTo>
                      <a:pt x="85" y="27"/>
                    </a:lnTo>
                    <a:lnTo>
                      <a:pt x="0" y="27"/>
                    </a:lnTo>
                    <a:lnTo>
                      <a:pt x="0" y="0"/>
                    </a:lnTo>
                    <a:lnTo>
                      <a:pt x="106" y="0"/>
                    </a:lnTo>
                    <a:close/>
                    <a:moveTo>
                      <a:pt x="343" y="27"/>
                    </a:moveTo>
                    <a:lnTo>
                      <a:pt x="343" y="0"/>
                    </a:lnTo>
                    <a:lnTo>
                      <a:pt x="237" y="0"/>
                    </a:lnTo>
                    <a:lnTo>
                      <a:pt x="243" y="3"/>
                    </a:lnTo>
                    <a:lnTo>
                      <a:pt x="248" y="7"/>
                    </a:lnTo>
                    <a:lnTo>
                      <a:pt x="251" y="10"/>
                    </a:lnTo>
                    <a:lnTo>
                      <a:pt x="254" y="15"/>
                    </a:lnTo>
                    <a:lnTo>
                      <a:pt x="255" y="16"/>
                    </a:lnTo>
                    <a:lnTo>
                      <a:pt x="255" y="18"/>
                    </a:lnTo>
                    <a:lnTo>
                      <a:pt x="258" y="21"/>
                    </a:lnTo>
                    <a:lnTo>
                      <a:pt x="259" y="27"/>
                    </a:lnTo>
                    <a:lnTo>
                      <a:pt x="343" y="27"/>
                    </a:lnTo>
                    <a:close/>
                  </a:path>
                </a:pathLst>
              </a:custGeom>
              <a:solidFill>
                <a:srgbClr val="999999"/>
              </a:solidFill>
              <a:ln w="9525">
                <a:noFill/>
                <a:round/>
                <a:headEnd/>
                <a:tailEnd/>
              </a:ln>
            </p:spPr>
            <p:txBody>
              <a:bodyPr/>
              <a:lstStyle/>
              <a:p>
                <a:endParaRPr lang="en-US"/>
              </a:p>
            </p:txBody>
          </p:sp>
          <p:sp>
            <p:nvSpPr>
              <p:cNvPr id="12361" name="Freeform 1051"/>
              <p:cNvSpPr>
                <a:spLocks noEditPoints="1"/>
              </p:cNvSpPr>
              <p:nvPr/>
            </p:nvSpPr>
            <p:spPr bwMode="auto">
              <a:xfrm>
                <a:off x="2727" y="4039"/>
                <a:ext cx="114" cy="9"/>
              </a:xfrm>
              <a:custGeom>
                <a:avLst/>
                <a:gdLst>
                  <a:gd name="T0" fmla="*/ 1 w 343"/>
                  <a:gd name="T1" fmla="*/ 0 h 25"/>
                  <a:gd name="T2" fmla="*/ 1 w 343"/>
                  <a:gd name="T3" fmla="*/ 0 h 25"/>
                  <a:gd name="T4" fmla="*/ 1 w 343"/>
                  <a:gd name="T5" fmla="*/ 0 h 25"/>
                  <a:gd name="T6" fmla="*/ 1 w 343"/>
                  <a:gd name="T7" fmla="*/ 0 h 25"/>
                  <a:gd name="T8" fmla="*/ 1 w 343"/>
                  <a:gd name="T9" fmla="*/ 0 h 25"/>
                  <a:gd name="T10" fmla="*/ 1 w 343"/>
                  <a:gd name="T11" fmla="*/ 0 h 25"/>
                  <a:gd name="T12" fmla="*/ 1 w 343"/>
                  <a:gd name="T13" fmla="*/ 0 h 25"/>
                  <a:gd name="T14" fmla="*/ 1 w 343"/>
                  <a:gd name="T15" fmla="*/ 0 h 25"/>
                  <a:gd name="T16" fmla="*/ 1 w 343"/>
                  <a:gd name="T17" fmla="*/ 0 h 25"/>
                  <a:gd name="T18" fmla="*/ 0 w 343"/>
                  <a:gd name="T19" fmla="*/ 0 h 25"/>
                  <a:gd name="T20" fmla="*/ 0 w 343"/>
                  <a:gd name="T21" fmla="*/ 0 h 25"/>
                  <a:gd name="T22" fmla="*/ 1 w 343"/>
                  <a:gd name="T23" fmla="*/ 0 h 25"/>
                  <a:gd name="T24" fmla="*/ 4 w 343"/>
                  <a:gd name="T25" fmla="*/ 0 h 25"/>
                  <a:gd name="T26" fmla="*/ 4 w 343"/>
                  <a:gd name="T27" fmla="*/ 0 h 25"/>
                  <a:gd name="T28" fmla="*/ 3 w 343"/>
                  <a:gd name="T29" fmla="*/ 0 h 25"/>
                  <a:gd name="T30" fmla="*/ 3 w 343"/>
                  <a:gd name="T31" fmla="*/ 0 h 25"/>
                  <a:gd name="T32" fmla="*/ 3 w 343"/>
                  <a:gd name="T33" fmla="*/ 0 h 25"/>
                  <a:gd name="T34" fmla="*/ 3 w 343"/>
                  <a:gd name="T35" fmla="*/ 0 h 25"/>
                  <a:gd name="T36" fmla="*/ 3 w 343"/>
                  <a:gd name="T37" fmla="*/ 0 h 25"/>
                  <a:gd name="T38" fmla="*/ 3 w 343"/>
                  <a:gd name="T39" fmla="*/ 0 h 25"/>
                  <a:gd name="T40" fmla="*/ 3 w 343"/>
                  <a:gd name="T41" fmla="*/ 0 h 25"/>
                  <a:gd name="T42" fmla="*/ 3 w 343"/>
                  <a:gd name="T43" fmla="*/ 0 h 25"/>
                  <a:gd name="T44" fmla="*/ 3 w 343"/>
                  <a:gd name="T45" fmla="*/ 0 h 25"/>
                  <a:gd name="T46" fmla="*/ 3 w 343"/>
                  <a:gd name="T47" fmla="*/ 0 h 25"/>
                  <a:gd name="T48" fmla="*/ 3 w 343"/>
                  <a:gd name="T49" fmla="*/ 0 h 25"/>
                  <a:gd name="T50" fmla="*/ 3 w 343"/>
                  <a:gd name="T51" fmla="*/ 0 h 25"/>
                  <a:gd name="T52" fmla="*/ 3 w 343"/>
                  <a:gd name="T53" fmla="*/ 0 h 25"/>
                  <a:gd name="T54" fmla="*/ 4 w 343"/>
                  <a:gd name="T55" fmla="*/ 0 h 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3"/>
                  <a:gd name="T85" fmla="*/ 0 h 25"/>
                  <a:gd name="T86" fmla="*/ 343 w 343"/>
                  <a:gd name="T87" fmla="*/ 25 h 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3" h="25">
                    <a:moveTo>
                      <a:pt x="81" y="25"/>
                    </a:moveTo>
                    <a:lnTo>
                      <a:pt x="83" y="21"/>
                    </a:lnTo>
                    <a:lnTo>
                      <a:pt x="84" y="16"/>
                    </a:lnTo>
                    <a:lnTo>
                      <a:pt x="85" y="13"/>
                    </a:lnTo>
                    <a:lnTo>
                      <a:pt x="87" y="9"/>
                    </a:lnTo>
                    <a:lnTo>
                      <a:pt x="88" y="6"/>
                    </a:lnTo>
                    <a:lnTo>
                      <a:pt x="90" y="4"/>
                    </a:lnTo>
                    <a:lnTo>
                      <a:pt x="90" y="1"/>
                    </a:lnTo>
                    <a:lnTo>
                      <a:pt x="90" y="0"/>
                    </a:lnTo>
                    <a:lnTo>
                      <a:pt x="0" y="0"/>
                    </a:lnTo>
                    <a:lnTo>
                      <a:pt x="0" y="25"/>
                    </a:lnTo>
                    <a:lnTo>
                      <a:pt x="81" y="25"/>
                    </a:lnTo>
                    <a:close/>
                    <a:moveTo>
                      <a:pt x="343" y="25"/>
                    </a:moveTo>
                    <a:lnTo>
                      <a:pt x="343" y="0"/>
                    </a:lnTo>
                    <a:lnTo>
                      <a:pt x="254" y="0"/>
                    </a:lnTo>
                    <a:lnTo>
                      <a:pt x="254" y="1"/>
                    </a:lnTo>
                    <a:lnTo>
                      <a:pt x="254" y="2"/>
                    </a:lnTo>
                    <a:lnTo>
                      <a:pt x="255" y="4"/>
                    </a:lnTo>
                    <a:lnTo>
                      <a:pt x="255" y="6"/>
                    </a:lnTo>
                    <a:lnTo>
                      <a:pt x="256" y="8"/>
                    </a:lnTo>
                    <a:lnTo>
                      <a:pt x="258" y="12"/>
                    </a:lnTo>
                    <a:lnTo>
                      <a:pt x="259" y="16"/>
                    </a:lnTo>
                    <a:lnTo>
                      <a:pt x="262" y="20"/>
                    </a:lnTo>
                    <a:lnTo>
                      <a:pt x="263" y="25"/>
                    </a:lnTo>
                    <a:lnTo>
                      <a:pt x="343" y="25"/>
                    </a:lnTo>
                    <a:close/>
                  </a:path>
                </a:pathLst>
              </a:custGeom>
              <a:solidFill>
                <a:srgbClr val="8F8F8F"/>
              </a:solidFill>
              <a:ln w="9525">
                <a:noFill/>
                <a:round/>
                <a:headEnd/>
                <a:tailEnd/>
              </a:ln>
            </p:spPr>
            <p:txBody>
              <a:bodyPr/>
              <a:lstStyle/>
              <a:p>
                <a:endParaRPr lang="en-US"/>
              </a:p>
            </p:txBody>
          </p:sp>
          <p:sp>
            <p:nvSpPr>
              <p:cNvPr id="12362" name="Freeform 1052"/>
              <p:cNvSpPr>
                <a:spLocks noEditPoints="1"/>
              </p:cNvSpPr>
              <p:nvPr/>
            </p:nvSpPr>
            <p:spPr bwMode="auto">
              <a:xfrm>
                <a:off x="2727" y="4044"/>
                <a:ext cx="114" cy="8"/>
              </a:xfrm>
              <a:custGeom>
                <a:avLst/>
                <a:gdLst>
                  <a:gd name="T0" fmla="*/ 1 w 343"/>
                  <a:gd name="T1" fmla="*/ 0 h 25"/>
                  <a:gd name="T2" fmla="*/ 1 w 343"/>
                  <a:gd name="T3" fmla="*/ 0 h 25"/>
                  <a:gd name="T4" fmla="*/ 1 w 343"/>
                  <a:gd name="T5" fmla="*/ 0 h 25"/>
                  <a:gd name="T6" fmla="*/ 1 w 343"/>
                  <a:gd name="T7" fmla="*/ 0 h 25"/>
                  <a:gd name="T8" fmla="*/ 1 w 343"/>
                  <a:gd name="T9" fmla="*/ 0 h 25"/>
                  <a:gd name="T10" fmla="*/ 1 w 343"/>
                  <a:gd name="T11" fmla="*/ 0 h 25"/>
                  <a:gd name="T12" fmla="*/ 1 w 343"/>
                  <a:gd name="T13" fmla="*/ 0 h 25"/>
                  <a:gd name="T14" fmla="*/ 1 w 343"/>
                  <a:gd name="T15" fmla="*/ 0 h 25"/>
                  <a:gd name="T16" fmla="*/ 1 w 343"/>
                  <a:gd name="T17" fmla="*/ 0 h 25"/>
                  <a:gd name="T18" fmla="*/ 0 w 343"/>
                  <a:gd name="T19" fmla="*/ 0 h 25"/>
                  <a:gd name="T20" fmla="*/ 0 w 343"/>
                  <a:gd name="T21" fmla="*/ 0 h 25"/>
                  <a:gd name="T22" fmla="*/ 1 w 343"/>
                  <a:gd name="T23" fmla="*/ 0 h 25"/>
                  <a:gd name="T24" fmla="*/ 4 w 343"/>
                  <a:gd name="T25" fmla="*/ 0 h 25"/>
                  <a:gd name="T26" fmla="*/ 4 w 343"/>
                  <a:gd name="T27" fmla="*/ 0 h 25"/>
                  <a:gd name="T28" fmla="*/ 3 w 343"/>
                  <a:gd name="T29" fmla="*/ 0 h 25"/>
                  <a:gd name="T30" fmla="*/ 3 w 343"/>
                  <a:gd name="T31" fmla="*/ 0 h 25"/>
                  <a:gd name="T32" fmla="*/ 3 w 343"/>
                  <a:gd name="T33" fmla="*/ 0 h 25"/>
                  <a:gd name="T34" fmla="*/ 3 w 343"/>
                  <a:gd name="T35" fmla="*/ 0 h 25"/>
                  <a:gd name="T36" fmla="*/ 3 w 343"/>
                  <a:gd name="T37" fmla="*/ 0 h 25"/>
                  <a:gd name="T38" fmla="*/ 3 w 343"/>
                  <a:gd name="T39" fmla="*/ 0 h 25"/>
                  <a:gd name="T40" fmla="*/ 3 w 343"/>
                  <a:gd name="T41" fmla="*/ 0 h 25"/>
                  <a:gd name="T42" fmla="*/ 3 w 343"/>
                  <a:gd name="T43" fmla="*/ 0 h 25"/>
                  <a:gd name="T44" fmla="*/ 3 w 343"/>
                  <a:gd name="T45" fmla="*/ 0 h 25"/>
                  <a:gd name="T46" fmla="*/ 4 w 343"/>
                  <a:gd name="T47" fmla="*/ 0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3"/>
                  <a:gd name="T73" fmla="*/ 0 h 25"/>
                  <a:gd name="T74" fmla="*/ 343 w 343"/>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3" h="25">
                    <a:moveTo>
                      <a:pt x="76" y="25"/>
                    </a:moveTo>
                    <a:lnTo>
                      <a:pt x="77" y="21"/>
                    </a:lnTo>
                    <a:lnTo>
                      <a:pt x="78" y="19"/>
                    </a:lnTo>
                    <a:lnTo>
                      <a:pt x="80" y="15"/>
                    </a:lnTo>
                    <a:lnTo>
                      <a:pt x="81" y="12"/>
                    </a:lnTo>
                    <a:lnTo>
                      <a:pt x="81" y="8"/>
                    </a:lnTo>
                    <a:lnTo>
                      <a:pt x="84" y="6"/>
                    </a:lnTo>
                    <a:lnTo>
                      <a:pt x="84" y="2"/>
                    </a:lnTo>
                    <a:lnTo>
                      <a:pt x="85" y="0"/>
                    </a:lnTo>
                    <a:lnTo>
                      <a:pt x="0" y="0"/>
                    </a:lnTo>
                    <a:lnTo>
                      <a:pt x="0" y="25"/>
                    </a:lnTo>
                    <a:lnTo>
                      <a:pt x="76" y="25"/>
                    </a:lnTo>
                    <a:close/>
                    <a:moveTo>
                      <a:pt x="343" y="25"/>
                    </a:moveTo>
                    <a:lnTo>
                      <a:pt x="343" y="0"/>
                    </a:lnTo>
                    <a:lnTo>
                      <a:pt x="259" y="0"/>
                    </a:lnTo>
                    <a:lnTo>
                      <a:pt x="259" y="2"/>
                    </a:lnTo>
                    <a:lnTo>
                      <a:pt x="261" y="6"/>
                    </a:lnTo>
                    <a:lnTo>
                      <a:pt x="262" y="8"/>
                    </a:lnTo>
                    <a:lnTo>
                      <a:pt x="263" y="12"/>
                    </a:lnTo>
                    <a:lnTo>
                      <a:pt x="265" y="15"/>
                    </a:lnTo>
                    <a:lnTo>
                      <a:pt x="266" y="19"/>
                    </a:lnTo>
                    <a:lnTo>
                      <a:pt x="267" y="21"/>
                    </a:lnTo>
                    <a:lnTo>
                      <a:pt x="269" y="25"/>
                    </a:lnTo>
                    <a:lnTo>
                      <a:pt x="343" y="25"/>
                    </a:lnTo>
                    <a:close/>
                  </a:path>
                </a:pathLst>
              </a:custGeom>
              <a:solidFill>
                <a:srgbClr val="858585"/>
              </a:solidFill>
              <a:ln w="9525">
                <a:noFill/>
                <a:round/>
                <a:headEnd/>
                <a:tailEnd/>
              </a:ln>
            </p:spPr>
            <p:txBody>
              <a:bodyPr/>
              <a:lstStyle/>
              <a:p>
                <a:endParaRPr lang="en-US"/>
              </a:p>
            </p:txBody>
          </p:sp>
          <p:sp>
            <p:nvSpPr>
              <p:cNvPr id="12363" name="Freeform 1053"/>
              <p:cNvSpPr>
                <a:spLocks noEditPoints="1"/>
              </p:cNvSpPr>
              <p:nvPr/>
            </p:nvSpPr>
            <p:spPr bwMode="auto">
              <a:xfrm>
                <a:off x="2727" y="4048"/>
                <a:ext cx="114" cy="9"/>
              </a:xfrm>
              <a:custGeom>
                <a:avLst/>
                <a:gdLst>
                  <a:gd name="T0" fmla="*/ 1 w 343"/>
                  <a:gd name="T1" fmla="*/ 0 h 27"/>
                  <a:gd name="T2" fmla="*/ 1 w 343"/>
                  <a:gd name="T3" fmla="*/ 0 h 27"/>
                  <a:gd name="T4" fmla="*/ 1 w 343"/>
                  <a:gd name="T5" fmla="*/ 0 h 27"/>
                  <a:gd name="T6" fmla="*/ 1 w 343"/>
                  <a:gd name="T7" fmla="*/ 0 h 27"/>
                  <a:gd name="T8" fmla="*/ 1 w 343"/>
                  <a:gd name="T9" fmla="*/ 0 h 27"/>
                  <a:gd name="T10" fmla="*/ 1 w 343"/>
                  <a:gd name="T11" fmla="*/ 0 h 27"/>
                  <a:gd name="T12" fmla="*/ 1 w 343"/>
                  <a:gd name="T13" fmla="*/ 0 h 27"/>
                  <a:gd name="T14" fmla="*/ 1 w 343"/>
                  <a:gd name="T15" fmla="*/ 0 h 27"/>
                  <a:gd name="T16" fmla="*/ 1 w 343"/>
                  <a:gd name="T17" fmla="*/ 0 h 27"/>
                  <a:gd name="T18" fmla="*/ 0 w 343"/>
                  <a:gd name="T19" fmla="*/ 0 h 27"/>
                  <a:gd name="T20" fmla="*/ 0 w 343"/>
                  <a:gd name="T21" fmla="*/ 0 h 27"/>
                  <a:gd name="T22" fmla="*/ 1 w 343"/>
                  <a:gd name="T23" fmla="*/ 0 h 27"/>
                  <a:gd name="T24" fmla="*/ 4 w 343"/>
                  <a:gd name="T25" fmla="*/ 0 h 27"/>
                  <a:gd name="T26" fmla="*/ 4 w 343"/>
                  <a:gd name="T27" fmla="*/ 0 h 27"/>
                  <a:gd name="T28" fmla="*/ 3 w 343"/>
                  <a:gd name="T29" fmla="*/ 0 h 27"/>
                  <a:gd name="T30" fmla="*/ 3 w 343"/>
                  <a:gd name="T31" fmla="*/ 0 h 27"/>
                  <a:gd name="T32" fmla="*/ 3 w 343"/>
                  <a:gd name="T33" fmla="*/ 0 h 27"/>
                  <a:gd name="T34" fmla="*/ 3 w 343"/>
                  <a:gd name="T35" fmla="*/ 0 h 27"/>
                  <a:gd name="T36" fmla="*/ 3 w 343"/>
                  <a:gd name="T37" fmla="*/ 0 h 27"/>
                  <a:gd name="T38" fmla="*/ 3 w 343"/>
                  <a:gd name="T39" fmla="*/ 0 h 27"/>
                  <a:gd name="T40" fmla="*/ 3 w 343"/>
                  <a:gd name="T41" fmla="*/ 0 h 27"/>
                  <a:gd name="T42" fmla="*/ 3 w 343"/>
                  <a:gd name="T43" fmla="*/ 0 h 27"/>
                  <a:gd name="T44" fmla="*/ 3 w 343"/>
                  <a:gd name="T45" fmla="*/ 0 h 27"/>
                  <a:gd name="T46" fmla="*/ 4 w 343"/>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3"/>
                  <a:gd name="T73" fmla="*/ 0 h 27"/>
                  <a:gd name="T74" fmla="*/ 343 w 343"/>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3" h="27">
                    <a:moveTo>
                      <a:pt x="69" y="27"/>
                    </a:moveTo>
                    <a:lnTo>
                      <a:pt x="70" y="23"/>
                    </a:lnTo>
                    <a:lnTo>
                      <a:pt x="72" y="21"/>
                    </a:lnTo>
                    <a:lnTo>
                      <a:pt x="73" y="17"/>
                    </a:lnTo>
                    <a:lnTo>
                      <a:pt x="76" y="14"/>
                    </a:lnTo>
                    <a:lnTo>
                      <a:pt x="76" y="10"/>
                    </a:lnTo>
                    <a:lnTo>
                      <a:pt x="77" y="7"/>
                    </a:lnTo>
                    <a:lnTo>
                      <a:pt x="80" y="3"/>
                    </a:lnTo>
                    <a:lnTo>
                      <a:pt x="81" y="0"/>
                    </a:lnTo>
                    <a:lnTo>
                      <a:pt x="0" y="0"/>
                    </a:lnTo>
                    <a:lnTo>
                      <a:pt x="0" y="27"/>
                    </a:lnTo>
                    <a:lnTo>
                      <a:pt x="69" y="27"/>
                    </a:lnTo>
                    <a:close/>
                    <a:moveTo>
                      <a:pt x="343" y="27"/>
                    </a:moveTo>
                    <a:lnTo>
                      <a:pt x="343" y="0"/>
                    </a:lnTo>
                    <a:lnTo>
                      <a:pt x="263" y="0"/>
                    </a:lnTo>
                    <a:lnTo>
                      <a:pt x="265" y="3"/>
                    </a:lnTo>
                    <a:lnTo>
                      <a:pt x="266" y="7"/>
                    </a:lnTo>
                    <a:lnTo>
                      <a:pt x="267" y="10"/>
                    </a:lnTo>
                    <a:lnTo>
                      <a:pt x="269" y="14"/>
                    </a:lnTo>
                    <a:lnTo>
                      <a:pt x="270" y="17"/>
                    </a:lnTo>
                    <a:lnTo>
                      <a:pt x="272" y="21"/>
                    </a:lnTo>
                    <a:lnTo>
                      <a:pt x="273" y="23"/>
                    </a:lnTo>
                    <a:lnTo>
                      <a:pt x="274" y="27"/>
                    </a:lnTo>
                    <a:lnTo>
                      <a:pt x="343" y="27"/>
                    </a:lnTo>
                    <a:close/>
                  </a:path>
                </a:pathLst>
              </a:custGeom>
              <a:solidFill>
                <a:srgbClr val="7D7D7D"/>
              </a:solidFill>
              <a:ln w="9525">
                <a:noFill/>
                <a:round/>
                <a:headEnd/>
                <a:tailEnd/>
              </a:ln>
            </p:spPr>
            <p:txBody>
              <a:bodyPr/>
              <a:lstStyle/>
              <a:p>
                <a:endParaRPr lang="en-US"/>
              </a:p>
            </p:txBody>
          </p:sp>
          <p:sp>
            <p:nvSpPr>
              <p:cNvPr id="12364" name="Freeform 1054"/>
              <p:cNvSpPr>
                <a:spLocks noEditPoints="1"/>
              </p:cNvSpPr>
              <p:nvPr/>
            </p:nvSpPr>
            <p:spPr bwMode="auto">
              <a:xfrm>
                <a:off x="2727" y="4052"/>
                <a:ext cx="114" cy="8"/>
              </a:xfrm>
              <a:custGeom>
                <a:avLst/>
                <a:gdLst>
                  <a:gd name="T0" fmla="*/ 1 w 343"/>
                  <a:gd name="T1" fmla="*/ 0 h 25"/>
                  <a:gd name="T2" fmla="*/ 1 w 343"/>
                  <a:gd name="T3" fmla="*/ 0 h 25"/>
                  <a:gd name="T4" fmla="*/ 1 w 343"/>
                  <a:gd name="T5" fmla="*/ 0 h 25"/>
                  <a:gd name="T6" fmla="*/ 1 w 343"/>
                  <a:gd name="T7" fmla="*/ 0 h 25"/>
                  <a:gd name="T8" fmla="*/ 1 w 343"/>
                  <a:gd name="T9" fmla="*/ 0 h 25"/>
                  <a:gd name="T10" fmla="*/ 1 w 343"/>
                  <a:gd name="T11" fmla="*/ 0 h 25"/>
                  <a:gd name="T12" fmla="*/ 1 w 343"/>
                  <a:gd name="T13" fmla="*/ 0 h 25"/>
                  <a:gd name="T14" fmla="*/ 1 w 343"/>
                  <a:gd name="T15" fmla="*/ 0 h 25"/>
                  <a:gd name="T16" fmla="*/ 1 w 343"/>
                  <a:gd name="T17" fmla="*/ 0 h 25"/>
                  <a:gd name="T18" fmla="*/ 0 w 343"/>
                  <a:gd name="T19" fmla="*/ 0 h 25"/>
                  <a:gd name="T20" fmla="*/ 0 w 343"/>
                  <a:gd name="T21" fmla="*/ 0 h 25"/>
                  <a:gd name="T22" fmla="*/ 1 w 343"/>
                  <a:gd name="T23" fmla="*/ 0 h 25"/>
                  <a:gd name="T24" fmla="*/ 4 w 343"/>
                  <a:gd name="T25" fmla="*/ 0 h 25"/>
                  <a:gd name="T26" fmla="*/ 4 w 343"/>
                  <a:gd name="T27" fmla="*/ 0 h 25"/>
                  <a:gd name="T28" fmla="*/ 3 w 343"/>
                  <a:gd name="T29" fmla="*/ 0 h 25"/>
                  <a:gd name="T30" fmla="*/ 3 w 343"/>
                  <a:gd name="T31" fmla="*/ 0 h 25"/>
                  <a:gd name="T32" fmla="*/ 3 w 343"/>
                  <a:gd name="T33" fmla="*/ 0 h 25"/>
                  <a:gd name="T34" fmla="*/ 3 w 343"/>
                  <a:gd name="T35" fmla="*/ 0 h 25"/>
                  <a:gd name="T36" fmla="*/ 3 w 343"/>
                  <a:gd name="T37" fmla="*/ 0 h 25"/>
                  <a:gd name="T38" fmla="*/ 3 w 343"/>
                  <a:gd name="T39" fmla="*/ 0 h 25"/>
                  <a:gd name="T40" fmla="*/ 3 w 343"/>
                  <a:gd name="T41" fmla="*/ 0 h 25"/>
                  <a:gd name="T42" fmla="*/ 3 w 343"/>
                  <a:gd name="T43" fmla="*/ 0 h 25"/>
                  <a:gd name="T44" fmla="*/ 3 w 343"/>
                  <a:gd name="T45" fmla="*/ 0 h 25"/>
                  <a:gd name="T46" fmla="*/ 3 w 343"/>
                  <a:gd name="T47" fmla="*/ 0 h 25"/>
                  <a:gd name="T48" fmla="*/ 3 w 343"/>
                  <a:gd name="T49" fmla="*/ 0 h 25"/>
                  <a:gd name="T50" fmla="*/ 3 w 343"/>
                  <a:gd name="T51" fmla="*/ 0 h 25"/>
                  <a:gd name="T52" fmla="*/ 3 w 343"/>
                  <a:gd name="T53" fmla="*/ 0 h 25"/>
                  <a:gd name="T54" fmla="*/ 4 w 343"/>
                  <a:gd name="T55" fmla="*/ 0 h 2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3"/>
                  <a:gd name="T85" fmla="*/ 0 h 25"/>
                  <a:gd name="T86" fmla="*/ 343 w 343"/>
                  <a:gd name="T87" fmla="*/ 25 h 2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3" h="25">
                    <a:moveTo>
                      <a:pt x="76" y="0"/>
                    </a:moveTo>
                    <a:lnTo>
                      <a:pt x="73" y="5"/>
                    </a:lnTo>
                    <a:lnTo>
                      <a:pt x="70" y="10"/>
                    </a:lnTo>
                    <a:lnTo>
                      <a:pt x="67" y="15"/>
                    </a:lnTo>
                    <a:lnTo>
                      <a:pt x="65" y="20"/>
                    </a:lnTo>
                    <a:lnTo>
                      <a:pt x="63" y="21"/>
                    </a:lnTo>
                    <a:lnTo>
                      <a:pt x="62" y="22"/>
                    </a:lnTo>
                    <a:lnTo>
                      <a:pt x="61" y="24"/>
                    </a:lnTo>
                    <a:lnTo>
                      <a:pt x="59" y="25"/>
                    </a:lnTo>
                    <a:lnTo>
                      <a:pt x="0" y="25"/>
                    </a:lnTo>
                    <a:lnTo>
                      <a:pt x="0" y="0"/>
                    </a:lnTo>
                    <a:lnTo>
                      <a:pt x="76" y="0"/>
                    </a:lnTo>
                    <a:close/>
                    <a:moveTo>
                      <a:pt x="343" y="25"/>
                    </a:moveTo>
                    <a:lnTo>
                      <a:pt x="343" y="0"/>
                    </a:lnTo>
                    <a:lnTo>
                      <a:pt x="269" y="0"/>
                    </a:lnTo>
                    <a:lnTo>
                      <a:pt x="269" y="3"/>
                    </a:lnTo>
                    <a:lnTo>
                      <a:pt x="270" y="7"/>
                    </a:lnTo>
                    <a:lnTo>
                      <a:pt x="272" y="9"/>
                    </a:lnTo>
                    <a:lnTo>
                      <a:pt x="273" y="11"/>
                    </a:lnTo>
                    <a:lnTo>
                      <a:pt x="274" y="15"/>
                    </a:lnTo>
                    <a:lnTo>
                      <a:pt x="276" y="17"/>
                    </a:lnTo>
                    <a:lnTo>
                      <a:pt x="277" y="18"/>
                    </a:lnTo>
                    <a:lnTo>
                      <a:pt x="277" y="21"/>
                    </a:lnTo>
                    <a:lnTo>
                      <a:pt x="278" y="22"/>
                    </a:lnTo>
                    <a:lnTo>
                      <a:pt x="280" y="23"/>
                    </a:lnTo>
                    <a:lnTo>
                      <a:pt x="281" y="24"/>
                    </a:lnTo>
                    <a:lnTo>
                      <a:pt x="283" y="25"/>
                    </a:lnTo>
                    <a:lnTo>
                      <a:pt x="343" y="25"/>
                    </a:lnTo>
                    <a:close/>
                  </a:path>
                </a:pathLst>
              </a:custGeom>
              <a:solidFill>
                <a:srgbClr val="737373"/>
              </a:solidFill>
              <a:ln w="9525">
                <a:noFill/>
                <a:round/>
                <a:headEnd/>
                <a:tailEnd/>
              </a:ln>
            </p:spPr>
            <p:txBody>
              <a:bodyPr/>
              <a:lstStyle/>
              <a:p>
                <a:endParaRPr lang="en-US"/>
              </a:p>
            </p:txBody>
          </p:sp>
          <p:sp>
            <p:nvSpPr>
              <p:cNvPr id="12365" name="Freeform 1055"/>
              <p:cNvSpPr>
                <a:spLocks noEditPoints="1"/>
              </p:cNvSpPr>
              <p:nvPr/>
            </p:nvSpPr>
            <p:spPr bwMode="auto">
              <a:xfrm>
                <a:off x="2727" y="4057"/>
                <a:ext cx="114" cy="8"/>
              </a:xfrm>
              <a:custGeom>
                <a:avLst/>
                <a:gdLst>
                  <a:gd name="T0" fmla="*/ 1 w 343"/>
                  <a:gd name="T1" fmla="*/ 0 h 24"/>
                  <a:gd name="T2" fmla="*/ 1 w 343"/>
                  <a:gd name="T3" fmla="*/ 0 h 24"/>
                  <a:gd name="T4" fmla="*/ 1 w 343"/>
                  <a:gd name="T5" fmla="*/ 0 h 24"/>
                  <a:gd name="T6" fmla="*/ 1 w 343"/>
                  <a:gd name="T7" fmla="*/ 0 h 24"/>
                  <a:gd name="T8" fmla="*/ 1 w 343"/>
                  <a:gd name="T9" fmla="*/ 0 h 24"/>
                  <a:gd name="T10" fmla="*/ 1 w 343"/>
                  <a:gd name="T11" fmla="*/ 0 h 24"/>
                  <a:gd name="T12" fmla="*/ 1 w 343"/>
                  <a:gd name="T13" fmla="*/ 0 h 24"/>
                  <a:gd name="T14" fmla="*/ 1 w 343"/>
                  <a:gd name="T15" fmla="*/ 0 h 24"/>
                  <a:gd name="T16" fmla="*/ 1 w 343"/>
                  <a:gd name="T17" fmla="*/ 0 h 24"/>
                  <a:gd name="T18" fmla="*/ 0 w 343"/>
                  <a:gd name="T19" fmla="*/ 0 h 24"/>
                  <a:gd name="T20" fmla="*/ 0 w 343"/>
                  <a:gd name="T21" fmla="*/ 0 h 24"/>
                  <a:gd name="T22" fmla="*/ 0 w 343"/>
                  <a:gd name="T23" fmla="*/ 0 h 24"/>
                  <a:gd name="T24" fmla="*/ 0 w 343"/>
                  <a:gd name="T25" fmla="*/ 0 h 24"/>
                  <a:gd name="T26" fmla="*/ 0 w 343"/>
                  <a:gd name="T27" fmla="*/ 0 h 24"/>
                  <a:gd name="T28" fmla="*/ 0 w 343"/>
                  <a:gd name="T29" fmla="*/ 0 h 24"/>
                  <a:gd name="T30" fmla="*/ 1 w 343"/>
                  <a:gd name="T31" fmla="*/ 0 h 24"/>
                  <a:gd name="T32" fmla="*/ 4 w 343"/>
                  <a:gd name="T33" fmla="*/ 0 h 24"/>
                  <a:gd name="T34" fmla="*/ 4 w 343"/>
                  <a:gd name="T35" fmla="*/ 0 h 24"/>
                  <a:gd name="T36" fmla="*/ 4 w 343"/>
                  <a:gd name="T37" fmla="*/ 0 h 24"/>
                  <a:gd name="T38" fmla="*/ 4 w 343"/>
                  <a:gd name="T39" fmla="*/ 0 h 24"/>
                  <a:gd name="T40" fmla="*/ 4 w 343"/>
                  <a:gd name="T41" fmla="*/ 0 h 24"/>
                  <a:gd name="T42" fmla="*/ 4 w 343"/>
                  <a:gd name="T43" fmla="*/ 0 h 24"/>
                  <a:gd name="T44" fmla="*/ 4 w 343"/>
                  <a:gd name="T45" fmla="*/ 0 h 24"/>
                  <a:gd name="T46" fmla="*/ 4 w 343"/>
                  <a:gd name="T47" fmla="*/ 0 h 24"/>
                  <a:gd name="T48" fmla="*/ 4 w 343"/>
                  <a:gd name="T49" fmla="*/ 0 h 24"/>
                  <a:gd name="T50" fmla="*/ 3 w 343"/>
                  <a:gd name="T51" fmla="*/ 0 h 24"/>
                  <a:gd name="T52" fmla="*/ 3 w 343"/>
                  <a:gd name="T53" fmla="*/ 0 h 24"/>
                  <a:gd name="T54" fmla="*/ 3 w 343"/>
                  <a:gd name="T55" fmla="*/ 0 h 24"/>
                  <a:gd name="T56" fmla="*/ 3 w 343"/>
                  <a:gd name="T57" fmla="*/ 0 h 24"/>
                  <a:gd name="T58" fmla="*/ 3 w 343"/>
                  <a:gd name="T59" fmla="*/ 0 h 24"/>
                  <a:gd name="T60" fmla="*/ 3 w 343"/>
                  <a:gd name="T61" fmla="*/ 0 h 24"/>
                  <a:gd name="T62" fmla="*/ 4 w 343"/>
                  <a:gd name="T63" fmla="*/ 0 h 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3"/>
                  <a:gd name="T97" fmla="*/ 0 h 24"/>
                  <a:gd name="T98" fmla="*/ 343 w 343"/>
                  <a:gd name="T99" fmla="*/ 24 h 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3" h="24">
                    <a:moveTo>
                      <a:pt x="69" y="0"/>
                    </a:moveTo>
                    <a:lnTo>
                      <a:pt x="69" y="1"/>
                    </a:lnTo>
                    <a:lnTo>
                      <a:pt x="67" y="3"/>
                    </a:lnTo>
                    <a:lnTo>
                      <a:pt x="66" y="4"/>
                    </a:lnTo>
                    <a:lnTo>
                      <a:pt x="65" y="6"/>
                    </a:lnTo>
                    <a:lnTo>
                      <a:pt x="61" y="11"/>
                    </a:lnTo>
                    <a:lnTo>
                      <a:pt x="55" y="16"/>
                    </a:lnTo>
                    <a:lnTo>
                      <a:pt x="50" y="21"/>
                    </a:lnTo>
                    <a:lnTo>
                      <a:pt x="44" y="24"/>
                    </a:lnTo>
                    <a:lnTo>
                      <a:pt x="1" y="24"/>
                    </a:lnTo>
                    <a:lnTo>
                      <a:pt x="1" y="23"/>
                    </a:lnTo>
                    <a:lnTo>
                      <a:pt x="1" y="21"/>
                    </a:lnTo>
                    <a:lnTo>
                      <a:pt x="0" y="20"/>
                    </a:lnTo>
                    <a:lnTo>
                      <a:pt x="0" y="18"/>
                    </a:lnTo>
                    <a:lnTo>
                      <a:pt x="0" y="0"/>
                    </a:lnTo>
                    <a:lnTo>
                      <a:pt x="69" y="0"/>
                    </a:lnTo>
                    <a:close/>
                    <a:moveTo>
                      <a:pt x="343" y="0"/>
                    </a:moveTo>
                    <a:lnTo>
                      <a:pt x="342" y="21"/>
                    </a:lnTo>
                    <a:lnTo>
                      <a:pt x="342" y="22"/>
                    </a:lnTo>
                    <a:lnTo>
                      <a:pt x="342" y="23"/>
                    </a:lnTo>
                    <a:lnTo>
                      <a:pt x="342" y="24"/>
                    </a:lnTo>
                    <a:lnTo>
                      <a:pt x="295" y="24"/>
                    </a:lnTo>
                    <a:lnTo>
                      <a:pt x="291" y="21"/>
                    </a:lnTo>
                    <a:lnTo>
                      <a:pt x="287" y="17"/>
                    </a:lnTo>
                    <a:lnTo>
                      <a:pt x="281" y="11"/>
                    </a:lnTo>
                    <a:lnTo>
                      <a:pt x="277" y="7"/>
                    </a:lnTo>
                    <a:lnTo>
                      <a:pt x="277" y="6"/>
                    </a:lnTo>
                    <a:lnTo>
                      <a:pt x="276" y="3"/>
                    </a:lnTo>
                    <a:lnTo>
                      <a:pt x="274" y="1"/>
                    </a:lnTo>
                    <a:lnTo>
                      <a:pt x="274" y="0"/>
                    </a:lnTo>
                    <a:lnTo>
                      <a:pt x="343" y="0"/>
                    </a:lnTo>
                    <a:close/>
                  </a:path>
                </a:pathLst>
              </a:custGeom>
              <a:solidFill>
                <a:srgbClr val="696969"/>
              </a:solidFill>
              <a:ln w="9525">
                <a:noFill/>
                <a:round/>
                <a:headEnd/>
                <a:tailEnd/>
              </a:ln>
            </p:spPr>
            <p:txBody>
              <a:bodyPr/>
              <a:lstStyle/>
              <a:p>
                <a:endParaRPr lang="en-US"/>
              </a:p>
            </p:txBody>
          </p:sp>
          <p:sp>
            <p:nvSpPr>
              <p:cNvPr id="12366" name="Freeform 1056"/>
              <p:cNvSpPr>
                <a:spLocks noEditPoints="1"/>
              </p:cNvSpPr>
              <p:nvPr/>
            </p:nvSpPr>
            <p:spPr bwMode="auto">
              <a:xfrm>
                <a:off x="2727" y="4060"/>
                <a:ext cx="114" cy="9"/>
              </a:xfrm>
              <a:custGeom>
                <a:avLst/>
                <a:gdLst>
                  <a:gd name="T0" fmla="*/ 1 w 343"/>
                  <a:gd name="T1" fmla="*/ 0 h 26"/>
                  <a:gd name="T2" fmla="*/ 1 w 343"/>
                  <a:gd name="T3" fmla="*/ 0 h 26"/>
                  <a:gd name="T4" fmla="*/ 1 w 343"/>
                  <a:gd name="T5" fmla="*/ 0 h 26"/>
                  <a:gd name="T6" fmla="*/ 0 w 343"/>
                  <a:gd name="T7" fmla="*/ 0 h 26"/>
                  <a:gd name="T8" fmla="*/ 0 w 343"/>
                  <a:gd name="T9" fmla="*/ 0 h 26"/>
                  <a:gd name="T10" fmla="*/ 0 w 343"/>
                  <a:gd name="T11" fmla="*/ 0 h 26"/>
                  <a:gd name="T12" fmla="*/ 0 w 343"/>
                  <a:gd name="T13" fmla="*/ 0 h 26"/>
                  <a:gd name="T14" fmla="*/ 0 w 343"/>
                  <a:gd name="T15" fmla="*/ 0 h 26"/>
                  <a:gd name="T16" fmla="*/ 0 w 343"/>
                  <a:gd name="T17" fmla="*/ 0 h 26"/>
                  <a:gd name="T18" fmla="*/ 0 w 343"/>
                  <a:gd name="T19" fmla="*/ 0 h 26"/>
                  <a:gd name="T20" fmla="*/ 0 w 343"/>
                  <a:gd name="T21" fmla="*/ 0 h 26"/>
                  <a:gd name="T22" fmla="*/ 0 w 343"/>
                  <a:gd name="T23" fmla="*/ 0 h 26"/>
                  <a:gd name="T24" fmla="*/ 0 w 343"/>
                  <a:gd name="T25" fmla="*/ 0 h 26"/>
                  <a:gd name="T26" fmla="*/ 0 w 343"/>
                  <a:gd name="T27" fmla="*/ 0 h 26"/>
                  <a:gd name="T28" fmla="*/ 1 w 343"/>
                  <a:gd name="T29" fmla="*/ 0 h 26"/>
                  <a:gd name="T30" fmla="*/ 4 w 343"/>
                  <a:gd name="T31" fmla="*/ 0 h 26"/>
                  <a:gd name="T32" fmla="*/ 4 w 343"/>
                  <a:gd name="T33" fmla="*/ 0 h 26"/>
                  <a:gd name="T34" fmla="*/ 4 w 343"/>
                  <a:gd name="T35" fmla="*/ 0 h 26"/>
                  <a:gd name="T36" fmla="*/ 4 w 343"/>
                  <a:gd name="T37" fmla="*/ 0 h 26"/>
                  <a:gd name="T38" fmla="*/ 4 w 343"/>
                  <a:gd name="T39" fmla="*/ 0 h 26"/>
                  <a:gd name="T40" fmla="*/ 4 w 343"/>
                  <a:gd name="T41" fmla="*/ 0 h 26"/>
                  <a:gd name="T42" fmla="*/ 4 w 343"/>
                  <a:gd name="T43" fmla="*/ 0 h 26"/>
                  <a:gd name="T44" fmla="*/ 4 w 343"/>
                  <a:gd name="T45" fmla="*/ 0 h 26"/>
                  <a:gd name="T46" fmla="*/ 4 w 343"/>
                  <a:gd name="T47" fmla="*/ 0 h 26"/>
                  <a:gd name="T48" fmla="*/ 4 w 343"/>
                  <a:gd name="T49" fmla="*/ 0 h 26"/>
                  <a:gd name="T50" fmla="*/ 4 w 343"/>
                  <a:gd name="T51" fmla="*/ 0 h 26"/>
                  <a:gd name="T52" fmla="*/ 4 w 343"/>
                  <a:gd name="T53" fmla="*/ 0 h 26"/>
                  <a:gd name="T54" fmla="*/ 4 w 343"/>
                  <a:gd name="T55" fmla="*/ 0 h 26"/>
                  <a:gd name="T56" fmla="*/ 4 w 343"/>
                  <a:gd name="T57" fmla="*/ 0 h 26"/>
                  <a:gd name="T58" fmla="*/ 4 w 343"/>
                  <a:gd name="T59" fmla="*/ 0 h 26"/>
                  <a:gd name="T60" fmla="*/ 4 w 343"/>
                  <a:gd name="T61" fmla="*/ 0 h 26"/>
                  <a:gd name="T62" fmla="*/ 4 w 343"/>
                  <a:gd name="T63" fmla="*/ 0 h 26"/>
                  <a:gd name="T64" fmla="*/ 4 w 343"/>
                  <a:gd name="T65" fmla="*/ 0 h 26"/>
                  <a:gd name="T66" fmla="*/ 3 w 343"/>
                  <a:gd name="T67" fmla="*/ 0 h 26"/>
                  <a:gd name="T68" fmla="*/ 4 w 343"/>
                  <a:gd name="T69" fmla="*/ 0 h 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3"/>
                  <a:gd name="T106" fmla="*/ 0 h 26"/>
                  <a:gd name="T107" fmla="*/ 343 w 343"/>
                  <a:gd name="T108" fmla="*/ 26 h 2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3" h="26">
                    <a:moveTo>
                      <a:pt x="59" y="0"/>
                    </a:moveTo>
                    <a:lnTo>
                      <a:pt x="52" y="7"/>
                    </a:lnTo>
                    <a:lnTo>
                      <a:pt x="45" y="13"/>
                    </a:lnTo>
                    <a:lnTo>
                      <a:pt x="38" y="17"/>
                    </a:lnTo>
                    <a:lnTo>
                      <a:pt x="32" y="20"/>
                    </a:lnTo>
                    <a:lnTo>
                      <a:pt x="25" y="24"/>
                    </a:lnTo>
                    <a:lnTo>
                      <a:pt x="19" y="24"/>
                    </a:lnTo>
                    <a:lnTo>
                      <a:pt x="12" y="24"/>
                    </a:lnTo>
                    <a:lnTo>
                      <a:pt x="7" y="23"/>
                    </a:lnTo>
                    <a:lnTo>
                      <a:pt x="3" y="20"/>
                    </a:lnTo>
                    <a:lnTo>
                      <a:pt x="1" y="17"/>
                    </a:lnTo>
                    <a:lnTo>
                      <a:pt x="0" y="12"/>
                    </a:lnTo>
                    <a:lnTo>
                      <a:pt x="0" y="7"/>
                    </a:lnTo>
                    <a:lnTo>
                      <a:pt x="0" y="0"/>
                    </a:lnTo>
                    <a:lnTo>
                      <a:pt x="59" y="0"/>
                    </a:lnTo>
                    <a:close/>
                    <a:moveTo>
                      <a:pt x="343" y="0"/>
                    </a:moveTo>
                    <a:lnTo>
                      <a:pt x="342" y="10"/>
                    </a:lnTo>
                    <a:lnTo>
                      <a:pt x="341" y="16"/>
                    </a:lnTo>
                    <a:lnTo>
                      <a:pt x="339" y="20"/>
                    </a:lnTo>
                    <a:lnTo>
                      <a:pt x="336" y="24"/>
                    </a:lnTo>
                    <a:lnTo>
                      <a:pt x="332" y="25"/>
                    </a:lnTo>
                    <a:lnTo>
                      <a:pt x="331" y="25"/>
                    </a:lnTo>
                    <a:lnTo>
                      <a:pt x="329" y="26"/>
                    </a:lnTo>
                    <a:lnTo>
                      <a:pt x="328" y="26"/>
                    </a:lnTo>
                    <a:lnTo>
                      <a:pt x="320" y="26"/>
                    </a:lnTo>
                    <a:lnTo>
                      <a:pt x="316" y="25"/>
                    </a:lnTo>
                    <a:lnTo>
                      <a:pt x="312" y="24"/>
                    </a:lnTo>
                    <a:lnTo>
                      <a:pt x="306" y="22"/>
                    </a:lnTo>
                    <a:lnTo>
                      <a:pt x="302" y="18"/>
                    </a:lnTo>
                    <a:lnTo>
                      <a:pt x="296" y="14"/>
                    </a:lnTo>
                    <a:lnTo>
                      <a:pt x="292" y="11"/>
                    </a:lnTo>
                    <a:lnTo>
                      <a:pt x="287" y="6"/>
                    </a:lnTo>
                    <a:lnTo>
                      <a:pt x="283" y="0"/>
                    </a:lnTo>
                    <a:lnTo>
                      <a:pt x="343" y="0"/>
                    </a:lnTo>
                    <a:close/>
                  </a:path>
                </a:pathLst>
              </a:custGeom>
              <a:solidFill>
                <a:srgbClr val="5E5E5E"/>
              </a:solidFill>
              <a:ln w="9525">
                <a:noFill/>
                <a:round/>
                <a:headEnd/>
                <a:tailEnd/>
              </a:ln>
            </p:spPr>
            <p:txBody>
              <a:bodyPr/>
              <a:lstStyle/>
              <a:p>
                <a:endParaRPr lang="en-US"/>
              </a:p>
            </p:txBody>
          </p:sp>
          <p:sp>
            <p:nvSpPr>
              <p:cNvPr id="12367" name="Freeform 1057"/>
              <p:cNvSpPr>
                <a:spLocks noEditPoints="1"/>
              </p:cNvSpPr>
              <p:nvPr/>
            </p:nvSpPr>
            <p:spPr bwMode="auto">
              <a:xfrm>
                <a:off x="2727" y="4065"/>
                <a:ext cx="114" cy="4"/>
              </a:xfrm>
              <a:custGeom>
                <a:avLst/>
                <a:gdLst>
                  <a:gd name="T0" fmla="*/ 1 w 341"/>
                  <a:gd name="T1" fmla="*/ 0 h 14"/>
                  <a:gd name="T2" fmla="*/ 0 w 341"/>
                  <a:gd name="T3" fmla="*/ 0 h 14"/>
                  <a:gd name="T4" fmla="*/ 0 w 341"/>
                  <a:gd name="T5" fmla="*/ 0 h 14"/>
                  <a:gd name="T6" fmla="*/ 0 w 341"/>
                  <a:gd name="T7" fmla="*/ 0 h 14"/>
                  <a:gd name="T8" fmla="*/ 0 w 341"/>
                  <a:gd name="T9" fmla="*/ 0 h 14"/>
                  <a:gd name="T10" fmla="*/ 0 w 341"/>
                  <a:gd name="T11" fmla="*/ 0 h 14"/>
                  <a:gd name="T12" fmla="*/ 0 w 341"/>
                  <a:gd name="T13" fmla="*/ 0 h 14"/>
                  <a:gd name="T14" fmla="*/ 0 w 341"/>
                  <a:gd name="T15" fmla="*/ 0 h 14"/>
                  <a:gd name="T16" fmla="*/ 0 w 341"/>
                  <a:gd name="T17" fmla="*/ 0 h 14"/>
                  <a:gd name="T18" fmla="*/ 0 w 341"/>
                  <a:gd name="T19" fmla="*/ 0 h 14"/>
                  <a:gd name="T20" fmla="*/ 0 w 341"/>
                  <a:gd name="T21" fmla="*/ 0 h 14"/>
                  <a:gd name="T22" fmla="*/ 0 w 341"/>
                  <a:gd name="T23" fmla="*/ 0 h 14"/>
                  <a:gd name="T24" fmla="*/ 0 w 341"/>
                  <a:gd name="T25" fmla="*/ 0 h 14"/>
                  <a:gd name="T26" fmla="*/ 1 w 341"/>
                  <a:gd name="T27" fmla="*/ 0 h 14"/>
                  <a:gd name="T28" fmla="*/ 4 w 341"/>
                  <a:gd name="T29" fmla="*/ 0 h 14"/>
                  <a:gd name="T30" fmla="*/ 4 w 341"/>
                  <a:gd name="T31" fmla="*/ 0 h 14"/>
                  <a:gd name="T32" fmla="*/ 4 w 341"/>
                  <a:gd name="T33" fmla="*/ 0 h 14"/>
                  <a:gd name="T34" fmla="*/ 4 w 341"/>
                  <a:gd name="T35" fmla="*/ 0 h 14"/>
                  <a:gd name="T36" fmla="*/ 4 w 341"/>
                  <a:gd name="T37" fmla="*/ 0 h 14"/>
                  <a:gd name="T38" fmla="*/ 4 w 341"/>
                  <a:gd name="T39" fmla="*/ 0 h 14"/>
                  <a:gd name="T40" fmla="*/ 4 w 341"/>
                  <a:gd name="T41" fmla="*/ 0 h 14"/>
                  <a:gd name="T42" fmla="*/ 4 w 341"/>
                  <a:gd name="T43" fmla="*/ 0 h 14"/>
                  <a:gd name="T44" fmla="*/ 4 w 341"/>
                  <a:gd name="T45" fmla="*/ 0 h 14"/>
                  <a:gd name="T46" fmla="*/ 4 w 341"/>
                  <a:gd name="T47" fmla="*/ 0 h 14"/>
                  <a:gd name="T48" fmla="*/ 4 w 341"/>
                  <a:gd name="T49" fmla="*/ 0 h 14"/>
                  <a:gd name="T50" fmla="*/ 4 w 341"/>
                  <a:gd name="T51" fmla="*/ 0 h 14"/>
                  <a:gd name="T52" fmla="*/ 4 w 341"/>
                  <a:gd name="T53" fmla="*/ 0 h 14"/>
                  <a:gd name="T54" fmla="*/ 4 w 341"/>
                  <a:gd name="T55" fmla="*/ 0 h 1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1"/>
                  <a:gd name="T85" fmla="*/ 0 h 14"/>
                  <a:gd name="T86" fmla="*/ 341 w 341"/>
                  <a:gd name="T87" fmla="*/ 14 h 1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1" h="14">
                    <a:moveTo>
                      <a:pt x="43" y="0"/>
                    </a:moveTo>
                    <a:lnTo>
                      <a:pt x="39" y="4"/>
                    </a:lnTo>
                    <a:lnTo>
                      <a:pt x="33" y="7"/>
                    </a:lnTo>
                    <a:lnTo>
                      <a:pt x="28" y="9"/>
                    </a:lnTo>
                    <a:lnTo>
                      <a:pt x="24" y="11"/>
                    </a:lnTo>
                    <a:lnTo>
                      <a:pt x="18" y="11"/>
                    </a:lnTo>
                    <a:lnTo>
                      <a:pt x="14" y="11"/>
                    </a:lnTo>
                    <a:lnTo>
                      <a:pt x="10" y="11"/>
                    </a:lnTo>
                    <a:lnTo>
                      <a:pt x="6" y="10"/>
                    </a:lnTo>
                    <a:lnTo>
                      <a:pt x="3" y="9"/>
                    </a:lnTo>
                    <a:lnTo>
                      <a:pt x="2" y="6"/>
                    </a:lnTo>
                    <a:lnTo>
                      <a:pt x="2" y="4"/>
                    </a:lnTo>
                    <a:lnTo>
                      <a:pt x="0" y="0"/>
                    </a:lnTo>
                    <a:lnTo>
                      <a:pt x="43" y="0"/>
                    </a:lnTo>
                    <a:close/>
                    <a:moveTo>
                      <a:pt x="341" y="0"/>
                    </a:moveTo>
                    <a:lnTo>
                      <a:pt x="340" y="5"/>
                    </a:lnTo>
                    <a:lnTo>
                      <a:pt x="338" y="7"/>
                    </a:lnTo>
                    <a:lnTo>
                      <a:pt x="335" y="11"/>
                    </a:lnTo>
                    <a:lnTo>
                      <a:pt x="331" y="12"/>
                    </a:lnTo>
                    <a:lnTo>
                      <a:pt x="327" y="14"/>
                    </a:lnTo>
                    <a:lnTo>
                      <a:pt x="323" y="14"/>
                    </a:lnTo>
                    <a:lnTo>
                      <a:pt x="319" y="13"/>
                    </a:lnTo>
                    <a:lnTo>
                      <a:pt x="315" y="12"/>
                    </a:lnTo>
                    <a:lnTo>
                      <a:pt x="311" y="11"/>
                    </a:lnTo>
                    <a:lnTo>
                      <a:pt x="305" y="7"/>
                    </a:lnTo>
                    <a:lnTo>
                      <a:pt x="300" y="5"/>
                    </a:lnTo>
                    <a:lnTo>
                      <a:pt x="294" y="0"/>
                    </a:lnTo>
                    <a:lnTo>
                      <a:pt x="341" y="0"/>
                    </a:lnTo>
                    <a:close/>
                  </a:path>
                </a:pathLst>
              </a:custGeom>
              <a:solidFill>
                <a:srgbClr val="575757"/>
              </a:solidFill>
              <a:ln w="9525">
                <a:noFill/>
                <a:round/>
                <a:headEnd/>
                <a:tailEnd/>
              </a:ln>
            </p:spPr>
            <p:txBody>
              <a:bodyPr/>
              <a:lstStyle/>
              <a:p>
                <a:endParaRPr lang="en-US"/>
              </a:p>
            </p:txBody>
          </p:sp>
          <p:sp>
            <p:nvSpPr>
              <p:cNvPr id="12368" name="Freeform 1058"/>
              <p:cNvSpPr>
                <a:spLocks/>
              </p:cNvSpPr>
              <p:nvPr/>
            </p:nvSpPr>
            <p:spPr bwMode="auto">
              <a:xfrm>
                <a:off x="2834" y="4069"/>
                <a:ext cx="2" cy="1"/>
              </a:xfrm>
              <a:custGeom>
                <a:avLst/>
                <a:gdLst>
                  <a:gd name="T0" fmla="*/ 0 w 8"/>
                  <a:gd name="T1" fmla="*/ 0 h 1"/>
                  <a:gd name="T2" fmla="*/ 0 w 8"/>
                  <a:gd name="T3" fmla="*/ 1 h 1"/>
                  <a:gd name="T4" fmla="*/ 0 w 8"/>
                  <a:gd name="T5" fmla="*/ 1 h 1"/>
                  <a:gd name="T6" fmla="*/ 0 w 8"/>
                  <a:gd name="T7" fmla="*/ 1 h 1"/>
                  <a:gd name="T8" fmla="*/ 0 w 8"/>
                  <a:gd name="T9" fmla="*/ 0 h 1"/>
                  <a:gd name="T10" fmla="*/ 0 w 8"/>
                  <a:gd name="T11" fmla="*/ 0 h 1"/>
                  <a:gd name="T12" fmla="*/ 0 60000 65536"/>
                  <a:gd name="T13" fmla="*/ 0 60000 65536"/>
                  <a:gd name="T14" fmla="*/ 0 60000 65536"/>
                  <a:gd name="T15" fmla="*/ 0 60000 65536"/>
                  <a:gd name="T16" fmla="*/ 0 60000 65536"/>
                  <a:gd name="T17" fmla="*/ 0 60000 65536"/>
                  <a:gd name="T18" fmla="*/ 0 w 8"/>
                  <a:gd name="T19" fmla="*/ 0 h 1"/>
                  <a:gd name="T20" fmla="*/ 8 w 8"/>
                  <a:gd name="T21" fmla="*/ 1 h 1"/>
                </a:gdLst>
                <a:ahLst/>
                <a:cxnLst>
                  <a:cxn ang="T12">
                    <a:pos x="T0" y="T1"/>
                  </a:cxn>
                  <a:cxn ang="T13">
                    <a:pos x="T2" y="T3"/>
                  </a:cxn>
                  <a:cxn ang="T14">
                    <a:pos x="T4" y="T5"/>
                  </a:cxn>
                  <a:cxn ang="T15">
                    <a:pos x="T6" y="T7"/>
                  </a:cxn>
                  <a:cxn ang="T16">
                    <a:pos x="T8" y="T9"/>
                  </a:cxn>
                  <a:cxn ang="T17">
                    <a:pos x="T10" y="T11"/>
                  </a:cxn>
                </a:cxnLst>
                <a:rect l="T18" t="T19" r="T20" b="T21"/>
                <a:pathLst>
                  <a:path w="8" h="1">
                    <a:moveTo>
                      <a:pt x="0" y="0"/>
                    </a:moveTo>
                    <a:lnTo>
                      <a:pt x="3" y="1"/>
                    </a:lnTo>
                    <a:lnTo>
                      <a:pt x="4" y="1"/>
                    </a:lnTo>
                    <a:lnTo>
                      <a:pt x="7" y="1"/>
                    </a:lnTo>
                    <a:lnTo>
                      <a:pt x="8" y="0"/>
                    </a:lnTo>
                    <a:lnTo>
                      <a:pt x="0" y="0"/>
                    </a:lnTo>
                    <a:close/>
                  </a:path>
                </a:pathLst>
              </a:custGeom>
              <a:solidFill>
                <a:srgbClr val="4C4C4C"/>
              </a:solidFill>
              <a:ln w="9525">
                <a:noFill/>
                <a:round/>
                <a:headEnd/>
                <a:tailEnd/>
              </a:ln>
            </p:spPr>
            <p:txBody>
              <a:bodyPr/>
              <a:lstStyle/>
              <a:p>
                <a:endParaRPr lang="en-US"/>
              </a:p>
            </p:txBody>
          </p:sp>
          <p:sp>
            <p:nvSpPr>
              <p:cNvPr id="12369" name="Freeform 1059"/>
              <p:cNvSpPr>
                <a:spLocks/>
              </p:cNvSpPr>
              <p:nvPr/>
            </p:nvSpPr>
            <p:spPr bwMode="auto">
              <a:xfrm>
                <a:off x="2755" y="4030"/>
                <a:ext cx="29" cy="10"/>
              </a:xfrm>
              <a:custGeom>
                <a:avLst/>
                <a:gdLst>
                  <a:gd name="T0" fmla="*/ 0 w 88"/>
                  <a:gd name="T1" fmla="*/ 0 h 28"/>
                  <a:gd name="T2" fmla="*/ 0 w 88"/>
                  <a:gd name="T3" fmla="*/ 0 h 28"/>
                  <a:gd name="T4" fmla="*/ 0 w 88"/>
                  <a:gd name="T5" fmla="*/ 0 h 28"/>
                  <a:gd name="T6" fmla="*/ 0 w 88"/>
                  <a:gd name="T7" fmla="*/ 0 h 28"/>
                  <a:gd name="T8" fmla="*/ 0 w 88"/>
                  <a:gd name="T9" fmla="*/ 0 h 28"/>
                  <a:gd name="T10" fmla="*/ 0 w 88"/>
                  <a:gd name="T11" fmla="*/ 0 h 28"/>
                  <a:gd name="T12" fmla="*/ 1 w 88"/>
                  <a:gd name="T13" fmla="*/ 0 h 28"/>
                  <a:gd name="T14" fmla="*/ 1 w 88"/>
                  <a:gd name="T15" fmla="*/ 0 h 28"/>
                  <a:gd name="T16" fmla="*/ 1 w 88"/>
                  <a:gd name="T17" fmla="*/ 0 h 28"/>
                  <a:gd name="T18" fmla="*/ 1 w 88"/>
                  <a:gd name="T19" fmla="*/ 0 h 28"/>
                  <a:gd name="T20" fmla="*/ 1 w 88"/>
                  <a:gd name="T21" fmla="*/ 0 h 28"/>
                  <a:gd name="T22" fmla="*/ 1 w 88"/>
                  <a:gd name="T23" fmla="*/ 0 h 28"/>
                  <a:gd name="T24" fmla="*/ 1 w 88"/>
                  <a:gd name="T25" fmla="*/ 0 h 28"/>
                  <a:gd name="T26" fmla="*/ 1 w 88"/>
                  <a:gd name="T27" fmla="*/ 0 h 28"/>
                  <a:gd name="T28" fmla="*/ 0 w 88"/>
                  <a:gd name="T29" fmla="*/ 0 h 28"/>
                  <a:gd name="T30" fmla="*/ 0 w 88"/>
                  <a:gd name="T31" fmla="*/ 0 h 28"/>
                  <a:gd name="T32" fmla="*/ 0 w 88"/>
                  <a:gd name="T33" fmla="*/ 0 h 28"/>
                  <a:gd name="T34" fmla="*/ 0 w 88"/>
                  <a:gd name="T35" fmla="*/ 0 h 28"/>
                  <a:gd name="T36" fmla="*/ 0 w 88"/>
                  <a:gd name="T37" fmla="*/ 0 h 28"/>
                  <a:gd name="T38" fmla="*/ 0 w 88"/>
                  <a:gd name="T39" fmla="*/ 0 h 28"/>
                  <a:gd name="T40" fmla="*/ 0 w 88"/>
                  <a:gd name="T41" fmla="*/ 0 h 28"/>
                  <a:gd name="T42" fmla="*/ 0 w 88"/>
                  <a:gd name="T43" fmla="*/ 0 h 28"/>
                  <a:gd name="T44" fmla="*/ 0 w 88"/>
                  <a:gd name="T45" fmla="*/ 0 h 28"/>
                  <a:gd name="T46" fmla="*/ 0 w 88"/>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
                  <a:gd name="T73" fmla="*/ 0 h 28"/>
                  <a:gd name="T74" fmla="*/ 88 w 88"/>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 h="28">
                    <a:moveTo>
                      <a:pt x="11" y="28"/>
                    </a:moveTo>
                    <a:lnTo>
                      <a:pt x="11" y="28"/>
                    </a:lnTo>
                    <a:lnTo>
                      <a:pt x="12" y="26"/>
                    </a:lnTo>
                    <a:lnTo>
                      <a:pt x="17" y="22"/>
                    </a:lnTo>
                    <a:lnTo>
                      <a:pt x="25" y="19"/>
                    </a:lnTo>
                    <a:lnTo>
                      <a:pt x="33" y="15"/>
                    </a:lnTo>
                    <a:lnTo>
                      <a:pt x="46" y="13"/>
                    </a:lnTo>
                    <a:lnTo>
                      <a:pt x="58" y="12"/>
                    </a:lnTo>
                    <a:lnTo>
                      <a:pt x="72" y="9"/>
                    </a:lnTo>
                    <a:lnTo>
                      <a:pt x="87" y="11"/>
                    </a:lnTo>
                    <a:lnTo>
                      <a:pt x="88" y="1"/>
                    </a:lnTo>
                    <a:lnTo>
                      <a:pt x="72" y="0"/>
                    </a:lnTo>
                    <a:lnTo>
                      <a:pt x="57" y="1"/>
                    </a:lnTo>
                    <a:lnTo>
                      <a:pt x="43" y="2"/>
                    </a:lnTo>
                    <a:lnTo>
                      <a:pt x="30" y="6"/>
                    </a:lnTo>
                    <a:lnTo>
                      <a:pt x="19" y="9"/>
                    </a:lnTo>
                    <a:lnTo>
                      <a:pt x="10" y="14"/>
                    </a:lnTo>
                    <a:lnTo>
                      <a:pt x="4" y="20"/>
                    </a:lnTo>
                    <a:lnTo>
                      <a:pt x="0" y="26"/>
                    </a:lnTo>
                    <a:lnTo>
                      <a:pt x="11" y="28"/>
                    </a:lnTo>
                    <a:close/>
                  </a:path>
                </a:pathLst>
              </a:custGeom>
              <a:solidFill>
                <a:srgbClr val="000000"/>
              </a:solidFill>
              <a:ln w="9525">
                <a:noFill/>
                <a:round/>
                <a:headEnd/>
                <a:tailEnd/>
              </a:ln>
            </p:spPr>
            <p:txBody>
              <a:bodyPr/>
              <a:lstStyle/>
              <a:p>
                <a:endParaRPr lang="en-US"/>
              </a:p>
            </p:txBody>
          </p:sp>
          <p:sp>
            <p:nvSpPr>
              <p:cNvPr id="12370" name="Freeform 1060"/>
              <p:cNvSpPr>
                <a:spLocks/>
              </p:cNvSpPr>
              <p:nvPr/>
            </p:nvSpPr>
            <p:spPr bwMode="auto">
              <a:xfrm>
                <a:off x="2747" y="4039"/>
                <a:ext cx="12" cy="20"/>
              </a:xfrm>
              <a:custGeom>
                <a:avLst/>
                <a:gdLst>
                  <a:gd name="T0" fmla="*/ 0 w 36"/>
                  <a:gd name="T1" fmla="*/ 1 h 61"/>
                  <a:gd name="T2" fmla="*/ 0 w 36"/>
                  <a:gd name="T3" fmla="*/ 1 h 61"/>
                  <a:gd name="T4" fmla="*/ 0 w 36"/>
                  <a:gd name="T5" fmla="*/ 1 h 61"/>
                  <a:gd name="T6" fmla="*/ 0 w 36"/>
                  <a:gd name="T7" fmla="*/ 1 h 61"/>
                  <a:gd name="T8" fmla="*/ 0 w 36"/>
                  <a:gd name="T9" fmla="*/ 0 h 61"/>
                  <a:gd name="T10" fmla="*/ 0 w 36"/>
                  <a:gd name="T11" fmla="*/ 0 h 61"/>
                  <a:gd name="T12" fmla="*/ 0 w 36"/>
                  <a:gd name="T13" fmla="*/ 0 h 61"/>
                  <a:gd name="T14" fmla="*/ 0 w 36"/>
                  <a:gd name="T15" fmla="*/ 0 h 61"/>
                  <a:gd name="T16" fmla="*/ 0 w 36"/>
                  <a:gd name="T17" fmla="*/ 0 h 61"/>
                  <a:gd name="T18" fmla="*/ 0 w 36"/>
                  <a:gd name="T19" fmla="*/ 0 h 61"/>
                  <a:gd name="T20" fmla="*/ 0 w 36"/>
                  <a:gd name="T21" fmla="*/ 0 h 61"/>
                  <a:gd name="T22" fmla="*/ 0 w 36"/>
                  <a:gd name="T23" fmla="*/ 0 h 61"/>
                  <a:gd name="T24" fmla="*/ 0 w 36"/>
                  <a:gd name="T25" fmla="*/ 0 h 61"/>
                  <a:gd name="T26" fmla="*/ 0 w 36"/>
                  <a:gd name="T27" fmla="*/ 0 h 61"/>
                  <a:gd name="T28" fmla="*/ 0 w 36"/>
                  <a:gd name="T29" fmla="*/ 0 h 61"/>
                  <a:gd name="T30" fmla="*/ 0 w 36"/>
                  <a:gd name="T31" fmla="*/ 0 h 61"/>
                  <a:gd name="T32" fmla="*/ 0 w 36"/>
                  <a:gd name="T33" fmla="*/ 1 h 61"/>
                  <a:gd name="T34" fmla="*/ 0 w 36"/>
                  <a:gd name="T35" fmla="*/ 1 h 61"/>
                  <a:gd name="T36" fmla="*/ 0 w 36"/>
                  <a:gd name="T37" fmla="*/ 1 h 61"/>
                  <a:gd name="T38" fmla="*/ 0 w 36"/>
                  <a:gd name="T39" fmla="*/ 1 h 61"/>
                  <a:gd name="T40" fmla="*/ 0 w 36"/>
                  <a:gd name="T41" fmla="*/ 1 h 61"/>
                  <a:gd name="T42" fmla="*/ 0 w 36"/>
                  <a:gd name="T43" fmla="*/ 1 h 61"/>
                  <a:gd name="T44" fmla="*/ 0 w 36"/>
                  <a:gd name="T45" fmla="*/ 1 h 6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6"/>
                  <a:gd name="T70" fmla="*/ 0 h 61"/>
                  <a:gd name="T71" fmla="*/ 36 w 36"/>
                  <a:gd name="T72" fmla="*/ 61 h 6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6" h="61">
                    <a:moveTo>
                      <a:pt x="10" y="61"/>
                    </a:moveTo>
                    <a:lnTo>
                      <a:pt x="10" y="61"/>
                    </a:lnTo>
                    <a:lnTo>
                      <a:pt x="14" y="54"/>
                    </a:lnTo>
                    <a:lnTo>
                      <a:pt x="19" y="46"/>
                    </a:lnTo>
                    <a:lnTo>
                      <a:pt x="24" y="35"/>
                    </a:lnTo>
                    <a:lnTo>
                      <a:pt x="28" y="26"/>
                    </a:lnTo>
                    <a:lnTo>
                      <a:pt x="31" y="17"/>
                    </a:lnTo>
                    <a:lnTo>
                      <a:pt x="33" y="9"/>
                    </a:lnTo>
                    <a:lnTo>
                      <a:pt x="35" y="5"/>
                    </a:lnTo>
                    <a:lnTo>
                      <a:pt x="36" y="2"/>
                    </a:lnTo>
                    <a:lnTo>
                      <a:pt x="25" y="0"/>
                    </a:lnTo>
                    <a:lnTo>
                      <a:pt x="24" y="1"/>
                    </a:lnTo>
                    <a:lnTo>
                      <a:pt x="22" y="7"/>
                    </a:lnTo>
                    <a:lnTo>
                      <a:pt x="19" y="14"/>
                    </a:lnTo>
                    <a:lnTo>
                      <a:pt x="17" y="22"/>
                    </a:lnTo>
                    <a:lnTo>
                      <a:pt x="11" y="33"/>
                    </a:lnTo>
                    <a:lnTo>
                      <a:pt x="7" y="42"/>
                    </a:lnTo>
                    <a:lnTo>
                      <a:pt x="4" y="50"/>
                    </a:lnTo>
                    <a:lnTo>
                      <a:pt x="0" y="56"/>
                    </a:lnTo>
                    <a:lnTo>
                      <a:pt x="10" y="61"/>
                    </a:lnTo>
                    <a:close/>
                  </a:path>
                </a:pathLst>
              </a:custGeom>
              <a:solidFill>
                <a:srgbClr val="000000"/>
              </a:solidFill>
              <a:ln w="9525">
                <a:noFill/>
                <a:round/>
                <a:headEnd/>
                <a:tailEnd/>
              </a:ln>
            </p:spPr>
            <p:txBody>
              <a:bodyPr/>
              <a:lstStyle/>
              <a:p>
                <a:endParaRPr lang="en-US"/>
              </a:p>
            </p:txBody>
          </p:sp>
          <p:sp>
            <p:nvSpPr>
              <p:cNvPr id="12371" name="Freeform 1061"/>
              <p:cNvSpPr>
                <a:spLocks/>
              </p:cNvSpPr>
              <p:nvPr/>
            </p:nvSpPr>
            <p:spPr bwMode="auto">
              <a:xfrm>
                <a:off x="2728" y="4058"/>
                <a:ext cx="22" cy="12"/>
              </a:xfrm>
              <a:custGeom>
                <a:avLst/>
                <a:gdLst>
                  <a:gd name="T0" fmla="*/ 0 w 65"/>
                  <a:gd name="T1" fmla="*/ 0 h 38"/>
                  <a:gd name="T2" fmla="*/ 0 w 65"/>
                  <a:gd name="T3" fmla="*/ 0 h 38"/>
                  <a:gd name="T4" fmla="*/ 0 w 65"/>
                  <a:gd name="T5" fmla="*/ 0 h 38"/>
                  <a:gd name="T6" fmla="*/ 0 w 65"/>
                  <a:gd name="T7" fmla="*/ 0 h 38"/>
                  <a:gd name="T8" fmla="*/ 0 w 65"/>
                  <a:gd name="T9" fmla="*/ 0 h 38"/>
                  <a:gd name="T10" fmla="*/ 0 w 65"/>
                  <a:gd name="T11" fmla="*/ 0 h 38"/>
                  <a:gd name="T12" fmla="*/ 1 w 65"/>
                  <a:gd name="T13" fmla="*/ 0 h 38"/>
                  <a:gd name="T14" fmla="*/ 1 w 65"/>
                  <a:gd name="T15" fmla="*/ 0 h 38"/>
                  <a:gd name="T16" fmla="*/ 1 w 65"/>
                  <a:gd name="T17" fmla="*/ 0 h 38"/>
                  <a:gd name="T18" fmla="*/ 1 w 65"/>
                  <a:gd name="T19" fmla="*/ 0 h 38"/>
                  <a:gd name="T20" fmla="*/ 1 w 65"/>
                  <a:gd name="T21" fmla="*/ 0 h 38"/>
                  <a:gd name="T22" fmla="*/ 1 w 65"/>
                  <a:gd name="T23" fmla="*/ 0 h 38"/>
                  <a:gd name="T24" fmla="*/ 1 w 65"/>
                  <a:gd name="T25" fmla="*/ 0 h 38"/>
                  <a:gd name="T26" fmla="*/ 0 w 65"/>
                  <a:gd name="T27" fmla="*/ 0 h 38"/>
                  <a:gd name="T28" fmla="*/ 0 w 65"/>
                  <a:gd name="T29" fmla="*/ 0 h 38"/>
                  <a:gd name="T30" fmla="*/ 0 w 65"/>
                  <a:gd name="T31" fmla="*/ 0 h 38"/>
                  <a:gd name="T32" fmla="*/ 0 w 65"/>
                  <a:gd name="T33" fmla="*/ 0 h 38"/>
                  <a:gd name="T34" fmla="*/ 0 w 65"/>
                  <a:gd name="T35" fmla="*/ 0 h 38"/>
                  <a:gd name="T36" fmla="*/ 0 w 65"/>
                  <a:gd name="T37" fmla="*/ 0 h 38"/>
                  <a:gd name="T38" fmla="*/ 0 w 65"/>
                  <a:gd name="T39" fmla="*/ 0 h 38"/>
                  <a:gd name="T40" fmla="*/ 0 w 65"/>
                  <a:gd name="T41" fmla="*/ 0 h 38"/>
                  <a:gd name="T42" fmla="*/ 0 w 65"/>
                  <a:gd name="T43" fmla="*/ 0 h 38"/>
                  <a:gd name="T44" fmla="*/ 0 w 65"/>
                  <a:gd name="T45" fmla="*/ 0 h 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5"/>
                  <a:gd name="T70" fmla="*/ 0 h 38"/>
                  <a:gd name="T71" fmla="*/ 65 w 65"/>
                  <a:gd name="T72" fmla="*/ 38 h 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5" h="38">
                    <a:moveTo>
                      <a:pt x="0" y="35"/>
                    </a:moveTo>
                    <a:lnTo>
                      <a:pt x="0" y="35"/>
                    </a:lnTo>
                    <a:lnTo>
                      <a:pt x="8" y="38"/>
                    </a:lnTo>
                    <a:lnTo>
                      <a:pt x="17" y="38"/>
                    </a:lnTo>
                    <a:lnTo>
                      <a:pt x="25" y="35"/>
                    </a:lnTo>
                    <a:lnTo>
                      <a:pt x="33" y="32"/>
                    </a:lnTo>
                    <a:lnTo>
                      <a:pt x="41" y="26"/>
                    </a:lnTo>
                    <a:lnTo>
                      <a:pt x="50" y="21"/>
                    </a:lnTo>
                    <a:lnTo>
                      <a:pt x="58" y="13"/>
                    </a:lnTo>
                    <a:lnTo>
                      <a:pt x="65" y="5"/>
                    </a:lnTo>
                    <a:lnTo>
                      <a:pt x="55" y="0"/>
                    </a:lnTo>
                    <a:lnTo>
                      <a:pt x="50" y="7"/>
                    </a:lnTo>
                    <a:lnTo>
                      <a:pt x="41" y="14"/>
                    </a:lnTo>
                    <a:lnTo>
                      <a:pt x="36" y="19"/>
                    </a:lnTo>
                    <a:lnTo>
                      <a:pt x="28" y="24"/>
                    </a:lnTo>
                    <a:lnTo>
                      <a:pt x="21" y="26"/>
                    </a:lnTo>
                    <a:lnTo>
                      <a:pt x="15" y="28"/>
                    </a:lnTo>
                    <a:lnTo>
                      <a:pt x="10" y="28"/>
                    </a:lnTo>
                    <a:lnTo>
                      <a:pt x="6" y="27"/>
                    </a:lnTo>
                    <a:lnTo>
                      <a:pt x="7" y="27"/>
                    </a:lnTo>
                    <a:lnTo>
                      <a:pt x="0" y="35"/>
                    </a:lnTo>
                    <a:close/>
                  </a:path>
                </a:pathLst>
              </a:custGeom>
              <a:solidFill>
                <a:srgbClr val="000000"/>
              </a:solidFill>
              <a:ln w="9525">
                <a:noFill/>
                <a:round/>
                <a:headEnd/>
                <a:tailEnd/>
              </a:ln>
            </p:spPr>
            <p:txBody>
              <a:bodyPr/>
              <a:lstStyle/>
              <a:p>
                <a:endParaRPr lang="en-US"/>
              </a:p>
            </p:txBody>
          </p:sp>
          <p:sp>
            <p:nvSpPr>
              <p:cNvPr id="12372" name="Freeform 1062"/>
              <p:cNvSpPr>
                <a:spLocks/>
              </p:cNvSpPr>
              <p:nvPr/>
            </p:nvSpPr>
            <p:spPr bwMode="auto">
              <a:xfrm>
                <a:off x="2725" y="4063"/>
                <a:ext cx="6" cy="6"/>
              </a:xfrm>
              <a:custGeom>
                <a:avLst/>
                <a:gdLst>
                  <a:gd name="T0" fmla="*/ 0 w 17"/>
                  <a:gd name="T1" fmla="*/ 0 h 20"/>
                  <a:gd name="T2" fmla="*/ 0 w 17"/>
                  <a:gd name="T3" fmla="*/ 0 h 20"/>
                  <a:gd name="T4" fmla="*/ 0 w 17"/>
                  <a:gd name="T5" fmla="*/ 0 h 20"/>
                  <a:gd name="T6" fmla="*/ 0 w 17"/>
                  <a:gd name="T7" fmla="*/ 0 h 20"/>
                  <a:gd name="T8" fmla="*/ 0 w 17"/>
                  <a:gd name="T9" fmla="*/ 0 h 20"/>
                  <a:gd name="T10" fmla="*/ 0 w 17"/>
                  <a:gd name="T11" fmla="*/ 0 h 20"/>
                  <a:gd name="T12" fmla="*/ 0 w 17"/>
                  <a:gd name="T13" fmla="*/ 0 h 20"/>
                  <a:gd name="T14" fmla="*/ 0 w 17"/>
                  <a:gd name="T15" fmla="*/ 0 h 20"/>
                  <a:gd name="T16" fmla="*/ 0 w 17"/>
                  <a:gd name="T17" fmla="*/ 0 h 20"/>
                  <a:gd name="T18" fmla="*/ 0 w 17"/>
                  <a:gd name="T19" fmla="*/ 0 h 20"/>
                  <a:gd name="T20" fmla="*/ 0 w 17"/>
                  <a:gd name="T21" fmla="*/ 0 h 20"/>
                  <a:gd name="T22" fmla="*/ 0 w 17"/>
                  <a:gd name="T23" fmla="*/ 0 h 20"/>
                  <a:gd name="T24" fmla="*/ 0 w 17"/>
                  <a:gd name="T25" fmla="*/ 0 h 20"/>
                  <a:gd name="T26" fmla="*/ 0 w 17"/>
                  <a:gd name="T27" fmla="*/ 0 h 20"/>
                  <a:gd name="T28" fmla="*/ 0 w 17"/>
                  <a:gd name="T29" fmla="*/ 0 h 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
                  <a:gd name="T46" fmla="*/ 0 h 20"/>
                  <a:gd name="T47" fmla="*/ 17 w 17"/>
                  <a:gd name="T48" fmla="*/ 20 h 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 h="20">
                    <a:moveTo>
                      <a:pt x="0" y="0"/>
                    </a:moveTo>
                    <a:lnTo>
                      <a:pt x="0" y="0"/>
                    </a:lnTo>
                    <a:lnTo>
                      <a:pt x="0" y="6"/>
                    </a:lnTo>
                    <a:lnTo>
                      <a:pt x="2" y="11"/>
                    </a:lnTo>
                    <a:lnTo>
                      <a:pt x="4" y="17"/>
                    </a:lnTo>
                    <a:lnTo>
                      <a:pt x="10" y="20"/>
                    </a:lnTo>
                    <a:lnTo>
                      <a:pt x="17" y="12"/>
                    </a:lnTo>
                    <a:lnTo>
                      <a:pt x="14" y="11"/>
                    </a:lnTo>
                    <a:lnTo>
                      <a:pt x="13" y="9"/>
                    </a:lnTo>
                    <a:lnTo>
                      <a:pt x="11" y="5"/>
                    </a:lnTo>
                    <a:lnTo>
                      <a:pt x="11" y="0"/>
                    </a:lnTo>
                    <a:lnTo>
                      <a:pt x="0" y="0"/>
                    </a:lnTo>
                    <a:close/>
                  </a:path>
                </a:pathLst>
              </a:custGeom>
              <a:solidFill>
                <a:srgbClr val="000000"/>
              </a:solidFill>
              <a:ln w="9525">
                <a:noFill/>
                <a:round/>
                <a:headEnd/>
                <a:tailEnd/>
              </a:ln>
            </p:spPr>
            <p:txBody>
              <a:bodyPr/>
              <a:lstStyle/>
              <a:p>
                <a:endParaRPr lang="en-US"/>
              </a:p>
            </p:txBody>
          </p:sp>
          <p:sp>
            <p:nvSpPr>
              <p:cNvPr id="12373" name="Freeform 1063"/>
              <p:cNvSpPr>
                <a:spLocks/>
              </p:cNvSpPr>
              <p:nvPr/>
            </p:nvSpPr>
            <p:spPr bwMode="auto">
              <a:xfrm>
                <a:off x="2725" y="4005"/>
                <a:ext cx="4" cy="58"/>
              </a:xfrm>
              <a:custGeom>
                <a:avLst/>
                <a:gdLst>
                  <a:gd name="T0" fmla="*/ 0 w 13"/>
                  <a:gd name="T1" fmla="*/ 0 h 172"/>
                  <a:gd name="T2" fmla="*/ 0 w 13"/>
                  <a:gd name="T3" fmla="*/ 0 h 172"/>
                  <a:gd name="T4" fmla="*/ 0 w 13"/>
                  <a:gd name="T5" fmla="*/ 2 h 172"/>
                  <a:gd name="T6" fmla="*/ 0 w 13"/>
                  <a:gd name="T7" fmla="*/ 2 h 172"/>
                  <a:gd name="T8" fmla="*/ 0 w 13"/>
                  <a:gd name="T9" fmla="*/ 0 h 172"/>
                  <a:gd name="T10" fmla="*/ 0 w 13"/>
                  <a:gd name="T11" fmla="*/ 0 h 172"/>
                  <a:gd name="T12" fmla="*/ 0 w 13"/>
                  <a:gd name="T13" fmla="*/ 0 h 172"/>
                  <a:gd name="T14" fmla="*/ 0 w 13"/>
                  <a:gd name="T15" fmla="*/ 0 h 172"/>
                  <a:gd name="T16" fmla="*/ 0 w 13"/>
                  <a:gd name="T17" fmla="*/ 0 h 172"/>
                  <a:gd name="T18" fmla="*/ 0 w 13"/>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72"/>
                  <a:gd name="T32" fmla="*/ 13 w 1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72">
                    <a:moveTo>
                      <a:pt x="2" y="0"/>
                    </a:moveTo>
                    <a:lnTo>
                      <a:pt x="0" y="3"/>
                    </a:lnTo>
                    <a:lnTo>
                      <a:pt x="0" y="172"/>
                    </a:lnTo>
                    <a:lnTo>
                      <a:pt x="11" y="172"/>
                    </a:lnTo>
                    <a:lnTo>
                      <a:pt x="13" y="3"/>
                    </a:lnTo>
                    <a:lnTo>
                      <a:pt x="10" y="7"/>
                    </a:lnTo>
                    <a:lnTo>
                      <a:pt x="2" y="0"/>
                    </a:lnTo>
                    <a:lnTo>
                      <a:pt x="0" y="2"/>
                    </a:lnTo>
                    <a:lnTo>
                      <a:pt x="0" y="3"/>
                    </a:lnTo>
                    <a:lnTo>
                      <a:pt x="2" y="0"/>
                    </a:lnTo>
                    <a:close/>
                  </a:path>
                </a:pathLst>
              </a:custGeom>
              <a:solidFill>
                <a:srgbClr val="000000"/>
              </a:solidFill>
              <a:ln w="9525">
                <a:noFill/>
                <a:round/>
                <a:headEnd/>
                <a:tailEnd/>
              </a:ln>
            </p:spPr>
            <p:txBody>
              <a:bodyPr/>
              <a:lstStyle/>
              <a:p>
                <a:endParaRPr lang="en-US"/>
              </a:p>
            </p:txBody>
          </p:sp>
          <p:sp>
            <p:nvSpPr>
              <p:cNvPr id="12374" name="Freeform 1064"/>
              <p:cNvSpPr>
                <a:spLocks/>
              </p:cNvSpPr>
              <p:nvPr/>
            </p:nvSpPr>
            <p:spPr bwMode="auto">
              <a:xfrm>
                <a:off x="2726" y="3988"/>
                <a:ext cx="20" cy="20"/>
              </a:xfrm>
              <a:custGeom>
                <a:avLst/>
                <a:gdLst>
                  <a:gd name="T0" fmla="*/ 1 w 60"/>
                  <a:gd name="T1" fmla="*/ 0 h 58"/>
                  <a:gd name="T2" fmla="*/ 1 w 60"/>
                  <a:gd name="T3" fmla="*/ 0 h 58"/>
                  <a:gd name="T4" fmla="*/ 0 w 60"/>
                  <a:gd name="T5" fmla="*/ 1 h 58"/>
                  <a:gd name="T6" fmla="*/ 0 w 60"/>
                  <a:gd name="T7" fmla="*/ 1 h 58"/>
                  <a:gd name="T8" fmla="*/ 1 w 60"/>
                  <a:gd name="T9" fmla="*/ 0 h 58"/>
                  <a:gd name="T10" fmla="*/ 1 w 60"/>
                  <a:gd name="T11" fmla="*/ 0 h 58"/>
                  <a:gd name="T12" fmla="*/ 1 w 60"/>
                  <a:gd name="T13" fmla="*/ 0 h 58"/>
                  <a:gd name="T14" fmla="*/ 1 w 60"/>
                  <a:gd name="T15" fmla="*/ 0 h 58"/>
                  <a:gd name="T16" fmla="*/ 1 w 60"/>
                  <a:gd name="T17" fmla="*/ 0 h 58"/>
                  <a:gd name="T18" fmla="*/ 1 w 60"/>
                  <a:gd name="T19" fmla="*/ 0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58"/>
                  <a:gd name="T32" fmla="*/ 60 w 60"/>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58">
                    <a:moveTo>
                      <a:pt x="56" y="0"/>
                    </a:moveTo>
                    <a:lnTo>
                      <a:pt x="52" y="1"/>
                    </a:lnTo>
                    <a:lnTo>
                      <a:pt x="0" y="51"/>
                    </a:lnTo>
                    <a:lnTo>
                      <a:pt x="8" y="58"/>
                    </a:lnTo>
                    <a:lnTo>
                      <a:pt x="60" y="9"/>
                    </a:lnTo>
                    <a:lnTo>
                      <a:pt x="56" y="11"/>
                    </a:lnTo>
                    <a:lnTo>
                      <a:pt x="56" y="0"/>
                    </a:lnTo>
                    <a:lnTo>
                      <a:pt x="54" y="0"/>
                    </a:lnTo>
                    <a:lnTo>
                      <a:pt x="52" y="1"/>
                    </a:lnTo>
                    <a:lnTo>
                      <a:pt x="56" y="0"/>
                    </a:lnTo>
                    <a:close/>
                  </a:path>
                </a:pathLst>
              </a:custGeom>
              <a:solidFill>
                <a:srgbClr val="000000"/>
              </a:solidFill>
              <a:ln w="9525">
                <a:noFill/>
                <a:round/>
                <a:headEnd/>
                <a:tailEnd/>
              </a:ln>
            </p:spPr>
            <p:txBody>
              <a:bodyPr/>
              <a:lstStyle/>
              <a:p>
                <a:endParaRPr lang="en-US"/>
              </a:p>
            </p:txBody>
          </p:sp>
          <p:sp>
            <p:nvSpPr>
              <p:cNvPr id="12375" name="Freeform 1065"/>
              <p:cNvSpPr>
                <a:spLocks/>
              </p:cNvSpPr>
              <p:nvPr/>
            </p:nvSpPr>
            <p:spPr bwMode="auto">
              <a:xfrm>
                <a:off x="2744" y="3988"/>
                <a:ext cx="84" cy="4"/>
              </a:xfrm>
              <a:custGeom>
                <a:avLst/>
                <a:gdLst>
                  <a:gd name="T0" fmla="*/ 3 w 251"/>
                  <a:gd name="T1" fmla="*/ 0 h 12"/>
                  <a:gd name="T2" fmla="*/ 3 w 251"/>
                  <a:gd name="T3" fmla="*/ 0 h 12"/>
                  <a:gd name="T4" fmla="*/ 0 w 251"/>
                  <a:gd name="T5" fmla="*/ 0 h 12"/>
                  <a:gd name="T6" fmla="*/ 0 w 251"/>
                  <a:gd name="T7" fmla="*/ 0 h 12"/>
                  <a:gd name="T8" fmla="*/ 3 w 251"/>
                  <a:gd name="T9" fmla="*/ 0 h 12"/>
                  <a:gd name="T10" fmla="*/ 3 w 251"/>
                  <a:gd name="T11" fmla="*/ 0 h 12"/>
                  <a:gd name="T12" fmla="*/ 3 w 251"/>
                  <a:gd name="T13" fmla="*/ 0 h 12"/>
                  <a:gd name="T14" fmla="*/ 3 w 251"/>
                  <a:gd name="T15" fmla="*/ 0 h 12"/>
                  <a:gd name="T16" fmla="*/ 3 w 251"/>
                  <a:gd name="T17" fmla="*/ 0 h 12"/>
                  <a:gd name="T18" fmla="*/ 3 w 251"/>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1"/>
                  <a:gd name="T31" fmla="*/ 0 h 12"/>
                  <a:gd name="T32" fmla="*/ 251 w 251"/>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1" h="12">
                    <a:moveTo>
                      <a:pt x="251" y="4"/>
                    </a:moveTo>
                    <a:lnTo>
                      <a:pt x="247" y="1"/>
                    </a:lnTo>
                    <a:lnTo>
                      <a:pt x="0" y="0"/>
                    </a:lnTo>
                    <a:lnTo>
                      <a:pt x="0" y="11"/>
                    </a:lnTo>
                    <a:lnTo>
                      <a:pt x="247" y="12"/>
                    </a:lnTo>
                    <a:lnTo>
                      <a:pt x="242" y="10"/>
                    </a:lnTo>
                    <a:lnTo>
                      <a:pt x="251" y="4"/>
                    </a:lnTo>
                    <a:lnTo>
                      <a:pt x="250" y="1"/>
                    </a:lnTo>
                    <a:lnTo>
                      <a:pt x="247" y="1"/>
                    </a:lnTo>
                    <a:lnTo>
                      <a:pt x="251" y="4"/>
                    </a:lnTo>
                    <a:close/>
                  </a:path>
                </a:pathLst>
              </a:custGeom>
              <a:solidFill>
                <a:srgbClr val="000000"/>
              </a:solidFill>
              <a:ln w="9525">
                <a:noFill/>
                <a:round/>
                <a:headEnd/>
                <a:tailEnd/>
              </a:ln>
            </p:spPr>
            <p:txBody>
              <a:bodyPr/>
              <a:lstStyle/>
              <a:p>
                <a:endParaRPr lang="en-US"/>
              </a:p>
            </p:txBody>
          </p:sp>
          <p:sp>
            <p:nvSpPr>
              <p:cNvPr id="12376" name="Freeform 1066"/>
              <p:cNvSpPr>
                <a:spLocks/>
              </p:cNvSpPr>
              <p:nvPr/>
            </p:nvSpPr>
            <p:spPr bwMode="auto">
              <a:xfrm>
                <a:off x="2825" y="3990"/>
                <a:ext cx="18" cy="18"/>
              </a:xfrm>
              <a:custGeom>
                <a:avLst/>
                <a:gdLst>
                  <a:gd name="T0" fmla="*/ 1 w 55"/>
                  <a:gd name="T1" fmla="*/ 1 h 56"/>
                  <a:gd name="T2" fmla="*/ 1 w 55"/>
                  <a:gd name="T3" fmla="*/ 1 h 56"/>
                  <a:gd name="T4" fmla="*/ 0 w 55"/>
                  <a:gd name="T5" fmla="*/ 0 h 56"/>
                  <a:gd name="T6" fmla="*/ 0 w 55"/>
                  <a:gd name="T7" fmla="*/ 0 h 56"/>
                  <a:gd name="T8" fmla="*/ 1 w 55"/>
                  <a:gd name="T9" fmla="*/ 1 h 56"/>
                  <a:gd name="T10" fmla="*/ 1 w 55"/>
                  <a:gd name="T11" fmla="*/ 1 h 56"/>
                  <a:gd name="T12" fmla="*/ 1 w 55"/>
                  <a:gd name="T13" fmla="*/ 1 h 56"/>
                  <a:gd name="T14" fmla="*/ 1 w 55"/>
                  <a:gd name="T15" fmla="*/ 1 h 56"/>
                  <a:gd name="T16" fmla="*/ 1 w 55"/>
                  <a:gd name="T17" fmla="*/ 1 h 56"/>
                  <a:gd name="T18" fmla="*/ 1 w 55"/>
                  <a:gd name="T19" fmla="*/ 1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5"/>
                  <a:gd name="T31" fmla="*/ 0 h 56"/>
                  <a:gd name="T32" fmla="*/ 55 w 55"/>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5" h="56">
                    <a:moveTo>
                      <a:pt x="55" y="54"/>
                    </a:moveTo>
                    <a:lnTo>
                      <a:pt x="55" y="50"/>
                    </a:lnTo>
                    <a:lnTo>
                      <a:pt x="9" y="0"/>
                    </a:lnTo>
                    <a:lnTo>
                      <a:pt x="0" y="6"/>
                    </a:lnTo>
                    <a:lnTo>
                      <a:pt x="45" y="56"/>
                    </a:lnTo>
                    <a:lnTo>
                      <a:pt x="44" y="54"/>
                    </a:lnTo>
                    <a:lnTo>
                      <a:pt x="55" y="54"/>
                    </a:lnTo>
                    <a:lnTo>
                      <a:pt x="55" y="53"/>
                    </a:lnTo>
                    <a:lnTo>
                      <a:pt x="55" y="50"/>
                    </a:lnTo>
                    <a:lnTo>
                      <a:pt x="55" y="54"/>
                    </a:lnTo>
                    <a:close/>
                  </a:path>
                </a:pathLst>
              </a:custGeom>
              <a:solidFill>
                <a:srgbClr val="000000"/>
              </a:solidFill>
              <a:ln w="9525">
                <a:noFill/>
                <a:round/>
                <a:headEnd/>
                <a:tailEnd/>
              </a:ln>
            </p:spPr>
            <p:txBody>
              <a:bodyPr/>
              <a:lstStyle/>
              <a:p>
                <a:endParaRPr lang="en-US"/>
              </a:p>
            </p:txBody>
          </p:sp>
          <p:sp>
            <p:nvSpPr>
              <p:cNvPr id="12377" name="Freeform 1067"/>
              <p:cNvSpPr>
                <a:spLocks/>
              </p:cNvSpPr>
              <p:nvPr/>
            </p:nvSpPr>
            <p:spPr bwMode="auto">
              <a:xfrm>
                <a:off x="2839" y="4008"/>
                <a:ext cx="4" cy="56"/>
              </a:xfrm>
              <a:custGeom>
                <a:avLst/>
                <a:gdLst>
                  <a:gd name="T0" fmla="*/ 0 w 14"/>
                  <a:gd name="T1" fmla="*/ 2 h 169"/>
                  <a:gd name="T2" fmla="*/ 0 w 14"/>
                  <a:gd name="T3" fmla="*/ 2 h 169"/>
                  <a:gd name="T4" fmla="*/ 0 w 14"/>
                  <a:gd name="T5" fmla="*/ 0 h 169"/>
                  <a:gd name="T6" fmla="*/ 0 w 14"/>
                  <a:gd name="T7" fmla="*/ 0 h 169"/>
                  <a:gd name="T8" fmla="*/ 0 w 14"/>
                  <a:gd name="T9" fmla="*/ 2 h 169"/>
                  <a:gd name="T10" fmla="*/ 0 w 14"/>
                  <a:gd name="T11" fmla="*/ 2 h 169"/>
                  <a:gd name="T12" fmla="*/ 0 w 14"/>
                  <a:gd name="T13" fmla="*/ 2 h 169"/>
                  <a:gd name="T14" fmla="*/ 0 w 14"/>
                  <a:gd name="T15" fmla="*/ 2 h 169"/>
                  <a:gd name="T16" fmla="*/ 0 w 14"/>
                  <a:gd name="T17" fmla="*/ 2 h 169"/>
                  <a:gd name="T18" fmla="*/ 0 w 14"/>
                  <a:gd name="T19" fmla="*/ 2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69"/>
                  <a:gd name="T32" fmla="*/ 14 w 14"/>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69">
                    <a:moveTo>
                      <a:pt x="12" y="168"/>
                    </a:moveTo>
                    <a:lnTo>
                      <a:pt x="12" y="169"/>
                    </a:lnTo>
                    <a:lnTo>
                      <a:pt x="14" y="0"/>
                    </a:lnTo>
                    <a:lnTo>
                      <a:pt x="3" y="0"/>
                    </a:lnTo>
                    <a:lnTo>
                      <a:pt x="0" y="169"/>
                    </a:lnTo>
                    <a:lnTo>
                      <a:pt x="12" y="168"/>
                    </a:lnTo>
                    <a:close/>
                  </a:path>
                </a:pathLst>
              </a:custGeom>
              <a:solidFill>
                <a:srgbClr val="000000"/>
              </a:solidFill>
              <a:ln w="9525">
                <a:noFill/>
                <a:round/>
                <a:headEnd/>
                <a:tailEnd/>
              </a:ln>
            </p:spPr>
            <p:txBody>
              <a:bodyPr/>
              <a:lstStyle/>
              <a:p>
                <a:endParaRPr lang="en-US"/>
              </a:p>
            </p:txBody>
          </p:sp>
          <p:sp>
            <p:nvSpPr>
              <p:cNvPr id="12378" name="Freeform 1068"/>
              <p:cNvSpPr>
                <a:spLocks/>
              </p:cNvSpPr>
              <p:nvPr/>
            </p:nvSpPr>
            <p:spPr bwMode="auto">
              <a:xfrm>
                <a:off x="2837" y="4064"/>
                <a:ext cx="6" cy="7"/>
              </a:xfrm>
              <a:custGeom>
                <a:avLst/>
                <a:gdLst>
                  <a:gd name="T0" fmla="*/ 0 w 18"/>
                  <a:gd name="T1" fmla="*/ 0 h 21"/>
                  <a:gd name="T2" fmla="*/ 0 w 18"/>
                  <a:gd name="T3" fmla="*/ 0 h 21"/>
                  <a:gd name="T4" fmla="*/ 0 w 18"/>
                  <a:gd name="T5" fmla="*/ 0 h 21"/>
                  <a:gd name="T6" fmla="*/ 0 w 18"/>
                  <a:gd name="T7" fmla="*/ 0 h 21"/>
                  <a:gd name="T8" fmla="*/ 0 w 18"/>
                  <a:gd name="T9" fmla="*/ 0 h 21"/>
                  <a:gd name="T10" fmla="*/ 0 w 18"/>
                  <a:gd name="T11" fmla="*/ 0 h 21"/>
                  <a:gd name="T12" fmla="*/ 0 w 18"/>
                  <a:gd name="T13" fmla="*/ 0 h 21"/>
                  <a:gd name="T14" fmla="*/ 0 w 18"/>
                  <a:gd name="T15" fmla="*/ 0 h 21"/>
                  <a:gd name="T16" fmla="*/ 0 w 18"/>
                  <a:gd name="T17" fmla="*/ 0 h 21"/>
                  <a:gd name="T18" fmla="*/ 0 w 18"/>
                  <a:gd name="T19" fmla="*/ 0 h 21"/>
                  <a:gd name="T20" fmla="*/ 0 w 18"/>
                  <a:gd name="T21" fmla="*/ 0 h 21"/>
                  <a:gd name="T22" fmla="*/ 0 w 18"/>
                  <a:gd name="T23" fmla="*/ 0 h 21"/>
                  <a:gd name="T24" fmla="*/ 0 w 18"/>
                  <a:gd name="T25" fmla="*/ 0 h 21"/>
                  <a:gd name="T26" fmla="*/ 0 w 18"/>
                  <a:gd name="T27" fmla="*/ 0 h 21"/>
                  <a:gd name="T28" fmla="*/ 0 w 18"/>
                  <a:gd name="T29" fmla="*/ 0 h 21"/>
                  <a:gd name="T30" fmla="*/ 0 w 18"/>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
                  <a:gd name="T49" fmla="*/ 0 h 21"/>
                  <a:gd name="T50" fmla="*/ 18 w 18"/>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 h="21">
                    <a:moveTo>
                      <a:pt x="6" y="21"/>
                    </a:moveTo>
                    <a:lnTo>
                      <a:pt x="6" y="21"/>
                    </a:lnTo>
                    <a:lnTo>
                      <a:pt x="12" y="17"/>
                    </a:lnTo>
                    <a:lnTo>
                      <a:pt x="16" y="14"/>
                    </a:lnTo>
                    <a:lnTo>
                      <a:pt x="18" y="7"/>
                    </a:lnTo>
                    <a:lnTo>
                      <a:pt x="18" y="0"/>
                    </a:lnTo>
                    <a:lnTo>
                      <a:pt x="6" y="1"/>
                    </a:lnTo>
                    <a:lnTo>
                      <a:pt x="6" y="6"/>
                    </a:lnTo>
                    <a:lnTo>
                      <a:pt x="6" y="8"/>
                    </a:lnTo>
                    <a:lnTo>
                      <a:pt x="3" y="10"/>
                    </a:lnTo>
                    <a:lnTo>
                      <a:pt x="0" y="12"/>
                    </a:lnTo>
                    <a:lnTo>
                      <a:pt x="6" y="21"/>
                    </a:lnTo>
                    <a:close/>
                  </a:path>
                </a:pathLst>
              </a:custGeom>
              <a:solidFill>
                <a:srgbClr val="000000"/>
              </a:solidFill>
              <a:ln w="9525">
                <a:noFill/>
                <a:round/>
                <a:headEnd/>
                <a:tailEnd/>
              </a:ln>
            </p:spPr>
            <p:txBody>
              <a:bodyPr/>
              <a:lstStyle/>
              <a:p>
                <a:endParaRPr lang="en-US"/>
              </a:p>
            </p:txBody>
          </p:sp>
          <p:sp>
            <p:nvSpPr>
              <p:cNvPr id="12379" name="Freeform 1069"/>
              <p:cNvSpPr>
                <a:spLocks/>
              </p:cNvSpPr>
              <p:nvPr/>
            </p:nvSpPr>
            <p:spPr bwMode="auto">
              <a:xfrm>
                <a:off x="2818" y="4058"/>
                <a:ext cx="21" cy="13"/>
              </a:xfrm>
              <a:custGeom>
                <a:avLst/>
                <a:gdLst>
                  <a:gd name="T0" fmla="*/ 0 w 63"/>
                  <a:gd name="T1" fmla="*/ 0 h 39"/>
                  <a:gd name="T2" fmla="*/ 0 w 63"/>
                  <a:gd name="T3" fmla="*/ 0 h 39"/>
                  <a:gd name="T4" fmla="*/ 0 w 63"/>
                  <a:gd name="T5" fmla="*/ 0 h 39"/>
                  <a:gd name="T6" fmla="*/ 0 w 63"/>
                  <a:gd name="T7" fmla="*/ 0 h 39"/>
                  <a:gd name="T8" fmla="*/ 0 w 63"/>
                  <a:gd name="T9" fmla="*/ 0 h 39"/>
                  <a:gd name="T10" fmla="*/ 0 w 63"/>
                  <a:gd name="T11" fmla="*/ 0 h 39"/>
                  <a:gd name="T12" fmla="*/ 0 w 63"/>
                  <a:gd name="T13" fmla="*/ 0 h 39"/>
                  <a:gd name="T14" fmla="*/ 1 w 63"/>
                  <a:gd name="T15" fmla="*/ 0 h 39"/>
                  <a:gd name="T16" fmla="*/ 1 w 63"/>
                  <a:gd name="T17" fmla="*/ 0 h 39"/>
                  <a:gd name="T18" fmla="*/ 1 w 63"/>
                  <a:gd name="T19" fmla="*/ 0 h 39"/>
                  <a:gd name="T20" fmla="*/ 1 w 63"/>
                  <a:gd name="T21" fmla="*/ 0 h 39"/>
                  <a:gd name="T22" fmla="*/ 1 w 63"/>
                  <a:gd name="T23" fmla="*/ 0 h 39"/>
                  <a:gd name="T24" fmla="*/ 1 w 63"/>
                  <a:gd name="T25" fmla="*/ 0 h 39"/>
                  <a:gd name="T26" fmla="*/ 1 w 63"/>
                  <a:gd name="T27" fmla="*/ 0 h 39"/>
                  <a:gd name="T28" fmla="*/ 0 w 63"/>
                  <a:gd name="T29" fmla="*/ 0 h 39"/>
                  <a:gd name="T30" fmla="*/ 0 w 63"/>
                  <a:gd name="T31" fmla="*/ 0 h 39"/>
                  <a:gd name="T32" fmla="*/ 0 w 63"/>
                  <a:gd name="T33" fmla="*/ 0 h 39"/>
                  <a:gd name="T34" fmla="*/ 0 w 63"/>
                  <a:gd name="T35" fmla="*/ 0 h 39"/>
                  <a:gd name="T36" fmla="*/ 0 w 63"/>
                  <a:gd name="T37" fmla="*/ 0 h 39"/>
                  <a:gd name="T38" fmla="*/ 0 w 63"/>
                  <a:gd name="T39" fmla="*/ 0 h 39"/>
                  <a:gd name="T40" fmla="*/ 0 w 63"/>
                  <a:gd name="T41" fmla="*/ 0 h 39"/>
                  <a:gd name="T42" fmla="*/ 0 w 63"/>
                  <a:gd name="T43" fmla="*/ 0 h 39"/>
                  <a:gd name="T44" fmla="*/ 0 w 63"/>
                  <a:gd name="T45" fmla="*/ 0 h 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3"/>
                  <a:gd name="T70" fmla="*/ 0 h 39"/>
                  <a:gd name="T71" fmla="*/ 63 w 63"/>
                  <a:gd name="T72" fmla="*/ 39 h 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3" h="39">
                    <a:moveTo>
                      <a:pt x="0" y="6"/>
                    </a:moveTo>
                    <a:lnTo>
                      <a:pt x="0" y="6"/>
                    </a:lnTo>
                    <a:lnTo>
                      <a:pt x="8" y="14"/>
                    </a:lnTo>
                    <a:lnTo>
                      <a:pt x="15" y="21"/>
                    </a:lnTo>
                    <a:lnTo>
                      <a:pt x="23" y="29"/>
                    </a:lnTo>
                    <a:lnTo>
                      <a:pt x="31" y="33"/>
                    </a:lnTo>
                    <a:lnTo>
                      <a:pt x="40" y="37"/>
                    </a:lnTo>
                    <a:lnTo>
                      <a:pt x="48" y="39"/>
                    </a:lnTo>
                    <a:lnTo>
                      <a:pt x="55" y="39"/>
                    </a:lnTo>
                    <a:lnTo>
                      <a:pt x="63" y="38"/>
                    </a:lnTo>
                    <a:lnTo>
                      <a:pt x="57" y="29"/>
                    </a:lnTo>
                    <a:lnTo>
                      <a:pt x="53" y="30"/>
                    </a:lnTo>
                    <a:lnTo>
                      <a:pt x="49" y="30"/>
                    </a:lnTo>
                    <a:lnTo>
                      <a:pt x="44" y="29"/>
                    </a:lnTo>
                    <a:lnTo>
                      <a:pt x="38" y="25"/>
                    </a:lnTo>
                    <a:lnTo>
                      <a:pt x="30" y="21"/>
                    </a:lnTo>
                    <a:lnTo>
                      <a:pt x="23" y="14"/>
                    </a:lnTo>
                    <a:lnTo>
                      <a:pt x="16" y="7"/>
                    </a:lnTo>
                    <a:lnTo>
                      <a:pt x="9" y="0"/>
                    </a:lnTo>
                    <a:lnTo>
                      <a:pt x="9" y="2"/>
                    </a:lnTo>
                    <a:lnTo>
                      <a:pt x="0" y="6"/>
                    </a:lnTo>
                    <a:close/>
                  </a:path>
                </a:pathLst>
              </a:custGeom>
              <a:solidFill>
                <a:srgbClr val="000000"/>
              </a:solidFill>
              <a:ln w="9525">
                <a:noFill/>
                <a:round/>
                <a:headEnd/>
                <a:tailEnd/>
              </a:ln>
            </p:spPr>
            <p:txBody>
              <a:bodyPr/>
              <a:lstStyle/>
              <a:p>
                <a:endParaRPr lang="en-US"/>
              </a:p>
            </p:txBody>
          </p:sp>
          <p:sp>
            <p:nvSpPr>
              <p:cNvPr id="12380" name="Freeform 1070"/>
              <p:cNvSpPr>
                <a:spLocks/>
              </p:cNvSpPr>
              <p:nvPr/>
            </p:nvSpPr>
            <p:spPr bwMode="auto">
              <a:xfrm>
                <a:off x="2809" y="4039"/>
                <a:ext cx="12" cy="21"/>
              </a:xfrm>
              <a:custGeom>
                <a:avLst/>
                <a:gdLst>
                  <a:gd name="T0" fmla="*/ 0 w 34"/>
                  <a:gd name="T1" fmla="*/ 0 h 62"/>
                  <a:gd name="T2" fmla="*/ 0 w 34"/>
                  <a:gd name="T3" fmla="*/ 0 h 62"/>
                  <a:gd name="T4" fmla="*/ 0 w 34"/>
                  <a:gd name="T5" fmla="*/ 0 h 62"/>
                  <a:gd name="T6" fmla="*/ 0 w 34"/>
                  <a:gd name="T7" fmla="*/ 0 h 62"/>
                  <a:gd name="T8" fmla="*/ 0 w 34"/>
                  <a:gd name="T9" fmla="*/ 0 h 62"/>
                  <a:gd name="T10" fmla="*/ 0 w 34"/>
                  <a:gd name="T11" fmla="*/ 0 h 62"/>
                  <a:gd name="T12" fmla="*/ 0 w 34"/>
                  <a:gd name="T13" fmla="*/ 0 h 62"/>
                  <a:gd name="T14" fmla="*/ 0 w 34"/>
                  <a:gd name="T15" fmla="*/ 1 h 62"/>
                  <a:gd name="T16" fmla="*/ 0 w 34"/>
                  <a:gd name="T17" fmla="*/ 1 h 62"/>
                  <a:gd name="T18" fmla="*/ 0 w 34"/>
                  <a:gd name="T19" fmla="*/ 1 h 62"/>
                  <a:gd name="T20" fmla="*/ 0 w 34"/>
                  <a:gd name="T21" fmla="*/ 1 h 62"/>
                  <a:gd name="T22" fmla="*/ 0 w 34"/>
                  <a:gd name="T23" fmla="*/ 1 h 62"/>
                  <a:gd name="T24" fmla="*/ 0 w 34"/>
                  <a:gd name="T25" fmla="*/ 1 h 62"/>
                  <a:gd name="T26" fmla="*/ 0 w 34"/>
                  <a:gd name="T27" fmla="*/ 0 h 62"/>
                  <a:gd name="T28" fmla="*/ 0 w 34"/>
                  <a:gd name="T29" fmla="*/ 0 h 62"/>
                  <a:gd name="T30" fmla="*/ 0 w 34"/>
                  <a:gd name="T31" fmla="*/ 0 h 62"/>
                  <a:gd name="T32" fmla="*/ 0 w 34"/>
                  <a:gd name="T33" fmla="*/ 0 h 62"/>
                  <a:gd name="T34" fmla="*/ 0 w 34"/>
                  <a:gd name="T35" fmla="*/ 0 h 62"/>
                  <a:gd name="T36" fmla="*/ 0 w 34"/>
                  <a:gd name="T37" fmla="*/ 0 h 62"/>
                  <a:gd name="T38" fmla="*/ 0 w 34"/>
                  <a:gd name="T39" fmla="*/ 0 h 62"/>
                  <a:gd name="T40" fmla="*/ 0 w 34"/>
                  <a:gd name="T41" fmla="*/ 0 h 62"/>
                  <a:gd name="T42" fmla="*/ 0 w 34"/>
                  <a:gd name="T43" fmla="*/ 0 h 62"/>
                  <a:gd name="T44" fmla="*/ 0 w 34"/>
                  <a:gd name="T45" fmla="*/ 0 h 62"/>
                  <a:gd name="T46" fmla="*/ 0 w 34"/>
                  <a:gd name="T47" fmla="*/ 0 h 6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
                  <a:gd name="T73" fmla="*/ 0 h 62"/>
                  <a:gd name="T74" fmla="*/ 34 w 34"/>
                  <a:gd name="T75" fmla="*/ 62 h 6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 h="62">
                    <a:moveTo>
                      <a:pt x="0" y="2"/>
                    </a:moveTo>
                    <a:lnTo>
                      <a:pt x="0" y="2"/>
                    </a:lnTo>
                    <a:lnTo>
                      <a:pt x="1" y="5"/>
                    </a:lnTo>
                    <a:lnTo>
                      <a:pt x="2" y="9"/>
                    </a:lnTo>
                    <a:lnTo>
                      <a:pt x="5" y="18"/>
                    </a:lnTo>
                    <a:lnTo>
                      <a:pt x="8" y="27"/>
                    </a:lnTo>
                    <a:lnTo>
                      <a:pt x="12" y="36"/>
                    </a:lnTo>
                    <a:lnTo>
                      <a:pt x="16" y="46"/>
                    </a:lnTo>
                    <a:lnTo>
                      <a:pt x="22" y="55"/>
                    </a:lnTo>
                    <a:lnTo>
                      <a:pt x="25" y="62"/>
                    </a:lnTo>
                    <a:lnTo>
                      <a:pt x="34" y="58"/>
                    </a:lnTo>
                    <a:lnTo>
                      <a:pt x="31" y="52"/>
                    </a:lnTo>
                    <a:lnTo>
                      <a:pt x="27" y="43"/>
                    </a:lnTo>
                    <a:lnTo>
                      <a:pt x="25" y="34"/>
                    </a:lnTo>
                    <a:lnTo>
                      <a:pt x="20" y="23"/>
                    </a:lnTo>
                    <a:lnTo>
                      <a:pt x="18" y="14"/>
                    </a:lnTo>
                    <a:lnTo>
                      <a:pt x="15" y="7"/>
                    </a:lnTo>
                    <a:lnTo>
                      <a:pt x="12" y="2"/>
                    </a:lnTo>
                    <a:lnTo>
                      <a:pt x="12" y="0"/>
                    </a:lnTo>
                    <a:lnTo>
                      <a:pt x="0" y="2"/>
                    </a:lnTo>
                    <a:close/>
                  </a:path>
                </a:pathLst>
              </a:custGeom>
              <a:solidFill>
                <a:srgbClr val="000000"/>
              </a:solidFill>
              <a:ln w="9525">
                <a:noFill/>
                <a:round/>
                <a:headEnd/>
                <a:tailEnd/>
              </a:ln>
            </p:spPr>
            <p:txBody>
              <a:bodyPr/>
              <a:lstStyle/>
              <a:p>
                <a:endParaRPr lang="en-US"/>
              </a:p>
            </p:txBody>
          </p:sp>
          <p:sp>
            <p:nvSpPr>
              <p:cNvPr id="12381" name="Freeform 1071"/>
              <p:cNvSpPr>
                <a:spLocks/>
              </p:cNvSpPr>
              <p:nvPr/>
            </p:nvSpPr>
            <p:spPr bwMode="auto">
              <a:xfrm>
                <a:off x="2784" y="4031"/>
                <a:ext cx="29" cy="9"/>
              </a:xfrm>
              <a:custGeom>
                <a:avLst/>
                <a:gdLst>
                  <a:gd name="T0" fmla="*/ 0 w 88"/>
                  <a:gd name="T1" fmla="*/ 0 h 28"/>
                  <a:gd name="T2" fmla="*/ 0 w 88"/>
                  <a:gd name="T3" fmla="*/ 0 h 28"/>
                  <a:gd name="T4" fmla="*/ 0 w 88"/>
                  <a:gd name="T5" fmla="*/ 0 h 28"/>
                  <a:gd name="T6" fmla="*/ 0 w 88"/>
                  <a:gd name="T7" fmla="*/ 0 h 28"/>
                  <a:gd name="T8" fmla="*/ 1 w 88"/>
                  <a:gd name="T9" fmla="*/ 0 h 28"/>
                  <a:gd name="T10" fmla="*/ 1 w 88"/>
                  <a:gd name="T11" fmla="*/ 0 h 28"/>
                  <a:gd name="T12" fmla="*/ 1 w 88"/>
                  <a:gd name="T13" fmla="*/ 0 h 28"/>
                  <a:gd name="T14" fmla="*/ 1 w 88"/>
                  <a:gd name="T15" fmla="*/ 0 h 28"/>
                  <a:gd name="T16" fmla="*/ 1 w 88"/>
                  <a:gd name="T17" fmla="*/ 0 h 28"/>
                  <a:gd name="T18" fmla="*/ 1 w 88"/>
                  <a:gd name="T19" fmla="*/ 0 h 28"/>
                  <a:gd name="T20" fmla="*/ 1 w 88"/>
                  <a:gd name="T21" fmla="*/ 0 h 28"/>
                  <a:gd name="T22" fmla="*/ 1 w 88"/>
                  <a:gd name="T23" fmla="*/ 0 h 28"/>
                  <a:gd name="T24" fmla="*/ 1 w 88"/>
                  <a:gd name="T25" fmla="*/ 0 h 28"/>
                  <a:gd name="T26" fmla="*/ 1 w 88"/>
                  <a:gd name="T27" fmla="*/ 0 h 28"/>
                  <a:gd name="T28" fmla="*/ 1 w 88"/>
                  <a:gd name="T29" fmla="*/ 0 h 28"/>
                  <a:gd name="T30" fmla="*/ 1 w 88"/>
                  <a:gd name="T31" fmla="*/ 0 h 28"/>
                  <a:gd name="T32" fmla="*/ 0 w 88"/>
                  <a:gd name="T33" fmla="*/ 0 h 28"/>
                  <a:gd name="T34" fmla="*/ 0 w 88"/>
                  <a:gd name="T35" fmla="*/ 0 h 28"/>
                  <a:gd name="T36" fmla="*/ 0 w 88"/>
                  <a:gd name="T37" fmla="*/ 0 h 28"/>
                  <a:gd name="T38" fmla="*/ 0 w 88"/>
                  <a:gd name="T39" fmla="*/ 0 h 28"/>
                  <a:gd name="T40" fmla="*/ 0 w 88"/>
                  <a:gd name="T41" fmla="*/ 0 h 28"/>
                  <a:gd name="T42" fmla="*/ 0 w 88"/>
                  <a:gd name="T43" fmla="*/ 0 h 28"/>
                  <a:gd name="T44" fmla="*/ 0 w 88"/>
                  <a:gd name="T45" fmla="*/ 0 h 28"/>
                  <a:gd name="T46" fmla="*/ 0 w 88"/>
                  <a:gd name="T47" fmla="*/ 0 h 2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88"/>
                  <a:gd name="T73" fmla="*/ 0 h 28"/>
                  <a:gd name="T74" fmla="*/ 88 w 88"/>
                  <a:gd name="T75" fmla="*/ 28 h 2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88" h="28">
                    <a:moveTo>
                      <a:pt x="0" y="10"/>
                    </a:moveTo>
                    <a:lnTo>
                      <a:pt x="1" y="10"/>
                    </a:lnTo>
                    <a:lnTo>
                      <a:pt x="16" y="10"/>
                    </a:lnTo>
                    <a:lnTo>
                      <a:pt x="30" y="11"/>
                    </a:lnTo>
                    <a:lnTo>
                      <a:pt x="43" y="12"/>
                    </a:lnTo>
                    <a:lnTo>
                      <a:pt x="55" y="15"/>
                    </a:lnTo>
                    <a:lnTo>
                      <a:pt x="63" y="18"/>
                    </a:lnTo>
                    <a:lnTo>
                      <a:pt x="70" y="21"/>
                    </a:lnTo>
                    <a:lnTo>
                      <a:pt x="74" y="26"/>
                    </a:lnTo>
                    <a:lnTo>
                      <a:pt x="76" y="28"/>
                    </a:lnTo>
                    <a:lnTo>
                      <a:pt x="88" y="26"/>
                    </a:lnTo>
                    <a:lnTo>
                      <a:pt x="84" y="20"/>
                    </a:lnTo>
                    <a:lnTo>
                      <a:pt x="77" y="14"/>
                    </a:lnTo>
                    <a:lnTo>
                      <a:pt x="67" y="10"/>
                    </a:lnTo>
                    <a:lnTo>
                      <a:pt x="58" y="5"/>
                    </a:lnTo>
                    <a:lnTo>
                      <a:pt x="45" y="2"/>
                    </a:lnTo>
                    <a:lnTo>
                      <a:pt x="32" y="0"/>
                    </a:lnTo>
                    <a:lnTo>
                      <a:pt x="16" y="0"/>
                    </a:lnTo>
                    <a:lnTo>
                      <a:pt x="0" y="0"/>
                    </a:lnTo>
                    <a:lnTo>
                      <a:pt x="1" y="0"/>
                    </a:lnTo>
                    <a:lnTo>
                      <a:pt x="0" y="10"/>
                    </a:lnTo>
                    <a:lnTo>
                      <a:pt x="1" y="10"/>
                    </a:lnTo>
                    <a:lnTo>
                      <a:pt x="0" y="10"/>
                    </a:lnTo>
                    <a:close/>
                  </a:path>
                </a:pathLst>
              </a:custGeom>
              <a:solidFill>
                <a:srgbClr val="000000"/>
              </a:solidFill>
              <a:ln w="9525">
                <a:noFill/>
                <a:round/>
                <a:headEnd/>
                <a:tailEnd/>
              </a:ln>
            </p:spPr>
            <p:txBody>
              <a:bodyPr/>
              <a:lstStyle/>
              <a:p>
                <a:endParaRPr lang="en-US"/>
              </a:p>
            </p:txBody>
          </p:sp>
          <p:sp>
            <p:nvSpPr>
              <p:cNvPr id="12382" name="Freeform 1072"/>
              <p:cNvSpPr>
                <a:spLocks/>
              </p:cNvSpPr>
              <p:nvPr/>
            </p:nvSpPr>
            <p:spPr bwMode="auto">
              <a:xfrm>
                <a:off x="2738" y="3987"/>
                <a:ext cx="93" cy="7"/>
              </a:xfrm>
              <a:custGeom>
                <a:avLst/>
                <a:gdLst>
                  <a:gd name="T0" fmla="*/ 2 w 281"/>
                  <a:gd name="T1" fmla="*/ 0 h 19"/>
                  <a:gd name="T2" fmla="*/ 2 w 281"/>
                  <a:gd name="T3" fmla="*/ 0 h 19"/>
                  <a:gd name="T4" fmla="*/ 2 w 281"/>
                  <a:gd name="T5" fmla="*/ 0 h 19"/>
                  <a:gd name="T6" fmla="*/ 3 w 281"/>
                  <a:gd name="T7" fmla="*/ 0 h 19"/>
                  <a:gd name="T8" fmla="*/ 3 w 281"/>
                  <a:gd name="T9" fmla="*/ 0 h 19"/>
                  <a:gd name="T10" fmla="*/ 3 w 281"/>
                  <a:gd name="T11" fmla="*/ 0 h 19"/>
                  <a:gd name="T12" fmla="*/ 3 w 281"/>
                  <a:gd name="T13" fmla="*/ 0 h 19"/>
                  <a:gd name="T14" fmla="*/ 3 w 281"/>
                  <a:gd name="T15" fmla="*/ 0 h 19"/>
                  <a:gd name="T16" fmla="*/ 3 w 281"/>
                  <a:gd name="T17" fmla="*/ 0 h 19"/>
                  <a:gd name="T18" fmla="*/ 3 w 281"/>
                  <a:gd name="T19" fmla="*/ 0 h 19"/>
                  <a:gd name="T20" fmla="*/ 3 w 281"/>
                  <a:gd name="T21" fmla="*/ 0 h 19"/>
                  <a:gd name="T22" fmla="*/ 3 w 281"/>
                  <a:gd name="T23" fmla="*/ 0 h 19"/>
                  <a:gd name="T24" fmla="*/ 3 w 281"/>
                  <a:gd name="T25" fmla="*/ 0 h 19"/>
                  <a:gd name="T26" fmla="*/ 3 w 281"/>
                  <a:gd name="T27" fmla="*/ 0 h 19"/>
                  <a:gd name="T28" fmla="*/ 3 w 281"/>
                  <a:gd name="T29" fmla="*/ 0 h 19"/>
                  <a:gd name="T30" fmla="*/ 2 w 281"/>
                  <a:gd name="T31" fmla="*/ 0 h 19"/>
                  <a:gd name="T32" fmla="*/ 0 w 281"/>
                  <a:gd name="T33" fmla="*/ 0 h 19"/>
                  <a:gd name="T34" fmla="*/ 0 w 281"/>
                  <a:gd name="T35" fmla="*/ 0 h 19"/>
                  <a:gd name="T36" fmla="*/ 0 w 281"/>
                  <a:gd name="T37" fmla="*/ 0 h 19"/>
                  <a:gd name="T38" fmla="*/ 0 w 281"/>
                  <a:gd name="T39" fmla="*/ 0 h 19"/>
                  <a:gd name="T40" fmla="*/ 0 w 281"/>
                  <a:gd name="T41" fmla="*/ 0 h 19"/>
                  <a:gd name="T42" fmla="*/ 0 w 281"/>
                  <a:gd name="T43" fmla="*/ 0 h 19"/>
                  <a:gd name="T44" fmla="*/ 0 w 281"/>
                  <a:gd name="T45" fmla="*/ 0 h 19"/>
                  <a:gd name="T46" fmla="*/ 0 w 281"/>
                  <a:gd name="T47" fmla="*/ 0 h 19"/>
                  <a:gd name="T48" fmla="*/ 1 w 281"/>
                  <a:gd name="T49" fmla="*/ 0 h 19"/>
                  <a:gd name="T50" fmla="*/ 1 w 281"/>
                  <a:gd name="T51" fmla="*/ 0 h 19"/>
                  <a:gd name="T52" fmla="*/ 1 w 281"/>
                  <a:gd name="T53" fmla="*/ 0 h 19"/>
                  <a:gd name="T54" fmla="*/ 1 w 281"/>
                  <a:gd name="T55" fmla="*/ 0 h 19"/>
                  <a:gd name="T56" fmla="*/ 1 w 281"/>
                  <a:gd name="T57" fmla="*/ 0 h 19"/>
                  <a:gd name="T58" fmla="*/ 1 w 281"/>
                  <a:gd name="T59" fmla="*/ 0 h 19"/>
                  <a:gd name="T60" fmla="*/ 2 w 281"/>
                  <a:gd name="T61" fmla="*/ 0 h 1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81"/>
                  <a:gd name="T94" fmla="*/ 0 h 19"/>
                  <a:gd name="T95" fmla="*/ 281 w 281"/>
                  <a:gd name="T96" fmla="*/ 19 h 1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81" h="19">
                    <a:moveTo>
                      <a:pt x="140" y="8"/>
                    </a:moveTo>
                    <a:lnTo>
                      <a:pt x="171" y="8"/>
                    </a:lnTo>
                    <a:lnTo>
                      <a:pt x="193" y="8"/>
                    </a:lnTo>
                    <a:lnTo>
                      <a:pt x="211" y="8"/>
                    </a:lnTo>
                    <a:lnTo>
                      <a:pt x="223" y="8"/>
                    </a:lnTo>
                    <a:lnTo>
                      <a:pt x="234" y="7"/>
                    </a:lnTo>
                    <a:lnTo>
                      <a:pt x="241" y="8"/>
                    </a:lnTo>
                    <a:lnTo>
                      <a:pt x="245" y="8"/>
                    </a:lnTo>
                    <a:lnTo>
                      <a:pt x="249" y="10"/>
                    </a:lnTo>
                    <a:lnTo>
                      <a:pt x="251" y="12"/>
                    </a:lnTo>
                    <a:lnTo>
                      <a:pt x="252" y="14"/>
                    </a:lnTo>
                    <a:lnTo>
                      <a:pt x="253" y="15"/>
                    </a:lnTo>
                    <a:lnTo>
                      <a:pt x="255" y="19"/>
                    </a:lnTo>
                    <a:lnTo>
                      <a:pt x="281" y="19"/>
                    </a:lnTo>
                    <a:lnTo>
                      <a:pt x="266" y="2"/>
                    </a:lnTo>
                    <a:lnTo>
                      <a:pt x="140" y="2"/>
                    </a:lnTo>
                    <a:lnTo>
                      <a:pt x="20" y="0"/>
                    </a:lnTo>
                    <a:lnTo>
                      <a:pt x="0" y="19"/>
                    </a:lnTo>
                    <a:lnTo>
                      <a:pt x="24" y="19"/>
                    </a:lnTo>
                    <a:lnTo>
                      <a:pt x="26" y="15"/>
                    </a:lnTo>
                    <a:lnTo>
                      <a:pt x="29" y="13"/>
                    </a:lnTo>
                    <a:lnTo>
                      <a:pt x="30" y="10"/>
                    </a:lnTo>
                    <a:lnTo>
                      <a:pt x="31" y="9"/>
                    </a:lnTo>
                    <a:lnTo>
                      <a:pt x="35" y="7"/>
                    </a:lnTo>
                    <a:lnTo>
                      <a:pt x="41" y="7"/>
                    </a:lnTo>
                    <a:lnTo>
                      <a:pt x="48" y="6"/>
                    </a:lnTo>
                    <a:lnTo>
                      <a:pt x="58" y="7"/>
                    </a:lnTo>
                    <a:lnTo>
                      <a:pt x="70" y="7"/>
                    </a:lnTo>
                    <a:lnTo>
                      <a:pt x="88" y="8"/>
                    </a:lnTo>
                    <a:lnTo>
                      <a:pt x="111" y="8"/>
                    </a:lnTo>
                    <a:lnTo>
                      <a:pt x="140" y="8"/>
                    </a:lnTo>
                    <a:close/>
                  </a:path>
                </a:pathLst>
              </a:custGeom>
              <a:solidFill>
                <a:srgbClr val="FFFFFF"/>
              </a:solidFill>
              <a:ln w="9525">
                <a:noFill/>
                <a:round/>
                <a:headEnd/>
                <a:tailEnd/>
              </a:ln>
            </p:spPr>
            <p:txBody>
              <a:bodyPr/>
              <a:lstStyle/>
              <a:p>
                <a:endParaRPr lang="en-US"/>
              </a:p>
            </p:txBody>
          </p:sp>
          <p:sp>
            <p:nvSpPr>
              <p:cNvPr id="12383" name="Freeform 1073"/>
              <p:cNvSpPr>
                <a:spLocks noEditPoints="1"/>
              </p:cNvSpPr>
              <p:nvPr/>
            </p:nvSpPr>
            <p:spPr bwMode="auto">
              <a:xfrm>
                <a:off x="2733" y="3989"/>
                <a:ext cx="102" cy="9"/>
              </a:xfrm>
              <a:custGeom>
                <a:avLst/>
                <a:gdLst>
                  <a:gd name="T0" fmla="*/ 2 w 305"/>
                  <a:gd name="T1" fmla="*/ 0 h 25"/>
                  <a:gd name="T2" fmla="*/ 2 w 305"/>
                  <a:gd name="T3" fmla="*/ 0 h 25"/>
                  <a:gd name="T4" fmla="*/ 3 w 305"/>
                  <a:gd name="T5" fmla="*/ 0 h 25"/>
                  <a:gd name="T6" fmla="*/ 3 w 305"/>
                  <a:gd name="T7" fmla="*/ 0 h 25"/>
                  <a:gd name="T8" fmla="*/ 3 w 305"/>
                  <a:gd name="T9" fmla="*/ 0 h 25"/>
                  <a:gd name="T10" fmla="*/ 3 w 305"/>
                  <a:gd name="T11" fmla="*/ 0 h 25"/>
                  <a:gd name="T12" fmla="*/ 3 w 305"/>
                  <a:gd name="T13" fmla="*/ 0 h 25"/>
                  <a:gd name="T14" fmla="*/ 3 w 305"/>
                  <a:gd name="T15" fmla="*/ 0 h 25"/>
                  <a:gd name="T16" fmla="*/ 3 w 305"/>
                  <a:gd name="T17" fmla="*/ 0 h 25"/>
                  <a:gd name="T18" fmla="*/ 3 w 305"/>
                  <a:gd name="T19" fmla="*/ 0 h 25"/>
                  <a:gd name="T20" fmla="*/ 3 w 305"/>
                  <a:gd name="T21" fmla="*/ 0 h 25"/>
                  <a:gd name="T22" fmla="*/ 3 w 305"/>
                  <a:gd name="T23" fmla="*/ 0 h 25"/>
                  <a:gd name="T24" fmla="*/ 3 w 305"/>
                  <a:gd name="T25" fmla="*/ 0 h 25"/>
                  <a:gd name="T26" fmla="*/ 4 w 305"/>
                  <a:gd name="T27" fmla="*/ 0 h 25"/>
                  <a:gd name="T28" fmla="*/ 4 w 305"/>
                  <a:gd name="T29" fmla="*/ 0 h 25"/>
                  <a:gd name="T30" fmla="*/ 1 w 305"/>
                  <a:gd name="T31" fmla="*/ 0 h 25"/>
                  <a:gd name="T32" fmla="*/ 1 w 305"/>
                  <a:gd name="T33" fmla="*/ 0 h 25"/>
                  <a:gd name="T34" fmla="*/ 1 w 305"/>
                  <a:gd name="T35" fmla="*/ 0 h 25"/>
                  <a:gd name="T36" fmla="*/ 1 w 305"/>
                  <a:gd name="T37" fmla="*/ 0 h 25"/>
                  <a:gd name="T38" fmla="*/ 1 w 305"/>
                  <a:gd name="T39" fmla="*/ 0 h 25"/>
                  <a:gd name="T40" fmla="*/ 1 w 305"/>
                  <a:gd name="T41" fmla="*/ 0 h 25"/>
                  <a:gd name="T42" fmla="*/ 2 w 305"/>
                  <a:gd name="T43" fmla="*/ 0 h 25"/>
                  <a:gd name="T44" fmla="*/ 2 w 305"/>
                  <a:gd name="T45" fmla="*/ 0 h 25"/>
                  <a:gd name="T46" fmla="*/ 2 w 305"/>
                  <a:gd name="T47" fmla="*/ 0 h 25"/>
                  <a:gd name="T48" fmla="*/ 0 w 305"/>
                  <a:gd name="T49" fmla="*/ 0 h 25"/>
                  <a:gd name="T50" fmla="*/ 0 w 305"/>
                  <a:gd name="T51" fmla="*/ 0 h 25"/>
                  <a:gd name="T52" fmla="*/ 1 w 305"/>
                  <a:gd name="T53" fmla="*/ 0 h 25"/>
                  <a:gd name="T54" fmla="*/ 1 w 305"/>
                  <a:gd name="T55" fmla="*/ 0 h 25"/>
                  <a:gd name="T56" fmla="*/ 1 w 305"/>
                  <a:gd name="T57" fmla="*/ 0 h 25"/>
                  <a:gd name="T58" fmla="*/ 1 w 305"/>
                  <a:gd name="T59" fmla="*/ 0 h 25"/>
                  <a:gd name="T60" fmla="*/ 1 w 305"/>
                  <a:gd name="T61" fmla="*/ 0 h 25"/>
                  <a:gd name="T62" fmla="*/ 1 w 305"/>
                  <a:gd name="T63" fmla="*/ 0 h 25"/>
                  <a:gd name="T64" fmla="*/ 1 w 305"/>
                  <a:gd name="T65" fmla="*/ 0 h 25"/>
                  <a:gd name="T66" fmla="*/ 0 w 305"/>
                  <a:gd name="T67" fmla="*/ 0 h 25"/>
                  <a:gd name="T68" fmla="*/ 0 w 305"/>
                  <a:gd name="T69" fmla="*/ 0 h 25"/>
                  <a:gd name="T70" fmla="*/ 0 w 305"/>
                  <a:gd name="T71" fmla="*/ 0 h 25"/>
                  <a:gd name="T72" fmla="*/ 0 w 305"/>
                  <a:gd name="T73" fmla="*/ 0 h 25"/>
                  <a:gd name="T74" fmla="*/ 0 w 305"/>
                  <a:gd name="T75" fmla="*/ 0 h 25"/>
                  <a:gd name="T76" fmla="*/ 0 w 305"/>
                  <a:gd name="T77" fmla="*/ 0 h 25"/>
                  <a:gd name="T78" fmla="*/ 0 w 305"/>
                  <a:gd name="T79" fmla="*/ 0 h 2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05"/>
                  <a:gd name="T121" fmla="*/ 0 h 25"/>
                  <a:gd name="T122" fmla="*/ 305 w 305"/>
                  <a:gd name="T123" fmla="*/ 25 h 2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05" h="25">
                    <a:moveTo>
                      <a:pt x="153" y="2"/>
                    </a:moveTo>
                    <a:lnTo>
                      <a:pt x="184" y="2"/>
                    </a:lnTo>
                    <a:lnTo>
                      <a:pt x="206" y="2"/>
                    </a:lnTo>
                    <a:lnTo>
                      <a:pt x="224" y="2"/>
                    </a:lnTo>
                    <a:lnTo>
                      <a:pt x="236" y="2"/>
                    </a:lnTo>
                    <a:lnTo>
                      <a:pt x="247" y="1"/>
                    </a:lnTo>
                    <a:lnTo>
                      <a:pt x="254" y="2"/>
                    </a:lnTo>
                    <a:lnTo>
                      <a:pt x="258" y="2"/>
                    </a:lnTo>
                    <a:lnTo>
                      <a:pt x="262" y="4"/>
                    </a:lnTo>
                    <a:lnTo>
                      <a:pt x="265" y="8"/>
                    </a:lnTo>
                    <a:lnTo>
                      <a:pt x="268" y="13"/>
                    </a:lnTo>
                    <a:lnTo>
                      <a:pt x="272" y="18"/>
                    </a:lnTo>
                    <a:lnTo>
                      <a:pt x="276" y="25"/>
                    </a:lnTo>
                    <a:lnTo>
                      <a:pt x="305" y="25"/>
                    </a:lnTo>
                    <a:lnTo>
                      <a:pt x="283" y="0"/>
                    </a:lnTo>
                    <a:lnTo>
                      <a:pt x="71" y="0"/>
                    </a:lnTo>
                    <a:lnTo>
                      <a:pt x="76" y="0"/>
                    </a:lnTo>
                    <a:lnTo>
                      <a:pt x="83" y="1"/>
                    </a:lnTo>
                    <a:lnTo>
                      <a:pt x="91" y="1"/>
                    </a:lnTo>
                    <a:lnTo>
                      <a:pt x="101" y="1"/>
                    </a:lnTo>
                    <a:lnTo>
                      <a:pt x="112" y="2"/>
                    </a:lnTo>
                    <a:lnTo>
                      <a:pt x="124" y="2"/>
                    </a:lnTo>
                    <a:lnTo>
                      <a:pt x="138" y="2"/>
                    </a:lnTo>
                    <a:lnTo>
                      <a:pt x="153" y="2"/>
                    </a:lnTo>
                    <a:close/>
                    <a:moveTo>
                      <a:pt x="0" y="25"/>
                    </a:moveTo>
                    <a:lnTo>
                      <a:pt x="26" y="0"/>
                    </a:lnTo>
                    <a:lnTo>
                      <a:pt x="51" y="0"/>
                    </a:lnTo>
                    <a:lnTo>
                      <a:pt x="50" y="1"/>
                    </a:lnTo>
                    <a:lnTo>
                      <a:pt x="48" y="1"/>
                    </a:lnTo>
                    <a:lnTo>
                      <a:pt x="46" y="2"/>
                    </a:lnTo>
                    <a:lnTo>
                      <a:pt x="44" y="3"/>
                    </a:lnTo>
                    <a:lnTo>
                      <a:pt x="43" y="4"/>
                    </a:lnTo>
                    <a:lnTo>
                      <a:pt x="42" y="6"/>
                    </a:lnTo>
                    <a:lnTo>
                      <a:pt x="39" y="8"/>
                    </a:lnTo>
                    <a:lnTo>
                      <a:pt x="37" y="11"/>
                    </a:lnTo>
                    <a:lnTo>
                      <a:pt x="35" y="15"/>
                    </a:lnTo>
                    <a:lnTo>
                      <a:pt x="33" y="18"/>
                    </a:lnTo>
                    <a:lnTo>
                      <a:pt x="31" y="22"/>
                    </a:lnTo>
                    <a:lnTo>
                      <a:pt x="29" y="25"/>
                    </a:lnTo>
                    <a:lnTo>
                      <a:pt x="0" y="25"/>
                    </a:lnTo>
                    <a:close/>
                  </a:path>
                </a:pathLst>
              </a:custGeom>
              <a:solidFill>
                <a:srgbClr val="F5F5F5"/>
              </a:solidFill>
              <a:ln w="9525">
                <a:noFill/>
                <a:round/>
                <a:headEnd/>
                <a:tailEnd/>
              </a:ln>
            </p:spPr>
            <p:txBody>
              <a:bodyPr/>
              <a:lstStyle/>
              <a:p>
                <a:endParaRPr lang="en-US"/>
              </a:p>
            </p:txBody>
          </p:sp>
          <p:sp>
            <p:nvSpPr>
              <p:cNvPr id="12384" name="Freeform 1074"/>
              <p:cNvSpPr>
                <a:spLocks noEditPoints="1"/>
              </p:cNvSpPr>
              <p:nvPr/>
            </p:nvSpPr>
            <p:spPr bwMode="auto">
              <a:xfrm>
                <a:off x="2729" y="3994"/>
                <a:ext cx="110" cy="8"/>
              </a:xfrm>
              <a:custGeom>
                <a:avLst/>
                <a:gdLst>
                  <a:gd name="T0" fmla="*/ 4 w 329"/>
                  <a:gd name="T1" fmla="*/ 0 h 25"/>
                  <a:gd name="T2" fmla="*/ 4 w 329"/>
                  <a:gd name="T3" fmla="*/ 0 h 25"/>
                  <a:gd name="T4" fmla="*/ 4 w 329"/>
                  <a:gd name="T5" fmla="*/ 0 h 25"/>
                  <a:gd name="T6" fmla="*/ 4 w 329"/>
                  <a:gd name="T7" fmla="*/ 0 h 25"/>
                  <a:gd name="T8" fmla="*/ 4 w 329"/>
                  <a:gd name="T9" fmla="*/ 0 h 25"/>
                  <a:gd name="T10" fmla="*/ 4 w 329"/>
                  <a:gd name="T11" fmla="*/ 0 h 25"/>
                  <a:gd name="T12" fmla="*/ 4 w 329"/>
                  <a:gd name="T13" fmla="*/ 0 h 25"/>
                  <a:gd name="T14" fmla="*/ 3 w 329"/>
                  <a:gd name="T15" fmla="*/ 0 h 25"/>
                  <a:gd name="T16" fmla="*/ 3 w 329"/>
                  <a:gd name="T17" fmla="*/ 0 h 25"/>
                  <a:gd name="T18" fmla="*/ 4 w 329"/>
                  <a:gd name="T19" fmla="*/ 0 h 25"/>
                  <a:gd name="T20" fmla="*/ 4 w 329"/>
                  <a:gd name="T21" fmla="*/ 0 h 25"/>
                  <a:gd name="T22" fmla="*/ 4 w 329"/>
                  <a:gd name="T23" fmla="*/ 0 h 25"/>
                  <a:gd name="T24" fmla="*/ 0 w 329"/>
                  <a:gd name="T25" fmla="*/ 0 h 25"/>
                  <a:gd name="T26" fmla="*/ 0 w 329"/>
                  <a:gd name="T27" fmla="*/ 0 h 25"/>
                  <a:gd name="T28" fmla="*/ 1 w 329"/>
                  <a:gd name="T29" fmla="*/ 0 h 25"/>
                  <a:gd name="T30" fmla="*/ 1 w 329"/>
                  <a:gd name="T31" fmla="*/ 0 h 25"/>
                  <a:gd name="T32" fmla="*/ 1 w 329"/>
                  <a:gd name="T33" fmla="*/ 0 h 25"/>
                  <a:gd name="T34" fmla="*/ 1 w 329"/>
                  <a:gd name="T35" fmla="*/ 0 h 25"/>
                  <a:gd name="T36" fmla="*/ 1 w 329"/>
                  <a:gd name="T37" fmla="*/ 0 h 25"/>
                  <a:gd name="T38" fmla="*/ 0 w 329"/>
                  <a:gd name="T39" fmla="*/ 0 h 25"/>
                  <a:gd name="T40" fmla="*/ 0 w 329"/>
                  <a:gd name="T41" fmla="*/ 0 h 25"/>
                  <a:gd name="T42" fmla="*/ 0 w 329"/>
                  <a:gd name="T43" fmla="*/ 0 h 25"/>
                  <a:gd name="T44" fmla="*/ 0 w 329"/>
                  <a:gd name="T45" fmla="*/ 0 h 25"/>
                  <a:gd name="T46" fmla="*/ 0 w 329"/>
                  <a:gd name="T47" fmla="*/ 0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9"/>
                  <a:gd name="T73" fmla="*/ 0 h 25"/>
                  <a:gd name="T74" fmla="*/ 329 w 329"/>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9" h="25">
                    <a:moveTo>
                      <a:pt x="295" y="25"/>
                    </a:moveTo>
                    <a:lnTo>
                      <a:pt x="294" y="23"/>
                    </a:lnTo>
                    <a:lnTo>
                      <a:pt x="292" y="20"/>
                    </a:lnTo>
                    <a:lnTo>
                      <a:pt x="289" y="16"/>
                    </a:lnTo>
                    <a:lnTo>
                      <a:pt x="288" y="12"/>
                    </a:lnTo>
                    <a:lnTo>
                      <a:pt x="287" y="9"/>
                    </a:lnTo>
                    <a:lnTo>
                      <a:pt x="284" y="5"/>
                    </a:lnTo>
                    <a:lnTo>
                      <a:pt x="282" y="2"/>
                    </a:lnTo>
                    <a:lnTo>
                      <a:pt x="280" y="0"/>
                    </a:lnTo>
                    <a:lnTo>
                      <a:pt x="306" y="0"/>
                    </a:lnTo>
                    <a:lnTo>
                      <a:pt x="329" y="25"/>
                    </a:lnTo>
                    <a:lnTo>
                      <a:pt x="295" y="25"/>
                    </a:lnTo>
                    <a:close/>
                    <a:moveTo>
                      <a:pt x="0" y="25"/>
                    </a:moveTo>
                    <a:lnTo>
                      <a:pt x="25" y="0"/>
                    </a:lnTo>
                    <a:lnTo>
                      <a:pt x="49" y="0"/>
                    </a:lnTo>
                    <a:lnTo>
                      <a:pt x="47" y="2"/>
                    </a:lnTo>
                    <a:lnTo>
                      <a:pt x="45" y="5"/>
                    </a:lnTo>
                    <a:lnTo>
                      <a:pt x="43" y="9"/>
                    </a:lnTo>
                    <a:lnTo>
                      <a:pt x="41" y="12"/>
                    </a:lnTo>
                    <a:lnTo>
                      <a:pt x="38" y="16"/>
                    </a:lnTo>
                    <a:lnTo>
                      <a:pt x="37" y="20"/>
                    </a:lnTo>
                    <a:lnTo>
                      <a:pt x="34" y="23"/>
                    </a:lnTo>
                    <a:lnTo>
                      <a:pt x="33" y="25"/>
                    </a:lnTo>
                    <a:lnTo>
                      <a:pt x="0" y="25"/>
                    </a:lnTo>
                    <a:close/>
                  </a:path>
                </a:pathLst>
              </a:custGeom>
              <a:solidFill>
                <a:srgbClr val="EDEDED"/>
              </a:solidFill>
              <a:ln w="9525">
                <a:noFill/>
                <a:round/>
                <a:headEnd/>
                <a:tailEnd/>
              </a:ln>
            </p:spPr>
            <p:txBody>
              <a:bodyPr/>
              <a:lstStyle/>
              <a:p>
                <a:endParaRPr lang="en-US"/>
              </a:p>
            </p:txBody>
          </p:sp>
          <p:sp>
            <p:nvSpPr>
              <p:cNvPr id="12385" name="Freeform 1075"/>
              <p:cNvSpPr>
                <a:spLocks noEditPoints="1"/>
              </p:cNvSpPr>
              <p:nvPr/>
            </p:nvSpPr>
            <p:spPr bwMode="auto">
              <a:xfrm>
                <a:off x="2727" y="3998"/>
                <a:ext cx="114" cy="8"/>
              </a:xfrm>
              <a:custGeom>
                <a:avLst/>
                <a:gdLst>
                  <a:gd name="T0" fmla="*/ 4 w 343"/>
                  <a:gd name="T1" fmla="*/ 0 h 26"/>
                  <a:gd name="T2" fmla="*/ 4 w 343"/>
                  <a:gd name="T3" fmla="*/ 0 h 26"/>
                  <a:gd name="T4" fmla="*/ 4 w 343"/>
                  <a:gd name="T5" fmla="*/ 0 h 26"/>
                  <a:gd name="T6" fmla="*/ 4 w 343"/>
                  <a:gd name="T7" fmla="*/ 0 h 26"/>
                  <a:gd name="T8" fmla="*/ 4 w 343"/>
                  <a:gd name="T9" fmla="*/ 0 h 26"/>
                  <a:gd name="T10" fmla="*/ 4 w 343"/>
                  <a:gd name="T11" fmla="*/ 0 h 26"/>
                  <a:gd name="T12" fmla="*/ 4 w 343"/>
                  <a:gd name="T13" fmla="*/ 0 h 26"/>
                  <a:gd name="T14" fmla="*/ 4 w 343"/>
                  <a:gd name="T15" fmla="*/ 0 h 26"/>
                  <a:gd name="T16" fmla="*/ 4 w 343"/>
                  <a:gd name="T17" fmla="*/ 0 h 26"/>
                  <a:gd name="T18" fmla="*/ 4 w 343"/>
                  <a:gd name="T19" fmla="*/ 0 h 26"/>
                  <a:gd name="T20" fmla="*/ 4 w 343"/>
                  <a:gd name="T21" fmla="*/ 0 h 26"/>
                  <a:gd name="T22" fmla="*/ 4 w 343"/>
                  <a:gd name="T23" fmla="*/ 0 h 26"/>
                  <a:gd name="T24" fmla="*/ 4 w 343"/>
                  <a:gd name="T25" fmla="*/ 0 h 26"/>
                  <a:gd name="T26" fmla="*/ 4 w 343"/>
                  <a:gd name="T27" fmla="*/ 0 h 26"/>
                  <a:gd name="T28" fmla="*/ 4 w 343"/>
                  <a:gd name="T29" fmla="*/ 0 h 26"/>
                  <a:gd name="T30" fmla="*/ 4 w 343"/>
                  <a:gd name="T31" fmla="*/ 0 h 26"/>
                  <a:gd name="T32" fmla="*/ 4 w 343"/>
                  <a:gd name="T33" fmla="*/ 0 h 26"/>
                  <a:gd name="T34" fmla="*/ 0 w 343"/>
                  <a:gd name="T35" fmla="*/ 0 h 26"/>
                  <a:gd name="T36" fmla="*/ 0 w 343"/>
                  <a:gd name="T37" fmla="*/ 0 h 26"/>
                  <a:gd name="T38" fmla="*/ 0 w 343"/>
                  <a:gd name="T39" fmla="*/ 0 h 26"/>
                  <a:gd name="T40" fmla="*/ 0 w 343"/>
                  <a:gd name="T41" fmla="*/ 0 h 26"/>
                  <a:gd name="T42" fmla="*/ 0 w 343"/>
                  <a:gd name="T43" fmla="*/ 0 h 26"/>
                  <a:gd name="T44" fmla="*/ 0 w 343"/>
                  <a:gd name="T45" fmla="*/ 0 h 26"/>
                  <a:gd name="T46" fmla="*/ 0 w 343"/>
                  <a:gd name="T47" fmla="*/ 0 h 26"/>
                  <a:gd name="T48" fmla="*/ 0 w 343"/>
                  <a:gd name="T49" fmla="*/ 0 h 26"/>
                  <a:gd name="T50" fmla="*/ 0 w 343"/>
                  <a:gd name="T51" fmla="*/ 0 h 26"/>
                  <a:gd name="T52" fmla="*/ 1 w 343"/>
                  <a:gd name="T53" fmla="*/ 0 h 26"/>
                  <a:gd name="T54" fmla="*/ 1 w 343"/>
                  <a:gd name="T55" fmla="*/ 0 h 26"/>
                  <a:gd name="T56" fmla="*/ 1 w 343"/>
                  <a:gd name="T57" fmla="*/ 0 h 26"/>
                  <a:gd name="T58" fmla="*/ 0 w 343"/>
                  <a:gd name="T59" fmla="*/ 0 h 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3"/>
                  <a:gd name="T91" fmla="*/ 0 h 26"/>
                  <a:gd name="T92" fmla="*/ 343 w 343"/>
                  <a:gd name="T93" fmla="*/ 26 h 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3" h="26">
                    <a:moveTo>
                      <a:pt x="295" y="0"/>
                    </a:moveTo>
                    <a:lnTo>
                      <a:pt x="296" y="3"/>
                    </a:lnTo>
                    <a:lnTo>
                      <a:pt x="298" y="6"/>
                    </a:lnTo>
                    <a:lnTo>
                      <a:pt x="299" y="9"/>
                    </a:lnTo>
                    <a:lnTo>
                      <a:pt x="302" y="12"/>
                    </a:lnTo>
                    <a:lnTo>
                      <a:pt x="303" y="15"/>
                    </a:lnTo>
                    <a:lnTo>
                      <a:pt x="305" y="17"/>
                    </a:lnTo>
                    <a:lnTo>
                      <a:pt x="306" y="19"/>
                    </a:lnTo>
                    <a:lnTo>
                      <a:pt x="307" y="22"/>
                    </a:lnTo>
                    <a:lnTo>
                      <a:pt x="307" y="23"/>
                    </a:lnTo>
                    <a:lnTo>
                      <a:pt x="309" y="24"/>
                    </a:lnTo>
                    <a:lnTo>
                      <a:pt x="310" y="25"/>
                    </a:lnTo>
                    <a:lnTo>
                      <a:pt x="310" y="26"/>
                    </a:lnTo>
                    <a:lnTo>
                      <a:pt x="343" y="26"/>
                    </a:lnTo>
                    <a:lnTo>
                      <a:pt x="343" y="22"/>
                    </a:lnTo>
                    <a:lnTo>
                      <a:pt x="324" y="0"/>
                    </a:lnTo>
                    <a:lnTo>
                      <a:pt x="295" y="0"/>
                    </a:lnTo>
                    <a:close/>
                    <a:moveTo>
                      <a:pt x="19" y="0"/>
                    </a:moveTo>
                    <a:lnTo>
                      <a:pt x="0" y="19"/>
                    </a:lnTo>
                    <a:lnTo>
                      <a:pt x="0" y="26"/>
                    </a:lnTo>
                    <a:lnTo>
                      <a:pt x="32" y="26"/>
                    </a:lnTo>
                    <a:lnTo>
                      <a:pt x="32" y="25"/>
                    </a:lnTo>
                    <a:lnTo>
                      <a:pt x="33" y="23"/>
                    </a:lnTo>
                    <a:lnTo>
                      <a:pt x="33" y="22"/>
                    </a:lnTo>
                    <a:lnTo>
                      <a:pt x="33" y="20"/>
                    </a:lnTo>
                    <a:lnTo>
                      <a:pt x="37" y="16"/>
                    </a:lnTo>
                    <a:lnTo>
                      <a:pt x="41" y="11"/>
                    </a:lnTo>
                    <a:lnTo>
                      <a:pt x="44" y="5"/>
                    </a:lnTo>
                    <a:lnTo>
                      <a:pt x="48" y="0"/>
                    </a:lnTo>
                    <a:lnTo>
                      <a:pt x="19" y="0"/>
                    </a:lnTo>
                    <a:close/>
                  </a:path>
                </a:pathLst>
              </a:custGeom>
              <a:solidFill>
                <a:srgbClr val="E3E3E3"/>
              </a:solidFill>
              <a:ln w="9525">
                <a:noFill/>
                <a:round/>
                <a:headEnd/>
                <a:tailEnd/>
              </a:ln>
            </p:spPr>
            <p:txBody>
              <a:bodyPr/>
              <a:lstStyle/>
              <a:p>
                <a:endParaRPr lang="en-US"/>
              </a:p>
            </p:txBody>
          </p:sp>
          <p:sp>
            <p:nvSpPr>
              <p:cNvPr id="12386" name="Freeform 1076"/>
              <p:cNvSpPr>
                <a:spLocks noEditPoints="1"/>
              </p:cNvSpPr>
              <p:nvPr/>
            </p:nvSpPr>
            <p:spPr bwMode="auto">
              <a:xfrm>
                <a:off x="2727" y="4002"/>
                <a:ext cx="114" cy="9"/>
              </a:xfrm>
              <a:custGeom>
                <a:avLst/>
                <a:gdLst>
                  <a:gd name="T0" fmla="*/ 4 w 343"/>
                  <a:gd name="T1" fmla="*/ 0 h 26"/>
                  <a:gd name="T2" fmla="*/ 4 w 343"/>
                  <a:gd name="T3" fmla="*/ 0 h 26"/>
                  <a:gd name="T4" fmla="*/ 4 w 343"/>
                  <a:gd name="T5" fmla="*/ 0 h 26"/>
                  <a:gd name="T6" fmla="*/ 4 w 343"/>
                  <a:gd name="T7" fmla="*/ 0 h 26"/>
                  <a:gd name="T8" fmla="*/ 4 w 343"/>
                  <a:gd name="T9" fmla="*/ 0 h 26"/>
                  <a:gd name="T10" fmla="*/ 4 w 343"/>
                  <a:gd name="T11" fmla="*/ 0 h 26"/>
                  <a:gd name="T12" fmla="*/ 4 w 343"/>
                  <a:gd name="T13" fmla="*/ 0 h 26"/>
                  <a:gd name="T14" fmla="*/ 4 w 343"/>
                  <a:gd name="T15" fmla="*/ 0 h 26"/>
                  <a:gd name="T16" fmla="*/ 4 w 343"/>
                  <a:gd name="T17" fmla="*/ 0 h 26"/>
                  <a:gd name="T18" fmla="*/ 4 w 343"/>
                  <a:gd name="T19" fmla="*/ 0 h 26"/>
                  <a:gd name="T20" fmla="*/ 4 w 343"/>
                  <a:gd name="T21" fmla="*/ 0 h 26"/>
                  <a:gd name="T22" fmla="*/ 4 w 343"/>
                  <a:gd name="T23" fmla="*/ 0 h 26"/>
                  <a:gd name="T24" fmla="*/ 4 w 343"/>
                  <a:gd name="T25" fmla="*/ 0 h 26"/>
                  <a:gd name="T26" fmla="*/ 0 w 343"/>
                  <a:gd name="T27" fmla="*/ 0 h 26"/>
                  <a:gd name="T28" fmla="*/ 0 w 343"/>
                  <a:gd name="T29" fmla="*/ 0 h 26"/>
                  <a:gd name="T30" fmla="*/ 0 w 343"/>
                  <a:gd name="T31" fmla="*/ 0 h 26"/>
                  <a:gd name="T32" fmla="*/ 0 w 343"/>
                  <a:gd name="T33" fmla="*/ 0 h 26"/>
                  <a:gd name="T34" fmla="*/ 0 w 343"/>
                  <a:gd name="T35" fmla="*/ 0 h 26"/>
                  <a:gd name="T36" fmla="*/ 0 w 343"/>
                  <a:gd name="T37" fmla="*/ 0 h 26"/>
                  <a:gd name="T38" fmla="*/ 0 w 343"/>
                  <a:gd name="T39" fmla="*/ 0 h 26"/>
                  <a:gd name="T40" fmla="*/ 0 w 343"/>
                  <a:gd name="T41" fmla="*/ 0 h 26"/>
                  <a:gd name="T42" fmla="*/ 0 w 343"/>
                  <a:gd name="T43" fmla="*/ 0 h 26"/>
                  <a:gd name="T44" fmla="*/ 0 w 343"/>
                  <a:gd name="T45" fmla="*/ 0 h 26"/>
                  <a:gd name="T46" fmla="*/ 0 w 343"/>
                  <a:gd name="T47" fmla="*/ 0 h 26"/>
                  <a:gd name="T48" fmla="*/ 0 w 343"/>
                  <a:gd name="T49" fmla="*/ 0 h 26"/>
                  <a:gd name="T50" fmla="*/ 0 w 343"/>
                  <a:gd name="T51" fmla="*/ 0 h 2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3"/>
                  <a:gd name="T79" fmla="*/ 0 h 26"/>
                  <a:gd name="T80" fmla="*/ 343 w 343"/>
                  <a:gd name="T81" fmla="*/ 26 h 2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3" h="26">
                    <a:moveTo>
                      <a:pt x="302" y="0"/>
                    </a:moveTo>
                    <a:lnTo>
                      <a:pt x="303" y="3"/>
                    </a:lnTo>
                    <a:lnTo>
                      <a:pt x="306" y="5"/>
                    </a:lnTo>
                    <a:lnTo>
                      <a:pt x="306" y="6"/>
                    </a:lnTo>
                    <a:lnTo>
                      <a:pt x="307" y="9"/>
                    </a:lnTo>
                    <a:lnTo>
                      <a:pt x="310" y="12"/>
                    </a:lnTo>
                    <a:lnTo>
                      <a:pt x="312" y="16"/>
                    </a:lnTo>
                    <a:lnTo>
                      <a:pt x="312" y="20"/>
                    </a:lnTo>
                    <a:lnTo>
                      <a:pt x="313" y="26"/>
                    </a:lnTo>
                    <a:lnTo>
                      <a:pt x="343" y="26"/>
                    </a:lnTo>
                    <a:lnTo>
                      <a:pt x="343" y="9"/>
                    </a:lnTo>
                    <a:lnTo>
                      <a:pt x="336" y="0"/>
                    </a:lnTo>
                    <a:lnTo>
                      <a:pt x="302" y="0"/>
                    </a:lnTo>
                    <a:close/>
                    <a:moveTo>
                      <a:pt x="7" y="0"/>
                    </a:moveTo>
                    <a:lnTo>
                      <a:pt x="0" y="6"/>
                    </a:lnTo>
                    <a:lnTo>
                      <a:pt x="0" y="26"/>
                    </a:lnTo>
                    <a:lnTo>
                      <a:pt x="29" y="26"/>
                    </a:lnTo>
                    <a:lnTo>
                      <a:pt x="29" y="20"/>
                    </a:lnTo>
                    <a:lnTo>
                      <a:pt x="30" y="16"/>
                    </a:lnTo>
                    <a:lnTo>
                      <a:pt x="32" y="11"/>
                    </a:lnTo>
                    <a:lnTo>
                      <a:pt x="33" y="7"/>
                    </a:lnTo>
                    <a:lnTo>
                      <a:pt x="36" y="6"/>
                    </a:lnTo>
                    <a:lnTo>
                      <a:pt x="37" y="4"/>
                    </a:lnTo>
                    <a:lnTo>
                      <a:pt x="37" y="3"/>
                    </a:lnTo>
                    <a:lnTo>
                      <a:pt x="40" y="0"/>
                    </a:lnTo>
                    <a:lnTo>
                      <a:pt x="7" y="0"/>
                    </a:lnTo>
                    <a:close/>
                  </a:path>
                </a:pathLst>
              </a:custGeom>
              <a:solidFill>
                <a:srgbClr val="D9D9D9"/>
              </a:solidFill>
              <a:ln w="9525">
                <a:noFill/>
                <a:round/>
                <a:headEnd/>
                <a:tailEnd/>
              </a:ln>
            </p:spPr>
            <p:txBody>
              <a:bodyPr/>
              <a:lstStyle/>
              <a:p>
                <a:endParaRPr lang="en-US"/>
              </a:p>
            </p:txBody>
          </p:sp>
          <p:sp>
            <p:nvSpPr>
              <p:cNvPr id="12387" name="Freeform 1077"/>
              <p:cNvSpPr>
                <a:spLocks noEditPoints="1"/>
              </p:cNvSpPr>
              <p:nvPr/>
            </p:nvSpPr>
            <p:spPr bwMode="auto">
              <a:xfrm>
                <a:off x="2727" y="4006"/>
                <a:ext cx="114" cy="9"/>
              </a:xfrm>
              <a:custGeom>
                <a:avLst/>
                <a:gdLst>
                  <a:gd name="T0" fmla="*/ 4 w 343"/>
                  <a:gd name="T1" fmla="*/ 0 h 26"/>
                  <a:gd name="T2" fmla="*/ 4 w 343"/>
                  <a:gd name="T3" fmla="*/ 0 h 26"/>
                  <a:gd name="T4" fmla="*/ 4 w 343"/>
                  <a:gd name="T5" fmla="*/ 0 h 26"/>
                  <a:gd name="T6" fmla="*/ 4 w 343"/>
                  <a:gd name="T7" fmla="*/ 0 h 26"/>
                  <a:gd name="T8" fmla="*/ 4 w 343"/>
                  <a:gd name="T9" fmla="*/ 0 h 26"/>
                  <a:gd name="T10" fmla="*/ 4 w 343"/>
                  <a:gd name="T11" fmla="*/ 0 h 26"/>
                  <a:gd name="T12" fmla="*/ 4 w 343"/>
                  <a:gd name="T13" fmla="*/ 0 h 26"/>
                  <a:gd name="T14" fmla="*/ 4 w 343"/>
                  <a:gd name="T15" fmla="*/ 0 h 26"/>
                  <a:gd name="T16" fmla="*/ 4 w 343"/>
                  <a:gd name="T17" fmla="*/ 0 h 26"/>
                  <a:gd name="T18" fmla="*/ 4 w 343"/>
                  <a:gd name="T19" fmla="*/ 0 h 26"/>
                  <a:gd name="T20" fmla="*/ 4 w 343"/>
                  <a:gd name="T21" fmla="*/ 0 h 26"/>
                  <a:gd name="T22" fmla="*/ 4 w 343"/>
                  <a:gd name="T23" fmla="*/ 0 h 26"/>
                  <a:gd name="T24" fmla="*/ 0 w 343"/>
                  <a:gd name="T25" fmla="*/ 0 h 26"/>
                  <a:gd name="T26" fmla="*/ 0 w 343"/>
                  <a:gd name="T27" fmla="*/ 0 h 26"/>
                  <a:gd name="T28" fmla="*/ 0 w 343"/>
                  <a:gd name="T29" fmla="*/ 0 h 26"/>
                  <a:gd name="T30" fmla="*/ 0 w 343"/>
                  <a:gd name="T31" fmla="*/ 0 h 26"/>
                  <a:gd name="T32" fmla="*/ 0 w 343"/>
                  <a:gd name="T33" fmla="*/ 0 h 26"/>
                  <a:gd name="T34" fmla="*/ 0 w 343"/>
                  <a:gd name="T35" fmla="*/ 0 h 26"/>
                  <a:gd name="T36" fmla="*/ 0 w 343"/>
                  <a:gd name="T37" fmla="*/ 0 h 26"/>
                  <a:gd name="T38" fmla="*/ 0 w 343"/>
                  <a:gd name="T39" fmla="*/ 0 h 26"/>
                  <a:gd name="T40" fmla="*/ 0 w 343"/>
                  <a:gd name="T41" fmla="*/ 0 h 26"/>
                  <a:gd name="T42" fmla="*/ 0 w 343"/>
                  <a:gd name="T43" fmla="*/ 0 h 26"/>
                  <a:gd name="T44" fmla="*/ 0 w 343"/>
                  <a:gd name="T45" fmla="*/ 0 h 26"/>
                  <a:gd name="T46" fmla="*/ 0 w 343"/>
                  <a:gd name="T47" fmla="*/ 0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3"/>
                  <a:gd name="T73" fmla="*/ 0 h 26"/>
                  <a:gd name="T74" fmla="*/ 343 w 343"/>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3" h="26">
                    <a:moveTo>
                      <a:pt x="312" y="26"/>
                    </a:moveTo>
                    <a:lnTo>
                      <a:pt x="313" y="23"/>
                    </a:lnTo>
                    <a:lnTo>
                      <a:pt x="313" y="18"/>
                    </a:lnTo>
                    <a:lnTo>
                      <a:pt x="313" y="14"/>
                    </a:lnTo>
                    <a:lnTo>
                      <a:pt x="313" y="12"/>
                    </a:lnTo>
                    <a:lnTo>
                      <a:pt x="312" y="9"/>
                    </a:lnTo>
                    <a:lnTo>
                      <a:pt x="312" y="6"/>
                    </a:lnTo>
                    <a:lnTo>
                      <a:pt x="312" y="3"/>
                    </a:lnTo>
                    <a:lnTo>
                      <a:pt x="310" y="0"/>
                    </a:lnTo>
                    <a:lnTo>
                      <a:pt x="343" y="0"/>
                    </a:lnTo>
                    <a:lnTo>
                      <a:pt x="343" y="26"/>
                    </a:lnTo>
                    <a:lnTo>
                      <a:pt x="312" y="26"/>
                    </a:lnTo>
                    <a:close/>
                    <a:moveTo>
                      <a:pt x="0" y="26"/>
                    </a:moveTo>
                    <a:lnTo>
                      <a:pt x="0" y="0"/>
                    </a:lnTo>
                    <a:lnTo>
                      <a:pt x="32" y="0"/>
                    </a:lnTo>
                    <a:lnTo>
                      <a:pt x="30" y="3"/>
                    </a:lnTo>
                    <a:lnTo>
                      <a:pt x="29" y="6"/>
                    </a:lnTo>
                    <a:lnTo>
                      <a:pt x="29" y="9"/>
                    </a:lnTo>
                    <a:lnTo>
                      <a:pt x="29" y="12"/>
                    </a:lnTo>
                    <a:lnTo>
                      <a:pt x="29" y="14"/>
                    </a:lnTo>
                    <a:lnTo>
                      <a:pt x="29" y="18"/>
                    </a:lnTo>
                    <a:lnTo>
                      <a:pt x="29" y="23"/>
                    </a:lnTo>
                    <a:lnTo>
                      <a:pt x="30" y="26"/>
                    </a:lnTo>
                    <a:lnTo>
                      <a:pt x="0" y="26"/>
                    </a:lnTo>
                    <a:close/>
                  </a:path>
                </a:pathLst>
              </a:custGeom>
              <a:solidFill>
                <a:srgbClr val="D1D1D1"/>
              </a:solidFill>
              <a:ln w="9525">
                <a:noFill/>
                <a:round/>
                <a:headEnd/>
                <a:tailEnd/>
              </a:ln>
            </p:spPr>
            <p:txBody>
              <a:bodyPr/>
              <a:lstStyle/>
              <a:p>
                <a:endParaRPr lang="en-US"/>
              </a:p>
            </p:txBody>
          </p:sp>
          <p:sp>
            <p:nvSpPr>
              <p:cNvPr id="12388" name="Freeform 1078"/>
              <p:cNvSpPr>
                <a:spLocks noEditPoints="1"/>
              </p:cNvSpPr>
              <p:nvPr/>
            </p:nvSpPr>
            <p:spPr bwMode="auto">
              <a:xfrm>
                <a:off x="2727" y="4011"/>
                <a:ext cx="114" cy="8"/>
              </a:xfrm>
              <a:custGeom>
                <a:avLst/>
                <a:gdLst>
                  <a:gd name="T0" fmla="*/ 4 w 343"/>
                  <a:gd name="T1" fmla="*/ 0 h 26"/>
                  <a:gd name="T2" fmla="*/ 4 w 343"/>
                  <a:gd name="T3" fmla="*/ 0 h 26"/>
                  <a:gd name="T4" fmla="*/ 4 w 343"/>
                  <a:gd name="T5" fmla="*/ 0 h 26"/>
                  <a:gd name="T6" fmla="*/ 4 w 343"/>
                  <a:gd name="T7" fmla="*/ 0 h 26"/>
                  <a:gd name="T8" fmla="*/ 4 w 343"/>
                  <a:gd name="T9" fmla="*/ 0 h 26"/>
                  <a:gd name="T10" fmla="*/ 4 w 343"/>
                  <a:gd name="T11" fmla="*/ 0 h 26"/>
                  <a:gd name="T12" fmla="*/ 4 w 343"/>
                  <a:gd name="T13" fmla="*/ 0 h 26"/>
                  <a:gd name="T14" fmla="*/ 4 w 343"/>
                  <a:gd name="T15" fmla="*/ 0 h 26"/>
                  <a:gd name="T16" fmla="*/ 4 w 343"/>
                  <a:gd name="T17" fmla="*/ 0 h 26"/>
                  <a:gd name="T18" fmla="*/ 4 w 343"/>
                  <a:gd name="T19" fmla="*/ 0 h 26"/>
                  <a:gd name="T20" fmla="*/ 4 w 343"/>
                  <a:gd name="T21" fmla="*/ 0 h 26"/>
                  <a:gd name="T22" fmla="*/ 4 w 343"/>
                  <a:gd name="T23" fmla="*/ 0 h 26"/>
                  <a:gd name="T24" fmla="*/ 0 w 343"/>
                  <a:gd name="T25" fmla="*/ 0 h 26"/>
                  <a:gd name="T26" fmla="*/ 0 w 343"/>
                  <a:gd name="T27" fmla="*/ 0 h 26"/>
                  <a:gd name="T28" fmla="*/ 0 w 343"/>
                  <a:gd name="T29" fmla="*/ 0 h 26"/>
                  <a:gd name="T30" fmla="*/ 0 w 343"/>
                  <a:gd name="T31" fmla="*/ 0 h 26"/>
                  <a:gd name="T32" fmla="*/ 0 w 343"/>
                  <a:gd name="T33" fmla="*/ 0 h 26"/>
                  <a:gd name="T34" fmla="*/ 0 w 343"/>
                  <a:gd name="T35" fmla="*/ 0 h 26"/>
                  <a:gd name="T36" fmla="*/ 0 w 343"/>
                  <a:gd name="T37" fmla="*/ 0 h 26"/>
                  <a:gd name="T38" fmla="*/ 0 w 343"/>
                  <a:gd name="T39" fmla="*/ 0 h 26"/>
                  <a:gd name="T40" fmla="*/ 0 w 343"/>
                  <a:gd name="T41" fmla="*/ 0 h 26"/>
                  <a:gd name="T42" fmla="*/ 0 w 343"/>
                  <a:gd name="T43" fmla="*/ 0 h 26"/>
                  <a:gd name="T44" fmla="*/ 0 w 343"/>
                  <a:gd name="T45" fmla="*/ 0 h 26"/>
                  <a:gd name="T46" fmla="*/ 0 w 343"/>
                  <a:gd name="T47" fmla="*/ 0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3"/>
                  <a:gd name="T73" fmla="*/ 0 h 26"/>
                  <a:gd name="T74" fmla="*/ 343 w 343"/>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3" h="26">
                    <a:moveTo>
                      <a:pt x="310" y="26"/>
                    </a:moveTo>
                    <a:lnTo>
                      <a:pt x="310" y="23"/>
                    </a:lnTo>
                    <a:lnTo>
                      <a:pt x="312" y="19"/>
                    </a:lnTo>
                    <a:lnTo>
                      <a:pt x="312" y="16"/>
                    </a:lnTo>
                    <a:lnTo>
                      <a:pt x="312" y="12"/>
                    </a:lnTo>
                    <a:lnTo>
                      <a:pt x="313" y="8"/>
                    </a:lnTo>
                    <a:lnTo>
                      <a:pt x="313" y="5"/>
                    </a:lnTo>
                    <a:lnTo>
                      <a:pt x="313" y="3"/>
                    </a:lnTo>
                    <a:lnTo>
                      <a:pt x="313" y="0"/>
                    </a:lnTo>
                    <a:lnTo>
                      <a:pt x="343" y="0"/>
                    </a:lnTo>
                    <a:lnTo>
                      <a:pt x="343" y="26"/>
                    </a:lnTo>
                    <a:lnTo>
                      <a:pt x="310" y="26"/>
                    </a:lnTo>
                    <a:close/>
                    <a:moveTo>
                      <a:pt x="0" y="26"/>
                    </a:moveTo>
                    <a:lnTo>
                      <a:pt x="0" y="0"/>
                    </a:lnTo>
                    <a:lnTo>
                      <a:pt x="29" y="0"/>
                    </a:lnTo>
                    <a:lnTo>
                      <a:pt x="29" y="3"/>
                    </a:lnTo>
                    <a:lnTo>
                      <a:pt x="29" y="5"/>
                    </a:lnTo>
                    <a:lnTo>
                      <a:pt x="30" y="8"/>
                    </a:lnTo>
                    <a:lnTo>
                      <a:pt x="30" y="12"/>
                    </a:lnTo>
                    <a:lnTo>
                      <a:pt x="32" y="16"/>
                    </a:lnTo>
                    <a:lnTo>
                      <a:pt x="32" y="19"/>
                    </a:lnTo>
                    <a:lnTo>
                      <a:pt x="33" y="23"/>
                    </a:lnTo>
                    <a:lnTo>
                      <a:pt x="33" y="26"/>
                    </a:lnTo>
                    <a:lnTo>
                      <a:pt x="0" y="26"/>
                    </a:lnTo>
                    <a:close/>
                  </a:path>
                </a:pathLst>
              </a:custGeom>
              <a:solidFill>
                <a:srgbClr val="C7C7C7"/>
              </a:solidFill>
              <a:ln w="9525">
                <a:noFill/>
                <a:round/>
                <a:headEnd/>
                <a:tailEnd/>
              </a:ln>
            </p:spPr>
            <p:txBody>
              <a:bodyPr/>
              <a:lstStyle/>
              <a:p>
                <a:endParaRPr lang="en-US"/>
              </a:p>
            </p:txBody>
          </p:sp>
          <p:sp>
            <p:nvSpPr>
              <p:cNvPr id="12389" name="Freeform 1079"/>
              <p:cNvSpPr>
                <a:spLocks noEditPoints="1"/>
              </p:cNvSpPr>
              <p:nvPr/>
            </p:nvSpPr>
            <p:spPr bwMode="auto">
              <a:xfrm>
                <a:off x="2727" y="4015"/>
                <a:ext cx="114" cy="9"/>
              </a:xfrm>
              <a:custGeom>
                <a:avLst/>
                <a:gdLst>
                  <a:gd name="T0" fmla="*/ 4 w 343"/>
                  <a:gd name="T1" fmla="*/ 0 h 26"/>
                  <a:gd name="T2" fmla="*/ 4 w 343"/>
                  <a:gd name="T3" fmla="*/ 0 h 26"/>
                  <a:gd name="T4" fmla="*/ 4 w 343"/>
                  <a:gd name="T5" fmla="*/ 0 h 26"/>
                  <a:gd name="T6" fmla="*/ 4 w 343"/>
                  <a:gd name="T7" fmla="*/ 0 h 26"/>
                  <a:gd name="T8" fmla="*/ 4 w 343"/>
                  <a:gd name="T9" fmla="*/ 0 h 26"/>
                  <a:gd name="T10" fmla="*/ 4 w 343"/>
                  <a:gd name="T11" fmla="*/ 0 h 26"/>
                  <a:gd name="T12" fmla="*/ 4 w 343"/>
                  <a:gd name="T13" fmla="*/ 0 h 26"/>
                  <a:gd name="T14" fmla="*/ 4 w 343"/>
                  <a:gd name="T15" fmla="*/ 0 h 26"/>
                  <a:gd name="T16" fmla="*/ 4 w 343"/>
                  <a:gd name="T17" fmla="*/ 0 h 26"/>
                  <a:gd name="T18" fmla="*/ 4 w 343"/>
                  <a:gd name="T19" fmla="*/ 0 h 26"/>
                  <a:gd name="T20" fmla="*/ 4 w 343"/>
                  <a:gd name="T21" fmla="*/ 0 h 26"/>
                  <a:gd name="T22" fmla="*/ 4 w 343"/>
                  <a:gd name="T23" fmla="*/ 0 h 26"/>
                  <a:gd name="T24" fmla="*/ 0 w 343"/>
                  <a:gd name="T25" fmla="*/ 0 h 26"/>
                  <a:gd name="T26" fmla="*/ 0 w 343"/>
                  <a:gd name="T27" fmla="*/ 0 h 26"/>
                  <a:gd name="T28" fmla="*/ 0 w 343"/>
                  <a:gd name="T29" fmla="*/ 0 h 26"/>
                  <a:gd name="T30" fmla="*/ 0 w 343"/>
                  <a:gd name="T31" fmla="*/ 0 h 26"/>
                  <a:gd name="T32" fmla="*/ 0 w 343"/>
                  <a:gd name="T33" fmla="*/ 0 h 26"/>
                  <a:gd name="T34" fmla="*/ 0 w 343"/>
                  <a:gd name="T35" fmla="*/ 0 h 26"/>
                  <a:gd name="T36" fmla="*/ 0 w 343"/>
                  <a:gd name="T37" fmla="*/ 0 h 26"/>
                  <a:gd name="T38" fmla="*/ 0 w 343"/>
                  <a:gd name="T39" fmla="*/ 0 h 26"/>
                  <a:gd name="T40" fmla="*/ 0 w 343"/>
                  <a:gd name="T41" fmla="*/ 0 h 26"/>
                  <a:gd name="T42" fmla="*/ 0 w 343"/>
                  <a:gd name="T43" fmla="*/ 0 h 26"/>
                  <a:gd name="T44" fmla="*/ 0 w 343"/>
                  <a:gd name="T45" fmla="*/ 0 h 26"/>
                  <a:gd name="T46" fmla="*/ 0 w 343"/>
                  <a:gd name="T47" fmla="*/ 0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3"/>
                  <a:gd name="T73" fmla="*/ 0 h 26"/>
                  <a:gd name="T74" fmla="*/ 343 w 343"/>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3" h="26">
                    <a:moveTo>
                      <a:pt x="306" y="26"/>
                    </a:moveTo>
                    <a:lnTo>
                      <a:pt x="306" y="22"/>
                    </a:lnTo>
                    <a:lnTo>
                      <a:pt x="307" y="19"/>
                    </a:lnTo>
                    <a:lnTo>
                      <a:pt x="309" y="15"/>
                    </a:lnTo>
                    <a:lnTo>
                      <a:pt x="310" y="12"/>
                    </a:lnTo>
                    <a:lnTo>
                      <a:pt x="310" y="10"/>
                    </a:lnTo>
                    <a:lnTo>
                      <a:pt x="312" y="6"/>
                    </a:lnTo>
                    <a:lnTo>
                      <a:pt x="312" y="3"/>
                    </a:lnTo>
                    <a:lnTo>
                      <a:pt x="312" y="0"/>
                    </a:lnTo>
                    <a:lnTo>
                      <a:pt x="343" y="0"/>
                    </a:lnTo>
                    <a:lnTo>
                      <a:pt x="343" y="26"/>
                    </a:lnTo>
                    <a:lnTo>
                      <a:pt x="306" y="26"/>
                    </a:lnTo>
                    <a:close/>
                    <a:moveTo>
                      <a:pt x="0" y="26"/>
                    </a:moveTo>
                    <a:lnTo>
                      <a:pt x="0" y="0"/>
                    </a:lnTo>
                    <a:lnTo>
                      <a:pt x="30" y="0"/>
                    </a:lnTo>
                    <a:lnTo>
                      <a:pt x="32" y="3"/>
                    </a:lnTo>
                    <a:lnTo>
                      <a:pt x="32" y="6"/>
                    </a:lnTo>
                    <a:lnTo>
                      <a:pt x="33" y="10"/>
                    </a:lnTo>
                    <a:lnTo>
                      <a:pt x="33" y="12"/>
                    </a:lnTo>
                    <a:lnTo>
                      <a:pt x="34" y="15"/>
                    </a:lnTo>
                    <a:lnTo>
                      <a:pt x="36" y="19"/>
                    </a:lnTo>
                    <a:lnTo>
                      <a:pt x="37" y="22"/>
                    </a:lnTo>
                    <a:lnTo>
                      <a:pt x="38" y="26"/>
                    </a:lnTo>
                    <a:lnTo>
                      <a:pt x="0" y="26"/>
                    </a:lnTo>
                    <a:close/>
                  </a:path>
                </a:pathLst>
              </a:custGeom>
              <a:solidFill>
                <a:srgbClr val="BFBFBF"/>
              </a:solidFill>
              <a:ln w="9525">
                <a:noFill/>
                <a:round/>
                <a:headEnd/>
                <a:tailEnd/>
              </a:ln>
            </p:spPr>
            <p:txBody>
              <a:bodyPr/>
              <a:lstStyle/>
              <a:p>
                <a:endParaRPr lang="en-US"/>
              </a:p>
            </p:txBody>
          </p:sp>
          <p:sp>
            <p:nvSpPr>
              <p:cNvPr id="12390" name="Freeform 1080"/>
              <p:cNvSpPr>
                <a:spLocks noEditPoints="1"/>
              </p:cNvSpPr>
              <p:nvPr/>
            </p:nvSpPr>
            <p:spPr bwMode="auto">
              <a:xfrm>
                <a:off x="2727" y="4019"/>
                <a:ext cx="114" cy="9"/>
              </a:xfrm>
              <a:custGeom>
                <a:avLst/>
                <a:gdLst>
                  <a:gd name="T0" fmla="*/ 4 w 343"/>
                  <a:gd name="T1" fmla="*/ 0 h 26"/>
                  <a:gd name="T2" fmla="*/ 4 w 343"/>
                  <a:gd name="T3" fmla="*/ 0 h 26"/>
                  <a:gd name="T4" fmla="*/ 4 w 343"/>
                  <a:gd name="T5" fmla="*/ 0 h 26"/>
                  <a:gd name="T6" fmla="*/ 4 w 343"/>
                  <a:gd name="T7" fmla="*/ 0 h 26"/>
                  <a:gd name="T8" fmla="*/ 4 w 343"/>
                  <a:gd name="T9" fmla="*/ 0 h 26"/>
                  <a:gd name="T10" fmla="*/ 4 w 343"/>
                  <a:gd name="T11" fmla="*/ 0 h 26"/>
                  <a:gd name="T12" fmla="*/ 4 w 343"/>
                  <a:gd name="T13" fmla="*/ 0 h 26"/>
                  <a:gd name="T14" fmla="*/ 4 w 343"/>
                  <a:gd name="T15" fmla="*/ 0 h 26"/>
                  <a:gd name="T16" fmla="*/ 4 w 343"/>
                  <a:gd name="T17" fmla="*/ 0 h 26"/>
                  <a:gd name="T18" fmla="*/ 4 w 343"/>
                  <a:gd name="T19" fmla="*/ 0 h 26"/>
                  <a:gd name="T20" fmla="*/ 4 w 343"/>
                  <a:gd name="T21" fmla="*/ 0 h 26"/>
                  <a:gd name="T22" fmla="*/ 4 w 343"/>
                  <a:gd name="T23" fmla="*/ 0 h 26"/>
                  <a:gd name="T24" fmla="*/ 0 w 343"/>
                  <a:gd name="T25" fmla="*/ 0 h 26"/>
                  <a:gd name="T26" fmla="*/ 0 w 343"/>
                  <a:gd name="T27" fmla="*/ 0 h 26"/>
                  <a:gd name="T28" fmla="*/ 0 w 343"/>
                  <a:gd name="T29" fmla="*/ 0 h 26"/>
                  <a:gd name="T30" fmla="*/ 0 w 343"/>
                  <a:gd name="T31" fmla="*/ 0 h 26"/>
                  <a:gd name="T32" fmla="*/ 0 w 343"/>
                  <a:gd name="T33" fmla="*/ 0 h 26"/>
                  <a:gd name="T34" fmla="*/ 0 w 343"/>
                  <a:gd name="T35" fmla="*/ 0 h 26"/>
                  <a:gd name="T36" fmla="*/ 0 w 343"/>
                  <a:gd name="T37" fmla="*/ 0 h 26"/>
                  <a:gd name="T38" fmla="*/ 0 w 343"/>
                  <a:gd name="T39" fmla="*/ 0 h 26"/>
                  <a:gd name="T40" fmla="*/ 0 w 343"/>
                  <a:gd name="T41" fmla="*/ 0 h 26"/>
                  <a:gd name="T42" fmla="*/ 1 w 343"/>
                  <a:gd name="T43" fmla="*/ 0 h 26"/>
                  <a:gd name="T44" fmla="*/ 1 w 343"/>
                  <a:gd name="T45" fmla="*/ 0 h 26"/>
                  <a:gd name="T46" fmla="*/ 0 w 343"/>
                  <a:gd name="T47" fmla="*/ 0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3"/>
                  <a:gd name="T73" fmla="*/ 0 h 26"/>
                  <a:gd name="T74" fmla="*/ 343 w 343"/>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3" h="26">
                    <a:moveTo>
                      <a:pt x="299" y="26"/>
                    </a:moveTo>
                    <a:lnTo>
                      <a:pt x="302" y="22"/>
                    </a:lnTo>
                    <a:lnTo>
                      <a:pt x="303" y="19"/>
                    </a:lnTo>
                    <a:lnTo>
                      <a:pt x="303" y="17"/>
                    </a:lnTo>
                    <a:lnTo>
                      <a:pt x="306" y="13"/>
                    </a:lnTo>
                    <a:lnTo>
                      <a:pt x="306" y="9"/>
                    </a:lnTo>
                    <a:lnTo>
                      <a:pt x="307" y="6"/>
                    </a:lnTo>
                    <a:lnTo>
                      <a:pt x="309" y="4"/>
                    </a:lnTo>
                    <a:lnTo>
                      <a:pt x="310" y="0"/>
                    </a:lnTo>
                    <a:lnTo>
                      <a:pt x="343" y="0"/>
                    </a:lnTo>
                    <a:lnTo>
                      <a:pt x="343" y="26"/>
                    </a:lnTo>
                    <a:lnTo>
                      <a:pt x="299" y="26"/>
                    </a:lnTo>
                    <a:close/>
                    <a:moveTo>
                      <a:pt x="0" y="26"/>
                    </a:moveTo>
                    <a:lnTo>
                      <a:pt x="0" y="0"/>
                    </a:lnTo>
                    <a:lnTo>
                      <a:pt x="33" y="0"/>
                    </a:lnTo>
                    <a:lnTo>
                      <a:pt x="34" y="4"/>
                    </a:lnTo>
                    <a:lnTo>
                      <a:pt x="36" y="6"/>
                    </a:lnTo>
                    <a:lnTo>
                      <a:pt x="37" y="9"/>
                    </a:lnTo>
                    <a:lnTo>
                      <a:pt x="37" y="13"/>
                    </a:lnTo>
                    <a:lnTo>
                      <a:pt x="40" y="17"/>
                    </a:lnTo>
                    <a:lnTo>
                      <a:pt x="40" y="19"/>
                    </a:lnTo>
                    <a:lnTo>
                      <a:pt x="41" y="22"/>
                    </a:lnTo>
                    <a:lnTo>
                      <a:pt x="44" y="26"/>
                    </a:lnTo>
                    <a:lnTo>
                      <a:pt x="0" y="26"/>
                    </a:lnTo>
                    <a:close/>
                  </a:path>
                </a:pathLst>
              </a:custGeom>
              <a:solidFill>
                <a:srgbClr val="B5B5B5"/>
              </a:solidFill>
              <a:ln w="9525">
                <a:noFill/>
                <a:round/>
                <a:headEnd/>
                <a:tailEnd/>
              </a:ln>
            </p:spPr>
            <p:txBody>
              <a:bodyPr/>
              <a:lstStyle/>
              <a:p>
                <a:endParaRPr lang="en-US"/>
              </a:p>
            </p:txBody>
          </p:sp>
          <p:sp>
            <p:nvSpPr>
              <p:cNvPr id="12391" name="Freeform 1081"/>
              <p:cNvSpPr>
                <a:spLocks noEditPoints="1"/>
              </p:cNvSpPr>
              <p:nvPr/>
            </p:nvSpPr>
            <p:spPr bwMode="auto">
              <a:xfrm>
                <a:off x="2727" y="4024"/>
                <a:ext cx="114" cy="8"/>
              </a:xfrm>
              <a:custGeom>
                <a:avLst/>
                <a:gdLst>
                  <a:gd name="T0" fmla="*/ 4 w 343"/>
                  <a:gd name="T1" fmla="*/ 0 h 26"/>
                  <a:gd name="T2" fmla="*/ 4 w 343"/>
                  <a:gd name="T3" fmla="*/ 0 h 26"/>
                  <a:gd name="T4" fmla="*/ 4 w 343"/>
                  <a:gd name="T5" fmla="*/ 0 h 26"/>
                  <a:gd name="T6" fmla="*/ 4 w 343"/>
                  <a:gd name="T7" fmla="*/ 0 h 26"/>
                  <a:gd name="T8" fmla="*/ 4 w 343"/>
                  <a:gd name="T9" fmla="*/ 0 h 26"/>
                  <a:gd name="T10" fmla="*/ 4 w 343"/>
                  <a:gd name="T11" fmla="*/ 0 h 26"/>
                  <a:gd name="T12" fmla="*/ 4 w 343"/>
                  <a:gd name="T13" fmla="*/ 0 h 26"/>
                  <a:gd name="T14" fmla="*/ 4 w 343"/>
                  <a:gd name="T15" fmla="*/ 0 h 26"/>
                  <a:gd name="T16" fmla="*/ 4 w 343"/>
                  <a:gd name="T17" fmla="*/ 0 h 26"/>
                  <a:gd name="T18" fmla="*/ 4 w 343"/>
                  <a:gd name="T19" fmla="*/ 0 h 26"/>
                  <a:gd name="T20" fmla="*/ 4 w 343"/>
                  <a:gd name="T21" fmla="*/ 0 h 26"/>
                  <a:gd name="T22" fmla="*/ 4 w 343"/>
                  <a:gd name="T23" fmla="*/ 0 h 26"/>
                  <a:gd name="T24" fmla="*/ 0 w 343"/>
                  <a:gd name="T25" fmla="*/ 0 h 26"/>
                  <a:gd name="T26" fmla="*/ 0 w 343"/>
                  <a:gd name="T27" fmla="*/ 0 h 26"/>
                  <a:gd name="T28" fmla="*/ 0 w 343"/>
                  <a:gd name="T29" fmla="*/ 0 h 26"/>
                  <a:gd name="T30" fmla="*/ 0 w 343"/>
                  <a:gd name="T31" fmla="*/ 0 h 26"/>
                  <a:gd name="T32" fmla="*/ 1 w 343"/>
                  <a:gd name="T33" fmla="*/ 0 h 26"/>
                  <a:gd name="T34" fmla="*/ 1 w 343"/>
                  <a:gd name="T35" fmla="*/ 0 h 26"/>
                  <a:gd name="T36" fmla="*/ 1 w 343"/>
                  <a:gd name="T37" fmla="*/ 0 h 26"/>
                  <a:gd name="T38" fmla="*/ 1 w 343"/>
                  <a:gd name="T39" fmla="*/ 0 h 26"/>
                  <a:gd name="T40" fmla="*/ 1 w 343"/>
                  <a:gd name="T41" fmla="*/ 0 h 26"/>
                  <a:gd name="T42" fmla="*/ 1 w 343"/>
                  <a:gd name="T43" fmla="*/ 0 h 26"/>
                  <a:gd name="T44" fmla="*/ 1 w 343"/>
                  <a:gd name="T45" fmla="*/ 0 h 26"/>
                  <a:gd name="T46" fmla="*/ 0 w 343"/>
                  <a:gd name="T47" fmla="*/ 0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3"/>
                  <a:gd name="T73" fmla="*/ 0 h 26"/>
                  <a:gd name="T74" fmla="*/ 343 w 343"/>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3" h="26">
                    <a:moveTo>
                      <a:pt x="294" y="26"/>
                    </a:moveTo>
                    <a:lnTo>
                      <a:pt x="295" y="22"/>
                    </a:lnTo>
                    <a:lnTo>
                      <a:pt x="296" y="19"/>
                    </a:lnTo>
                    <a:lnTo>
                      <a:pt x="298" y="15"/>
                    </a:lnTo>
                    <a:lnTo>
                      <a:pt x="299" y="12"/>
                    </a:lnTo>
                    <a:lnTo>
                      <a:pt x="302" y="9"/>
                    </a:lnTo>
                    <a:lnTo>
                      <a:pt x="303" y="6"/>
                    </a:lnTo>
                    <a:lnTo>
                      <a:pt x="303" y="4"/>
                    </a:lnTo>
                    <a:lnTo>
                      <a:pt x="306" y="0"/>
                    </a:lnTo>
                    <a:lnTo>
                      <a:pt x="343" y="0"/>
                    </a:lnTo>
                    <a:lnTo>
                      <a:pt x="343" y="26"/>
                    </a:lnTo>
                    <a:lnTo>
                      <a:pt x="294" y="26"/>
                    </a:lnTo>
                    <a:close/>
                    <a:moveTo>
                      <a:pt x="0" y="26"/>
                    </a:moveTo>
                    <a:lnTo>
                      <a:pt x="0" y="0"/>
                    </a:lnTo>
                    <a:lnTo>
                      <a:pt x="38" y="0"/>
                    </a:lnTo>
                    <a:lnTo>
                      <a:pt x="40" y="4"/>
                    </a:lnTo>
                    <a:lnTo>
                      <a:pt x="41" y="6"/>
                    </a:lnTo>
                    <a:lnTo>
                      <a:pt x="41" y="9"/>
                    </a:lnTo>
                    <a:lnTo>
                      <a:pt x="44" y="12"/>
                    </a:lnTo>
                    <a:lnTo>
                      <a:pt x="45" y="15"/>
                    </a:lnTo>
                    <a:lnTo>
                      <a:pt x="47" y="19"/>
                    </a:lnTo>
                    <a:lnTo>
                      <a:pt x="48" y="22"/>
                    </a:lnTo>
                    <a:lnTo>
                      <a:pt x="50" y="26"/>
                    </a:lnTo>
                    <a:lnTo>
                      <a:pt x="0" y="26"/>
                    </a:lnTo>
                    <a:close/>
                  </a:path>
                </a:pathLst>
              </a:custGeom>
              <a:solidFill>
                <a:srgbClr val="ABABAB"/>
              </a:solidFill>
              <a:ln w="9525">
                <a:noFill/>
                <a:round/>
                <a:headEnd/>
                <a:tailEnd/>
              </a:ln>
            </p:spPr>
            <p:txBody>
              <a:bodyPr/>
              <a:lstStyle/>
              <a:p>
                <a:endParaRPr lang="en-US"/>
              </a:p>
            </p:txBody>
          </p:sp>
          <p:sp>
            <p:nvSpPr>
              <p:cNvPr id="12392" name="Freeform 1082"/>
              <p:cNvSpPr>
                <a:spLocks noEditPoints="1"/>
              </p:cNvSpPr>
              <p:nvPr/>
            </p:nvSpPr>
            <p:spPr bwMode="auto">
              <a:xfrm>
                <a:off x="2727" y="4028"/>
                <a:ext cx="114" cy="9"/>
              </a:xfrm>
              <a:custGeom>
                <a:avLst/>
                <a:gdLst>
                  <a:gd name="T0" fmla="*/ 4 w 343"/>
                  <a:gd name="T1" fmla="*/ 0 h 26"/>
                  <a:gd name="T2" fmla="*/ 4 w 343"/>
                  <a:gd name="T3" fmla="*/ 0 h 26"/>
                  <a:gd name="T4" fmla="*/ 4 w 343"/>
                  <a:gd name="T5" fmla="*/ 0 h 26"/>
                  <a:gd name="T6" fmla="*/ 4 w 343"/>
                  <a:gd name="T7" fmla="*/ 0 h 26"/>
                  <a:gd name="T8" fmla="*/ 4 w 343"/>
                  <a:gd name="T9" fmla="*/ 0 h 26"/>
                  <a:gd name="T10" fmla="*/ 4 w 343"/>
                  <a:gd name="T11" fmla="*/ 0 h 26"/>
                  <a:gd name="T12" fmla="*/ 4 w 343"/>
                  <a:gd name="T13" fmla="*/ 0 h 26"/>
                  <a:gd name="T14" fmla="*/ 4 w 343"/>
                  <a:gd name="T15" fmla="*/ 0 h 26"/>
                  <a:gd name="T16" fmla="*/ 4 w 343"/>
                  <a:gd name="T17" fmla="*/ 0 h 26"/>
                  <a:gd name="T18" fmla="*/ 4 w 343"/>
                  <a:gd name="T19" fmla="*/ 0 h 26"/>
                  <a:gd name="T20" fmla="*/ 4 w 343"/>
                  <a:gd name="T21" fmla="*/ 0 h 26"/>
                  <a:gd name="T22" fmla="*/ 4 w 343"/>
                  <a:gd name="T23" fmla="*/ 0 h 26"/>
                  <a:gd name="T24" fmla="*/ 0 w 343"/>
                  <a:gd name="T25" fmla="*/ 0 h 26"/>
                  <a:gd name="T26" fmla="*/ 0 w 343"/>
                  <a:gd name="T27" fmla="*/ 0 h 26"/>
                  <a:gd name="T28" fmla="*/ 1 w 343"/>
                  <a:gd name="T29" fmla="*/ 0 h 26"/>
                  <a:gd name="T30" fmla="*/ 1 w 343"/>
                  <a:gd name="T31" fmla="*/ 0 h 26"/>
                  <a:gd name="T32" fmla="*/ 1 w 343"/>
                  <a:gd name="T33" fmla="*/ 0 h 26"/>
                  <a:gd name="T34" fmla="*/ 1 w 343"/>
                  <a:gd name="T35" fmla="*/ 0 h 26"/>
                  <a:gd name="T36" fmla="*/ 1 w 343"/>
                  <a:gd name="T37" fmla="*/ 0 h 26"/>
                  <a:gd name="T38" fmla="*/ 1 w 343"/>
                  <a:gd name="T39" fmla="*/ 0 h 26"/>
                  <a:gd name="T40" fmla="*/ 1 w 343"/>
                  <a:gd name="T41" fmla="*/ 0 h 26"/>
                  <a:gd name="T42" fmla="*/ 1 w 343"/>
                  <a:gd name="T43" fmla="*/ 0 h 26"/>
                  <a:gd name="T44" fmla="*/ 1 w 343"/>
                  <a:gd name="T45" fmla="*/ 0 h 26"/>
                  <a:gd name="T46" fmla="*/ 0 w 343"/>
                  <a:gd name="T47" fmla="*/ 0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3"/>
                  <a:gd name="T73" fmla="*/ 0 h 26"/>
                  <a:gd name="T74" fmla="*/ 343 w 343"/>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3" h="26">
                    <a:moveTo>
                      <a:pt x="299" y="0"/>
                    </a:moveTo>
                    <a:lnTo>
                      <a:pt x="298" y="5"/>
                    </a:lnTo>
                    <a:lnTo>
                      <a:pt x="295" y="8"/>
                    </a:lnTo>
                    <a:lnTo>
                      <a:pt x="294" y="13"/>
                    </a:lnTo>
                    <a:lnTo>
                      <a:pt x="291" y="16"/>
                    </a:lnTo>
                    <a:lnTo>
                      <a:pt x="289" y="19"/>
                    </a:lnTo>
                    <a:lnTo>
                      <a:pt x="289" y="21"/>
                    </a:lnTo>
                    <a:lnTo>
                      <a:pt x="288" y="23"/>
                    </a:lnTo>
                    <a:lnTo>
                      <a:pt x="287" y="26"/>
                    </a:lnTo>
                    <a:lnTo>
                      <a:pt x="342" y="26"/>
                    </a:lnTo>
                    <a:lnTo>
                      <a:pt x="343" y="0"/>
                    </a:lnTo>
                    <a:lnTo>
                      <a:pt x="299" y="0"/>
                    </a:lnTo>
                    <a:close/>
                    <a:moveTo>
                      <a:pt x="0" y="26"/>
                    </a:moveTo>
                    <a:lnTo>
                      <a:pt x="0" y="0"/>
                    </a:lnTo>
                    <a:lnTo>
                      <a:pt x="44" y="0"/>
                    </a:lnTo>
                    <a:lnTo>
                      <a:pt x="45" y="3"/>
                    </a:lnTo>
                    <a:lnTo>
                      <a:pt x="47" y="7"/>
                    </a:lnTo>
                    <a:lnTo>
                      <a:pt x="48" y="10"/>
                    </a:lnTo>
                    <a:lnTo>
                      <a:pt x="50" y="14"/>
                    </a:lnTo>
                    <a:lnTo>
                      <a:pt x="52" y="16"/>
                    </a:lnTo>
                    <a:lnTo>
                      <a:pt x="54" y="20"/>
                    </a:lnTo>
                    <a:lnTo>
                      <a:pt x="54" y="22"/>
                    </a:lnTo>
                    <a:lnTo>
                      <a:pt x="55" y="26"/>
                    </a:lnTo>
                    <a:lnTo>
                      <a:pt x="0" y="26"/>
                    </a:lnTo>
                    <a:close/>
                  </a:path>
                </a:pathLst>
              </a:custGeom>
              <a:solidFill>
                <a:srgbClr val="A1A1A1"/>
              </a:solidFill>
              <a:ln w="9525">
                <a:noFill/>
                <a:round/>
                <a:headEnd/>
                <a:tailEnd/>
              </a:ln>
            </p:spPr>
            <p:txBody>
              <a:bodyPr/>
              <a:lstStyle/>
              <a:p>
                <a:endParaRPr lang="en-US"/>
              </a:p>
            </p:txBody>
          </p:sp>
          <p:sp>
            <p:nvSpPr>
              <p:cNvPr id="12393" name="Freeform 1083"/>
              <p:cNvSpPr>
                <a:spLocks noEditPoints="1"/>
              </p:cNvSpPr>
              <p:nvPr/>
            </p:nvSpPr>
            <p:spPr bwMode="auto">
              <a:xfrm>
                <a:off x="2727" y="4032"/>
                <a:ext cx="114" cy="9"/>
              </a:xfrm>
              <a:custGeom>
                <a:avLst/>
                <a:gdLst>
                  <a:gd name="T0" fmla="*/ 4 w 343"/>
                  <a:gd name="T1" fmla="*/ 0 h 25"/>
                  <a:gd name="T2" fmla="*/ 4 w 343"/>
                  <a:gd name="T3" fmla="*/ 0 h 25"/>
                  <a:gd name="T4" fmla="*/ 4 w 343"/>
                  <a:gd name="T5" fmla="*/ 0 h 25"/>
                  <a:gd name="T6" fmla="*/ 4 w 343"/>
                  <a:gd name="T7" fmla="*/ 0 h 25"/>
                  <a:gd name="T8" fmla="*/ 4 w 343"/>
                  <a:gd name="T9" fmla="*/ 0 h 25"/>
                  <a:gd name="T10" fmla="*/ 4 w 343"/>
                  <a:gd name="T11" fmla="*/ 0 h 25"/>
                  <a:gd name="T12" fmla="*/ 4 w 343"/>
                  <a:gd name="T13" fmla="*/ 0 h 25"/>
                  <a:gd name="T14" fmla="*/ 4 w 343"/>
                  <a:gd name="T15" fmla="*/ 0 h 25"/>
                  <a:gd name="T16" fmla="*/ 4 w 343"/>
                  <a:gd name="T17" fmla="*/ 0 h 25"/>
                  <a:gd name="T18" fmla="*/ 4 w 343"/>
                  <a:gd name="T19" fmla="*/ 0 h 25"/>
                  <a:gd name="T20" fmla="*/ 4 w 343"/>
                  <a:gd name="T21" fmla="*/ 0 h 25"/>
                  <a:gd name="T22" fmla="*/ 3 w 343"/>
                  <a:gd name="T23" fmla="*/ 0 h 25"/>
                  <a:gd name="T24" fmla="*/ 3 w 343"/>
                  <a:gd name="T25" fmla="*/ 0 h 25"/>
                  <a:gd name="T26" fmla="*/ 4 w 343"/>
                  <a:gd name="T27" fmla="*/ 0 h 25"/>
                  <a:gd name="T28" fmla="*/ 4 w 343"/>
                  <a:gd name="T29" fmla="*/ 0 h 25"/>
                  <a:gd name="T30" fmla="*/ 4 w 343"/>
                  <a:gd name="T31" fmla="*/ 0 h 25"/>
                  <a:gd name="T32" fmla="*/ 0 w 343"/>
                  <a:gd name="T33" fmla="*/ 0 h 25"/>
                  <a:gd name="T34" fmla="*/ 0 w 343"/>
                  <a:gd name="T35" fmla="*/ 0 h 25"/>
                  <a:gd name="T36" fmla="*/ 1 w 343"/>
                  <a:gd name="T37" fmla="*/ 0 h 25"/>
                  <a:gd name="T38" fmla="*/ 1 w 343"/>
                  <a:gd name="T39" fmla="*/ 0 h 25"/>
                  <a:gd name="T40" fmla="*/ 1 w 343"/>
                  <a:gd name="T41" fmla="*/ 0 h 25"/>
                  <a:gd name="T42" fmla="*/ 1 w 343"/>
                  <a:gd name="T43" fmla="*/ 0 h 25"/>
                  <a:gd name="T44" fmla="*/ 1 w 343"/>
                  <a:gd name="T45" fmla="*/ 0 h 25"/>
                  <a:gd name="T46" fmla="*/ 1 w 343"/>
                  <a:gd name="T47" fmla="*/ 0 h 25"/>
                  <a:gd name="T48" fmla="*/ 1 w 343"/>
                  <a:gd name="T49" fmla="*/ 0 h 25"/>
                  <a:gd name="T50" fmla="*/ 1 w 343"/>
                  <a:gd name="T51" fmla="*/ 0 h 25"/>
                  <a:gd name="T52" fmla="*/ 1 w 343"/>
                  <a:gd name="T53" fmla="*/ 0 h 25"/>
                  <a:gd name="T54" fmla="*/ 1 w 343"/>
                  <a:gd name="T55" fmla="*/ 0 h 25"/>
                  <a:gd name="T56" fmla="*/ 1 w 343"/>
                  <a:gd name="T57" fmla="*/ 0 h 25"/>
                  <a:gd name="T58" fmla="*/ 1 w 343"/>
                  <a:gd name="T59" fmla="*/ 0 h 25"/>
                  <a:gd name="T60" fmla="*/ 1 w 343"/>
                  <a:gd name="T61" fmla="*/ 0 h 25"/>
                  <a:gd name="T62" fmla="*/ 0 w 343"/>
                  <a:gd name="T63" fmla="*/ 0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3"/>
                  <a:gd name="T97" fmla="*/ 0 h 25"/>
                  <a:gd name="T98" fmla="*/ 343 w 343"/>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3" h="25">
                    <a:moveTo>
                      <a:pt x="294" y="0"/>
                    </a:moveTo>
                    <a:lnTo>
                      <a:pt x="292" y="0"/>
                    </a:lnTo>
                    <a:lnTo>
                      <a:pt x="292" y="2"/>
                    </a:lnTo>
                    <a:lnTo>
                      <a:pt x="291" y="2"/>
                    </a:lnTo>
                    <a:lnTo>
                      <a:pt x="291" y="3"/>
                    </a:lnTo>
                    <a:lnTo>
                      <a:pt x="289" y="7"/>
                    </a:lnTo>
                    <a:lnTo>
                      <a:pt x="288" y="9"/>
                    </a:lnTo>
                    <a:lnTo>
                      <a:pt x="287" y="13"/>
                    </a:lnTo>
                    <a:lnTo>
                      <a:pt x="287" y="14"/>
                    </a:lnTo>
                    <a:lnTo>
                      <a:pt x="285" y="17"/>
                    </a:lnTo>
                    <a:lnTo>
                      <a:pt x="285" y="20"/>
                    </a:lnTo>
                    <a:lnTo>
                      <a:pt x="284" y="23"/>
                    </a:lnTo>
                    <a:lnTo>
                      <a:pt x="283" y="25"/>
                    </a:lnTo>
                    <a:lnTo>
                      <a:pt x="342" y="25"/>
                    </a:lnTo>
                    <a:lnTo>
                      <a:pt x="343" y="0"/>
                    </a:lnTo>
                    <a:lnTo>
                      <a:pt x="294" y="0"/>
                    </a:lnTo>
                    <a:close/>
                    <a:moveTo>
                      <a:pt x="0" y="25"/>
                    </a:moveTo>
                    <a:lnTo>
                      <a:pt x="0" y="0"/>
                    </a:lnTo>
                    <a:lnTo>
                      <a:pt x="50" y="0"/>
                    </a:lnTo>
                    <a:lnTo>
                      <a:pt x="50" y="1"/>
                    </a:lnTo>
                    <a:lnTo>
                      <a:pt x="52" y="3"/>
                    </a:lnTo>
                    <a:lnTo>
                      <a:pt x="52" y="7"/>
                    </a:lnTo>
                    <a:lnTo>
                      <a:pt x="54" y="10"/>
                    </a:lnTo>
                    <a:lnTo>
                      <a:pt x="55" y="13"/>
                    </a:lnTo>
                    <a:lnTo>
                      <a:pt x="56" y="16"/>
                    </a:lnTo>
                    <a:lnTo>
                      <a:pt x="58" y="20"/>
                    </a:lnTo>
                    <a:lnTo>
                      <a:pt x="58" y="22"/>
                    </a:lnTo>
                    <a:lnTo>
                      <a:pt x="59" y="25"/>
                    </a:lnTo>
                    <a:lnTo>
                      <a:pt x="0" y="25"/>
                    </a:lnTo>
                    <a:close/>
                  </a:path>
                </a:pathLst>
              </a:custGeom>
              <a:solidFill>
                <a:srgbClr val="999999"/>
              </a:solidFill>
              <a:ln w="9525">
                <a:noFill/>
                <a:round/>
                <a:headEnd/>
                <a:tailEnd/>
              </a:ln>
            </p:spPr>
            <p:txBody>
              <a:bodyPr/>
              <a:lstStyle/>
              <a:p>
                <a:endParaRPr lang="en-US"/>
              </a:p>
            </p:txBody>
          </p:sp>
          <p:sp>
            <p:nvSpPr>
              <p:cNvPr id="12394" name="Freeform 1084"/>
              <p:cNvSpPr>
                <a:spLocks noEditPoints="1"/>
              </p:cNvSpPr>
              <p:nvPr/>
            </p:nvSpPr>
            <p:spPr bwMode="auto">
              <a:xfrm>
                <a:off x="2727" y="4037"/>
                <a:ext cx="114" cy="8"/>
              </a:xfrm>
              <a:custGeom>
                <a:avLst/>
                <a:gdLst>
                  <a:gd name="T0" fmla="*/ 3 w 342"/>
                  <a:gd name="T1" fmla="*/ 0 h 26"/>
                  <a:gd name="T2" fmla="*/ 3 w 342"/>
                  <a:gd name="T3" fmla="*/ 0 h 26"/>
                  <a:gd name="T4" fmla="*/ 3 w 342"/>
                  <a:gd name="T5" fmla="*/ 0 h 26"/>
                  <a:gd name="T6" fmla="*/ 3 w 342"/>
                  <a:gd name="T7" fmla="*/ 0 h 26"/>
                  <a:gd name="T8" fmla="*/ 3 w 342"/>
                  <a:gd name="T9" fmla="*/ 0 h 26"/>
                  <a:gd name="T10" fmla="*/ 4 w 342"/>
                  <a:gd name="T11" fmla="*/ 0 h 26"/>
                  <a:gd name="T12" fmla="*/ 4 w 342"/>
                  <a:gd name="T13" fmla="*/ 0 h 26"/>
                  <a:gd name="T14" fmla="*/ 4 w 342"/>
                  <a:gd name="T15" fmla="*/ 0 h 26"/>
                  <a:gd name="T16" fmla="*/ 4 w 342"/>
                  <a:gd name="T17" fmla="*/ 0 h 26"/>
                  <a:gd name="T18" fmla="*/ 4 w 342"/>
                  <a:gd name="T19" fmla="*/ 0 h 26"/>
                  <a:gd name="T20" fmla="*/ 4 w 342"/>
                  <a:gd name="T21" fmla="*/ 0 h 26"/>
                  <a:gd name="T22" fmla="*/ 3 w 342"/>
                  <a:gd name="T23" fmla="*/ 0 h 26"/>
                  <a:gd name="T24" fmla="*/ 0 w 342"/>
                  <a:gd name="T25" fmla="*/ 0 h 26"/>
                  <a:gd name="T26" fmla="*/ 0 w 342"/>
                  <a:gd name="T27" fmla="*/ 0 h 26"/>
                  <a:gd name="T28" fmla="*/ 1 w 342"/>
                  <a:gd name="T29" fmla="*/ 0 h 26"/>
                  <a:gd name="T30" fmla="*/ 1 w 342"/>
                  <a:gd name="T31" fmla="*/ 0 h 26"/>
                  <a:gd name="T32" fmla="*/ 1 w 342"/>
                  <a:gd name="T33" fmla="*/ 0 h 26"/>
                  <a:gd name="T34" fmla="*/ 1 w 342"/>
                  <a:gd name="T35" fmla="*/ 0 h 26"/>
                  <a:gd name="T36" fmla="*/ 1 w 342"/>
                  <a:gd name="T37" fmla="*/ 0 h 26"/>
                  <a:gd name="T38" fmla="*/ 1 w 342"/>
                  <a:gd name="T39" fmla="*/ 0 h 26"/>
                  <a:gd name="T40" fmla="*/ 1 w 342"/>
                  <a:gd name="T41" fmla="*/ 0 h 26"/>
                  <a:gd name="T42" fmla="*/ 1 w 342"/>
                  <a:gd name="T43" fmla="*/ 0 h 26"/>
                  <a:gd name="T44" fmla="*/ 1 w 342"/>
                  <a:gd name="T45" fmla="*/ 0 h 26"/>
                  <a:gd name="T46" fmla="*/ 0 w 342"/>
                  <a:gd name="T47" fmla="*/ 0 h 2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2"/>
                  <a:gd name="T73" fmla="*/ 0 h 26"/>
                  <a:gd name="T74" fmla="*/ 342 w 342"/>
                  <a:gd name="T75" fmla="*/ 26 h 2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2" h="26">
                    <a:moveTo>
                      <a:pt x="281" y="26"/>
                    </a:moveTo>
                    <a:lnTo>
                      <a:pt x="281" y="22"/>
                    </a:lnTo>
                    <a:lnTo>
                      <a:pt x="281" y="20"/>
                    </a:lnTo>
                    <a:lnTo>
                      <a:pt x="283" y="17"/>
                    </a:lnTo>
                    <a:lnTo>
                      <a:pt x="283" y="14"/>
                    </a:lnTo>
                    <a:lnTo>
                      <a:pt x="284" y="10"/>
                    </a:lnTo>
                    <a:lnTo>
                      <a:pt x="285" y="7"/>
                    </a:lnTo>
                    <a:lnTo>
                      <a:pt x="287" y="3"/>
                    </a:lnTo>
                    <a:lnTo>
                      <a:pt x="287" y="0"/>
                    </a:lnTo>
                    <a:lnTo>
                      <a:pt x="342" y="0"/>
                    </a:lnTo>
                    <a:lnTo>
                      <a:pt x="342" y="26"/>
                    </a:lnTo>
                    <a:lnTo>
                      <a:pt x="281" y="26"/>
                    </a:lnTo>
                    <a:close/>
                    <a:moveTo>
                      <a:pt x="0" y="26"/>
                    </a:moveTo>
                    <a:lnTo>
                      <a:pt x="0" y="0"/>
                    </a:lnTo>
                    <a:lnTo>
                      <a:pt x="55" y="0"/>
                    </a:lnTo>
                    <a:lnTo>
                      <a:pt x="56" y="3"/>
                    </a:lnTo>
                    <a:lnTo>
                      <a:pt x="58" y="7"/>
                    </a:lnTo>
                    <a:lnTo>
                      <a:pt x="58" y="10"/>
                    </a:lnTo>
                    <a:lnTo>
                      <a:pt x="59" y="14"/>
                    </a:lnTo>
                    <a:lnTo>
                      <a:pt x="61" y="17"/>
                    </a:lnTo>
                    <a:lnTo>
                      <a:pt x="61" y="20"/>
                    </a:lnTo>
                    <a:lnTo>
                      <a:pt x="62" y="22"/>
                    </a:lnTo>
                    <a:lnTo>
                      <a:pt x="62" y="26"/>
                    </a:lnTo>
                    <a:lnTo>
                      <a:pt x="0" y="26"/>
                    </a:lnTo>
                    <a:close/>
                  </a:path>
                </a:pathLst>
              </a:custGeom>
              <a:solidFill>
                <a:srgbClr val="8F8F8F"/>
              </a:solidFill>
              <a:ln w="9525">
                <a:noFill/>
                <a:round/>
                <a:headEnd/>
                <a:tailEnd/>
              </a:ln>
            </p:spPr>
            <p:txBody>
              <a:bodyPr/>
              <a:lstStyle/>
              <a:p>
                <a:endParaRPr lang="en-US"/>
              </a:p>
            </p:txBody>
          </p:sp>
          <p:sp>
            <p:nvSpPr>
              <p:cNvPr id="12395" name="Freeform 1085"/>
              <p:cNvSpPr>
                <a:spLocks noEditPoints="1"/>
              </p:cNvSpPr>
              <p:nvPr/>
            </p:nvSpPr>
            <p:spPr bwMode="auto">
              <a:xfrm>
                <a:off x="2727" y="4041"/>
                <a:ext cx="114" cy="9"/>
              </a:xfrm>
              <a:custGeom>
                <a:avLst/>
                <a:gdLst>
                  <a:gd name="T0" fmla="*/ 3 w 342"/>
                  <a:gd name="T1" fmla="*/ 0 h 27"/>
                  <a:gd name="T2" fmla="*/ 3 w 342"/>
                  <a:gd name="T3" fmla="*/ 0 h 27"/>
                  <a:gd name="T4" fmla="*/ 3 w 342"/>
                  <a:gd name="T5" fmla="*/ 0 h 27"/>
                  <a:gd name="T6" fmla="*/ 3 w 342"/>
                  <a:gd name="T7" fmla="*/ 0 h 27"/>
                  <a:gd name="T8" fmla="*/ 3 w 342"/>
                  <a:gd name="T9" fmla="*/ 0 h 27"/>
                  <a:gd name="T10" fmla="*/ 3 w 342"/>
                  <a:gd name="T11" fmla="*/ 0 h 27"/>
                  <a:gd name="T12" fmla="*/ 3 w 342"/>
                  <a:gd name="T13" fmla="*/ 0 h 27"/>
                  <a:gd name="T14" fmla="*/ 3 w 342"/>
                  <a:gd name="T15" fmla="*/ 0 h 27"/>
                  <a:gd name="T16" fmla="*/ 3 w 342"/>
                  <a:gd name="T17" fmla="*/ 0 h 27"/>
                  <a:gd name="T18" fmla="*/ 4 w 342"/>
                  <a:gd name="T19" fmla="*/ 0 h 27"/>
                  <a:gd name="T20" fmla="*/ 4 w 342"/>
                  <a:gd name="T21" fmla="*/ 0 h 27"/>
                  <a:gd name="T22" fmla="*/ 3 w 342"/>
                  <a:gd name="T23" fmla="*/ 0 h 27"/>
                  <a:gd name="T24" fmla="*/ 0 w 342"/>
                  <a:gd name="T25" fmla="*/ 0 h 27"/>
                  <a:gd name="T26" fmla="*/ 0 w 342"/>
                  <a:gd name="T27" fmla="*/ 0 h 27"/>
                  <a:gd name="T28" fmla="*/ 1 w 342"/>
                  <a:gd name="T29" fmla="*/ 0 h 27"/>
                  <a:gd name="T30" fmla="*/ 1 w 342"/>
                  <a:gd name="T31" fmla="*/ 0 h 27"/>
                  <a:gd name="T32" fmla="*/ 1 w 342"/>
                  <a:gd name="T33" fmla="*/ 0 h 27"/>
                  <a:gd name="T34" fmla="*/ 1 w 342"/>
                  <a:gd name="T35" fmla="*/ 0 h 27"/>
                  <a:gd name="T36" fmla="*/ 1 w 342"/>
                  <a:gd name="T37" fmla="*/ 0 h 27"/>
                  <a:gd name="T38" fmla="*/ 1 w 342"/>
                  <a:gd name="T39" fmla="*/ 0 h 27"/>
                  <a:gd name="T40" fmla="*/ 1 w 342"/>
                  <a:gd name="T41" fmla="*/ 0 h 27"/>
                  <a:gd name="T42" fmla="*/ 1 w 342"/>
                  <a:gd name="T43" fmla="*/ 0 h 27"/>
                  <a:gd name="T44" fmla="*/ 1 w 342"/>
                  <a:gd name="T45" fmla="*/ 0 h 27"/>
                  <a:gd name="T46" fmla="*/ 0 w 342"/>
                  <a:gd name="T47" fmla="*/ 0 h 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2"/>
                  <a:gd name="T73" fmla="*/ 0 h 27"/>
                  <a:gd name="T74" fmla="*/ 342 w 342"/>
                  <a:gd name="T75" fmla="*/ 27 h 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2" h="27">
                    <a:moveTo>
                      <a:pt x="278" y="27"/>
                    </a:moveTo>
                    <a:lnTo>
                      <a:pt x="278" y="23"/>
                    </a:lnTo>
                    <a:lnTo>
                      <a:pt x="278" y="21"/>
                    </a:lnTo>
                    <a:lnTo>
                      <a:pt x="280" y="17"/>
                    </a:lnTo>
                    <a:lnTo>
                      <a:pt x="280" y="15"/>
                    </a:lnTo>
                    <a:lnTo>
                      <a:pt x="281" y="11"/>
                    </a:lnTo>
                    <a:lnTo>
                      <a:pt x="281" y="8"/>
                    </a:lnTo>
                    <a:lnTo>
                      <a:pt x="283" y="4"/>
                    </a:lnTo>
                    <a:lnTo>
                      <a:pt x="283" y="0"/>
                    </a:lnTo>
                    <a:lnTo>
                      <a:pt x="342" y="0"/>
                    </a:lnTo>
                    <a:lnTo>
                      <a:pt x="341" y="27"/>
                    </a:lnTo>
                    <a:lnTo>
                      <a:pt x="278" y="27"/>
                    </a:lnTo>
                    <a:close/>
                    <a:moveTo>
                      <a:pt x="0" y="27"/>
                    </a:moveTo>
                    <a:lnTo>
                      <a:pt x="0" y="0"/>
                    </a:lnTo>
                    <a:lnTo>
                      <a:pt x="59" y="0"/>
                    </a:lnTo>
                    <a:lnTo>
                      <a:pt x="61" y="4"/>
                    </a:lnTo>
                    <a:lnTo>
                      <a:pt x="61" y="8"/>
                    </a:lnTo>
                    <a:lnTo>
                      <a:pt x="62" y="12"/>
                    </a:lnTo>
                    <a:lnTo>
                      <a:pt x="62" y="15"/>
                    </a:lnTo>
                    <a:lnTo>
                      <a:pt x="62" y="18"/>
                    </a:lnTo>
                    <a:lnTo>
                      <a:pt x="62" y="21"/>
                    </a:lnTo>
                    <a:lnTo>
                      <a:pt x="62" y="24"/>
                    </a:lnTo>
                    <a:lnTo>
                      <a:pt x="62" y="27"/>
                    </a:lnTo>
                    <a:lnTo>
                      <a:pt x="0" y="27"/>
                    </a:lnTo>
                    <a:close/>
                  </a:path>
                </a:pathLst>
              </a:custGeom>
              <a:solidFill>
                <a:srgbClr val="858585"/>
              </a:solidFill>
              <a:ln w="9525">
                <a:noFill/>
                <a:round/>
                <a:headEnd/>
                <a:tailEnd/>
              </a:ln>
            </p:spPr>
            <p:txBody>
              <a:bodyPr/>
              <a:lstStyle/>
              <a:p>
                <a:endParaRPr lang="en-US"/>
              </a:p>
            </p:txBody>
          </p:sp>
          <p:sp>
            <p:nvSpPr>
              <p:cNvPr id="12396" name="Freeform 1086"/>
              <p:cNvSpPr>
                <a:spLocks noEditPoints="1"/>
              </p:cNvSpPr>
              <p:nvPr/>
            </p:nvSpPr>
            <p:spPr bwMode="auto">
              <a:xfrm>
                <a:off x="2727" y="4045"/>
                <a:ext cx="114" cy="8"/>
              </a:xfrm>
              <a:custGeom>
                <a:avLst/>
                <a:gdLst>
                  <a:gd name="T0" fmla="*/ 3 w 342"/>
                  <a:gd name="T1" fmla="*/ 0 h 24"/>
                  <a:gd name="T2" fmla="*/ 3 w 342"/>
                  <a:gd name="T3" fmla="*/ 0 h 24"/>
                  <a:gd name="T4" fmla="*/ 3 w 342"/>
                  <a:gd name="T5" fmla="*/ 0 h 24"/>
                  <a:gd name="T6" fmla="*/ 3 w 342"/>
                  <a:gd name="T7" fmla="*/ 0 h 24"/>
                  <a:gd name="T8" fmla="*/ 3 w 342"/>
                  <a:gd name="T9" fmla="*/ 0 h 24"/>
                  <a:gd name="T10" fmla="*/ 3 w 342"/>
                  <a:gd name="T11" fmla="*/ 0 h 24"/>
                  <a:gd name="T12" fmla="*/ 3 w 342"/>
                  <a:gd name="T13" fmla="*/ 0 h 24"/>
                  <a:gd name="T14" fmla="*/ 3 w 342"/>
                  <a:gd name="T15" fmla="*/ 0 h 24"/>
                  <a:gd name="T16" fmla="*/ 3 w 342"/>
                  <a:gd name="T17" fmla="*/ 0 h 24"/>
                  <a:gd name="T18" fmla="*/ 3 w 342"/>
                  <a:gd name="T19" fmla="*/ 0 h 24"/>
                  <a:gd name="T20" fmla="*/ 3 w 342"/>
                  <a:gd name="T21" fmla="*/ 0 h 24"/>
                  <a:gd name="T22" fmla="*/ 3 w 342"/>
                  <a:gd name="T23" fmla="*/ 0 h 24"/>
                  <a:gd name="T24" fmla="*/ 3 w 342"/>
                  <a:gd name="T25" fmla="*/ 0 h 24"/>
                  <a:gd name="T26" fmla="*/ 4 w 342"/>
                  <a:gd name="T27" fmla="*/ 0 h 24"/>
                  <a:gd name="T28" fmla="*/ 4 w 342"/>
                  <a:gd name="T29" fmla="*/ 0 h 24"/>
                  <a:gd name="T30" fmla="*/ 3 w 342"/>
                  <a:gd name="T31" fmla="*/ 0 h 24"/>
                  <a:gd name="T32" fmla="*/ 0 w 342"/>
                  <a:gd name="T33" fmla="*/ 0 h 24"/>
                  <a:gd name="T34" fmla="*/ 0 w 342"/>
                  <a:gd name="T35" fmla="*/ 0 h 24"/>
                  <a:gd name="T36" fmla="*/ 1 w 342"/>
                  <a:gd name="T37" fmla="*/ 0 h 24"/>
                  <a:gd name="T38" fmla="*/ 1 w 342"/>
                  <a:gd name="T39" fmla="*/ 0 h 24"/>
                  <a:gd name="T40" fmla="*/ 1 w 342"/>
                  <a:gd name="T41" fmla="*/ 0 h 24"/>
                  <a:gd name="T42" fmla="*/ 1 w 342"/>
                  <a:gd name="T43" fmla="*/ 0 h 24"/>
                  <a:gd name="T44" fmla="*/ 1 w 342"/>
                  <a:gd name="T45" fmla="*/ 0 h 24"/>
                  <a:gd name="T46" fmla="*/ 1 w 342"/>
                  <a:gd name="T47" fmla="*/ 0 h 24"/>
                  <a:gd name="T48" fmla="*/ 1 w 342"/>
                  <a:gd name="T49" fmla="*/ 0 h 24"/>
                  <a:gd name="T50" fmla="*/ 1 w 342"/>
                  <a:gd name="T51" fmla="*/ 0 h 24"/>
                  <a:gd name="T52" fmla="*/ 1 w 342"/>
                  <a:gd name="T53" fmla="*/ 0 h 24"/>
                  <a:gd name="T54" fmla="*/ 0 w 342"/>
                  <a:gd name="T55" fmla="*/ 0 h 2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2"/>
                  <a:gd name="T85" fmla="*/ 0 h 24"/>
                  <a:gd name="T86" fmla="*/ 342 w 342"/>
                  <a:gd name="T87" fmla="*/ 24 h 2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2" h="24">
                    <a:moveTo>
                      <a:pt x="281" y="0"/>
                    </a:moveTo>
                    <a:lnTo>
                      <a:pt x="280" y="3"/>
                    </a:lnTo>
                    <a:lnTo>
                      <a:pt x="280" y="7"/>
                    </a:lnTo>
                    <a:lnTo>
                      <a:pt x="278" y="10"/>
                    </a:lnTo>
                    <a:lnTo>
                      <a:pt x="278" y="14"/>
                    </a:lnTo>
                    <a:lnTo>
                      <a:pt x="278" y="16"/>
                    </a:lnTo>
                    <a:lnTo>
                      <a:pt x="278" y="18"/>
                    </a:lnTo>
                    <a:lnTo>
                      <a:pt x="278" y="20"/>
                    </a:lnTo>
                    <a:lnTo>
                      <a:pt x="278" y="21"/>
                    </a:lnTo>
                    <a:lnTo>
                      <a:pt x="280" y="22"/>
                    </a:lnTo>
                    <a:lnTo>
                      <a:pt x="281" y="23"/>
                    </a:lnTo>
                    <a:lnTo>
                      <a:pt x="281" y="24"/>
                    </a:lnTo>
                    <a:lnTo>
                      <a:pt x="341" y="24"/>
                    </a:lnTo>
                    <a:lnTo>
                      <a:pt x="342" y="0"/>
                    </a:lnTo>
                    <a:lnTo>
                      <a:pt x="281" y="0"/>
                    </a:lnTo>
                    <a:close/>
                    <a:moveTo>
                      <a:pt x="0" y="24"/>
                    </a:moveTo>
                    <a:lnTo>
                      <a:pt x="0" y="0"/>
                    </a:lnTo>
                    <a:lnTo>
                      <a:pt x="62" y="0"/>
                    </a:lnTo>
                    <a:lnTo>
                      <a:pt x="62" y="7"/>
                    </a:lnTo>
                    <a:lnTo>
                      <a:pt x="62" y="13"/>
                    </a:lnTo>
                    <a:lnTo>
                      <a:pt x="62" y="16"/>
                    </a:lnTo>
                    <a:lnTo>
                      <a:pt x="62" y="18"/>
                    </a:lnTo>
                    <a:lnTo>
                      <a:pt x="62" y="20"/>
                    </a:lnTo>
                    <a:lnTo>
                      <a:pt x="61" y="21"/>
                    </a:lnTo>
                    <a:lnTo>
                      <a:pt x="61" y="23"/>
                    </a:lnTo>
                    <a:lnTo>
                      <a:pt x="58" y="24"/>
                    </a:lnTo>
                    <a:lnTo>
                      <a:pt x="0" y="24"/>
                    </a:lnTo>
                    <a:close/>
                  </a:path>
                </a:pathLst>
              </a:custGeom>
              <a:solidFill>
                <a:srgbClr val="7D7D7D"/>
              </a:solidFill>
              <a:ln w="9525">
                <a:noFill/>
                <a:round/>
                <a:headEnd/>
                <a:tailEnd/>
              </a:ln>
            </p:spPr>
            <p:txBody>
              <a:bodyPr/>
              <a:lstStyle/>
              <a:p>
                <a:endParaRPr lang="en-US"/>
              </a:p>
            </p:txBody>
          </p:sp>
          <p:sp>
            <p:nvSpPr>
              <p:cNvPr id="12397" name="Freeform 1087"/>
              <p:cNvSpPr>
                <a:spLocks noEditPoints="1"/>
              </p:cNvSpPr>
              <p:nvPr/>
            </p:nvSpPr>
            <p:spPr bwMode="auto">
              <a:xfrm>
                <a:off x="2727" y="4050"/>
                <a:ext cx="114" cy="8"/>
              </a:xfrm>
              <a:custGeom>
                <a:avLst/>
                <a:gdLst>
                  <a:gd name="T0" fmla="*/ 3 w 341"/>
                  <a:gd name="T1" fmla="*/ 0 h 25"/>
                  <a:gd name="T2" fmla="*/ 3 w 341"/>
                  <a:gd name="T3" fmla="*/ 0 h 25"/>
                  <a:gd name="T4" fmla="*/ 3 w 341"/>
                  <a:gd name="T5" fmla="*/ 0 h 25"/>
                  <a:gd name="T6" fmla="*/ 3 w 341"/>
                  <a:gd name="T7" fmla="*/ 0 h 25"/>
                  <a:gd name="T8" fmla="*/ 3 w 341"/>
                  <a:gd name="T9" fmla="*/ 0 h 25"/>
                  <a:gd name="T10" fmla="*/ 3 w 341"/>
                  <a:gd name="T11" fmla="*/ 0 h 25"/>
                  <a:gd name="T12" fmla="*/ 4 w 341"/>
                  <a:gd name="T13" fmla="*/ 0 h 25"/>
                  <a:gd name="T14" fmla="*/ 4 w 341"/>
                  <a:gd name="T15" fmla="*/ 0 h 25"/>
                  <a:gd name="T16" fmla="*/ 4 w 341"/>
                  <a:gd name="T17" fmla="*/ 0 h 25"/>
                  <a:gd name="T18" fmla="*/ 4 w 341"/>
                  <a:gd name="T19" fmla="*/ 0 h 25"/>
                  <a:gd name="T20" fmla="*/ 4 w 341"/>
                  <a:gd name="T21" fmla="*/ 0 h 25"/>
                  <a:gd name="T22" fmla="*/ 3 w 341"/>
                  <a:gd name="T23" fmla="*/ 0 h 25"/>
                  <a:gd name="T24" fmla="*/ 0 w 341"/>
                  <a:gd name="T25" fmla="*/ 0 h 25"/>
                  <a:gd name="T26" fmla="*/ 0 w 341"/>
                  <a:gd name="T27" fmla="*/ 0 h 25"/>
                  <a:gd name="T28" fmla="*/ 1 w 341"/>
                  <a:gd name="T29" fmla="*/ 0 h 25"/>
                  <a:gd name="T30" fmla="*/ 1 w 341"/>
                  <a:gd name="T31" fmla="*/ 0 h 25"/>
                  <a:gd name="T32" fmla="*/ 1 w 341"/>
                  <a:gd name="T33" fmla="*/ 0 h 25"/>
                  <a:gd name="T34" fmla="*/ 1 w 341"/>
                  <a:gd name="T35" fmla="*/ 0 h 25"/>
                  <a:gd name="T36" fmla="*/ 1 w 341"/>
                  <a:gd name="T37" fmla="*/ 0 h 25"/>
                  <a:gd name="T38" fmla="*/ 1 w 341"/>
                  <a:gd name="T39" fmla="*/ 0 h 25"/>
                  <a:gd name="T40" fmla="*/ 1 w 341"/>
                  <a:gd name="T41" fmla="*/ 0 h 25"/>
                  <a:gd name="T42" fmla="*/ 1 w 341"/>
                  <a:gd name="T43" fmla="*/ 0 h 25"/>
                  <a:gd name="T44" fmla="*/ 1 w 341"/>
                  <a:gd name="T45" fmla="*/ 0 h 25"/>
                  <a:gd name="T46" fmla="*/ 0 w 341"/>
                  <a:gd name="T47" fmla="*/ 0 h 2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41"/>
                  <a:gd name="T73" fmla="*/ 0 h 25"/>
                  <a:gd name="T74" fmla="*/ 341 w 341"/>
                  <a:gd name="T75" fmla="*/ 25 h 2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41" h="25">
                    <a:moveTo>
                      <a:pt x="278" y="0"/>
                    </a:moveTo>
                    <a:lnTo>
                      <a:pt x="278" y="3"/>
                    </a:lnTo>
                    <a:lnTo>
                      <a:pt x="278" y="4"/>
                    </a:lnTo>
                    <a:lnTo>
                      <a:pt x="278" y="7"/>
                    </a:lnTo>
                    <a:lnTo>
                      <a:pt x="278" y="8"/>
                    </a:lnTo>
                    <a:lnTo>
                      <a:pt x="281" y="11"/>
                    </a:lnTo>
                    <a:lnTo>
                      <a:pt x="283" y="15"/>
                    </a:lnTo>
                    <a:lnTo>
                      <a:pt x="287" y="21"/>
                    </a:lnTo>
                    <a:lnTo>
                      <a:pt x="292" y="25"/>
                    </a:lnTo>
                    <a:lnTo>
                      <a:pt x="341" y="25"/>
                    </a:lnTo>
                    <a:lnTo>
                      <a:pt x="341" y="0"/>
                    </a:lnTo>
                    <a:lnTo>
                      <a:pt x="278" y="0"/>
                    </a:lnTo>
                    <a:close/>
                    <a:moveTo>
                      <a:pt x="0" y="25"/>
                    </a:moveTo>
                    <a:lnTo>
                      <a:pt x="0" y="0"/>
                    </a:lnTo>
                    <a:lnTo>
                      <a:pt x="62" y="0"/>
                    </a:lnTo>
                    <a:lnTo>
                      <a:pt x="62" y="1"/>
                    </a:lnTo>
                    <a:lnTo>
                      <a:pt x="62" y="3"/>
                    </a:lnTo>
                    <a:lnTo>
                      <a:pt x="62" y="4"/>
                    </a:lnTo>
                    <a:lnTo>
                      <a:pt x="62" y="5"/>
                    </a:lnTo>
                    <a:lnTo>
                      <a:pt x="61" y="9"/>
                    </a:lnTo>
                    <a:lnTo>
                      <a:pt x="58" y="14"/>
                    </a:lnTo>
                    <a:lnTo>
                      <a:pt x="52" y="19"/>
                    </a:lnTo>
                    <a:lnTo>
                      <a:pt x="47" y="25"/>
                    </a:lnTo>
                    <a:lnTo>
                      <a:pt x="0" y="25"/>
                    </a:lnTo>
                    <a:close/>
                  </a:path>
                </a:pathLst>
              </a:custGeom>
              <a:solidFill>
                <a:srgbClr val="737373"/>
              </a:solidFill>
              <a:ln w="9525">
                <a:noFill/>
                <a:round/>
                <a:headEnd/>
                <a:tailEnd/>
              </a:ln>
            </p:spPr>
            <p:txBody>
              <a:bodyPr/>
              <a:lstStyle/>
              <a:p>
                <a:endParaRPr lang="en-US"/>
              </a:p>
            </p:txBody>
          </p:sp>
          <p:sp>
            <p:nvSpPr>
              <p:cNvPr id="12398" name="Freeform 1088"/>
              <p:cNvSpPr>
                <a:spLocks noEditPoints="1"/>
              </p:cNvSpPr>
              <p:nvPr/>
            </p:nvSpPr>
            <p:spPr bwMode="auto">
              <a:xfrm>
                <a:off x="2726" y="4053"/>
                <a:ext cx="115" cy="9"/>
              </a:xfrm>
              <a:custGeom>
                <a:avLst/>
                <a:gdLst>
                  <a:gd name="T0" fmla="*/ 4 w 343"/>
                  <a:gd name="T1" fmla="*/ 0 h 27"/>
                  <a:gd name="T2" fmla="*/ 4 w 343"/>
                  <a:gd name="T3" fmla="*/ 0 h 27"/>
                  <a:gd name="T4" fmla="*/ 4 w 343"/>
                  <a:gd name="T5" fmla="*/ 0 h 27"/>
                  <a:gd name="T6" fmla="*/ 4 w 343"/>
                  <a:gd name="T7" fmla="*/ 0 h 27"/>
                  <a:gd name="T8" fmla="*/ 4 w 343"/>
                  <a:gd name="T9" fmla="*/ 0 h 27"/>
                  <a:gd name="T10" fmla="*/ 4 w 343"/>
                  <a:gd name="T11" fmla="*/ 0 h 27"/>
                  <a:gd name="T12" fmla="*/ 4 w 343"/>
                  <a:gd name="T13" fmla="*/ 0 h 27"/>
                  <a:gd name="T14" fmla="*/ 4 w 343"/>
                  <a:gd name="T15" fmla="*/ 0 h 27"/>
                  <a:gd name="T16" fmla="*/ 4 w 343"/>
                  <a:gd name="T17" fmla="*/ 0 h 27"/>
                  <a:gd name="T18" fmla="*/ 4 w 343"/>
                  <a:gd name="T19" fmla="*/ 0 h 27"/>
                  <a:gd name="T20" fmla="*/ 4 w 343"/>
                  <a:gd name="T21" fmla="*/ 0 h 27"/>
                  <a:gd name="T22" fmla="*/ 4 w 343"/>
                  <a:gd name="T23" fmla="*/ 0 h 27"/>
                  <a:gd name="T24" fmla="*/ 4 w 343"/>
                  <a:gd name="T25" fmla="*/ 0 h 27"/>
                  <a:gd name="T26" fmla="*/ 4 w 343"/>
                  <a:gd name="T27" fmla="*/ 0 h 27"/>
                  <a:gd name="T28" fmla="*/ 4 w 343"/>
                  <a:gd name="T29" fmla="*/ 0 h 27"/>
                  <a:gd name="T30" fmla="*/ 4 w 343"/>
                  <a:gd name="T31" fmla="*/ 0 h 27"/>
                  <a:gd name="T32" fmla="*/ 0 w 343"/>
                  <a:gd name="T33" fmla="*/ 0 h 27"/>
                  <a:gd name="T34" fmla="*/ 0 w 343"/>
                  <a:gd name="T35" fmla="*/ 0 h 27"/>
                  <a:gd name="T36" fmla="*/ 0 w 343"/>
                  <a:gd name="T37" fmla="*/ 0 h 27"/>
                  <a:gd name="T38" fmla="*/ 0 w 343"/>
                  <a:gd name="T39" fmla="*/ 0 h 27"/>
                  <a:gd name="T40" fmla="*/ 0 w 343"/>
                  <a:gd name="T41" fmla="*/ 0 h 27"/>
                  <a:gd name="T42" fmla="*/ 0 w 343"/>
                  <a:gd name="T43" fmla="*/ 0 h 27"/>
                  <a:gd name="T44" fmla="*/ 0 w 343"/>
                  <a:gd name="T45" fmla="*/ 0 h 27"/>
                  <a:gd name="T46" fmla="*/ 0 w 343"/>
                  <a:gd name="T47" fmla="*/ 0 h 27"/>
                  <a:gd name="T48" fmla="*/ 1 w 343"/>
                  <a:gd name="T49" fmla="*/ 0 h 27"/>
                  <a:gd name="T50" fmla="*/ 1 w 343"/>
                  <a:gd name="T51" fmla="*/ 0 h 27"/>
                  <a:gd name="T52" fmla="*/ 1 w 343"/>
                  <a:gd name="T53" fmla="*/ 0 h 27"/>
                  <a:gd name="T54" fmla="*/ 1 w 343"/>
                  <a:gd name="T55" fmla="*/ 0 h 27"/>
                  <a:gd name="T56" fmla="*/ 1 w 343"/>
                  <a:gd name="T57" fmla="*/ 0 h 27"/>
                  <a:gd name="T58" fmla="*/ 1 w 343"/>
                  <a:gd name="T59" fmla="*/ 0 h 27"/>
                  <a:gd name="T60" fmla="*/ 1 w 343"/>
                  <a:gd name="T61" fmla="*/ 0 h 27"/>
                  <a:gd name="T62" fmla="*/ 0 w 343"/>
                  <a:gd name="T63" fmla="*/ 0 h 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43"/>
                  <a:gd name="T97" fmla="*/ 0 h 27"/>
                  <a:gd name="T98" fmla="*/ 343 w 343"/>
                  <a:gd name="T99" fmla="*/ 27 h 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43" h="27">
                    <a:moveTo>
                      <a:pt x="308" y="27"/>
                    </a:moveTo>
                    <a:lnTo>
                      <a:pt x="304" y="24"/>
                    </a:lnTo>
                    <a:lnTo>
                      <a:pt x="301" y="20"/>
                    </a:lnTo>
                    <a:lnTo>
                      <a:pt x="297" y="17"/>
                    </a:lnTo>
                    <a:lnTo>
                      <a:pt x="293" y="13"/>
                    </a:lnTo>
                    <a:lnTo>
                      <a:pt x="290" y="10"/>
                    </a:lnTo>
                    <a:lnTo>
                      <a:pt x="287" y="6"/>
                    </a:lnTo>
                    <a:lnTo>
                      <a:pt x="285" y="4"/>
                    </a:lnTo>
                    <a:lnTo>
                      <a:pt x="283" y="0"/>
                    </a:lnTo>
                    <a:lnTo>
                      <a:pt x="343" y="0"/>
                    </a:lnTo>
                    <a:lnTo>
                      <a:pt x="343" y="24"/>
                    </a:lnTo>
                    <a:lnTo>
                      <a:pt x="343" y="25"/>
                    </a:lnTo>
                    <a:lnTo>
                      <a:pt x="343" y="26"/>
                    </a:lnTo>
                    <a:lnTo>
                      <a:pt x="343" y="27"/>
                    </a:lnTo>
                    <a:lnTo>
                      <a:pt x="308" y="27"/>
                    </a:lnTo>
                    <a:close/>
                    <a:moveTo>
                      <a:pt x="2" y="0"/>
                    </a:moveTo>
                    <a:lnTo>
                      <a:pt x="0" y="20"/>
                    </a:lnTo>
                    <a:lnTo>
                      <a:pt x="0" y="21"/>
                    </a:lnTo>
                    <a:lnTo>
                      <a:pt x="2" y="24"/>
                    </a:lnTo>
                    <a:lnTo>
                      <a:pt x="2" y="25"/>
                    </a:lnTo>
                    <a:lnTo>
                      <a:pt x="2" y="27"/>
                    </a:lnTo>
                    <a:lnTo>
                      <a:pt x="34" y="27"/>
                    </a:lnTo>
                    <a:lnTo>
                      <a:pt x="38" y="24"/>
                    </a:lnTo>
                    <a:lnTo>
                      <a:pt x="42" y="21"/>
                    </a:lnTo>
                    <a:lnTo>
                      <a:pt x="46" y="18"/>
                    </a:lnTo>
                    <a:lnTo>
                      <a:pt x="50" y="14"/>
                    </a:lnTo>
                    <a:lnTo>
                      <a:pt x="53" y="11"/>
                    </a:lnTo>
                    <a:lnTo>
                      <a:pt x="56" y="7"/>
                    </a:lnTo>
                    <a:lnTo>
                      <a:pt x="58" y="4"/>
                    </a:lnTo>
                    <a:lnTo>
                      <a:pt x="60" y="0"/>
                    </a:lnTo>
                    <a:lnTo>
                      <a:pt x="2" y="0"/>
                    </a:lnTo>
                    <a:close/>
                  </a:path>
                </a:pathLst>
              </a:custGeom>
              <a:solidFill>
                <a:srgbClr val="696969"/>
              </a:solidFill>
              <a:ln w="9525">
                <a:noFill/>
                <a:round/>
                <a:headEnd/>
                <a:tailEnd/>
              </a:ln>
            </p:spPr>
            <p:txBody>
              <a:bodyPr/>
              <a:lstStyle/>
              <a:p>
                <a:endParaRPr lang="en-US"/>
              </a:p>
            </p:txBody>
          </p:sp>
          <p:sp>
            <p:nvSpPr>
              <p:cNvPr id="12399" name="Freeform 1089"/>
              <p:cNvSpPr>
                <a:spLocks noEditPoints="1"/>
              </p:cNvSpPr>
              <p:nvPr/>
            </p:nvSpPr>
            <p:spPr bwMode="auto">
              <a:xfrm>
                <a:off x="2726" y="4058"/>
                <a:ext cx="115" cy="8"/>
              </a:xfrm>
              <a:custGeom>
                <a:avLst/>
                <a:gdLst>
                  <a:gd name="T0" fmla="*/ 4 w 343"/>
                  <a:gd name="T1" fmla="*/ 0 h 25"/>
                  <a:gd name="T2" fmla="*/ 4 w 343"/>
                  <a:gd name="T3" fmla="*/ 0 h 25"/>
                  <a:gd name="T4" fmla="*/ 4 w 343"/>
                  <a:gd name="T5" fmla="*/ 0 h 25"/>
                  <a:gd name="T6" fmla="*/ 4 w 343"/>
                  <a:gd name="T7" fmla="*/ 0 h 25"/>
                  <a:gd name="T8" fmla="*/ 4 w 343"/>
                  <a:gd name="T9" fmla="*/ 0 h 25"/>
                  <a:gd name="T10" fmla="*/ 4 w 343"/>
                  <a:gd name="T11" fmla="*/ 0 h 25"/>
                  <a:gd name="T12" fmla="*/ 4 w 343"/>
                  <a:gd name="T13" fmla="*/ 0 h 25"/>
                  <a:gd name="T14" fmla="*/ 4 w 343"/>
                  <a:gd name="T15" fmla="*/ 0 h 25"/>
                  <a:gd name="T16" fmla="*/ 4 w 343"/>
                  <a:gd name="T17" fmla="*/ 0 h 25"/>
                  <a:gd name="T18" fmla="*/ 4 w 343"/>
                  <a:gd name="T19" fmla="*/ 0 h 25"/>
                  <a:gd name="T20" fmla="*/ 4 w 343"/>
                  <a:gd name="T21" fmla="*/ 0 h 25"/>
                  <a:gd name="T22" fmla="*/ 4 w 343"/>
                  <a:gd name="T23" fmla="*/ 0 h 25"/>
                  <a:gd name="T24" fmla="*/ 4 w 343"/>
                  <a:gd name="T25" fmla="*/ 0 h 25"/>
                  <a:gd name="T26" fmla="*/ 4 w 343"/>
                  <a:gd name="T27" fmla="*/ 0 h 25"/>
                  <a:gd name="T28" fmla="*/ 4 w 343"/>
                  <a:gd name="T29" fmla="*/ 0 h 25"/>
                  <a:gd name="T30" fmla="*/ 0 w 343"/>
                  <a:gd name="T31" fmla="*/ 0 h 25"/>
                  <a:gd name="T32" fmla="*/ 0 w 343"/>
                  <a:gd name="T33" fmla="*/ 0 h 25"/>
                  <a:gd name="T34" fmla="*/ 0 w 343"/>
                  <a:gd name="T35" fmla="*/ 0 h 25"/>
                  <a:gd name="T36" fmla="*/ 0 w 343"/>
                  <a:gd name="T37" fmla="*/ 0 h 25"/>
                  <a:gd name="T38" fmla="*/ 0 w 343"/>
                  <a:gd name="T39" fmla="*/ 0 h 25"/>
                  <a:gd name="T40" fmla="*/ 0 w 343"/>
                  <a:gd name="T41" fmla="*/ 0 h 25"/>
                  <a:gd name="T42" fmla="*/ 0 w 343"/>
                  <a:gd name="T43" fmla="*/ 0 h 25"/>
                  <a:gd name="T44" fmla="*/ 0 w 343"/>
                  <a:gd name="T45" fmla="*/ 0 h 25"/>
                  <a:gd name="T46" fmla="*/ 0 w 343"/>
                  <a:gd name="T47" fmla="*/ 0 h 25"/>
                  <a:gd name="T48" fmla="*/ 0 w 343"/>
                  <a:gd name="T49" fmla="*/ 0 h 25"/>
                  <a:gd name="T50" fmla="*/ 0 w 343"/>
                  <a:gd name="T51" fmla="*/ 0 h 25"/>
                  <a:gd name="T52" fmla="*/ 0 w 343"/>
                  <a:gd name="T53" fmla="*/ 0 h 25"/>
                  <a:gd name="T54" fmla="*/ 1 w 343"/>
                  <a:gd name="T55" fmla="*/ 0 h 25"/>
                  <a:gd name="T56" fmla="*/ 1 w 343"/>
                  <a:gd name="T57" fmla="*/ 0 h 25"/>
                  <a:gd name="T58" fmla="*/ 0 w 343"/>
                  <a:gd name="T59" fmla="*/ 0 h 2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3"/>
                  <a:gd name="T91" fmla="*/ 0 h 25"/>
                  <a:gd name="T92" fmla="*/ 343 w 343"/>
                  <a:gd name="T93" fmla="*/ 25 h 2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3" h="25">
                    <a:moveTo>
                      <a:pt x="294" y="0"/>
                    </a:moveTo>
                    <a:lnTo>
                      <a:pt x="300" y="5"/>
                    </a:lnTo>
                    <a:lnTo>
                      <a:pt x="305" y="10"/>
                    </a:lnTo>
                    <a:lnTo>
                      <a:pt x="311" y="14"/>
                    </a:lnTo>
                    <a:lnTo>
                      <a:pt x="316" y="18"/>
                    </a:lnTo>
                    <a:lnTo>
                      <a:pt x="322" y="21"/>
                    </a:lnTo>
                    <a:lnTo>
                      <a:pt x="326" y="24"/>
                    </a:lnTo>
                    <a:lnTo>
                      <a:pt x="330" y="25"/>
                    </a:lnTo>
                    <a:lnTo>
                      <a:pt x="334" y="24"/>
                    </a:lnTo>
                    <a:lnTo>
                      <a:pt x="338" y="21"/>
                    </a:lnTo>
                    <a:lnTo>
                      <a:pt x="341" y="19"/>
                    </a:lnTo>
                    <a:lnTo>
                      <a:pt x="343" y="14"/>
                    </a:lnTo>
                    <a:lnTo>
                      <a:pt x="343" y="10"/>
                    </a:lnTo>
                    <a:lnTo>
                      <a:pt x="343" y="0"/>
                    </a:lnTo>
                    <a:lnTo>
                      <a:pt x="294" y="0"/>
                    </a:lnTo>
                    <a:close/>
                    <a:moveTo>
                      <a:pt x="2" y="0"/>
                    </a:moveTo>
                    <a:lnTo>
                      <a:pt x="0" y="6"/>
                    </a:lnTo>
                    <a:lnTo>
                      <a:pt x="0" y="11"/>
                    </a:lnTo>
                    <a:lnTo>
                      <a:pt x="2" y="16"/>
                    </a:lnTo>
                    <a:lnTo>
                      <a:pt x="5" y="19"/>
                    </a:lnTo>
                    <a:lnTo>
                      <a:pt x="7" y="23"/>
                    </a:lnTo>
                    <a:lnTo>
                      <a:pt x="12" y="24"/>
                    </a:lnTo>
                    <a:lnTo>
                      <a:pt x="17" y="21"/>
                    </a:lnTo>
                    <a:lnTo>
                      <a:pt x="21" y="20"/>
                    </a:lnTo>
                    <a:lnTo>
                      <a:pt x="27" y="17"/>
                    </a:lnTo>
                    <a:lnTo>
                      <a:pt x="34" y="13"/>
                    </a:lnTo>
                    <a:lnTo>
                      <a:pt x="38" y="10"/>
                    </a:lnTo>
                    <a:lnTo>
                      <a:pt x="43" y="5"/>
                    </a:lnTo>
                    <a:lnTo>
                      <a:pt x="49" y="0"/>
                    </a:lnTo>
                    <a:lnTo>
                      <a:pt x="2" y="0"/>
                    </a:lnTo>
                    <a:close/>
                  </a:path>
                </a:pathLst>
              </a:custGeom>
              <a:solidFill>
                <a:srgbClr val="5E5E5E"/>
              </a:solidFill>
              <a:ln w="9525">
                <a:noFill/>
                <a:round/>
                <a:headEnd/>
                <a:tailEnd/>
              </a:ln>
            </p:spPr>
            <p:txBody>
              <a:bodyPr/>
              <a:lstStyle/>
              <a:p>
                <a:endParaRPr lang="en-US"/>
              </a:p>
            </p:txBody>
          </p:sp>
          <p:sp>
            <p:nvSpPr>
              <p:cNvPr id="12400" name="Freeform 1090"/>
              <p:cNvSpPr>
                <a:spLocks noEditPoints="1"/>
              </p:cNvSpPr>
              <p:nvPr/>
            </p:nvSpPr>
            <p:spPr bwMode="auto">
              <a:xfrm>
                <a:off x="2727" y="4062"/>
                <a:ext cx="114" cy="4"/>
              </a:xfrm>
              <a:custGeom>
                <a:avLst/>
                <a:gdLst>
                  <a:gd name="T0" fmla="*/ 4 w 341"/>
                  <a:gd name="T1" fmla="*/ 0 h 12"/>
                  <a:gd name="T2" fmla="*/ 4 w 341"/>
                  <a:gd name="T3" fmla="*/ 0 h 12"/>
                  <a:gd name="T4" fmla="*/ 4 w 341"/>
                  <a:gd name="T5" fmla="*/ 0 h 12"/>
                  <a:gd name="T6" fmla="*/ 4 w 341"/>
                  <a:gd name="T7" fmla="*/ 0 h 12"/>
                  <a:gd name="T8" fmla="*/ 4 w 341"/>
                  <a:gd name="T9" fmla="*/ 0 h 12"/>
                  <a:gd name="T10" fmla="*/ 4 w 341"/>
                  <a:gd name="T11" fmla="*/ 0 h 12"/>
                  <a:gd name="T12" fmla="*/ 4 w 341"/>
                  <a:gd name="T13" fmla="*/ 0 h 12"/>
                  <a:gd name="T14" fmla="*/ 4 w 341"/>
                  <a:gd name="T15" fmla="*/ 0 h 12"/>
                  <a:gd name="T16" fmla="*/ 4 w 341"/>
                  <a:gd name="T17" fmla="*/ 0 h 12"/>
                  <a:gd name="T18" fmla="*/ 4 w 341"/>
                  <a:gd name="T19" fmla="*/ 0 h 12"/>
                  <a:gd name="T20" fmla="*/ 4 w 341"/>
                  <a:gd name="T21" fmla="*/ 0 h 12"/>
                  <a:gd name="T22" fmla="*/ 4 w 341"/>
                  <a:gd name="T23" fmla="*/ 0 h 12"/>
                  <a:gd name="T24" fmla="*/ 4 w 341"/>
                  <a:gd name="T25" fmla="*/ 0 h 12"/>
                  <a:gd name="T26" fmla="*/ 4 w 341"/>
                  <a:gd name="T27" fmla="*/ 0 h 12"/>
                  <a:gd name="T28" fmla="*/ 0 w 341"/>
                  <a:gd name="T29" fmla="*/ 0 h 12"/>
                  <a:gd name="T30" fmla="*/ 0 w 341"/>
                  <a:gd name="T31" fmla="*/ 0 h 12"/>
                  <a:gd name="T32" fmla="*/ 0 w 341"/>
                  <a:gd name="T33" fmla="*/ 0 h 12"/>
                  <a:gd name="T34" fmla="*/ 0 w 341"/>
                  <a:gd name="T35" fmla="*/ 0 h 12"/>
                  <a:gd name="T36" fmla="*/ 0 w 341"/>
                  <a:gd name="T37" fmla="*/ 0 h 12"/>
                  <a:gd name="T38" fmla="*/ 0 w 341"/>
                  <a:gd name="T39" fmla="*/ 0 h 12"/>
                  <a:gd name="T40" fmla="*/ 0 w 341"/>
                  <a:gd name="T41" fmla="*/ 0 h 12"/>
                  <a:gd name="T42" fmla="*/ 0 w 341"/>
                  <a:gd name="T43" fmla="*/ 0 h 12"/>
                  <a:gd name="T44" fmla="*/ 0 w 341"/>
                  <a:gd name="T45" fmla="*/ 0 h 12"/>
                  <a:gd name="T46" fmla="*/ 0 w 341"/>
                  <a:gd name="T47" fmla="*/ 0 h 12"/>
                  <a:gd name="T48" fmla="*/ 0 w 341"/>
                  <a:gd name="T49" fmla="*/ 0 h 12"/>
                  <a:gd name="T50" fmla="*/ 0 w 341"/>
                  <a:gd name="T51" fmla="*/ 0 h 12"/>
                  <a:gd name="T52" fmla="*/ 0 w 341"/>
                  <a:gd name="T53" fmla="*/ 0 h 12"/>
                  <a:gd name="T54" fmla="*/ 0 w 341"/>
                  <a:gd name="T55" fmla="*/ 0 h 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41"/>
                  <a:gd name="T85" fmla="*/ 0 h 12"/>
                  <a:gd name="T86" fmla="*/ 341 w 341"/>
                  <a:gd name="T87" fmla="*/ 12 h 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41" h="12">
                    <a:moveTo>
                      <a:pt x="306" y="0"/>
                    </a:moveTo>
                    <a:lnTo>
                      <a:pt x="310" y="3"/>
                    </a:lnTo>
                    <a:lnTo>
                      <a:pt x="314" y="5"/>
                    </a:lnTo>
                    <a:lnTo>
                      <a:pt x="318" y="7"/>
                    </a:lnTo>
                    <a:lnTo>
                      <a:pt x="321" y="10"/>
                    </a:lnTo>
                    <a:lnTo>
                      <a:pt x="324" y="11"/>
                    </a:lnTo>
                    <a:lnTo>
                      <a:pt x="327" y="12"/>
                    </a:lnTo>
                    <a:lnTo>
                      <a:pt x="329" y="12"/>
                    </a:lnTo>
                    <a:lnTo>
                      <a:pt x="332" y="11"/>
                    </a:lnTo>
                    <a:lnTo>
                      <a:pt x="336" y="10"/>
                    </a:lnTo>
                    <a:lnTo>
                      <a:pt x="339" y="7"/>
                    </a:lnTo>
                    <a:lnTo>
                      <a:pt x="341" y="4"/>
                    </a:lnTo>
                    <a:lnTo>
                      <a:pt x="341" y="0"/>
                    </a:lnTo>
                    <a:lnTo>
                      <a:pt x="306" y="0"/>
                    </a:lnTo>
                    <a:close/>
                    <a:moveTo>
                      <a:pt x="0" y="0"/>
                    </a:moveTo>
                    <a:lnTo>
                      <a:pt x="0" y="3"/>
                    </a:lnTo>
                    <a:lnTo>
                      <a:pt x="3" y="5"/>
                    </a:lnTo>
                    <a:lnTo>
                      <a:pt x="4" y="7"/>
                    </a:lnTo>
                    <a:lnTo>
                      <a:pt x="5" y="10"/>
                    </a:lnTo>
                    <a:lnTo>
                      <a:pt x="8" y="11"/>
                    </a:lnTo>
                    <a:lnTo>
                      <a:pt x="11" y="10"/>
                    </a:lnTo>
                    <a:lnTo>
                      <a:pt x="14" y="10"/>
                    </a:lnTo>
                    <a:lnTo>
                      <a:pt x="18" y="8"/>
                    </a:lnTo>
                    <a:lnTo>
                      <a:pt x="21" y="7"/>
                    </a:lnTo>
                    <a:lnTo>
                      <a:pt x="25" y="5"/>
                    </a:lnTo>
                    <a:lnTo>
                      <a:pt x="29" y="3"/>
                    </a:lnTo>
                    <a:lnTo>
                      <a:pt x="32" y="0"/>
                    </a:lnTo>
                    <a:lnTo>
                      <a:pt x="0" y="0"/>
                    </a:lnTo>
                    <a:close/>
                  </a:path>
                </a:pathLst>
              </a:custGeom>
              <a:solidFill>
                <a:srgbClr val="575757"/>
              </a:solidFill>
              <a:ln w="9525">
                <a:noFill/>
                <a:round/>
                <a:headEnd/>
                <a:tailEnd/>
              </a:ln>
            </p:spPr>
            <p:txBody>
              <a:bodyPr/>
              <a:lstStyle/>
              <a:p>
                <a:endParaRPr lang="en-US"/>
              </a:p>
            </p:txBody>
          </p:sp>
          <p:sp>
            <p:nvSpPr>
              <p:cNvPr id="12401" name="Freeform 1091"/>
              <p:cNvSpPr>
                <a:spLocks/>
              </p:cNvSpPr>
              <p:nvPr/>
            </p:nvSpPr>
            <p:spPr bwMode="auto">
              <a:xfrm>
                <a:off x="2784" y="3988"/>
                <a:ext cx="38" cy="4"/>
              </a:xfrm>
              <a:custGeom>
                <a:avLst/>
                <a:gdLst>
                  <a:gd name="T0" fmla="*/ 1 w 113"/>
                  <a:gd name="T1" fmla="*/ 0 h 12"/>
                  <a:gd name="T2" fmla="*/ 1 w 113"/>
                  <a:gd name="T3" fmla="*/ 0 h 12"/>
                  <a:gd name="T4" fmla="*/ 1 w 113"/>
                  <a:gd name="T5" fmla="*/ 0 h 12"/>
                  <a:gd name="T6" fmla="*/ 1 w 113"/>
                  <a:gd name="T7" fmla="*/ 0 h 12"/>
                  <a:gd name="T8" fmla="*/ 1 w 113"/>
                  <a:gd name="T9" fmla="*/ 0 h 12"/>
                  <a:gd name="T10" fmla="*/ 1 w 113"/>
                  <a:gd name="T11" fmla="*/ 0 h 12"/>
                  <a:gd name="T12" fmla="*/ 1 w 113"/>
                  <a:gd name="T13" fmla="*/ 0 h 12"/>
                  <a:gd name="T14" fmla="*/ 1 w 113"/>
                  <a:gd name="T15" fmla="*/ 0 h 12"/>
                  <a:gd name="T16" fmla="*/ 0 w 113"/>
                  <a:gd name="T17" fmla="*/ 0 h 12"/>
                  <a:gd name="T18" fmla="*/ 0 w 113"/>
                  <a:gd name="T19" fmla="*/ 0 h 12"/>
                  <a:gd name="T20" fmla="*/ 0 w 113"/>
                  <a:gd name="T21" fmla="*/ 0 h 12"/>
                  <a:gd name="T22" fmla="*/ 0 w 113"/>
                  <a:gd name="T23" fmla="*/ 0 h 12"/>
                  <a:gd name="T24" fmla="*/ 1 w 113"/>
                  <a:gd name="T25" fmla="*/ 0 h 12"/>
                  <a:gd name="T26" fmla="*/ 1 w 113"/>
                  <a:gd name="T27" fmla="*/ 0 h 12"/>
                  <a:gd name="T28" fmla="*/ 1 w 113"/>
                  <a:gd name="T29" fmla="*/ 0 h 12"/>
                  <a:gd name="T30" fmla="*/ 1 w 113"/>
                  <a:gd name="T31" fmla="*/ 0 h 12"/>
                  <a:gd name="T32" fmla="*/ 1 w 113"/>
                  <a:gd name="T33" fmla="*/ 0 h 12"/>
                  <a:gd name="T34" fmla="*/ 1 w 113"/>
                  <a:gd name="T35" fmla="*/ 0 h 12"/>
                  <a:gd name="T36" fmla="*/ 1 w 113"/>
                  <a:gd name="T37" fmla="*/ 0 h 12"/>
                  <a:gd name="T38" fmla="*/ 1 w 113"/>
                  <a:gd name="T39" fmla="*/ 0 h 12"/>
                  <a:gd name="T40" fmla="*/ 1 w 113"/>
                  <a:gd name="T41" fmla="*/ 0 h 12"/>
                  <a:gd name="T42" fmla="*/ 1 w 113"/>
                  <a:gd name="T43" fmla="*/ 0 h 12"/>
                  <a:gd name="T44" fmla="*/ 1 w 113"/>
                  <a:gd name="T45" fmla="*/ 0 h 1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3"/>
                  <a:gd name="T70" fmla="*/ 0 h 12"/>
                  <a:gd name="T71" fmla="*/ 113 w 113"/>
                  <a:gd name="T72" fmla="*/ 12 h 1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3" h="12">
                    <a:moveTo>
                      <a:pt x="113" y="5"/>
                    </a:moveTo>
                    <a:lnTo>
                      <a:pt x="113" y="5"/>
                    </a:lnTo>
                    <a:lnTo>
                      <a:pt x="106" y="1"/>
                    </a:lnTo>
                    <a:lnTo>
                      <a:pt x="101" y="0"/>
                    </a:lnTo>
                    <a:lnTo>
                      <a:pt x="93" y="0"/>
                    </a:lnTo>
                    <a:lnTo>
                      <a:pt x="83" y="0"/>
                    </a:lnTo>
                    <a:lnTo>
                      <a:pt x="71" y="0"/>
                    </a:lnTo>
                    <a:lnTo>
                      <a:pt x="53" y="0"/>
                    </a:lnTo>
                    <a:lnTo>
                      <a:pt x="29" y="0"/>
                    </a:lnTo>
                    <a:lnTo>
                      <a:pt x="0" y="0"/>
                    </a:lnTo>
                    <a:lnTo>
                      <a:pt x="0" y="10"/>
                    </a:lnTo>
                    <a:lnTo>
                      <a:pt x="29" y="11"/>
                    </a:lnTo>
                    <a:lnTo>
                      <a:pt x="53" y="11"/>
                    </a:lnTo>
                    <a:lnTo>
                      <a:pt x="71" y="10"/>
                    </a:lnTo>
                    <a:lnTo>
                      <a:pt x="83" y="10"/>
                    </a:lnTo>
                    <a:lnTo>
                      <a:pt x="93" y="10"/>
                    </a:lnTo>
                    <a:lnTo>
                      <a:pt x="98" y="10"/>
                    </a:lnTo>
                    <a:lnTo>
                      <a:pt x="102" y="11"/>
                    </a:lnTo>
                    <a:lnTo>
                      <a:pt x="105" y="12"/>
                    </a:lnTo>
                    <a:lnTo>
                      <a:pt x="113" y="5"/>
                    </a:lnTo>
                    <a:close/>
                  </a:path>
                </a:pathLst>
              </a:custGeom>
              <a:solidFill>
                <a:srgbClr val="000000"/>
              </a:solidFill>
              <a:ln w="9525">
                <a:noFill/>
                <a:round/>
                <a:headEnd/>
                <a:tailEnd/>
              </a:ln>
            </p:spPr>
            <p:txBody>
              <a:bodyPr/>
              <a:lstStyle/>
              <a:p>
                <a:endParaRPr lang="en-US"/>
              </a:p>
            </p:txBody>
          </p:sp>
          <p:sp>
            <p:nvSpPr>
              <p:cNvPr id="12402" name="Freeform 1092"/>
              <p:cNvSpPr>
                <a:spLocks/>
              </p:cNvSpPr>
              <p:nvPr/>
            </p:nvSpPr>
            <p:spPr bwMode="auto">
              <a:xfrm>
                <a:off x="2819" y="3990"/>
                <a:ext cx="12" cy="16"/>
              </a:xfrm>
              <a:custGeom>
                <a:avLst/>
                <a:gdLst>
                  <a:gd name="T0" fmla="*/ 0 w 35"/>
                  <a:gd name="T1" fmla="*/ 1 h 48"/>
                  <a:gd name="T2" fmla="*/ 0 w 35"/>
                  <a:gd name="T3" fmla="*/ 1 h 48"/>
                  <a:gd name="T4" fmla="*/ 0 w 35"/>
                  <a:gd name="T5" fmla="*/ 0 h 48"/>
                  <a:gd name="T6" fmla="*/ 0 w 35"/>
                  <a:gd name="T7" fmla="*/ 0 h 48"/>
                  <a:gd name="T8" fmla="*/ 0 w 35"/>
                  <a:gd name="T9" fmla="*/ 0 h 48"/>
                  <a:gd name="T10" fmla="*/ 0 w 35"/>
                  <a:gd name="T11" fmla="*/ 0 h 48"/>
                  <a:gd name="T12" fmla="*/ 0 w 35"/>
                  <a:gd name="T13" fmla="*/ 0 h 48"/>
                  <a:gd name="T14" fmla="*/ 0 w 35"/>
                  <a:gd name="T15" fmla="*/ 0 h 48"/>
                  <a:gd name="T16" fmla="*/ 0 w 35"/>
                  <a:gd name="T17" fmla="*/ 0 h 48"/>
                  <a:gd name="T18" fmla="*/ 0 w 35"/>
                  <a:gd name="T19" fmla="*/ 0 h 48"/>
                  <a:gd name="T20" fmla="*/ 0 w 35"/>
                  <a:gd name="T21" fmla="*/ 0 h 48"/>
                  <a:gd name="T22" fmla="*/ 0 w 35"/>
                  <a:gd name="T23" fmla="*/ 0 h 48"/>
                  <a:gd name="T24" fmla="*/ 0 w 35"/>
                  <a:gd name="T25" fmla="*/ 0 h 48"/>
                  <a:gd name="T26" fmla="*/ 0 w 35"/>
                  <a:gd name="T27" fmla="*/ 0 h 48"/>
                  <a:gd name="T28" fmla="*/ 0 w 35"/>
                  <a:gd name="T29" fmla="*/ 0 h 48"/>
                  <a:gd name="T30" fmla="*/ 0 w 35"/>
                  <a:gd name="T31" fmla="*/ 0 h 48"/>
                  <a:gd name="T32" fmla="*/ 0 w 35"/>
                  <a:gd name="T33" fmla="*/ 0 h 48"/>
                  <a:gd name="T34" fmla="*/ 0 w 35"/>
                  <a:gd name="T35" fmla="*/ 1 h 48"/>
                  <a:gd name="T36" fmla="*/ 0 w 35"/>
                  <a:gd name="T37" fmla="*/ 1 h 48"/>
                  <a:gd name="T38" fmla="*/ 0 w 35"/>
                  <a:gd name="T39" fmla="*/ 1 h 48"/>
                  <a:gd name="T40" fmla="*/ 0 w 35"/>
                  <a:gd name="T41" fmla="*/ 1 h 48"/>
                  <a:gd name="T42" fmla="*/ 0 w 35"/>
                  <a:gd name="T43" fmla="*/ 1 h 48"/>
                  <a:gd name="T44" fmla="*/ 0 w 35"/>
                  <a:gd name="T45" fmla="*/ 1 h 4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5"/>
                  <a:gd name="T70" fmla="*/ 0 h 48"/>
                  <a:gd name="T71" fmla="*/ 35 w 35"/>
                  <a:gd name="T72" fmla="*/ 48 h 4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5" h="48">
                    <a:moveTo>
                      <a:pt x="35" y="42"/>
                    </a:moveTo>
                    <a:lnTo>
                      <a:pt x="35" y="42"/>
                    </a:lnTo>
                    <a:lnTo>
                      <a:pt x="32" y="38"/>
                    </a:lnTo>
                    <a:lnTo>
                      <a:pt x="28" y="33"/>
                    </a:lnTo>
                    <a:lnTo>
                      <a:pt x="25" y="27"/>
                    </a:lnTo>
                    <a:lnTo>
                      <a:pt x="21" y="20"/>
                    </a:lnTo>
                    <a:lnTo>
                      <a:pt x="18" y="14"/>
                    </a:lnTo>
                    <a:lnTo>
                      <a:pt x="14" y="8"/>
                    </a:lnTo>
                    <a:lnTo>
                      <a:pt x="11" y="4"/>
                    </a:lnTo>
                    <a:lnTo>
                      <a:pt x="8" y="0"/>
                    </a:lnTo>
                    <a:lnTo>
                      <a:pt x="0" y="7"/>
                    </a:lnTo>
                    <a:lnTo>
                      <a:pt x="1" y="9"/>
                    </a:lnTo>
                    <a:lnTo>
                      <a:pt x="4" y="13"/>
                    </a:lnTo>
                    <a:lnTo>
                      <a:pt x="8" y="18"/>
                    </a:lnTo>
                    <a:lnTo>
                      <a:pt x="11" y="25"/>
                    </a:lnTo>
                    <a:lnTo>
                      <a:pt x="14" y="31"/>
                    </a:lnTo>
                    <a:lnTo>
                      <a:pt x="18" y="38"/>
                    </a:lnTo>
                    <a:lnTo>
                      <a:pt x="22" y="43"/>
                    </a:lnTo>
                    <a:lnTo>
                      <a:pt x="25" y="48"/>
                    </a:lnTo>
                    <a:lnTo>
                      <a:pt x="35" y="42"/>
                    </a:lnTo>
                    <a:close/>
                  </a:path>
                </a:pathLst>
              </a:custGeom>
              <a:solidFill>
                <a:srgbClr val="000000"/>
              </a:solidFill>
              <a:ln w="9525">
                <a:noFill/>
                <a:round/>
                <a:headEnd/>
                <a:tailEnd/>
              </a:ln>
            </p:spPr>
            <p:txBody>
              <a:bodyPr/>
              <a:lstStyle/>
              <a:p>
                <a:endParaRPr lang="en-US"/>
              </a:p>
            </p:txBody>
          </p:sp>
          <p:sp>
            <p:nvSpPr>
              <p:cNvPr id="12403" name="Freeform 1093"/>
              <p:cNvSpPr>
                <a:spLocks/>
              </p:cNvSpPr>
              <p:nvPr/>
            </p:nvSpPr>
            <p:spPr bwMode="auto">
              <a:xfrm>
                <a:off x="2822" y="4004"/>
                <a:ext cx="11" cy="30"/>
              </a:xfrm>
              <a:custGeom>
                <a:avLst/>
                <a:gdLst>
                  <a:gd name="T0" fmla="*/ 0 w 33"/>
                  <a:gd name="T1" fmla="*/ 1 h 91"/>
                  <a:gd name="T2" fmla="*/ 0 w 33"/>
                  <a:gd name="T3" fmla="*/ 1 h 91"/>
                  <a:gd name="T4" fmla="*/ 0 w 33"/>
                  <a:gd name="T5" fmla="*/ 1 h 91"/>
                  <a:gd name="T6" fmla="*/ 0 w 33"/>
                  <a:gd name="T7" fmla="*/ 1 h 91"/>
                  <a:gd name="T8" fmla="*/ 0 w 33"/>
                  <a:gd name="T9" fmla="*/ 1 h 91"/>
                  <a:gd name="T10" fmla="*/ 0 w 33"/>
                  <a:gd name="T11" fmla="*/ 0 h 91"/>
                  <a:gd name="T12" fmla="*/ 0 w 33"/>
                  <a:gd name="T13" fmla="*/ 0 h 91"/>
                  <a:gd name="T14" fmla="*/ 0 w 33"/>
                  <a:gd name="T15" fmla="*/ 0 h 91"/>
                  <a:gd name="T16" fmla="*/ 0 w 33"/>
                  <a:gd name="T17" fmla="*/ 0 h 91"/>
                  <a:gd name="T18" fmla="*/ 0 w 33"/>
                  <a:gd name="T19" fmla="*/ 0 h 91"/>
                  <a:gd name="T20" fmla="*/ 0 w 33"/>
                  <a:gd name="T21" fmla="*/ 0 h 91"/>
                  <a:gd name="T22" fmla="*/ 0 w 33"/>
                  <a:gd name="T23" fmla="*/ 0 h 91"/>
                  <a:gd name="T24" fmla="*/ 0 w 33"/>
                  <a:gd name="T25" fmla="*/ 0 h 91"/>
                  <a:gd name="T26" fmla="*/ 0 w 33"/>
                  <a:gd name="T27" fmla="*/ 0 h 91"/>
                  <a:gd name="T28" fmla="*/ 0 w 33"/>
                  <a:gd name="T29" fmla="*/ 0 h 91"/>
                  <a:gd name="T30" fmla="*/ 0 w 33"/>
                  <a:gd name="T31" fmla="*/ 1 h 91"/>
                  <a:gd name="T32" fmla="*/ 0 w 33"/>
                  <a:gd name="T33" fmla="*/ 1 h 91"/>
                  <a:gd name="T34" fmla="*/ 0 w 33"/>
                  <a:gd name="T35" fmla="*/ 1 h 91"/>
                  <a:gd name="T36" fmla="*/ 0 w 33"/>
                  <a:gd name="T37" fmla="*/ 1 h 91"/>
                  <a:gd name="T38" fmla="*/ 0 w 33"/>
                  <a:gd name="T39" fmla="*/ 1 h 91"/>
                  <a:gd name="T40" fmla="*/ 0 w 33"/>
                  <a:gd name="T41" fmla="*/ 1 h 91"/>
                  <a:gd name="T42" fmla="*/ 0 w 33"/>
                  <a:gd name="T43" fmla="*/ 1 h 91"/>
                  <a:gd name="T44" fmla="*/ 0 w 33"/>
                  <a:gd name="T45" fmla="*/ 1 h 91"/>
                  <a:gd name="T46" fmla="*/ 0 w 33"/>
                  <a:gd name="T47" fmla="*/ 1 h 9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
                  <a:gd name="T73" fmla="*/ 0 h 91"/>
                  <a:gd name="T74" fmla="*/ 33 w 33"/>
                  <a:gd name="T75" fmla="*/ 91 h 9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 h="91">
                    <a:moveTo>
                      <a:pt x="11" y="91"/>
                    </a:moveTo>
                    <a:lnTo>
                      <a:pt x="10" y="91"/>
                    </a:lnTo>
                    <a:lnTo>
                      <a:pt x="18" y="77"/>
                    </a:lnTo>
                    <a:lnTo>
                      <a:pt x="25" y="63"/>
                    </a:lnTo>
                    <a:lnTo>
                      <a:pt x="29" y="50"/>
                    </a:lnTo>
                    <a:lnTo>
                      <a:pt x="31" y="37"/>
                    </a:lnTo>
                    <a:lnTo>
                      <a:pt x="33" y="26"/>
                    </a:lnTo>
                    <a:lnTo>
                      <a:pt x="32" y="17"/>
                    </a:lnTo>
                    <a:lnTo>
                      <a:pt x="31" y="7"/>
                    </a:lnTo>
                    <a:lnTo>
                      <a:pt x="27" y="0"/>
                    </a:lnTo>
                    <a:lnTo>
                      <a:pt x="17" y="6"/>
                    </a:lnTo>
                    <a:lnTo>
                      <a:pt x="18" y="11"/>
                    </a:lnTo>
                    <a:lnTo>
                      <a:pt x="21" y="18"/>
                    </a:lnTo>
                    <a:lnTo>
                      <a:pt x="21" y="26"/>
                    </a:lnTo>
                    <a:lnTo>
                      <a:pt x="20" y="36"/>
                    </a:lnTo>
                    <a:lnTo>
                      <a:pt x="17" y="46"/>
                    </a:lnTo>
                    <a:lnTo>
                      <a:pt x="13" y="59"/>
                    </a:lnTo>
                    <a:lnTo>
                      <a:pt x="9" y="72"/>
                    </a:lnTo>
                    <a:lnTo>
                      <a:pt x="0" y="87"/>
                    </a:lnTo>
                    <a:lnTo>
                      <a:pt x="11" y="91"/>
                    </a:lnTo>
                    <a:close/>
                  </a:path>
                </a:pathLst>
              </a:custGeom>
              <a:solidFill>
                <a:srgbClr val="000000"/>
              </a:solidFill>
              <a:ln w="9525">
                <a:noFill/>
                <a:round/>
                <a:headEnd/>
                <a:tailEnd/>
              </a:ln>
            </p:spPr>
            <p:txBody>
              <a:bodyPr/>
              <a:lstStyle/>
              <a:p>
                <a:endParaRPr lang="en-US"/>
              </a:p>
            </p:txBody>
          </p:sp>
          <p:sp>
            <p:nvSpPr>
              <p:cNvPr id="12404" name="Freeform 1094"/>
              <p:cNvSpPr>
                <a:spLocks/>
              </p:cNvSpPr>
              <p:nvPr/>
            </p:nvSpPr>
            <p:spPr bwMode="auto">
              <a:xfrm>
                <a:off x="2818" y="4033"/>
                <a:ext cx="8" cy="20"/>
              </a:xfrm>
              <a:custGeom>
                <a:avLst/>
                <a:gdLst>
                  <a:gd name="T0" fmla="*/ 0 w 24"/>
                  <a:gd name="T1" fmla="*/ 1 h 60"/>
                  <a:gd name="T2" fmla="*/ 0 w 24"/>
                  <a:gd name="T3" fmla="*/ 1 h 60"/>
                  <a:gd name="T4" fmla="*/ 0 w 24"/>
                  <a:gd name="T5" fmla="*/ 1 h 60"/>
                  <a:gd name="T6" fmla="*/ 0 w 24"/>
                  <a:gd name="T7" fmla="*/ 1 h 60"/>
                  <a:gd name="T8" fmla="*/ 0 w 24"/>
                  <a:gd name="T9" fmla="*/ 1 h 60"/>
                  <a:gd name="T10" fmla="*/ 0 w 24"/>
                  <a:gd name="T11" fmla="*/ 0 h 60"/>
                  <a:gd name="T12" fmla="*/ 0 w 24"/>
                  <a:gd name="T13" fmla="*/ 0 h 60"/>
                  <a:gd name="T14" fmla="*/ 0 w 24"/>
                  <a:gd name="T15" fmla="*/ 0 h 60"/>
                  <a:gd name="T16" fmla="*/ 0 w 24"/>
                  <a:gd name="T17" fmla="*/ 0 h 60"/>
                  <a:gd name="T18" fmla="*/ 0 w 24"/>
                  <a:gd name="T19" fmla="*/ 0 h 60"/>
                  <a:gd name="T20" fmla="*/ 0 w 24"/>
                  <a:gd name="T21" fmla="*/ 0 h 60"/>
                  <a:gd name="T22" fmla="*/ 0 w 24"/>
                  <a:gd name="T23" fmla="*/ 0 h 60"/>
                  <a:gd name="T24" fmla="*/ 0 w 24"/>
                  <a:gd name="T25" fmla="*/ 0 h 60"/>
                  <a:gd name="T26" fmla="*/ 0 w 24"/>
                  <a:gd name="T27" fmla="*/ 0 h 60"/>
                  <a:gd name="T28" fmla="*/ 0 w 24"/>
                  <a:gd name="T29" fmla="*/ 0 h 60"/>
                  <a:gd name="T30" fmla="*/ 0 w 24"/>
                  <a:gd name="T31" fmla="*/ 1 h 60"/>
                  <a:gd name="T32" fmla="*/ 0 w 24"/>
                  <a:gd name="T33" fmla="*/ 1 h 60"/>
                  <a:gd name="T34" fmla="*/ 0 w 24"/>
                  <a:gd name="T35" fmla="*/ 1 h 60"/>
                  <a:gd name="T36" fmla="*/ 0 w 24"/>
                  <a:gd name="T37" fmla="*/ 1 h 60"/>
                  <a:gd name="T38" fmla="*/ 0 w 24"/>
                  <a:gd name="T39" fmla="*/ 1 h 60"/>
                  <a:gd name="T40" fmla="*/ 0 w 24"/>
                  <a:gd name="T41" fmla="*/ 1 h 60"/>
                  <a:gd name="T42" fmla="*/ 0 w 24"/>
                  <a:gd name="T43" fmla="*/ 1 h 60"/>
                  <a:gd name="T44" fmla="*/ 0 w 24"/>
                  <a:gd name="T45" fmla="*/ 1 h 6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4"/>
                  <a:gd name="T70" fmla="*/ 0 h 60"/>
                  <a:gd name="T71" fmla="*/ 24 w 24"/>
                  <a:gd name="T72" fmla="*/ 60 h 6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4" h="60">
                    <a:moveTo>
                      <a:pt x="12" y="58"/>
                    </a:moveTo>
                    <a:lnTo>
                      <a:pt x="12" y="58"/>
                    </a:lnTo>
                    <a:lnTo>
                      <a:pt x="11" y="57"/>
                    </a:lnTo>
                    <a:lnTo>
                      <a:pt x="12" y="51"/>
                    </a:lnTo>
                    <a:lnTo>
                      <a:pt x="12" y="46"/>
                    </a:lnTo>
                    <a:lnTo>
                      <a:pt x="13" y="39"/>
                    </a:lnTo>
                    <a:lnTo>
                      <a:pt x="15" y="31"/>
                    </a:lnTo>
                    <a:lnTo>
                      <a:pt x="17" y="23"/>
                    </a:lnTo>
                    <a:lnTo>
                      <a:pt x="20" y="13"/>
                    </a:lnTo>
                    <a:lnTo>
                      <a:pt x="24" y="4"/>
                    </a:lnTo>
                    <a:lnTo>
                      <a:pt x="13" y="0"/>
                    </a:lnTo>
                    <a:lnTo>
                      <a:pt x="9" y="11"/>
                    </a:lnTo>
                    <a:lnTo>
                      <a:pt x="5" y="19"/>
                    </a:lnTo>
                    <a:lnTo>
                      <a:pt x="4" y="30"/>
                    </a:lnTo>
                    <a:lnTo>
                      <a:pt x="2" y="37"/>
                    </a:lnTo>
                    <a:lnTo>
                      <a:pt x="1" y="45"/>
                    </a:lnTo>
                    <a:lnTo>
                      <a:pt x="1" y="51"/>
                    </a:lnTo>
                    <a:lnTo>
                      <a:pt x="0" y="57"/>
                    </a:lnTo>
                    <a:lnTo>
                      <a:pt x="1" y="60"/>
                    </a:lnTo>
                    <a:lnTo>
                      <a:pt x="12" y="58"/>
                    </a:lnTo>
                    <a:close/>
                  </a:path>
                </a:pathLst>
              </a:custGeom>
              <a:solidFill>
                <a:srgbClr val="000000"/>
              </a:solidFill>
              <a:ln w="9525">
                <a:noFill/>
                <a:round/>
                <a:headEnd/>
                <a:tailEnd/>
              </a:ln>
            </p:spPr>
            <p:txBody>
              <a:bodyPr/>
              <a:lstStyle/>
              <a:p>
                <a:endParaRPr lang="en-US"/>
              </a:p>
            </p:txBody>
          </p:sp>
          <p:sp>
            <p:nvSpPr>
              <p:cNvPr id="12405" name="Freeform 1095"/>
              <p:cNvSpPr>
                <a:spLocks/>
              </p:cNvSpPr>
              <p:nvPr/>
            </p:nvSpPr>
            <p:spPr bwMode="auto">
              <a:xfrm>
                <a:off x="2818" y="4052"/>
                <a:ext cx="21" cy="16"/>
              </a:xfrm>
              <a:custGeom>
                <a:avLst/>
                <a:gdLst>
                  <a:gd name="T0" fmla="*/ 1 w 62"/>
                  <a:gd name="T1" fmla="*/ 0 h 48"/>
                  <a:gd name="T2" fmla="*/ 1 w 62"/>
                  <a:gd name="T3" fmla="*/ 0 h 48"/>
                  <a:gd name="T4" fmla="*/ 1 w 62"/>
                  <a:gd name="T5" fmla="*/ 0 h 48"/>
                  <a:gd name="T6" fmla="*/ 1 w 62"/>
                  <a:gd name="T7" fmla="*/ 0 h 48"/>
                  <a:gd name="T8" fmla="*/ 1 w 62"/>
                  <a:gd name="T9" fmla="*/ 0 h 48"/>
                  <a:gd name="T10" fmla="*/ 0 w 62"/>
                  <a:gd name="T11" fmla="*/ 0 h 48"/>
                  <a:gd name="T12" fmla="*/ 0 w 62"/>
                  <a:gd name="T13" fmla="*/ 0 h 48"/>
                  <a:gd name="T14" fmla="*/ 0 w 62"/>
                  <a:gd name="T15" fmla="*/ 0 h 48"/>
                  <a:gd name="T16" fmla="*/ 0 w 62"/>
                  <a:gd name="T17" fmla="*/ 0 h 48"/>
                  <a:gd name="T18" fmla="*/ 0 w 62"/>
                  <a:gd name="T19" fmla="*/ 0 h 48"/>
                  <a:gd name="T20" fmla="*/ 0 w 62"/>
                  <a:gd name="T21" fmla="*/ 0 h 48"/>
                  <a:gd name="T22" fmla="*/ 0 w 62"/>
                  <a:gd name="T23" fmla="*/ 0 h 48"/>
                  <a:gd name="T24" fmla="*/ 0 w 62"/>
                  <a:gd name="T25" fmla="*/ 0 h 48"/>
                  <a:gd name="T26" fmla="*/ 0 w 62"/>
                  <a:gd name="T27" fmla="*/ 0 h 48"/>
                  <a:gd name="T28" fmla="*/ 0 w 62"/>
                  <a:gd name="T29" fmla="*/ 0 h 48"/>
                  <a:gd name="T30" fmla="*/ 0 w 62"/>
                  <a:gd name="T31" fmla="*/ 0 h 48"/>
                  <a:gd name="T32" fmla="*/ 1 w 62"/>
                  <a:gd name="T33" fmla="*/ 1 h 48"/>
                  <a:gd name="T34" fmla="*/ 1 w 62"/>
                  <a:gd name="T35" fmla="*/ 1 h 48"/>
                  <a:gd name="T36" fmla="*/ 1 w 62"/>
                  <a:gd name="T37" fmla="*/ 1 h 48"/>
                  <a:gd name="T38" fmla="*/ 1 w 62"/>
                  <a:gd name="T39" fmla="*/ 1 h 48"/>
                  <a:gd name="T40" fmla="*/ 1 w 62"/>
                  <a:gd name="T41" fmla="*/ 0 h 48"/>
                  <a:gd name="T42" fmla="*/ 1 w 62"/>
                  <a:gd name="T43" fmla="*/ 0 h 48"/>
                  <a:gd name="T44" fmla="*/ 1 w 62"/>
                  <a:gd name="T45" fmla="*/ 0 h 48"/>
                  <a:gd name="T46" fmla="*/ 1 w 62"/>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2"/>
                  <a:gd name="T73" fmla="*/ 0 h 48"/>
                  <a:gd name="T74" fmla="*/ 62 w 62"/>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2" h="48">
                    <a:moveTo>
                      <a:pt x="56" y="37"/>
                    </a:moveTo>
                    <a:lnTo>
                      <a:pt x="55" y="37"/>
                    </a:lnTo>
                    <a:lnTo>
                      <a:pt x="54" y="37"/>
                    </a:lnTo>
                    <a:lnTo>
                      <a:pt x="48" y="35"/>
                    </a:lnTo>
                    <a:lnTo>
                      <a:pt x="40" y="30"/>
                    </a:lnTo>
                    <a:lnTo>
                      <a:pt x="32" y="23"/>
                    </a:lnTo>
                    <a:lnTo>
                      <a:pt x="23" y="16"/>
                    </a:lnTo>
                    <a:lnTo>
                      <a:pt x="18" y="9"/>
                    </a:lnTo>
                    <a:lnTo>
                      <a:pt x="12" y="2"/>
                    </a:lnTo>
                    <a:lnTo>
                      <a:pt x="11" y="0"/>
                    </a:lnTo>
                    <a:lnTo>
                      <a:pt x="0" y="2"/>
                    </a:lnTo>
                    <a:lnTo>
                      <a:pt x="3" y="8"/>
                    </a:lnTo>
                    <a:lnTo>
                      <a:pt x="8" y="14"/>
                    </a:lnTo>
                    <a:lnTo>
                      <a:pt x="15" y="22"/>
                    </a:lnTo>
                    <a:lnTo>
                      <a:pt x="23" y="30"/>
                    </a:lnTo>
                    <a:lnTo>
                      <a:pt x="32" y="37"/>
                    </a:lnTo>
                    <a:lnTo>
                      <a:pt x="41" y="44"/>
                    </a:lnTo>
                    <a:lnTo>
                      <a:pt x="51" y="48"/>
                    </a:lnTo>
                    <a:lnTo>
                      <a:pt x="62" y="46"/>
                    </a:lnTo>
                    <a:lnTo>
                      <a:pt x="56" y="37"/>
                    </a:lnTo>
                    <a:lnTo>
                      <a:pt x="55" y="37"/>
                    </a:lnTo>
                    <a:lnTo>
                      <a:pt x="56" y="37"/>
                    </a:lnTo>
                    <a:close/>
                  </a:path>
                </a:pathLst>
              </a:custGeom>
              <a:solidFill>
                <a:srgbClr val="000000"/>
              </a:solidFill>
              <a:ln w="9525">
                <a:noFill/>
                <a:round/>
                <a:headEnd/>
                <a:tailEnd/>
              </a:ln>
            </p:spPr>
            <p:txBody>
              <a:bodyPr/>
              <a:lstStyle/>
              <a:p>
                <a:endParaRPr lang="en-US"/>
              </a:p>
            </p:txBody>
          </p:sp>
          <p:sp>
            <p:nvSpPr>
              <p:cNvPr id="12406" name="Freeform 1096"/>
              <p:cNvSpPr>
                <a:spLocks/>
              </p:cNvSpPr>
              <p:nvPr/>
            </p:nvSpPr>
            <p:spPr bwMode="auto">
              <a:xfrm>
                <a:off x="2837" y="4061"/>
                <a:ext cx="5" cy="7"/>
              </a:xfrm>
              <a:custGeom>
                <a:avLst/>
                <a:gdLst>
                  <a:gd name="T0" fmla="*/ 0 w 17"/>
                  <a:gd name="T1" fmla="*/ 0 h 19"/>
                  <a:gd name="T2" fmla="*/ 0 w 17"/>
                  <a:gd name="T3" fmla="*/ 0 h 19"/>
                  <a:gd name="T4" fmla="*/ 0 w 17"/>
                  <a:gd name="T5" fmla="*/ 0 h 19"/>
                  <a:gd name="T6" fmla="*/ 0 w 17"/>
                  <a:gd name="T7" fmla="*/ 0 h 19"/>
                  <a:gd name="T8" fmla="*/ 0 w 17"/>
                  <a:gd name="T9" fmla="*/ 0 h 19"/>
                  <a:gd name="T10" fmla="*/ 0 w 17"/>
                  <a:gd name="T11" fmla="*/ 0 h 19"/>
                  <a:gd name="T12" fmla="*/ 0 w 17"/>
                  <a:gd name="T13" fmla="*/ 0 h 19"/>
                  <a:gd name="T14" fmla="*/ 0 w 17"/>
                  <a:gd name="T15" fmla="*/ 0 h 19"/>
                  <a:gd name="T16" fmla="*/ 0 w 17"/>
                  <a:gd name="T17" fmla="*/ 0 h 19"/>
                  <a:gd name="T18" fmla="*/ 0 w 17"/>
                  <a:gd name="T19" fmla="*/ 0 h 19"/>
                  <a:gd name="T20" fmla="*/ 0 w 17"/>
                  <a:gd name="T21" fmla="*/ 0 h 19"/>
                  <a:gd name="T22" fmla="*/ 0 w 17"/>
                  <a:gd name="T23" fmla="*/ 0 h 19"/>
                  <a:gd name="T24" fmla="*/ 0 w 17"/>
                  <a:gd name="T25" fmla="*/ 0 h 19"/>
                  <a:gd name="T26" fmla="*/ 0 w 17"/>
                  <a:gd name="T27" fmla="*/ 0 h 19"/>
                  <a:gd name="T28" fmla="*/ 0 w 17"/>
                  <a:gd name="T29" fmla="*/ 0 h 19"/>
                  <a:gd name="T30" fmla="*/ 0 w 17"/>
                  <a:gd name="T31" fmla="*/ 0 h 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
                  <a:gd name="T49" fmla="*/ 0 h 19"/>
                  <a:gd name="T50" fmla="*/ 17 w 17"/>
                  <a:gd name="T51" fmla="*/ 19 h 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 h="19">
                    <a:moveTo>
                      <a:pt x="6" y="0"/>
                    </a:moveTo>
                    <a:lnTo>
                      <a:pt x="6" y="1"/>
                    </a:lnTo>
                    <a:lnTo>
                      <a:pt x="6" y="4"/>
                    </a:lnTo>
                    <a:lnTo>
                      <a:pt x="5" y="7"/>
                    </a:lnTo>
                    <a:lnTo>
                      <a:pt x="3" y="9"/>
                    </a:lnTo>
                    <a:lnTo>
                      <a:pt x="0" y="10"/>
                    </a:lnTo>
                    <a:lnTo>
                      <a:pt x="6" y="19"/>
                    </a:lnTo>
                    <a:lnTo>
                      <a:pt x="12" y="16"/>
                    </a:lnTo>
                    <a:lnTo>
                      <a:pt x="14" y="11"/>
                    </a:lnTo>
                    <a:lnTo>
                      <a:pt x="17" y="6"/>
                    </a:lnTo>
                    <a:lnTo>
                      <a:pt x="17" y="0"/>
                    </a:lnTo>
                    <a:lnTo>
                      <a:pt x="6" y="0"/>
                    </a:lnTo>
                    <a:lnTo>
                      <a:pt x="6" y="1"/>
                    </a:lnTo>
                    <a:lnTo>
                      <a:pt x="6" y="0"/>
                    </a:lnTo>
                    <a:close/>
                  </a:path>
                </a:pathLst>
              </a:custGeom>
              <a:solidFill>
                <a:srgbClr val="000000"/>
              </a:solidFill>
              <a:ln w="9525">
                <a:noFill/>
                <a:round/>
                <a:headEnd/>
                <a:tailEnd/>
              </a:ln>
            </p:spPr>
            <p:txBody>
              <a:bodyPr/>
              <a:lstStyle/>
              <a:p>
                <a:endParaRPr lang="en-US"/>
              </a:p>
            </p:txBody>
          </p:sp>
          <p:sp>
            <p:nvSpPr>
              <p:cNvPr id="12407" name="Freeform 1097"/>
              <p:cNvSpPr>
                <a:spLocks/>
              </p:cNvSpPr>
              <p:nvPr/>
            </p:nvSpPr>
            <p:spPr bwMode="auto">
              <a:xfrm>
                <a:off x="2839" y="4004"/>
                <a:ext cx="4" cy="57"/>
              </a:xfrm>
              <a:custGeom>
                <a:avLst/>
                <a:gdLst>
                  <a:gd name="T0" fmla="*/ 0 w 14"/>
                  <a:gd name="T1" fmla="*/ 0 h 172"/>
                  <a:gd name="T2" fmla="*/ 0 w 14"/>
                  <a:gd name="T3" fmla="*/ 0 h 172"/>
                  <a:gd name="T4" fmla="*/ 0 w 14"/>
                  <a:gd name="T5" fmla="*/ 2 h 172"/>
                  <a:gd name="T6" fmla="*/ 0 w 14"/>
                  <a:gd name="T7" fmla="*/ 2 h 172"/>
                  <a:gd name="T8" fmla="*/ 0 w 14"/>
                  <a:gd name="T9" fmla="*/ 0 h 172"/>
                  <a:gd name="T10" fmla="*/ 0 w 14"/>
                  <a:gd name="T11" fmla="*/ 0 h 172"/>
                  <a:gd name="T12" fmla="*/ 0 w 14"/>
                  <a:gd name="T13" fmla="*/ 0 h 172"/>
                  <a:gd name="T14" fmla="*/ 0 w 14"/>
                  <a:gd name="T15" fmla="*/ 0 h 172"/>
                  <a:gd name="T16" fmla="*/ 0 w 14"/>
                  <a:gd name="T17" fmla="*/ 0 h 172"/>
                  <a:gd name="T18" fmla="*/ 0 w 14"/>
                  <a:gd name="T19" fmla="*/ 0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172"/>
                  <a:gd name="T32" fmla="*/ 14 w 14"/>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172">
                    <a:moveTo>
                      <a:pt x="4" y="6"/>
                    </a:moveTo>
                    <a:lnTo>
                      <a:pt x="3" y="3"/>
                    </a:lnTo>
                    <a:lnTo>
                      <a:pt x="0" y="172"/>
                    </a:lnTo>
                    <a:lnTo>
                      <a:pt x="11" y="172"/>
                    </a:lnTo>
                    <a:lnTo>
                      <a:pt x="14" y="3"/>
                    </a:lnTo>
                    <a:lnTo>
                      <a:pt x="14" y="0"/>
                    </a:lnTo>
                    <a:lnTo>
                      <a:pt x="14" y="3"/>
                    </a:lnTo>
                    <a:lnTo>
                      <a:pt x="14" y="1"/>
                    </a:lnTo>
                    <a:lnTo>
                      <a:pt x="14" y="0"/>
                    </a:lnTo>
                    <a:lnTo>
                      <a:pt x="4" y="6"/>
                    </a:lnTo>
                    <a:close/>
                  </a:path>
                </a:pathLst>
              </a:custGeom>
              <a:solidFill>
                <a:srgbClr val="000000"/>
              </a:solidFill>
              <a:ln w="9525">
                <a:noFill/>
                <a:round/>
                <a:headEnd/>
                <a:tailEnd/>
              </a:ln>
            </p:spPr>
            <p:txBody>
              <a:bodyPr/>
              <a:lstStyle/>
              <a:p>
                <a:endParaRPr lang="en-US"/>
              </a:p>
            </p:txBody>
          </p:sp>
          <p:sp>
            <p:nvSpPr>
              <p:cNvPr id="12408" name="Freeform 1098"/>
              <p:cNvSpPr>
                <a:spLocks/>
              </p:cNvSpPr>
              <p:nvPr/>
            </p:nvSpPr>
            <p:spPr bwMode="auto">
              <a:xfrm>
                <a:off x="2824" y="3986"/>
                <a:ext cx="19" cy="20"/>
              </a:xfrm>
              <a:custGeom>
                <a:avLst/>
                <a:gdLst>
                  <a:gd name="T0" fmla="*/ 0 w 57"/>
                  <a:gd name="T1" fmla="*/ 0 h 59"/>
                  <a:gd name="T2" fmla="*/ 0 w 57"/>
                  <a:gd name="T3" fmla="*/ 0 h 59"/>
                  <a:gd name="T4" fmla="*/ 1 w 57"/>
                  <a:gd name="T5" fmla="*/ 1 h 59"/>
                  <a:gd name="T6" fmla="*/ 1 w 57"/>
                  <a:gd name="T7" fmla="*/ 1 h 59"/>
                  <a:gd name="T8" fmla="*/ 0 w 57"/>
                  <a:gd name="T9" fmla="*/ 0 h 59"/>
                  <a:gd name="T10" fmla="*/ 0 w 57"/>
                  <a:gd name="T11" fmla="*/ 0 h 59"/>
                  <a:gd name="T12" fmla="*/ 0 w 57"/>
                  <a:gd name="T13" fmla="*/ 0 h 59"/>
                  <a:gd name="T14" fmla="*/ 0 w 57"/>
                  <a:gd name="T15" fmla="*/ 0 h 59"/>
                  <a:gd name="T16" fmla="*/ 0 w 57"/>
                  <a:gd name="T17" fmla="*/ 0 h 59"/>
                  <a:gd name="T18" fmla="*/ 0 w 57"/>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7"/>
                  <a:gd name="T31" fmla="*/ 0 h 59"/>
                  <a:gd name="T32" fmla="*/ 57 w 57"/>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7" h="59">
                    <a:moveTo>
                      <a:pt x="6" y="10"/>
                    </a:moveTo>
                    <a:lnTo>
                      <a:pt x="0" y="7"/>
                    </a:lnTo>
                    <a:lnTo>
                      <a:pt x="47" y="59"/>
                    </a:lnTo>
                    <a:lnTo>
                      <a:pt x="57" y="53"/>
                    </a:lnTo>
                    <a:lnTo>
                      <a:pt x="10" y="3"/>
                    </a:lnTo>
                    <a:lnTo>
                      <a:pt x="6" y="0"/>
                    </a:lnTo>
                    <a:lnTo>
                      <a:pt x="10" y="3"/>
                    </a:lnTo>
                    <a:lnTo>
                      <a:pt x="7" y="0"/>
                    </a:lnTo>
                    <a:lnTo>
                      <a:pt x="6" y="0"/>
                    </a:lnTo>
                    <a:lnTo>
                      <a:pt x="6" y="10"/>
                    </a:lnTo>
                    <a:close/>
                  </a:path>
                </a:pathLst>
              </a:custGeom>
              <a:solidFill>
                <a:srgbClr val="000000"/>
              </a:solidFill>
              <a:ln w="9525">
                <a:noFill/>
                <a:round/>
                <a:headEnd/>
                <a:tailEnd/>
              </a:ln>
            </p:spPr>
            <p:txBody>
              <a:bodyPr/>
              <a:lstStyle/>
              <a:p>
                <a:endParaRPr lang="en-US"/>
              </a:p>
            </p:txBody>
          </p:sp>
          <p:sp>
            <p:nvSpPr>
              <p:cNvPr id="12409" name="Freeform 1099"/>
              <p:cNvSpPr>
                <a:spLocks/>
              </p:cNvSpPr>
              <p:nvPr/>
            </p:nvSpPr>
            <p:spPr bwMode="auto">
              <a:xfrm>
                <a:off x="2784" y="3986"/>
                <a:ext cx="42" cy="4"/>
              </a:xfrm>
              <a:custGeom>
                <a:avLst/>
                <a:gdLst>
                  <a:gd name="T0" fmla="*/ 0 w 126"/>
                  <a:gd name="T1" fmla="*/ 0 h 10"/>
                  <a:gd name="T2" fmla="*/ 0 w 126"/>
                  <a:gd name="T3" fmla="*/ 0 h 10"/>
                  <a:gd name="T4" fmla="*/ 2 w 126"/>
                  <a:gd name="T5" fmla="*/ 0 h 10"/>
                  <a:gd name="T6" fmla="*/ 2 w 126"/>
                  <a:gd name="T7" fmla="*/ 0 h 10"/>
                  <a:gd name="T8" fmla="*/ 0 w 126"/>
                  <a:gd name="T9" fmla="*/ 0 h 10"/>
                  <a:gd name="T10" fmla="*/ 0 w 126"/>
                  <a:gd name="T11" fmla="*/ 0 h 10"/>
                  <a:gd name="T12" fmla="*/ 0 w 126"/>
                  <a:gd name="T13" fmla="*/ 0 h 10"/>
                  <a:gd name="T14" fmla="*/ 0 w 126"/>
                  <a:gd name="T15" fmla="*/ 0 h 10"/>
                  <a:gd name="T16" fmla="*/ 0 w 126"/>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
                  <a:gd name="T28" fmla="*/ 0 h 10"/>
                  <a:gd name="T29" fmla="*/ 126 w 126"/>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 h="10">
                    <a:moveTo>
                      <a:pt x="0" y="10"/>
                    </a:moveTo>
                    <a:lnTo>
                      <a:pt x="0" y="10"/>
                    </a:lnTo>
                    <a:lnTo>
                      <a:pt x="126" y="10"/>
                    </a:lnTo>
                    <a:lnTo>
                      <a:pt x="126" y="0"/>
                    </a:lnTo>
                    <a:lnTo>
                      <a:pt x="0" y="0"/>
                    </a:lnTo>
                    <a:lnTo>
                      <a:pt x="0" y="10"/>
                    </a:lnTo>
                    <a:close/>
                  </a:path>
                </a:pathLst>
              </a:custGeom>
              <a:solidFill>
                <a:srgbClr val="000000"/>
              </a:solidFill>
              <a:ln w="9525">
                <a:noFill/>
                <a:round/>
                <a:headEnd/>
                <a:tailEnd/>
              </a:ln>
            </p:spPr>
            <p:txBody>
              <a:bodyPr/>
              <a:lstStyle/>
              <a:p>
                <a:endParaRPr lang="en-US"/>
              </a:p>
            </p:txBody>
          </p:sp>
          <p:sp>
            <p:nvSpPr>
              <p:cNvPr id="12410" name="Freeform 1100"/>
              <p:cNvSpPr>
                <a:spLocks/>
              </p:cNvSpPr>
              <p:nvPr/>
            </p:nvSpPr>
            <p:spPr bwMode="auto">
              <a:xfrm>
                <a:off x="2743" y="3986"/>
                <a:ext cx="41" cy="4"/>
              </a:xfrm>
              <a:custGeom>
                <a:avLst/>
                <a:gdLst>
                  <a:gd name="T0" fmla="*/ 0 w 125"/>
                  <a:gd name="T1" fmla="*/ 0 h 12"/>
                  <a:gd name="T2" fmla="*/ 0 w 125"/>
                  <a:gd name="T3" fmla="*/ 0 h 12"/>
                  <a:gd name="T4" fmla="*/ 1 w 125"/>
                  <a:gd name="T5" fmla="*/ 0 h 12"/>
                  <a:gd name="T6" fmla="*/ 1 w 125"/>
                  <a:gd name="T7" fmla="*/ 0 h 12"/>
                  <a:gd name="T8" fmla="*/ 0 w 125"/>
                  <a:gd name="T9" fmla="*/ 0 h 12"/>
                  <a:gd name="T10" fmla="*/ 0 w 125"/>
                  <a:gd name="T11" fmla="*/ 0 h 12"/>
                  <a:gd name="T12" fmla="*/ 0 w 125"/>
                  <a:gd name="T13" fmla="*/ 0 h 12"/>
                  <a:gd name="T14" fmla="*/ 0 w 125"/>
                  <a:gd name="T15" fmla="*/ 0 h 12"/>
                  <a:gd name="T16" fmla="*/ 0 w 125"/>
                  <a:gd name="T17" fmla="*/ 0 h 12"/>
                  <a:gd name="T18" fmla="*/ 0 w 125"/>
                  <a:gd name="T19" fmla="*/ 0 h 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12"/>
                  <a:gd name="T32" fmla="*/ 125 w 125"/>
                  <a:gd name="T33" fmla="*/ 12 h 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12">
                    <a:moveTo>
                      <a:pt x="8" y="8"/>
                    </a:moveTo>
                    <a:lnTo>
                      <a:pt x="4" y="9"/>
                    </a:lnTo>
                    <a:lnTo>
                      <a:pt x="125" y="12"/>
                    </a:lnTo>
                    <a:lnTo>
                      <a:pt x="125" y="2"/>
                    </a:lnTo>
                    <a:lnTo>
                      <a:pt x="4" y="0"/>
                    </a:lnTo>
                    <a:lnTo>
                      <a:pt x="0" y="1"/>
                    </a:lnTo>
                    <a:lnTo>
                      <a:pt x="4" y="0"/>
                    </a:lnTo>
                    <a:lnTo>
                      <a:pt x="1" y="0"/>
                    </a:lnTo>
                    <a:lnTo>
                      <a:pt x="0" y="1"/>
                    </a:lnTo>
                    <a:lnTo>
                      <a:pt x="8" y="8"/>
                    </a:lnTo>
                    <a:close/>
                  </a:path>
                </a:pathLst>
              </a:custGeom>
              <a:solidFill>
                <a:srgbClr val="000000"/>
              </a:solidFill>
              <a:ln w="9525">
                <a:noFill/>
                <a:round/>
                <a:headEnd/>
                <a:tailEnd/>
              </a:ln>
            </p:spPr>
            <p:txBody>
              <a:bodyPr/>
              <a:lstStyle/>
              <a:p>
                <a:endParaRPr lang="en-US"/>
              </a:p>
            </p:txBody>
          </p:sp>
          <p:sp>
            <p:nvSpPr>
              <p:cNvPr id="12411" name="Freeform 1101"/>
              <p:cNvSpPr>
                <a:spLocks/>
              </p:cNvSpPr>
              <p:nvPr/>
            </p:nvSpPr>
            <p:spPr bwMode="auto">
              <a:xfrm>
                <a:off x="2725" y="3986"/>
                <a:ext cx="20" cy="19"/>
              </a:xfrm>
              <a:custGeom>
                <a:avLst/>
                <a:gdLst>
                  <a:gd name="T0" fmla="*/ 0 w 61"/>
                  <a:gd name="T1" fmla="*/ 1 h 58"/>
                  <a:gd name="T2" fmla="*/ 0 w 61"/>
                  <a:gd name="T3" fmla="*/ 1 h 58"/>
                  <a:gd name="T4" fmla="*/ 1 w 61"/>
                  <a:gd name="T5" fmla="*/ 0 h 58"/>
                  <a:gd name="T6" fmla="*/ 1 w 61"/>
                  <a:gd name="T7" fmla="*/ 0 h 58"/>
                  <a:gd name="T8" fmla="*/ 0 w 61"/>
                  <a:gd name="T9" fmla="*/ 1 h 58"/>
                  <a:gd name="T10" fmla="*/ 0 w 61"/>
                  <a:gd name="T11" fmla="*/ 1 h 58"/>
                  <a:gd name="T12" fmla="*/ 0 w 61"/>
                  <a:gd name="T13" fmla="*/ 1 h 58"/>
                  <a:gd name="T14" fmla="*/ 0 w 61"/>
                  <a:gd name="T15" fmla="*/ 1 h 58"/>
                  <a:gd name="T16" fmla="*/ 0 w 61"/>
                  <a:gd name="T17" fmla="*/ 1 h 58"/>
                  <a:gd name="T18" fmla="*/ 0 w 61"/>
                  <a:gd name="T19" fmla="*/ 1 h 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
                  <a:gd name="T31" fmla="*/ 0 h 58"/>
                  <a:gd name="T32" fmla="*/ 61 w 61"/>
                  <a:gd name="T33" fmla="*/ 58 h 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 h="58">
                    <a:moveTo>
                      <a:pt x="11" y="54"/>
                    </a:moveTo>
                    <a:lnTo>
                      <a:pt x="10" y="58"/>
                    </a:lnTo>
                    <a:lnTo>
                      <a:pt x="61" y="7"/>
                    </a:lnTo>
                    <a:lnTo>
                      <a:pt x="53" y="0"/>
                    </a:lnTo>
                    <a:lnTo>
                      <a:pt x="2" y="51"/>
                    </a:lnTo>
                    <a:lnTo>
                      <a:pt x="0" y="54"/>
                    </a:lnTo>
                    <a:lnTo>
                      <a:pt x="2" y="51"/>
                    </a:lnTo>
                    <a:lnTo>
                      <a:pt x="0" y="52"/>
                    </a:lnTo>
                    <a:lnTo>
                      <a:pt x="0" y="54"/>
                    </a:lnTo>
                    <a:lnTo>
                      <a:pt x="11" y="54"/>
                    </a:lnTo>
                    <a:close/>
                  </a:path>
                </a:pathLst>
              </a:custGeom>
              <a:solidFill>
                <a:srgbClr val="000000"/>
              </a:solidFill>
              <a:ln w="9525">
                <a:noFill/>
                <a:round/>
                <a:headEnd/>
                <a:tailEnd/>
              </a:ln>
            </p:spPr>
            <p:txBody>
              <a:bodyPr/>
              <a:lstStyle/>
              <a:p>
                <a:endParaRPr lang="en-US"/>
              </a:p>
            </p:txBody>
          </p:sp>
          <p:sp>
            <p:nvSpPr>
              <p:cNvPr id="12412" name="Freeform 1102"/>
              <p:cNvSpPr>
                <a:spLocks/>
              </p:cNvSpPr>
              <p:nvPr/>
            </p:nvSpPr>
            <p:spPr bwMode="auto">
              <a:xfrm>
                <a:off x="2724" y="4004"/>
                <a:ext cx="5" cy="56"/>
              </a:xfrm>
              <a:custGeom>
                <a:avLst/>
                <a:gdLst>
                  <a:gd name="T0" fmla="*/ 0 w 13"/>
                  <a:gd name="T1" fmla="*/ 2 h 168"/>
                  <a:gd name="T2" fmla="*/ 0 w 13"/>
                  <a:gd name="T3" fmla="*/ 2 h 168"/>
                  <a:gd name="T4" fmla="*/ 0 w 13"/>
                  <a:gd name="T5" fmla="*/ 0 h 168"/>
                  <a:gd name="T6" fmla="*/ 0 w 13"/>
                  <a:gd name="T7" fmla="*/ 0 h 168"/>
                  <a:gd name="T8" fmla="*/ 0 w 13"/>
                  <a:gd name="T9" fmla="*/ 2 h 168"/>
                  <a:gd name="T10" fmla="*/ 0 w 13"/>
                  <a:gd name="T11" fmla="*/ 2 h 168"/>
                  <a:gd name="T12" fmla="*/ 0 w 13"/>
                  <a:gd name="T13" fmla="*/ 2 h 168"/>
                  <a:gd name="T14" fmla="*/ 0 w 13"/>
                  <a:gd name="T15" fmla="*/ 2 h 168"/>
                  <a:gd name="T16" fmla="*/ 0 w 13"/>
                  <a:gd name="T17" fmla="*/ 2 h 168"/>
                  <a:gd name="T18" fmla="*/ 0 w 13"/>
                  <a:gd name="T19" fmla="*/ 2 h 1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68"/>
                  <a:gd name="T32" fmla="*/ 13 w 13"/>
                  <a:gd name="T33" fmla="*/ 168 h 1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68">
                    <a:moveTo>
                      <a:pt x="12" y="168"/>
                    </a:moveTo>
                    <a:lnTo>
                      <a:pt x="12" y="168"/>
                    </a:lnTo>
                    <a:lnTo>
                      <a:pt x="13" y="0"/>
                    </a:lnTo>
                    <a:lnTo>
                      <a:pt x="2" y="0"/>
                    </a:lnTo>
                    <a:lnTo>
                      <a:pt x="0" y="168"/>
                    </a:lnTo>
                    <a:lnTo>
                      <a:pt x="12" y="168"/>
                    </a:lnTo>
                    <a:close/>
                  </a:path>
                </a:pathLst>
              </a:custGeom>
              <a:solidFill>
                <a:srgbClr val="000000"/>
              </a:solidFill>
              <a:ln w="9525">
                <a:noFill/>
                <a:round/>
                <a:headEnd/>
                <a:tailEnd/>
              </a:ln>
            </p:spPr>
            <p:txBody>
              <a:bodyPr/>
              <a:lstStyle/>
              <a:p>
                <a:endParaRPr lang="en-US"/>
              </a:p>
            </p:txBody>
          </p:sp>
          <p:sp>
            <p:nvSpPr>
              <p:cNvPr id="12413" name="Freeform 1103"/>
              <p:cNvSpPr>
                <a:spLocks/>
              </p:cNvSpPr>
              <p:nvPr/>
            </p:nvSpPr>
            <p:spPr bwMode="auto">
              <a:xfrm>
                <a:off x="2724" y="4060"/>
                <a:ext cx="6" cy="7"/>
              </a:xfrm>
              <a:custGeom>
                <a:avLst/>
                <a:gdLst>
                  <a:gd name="T0" fmla="*/ 0 w 16"/>
                  <a:gd name="T1" fmla="*/ 0 h 21"/>
                  <a:gd name="T2" fmla="*/ 0 w 16"/>
                  <a:gd name="T3" fmla="*/ 0 h 21"/>
                  <a:gd name="T4" fmla="*/ 0 w 16"/>
                  <a:gd name="T5" fmla="*/ 0 h 21"/>
                  <a:gd name="T6" fmla="*/ 0 w 16"/>
                  <a:gd name="T7" fmla="*/ 0 h 21"/>
                  <a:gd name="T8" fmla="*/ 0 w 16"/>
                  <a:gd name="T9" fmla="*/ 0 h 21"/>
                  <a:gd name="T10" fmla="*/ 0 w 16"/>
                  <a:gd name="T11" fmla="*/ 0 h 21"/>
                  <a:gd name="T12" fmla="*/ 0 w 16"/>
                  <a:gd name="T13" fmla="*/ 0 h 21"/>
                  <a:gd name="T14" fmla="*/ 0 w 16"/>
                  <a:gd name="T15" fmla="*/ 0 h 21"/>
                  <a:gd name="T16" fmla="*/ 0 w 16"/>
                  <a:gd name="T17" fmla="*/ 0 h 21"/>
                  <a:gd name="T18" fmla="*/ 0 w 16"/>
                  <a:gd name="T19" fmla="*/ 0 h 21"/>
                  <a:gd name="T20" fmla="*/ 0 w 16"/>
                  <a:gd name="T21" fmla="*/ 0 h 21"/>
                  <a:gd name="T22" fmla="*/ 0 w 16"/>
                  <a:gd name="T23" fmla="*/ 0 h 21"/>
                  <a:gd name="T24" fmla="*/ 0 w 16"/>
                  <a:gd name="T25" fmla="*/ 0 h 21"/>
                  <a:gd name="T26" fmla="*/ 0 w 16"/>
                  <a:gd name="T27" fmla="*/ 0 h 21"/>
                  <a:gd name="T28" fmla="*/ 0 w 16"/>
                  <a:gd name="T29" fmla="*/ 0 h 21"/>
                  <a:gd name="T30" fmla="*/ 0 w 16"/>
                  <a:gd name="T31" fmla="*/ 0 h 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
                  <a:gd name="T49" fmla="*/ 0 h 21"/>
                  <a:gd name="T50" fmla="*/ 16 w 16"/>
                  <a:gd name="T51" fmla="*/ 21 h 2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 h="21">
                    <a:moveTo>
                      <a:pt x="16" y="12"/>
                    </a:moveTo>
                    <a:lnTo>
                      <a:pt x="16" y="12"/>
                    </a:lnTo>
                    <a:lnTo>
                      <a:pt x="15" y="11"/>
                    </a:lnTo>
                    <a:lnTo>
                      <a:pt x="12" y="8"/>
                    </a:lnTo>
                    <a:lnTo>
                      <a:pt x="12" y="5"/>
                    </a:lnTo>
                    <a:lnTo>
                      <a:pt x="12" y="0"/>
                    </a:lnTo>
                    <a:lnTo>
                      <a:pt x="0" y="0"/>
                    </a:lnTo>
                    <a:lnTo>
                      <a:pt x="0" y="7"/>
                    </a:lnTo>
                    <a:lnTo>
                      <a:pt x="2" y="12"/>
                    </a:lnTo>
                    <a:lnTo>
                      <a:pt x="5" y="17"/>
                    </a:lnTo>
                    <a:lnTo>
                      <a:pt x="11" y="21"/>
                    </a:lnTo>
                    <a:lnTo>
                      <a:pt x="16" y="12"/>
                    </a:lnTo>
                    <a:close/>
                  </a:path>
                </a:pathLst>
              </a:custGeom>
              <a:solidFill>
                <a:srgbClr val="000000"/>
              </a:solidFill>
              <a:ln w="9525">
                <a:noFill/>
                <a:round/>
                <a:headEnd/>
                <a:tailEnd/>
              </a:ln>
            </p:spPr>
            <p:txBody>
              <a:bodyPr/>
              <a:lstStyle/>
              <a:p>
                <a:endParaRPr lang="en-US"/>
              </a:p>
            </p:txBody>
          </p:sp>
          <p:sp>
            <p:nvSpPr>
              <p:cNvPr id="12414" name="Freeform 1104"/>
              <p:cNvSpPr>
                <a:spLocks/>
              </p:cNvSpPr>
              <p:nvPr/>
            </p:nvSpPr>
            <p:spPr bwMode="auto">
              <a:xfrm>
                <a:off x="2728" y="4051"/>
                <a:ext cx="21" cy="17"/>
              </a:xfrm>
              <a:custGeom>
                <a:avLst/>
                <a:gdLst>
                  <a:gd name="T0" fmla="*/ 1 w 63"/>
                  <a:gd name="T1" fmla="*/ 0 h 50"/>
                  <a:gd name="T2" fmla="*/ 1 w 63"/>
                  <a:gd name="T3" fmla="*/ 0 h 50"/>
                  <a:gd name="T4" fmla="*/ 1 w 63"/>
                  <a:gd name="T5" fmla="*/ 0 h 50"/>
                  <a:gd name="T6" fmla="*/ 1 w 63"/>
                  <a:gd name="T7" fmla="*/ 0 h 50"/>
                  <a:gd name="T8" fmla="*/ 0 w 63"/>
                  <a:gd name="T9" fmla="*/ 0 h 50"/>
                  <a:gd name="T10" fmla="*/ 0 w 63"/>
                  <a:gd name="T11" fmla="*/ 0 h 50"/>
                  <a:gd name="T12" fmla="*/ 0 w 63"/>
                  <a:gd name="T13" fmla="*/ 0 h 50"/>
                  <a:gd name="T14" fmla="*/ 0 w 63"/>
                  <a:gd name="T15" fmla="*/ 0 h 50"/>
                  <a:gd name="T16" fmla="*/ 0 w 63"/>
                  <a:gd name="T17" fmla="*/ 0 h 50"/>
                  <a:gd name="T18" fmla="*/ 0 w 63"/>
                  <a:gd name="T19" fmla="*/ 0 h 50"/>
                  <a:gd name="T20" fmla="*/ 0 w 63"/>
                  <a:gd name="T21" fmla="*/ 1 h 50"/>
                  <a:gd name="T22" fmla="*/ 0 w 63"/>
                  <a:gd name="T23" fmla="*/ 1 h 50"/>
                  <a:gd name="T24" fmla="*/ 0 w 63"/>
                  <a:gd name="T25" fmla="*/ 1 h 50"/>
                  <a:gd name="T26" fmla="*/ 0 w 63"/>
                  <a:gd name="T27" fmla="*/ 1 h 50"/>
                  <a:gd name="T28" fmla="*/ 0 w 63"/>
                  <a:gd name="T29" fmla="*/ 0 h 50"/>
                  <a:gd name="T30" fmla="*/ 1 w 63"/>
                  <a:gd name="T31" fmla="*/ 0 h 50"/>
                  <a:gd name="T32" fmla="*/ 1 w 63"/>
                  <a:gd name="T33" fmla="*/ 0 h 50"/>
                  <a:gd name="T34" fmla="*/ 1 w 63"/>
                  <a:gd name="T35" fmla="*/ 0 h 50"/>
                  <a:gd name="T36" fmla="*/ 1 w 63"/>
                  <a:gd name="T37" fmla="*/ 0 h 50"/>
                  <a:gd name="T38" fmla="*/ 1 w 63"/>
                  <a:gd name="T39" fmla="*/ 0 h 50"/>
                  <a:gd name="T40" fmla="*/ 1 w 63"/>
                  <a:gd name="T41" fmla="*/ 0 h 50"/>
                  <a:gd name="T42" fmla="*/ 1 w 63"/>
                  <a:gd name="T43" fmla="*/ 0 h 50"/>
                  <a:gd name="T44" fmla="*/ 1 w 63"/>
                  <a:gd name="T45" fmla="*/ 0 h 50"/>
                  <a:gd name="T46" fmla="*/ 1 w 63"/>
                  <a:gd name="T47" fmla="*/ 0 h 5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63"/>
                  <a:gd name="T73" fmla="*/ 0 h 50"/>
                  <a:gd name="T74" fmla="*/ 63 w 63"/>
                  <a:gd name="T75" fmla="*/ 50 h 5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63" h="50">
                    <a:moveTo>
                      <a:pt x="53" y="0"/>
                    </a:moveTo>
                    <a:lnTo>
                      <a:pt x="52" y="1"/>
                    </a:lnTo>
                    <a:lnTo>
                      <a:pt x="51" y="5"/>
                    </a:lnTo>
                    <a:lnTo>
                      <a:pt x="45" y="11"/>
                    </a:lnTo>
                    <a:lnTo>
                      <a:pt x="40" y="18"/>
                    </a:lnTo>
                    <a:lnTo>
                      <a:pt x="31" y="25"/>
                    </a:lnTo>
                    <a:lnTo>
                      <a:pt x="23" y="32"/>
                    </a:lnTo>
                    <a:lnTo>
                      <a:pt x="15" y="37"/>
                    </a:lnTo>
                    <a:lnTo>
                      <a:pt x="8" y="39"/>
                    </a:lnTo>
                    <a:lnTo>
                      <a:pt x="5" y="39"/>
                    </a:lnTo>
                    <a:lnTo>
                      <a:pt x="0" y="48"/>
                    </a:lnTo>
                    <a:lnTo>
                      <a:pt x="11" y="50"/>
                    </a:lnTo>
                    <a:lnTo>
                      <a:pt x="20" y="45"/>
                    </a:lnTo>
                    <a:lnTo>
                      <a:pt x="30" y="40"/>
                    </a:lnTo>
                    <a:lnTo>
                      <a:pt x="40" y="32"/>
                    </a:lnTo>
                    <a:lnTo>
                      <a:pt x="48" y="24"/>
                    </a:lnTo>
                    <a:lnTo>
                      <a:pt x="55" y="17"/>
                    </a:lnTo>
                    <a:lnTo>
                      <a:pt x="60" y="10"/>
                    </a:lnTo>
                    <a:lnTo>
                      <a:pt x="63" y="3"/>
                    </a:lnTo>
                    <a:lnTo>
                      <a:pt x="63" y="4"/>
                    </a:lnTo>
                    <a:lnTo>
                      <a:pt x="53" y="0"/>
                    </a:lnTo>
                    <a:lnTo>
                      <a:pt x="52" y="0"/>
                    </a:lnTo>
                    <a:lnTo>
                      <a:pt x="52" y="1"/>
                    </a:lnTo>
                    <a:lnTo>
                      <a:pt x="53" y="0"/>
                    </a:lnTo>
                    <a:close/>
                  </a:path>
                </a:pathLst>
              </a:custGeom>
              <a:solidFill>
                <a:srgbClr val="000000"/>
              </a:solidFill>
              <a:ln w="9525">
                <a:noFill/>
                <a:round/>
                <a:headEnd/>
                <a:tailEnd/>
              </a:ln>
            </p:spPr>
            <p:txBody>
              <a:bodyPr/>
              <a:lstStyle/>
              <a:p>
                <a:endParaRPr lang="en-US"/>
              </a:p>
            </p:txBody>
          </p:sp>
          <p:sp>
            <p:nvSpPr>
              <p:cNvPr id="12415" name="Freeform 1105"/>
              <p:cNvSpPr>
                <a:spLocks/>
              </p:cNvSpPr>
              <p:nvPr/>
            </p:nvSpPr>
            <p:spPr bwMode="auto">
              <a:xfrm>
                <a:off x="2742" y="4032"/>
                <a:ext cx="7" cy="20"/>
              </a:xfrm>
              <a:custGeom>
                <a:avLst/>
                <a:gdLst>
                  <a:gd name="T0" fmla="*/ 0 w 23"/>
                  <a:gd name="T1" fmla="*/ 0 h 60"/>
                  <a:gd name="T2" fmla="*/ 0 w 23"/>
                  <a:gd name="T3" fmla="*/ 0 h 60"/>
                  <a:gd name="T4" fmla="*/ 0 w 23"/>
                  <a:gd name="T5" fmla="*/ 0 h 60"/>
                  <a:gd name="T6" fmla="*/ 0 w 23"/>
                  <a:gd name="T7" fmla="*/ 0 h 60"/>
                  <a:gd name="T8" fmla="*/ 0 w 23"/>
                  <a:gd name="T9" fmla="*/ 0 h 60"/>
                  <a:gd name="T10" fmla="*/ 0 w 23"/>
                  <a:gd name="T11" fmla="*/ 0 h 60"/>
                  <a:gd name="T12" fmla="*/ 0 w 23"/>
                  <a:gd name="T13" fmla="*/ 1 h 60"/>
                  <a:gd name="T14" fmla="*/ 0 w 23"/>
                  <a:gd name="T15" fmla="*/ 1 h 60"/>
                  <a:gd name="T16" fmla="*/ 0 w 23"/>
                  <a:gd name="T17" fmla="*/ 1 h 60"/>
                  <a:gd name="T18" fmla="*/ 0 w 23"/>
                  <a:gd name="T19" fmla="*/ 1 h 60"/>
                  <a:gd name="T20" fmla="*/ 0 w 23"/>
                  <a:gd name="T21" fmla="*/ 1 h 60"/>
                  <a:gd name="T22" fmla="*/ 0 w 23"/>
                  <a:gd name="T23" fmla="*/ 1 h 60"/>
                  <a:gd name="T24" fmla="*/ 0 w 23"/>
                  <a:gd name="T25" fmla="*/ 1 h 60"/>
                  <a:gd name="T26" fmla="*/ 0 w 23"/>
                  <a:gd name="T27" fmla="*/ 1 h 60"/>
                  <a:gd name="T28" fmla="*/ 0 w 23"/>
                  <a:gd name="T29" fmla="*/ 0 h 60"/>
                  <a:gd name="T30" fmla="*/ 0 w 23"/>
                  <a:gd name="T31" fmla="*/ 0 h 60"/>
                  <a:gd name="T32" fmla="*/ 0 w 23"/>
                  <a:gd name="T33" fmla="*/ 0 h 60"/>
                  <a:gd name="T34" fmla="*/ 0 w 23"/>
                  <a:gd name="T35" fmla="*/ 0 h 60"/>
                  <a:gd name="T36" fmla="*/ 0 w 23"/>
                  <a:gd name="T37" fmla="*/ 0 h 60"/>
                  <a:gd name="T38" fmla="*/ 0 w 23"/>
                  <a:gd name="T39" fmla="*/ 0 h 60"/>
                  <a:gd name="T40" fmla="*/ 0 w 23"/>
                  <a:gd name="T41" fmla="*/ 0 h 60"/>
                  <a:gd name="T42" fmla="*/ 0 w 23"/>
                  <a:gd name="T43" fmla="*/ 0 h 60"/>
                  <a:gd name="T44" fmla="*/ 0 w 23"/>
                  <a:gd name="T45" fmla="*/ 0 h 60"/>
                  <a:gd name="T46" fmla="*/ 0 w 23"/>
                  <a:gd name="T47" fmla="*/ 0 h 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
                  <a:gd name="T73" fmla="*/ 0 h 60"/>
                  <a:gd name="T74" fmla="*/ 23 w 23"/>
                  <a:gd name="T75" fmla="*/ 60 h 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 h="60">
                    <a:moveTo>
                      <a:pt x="0" y="3"/>
                    </a:moveTo>
                    <a:lnTo>
                      <a:pt x="0" y="3"/>
                    </a:lnTo>
                    <a:lnTo>
                      <a:pt x="4" y="13"/>
                    </a:lnTo>
                    <a:lnTo>
                      <a:pt x="7" y="22"/>
                    </a:lnTo>
                    <a:lnTo>
                      <a:pt x="10" y="30"/>
                    </a:lnTo>
                    <a:lnTo>
                      <a:pt x="11" y="39"/>
                    </a:lnTo>
                    <a:lnTo>
                      <a:pt x="12" y="46"/>
                    </a:lnTo>
                    <a:lnTo>
                      <a:pt x="12" y="52"/>
                    </a:lnTo>
                    <a:lnTo>
                      <a:pt x="12" y="55"/>
                    </a:lnTo>
                    <a:lnTo>
                      <a:pt x="12" y="56"/>
                    </a:lnTo>
                    <a:lnTo>
                      <a:pt x="22" y="60"/>
                    </a:lnTo>
                    <a:lnTo>
                      <a:pt x="23" y="56"/>
                    </a:lnTo>
                    <a:lnTo>
                      <a:pt x="23" y="52"/>
                    </a:lnTo>
                    <a:lnTo>
                      <a:pt x="23" y="46"/>
                    </a:lnTo>
                    <a:lnTo>
                      <a:pt x="22" y="37"/>
                    </a:lnTo>
                    <a:lnTo>
                      <a:pt x="21" y="29"/>
                    </a:lnTo>
                    <a:lnTo>
                      <a:pt x="18" y="20"/>
                    </a:lnTo>
                    <a:lnTo>
                      <a:pt x="15" y="10"/>
                    </a:lnTo>
                    <a:lnTo>
                      <a:pt x="10" y="0"/>
                    </a:lnTo>
                    <a:lnTo>
                      <a:pt x="0" y="3"/>
                    </a:lnTo>
                    <a:close/>
                  </a:path>
                </a:pathLst>
              </a:custGeom>
              <a:solidFill>
                <a:srgbClr val="000000"/>
              </a:solidFill>
              <a:ln w="9525">
                <a:noFill/>
                <a:round/>
                <a:headEnd/>
                <a:tailEnd/>
              </a:ln>
            </p:spPr>
            <p:txBody>
              <a:bodyPr/>
              <a:lstStyle/>
              <a:p>
                <a:endParaRPr lang="en-US"/>
              </a:p>
            </p:txBody>
          </p:sp>
          <p:sp>
            <p:nvSpPr>
              <p:cNvPr id="12416" name="Freeform 1106"/>
              <p:cNvSpPr>
                <a:spLocks/>
              </p:cNvSpPr>
              <p:nvPr/>
            </p:nvSpPr>
            <p:spPr bwMode="auto">
              <a:xfrm>
                <a:off x="2735" y="4004"/>
                <a:ext cx="10" cy="29"/>
              </a:xfrm>
              <a:custGeom>
                <a:avLst/>
                <a:gdLst>
                  <a:gd name="T0" fmla="*/ 0 w 31"/>
                  <a:gd name="T1" fmla="*/ 0 h 89"/>
                  <a:gd name="T2" fmla="*/ 0 w 31"/>
                  <a:gd name="T3" fmla="*/ 0 h 89"/>
                  <a:gd name="T4" fmla="*/ 0 w 31"/>
                  <a:gd name="T5" fmla="*/ 0 h 89"/>
                  <a:gd name="T6" fmla="*/ 0 w 31"/>
                  <a:gd name="T7" fmla="*/ 0 h 89"/>
                  <a:gd name="T8" fmla="*/ 0 w 31"/>
                  <a:gd name="T9" fmla="*/ 0 h 89"/>
                  <a:gd name="T10" fmla="*/ 0 w 31"/>
                  <a:gd name="T11" fmla="*/ 0 h 89"/>
                  <a:gd name="T12" fmla="*/ 0 w 31"/>
                  <a:gd name="T13" fmla="*/ 1 h 89"/>
                  <a:gd name="T14" fmla="*/ 0 w 31"/>
                  <a:gd name="T15" fmla="*/ 1 h 89"/>
                  <a:gd name="T16" fmla="*/ 0 w 31"/>
                  <a:gd name="T17" fmla="*/ 1 h 89"/>
                  <a:gd name="T18" fmla="*/ 0 w 31"/>
                  <a:gd name="T19" fmla="*/ 1 h 89"/>
                  <a:gd name="T20" fmla="*/ 0 w 31"/>
                  <a:gd name="T21" fmla="*/ 1 h 89"/>
                  <a:gd name="T22" fmla="*/ 0 w 31"/>
                  <a:gd name="T23" fmla="*/ 1 h 89"/>
                  <a:gd name="T24" fmla="*/ 0 w 31"/>
                  <a:gd name="T25" fmla="*/ 1 h 89"/>
                  <a:gd name="T26" fmla="*/ 0 w 31"/>
                  <a:gd name="T27" fmla="*/ 1 h 89"/>
                  <a:gd name="T28" fmla="*/ 0 w 31"/>
                  <a:gd name="T29" fmla="*/ 0 h 89"/>
                  <a:gd name="T30" fmla="*/ 0 w 31"/>
                  <a:gd name="T31" fmla="*/ 0 h 89"/>
                  <a:gd name="T32" fmla="*/ 0 w 31"/>
                  <a:gd name="T33" fmla="*/ 0 h 89"/>
                  <a:gd name="T34" fmla="*/ 0 w 31"/>
                  <a:gd name="T35" fmla="*/ 0 h 89"/>
                  <a:gd name="T36" fmla="*/ 0 w 31"/>
                  <a:gd name="T37" fmla="*/ 0 h 89"/>
                  <a:gd name="T38" fmla="*/ 0 w 31"/>
                  <a:gd name="T39" fmla="*/ 0 h 89"/>
                  <a:gd name="T40" fmla="*/ 0 w 31"/>
                  <a:gd name="T41" fmla="*/ 0 h 89"/>
                  <a:gd name="T42" fmla="*/ 0 w 31"/>
                  <a:gd name="T43" fmla="*/ 0 h 89"/>
                  <a:gd name="T44" fmla="*/ 0 w 31"/>
                  <a:gd name="T45" fmla="*/ 0 h 8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
                  <a:gd name="T70" fmla="*/ 0 h 89"/>
                  <a:gd name="T71" fmla="*/ 31 w 31"/>
                  <a:gd name="T72" fmla="*/ 89 h 8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 h="89">
                    <a:moveTo>
                      <a:pt x="6" y="0"/>
                    </a:moveTo>
                    <a:lnTo>
                      <a:pt x="6" y="0"/>
                    </a:lnTo>
                    <a:lnTo>
                      <a:pt x="2" y="7"/>
                    </a:lnTo>
                    <a:lnTo>
                      <a:pt x="0" y="15"/>
                    </a:lnTo>
                    <a:lnTo>
                      <a:pt x="0" y="25"/>
                    </a:lnTo>
                    <a:lnTo>
                      <a:pt x="2" y="35"/>
                    </a:lnTo>
                    <a:lnTo>
                      <a:pt x="4" y="47"/>
                    </a:lnTo>
                    <a:lnTo>
                      <a:pt x="9" y="60"/>
                    </a:lnTo>
                    <a:lnTo>
                      <a:pt x="14" y="74"/>
                    </a:lnTo>
                    <a:lnTo>
                      <a:pt x="21" y="89"/>
                    </a:lnTo>
                    <a:lnTo>
                      <a:pt x="31" y="86"/>
                    </a:lnTo>
                    <a:lnTo>
                      <a:pt x="25" y="72"/>
                    </a:lnTo>
                    <a:lnTo>
                      <a:pt x="20" y="58"/>
                    </a:lnTo>
                    <a:lnTo>
                      <a:pt x="15" y="45"/>
                    </a:lnTo>
                    <a:lnTo>
                      <a:pt x="13" y="34"/>
                    </a:lnTo>
                    <a:lnTo>
                      <a:pt x="11" y="25"/>
                    </a:lnTo>
                    <a:lnTo>
                      <a:pt x="11" y="17"/>
                    </a:lnTo>
                    <a:lnTo>
                      <a:pt x="13" y="10"/>
                    </a:lnTo>
                    <a:lnTo>
                      <a:pt x="15" y="5"/>
                    </a:lnTo>
                    <a:lnTo>
                      <a:pt x="14" y="5"/>
                    </a:lnTo>
                    <a:lnTo>
                      <a:pt x="6" y="0"/>
                    </a:lnTo>
                    <a:close/>
                  </a:path>
                </a:pathLst>
              </a:custGeom>
              <a:solidFill>
                <a:srgbClr val="000000"/>
              </a:solidFill>
              <a:ln w="9525">
                <a:noFill/>
                <a:round/>
                <a:headEnd/>
                <a:tailEnd/>
              </a:ln>
            </p:spPr>
            <p:txBody>
              <a:bodyPr/>
              <a:lstStyle/>
              <a:p>
                <a:endParaRPr lang="en-US"/>
              </a:p>
            </p:txBody>
          </p:sp>
          <p:sp>
            <p:nvSpPr>
              <p:cNvPr id="12417" name="Freeform 1107"/>
              <p:cNvSpPr>
                <a:spLocks/>
              </p:cNvSpPr>
              <p:nvPr/>
            </p:nvSpPr>
            <p:spPr bwMode="auto">
              <a:xfrm>
                <a:off x="2737" y="3989"/>
                <a:ext cx="12" cy="16"/>
              </a:xfrm>
              <a:custGeom>
                <a:avLst/>
                <a:gdLst>
                  <a:gd name="T0" fmla="*/ 0 w 37"/>
                  <a:gd name="T1" fmla="*/ 0 h 48"/>
                  <a:gd name="T2" fmla="*/ 0 w 37"/>
                  <a:gd name="T3" fmla="*/ 0 h 48"/>
                  <a:gd name="T4" fmla="*/ 0 w 37"/>
                  <a:gd name="T5" fmla="*/ 0 h 48"/>
                  <a:gd name="T6" fmla="*/ 0 w 37"/>
                  <a:gd name="T7" fmla="*/ 0 h 48"/>
                  <a:gd name="T8" fmla="*/ 0 w 37"/>
                  <a:gd name="T9" fmla="*/ 0 h 48"/>
                  <a:gd name="T10" fmla="*/ 0 w 37"/>
                  <a:gd name="T11" fmla="*/ 0 h 48"/>
                  <a:gd name="T12" fmla="*/ 0 w 37"/>
                  <a:gd name="T13" fmla="*/ 0 h 48"/>
                  <a:gd name="T14" fmla="*/ 0 w 37"/>
                  <a:gd name="T15" fmla="*/ 0 h 48"/>
                  <a:gd name="T16" fmla="*/ 0 w 37"/>
                  <a:gd name="T17" fmla="*/ 0 h 48"/>
                  <a:gd name="T18" fmla="*/ 0 w 37"/>
                  <a:gd name="T19" fmla="*/ 1 h 48"/>
                  <a:gd name="T20" fmla="*/ 0 w 37"/>
                  <a:gd name="T21" fmla="*/ 1 h 48"/>
                  <a:gd name="T22" fmla="*/ 0 w 37"/>
                  <a:gd name="T23" fmla="*/ 1 h 48"/>
                  <a:gd name="T24" fmla="*/ 0 w 37"/>
                  <a:gd name="T25" fmla="*/ 0 h 48"/>
                  <a:gd name="T26" fmla="*/ 0 w 37"/>
                  <a:gd name="T27" fmla="*/ 0 h 48"/>
                  <a:gd name="T28" fmla="*/ 0 w 37"/>
                  <a:gd name="T29" fmla="*/ 0 h 48"/>
                  <a:gd name="T30" fmla="*/ 0 w 37"/>
                  <a:gd name="T31" fmla="*/ 0 h 48"/>
                  <a:gd name="T32" fmla="*/ 0 w 37"/>
                  <a:gd name="T33" fmla="*/ 0 h 48"/>
                  <a:gd name="T34" fmla="*/ 0 w 37"/>
                  <a:gd name="T35" fmla="*/ 0 h 48"/>
                  <a:gd name="T36" fmla="*/ 0 w 37"/>
                  <a:gd name="T37" fmla="*/ 0 h 48"/>
                  <a:gd name="T38" fmla="*/ 0 w 37"/>
                  <a:gd name="T39" fmla="*/ 0 h 48"/>
                  <a:gd name="T40" fmla="*/ 0 w 37"/>
                  <a:gd name="T41" fmla="*/ 0 h 48"/>
                  <a:gd name="T42" fmla="*/ 0 w 37"/>
                  <a:gd name="T43" fmla="*/ 0 h 48"/>
                  <a:gd name="T44" fmla="*/ 0 w 37"/>
                  <a:gd name="T45" fmla="*/ 0 h 48"/>
                  <a:gd name="T46" fmla="*/ 0 w 37"/>
                  <a:gd name="T47" fmla="*/ 0 h 4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7"/>
                  <a:gd name="T73" fmla="*/ 0 h 48"/>
                  <a:gd name="T74" fmla="*/ 37 w 37"/>
                  <a:gd name="T75" fmla="*/ 48 h 4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7" h="48">
                    <a:moveTo>
                      <a:pt x="30" y="1"/>
                    </a:moveTo>
                    <a:lnTo>
                      <a:pt x="30" y="0"/>
                    </a:lnTo>
                    <a:lnTo>
                      <a:pt x="26" y="4"/>
                    </a:lnTo>
                    <a:lnTo>
                      <a:pt x="23" y="8"/>
                    </a:lnTo>
                    <a:lnTo>
                      <a:pt x="19" y="14"/>
                    </a:lnTo>
                    <a:lnTo>
                      <a:pt x="16" y="20"/>
                    </a:lnTo>
                    <a:lnTo>
                      <a:pt x="12" y="25"/>
                    </a:lnTo>
                    <a:lnTo>
                      <a:pt x="8" y="33"/>
                    </a:lnTo>
                    <a:lnTo>
                      <a:pt x="4" y="37"/>
                    </a:lnTo>
                    <a:lnTo>
                      <a:pt x="0" y="43"/>
                    </a:lnTo>
                    <a:lnTo>
                      <a:pt x="8" y="48"/>
                    </a:lnTo>
                    <a:lnTo>
                      <a:pt x="14" y="43"/>
                    </a:lnTo>
                    <a:lnTo>
                      <a:pt x="18" y="36"/>
                    </a:lnTo>
                    <a:lnTo>
                      <a:pt x="22" y="30"/>
                    </a:lnTo>
                    <a:lnTo>
                      <a:pt x="26" y="23"/>
                    </a:lnTo>
                    <a:lnTo>
                      <a:pt x="29" y="18"/>
                    </a:lnTo>
                    <a:lnTo>
                      <a:pt x="33" y="13"/>
                    </a:lnTo>
                    <a:lnTo>
                      <a:pt x="36" y="9"/>
                    </a:lnTo>
                    <a:lnTo>
                      <a:pt x="37" y="8"/>
                    </a:lnTo>
                    <a:lnTo>
                      <a:pt x="30" y="1"/>
                    </a:lnTo>
                    <a:close/>
                  </a:path>
                </a:pathLst>
              </a:custGeom>
              <a:solidFill>
                <a:srgbClr val="000000"/>
              </a:solidFill>
              <a:ln w="9525">
                <a:noFill/>
                <a:round/>
                <a:headEnd/>
                <a:tailEnd/>
              </a:ln>
            </p:spPr>
            <p:txBody>
              <a:bodyPr/>
              <a:lstStyle/>
              <a:p>
                <a:endParaRPr lang="en-US"/>
              </a:p>
            </p:txBody>
          </p:sp>
          <p:sp>
            <p:nvSpPr>
              <p:cNvPr id="12418" name="Freeform 1108"/>
              <p:cNvSpPr>
                <a:spLocks/>
              </p:cNvSpPr>
              <p:nvPr/>
            </p:nvSpPr>
            <p:spPr bwMode="auto">
              <a:xfrm>
                <a:off x="2747" y="3988"/>
                <a:ext cx="37" cy="4"/>
              </a:xfrm>
              <a:custGeom>
                <a:avLst/>
                <a:gdLst>
                  <a:gd name="T0" fmla="*/ 1 w 113"/>
                  <a:gd name="T1" fmla="*/ 0 h 13"/>
                  <a:gd name="T2" fmla="*/ 1 w 113"/>
                  <a:gd name="T3" fmla="*/ 0 h 13"/>
                  <a:gd name="T4" fmla="*/ 1 w 113"/>
                  <a:gd name="T5" fmla="*/ 0 h 13"/>
                  <a:gd name="T6" fmla="*/ 1 w 113"/>
                  <a:gd name="T7" fmla="*/ 0 h 13"/>
                  <a:gd name="T8" fmla="*/ 1 w 113"/>
                  <a:gd name="T9" fmla="*/ 0 h 13"/>
                  <a:gd name="T10" fmla="*/ 0 w 113"/>
                  <a:gd name="T11" fmla="*/ 0 h 13"/>
                  <a:gd name="T12" fmla="*/ 0 w 113"/>
                  <a:gd name="T13" fmla="*/ 0 h 13"/>
                  <a:gd name="T14" fmla="*/ 0 w 113"/>
                  <a:gd name="T15" fmla="*/ 0 h 13"/>
                  <a:gd name="T16" fmla="*/ 0 w 113"/>
                  <a:gd name="T17" fmla="*/ 0 h 13"/>
                  <a:gd name="T18" fmla="*/ 0 w 113"/>
                  <a:gd name="T19" fmla="*/ 0 h 13"/>
                  <a:gd name="T20" fmla="*/ 0 w 113"/>
                  <a:gd name="T21" fmla="*/ 0 h 13"/>
                  <a:gd name="T22" fmla="*/ 0 w 113"/>
                  <a:gd name="T23" fmla="*/ 0 h 13"/>
                  <a:gd name="T24" fmla="*/ 0 w 113"/>
                  <a:gd name="T25" fmla="*/ 0 h 13"/>
                  <a:gd name="T26" fmla="*/ 0 w 113"/>
                  <a:gd name="T27" fmla="*/ 0 h 13"/>
                  <a:gd name="T28" fmla="*/ 0 w 113"/>
                  <a:gd name="T29" fmla="*/ 0 h 13"/>
                  <a:gd name="T30" fmla="*/ 1 w 113"/>
                  <a:gd name="T31" fmla="*/ 0 h 13"/>
                  <a:gd name="T32" fmla="*/ 1 w 113"/>
                  <a:gd name="T33" fmla="*/ 0 h 13"/>
                  <a:gd name="T34" fmla="*/ 1 w 113"/>
                  <a:gd name="T35" fmla="*/ 0 h 13"/>
                  <a:gd name="T36" fmla="*/ 1 w 113"/>
                  <a:gd name="T37" fmla="*/ 0 h 13"/>
                  <a:gd name="T38" fmla="*/ 1 w 113"/>
                  <a:gd name="T39" fmla="*/ 0 h 13"/>
                  <a:gd name="T40" fmla="*/ 1 w 113"/>
                  <a:gd name="T41" fmla="*/ 0 h 13"/>
                  <a:gd name="T42" fmla="*/ 1 w 113"/>
                  <a:gd name="T43" fmla="*/ 0 h 13"/>
                  <a:gd name="T44" fmla="*/ 1 w 113"/>
                  <a:gd name="T45" fmla="*/ 0 h 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3"/>
                  <a:gd name="T70" fmla="*/ 0 h 13"/>
                  <a:gd name="T71" fmla="*/ 113 w 113"/>
                  <a:gd name="T72" fmla="*/ 13 h 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13" h="13">
                    <a:moveTo>
                      <a:pt x="113" y="2"/>
                    </a:moveTo>
                    <a:lnTo>
                      <a:pt x="113" y="2"/>
                    </a:lnTo>
                    <a:lnTo>
                      <a:pt x="83" y="2"/>
                    </a:lnTo>
                    <a:lnTo>
                      <a:pt x="59" y="2"/>
                    </a:lnTo>
                    <a:lnTo>
                      <a:pt x="43" y="1"/>
                    </a:lnTo>
                    <a:lnTo>
                      <a:pt x="29" y="0"/>
                    </a:lnTo>
                    <a:lnTo>
                      <a:pt x="19" y="0"/>
                    </a:lnTo>
                    <a:lnTo>
                      <a:pt x="11" y="1"/>
                    </a:lnTo>
                    <a:lnTo>
                      <a:pt x="6" y="2"/>
                    </a:lnTo>
                    <a:lnTo>
                      <a:pt x="0" y="6"/>
                    </a:lnTo>
                    <a:lnTo>
                      <a:pt x="7" y="13"/>
                    </a:lnTo>
                    <a:lnTo>
                      <a:pt x="10" y="12"/>
                    </a:lnTo>
                    <a:lnTo>
                      <a:pt x="14" y="11"/>
                    </a:lnTo>
                    <a:lnTo>
                      <a:pt x="19" y="11"/>
                    </a:lnTo>
                    <a:lnTo>
                      <a:pt x="29" y="11"/>
                    </a:lnTo>
                    <a:lnTo>
                      <a:pt x="43" y="11"/>
                    </a:lnTo>
                    <a:lnTo>
                      <a:pt x="59" y="12"/>
                    </a:lnTo>
                    <a:lnTo>
                      <a:pt x="83" y="12"/>
                    </a:lnTo>
                    <a:lnTo>
                      <a:pt x="113" y="12"/>
                    </a:lnTo>
                    <a:lnTo>
                      <a:pt x="113" y="2"/>
                    </a:lnTo>
                    <a:close/>
                  </a:path>
                </a:pathLst>
              </a:custGeom>
              <a:solidFill>
                <a:srgbClr val="000000"/>
              </a:solidFill>
              <a:ln w="9525">
                <a:noFill/>
                <a:round/>
                <a:headEnd/>
                <a:tailEnd/>
              </a:ln>
            </p:spPr>
            <p:txBody>
              <a:bodyPr/>
              <a:lstStyle/>
              <a:p>
                <a:endParaRPr lang="en-US"/>
              </a:p>
            </p:txBody>
          </p:sp>
          <p:sp>
            <p:nvSpPr>
              <p:cNvPr id="12419" name="Rectangle 1109"/>
              <p:cNvSpPr>
                <a:spLocks noChangeArrowheads="1"/>
              </p:cNvSpPr>
              <p:nvPr/>
            </p:nvSpPr>
            <p:spPr bwMode="auto">
              <a:xfrm>
                <a:off x="2728" y="4006"/>
                <a:ext cx="11" cy="1"/>
              </a:xfrm>
              <a:prstGeom prst="rect">
                <a:avLst/>
              </a:prstGeom>
              <a:solidFill>
                <a:srgbClr val="B5B5B5"/>
              </a:solidFill>
              <a:ln w="9525">
                <a:noFill/>
                <a:miter lim="800000"/>
                <a:headEnd/>
                <a:tailEnd/>
              </a:ln>
            </p:spPr>
            <p:txBody>
              <a:bodyPr/>
              <a:lstStyle/>
              <a:p>
                <a:endParaRPr lang="zh-CN" altLang="en-US" b="1"/>
              </a:p>
            </p:txBody>
          </p:sp>
          <p:sp>
            <p:nvSpPr>
              <p:cNvPr id="12420" name="Rectangle 1110"/>
              <p:cNvSpPr>
                <a:spLocks noChangeArrowheads="1"/>
              </p:cNvSpPr>
              <p:nvPr/>
            </p:nvSpPr>
            <p:spPr bwMode="auto">
              <a:xfrm>
                <a:off x="2728" y="4006"/>
                <a:ext cx="11" cy="1"/>
              </a:xfrm>
              <a:prstGeom prst="rect">
                <a:avLst/>
              </a:prstGeom>
              <a:solidFill>
                <a:srgbClr val="ABABAB"/>
              </a:solidFill>
              <a:ln w="9525">
                <a:noFill/>
                <a:miter lim="800000"/>
                <a:headEnd/>
                <a:tailEnd/>
              </a:ln>
            </p:spPr>
            <p:txBody>
              <a:bodyPr/>
              <a:lstStyle/>
              <a:p>
                <a:endParaRPr lang="zh-CN" altLang="en-US" b="1"/>
              </a:p>
            </p:txBody>
          </p:sp>
          <p:sp>
            <p:nvSpPr>
              <p:cNvPr id="12421" name="Freeform 1111"/>
              <p:cNvSpPr>
                <a:spLocks/>
              </p:cNvSpPr>
              <p:nvPr/>
            </p:nvSpPr>
            <p:spPr bwMode="auto">
              <a:xfrm>
                <a:off x="2728" y="4005"/>
                <a:ext cx="11" cy="3"/>
              </a:xfrm>
              <a:custGeom>
                <a:avLst/>
                <a:gdLst>
                  <a:gd name="T0" fmla="*/ 0 w 33"/>
                  <a:gd name="T1" fmla="*/ 0 h 10"/>
                  <a:gd name="T2" fmla="*/ 0 w 33"/>
                  <a:gd name="T3" fmla="*/ 0 h 10"/>
                  <a:gd name="T4" fmla="*/ 0 w 33"/>
                  <a:gd name="T5" fmla="*/ 0 h 10"/>
                  <a:gd name="T6" fmla="*/ 0 w 33"/>
                  <a:gd name="T7" fmla="*/ 0 h 10"/>
                  <a:gd name="T8" fmla="*/ 0 w 33"/>
                  <a:gd name="T9" fmla="*/ 0 h 10"/>
                  <a:gd name="T10" fmla="*/ 0 w 33"/>
                  <a:gd name="T11" fmla="*/ 0 h 10"/>
                  <a:gd name="T12" fmla="*/ 0 w 33"/>
                  <a:gd name="T13" fmla="*/ 0 h 10"/>
                  <a:gd name="T14" fmla="*/ 0 w 33"/>
                  <a:gd name="T15" fmla="*/ 0 h 10"/>
                  <a:gd name="T16" fmla="*/ 0 w 33"/>
                  <a:gd name="T17" fmla="*/ 0 h 10"/>
                  <a:gd name="T18" fmla="*/ 0 w 33"/>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
                  <a:gd name="T31" fmla="*/ 0 h 10"/>
                  <a:gd name="T32" fmla="*/ 33 w 33"/>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 h="10">
                    <a:moveTo>
                      <a:pt x="33" y="10"/>
                    </a:moveTo>
                    <a:lnTo>
                      <a:pt x="33" y="0"/>
                    </a:lnTo>
                    <a:lnTo>
                      <a:pt x="0" y="0"/>
                    </a:lnTo>
                    <a:lnTo>
                      <a:pt x="0" y="9"/>
                    </a:lnTo>
                    <a:lnTo>
                      <a:pt x="33" y="10"/>
                    </a:lnTo>
                    <a:lnTo>
                      <a:pt x="33" y="0"/>
                    </a:lnTo>
                    <a:lnTo>
                      <a:pt x="33" y="10"/>
                    </a:lnTo>
                    <a:lnTo>
                      <a:pt x="33" y="4"/>
                    </a:lnTo>
                    <a:lnTo>
                      <a:pt x="33" y="0"/>
                    </a:lnTo>
                    <a:lnTo>
                      <a:pt x="33" y="10"/>
                    </a:lnTo>
                    <a:close/>
                  </a:path>
                </a:pathLst>
              </a:custGeom>
              <a:solidFill>
                <a:srgbClr val="000000"/>
              </a:solidFill>
              <a:ln w="9525">
                <a:noFill/>
                <a:round/>
                <a:headEnd/>
                <a:tailEnd/>
              </a:ln>
            </p:spPr>
            <p:txBody>
              <a:bodyPr/>
              <a:lstStyle/>
              <a:p>
                <a:endParaRPr lang="en-US"/>
              </a:p>
            </p:txBody>
          </p:sp>
          <p:sp>
            <p:nvSpPr>
              <p:cNvPr id="12422" name="Freeform 1112"/>
              <p:cNvSpPr>
                <a:spLocks/>
              </p:cNvSpPr>
              <p:nvPr/>
            </p:nvSpPr>
            <p:spPr bwMode="auto">
              <a:xfrm>
                <a:off x="2739" y="4005"/>
                <a:ext cx="1" cy="3"/>
              </a:xfrm>
              <a:custGeom>
                <a:avLst/>
                <a:gdLst>
                  <a:gd name="T0" fmla="*/ 0 w 1"/>
                  <a:gd name="T1" fmla="*/ 0 h 10"/>
                  <a:gd name="T2" fmla="*/ 0 w 1"/>
                  <a:gd name="T3" fmla="*/ 0 h 10"/>
                  <a:gd name="T4" fmla="*/ 0 w 1"/>
                  <a:gd name="T5" fmla="*/ 0 h 10"/>
                  <a:gd name="T6" fmla="*/ 0 w 1"/>
                  <a:gd name="T7" fmla="*/ 0 h 10"/>
                  <a:gd name="T8" fmla="*/ 0 w 1"/>
                  <a:gd name="T9" fmla="*/ 0 h 10"/>
                  <a:gd name="T10" fmla="*/ 0 w 1"/>
                  <a:gd name="T11" fmla="*/ 0 h 10"/>
                  <a:gd name="T12" fmla="*/ 0 w 1"/>
                  <a:gd name="T13" fmla="*/ 0 h 10"/>
                  <a:gd name="T14" fmla="*/ 0 w 1"/>
                  <a:gd name="T15" fmla="*/ 0 h 10"/>
                  <a:gd name="T16" fmla="*/ 0 w 1"/>
                  <a:gd name="T17" fmla="*/ 0 h 10"/>
                  <a:gd name="T18" fmla="*/ 0 w 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
                  <a:gd name="T31" fmla="*/ 0 h 10"/>
                  <a:gd name="T32" fmla="*/ 1 w 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 h="10">
                    <a:moveTo>
                      <a:pt x="0" y="10"/>
                    </a:moveTo>
                    <a:lnTo>
                      <a:pt x="0" y="4"/>
                    </a:lnTo>
                    <a:lnTo>
                      <a:pt x="0" y="0"/>
                    </a:lnTo>
                    <a:lnTo>
                      <a:pt x="0" y="10"/>
                    </a:lnTo>
                    <a:lnTo>
                      <a:pt x="0" y="4"/>
                    </a:lnTo>
                    <a:lnTo>
                      <a:pt x="0" y="0"/>
                    </a:lnTo>
                    <a:lnTo>
                      <a:pt x="0" y="10"/>
                    </a:lnTo>
                    <a:close/>
                  </a:path>
                </a:pathLst>
              </a:custGeom>
              <a:solidFill>
                <a:srgbClr val="000000"/>
              </a:solidFill>
              <a:ln w="9525">
                <a:noFill/>
                <a:round/>
                <a:headEnd/>
                <a:tailEnd/>
              </a:ln>
            </p:spPr>
            <p:txBody>
              <a:bodyPr/>
              <a:lstStyle/>
              <a:p>
                <a:endParaRPr lang="en-US"/>
              </a:p>
            </p:txBody>
          </p:sp>
          <p:sp>
            <p:nvSpPr>
              <p:cNvPr id="12423" name="Freeform 1113"/>
              <p:cNvSpPr>
                <a:spLocks/>
              </p:cNvSpPr>
              <p:nvPr/>
            </p:nvSpPr>
            <p:spPr bwMode="auto">
              <a:xfrm>
                <a:off x="2723" y="4005"/>
                <a:ext cx="16" cy="3"/>
              </a:xfrm>
              <a:custGeom>
                <a:avLst/>
                <a:gdLst>
                  <a:gd name="T0" fmla="*/ 0 w 49"/>
                  <a:gd name="T1" fmla="*/ 0 h 10"/>
                  <a:gd name="T2" fmla="*/ 0 w 49"/>
                  <a:gd name="T3" fmla="*/ 0 h 10"/>
                  <a:gd name="T4" fmla="*/ 1 w 49"/>
                  <a:gd name="T5" fmla="*/ 0 h 10"/>
                  <a:gd name="T6" fmla="*/ 1 w 49"/>
                  <a:gd name="T7" fmla="*/ 0 h 10"/>
                  <a:gd name="T8" fmla="*/ 0 w 49"/>
                  <a:gd name="T9" fmla="*/ 0 h 10"/>
                  <a:gd name="T10" fmla="*/ 0 w 49"/>
                  <a:gd name="T11" fmla="*/ 0 h 10"/>
                  <a:gd name="T12" fmla="*/ 0 w 49"/>
                  <a:gd name="T13" fmla="*/ 0 h 10"/>
                  <a:gd name="T14" fmla="*/ 0 w 49"/>
                  <a:gd name="T15" fmla="*/ 0 h 10"/>
                  <a:gd name="T16" fmla="*/ 0 w 49"/>
                  <a:gd name="T17" fmla="*/ 0 h 10"/>
                  <a:gd name="T18" fmla="*/ 0 w 49"/>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9"/>
                  <a:gd name="T31" fmla="*/ 0 h 10"/>
                  <a:gd name="T32" fmla="*/ 49 w 49"/>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9" h="10">
                    <a:moveTo>
                      <a:pt x="10" y="1"/>
                    </a:moveTo>
                    <a:lnTo>
                      <a:pt x="14" y="10"/>
                    </a:lnTo>
                    <a:lnTo>
                      <a:pt x="49" y="10"/>
                    </a:lnTo>
                    <a:lnTo>
                      <a:pt x="49" y="0"/>
                    </a:lnTo>
                    <a:lnTo>
                      <a:pt x="14" y="0"/>
                    </a:lnTo>
                    <a:lnTo>
                      <a:pt x="18" y="8"/>
                    </a:lnTo>
                    <a:lnTo>
                      <a:pt x="10" y="1"/>
                    </a:lnTo>
                    <a:lnTo>
                      <a:pt x="0" y="10"/>
                    </a:lnTo>
                    <a:lnTo>
                      <a:pt x="14" y="10"/>
                    </a:lnTo>
                    <a:lnTo>
                      <a:pt x="10" y="1"/>
                    </a:lnTo>
                    <a:close/>
                  </a:path>
                </a:pathLst>
              </a:custGeom>
              <a:solidFill>
                <a:srgbClr val="000000"/>
              </a:solidFill>
              <a:ln w="9525">
                <a:noFill/>
                <a:round/>
                <a:headEnd/>
                <a:tailEnd/>
              </a:ln>
            </p:spPr>
            <p:txBody>
              <a:bodyPr/>
              <a:lstStyle/>
              <a:p>
                <a:endParaRPr lang="en-US"/>
              </a:p>
            </p:txBody>
          </p:sp>
          <p:sp>
            <p:nvSpPr>
              <p:cNvPr id="12424" name="Freeform 1114"/>
              <p:cNvSpPr>
                <a:spLocks/>
              </p:cNvSpPr>
              <p:nvPr/>
            </p:nvSpPr>
            <p:spPr bwMode="auto">
              <a:xfrm>
                <a:off x="2726" y="4006"/>
                <a:ext cx="3" cy="3"/>
              </a:xfrm>
              <a:custGeom>
                <a:avLst/>
                <a:gdLst>
                  <a:gd name="T0" fmla="*/ 0 w 10"/>
                  <a:gd name="T1" fmla="*/ 0 h 9"/>
                  <a:gd name="T2" fmla="*/ 0 w 10"/>
                  <a:gd name="T3" fmla="*/ 0 h 9"/>
                  <a:gd name="T4" fmla="*/ 0 w 10"/>
                  <a:gd name="T5" fmla="*/ 0 h 9"/>
                  <a:gd name="T6" fmla="*/ 0 w 10"/>
                  <a:gd name="T7" fmla="*/ 0 h 9"/>
                  <a:gd name="T8" fmla="*/ 0 w 10"/>
                  <a:gd name="T9" fmla="*/ 0 h 9"/>
                  <a:gd name="T10" fmla="*/ 0 w 10"/>
                  <a:gd name="T11" fmla="*/ 0 h 9"/>
                  <a:gd name="T12" fmla="*/ 0 w 10"/>
                  <a:gd name="T13" fmla="*/ 0 h 9"/>
                  <a:gd name="T14" fmla="*/ 0 w 10"/>
                  <a:gd name="T15" fmla="*/ 0 h 9"/>
                  <a:gd name="T16" fmla="*/ 0 w 10"/>
                  <a:gd name="T17" fmla="*/ 0 h 9"/>
                  <a:gd name="T18" fmla="*/ 0 w 10"/>
                  <a:gd name="T19" fmla="*/ 0 h 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
                  <a:gd name="T31" fmla="*/ 0 h 9"/>
                  <a:gd name="T32" fmla="*/ 10 w 10"/>
                  <a:gd name="T33" fmla="*/ 9 h 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 h="9">
                    <a:moveTo>
                      <a:pt x="6" y="0"/>
                    </a:moveTo>
                    <a:lnTo>
                      <a:pt x="1" y="1"/>
                    </a:lnTo>
                    <a:lnTo>
                      <a:pt x="0" y="1"/>
                    </a:lnTo>
                    <a:lnTo>
                      <a:pt x="8" y="8"/>
                    </a:lnTo>
                    <a:lnTo>
                      <a:pt x="10" y="8"/>
                    </a:lnTo>
                    <a:lnTo>
                      <a:pt x="6" y="9"/>
                    </a:lnTo>
                    <a:lnTo>
                      <a:pt x="6" y="0"/>
                    </a:lnTo>
                    <a:lnTo>
                      <a:pt x="3" y="0"/>
                    </a:lnTo>
                    <a:lnTo>
                      <a:pt x="1" y="1"/>
                    </a:lnTo>
                    <a:lnTo>
                      <a:pt x="6" y="0"/>
                    </a:lnTo>
                    <a:close/>
                  </a:path>
                </a:pathLst>
              </a:custGeom>
              <a:solidFill>
                <a:srgbClr val="000000"/>
              </a:solidFill>
              <a:ln w="9525">
                <a:noFill/>
                <a:round/>
                <a:headEnd/>
                <a:tailEnd/>
              </a:ln>
            </p:spPr>
            <p:txBody>
              <a:bodyPr/>
              <a:lstStyle/>
              <a:p>
                <a:endParaRPr lang="en-US"/>
              </a:p>
            </p:txBody>
          </p:sp>
          <p:sp>
            <p:nvSpPr>
              <p:cNvPr id="12425" name="Rectangle 1115"/>
              <p:cNvSpPr>
                <a:spLocks noChangeArrowheads="1"/>
              </p:cNvSpPr>
              <p:nvPr/>
            </p:nvSpPr>
            <p:spPr bwMode="auto">
              <a:xfrm>
                <a:off x="2830" y="4008"/>
                <a:ext cx="11" cy="1"/>
              </a:xfrm>
              <a:prstGeom prst="rect">
                <a:avLst/>
              </a:prstGeom>
              <a:solidFill>
                <a:srgbClr val="B5B5B5"/>
              </a:solidFill>
              <a:ln w="9525">
                <a:noFill/>
                <a:miter lim="800000"/>
                <a:headEnd/>
                <a:tailEnd/>
              </a:ln>
            </p:spPr>
            <p:txBody>
              <a:bodyPr/>
              <a:lstStyle/>
              <a:p>
                <a:endParaRPr lang="zh-CN" altLang="en-US" b="1"/>
              </a:p>
            </p:txBody>
          </p:sp>
          <p:sp>
            <p:nvSpPr>
              <p:cNvPr id="12426" name="Rectangle 1116"/>
              <p:cNvSpPr>
                <a:spLocks noChangeArrowheads="1"/>
              </p:cNvSpPr>
              <p:nvPr/>
            </p:nvSpPr>
            <p:spPr bwMode="auto">
              <a:xfrm>
                <a:off x="2830" y="4008"/>
                <a:ext cx="11" cy="1"/>
              </a:xfrm>
              <a:prstGeom prst="rect">
                <a:avLst/>
              </a:prstGeom>
              <a:solidFill>
                <a:srgbClr val="ABABAB"/>
              </a:solidFill>
              <a:ln w="9525">
                <a:noFill/>
                <a:miter lim="800000"/>
                <a:headEnd/>
                <a:tailEnd/>
              </a:ln>
            </p:spPr>
            <p:txBody>
              <a:bodyPr/>
              <a:lstStyle/>
              <a:p>
                <a:endParaRPr lang="zh-CN" altLang="en-US" b="1"/>
              </a:p>
            </p:txBody>
          </p:sp>
          <p:sp>
            <p:nvSpPr>
              <p:cNvPr id="12427" name="Freeform 1117"/>
              <p:cNvSpPr>
                <a:spLocks/>
              </p:cNvSpPr>
              <p:nvPr/>
            </p:nvSpPr>
            <p:spPr bwMode="auto">
              <a:xfrm>
                <a:off x="2828" y="4007"/>
                <a:ext cx="13" cy="3"/>
              </a:xfrm>
              <a:custGeom>
                <a:avLst/>
                <a:gdLst>
                  <a:gd name="T0" fmla="*/ 0 w 40"/>
                  <a:gd name="T1" fmla="*/ 0 h 11"/>
                  <a:gd name="T2" fmla="*/ 0 w 40"/>
                  <a:gd name="T3" fmla="*/ 0 h 11"/>
                  <a:gd name="T4" fmla="*/ 0 w 40"/>
                  <a:gd name="T5" fmla="*/ 0 h 11"/>
                  <a:gd name="T6" fmla="*/ 0 w 40"/>
                  <a:gd name="T7" fmla="*/ 0 h 11"/>
                  <a:gd name="T8" fmla="*/ 0 w 40"/>
                  <a:gd name="T9" fmla="*/ 0 h 11"/>
                  <a:gd name="T10" fmla="*/ 0 w 40"/>
                  <a:gd name="T11" fmla="*/ 0 h 11"/>
                  <a:gd name="T12" fmla="*/ 0 w 40"/>
                  <a:gd name="T13" fmla="*/ 0 h 11"/>
                  <a:gd name="T14" fmla="*/ 0 w 40"/>
                  <a:gd name="T15" fmla="*/ 0 h 11"/>
                  <a:gd name="T16" fmla="*/ 0 w 40"/>
                  <a:gd name="T17" fmla="*/ 0 h 11"/>
                  <a:gd name="T18" fmla="*/ 0 w 40"/>
                  <a:gd name="T19" fmla="*/ 0 h 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
                  <a:gd name="T31" fmla="*/ 0 h 11"/>
                  <a:gd name="T32" fmla="*/ 40 w 40"/>
                  <a:gd name="T33" fmla="*/ 11 h 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 h="11">
                    <a:moveTo>
                      <a:pt x="11" y="5"/>
                    </a:moveTo>
                    <a:lnTo>
                      <a:pt x="6" y="9"/>
                    </a:lnTo>
                    <a:lnTo>
                      <a:pt x="40" y="11"/>
                    </a:lnTo>
                    <a:lnTo>
                      <a:pt x="40" y="1"/>
                    </a:lnTo>
                    <a:lnTo>
                      <a:pt x="6" y="0"/>
                    </a:lnTo>
                    <a:lnTo>
                      <a:pt x="0" y="5"/>
                    </a:lnTo>
                    <a:lnTo>
                      <a:pt x="6" y="0"/>
                    </a:lnTo>
                    <a:lnTo>
                      <a:pt x="0" y="0"/>
                    </a:lnTo>
                    <a:lnTo>
                      <a:pt x="0" y="5"/>
                    </a:lnTo>
                    <a:lnTo>
                      <a:pt x="11" y="5"/>
                    </a:lnTo>
                    <a:close/>
                  </a:path>
                </a:pathLst>
              </a:custGeom>
              <a:solidFill>
                <a:srgbClr val="000000"/>
              </a:solidFill>
              <a:ln w="9525">
                <a:noFill/>
                <a:round/>
                <a:headEnd/>
                <a:tailEnd/>
              </a:ln>
            </p:spPr>
            <p:txBody>
              <a:bodyPr/>
              <a:lstStyle/>
              <a:p>
                <a:endParaRPr lang="en-US"/>
              </a:p>
            </p:txBody>
          </p:sp>
          <p:sp>
            <p:nvSpPr>
              <p:cNvPr id="12428" name="Freeform 1118"/>
              <p:cNvSpPr>
                <a:spLocks/>
              </p:cNvSpPr>
              <p:nvPr/>
            </p:nvSpPr>
            <p:spPr bwMode="auto">
              <a:xfrm>
                <a:off x="2828" y="4007"/>
                <a:ext cx="4" cy="3"/>
              </a:xfrm>
              <a:custGeom>
                <a:avLst/>
                <a:gdLst>
                  <a:gd name="T0" fmla="*/ 0 w 11"/>
                  <a:gd name="T1" fmla="*/ 0 h 10"/>
                  <a:gd name="T2" fmla="*/ 0 w 11"/>
                  <a:gd name="T3" fmla="*/ 0 h 10"/>
                  <a:gd name="T4" fmla="*/ 0 w 11"/>
                  <a:gd name="T5" fmla="*/ 0 h 10"/>
                  <a:gd name="T6" fmla="*/ 0 w 11"/>
                  <a:gd name="T7" fmla="*/ 0 h 10"/>
                  <a:gd name="T8" fmla="*/ 0 w 11"/>
                  <a:gd name="T9" fmla="*/ 0 h 10"/>
                  <a:gd name="T10" fmla="*/ 0 w 11"/>
                  <a:gd name="T11" fmla="*/ 0 h 10"/>
                  <a:gd name="T12" fmla="*/ 0 w 11"/>
                  <a:gd name="T13" fmla="*/ 0 h 10"/>
                  <a:gd name="T14" fmla="*/ 0 w 11"/>
                  <a:gd name="T15" fmla="*/ 0 h 10"/>
                  <a:gd name="T16" fmla="*/ 0 w 11"/>
                  <a:gd name="T17" fmla="*/ 0 h 10"/>
                  <a:gd name="T18" fmla="*/ 0 w 11"/>
                  <a:gd name="T19" fmla="*/ 0 h 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
                  <a:gd name="T31" fmla="*/ 0 h 10"/>
                  <a:gd name="T32" fmla="*/ 11 w 11"/>
                  <a:gd name="T33" fmla="*/ 10 h 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 h="10">
                    <a:moveTo>
                      <a:pt x="6" y="0"/>
                    </a:moveTo>
                    <a:lnTo>
                      <a:pt x="11" y="5"/>
                    </a:lnTo>
                    <a:lnTo>
                      <a:pt x="11" y="4"/>
                    </a:lnTo>
                    <a:lnTo>
                      <a:pt x="0" y="4"/>
                    </a:lnTo>
                    <a:lnTo>
                      <a:pt x="0" y="5"/>
                    </a:lnTo>
                    <a:lnTo>
                      <a:pt x="6" y="10"/>
                    </a:lnTo>
                    <a:lnTo>
                      <a:pt x="0" y="5"/>
                    </a:lnTo>
                    <a:lnTo>
                      <a:pt x="0" y="10"/>
                    </a:lnTo>
                    <a:lnTo>
                      <a:pt x="6" y="10"/>
                    </a:lnTo>
                    <a:lnTo>
                      <a:pt x="6" y="0"/>
                    </a:lnTo>
                    <a:close/>
                  </a:path>
                </a:pathLst>
              </a:custGeom>
              <a:solidFill>
                <a:srgbClr val="000000"/>
              </a:solidFill>
              <a:ln w="9525">
                <a:noFill/>
                <a:round/>
                <a:headEnd/>
                <a:tailEnd/>
              </a:ln>
            </p:spPr>
            <p:txBody>
              <a:bodyPr/>
              <a:lstStyle/>
              <a:p>
                <a:endParaRPr lang="en-US"/>
              </a:p>
            </p:txBody>
          </p:sp>
          <p:sp>
            <p:nvSpPr>
              <p:cNvPr id="12429" name="Freeform 1119"/>
              <p:cNvSpPr>
                <a:spLocks/>
              </p:cNvSpPr>
              <p:nvPr/>
            </p:nvSpPr>
            <p:spPr bwMode="auto">
              <a:xfrm>
                <a:off x="2830" y="4007"/>
                <a:ext cx="11" cy="3"/>
              </a:xfrm>
              <a:custGeom>
                <a:avLst/>
                <a:gdLst>
                  <a:gd name="T0" fmla="*/ 0 w 34"/>
                  <a:gd name="T1" fmla="*/ 0 h 10"/>
                  <a:gd name="T2" fmla="*/ 0 w 34"/>
                  <a:gd name="T3" fmla="*/ 0 h 10"/>
                  <a:gd name="T4" fmla="*/ 0 w 34"/>
                  <a:gd name="T5" fmla="*/ 0 h 10"/>
                  <a:gd name="T6" fmla="*/ 0 w 34"/>
                  <a:gd name="T7" fmla="*/ 0 h 10"/>
                  <a:gd name="T8" fmla="*/ 0 w 34"/>
                  <a:gd name="T9" fmla="*/ 0 h 10"/>
                  <a:gd name="T10" fmla="*/ 0 w 34"/>
                  <a:gd name="T11" fmla="*/ 0 h 10"/>
                  <a:gd name="T12" fmla="*/ 0 w 34"/>
                  <a:gd name="T13" fmla="*/ 0 h 10"/>
                  <a:gd name="T14" fmla="*/ 0 60000 65536"/>
                  <a:gd name="T15" fmla="*/ 0 60000 65536"/>
                  <a:gd name="T16" fmla="*/ 0 60000 65536"/>
                  <a:gd name="T17" fmla="*/ 0 60000 65536"/>
                  <a:gd name="T18" fmla="*/ 0 60000 65536"/>
                  <a:gd name="T19" fmla="*/ 0 60000 65536"/>
                  <a:gd name="T20" fmla="*/ 0 60000 65536"/>
                  <a:gd name="T21" fmla="*/ 0 w 34"/>
                  <a:gd name="T22" fmla="*/ 0 h 10"/>
                  <a:gd name="T23" fmla="*/ 34 w 34"/>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 h="10">
                    <a:moveTo>
                      <a:pt x="34" y="10"/>
                    </a:moveTo>
                    <a:lnTo>
                      <a:pt x="34" y="0"/>
                    </a:lnTo>
                    <a:lnTo>
                      <a:pt x="0" y="0"/>
                    </a:lnTo>
                    <a:lnTo>
                      <a:pt x="0" y="10"/>
                    </a:lnTo>
                    <a:lnTo>
                      <a:pt x="34" y="10"/>
                    </a:lnTo>
                    <a:lnTo>
                      <a:pt x="34" y="0"/>
                    </a:lnTo>
                    <a:lnTo>
                      <a:pt x="34" y="10"/>
                    </a:lnTo>
                    <a:close/>
                  </a:path>
                </a:pathLst>
              </a:custGeom>
              <a:solidFill>
                <a:srgbClr val="000000"/>
              </a:solidFill>
              <a:ln w="9525">
                <a:noFill/>
                <a:round/>
                <a:headEnd/>
                <a:tailEnd/>
              </a:ln>
            </p:spPr>
            <p:txBody>
              <a:bodyPr/>
              <a:lstStyle/>
              <a:p>
                <a:endParaRPr lang="en-US"/>
              </a:p>
            </p:txBody>
          </p:sp>
          <p:sp>
            <p:nvSpPr>
              <p:cNvPr id="12430" name="Freeform 1120"/>
              <p:cNvSpPr>
                <a:spLocks/>
              </p:cNvSpPr>
              <p:nvPr/>
            </p:nvSpPr>
            <p:spPr bwMode="auto">
              <a:xfrm>
                <a:off x="2842" y="4007"/>
                <a:ext cx="1" cy="3"/>
              </a:xfrm>
              <a:custGeom>
                <a:avLst/>
                <a:gdLst>
                  <a:gd name="T0" fmla="*/ 0 w 1"/>
                  <a:gd name="T1" fmla="*/ 0 h 10"/>
                  <a:gd name="T2" fmla="*/ 0 w 1"/>
                  <a:gd name="T3" fmla="*/ 0 h 10"/>
                  <a:gd name="T4" fmla="*/ 0 w 1"/>
                  <a:gd name="T5" fmla="*/ 0 h 10"/>
                  <a:gd name="T6" fmla="*/ 0 w 1"/>
                  <a:gd name="T7" fmla="*/ 0 h 10"/>
                  <a:gd name="T8" fmla="*/ 0 w 1"/>
                  <a:gd name="T9" fmla="*/ 0 h 10"/>
                  <a:gd name="T10" fmla="*/ 0 w 1"/>
                  <a:gd name="T11" fmla="*/ 0 h 10"/>
                  <a:gd name="T12" fmla="*/ 0 w 1"/>
                  <a:gd name="T13" fmla="*/ 0 h 10"/>
                  <a:gd name="T14" fmla="*/ 0 w 1"/>
                  <a:gd name="T15" fmla="*/ 0 h 10"/>
                  <a:gd name="T16" fmla="*/ 0 w 1"/>
                  <a:gd name="T17" fmla="*/ 0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
                  <a:gd name="T28" fmla="*/ 0 h 10"/>
                  <a:gd name="T29" fmla="*/ 1 w 1"/>
                  <a:gd name="T30" fmla="*/ 10 h 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 h="10">
                    <a:moveTo>
                      <a:pt x="0" y="10"/>
                    </a:moveTo>
                    <a:lnTo>
                      <a:pt x="0" y="10"/>
                    </a:lnTo>
                    <a:lnTo>
                      <a:pt x="0" y="0"/>
                    </a:lnTo>
                    <a:lnTo>
                      <a:pt x="0" y="10"/>
                    </a:lnTo>
                    <a:close/>
                  </a:path>
                </a:pathLst>
              </a:custGeom>
              <a:solidFill>
                <a:srgbClr val="000000"/>
              </a:solidFill>
              <a:ln w="9525">
                <a:noFill/>
                <a:round/>
                <a:headEnd/>
                <a:tailEnd/>
              </a:ln>
            </p:spPr>
            <p:txBody>
              <a:bodyPr/>
              <a:lstStyle/>
              <a:p>
                <a:endParaRPr lang="en-US"/>
              </a:p>
            </p:txBody>
          </p:sp>
        </p:grpSp>
      </p:grpSp>
      <p:sp>
        <p:nvSpPr>
          <p:cNvPr id="5" name="Slide Number Placeholder 4"/>
          <p:cNvSpPr>
            <a:spLocks noGrp="1"/>
          </p:cNvSpPr>
          <p:nvPr>
            <p:ph type="sldNum" sz="quarter" idx="12"/>
          </p:nvPr>
        </p:nvSpPr>
        <p:spPr/>
        <p:txBody>
          <a:bodyPr/>
          <a:lstStyle/>
          <a:p>
            <a:fld id="{0E4CFDC8-DF1C-443D-8F9D-917E58A85A07}" type="slidenum">
              <a:rPr lang="en-US" smtClean="0"/>
              <a:pPr/>
              <a:t>7</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childTnLst>
                                </p:cTn>
                              </p:par>
                              <p:par>
                                <p:cTn id="11" presetID="2"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3500" fill="hold"/>
                                        <p:tgtEl>
                                          <p:spTgt spid="3"/>
                                        </p:tgtEl>
                                        <p:attrNameLst>
                                          <p:attrName>ppt_x</p:attrName>
                                        </p:attrNameLst>
                                      </p:cBhvr>
                                      <p:tavLst>
                                        <p:tav tm="0">
                                          <p:val>
                                            <p:strVal val="#ppt_x"/>
                                          </p:val>
                                        </p:tav>
                                        <p:tav tm="100000">
                                          <p:val>
                                            <p:strVal val="#ppt_x"/>
                                          </p:val>
                                        </p:tav>
                                      </p:tavLst>
                                    </p:anim>
                                    <p:anim calcmode="lin" valueType="num">
                                      <p:cBhvr additive="base">
                                        <p:cTn id="14" dur="3500" fill="hold"/>
                                        <p:tgtEl>
                                          <p:spTgt spid="3"/>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childTnLst>
                                    <p:set>
                                      <p:cBhvr>
                                        <p:cTn id="16" dur="1" fill="hold">
                                          <p:stCondLst>
                                            <p:cond delay="0"/>
                                          </p:stCondLst>
                                        </p:cTn>
                                        <p:tgtEl>
                                          <p:spTgt spid="1142"/>
                                        </p:tgtEl>
                                        <p:attrNameLst>
                                          <p:attrName>style.visibility</p:attrName>
                                        </p:attrNameLst>
                                      </p:cBhvr>
                                      <p:to>
                                        <p:strVal val="visible"/>
                                      </p:to>
                                    </p:set>
                                    <p:anim calcmode="lin" valueType="num">
                                      <p:cBhvr additive="base">
                                        <p:cTn id="17" dur="3500" fill="hold"/>
                                        <p:tgtEl>
                                          <p:spTgt spid="1142"/>
                                        </p:tgtEl>
                                        <p:attrNameLst>
                                          <p:attrName>ppt_x</p:attrName>
                                        </p:attrNameLst>
                                      </p:cBhvr>
                                      <p:tavLst>
                                        <p:tav tm="0">
                                          <p:val>
                                            <p:strVal val="#ppt_x"/>
                                          </p:val>
                                        </p:tav>
                                        <p:tav tm="100000">
                                          <p:val>
                                            <p:strVal val="#ppt_x"/>
                                          </p:val>
                                        </p:tav>
                                      </p:tavLst>
                                    </p:anim>
                                    <p:anim calcmode="lin" valueType="num">
                                      <p:cBhvr additive="base">
                                        <p:cTn id="18" dur="3500" fill="hold"/>
                                        <p:tgtEl>
                                          <p:spTgt spid="1142"/>
                                        </p:tgtEl>
                                        <p:attrNameLst>
                                          <p:attrName>ppt_y</p:attrName>
                                        </p:attrNameLst>
                                      </p:cBhvr>
                                      <p:tavLst>
                                        <p:tav tm="0">
                                          <p:val>
                                            <p:strVal val="0-#ppt_h/2"/>
                                          </p:val>
                                        </p:tav>
                                        <p:tav tm="100000">
                                          <p:val>
                                            <p:strVal val="#ppt_y"/>
                                          </p:val>
                                        </p:tav>
                                      </p:tavLst>
                                    </p:anim>
                                  </p:childTnLst>
                                </p:cTn>
                              </p:par>
                              <p:par>
                                <p:cTn id="19" presetID="2" presetClass="exit" presetSubtype="1" fill="hold" nodeType="withEffect">
                                  <p:stCondLst>
                                    <p:cond delay="3900"/>
                                  </p:stCondLst>
                                  <p:childTnLst>
                                    <p:anim calcmode="lin" valueType="num">
                                      <p:cBhvr additive="base">
                                        <p:cTn id="20" dur="2000"/>
                                        <p:tgtEl>
                                          <p:spTgt spid="3"/>
                                        </p:tgtEl>
                                        <p:attrNameLst>
                                          <p:attrName>ppt_x</p:attrName>
                                        </p:attrNameLst>
                                      </p:cBhvr>
                                      <p:tavLst>
                                        <p:tav tm="0">
                                          <p:val>
                                            <p:strVal val="ppt_x"/>
                                          </p:val>
                                        </p:tav>
                                        <p:tav tm="100000">
                                          <p:val>
                                            <p:strVal val="ppt_x"/>
                                          </p:val>
                                        </p:tav>
                                      </p:tavLst>
                                    </p:anim>
                                    <p:anim calcmode="lin" valueType="num">
                                      <p:cBhvr additive="base">
                                        <p:cTn id="21" dur="2000"/>
                                        <p:tgtEl>
                                          <p:spTgt spid="3"/>
                                        </p:tgtEl>
                                        <p:attrNameLst>
                                          <p:attrName>ppt_y</p:attrName>
                                        </p:attrNameLst>
                                      </p:cBhvr>
                                      <p:tavLst>
                                        <p:tav tm="0">
                                          <p:val>
                                            <p:strVal val="ppt_y"/>
                                          </p:val>
                                        </p:tav>
                                        <p:tav tm="100000">
                                          <p:val>
                                            <p:strVal val="0-ppt_h/2"/>
                                          </p:val>
                                        </p:tav>
                                      </p:tavLst>
                                    </p:anim>
                                    <p:set>
                                      <p:cBhvr>
                                        <p:cTn id="22" dur="1" fill="hold">
                                          <p:stCondLst>
                                            <p:cond delay="1999"/>
                                          </p:stCondLst>
                                        </p:cTn>
                                        <p:tgtEl>
                                          <p:spTgt spid="3"/>
                                        </p:tgtEl>
                                        <p:attrNameLst>
                                          <p:attrName>style.visibility</p:attrName>
                                        </p:attrNameLst>
                                      </p:cBhvr>
                                      <p:to>
                                        <p:strVal val="hidden"/>
                                      </p:to>
                                    </p:set>
                                  </p:childTnLst>
                                </p:cTn>
                              </p:par>
                            </p:childTnLst>
                          </p:cTn>
                        </p:par>
                        <p:par>
                          <p:cTn id="23" fill="hold">
                            <p:stCondLst>
                              <p:cond delay="5900"/>
                            </p:stCondLst>
                            <p:childTnLst>
                              <p:par>
                                <p:cTn id="24" presetID="2" presetClass="entr" presetSubtype="1" decel="5000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2000" fill="hold"/>
                                        <p:tgtEl>
                                          <p:spTgt spid="2"/>
                                        </p:tgtEl>
                                        <p:attrNameLst>
                                          <p:attrName>ppt_x</p:attrName>
                                        </p:attrNameLst>
                                      </p:cBhvr>
                                      <p:tavLst>
                                        <p:tav tm="0">
                                          <p:val>
                                            <p:strVal val="#ppt_x"/>
                                          </p:val>
                                        </p:tav>
                                        <p:tav tm="100000">
                                          <p:val>
                                            <p:strVal val="#ppt_x"/>
                                          </p:val>
                                        </p:tav>
                                      </p:tavLst>
                                    </p:anim>
                                    <p:anim calcmode="lin" valueType="num">
                                      <p:cBhvr additive="base">
                                        <p:cTn id="27" dur="2000" fill="hold"/>
                                        <p:tgtEl>
                                          <p:spTgt spid="2"/>
                                        </p:tgtEl>
                                        <p:attrNameLst>
                                          <p:attrName>ppt_y</p:attrName>
                                        </p:attrNameLst>
                                      </p:cBhvr>
                                      <p:tavLst>
                                        <p:tav tm="0">
                                          <p:val>
                                            <p:strVal val="0-#ppt_h/2"/>
                                          </p:val>
                                        </p:tav>
                                        <p:tav tm="100000">
                                          <p:val>
                                            <p:strVal val="#ppt_y"/>
                                          </p:val>
                                        </p:tav>
                                      </p:tavLst>
                                    </p:anim>
                                  </p:childTnLst>
                                </p:cTn>
                              </p:par>
                            </p:childTnLst>
                          </p:cTn>
                        </p:par>
                        <p:par>
                          <p:cTn id="28" fill="hold">
                            <p:stCondLst>
                              <p:cond delay="7900"/>
                            </p:stCondLst>
                            <p:childTnLst>
                              <p:par>
                                <p:cTn id="29" presetID="22" presetClass="entr" presetSubtype="4"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3700"/>
                                        <p:tgtEl>
                                          <p:spTgt spid="7"/>
                                        </p:tgtEl>
                                      </p:cBhvr>
                                    </p:animEffect>
                                  </p:childTnLst>
                                </p:cTn>
                              </p:par>
                              <p:par>
                                <p:cTn id="32" presetID="22" presetClass="entr" presetSubtype="4"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3700"/>
                                        <p:tgtEl>
                                          <p:spTgt spid="9"/>
                                        </p:tgtEl>
                                      </p:cBhvr>
                                    </p:animEffect>
                                  </p:childTnLst>
                                </p:cTn>
                              </p:par>
                              <p:par>
                                <p:cTn id="35" presetID="22" presetClass="entr" presetSubtype="4"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3700"/>
                                        <p:tgtEl>
                                          <p:spTgt spid="8"/>
                                        </p:tgtEl>
                                      </p:cBhvr>
                                    </p:animEffect>
                                  </p:childTnLst>
                                </p:cTn>
                              </p:par>
                              <p:par>
                                <p:cTn id="38" presetID="2" presetClass="exit" presetSubtype="1" fill="hold" nodeType="withEffect">
                                  <p:stCondLst>
                                    <p:cond delay="0"/>
                                  </p:stCondLst>
                                  <p:childTnLst>
                                    <p:anim calcmode="lin" valueType="num">
                                      <p:cBhvr additive="base">
                                        <p:cTn id="39" dur="4100"/>
                                        <p:tgtEl>
                                          <p:spTgt spid="2"/>
                                        </p:tgtEl>
                                        <p:attrNameLst>
                                          <p:attrName>ppt_x</p:attrName>
                                        </p:attrNameLst>
                                      </p:cBhvr>
                                      <p:tavLst>
                                        <p:tav tm="0">
                                          <p:val>
                                            <p:strVal val="ppt_x"/>
                                          </p:val>
                                        </p:tav>
                                        <p:tav tm="100000">
                                          <p:val>
                                            <p:strVal val="ppt_x"/>
                                          </p:val>
                                        </p:tav>
                                      </p:tavLst>
                                    </p:anim>
                                    <p:anim calcmode="lin" valueType="num">
                                      <p:cBhvr additive="base">
                                        <p:cTn id="40" dur="4100"/>
                                        <p:tgtEl>
                                          <p:spTgt spid="2"/>
                                        </p:tgtEl>
                                        <p:attrNameLst>
                                          <p:attrName>ppt_y</p:attrName>
                                        </p:attrNameLst>
                                      </p:cBhvr>
                                      <p:tavLst>
                                        <p:tav tm="0">
                                          <p:val>
                                            <p:strVal val="ppt_y"/>
                                          </p:val>
                                        </p:tav>
                                        <p:tav tm="100000">
                                          <p:val>
                                            <p:strVal val="0-ppt_h/2"/>
                                          </p:val>
                                        </p:tav>
                                      </p:tavLst>
                                    </p:anim>
                                    <p:set>
                                      <p:cBhvr>
                                        <p:cTn id="41" dur="1" fill="hold">
                                          <p:stCondLst>
                                            <p:cond delay="40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2" grpId="0" animBg="1"/>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GrCorrelW2 log annotated.jpg"/>
          <p:cNvPicPr/>
          <p:nvPr/>
        </p:nvPicPr>
        <p:blipFill>
          <a:blip r:embed="rId3"/>
          <a:stretch>
            <a:fillRect/>
          </a:stretch>
        </p:blipFill>
        <p:spPr>
          <a:xfrm>
            <a:off x="30480" y="3685540"/>
            <a:ext cx="2315155" cy="3172460"/>
          </a:xfrm>
          <a:prstGeom prst="rect">
            <a:avLst/>
          </a:prstGeom>
        </p:spPr>
      </p:pic>
      <p:pic>
        <p:nvPicPr>
          <p:cNvPr id="18" name="Picture 17" descr="4-drill-hole.png"/>
          <p:cNvPicPr>
            <a:picLocks noChangeAspect="1"/>
          </p:cNvPicPr>
          <p:nvPr/>
        </p:nvPicPr>
        <p:blipFill>
          <a:blip r:embed="rId4" cstate="print"/>
          <a:srcRect/>
          <a:stretch>
            <a:fillRect/>
          </a:stretch>
        </p:blipFill>
        <p:spPr bwMode="auto">
          <a:xfrm>
            <a:off x="0" y="152400"/>
            <a:ext cx="8731250" cy="5565775"/>
          </a:xfrm>
          <a:prstGeom prst="rect">
            <a:avLst/>
          </a:prstGeom>
          <a:noFill/>
          <a:ln w="9525">
            <a:noFill/>
            <a:miter lim="800000"/>
            <a:headEnd/>
            <a:tailEnd/>
          </a:ln>
        </p:spPr>
      </p:pic>
      <p:sp>
        <p:nvSpPr>
          <p:cNvPr id="14343" name="Rectangle 22"/>
          <p:cNvSpPr>
            <a:spLocks noChangeArrowheads="1"/>
          </p:cNvSpPr>
          <p:nvPr/>
        </p:nvSpPr>
        <p:spPr bwMode="auto">
          <a:xfrm>
            <a:off x="3308350" y="498475"/>
            <a:ext cx="5457825" cy="558800"/>
          </a:xfrm>
          <a:prstGeom prst="rect">
            <a:avLst/>
          </a:prstGeom>
          <a:noFill/>
          <a:ln w="9525">
            <a:noFill/>
            <a:miter lim="800000"/>
            <a:headEnd/>
            <a:tailEnd/>
          </a:ln>
        </p:spPr>
        <p:txBody>
          <a:bodyPr lIns="0" rIns="0" anchor="ctr"/>
          <a:lstStyle/>
          <a:p>
            <a:r>
              <a:rPr lang="en-US" altLang="zh-CN" sz="2400" b="1" dirty="0">
                <a:solidFill>
                  <a:srgbClr val="FFFF00"/>
                </a:solidFill>
              </a:rPr>
              <a:t>Drill a Horizontal / High Angle Well </a:t>
            </a:r>
            <a:endParaRPr lang="zh-CN" altLang="en-US" sz="2400" b="1" dirty="0">
              <a:solidFill>
                <a:srgbClr val="FFFF00"/>
              </a:solidFill>
            </a:endParaRPr>
          </a:p>
        </p:txBody>
      </p:sp>
      <p:sp>
        <p:nvSpPr>
          <p:cNvPr id="14344" name="Rectangle 23"/>
          <p:cNvSpPr>
            <a:spLocks noChangeArrowheads="1"/>
          </p:cNvSpPr>
          <p:nvPr/>
        </p:nvSpPr>
        <p:spPr bwMode="auto">
          <a:xfrm>
            <a:off x="3278188" y="1044575"/>
            <a:ext cx="5403850" cy="1938992"/>
          </a:xfrm>
          <a:prstGeom prst="rect">
            <a:avLst/>
          </a:prstGeom>
          <a:noFill/>
          <a:ln w="9525">
            <a:noFill/>
            <a:miter lim="800000"/>
            <a:headEnd/>
            <a:tailEnd/>
          </a:ln>
        </p:spPr>
        <p:txBody>
          <a:bodyPr>
            <a:spAutoFit/>
          </a:bodyPr>
          <a:lstStyle/>
          <a:p>
            <a:pPr marL="231775" indent="-231775">
              <a:spcBef>
                <a:spcPct val="50000"/>
              </a:spcBef>
              <a:buClr>
                <a:srgbClr val="C00000"/>
              </a:buClr>
              <a:buFont typeface="Wingdings" pitchFamily="2" charset="2"/>
              <a:buChar char="§"/>
            </a:pPr>
            <a:r>
              <a:rPr lang="en-US" altLang="zh-CN" b="1" dirty="0" smtClean="0">
                <a:solidFill>
                  <a:srgbClr val="FFFF00"/>
                </a:solidFill>
              </a:rPr>
              <a:t>LWD consists of Gamma Ray</a:t>
            </a:r>
          </a:p>
          <a:p>
            <a:pPr marL="231775" indent="-231775">
              <a:spcBef>
                <a:spcPct val="50000"/>
              </a:spcBef>
              <a:buClr>
                <a:srgbClr val="C00000"/>
              </a:buClr>
              <a:buFont typeface="Wingdings" pitchFamily="2" charset="2"/>
              <a:buChar char="§"/>
            </a:pPr>
            <a:r>
              <a:rPr lang="en-US" altLang="zh-CN" b="1" dirty="0" smtClean="0">
                <a:solidFill>
                  <a:srgbClr val="FFFF00"/>
                </a:solidFill>
              </a:rPr>
              <a:t>Well is </a:t>
            </a:r>
            <a:r>
              <a:rPr lang="en-US" altLang="zh-CN" b="1" dirty="0" err="1" smtClean="0">
                <a:solidFill>
                  <a:srgbClr val="FFFF00"/>
                </a:solidFill>
              </a:rPr>
              <a:t>geosteered</a:t>
            </a:r>
            <a:r>
              <a:rPr lang="en-US" altLang="zh-CN" b="1" dirty="0" smtClean="0">
                <a:solidFill>
                  <a:srgbClr val="FFFF00"/>
                </a:solidFill>
              </a:rPr>
              <a:t> to stratigraphy</a:t>
            </a:r>
          </a:p>
          <a:p>
            <a:pPr marL="231775" indent="-231775">
              <a:spcBef>
                <a:spcPct val="50000"/>
              </a:spcBef>
              <a:buClr>
                <a:srgbClr val="C00000"/>
              </a:buClr>
              <a:buFont typeface="Wingdings" pitchFamily="2" charset="2"/>
              <a:buChar char="§"/>
            </a:pPr>
            <a:r>
              <a:rPr lang="en-US" altLang="zh-CN" b="1" dirty="0" smtClean="0">
                <a:solidFill>
                  <a:srgbClr val="FFFF00"/>
                </a:solidFill>
              </a:rPr>
              <a:t>Pattern match gamma response to offset logs</a:t>
            </a:r>
            <a:endParaRPr lang="en-US" altLang="zh-CN" b="1" dirty="0">
              <a:solidFill>
                <a:srgbClr val="FFFF00"/>
              </a:solidFill>
            </a:endParaRPr>
          </a:p>
        </p:txBody>
      </p:sp>
      <p:sp>
        <p:nvSpPr>
          <p:cNvPr id="20" name="Freeform 19"/>
          <p:cNvSpPr/>
          <p:nvPr/>
        </p:nvSpPr>
        <p:spPr>
          <a:xfrm rot="870286">
            <a:off x="-69850" y="1203325"/>
            <a:ext cx="8961438" cy="3225800"/>
          </a:xfrm>
          <a:custGeom>
            <a:avLst/>
            <a:gdLst>
              <a:gd name="connsiteX0" fmla="*/ 0 w 8201025"/>
              <a:gd name="connsiteY0" fmla="*/ 0 h 1000125"/>
              <a:gd name="connsiteX1" fmla="*/ 209550 w 8201025"/>
              <a:gd name="connsiteY1" fmla="*/ 504825 h 1000125"/>
              <a:gd name="connsiteX2" fmla="*/ 904875 w 8201025"/>
              <a:gd name="connsiteY2" fmla="*/ 876300 h 1000125"/>
              <a:gd name="connsiteX3" fmla="*/ 2809875 w 8201025"/>
              <a:gd name="connsiteY3" fmla="*/ 923925 h 1000125"/>
              <a:gd name="connsiteX4" fmla="*/ 4286250 w 8201025"/>
              <a:gd name="connsiteY4" fmla="*/ 733425 h 1000125"/>
              <a:gd name="connsiteX5" fmla="*/ 5638800 w 8201025"/>
              <a:gd name="connsiteY5" fmla="*/ 971550 h 1000125"/>
              <a:gd name="connsiteX6" fmla="*/ 6943725 w 8201025"/>
              <a:gd name="connsiteY6" fmla="*/ 895350 h 1000125"/>
              <a:gd name="connsiteX7" fmla="*/ 8201025 w 8201025"/>
              <a:gd name="connsiteY7" fmla="*/ 1000125 h 1000125"/>
              <a:gd name="connsiteX0" fmla="*/ 0 w 8273833"/>
              <a:gd name="connsiteY0" fmla="*/ 0 h 971550"/>
              <a:gd name="connsiteX1" fmla="*/ 209550 w 8273833"/>
              <a:gd name="connsiteY1" fmla="*/ 504825 h 971550"/>
              <a:gd name="connsiteX2" fmla="*/ 904875 w 8273833"/>
              <a:gd name="connsiteY2" fmla="*/ 876300 h 971550"/>
              <a:gd name="connsiteX3" fmla="*/ 2809875 w 8273833"/>
              <a:gd name="connsiteY3" fmla="*/ 923925 h 971550"/>
              <a:gd name="connsiteX4" fmla="*/ 4286250 w 8273833"/>
              <a:gd name="connsiteY4" fmla="*/ 733425 h 971550"/>
              <a:gd name="connsiteX5" fmla="*/ 5638800 w 8273833"/>
              <a:gd name="connsiteY5" fmla="*/ 971550 h 971550"/>
              <a:gd name="connsiteX6" fmla="*/ 6943725 w 8273833"/>
              <a:gd name="connsiteY6" fmla="*/ 895350 h 971550"/>
              <a:gd name="connsiteX7" fmla="*/ 8273833 w 8273833"/>
              <a:gd name="connsiteY7" fmla="*/ 863226 h 971550"/>
              <a:gd name="connsiteX0" fmla="*/ 0 w 8273833"/>
              <a:gd name="connsiteY0" fmla="*/ 0 h 971550"/>
              <a:gd name="connsiteX1" fmla="*/ 209550 w 8273833"/>
              <a:gd name="connsiteY1" fmla="*/ 504825 h 971550"/>
              <a:gd name="connsiteX2" fmla="*/ 904875 w 8273833"/>
              <a:gd name="connsiteY2" fmla="*/ 876300 h 971550"/>
              <a:gd name="connsiteX3" fmla="*/ 2809875 w 8273833"/>
              <a:gd name="connsiteY3" fmla="*/ 923925 h 971550"/>
              <a:gd name="connsiteX4" fmla="*/ 4286250 w 8273833"/>
              <a:gd name="connsiteY4" fmla="*/ 733425 h 971550"/>
              <a:gd name="connsiteX5" fmla="*/ 5638800 w 8273833"/>
              <a:gd name="connsiteY5" fmla="*/ 971550 h 971550"/>
              <a:gd name="connsiteX6" fmla="*/ 6941661 w 8273833"/>
              <a:gd name="connsiteY6" fmla="*/ 925400 h 971550"/>
              <a:gd name="connsiteX7" fmla="*/ 8273833 w 8273833"/>
              <a:gd name="connsiteY7" fmla="*/ 863226 h 971550"/>
              <a:gd name="connsiteX0" fmla="*/ 0 w 8945948"/>
              <a:gd name="connsiteY0" fmla="*/ 0 h 3294645"/>
              <a:gd name="connsiteX1" fmla="*/ 881665 w 8945948"/>
              <a:gd name="connsiteY1" fmla="*/ 2770914 h 3294645"/>
              <a:gd name="connsiteX2" fmla="*/ 1576990 w 8945948"/>
              <a:gd name="connsiteY2" fmla="*/ 3142389 h 3294645"/>
              <a:gd name="connsiteX3" fmla="*/ 3481990 w 8945948"/>
              <a:gd name="connsiteY3" fmla="*/ 3190014 h 3294645"/>
              <a:gd name="connsiteX4" fmla="*/ 4958365 w 8945948"/>
              <a:gd name="connsiteY4" fmla="*/ 2999514 h 3294645"/>
              <a:gd name="connsiteX5" fmla="*/ 6310915 w 8945948"/>
              <a:gd name="connsiteY5" fmla="*/ 3237639 h 3294645"/>
              <a:gd name="connsiteX6" fmla="*/ 7613776 w 8945948"/>
              <a:gd name="connsiteY6" fmla="*/ 3191489 h 3294645"/>
              <a:gd name="connsiteX7" fmla="*/ 8945948 w 8945948"/>
              <a:gd name="connsiteY7" fmla="*/ 3129315 h 3294645"/>
              <a:gd name="connsiteX0" fmla="*/ 0 w 8945948"/>
              <a:gd name="connsiteY0" fmla="*/ 0 h 3282501"/>
              <a:gd name="connsiteX1" fmla="*/ 658115 w 8945948"/>
              <a:gd name="connsiteY1" fmla="*/ 2349341 h 3282501"/>
              <a:gd name="connsiteX2" fmla="*/ 1576990 w 8945948"/>
              <a:gd name="connsiteY2" fmla="*/ 3142389 h 3282501"/>
              <a:gd name="connsiteX3" fmla="*/ 3481990 w 8945948"/>
              <a:gd name="connsiteY3" fmla="*/ 3190014 h 3282501"/>
              <a:gd name="connsiteX4" fmla="*/ 4958365 w 8945948"/>
              <a:gd name="connsiteY4" fmla="*/ 2999514 h 3282501"/>
              <a:gd name="connsiteX5" fmla="*/ 6310915 w 8945948"/>
              <a:gd name="connsiteY5" fmla="*/ 3237639 h 3282501"/>
              <a:gd name="connsiteX6" fmla="*/ 7613776 w 8945948"/>
              <a:gd name="connsiteY6" fmla="*/ 3191489 h 3282501"/>
              <a:gd name="connsiteX7" fmla="*/ 8945948 w 8945948"/>
              <a:gd name="connsiteY7" fmla="*/ 3129315 h 3282501"/>
              <a:gd name="connsiteX0" fmla="*/ 0 w 8945948"/>
              <a:gd name="connsiteY0" fmla="*/ 0 h 3237639"/>
              <a:gd name="connsiteX1" fmla="*/ 658115 w 8945948"/>
              <a:gd name="connsiteY1" fmla="*/ 2349341 h 3237639"/>
              <a:gd name="connsiteX2" fmla="*/ 1439024 w 8945948"/>
              <a:gd name="connsiteY2" fmla="*/ 2913335 h 3237639"/>
              <a:gd name="connsiteX3" fmla="*/ 3481990 w 8945948"/>
              <a:gd name="connsiteY3" fmla="*/ 3190014 h 3237639"/>
              <a:gd name="connsiteX4" fmla="*/ 4958365 w 8945948"/>
              <a:gd name="connsiteY4" fmla="*/ 2999514 h 3237639"/>
              <a:gd name="connsiteX5" fmla="*/ 6310915 w 8945948"/>
              <a:gd name="connsiteY5" fmla="*/ 3237639 h 3237639"/>
              <a:gd name="connsiteX6" fmla="*/ 7613776 w 8945948"/>
              <a:gd name="connsiteY6" fmla="*/ 3191489 h 3237639"/>
              <a:gd name="connsiteX7" fmla="*/ 8945948 w 8945948"/>
              <a:gd name="connsiteY7" fmla="*/ 3129315 h 3237639"/>
              <a:gd name="connsiteX0" fmla="*/ 0 w 8945948"/>
              <a:gd name="connsiteY0" fmla="*/ 0 h 3237639"/>
              <a:gd name="connsiteX1" fmla="*/ 658115 w 8945948"/>
              <a:gd name="connsiteY1" fmla="*/ 2349341 h 3237639"/>
              <a:gd name="connsiteX2" fmla="*/ 1439024 w 8945948"/>
              <a:gd name="connsiteY2" fmla="*/ 2913335 h 3237639"/>
              <a:gd name="connsiteX3" fmla="*/ 3481990 w 8945948"/>
              <a:gd name="connsiteY3" fmla="*/ 3190014 h 3237639"/>
              <a:gd name="connsiteX4" fmla="*/ 4958365 w 8945948"/>
              <a:gd name="connsiteY4" fmla="*/ 2999514 h 3237639"/>
              <a:gd name="connsiteX5" fmla="*/ 6310915 w 8945948"/>
              <a:gd name="connsiteY5" fmla="*/ 3237639 h 3237639"/>
              <a:gd name="connsiteX6" fmla="*/ 7613776 w 8945948"/>
              <a:gd name="connsiteY6" fmla="*/ 3191489 h 3237639"/>
              <a:gd name="connsiteX7" fmla="*/ 8945948 w 8945948"/>
              <a:gd name="connsiteY7" fmla="*/ 3129315 h 3237639"/>
              <a:gd name="connsiteX0" fmla="*/ 0 w 8945948"/>
              <a:gd name="connsiteY0" fmla="*/ 0 h 3237639"/>
              <a:gd name="connsiteX1" fmla="*/ 658115 w 8945948"/>
              <a:gd name="connsiteY1" fmla="*/ 2349341 h 3237639"/>
              <a:gd name="connsiteX2" fmla="*/ 1439024 w 8945948"/>
              <a:gd name="connsiteY2" fmla="*/ 2913335 h 3237639"/>
              <a:gd name="connsiteX3" fmla="*/ 3462905 w 8945948"/>
              <a:gd name="connsiteY3" fmla="*/ 3116242 h 3237639"/>
              <a:gd name="connsiteX4" fmla="*/ 4958365 w 8945948"/>
              <a:gd name="connsiteY4" fmla="*/ 2999514 h 3237639"/>
              <a:gd name="connsiteX5" fmla="*/ 6310915 w 8945948"/>
              <a:gd name="connsiteY5" fmla="*/ 3237639 h 3237639"/>
              <a:gd name="connsiteX6" fmla="*/ 7613776 w 8945948"/>
              <a:gd name="connsiteY6" fmla="*/ 3191489 h 3237639"/>
              <a:gd name="connsiteX7" fmla="*/ 8945948 w 8945948"/>
              <a:gd name="connsiteY7" fmla="*/ 3129315 h 3237639"/>
              <a:gd name="connsiteX0" fmla="*/ 0 w 8945948"/>
              <a:gd name="connsiteY0" fmla="*/ 0 h 3237639"/>
              <a:gd name="connsiteX1" fmla="*/ 658115 w 8945948"/>
              <a:gd name="connsiteY1" fmla="*/ 2349341 h 3237639"/>
              <a:gd name="connsiteX2" fmla="*/ 1439024 w 8945948"/>
              <a:gd name="connsiteY2" fmla="*/ 2913335 h 3237639"/>
              <a:gd name="connsiteX3" fmla="*/ 2584305 w 8945948"/>
              <a:gd name="connsiteY3" fmla="*/ 3073348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658115 w 8945948"/>
              <a:gd name="connsiteY1" fmla="*/ 2349341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68595 w 8945948"/>
              <a:gd name="connsiteY1" fmla="*/ 2086287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68595 w 8945948"/>
              <a:gd name="connsiteY1" fmla="*/ 2086287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68595 w 8945948"/>
              <a:gd name="connsiteY1" fmla="*/ 2086287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383637 w 8945948"/>
              <a:gd name="connsiteY2" fmla="*/ 2920508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383637 w 8945948"/>
              <a:gd name="connsiteY2" fmla="*/ 2920508 h 3237639"/>
              <a:gd name="connsiteX3" fmla="*/ 2624077 w 8945948"/>
              <a:gd name="connsiteY3" fmla="*/ 3005816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4918360 w 8945948"/>
              <a:gd name="connsiteY5" fmla="*/ 3038485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4911420 w 8945948"/>
              <a:gd name="connsiteY5" fmla="*/ 3011659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4911420 w 8945948"/>
              <a:gd name="connsiteY5" fmla="*/ 3011659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4911420 w 8945948"/>
              <a:gd name="connsiteY5" fmla="*/ 3011659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4701317 w 8945948"/>
              <a:gd name="connsiteY5" fmla="*/ 3001616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4035940 w 8945948"/>
              <a:gd name="connsiteY5" fmla="*/ 3069879 h 3237639"/>
              <a:gd name="connsiteX6" fmla="*/ 4701317 w 8945948"/>
              <a:gd name="connsiteY6" fmla="*/ 3001616 h 3237639"/>
              <a:gd name="connsiteX7" fmla="*/ 6310915 w 8945948"/>
              <a:gd name="connsiteY7" fmla="*/ 3237639 h 3237639"/>
              <a:gd name="connsiteX8" fmla="*/ 7613776 w 8945948"/>
              <a:gd name="connsiteY8" fmla="*/ 3191489 h 3237639"/>
              <a:gd name="connsiteX9" fmla="*/ 8945948 w 8945948"/>
              <a:gd name="connsiteY9"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3973612 w 8945948"/>
              <a:gd name="connsiteY5" fmla="*/ 3050228 h 3237639"/>
              <a:gd name="connsiteX6" fmla="*/ 4701317 w 8945948"/>
              <a:gd name="connsiteY6" fmla="*/ 3001616 h 3237639"/>
              <a:gd name="connsiteX7" fmla="*/ 6310915 w 8945948"/>
              <a:gd name="connsiteY7" fmla="*/ 3237639 h 3237639"/>
              <a:gd name="connsiteX8" fmla="*/ 7613776 w 8945948"/>
              <a:gd name="connsiteY8" fmla="*/ 3191489 h 3237639"/>
              <a:gd name="connsiteX9" fmla="*/ 8945948 w 8945948"/>
              <a:gd name="connsiteY9"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3973612 w 8945948"/>
              <a:gd name="connsiteY5" fmla="*/ 3050228 h 3237639"/>
              <a:gd name="connsiteX6" fmla="*/ 4825504 w 8945948"/>
              <a:gd name="connsiteY6" fmla="*/ 2983799 h 3237639"/>
              <a:gd name="connsiteX7" fmla="*/ 6310915 w 8945948"/>
              <a:gd name="connsiteY7" fmla="*/ 3237639 h 3237639"/>
              <a:gd name="connsiteX8" fmla="*/ 7613776 w 8945948"/>
              <a:gd name="connsiteY8" fmla="*/ 3191489 h 3237639"/>
              <a:gd name="connsiteX9" fmla="*/ 8945948 w 8945948"/>
              <a:gd name="connsiteY9"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3973612 w 8945948"/>
              <a:gd name="connsiteY5" fmla="*/ 3050228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3973612 w 8945948"/>
              <a:gd name="connsiteY5" fmla="*/ 3050228 h 3237639"/>
              <a:gd name="connsiteX6" fmla="*/ 4888264 w 8945948"/>
              <a:gd name="connsiteY6" fmla="*/ 3128436 h 3237639"/>
              <a:gd name="connsiteX7" fmla="*/ 6310915 w 8945948"/>
              <a:gd name="connsiteY7" fmla="*/ 3237639 h 3237639"/>
              <a:gd name="connsiteX8" fmla="*/ 7613776 w 8945948"/>
              <a:gd name="connsiteY8" fmla="*/ 3191489 h 3237639"/>
              <a:gd name="connsiteX9" fmla="*/ 8945948 w 8945948"/>
              <a:gd name="connsiteY9"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3973612 w 8945948"/>
              <a:gd name="connsiteY5" fmla="*/ 3050228 h 3237639"/>
              <a:gd name="connsiteX6" fmla="*/ 4860504 w 8945948"/>
              <a:gd name="connsiteY6" fmla="*/ 3021132 h 3237639"/>
              <a:gd name="connsiteX7" fmla="*/ 6310915 w 8945948"/>
              <a:gd name="connsiteY7" fmla="*/ 3237639 h 3237639"/>
              <a:gd name="connsiteX8" fmla="*/ 7613776 w 8945948"/>
              <a:gd name="connsiteY8" fmla="*/ 3191489 h 3237639"/>
              <a:gd name="connsiteX9" fmla="*/ 8945948 w 8945948"/>
              <a:gd name="connsiteY9"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3973612 w 8945948"/>
              <a:gd name="connsiteY5" fmla="*/ 3050228 h 3237639"/>
              <a:gd name="connsiteX6" fmla="*/ 4860504 w 8945948"/>
              <a:gd name="connsiteY6" fmla="*/ 3021132 h 3237639"/>
              <a:gd name="connsiteX7" fmla="*/ 6310915 w 8945948"/>
              <a:gd name="connsiteY7" fmla="*/ 3237639 h 3237639"/>
              <a:gd name="connsiteX8" fmla="*/ 7613776 w 8945948"/>
              <a:gd name="connsiteY8" fmla="*/ 3191489 h 3237639"/>
              <a:gd name="connsiteX9" fmla="*/ 8945948 w 8945948"/>
              <a:gd name="connsiteY9"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3973612 w 8945948"/>
              <a:gd name="connsiteY5" fmla="*/ 3050228 h 3237639"/>
              <a:gd name="connsiteX6" fmla="*/ 4860504 w 8945948"/>
              <a:gd name="connsiteY6" fmla="*/ 3021132 h 3237639"/>
              <a:gd name="connsiteX7" fmla="*/ 6310915 w 8945948"/>
              <a:gd name="connsiteY7" fmla="*/ 3237639 h 3237639"/>
              <a:gd name="connsiteX8" fmla="*/ 7613776 w 8945948"/>
              <a:gd name="connsiteY8" fmla="*/ 3191489 h 3237639"/>
              <a:gd name="connsiteX9" fmla="*/ 8945948 w 8945948"/>
              <a:gd name="connsiteY9" fmla="*/ 3129315 h 3237639"/>
              <a:gd name="connsiteX0" fmla="*/ 0 w 8945948"/>
              <a:gd name="connsiteY0" fmla="*/ 0 h 3267700"/>
              <a:gd name="connsiteX1" fmla="*/ 515744 w 8945948"/>
              <a:gd name="connsiteY1" fmla="*/ 1992629 h 3267700"/>
              <a:gd name="connsiteX2" fmla="*/ 1403757 w 8945948"/>
              <a:gd name="connsiteY2" fmla="*/ 2915303 h 3267700"/>
              <a:gd name="connsiteX3" fmla="*/ 2624077 w 8945948"/>
              <a:gd name="connsiteY3" fmla="*/ 3005816 h 3267700"/>
              <a:gd name="connsiteX4" fmla="*/ 3452729 w 8945948"/>
              <a:gd name="connsiteY4" fmla="*/ 3104565 h 3267700"/>
              <a:gd name="connsiteX5" fmla="*/ 3973612 w 8945948"/>
              <a:gd name="connsiteY5" fmla="*/ 3050228 h 3267700"/>
              <a:gd name="connsiteX6" fmla="*/ 4860504 w 8945948"/>
              <a:gd name="connsiteY6" fmla="*/ 3021132 h 3267700"/>
              <a:gd name="connsiteX7" fmla="*/ 6310915 w 8945948"/>
              <a:gd name="connsiteY7" fmla="*/ 3237639 h 3267700"/>
              <a:gd name="connsiteX8" fmla="*/ 7613776 w 8945948"/>
              <a:gd name="connsiteY8" fmla="*/ 3191489 h 3267700"/>
              <a:gd name="connsiteX9" fmla="*/ 8945948 w 8945948"/>
              <a:gd name="connsiteY9" fmla="*/ 3129315 h 3267700"/>
              <a:gd name="connsiteX0" fmla="*/ 0 w 8945948"/>
              <a:gd name="connsiteY0" fmla="*/ 0 h 3214049"/>
              <a:gd name="connsiteX1" fmla="*/ 515744 w 8945948"/>
              <a:gd name="connsiteY1" fmla="*/ 1992629 h 3214049"/>
              <a:gd name="connsiteX2" fmla="*/ 1403757 w 8945948"/>
              <a:gd name="connsiteY2" fmla="*/ 2915303 h 3214049"/>
              <a:gd name="connsiteX3" fmla="*/ 2624077 w 8945948"/>
              <a:gd name="connsiteY3" fmla="*/ 3005816 h 3214049"/>
              <a:gd name="connsiteX4" fmla="*/ 3452729 w 8945948"/>
              <a:gd name="connsiteY4" fmla="*/ 3104565 h 3214049"/>
              <a:gd name="connsiteX5" fmla="*/ 3973612 w 8945948"/>
              <a:gd name="connsiteY5" fmla="*/ 3050228 h 3214049"/>
              <a:gd name="connsiteX6" fmla="*/ 4860504 w 8945948"/>
              <a:gd name="connsiteY6" fmla="*/ 3021132 h 3214049"/>
              <a:gd name="connsiteX7" fmla="*/ 6297035 w 8945948"/>
              <a:gd name="connsiteY7" fmla="*/ 3183988 h 3214049"/>
              <a:gd name="connsiteX8" fmla="*/ 7613776 w 8945948"/>
              <a:gd name="connsiteY8" fmla="*/ 3191489 h 3214049"/>
              <a:gd name="connsiteX9" fmla="*/ 8945948 w 8945948"/>
              <a:gd name="connsiteY9" fmla="*/ 3129315 h 3214049"/>
              <a:gd name="connsiteX0" fmla="*/ 0 w 8945948"/>
              <a:gd name="connsiteY0" fmla="*/ 0 h 3206872"/>
              <a:gd name="connsiteX1" fmla="*/ 515744 w 8945948"/>
              <a:gd name="connsiteY1" fmla="*/ 1992629 h 3206872"/>
              <a:gd name="connsiteX2" fmla="*/ 1403757 w 8945948"/>
              <a:gd name="connsiteY2" fmla="*/ 2915303 h 3206872"/>
              <a:gd name="connsiteX3" fmla="*/ 2624077 w 8945948"/>
              <a:gd name="connsiteY3" fmla="*/ 3005816 h 3206872"/>
              <a:gd name="connsiteX4" fmla="*/ 3452729 w 8945948"/>
              <a:gd name="connsiteY4" fmla="*/ 3104565 h 3206872"/>
              <a:gd name="connsiteX5" fmla="*/ 3973612 w 8945948"/>
              <a:gd name="connsiteY5" fmla="*/ 3050228 h 3206872"/>
              <a:gd name="connsiteX6" fmla="*/ 4860504 w 8945948"/>
              <a:gd name="connsiteY6" fmla="*/ 3021132 h 3206872"/>
              <a:gd name="connsiteX7" fmla="*/ 6162438 w 8945948"/>
              <a:gd name="connsiteY7" fmla="*/ 3161566 h 3206872"/>
              <a:gd name="connsiteX8" fmla="*/ 7613776 w 8945948"/>
              <a:gd name="connsiteY8" fmla="*/ 3191489 h 3206872"/>
              <a:gd name="connsiteX9" fmla="*/ 8945948 w 8945948"/>
              <a:gd name="connsiteY9" fmla="*/ 3129315 h 3206872"/>
              <a:gd name="connsiteX0" fmla="*/ 0 w 8945948"/>
              <a:gd name="connsiteY0" fmla="*/ 0 h 3222390"/>
              <a:gd name="connsiteX1" fmla="*/ 515744 w 8945948"/>
              <a:gd name="connsiteY1" fmla="*/ 1992629 h 3222390"/>
              <a:gd name="connsiteX2" fmla="*/ 1403757 w 8945948"/>
              <a:gd name="connsiteY2" fmla="*/ 2915303 h 3222390"/>
              <a:gd name="connsiteX3" fmla="*/ 2624077 w 8945948"/>
              <a:gd name="connsiteY3" fmla="*/ 3005816 h 3222390"/>
              <a:gd name="connsiteX4" fmla="*/ 3452729 w 8945948"/>
              <a:gd name="connsiteY4" fmla="*/ 3104565 h 3222390"/>
              <a:gd name="connsiteX5" fmla="*/ 3973612 w 8945948"/>
              <a:gd name="connsiteY5" fmla="*/ 3050228 h 3222390"/>
              <a:gd name="connsiteX6" fmla="*/ 4860504 w 8945948"/>
              <a:gd name="connsiteY6" fmla="*/ 3021132 h 3222390"/>
              <a:gd name="connsiteX7" fmla="*/ 6162438 w 8945948"/>
              <a:gd name="connsiteY7" fmla="*/ 3161566 h 3222390"/>
              <a:gd name="connsiteX8" fmla="*/ 7613776 w 8945948"/>
              <a:gd name="connsiteY8" fmla="*/ 3191489 h 3222390"/>
              <a:gd name="connsiteX9" fmla="*/ 8945948 w 8945948"/>
              <a:gd name="connsiteY9" fmla="*/ 3129315 h 3222390"/>
              <a:gd name="connsiteX0" fmla="*/ 0 w 8945948"/>
              <a:gd name="connsiteY0" fmla="*/ 0 h 3222390"/>
              <a:gd name="connsiteX1" fmla="*/ 515744 w 8945948"/>
              <a:gd name="connsiteY1" fmla="*/ 1992629 h 3222390"/>
              <a:gd name="connsiteX2" fmla="*/ 1403757 w 8945948"/>
              <a:gd name="connsiteY2" fmla="*/ 2915303 h 3222390"/>
              <a:gd name="connsiteX3" fmla="*/ 2624077 w 8945948"/>
              <a:gd name="connsiteY3" fmla="*/ 3005816 h 3222390"/>
              <a:gd name="connsiteX4" fmla="*/ 3452729 w 8945948"/>
              <a:gd name="connsiteY4" fmla="*/ 3104565 h 3222390"/>
              <a:gd name="connsiteX5" fmla="*/ 3973612 w 8945948"/>
              <a:gd name="connsiteY5" fmla="*/ 3050228 h 3222390"/>
              <a:gd name="connsiteX6" fmla="*/ 4860504 w 8945948"/>
              <a:gd name="connsiteY6" fmla="*/ 3021132 h 3222390"/>
              <a:gd name="connsiteX7" fmla="*/ 6162438 w 8945948"/>
              <a:gd name="connsiteY7" fmla="*/ 3161566 h 3222390"/>
              <a:gd name="connsiteX8" fmla="*/ 7613776 w 8945948"/>
              <a:gd name="connsiteY8" fmla="*/ 3191489 h 3222390"/>
              <a:gd name="connsiteX9" fmla="*/ 8945948 w 8945948"/>
              <a:gd name="connsiteY9" fmla="*/ 3129315 h 3222390"/>
              <a:gd name="connsiteX0" fmla="*/ 0 w 8945948"/>
              <a:gd name="connsiteY0" fmla="*/ 0 h 3226093"/>
              <a:gd name="connsiteX1" fmla="*/ 515744 w 8945948"/>
              <a:gd name="connsiteY1" fmla="*/ 1992629 h 3226093"/>
              <a:gd name="connsiteX2" fmla="*/ 1403757 w 8945948"/>
              <a:gd name="connsiteY2" fmla="*/ 2915303 h 3226093"/>
              <a:gd name="connsiteX3" fmla="*/ 2624077 w 8945948"/>
              <a:gd name="connsiteY3" fmla="*/ 3005816 h 3226093"/>
              <a:gd name="connsiteX4" fmla="*/ 3452729 w 8945948"/>
              <a:gd name="connsiteY4" fmla="*/ 3104565 h 3226093"/>
              <a:gd name="connsiteX5" fmla="*/ 3973612 w 8945948"/>
              <a:gd name="connsiteY5" fmla="*/ 3050228 h 3226093"/>
              <a:gd name="connsiteX6" fmla="*/ 4860504 w 8945948"/>
              <a:gd name="connsiteY6" fmla="*/ 3021132 h 3226093"/>
              <a:gd name="connsiteX7" fmla="*/ 6120463 w 8945948"/>
              <a:gd name="connsiteY7" fmla="*/ 3165269 h 3226093"/>
              <a:gd name="connsiteX8" fmla="*/ 7613776 w 8945948"/>
              <a:gd name="connsiteY8" fmla="*/ 3191489 h 3226093"/>
              <a:gd name="connsiteX9" fmla="*/ 8945948 w 8945948"/>
              <a:gd name="connsiteY9" fmla="*/ 3129315 h 3226093"/>
              <a:gd name="connsiteX0" fmla="*/ 0 w 8945948"/>
              <a:gd name="connsiteY0" fmla="*/ 0 h 3226093"/>
              <a:gd name="connsiteX1" fmla="*/ 515744 w 8945948"/>
              <a:gd name="connsiteY1" fmla="*/ 1992629 h 3226093"/>
              <a:gd name="connsiteX2" fmla="*/ 1403757 w 8945948"/>
              <a:gd name="connsiteY2" fmla="*/ 2915303 h 3226093"/>
              <a:gd name="connsiteX3" fmla="*/ 2624077 w 8945948"/>
              <a:gd name="connsiteY3" fmla="*/ 3005816 h 3226093"/>
              <a:gd name="connsiteX4" fmla="*/ 3452729 w 8945948"/>
              <a:gd name="connsiteY4" fmla="*/ 3104565 h 3226093"/>
              <a:gd name="connsiteX5" fmla="*/ 3973612 w 8945948"/>
              <a:gd name="connsiteY5" fmla="*/ 3050228 h 3226093"/>
              <a:gd name="connsiteX6" fmla="*/ 4801647 w 8945948"/>
              <a:gd name="connsiteY6" fmla="*/ 3014892 h 3226093"/>
              <a:gd name="connsiteX7" fmla="*/ 6120463 w 8945948"/>
              <a:gd name="connsiteY7" fmla="*/ 3165269 h 3226093"/>
              <a:gd name="connsiteX8" fmla="*/ 7613776 w 8945948"/>
              <a:gd name="connsiteY8" fmla="*/ 3191489 h 3226093"/>
              <a:gd name="connsiteX9" fmla="*/ 8945948 w 8945948"/>
              <a:gd name="connsiteY9" fmla="*/ 3129315 h 3226093"/>
              <a:gd name="connsiteX0" fmla="*/ 0 w 8945948"/>
              <a:gd name="connsiteY0" fmla="*/ 0 h 3226093"/>
              <a:gd name="connsiteX1" fmla="*/ 515744 w 8945948"/>
              <a:gd name="connsiteY1" fmla="*/ 1992629 h 3226093"/>
              <a:gd name="connsiteX2" fmla="*/ 1403757 w 8945948"/>
              <a:gd name="connsiteY2" fmla="*/ 2915303 h 3226093"/>
              <a:gd name="connsiteX3" fmla="*/ 2624077 w 8945948"/>
              <a:gd name="connsiteY3" fmla="*/ 3005816 h 3226093"/>
              <a:gd name="connsiteX4" fmla="*/ 3452729 w 8945948"/>
              <a:gd name="connsiteY4" fmla="*/ 3104565 h 3226093"/>
              <a:gd name="connsiteX5" fmla="*/ 3973612 w 8945948"/>
              <a:gd name="connsiteY5" fmla="*/ 3050228 h 3226093"/>
              <a:gd name="connsiteX6" fmla="*/ 4801647 w 8945948"/>
              <a:gd name="connsiteY6" fmla="*/ 3014892 h 3226093"/>
              <a:gd name="connsiteX7" fmla="*/ 6120463 w 8945948"/>
              <a:gd name="connsiteY7" fmla="*/ 3165269 h 3226093"/>
              <a:gd name="connsiteX8" fmla="*/ 7613776 w 8945948"/>
              <a:gd name="connsiteY8" fmla="*/ 3191489 h 3226093"/>
              <a:gd name="connsiteX9" fmla="*/ 8945948 w 8945948"/>
              <a:gd name="connsiteY9" fmla="*/ 3129315 h 3226093"/>
              <a:gd name="connsiteX0" fmla="*/ 0 w 8945948"/>
              <a:gd name="connsiteY0" fmla="*/ 0 h 3226093"/>
              <a:gd name="connsiteX1" fmla="*/ 515744 w 8945948"/>
              <a:gd name="connsiteY1" fmla="*/ 1992629 h 3226093"/>
              <a:gd name="connsiteX2" fmla="*/ 1403757 w 8945948"/>
              <a:gd name="connsiteY2" fmla="*/ 2915303 h 3226093"/>
              <a:gd name="connsiteX3" fmla="*/ 2624077 w 8945948"/>
              <a:gd name="connsiteY3" fmla="*/ 3005816 h 3226093"/>
              <a:gd name="connsiteX4" fmla="*/ 3452729 w 8945948"/>
              <a:gd name="connsiteY4" fmla="*/ 3104565 h 3226093"/>
              <a:gd name="connsiteX5" fmla="*/ 3973612 w 8945948"/>
              <a:gd name="connsiteY5" fmla="*/ 3050228 h 3226093"/>
              <a:gd name="connsiteX6" fmla="*/ 4801647 w 8945948"/>
              <a:gd name="connsiteY6" fmla="*/ 3014892 h 3226093"/>
              <a:gd name="connsiteX7" fmla="*/ 6120463 w 8945948"/>
              <a:gd name="connsiteY7" fmla="*/ 3165269 h 3226093"/>
              <a:gd name="connsiteX8" fmla="*/ 7613776 w 8945948"/>
              <a:gd name="connsiteY8" fmla="*/ 3191489 h 3226093"/>
              <a:gd name="connsiteX9" fmla="*/ 8945948 w 8945948"/>
              <a:gd name="connsiteY9" fmla="*/ 3129315 h 3226093"/>
              <a:gd name="connsiteX0" fmla="*/ 0 w 8960862"/>
              <a:gd name="connsiteY0" fmla="*/ 0 h 3226093"/>
              <a:gd name="connsiteX1" fmla="*/ 515744 w 8960862"/>
              <a:gd name="connsiteY1" fmla="*/ 1992629 h 3226093"/>
              <a:gd name="connsiteX2" fmla="*/ 1403757 w 8960862"/>
              <a:gd name="connsiteY2" fmla="*/ 2915303 h 3226093"/>
              <a:gd name="connsiteX3" fmla="*/ 2624077 w 8960862"/>
              <a:gd name="connsiteY3" fmla="*/ 3005816 h 3226093"/>
              <a:gd name="connsiteX4" fmla="*/ 3452729 w 8960862"/>
              <a:gd name="connsiteY4" fmla="*/ 3104565 h 3226093"/>
              <a:gd name="connsiteX5" fmla="*/ 3973612 w 8960862"/>
              <a:gd name="connsiteY5" fmla="*/ 3050228 h 3226093"/>
              <a:gd name="connsiteX6" fmla="*/ 4801647 w 8960862"/>
              <a:gd name="connsiteY6" fmla="*/ 3014892 h 3226093"/>
              <a:gd name="connsiteX7" fmla="*/ 6120463 w 8960862"/>
              <a:gd name="connsiteY7" fmla="*/ 3165269 h 3226093"/>
              <a:gd name="connsiteX8" fmla="*/ 7613776 w 8960862"/>
              <a:gd name="connsiteY8" fmla="*/ 3191489 h 3226093"/>
              <a:gd name="connsiteX9" fmla="*/ 8960862 w 8960862"/>
              <a:gd name="connsiteY9" fmla="*/ 3103990 h 3226093"/>
              <a:gd name="connsiteX0" fmla="*/ 0 w 8960862"/>
              <a:gd name="connsiteY0" fmla="*/ 0 h 3226093"/>
              <a:gd name="connsiteX1" fmla="*/ 515744 w 8960862"/>
              <a:gd name="connsiteY1" fmla="*/ 1992629 h 3226093"/>
              <a:gd name="connsiteX2" fmla="*/ 1403757 w 8960862"/>
              <a:gd name="connsiteY2" fmla="*/ 2915303 h 3226093"/>
              <a:gd name="connsiteX3" fmla="*/ 2059565 w 8960862"/>
              <a:gd name="connsiteY3" fmla="*/ 3008752 h 3226093"/>
              <a:gd name="connsiteX4" fmla="*/ 2624077 w 8960862"/>
              <a:gd name="connsiteY4" fmla="*/ 3005816 h 3226093"/>
              <a:gd name="connsiteX5" fmla="*/ 3452729 w 8960862"/>
              <a:gd name="connsiteY5" fmla="*/ 3104565 h 3226093"/>
              <a:gd name="connsiteX6" fmla="*/ 3973612 w 8960862"/>
              <a:gd name="connsiteY6" fmla="*/ 3050228 h 3226093"/>
              <a:gd name="connsiteX7" fmla="*/ 4801647 w 8960862"/>
              <a:gd name="connsiteY7" fmla="*/ 3014892 h 3226093"/>
              <a:gd name="connsiteX8" fmla="*/ 6120463 w 8960862"/>
              <a:gd name="connsiteY8" fmla="*/ 3165269 h 3226093"/>
              <a:gd name="connsiteX9" fmla="*/ 7613776 w 8960862"/>
              <a:gd name="connsiteY9" fmla="*/ 3191489 h 3226093"/>
              <a:gd name="connsiteX10" fmla="*/ 8960862 w 8960862"/>
              <a:gd name="connsiteY10" fmla="*/ 3103990 h 3226093"/>
              <a:gd name="connsiteX0" fmla="*/ 0 w 8960862"/>
              <a:gd name="connsiteY0" fmla="*/ 0 h 3226093"/>
              <a:gd name="connsiteX1" fmla="*/ 515744 w 8960862"/>
              <a:gd name="connsiteY1" fmla="*/ 1992629 h 3226093"/>
              <a:gd name="connsiteX2" fmla="*/ 1403757 w 8960862"/>
              <a:gd name="connsiteY2" fmla="*/ 2915303 h 3226093"/>
              <a:gd name="connsiteX3" fmla="*/ 2059565 w 8960862"/>
              <a:gd name="connsiteY3" fmla="*/ 3008752 h 3226093"/>
              <a:gd name="connsiteX4" fmla="*/ 2624077 w 8960862"/>
              <a:gd name="connsiteY4" fmla="*/ 3005816 h 3226093"/>
              <a:gd name="connsiteX5" fmla="*/ 3452729 w 8960862"/>
              <a:gd name="connsiteY5" fmla="*/ 3104565 h 3226093"/>
              <a:gd name="connsiteX6" fmla="*/ 3973612 w 8960862"/>
              <a:gd name="connsiteY6" fmla="*/ 3050228 h 3226093"/>
              <a:gd name="connsiteX7" fmla="*/ 4801647 w 8960862"/>
              <a:gd name="connsiteY7" fmla="*/ 3014892 h 3226093"/>
              <a:gd name="connsiteX8" fmla="*/ 6120463 w 8960862"/>
              <a:gd name="connsiteY8" fmla="*/ 3165269 h 3226093"/>
              <a:gd name="connsiteX9" fmla="*/ 7613776 w 8960862"/>
              <a:gd name="connsiteY9" fmla="*/ 3191489 h 3226093"/>
              <a:gd name="connsiteX10" fmla="*/ 8960862 w 8960862"/>
              <a:gd name="connsiteY10" fmla="*/ 3103990 h 3226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60862" h="3226093">
                <a:moveTo>
                  <a:pt x="0" y="0"/>
                </a:moveTo>
                <a:cubicBezTo>
                  <a:pt x="29369" y="179387"/>
                  <a:pt x="376503" y="1481048"/>
                  <a:pt x="515744" y="1992629"/>
                </a:cubicBezTo>
                <a:cubicBezTo>
                  <a:pt x="668396" y="2500740"/>
                  <a:pt x="1040040" y="2814027"/>
                  <a:pt x="1403757" y="2915303"/>
                </a:cubicBezTo>
                <a:cubicBezTo>
                  <a:pt x="1627806" y="2956116"/>
                  <a:pt x="1856178" y="2993667"/>
                  <a:pt x="2059565" y="3008752"/>
                </a:cubicBezTo>
                <a:cubicBezTo>
                  <a:pt x="2262952" y="3023837"/>
                  <a:pt x="2391883" y="2989847"/>
                  <a:pt x="2624077" y="3005816"/>
                </a:cubicBezTo>
                <a:cubicBezTo>
                  <a:pt x="2856271" y="3021785"/>
                  <a:pt x="3227807" y="3097163"/>
                  <a:pt x="3452729" y="3104565"/>
                </a:cubicBezTo>
                <a:cubicBezTo>
                  <a:pt x="3677651" y="3111967"/>
                  <a:pt x="3748792" y="3065174"/>
                  <a:pt x="3973612" y="3050228"/>
                </a:cubicBezTo>
                <a:cubicBezTo>
                  <a:pt x="4198432" y="3035283"/>
                  <a:pt x="4422506" y="3023896"/>
                  <a:pt x="4801647" y="3014892"/>
                </a:cubicBezTo>
                <a:cubicBezTo>
                  <a:pt x="5093370" y="2999882"/>
                  <a:pt x="5672450" y="3095904"/>
                  <a:pt x="6120463" y="3165269"/>
                </a:cubicBezTo>
                <a:cubicBezTo>
                  <a:pt x="6481448" y="3226093"/>
                  <a:pt x="7179489" y="3206872"/>
                  <a:pt x="7613776" y="3191489"/>
                </a:cubicBezTo>
                <a:cubicBezTo>
                  <a:pt x="8052948" y="3173435"/>
                  <a:pt x="8546795" y="3138222"/>
                  <a:pt x="8960862" y="3103990"/>
                </a:cubicBezTo>
              </a:path>
            </a:pathLst>
          </a:cu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a:p>
        </p:txBody>
      </p:sp>
      <p:sp>
        <p:nvSpPr>
          <p:cNvPr id="21" name="Freeform 20"/>
          <p:cNvSpPr/>
          <p:nvPr/>
        </p:nvSpPr>
        <p:spPr>
          <a:xfrm rot="870286">
            <a:off x="96838" y="261938"/>
            <a:ext cx="1403350" cy="2914650"/>
          </a:xfrm>
          <a:custGeom>
            <a:avLst/>
            <a:gdLst>
              <a:gd name="connsiteX0" fmla="*/ 0 w 8201025"/>
              <a:gd name="connsiteY0" fmla="*/ 0 h 1000125"/>
              <a:gd name="connsiteX1" fmla="*/ 209550 w 8201025"/>
              <a:gd name="connsiteY1" fmla="*/ 504825 h 1000125"/>
              <a:gd name="connsiteX2" fmla="*/ 904875 w 8201025"/>
              <a:gd name="connsiteY2" fmla="*/ 876300 h 1000125"/>
              <a:gd name="connsiteX3" fmla="*/ 2809875 w 8201025"/>
              <a:gd name="connsiteY3" fmla="*/ 923925 h 1000125"/>
              <a:gd name="connsiteX4" fmla="*/ 4286250 w 8201025"/>
              <a:gd name="connsiteY4" fmla="*/ 733425 h 1000125"/>
              <a:gd name="connsiteX5" fmla="*/ 5638800 w 8201025"/>
              <a:gd name="connsiteY5" fmla="*/ 971550 h 1000125"/>
              <a:gd name="connsiteX6" fmla="*/ 6943725 w 8201025"/>
              <a:gd name="connsiteY6" fmla="*/ 895350 h 1000125"/>
              <a:gd name="connsiteX7" fmla="*/ 8201025 w 8201025"/>
              <a:gd name="connsiteY7" fmla="*/ 1000125 h 1000125"/>
              <a:gd name="connsiteX0" fmla="*/ 0 w 8273833"/>
              <a:gd name="connsiteY0" fmla="*/ 0 h 971550"/>
              <a:gd name="connsiteX1" fmla="*/ 209550 w 8273833"/>
              <a:gd name="connsiteY1" fmla="*/ 504825 h 971550"/>
              <a:gd name="connsiteX2" fmla="*/ 904875 w 8273833"/>
              <a:gd name="connsiteY2" fmla="*/ 876300 h 971550"/>
              <a:gd name="connsiteX3" fmla="*/ 2809875 w 8273833"/>
              <a:gd name="connsiteY3" fmla="*/ 923925 h 971550"/>
              <a:gd name="connsiteX4" fmla="*/ 4286250 w 8273833"/>
              <a:gd name="connsiteY4" fmla="*/ 733425 h 971550"/>
              <a:gd name="connsiteX5" fmla="*/ 5638800 w 8273833"/>
              <a:gd name="connsiteY5" fmla="*/ 971550 h 971550"/>
              <a:gd name="connsiteX6" fmla="*/ 6943725 w 8273833"/>
              <a:gd name="connsiteY6" fmla="*/ 895350 h 971550"/>
              <a:gd name="connsiteX7" fmla="*/ 8273833 w 8273833"/>
              <a:gd name="connsiteY7" fmla="*/ 863226 h 971550"/>
              <a:gd name="connsiteX0" fmla="*/ 0 w 8273833"/>
              <a:gd name="connsiteY0" fmla="*/ 0 h 971550"/>
              <a:gd name="connsiteX1" fmla="*/ 209550 w 8273833"/>
              <a:gd name="connsiteY1" fmla="*/ 504825 h 971550"/>
              <a:gd name="connsiteX2" fmla="*/ 904875 w 8273833"/>
              <a:gd name="connsiteY2" fmla="*/ 876300 h 971550"/>
              <a:gd name="connsiteX3" fmla="*/ 2809875 w 8273833"/>
              <a:gd name="connsiteY3" fmla="*/ 923925 h 971550"/>
              <a:gd name="connsiteX4" fmla="*/ 4286250 w 8273833"/>
              <a:gd name="connsiteY4" fmla="*/ 733425 h 971550"/>
              <a:gd name="connsiteX5" fmla="*/ 5638800 w 8273833"/>
              <a:gd name="connsiteY5" fmla="*/ 971550 h 971550"/>
              <a:gd name="connsiteX6" fmla="*/ 6941661 w 8273833"/>
              <a:gd name="connsiteY6" fmla="*/ 925400 h 971550"/>
              <a:gd name="connsiteX7" fmla="*/ 8273833 w 8273833"/>
              <a:gd name="connsiteY7" fmla="*/ 863226 h 971550"/>
              <a:gd name="connsiteX0" fmla="*/ 0 w 8945948"/>
              <a:gd name="connsiteY0" fmla="*/ 0 h 3294645"/>
              <a:gd name="connsiteX1" fmla="*/ 881665 w 8945948"/>
              <a:gd name="connsiteY1" fmla="*/ 2770914 h 3294645"/>
              <a:gd name="connsiteX2" fmla="*/ 1576990 w 8945948"/>
              <a:gd name="connsiteY2" fmla="*/ 3142389 h 3294645"/>
              <a:gd name="connsiteX3" fmla="*/ 3481990 w 8945948"/>
              <a:gd name="connsiteY3" fmla="*/ 3190014 h 3294645"/>
              <a:gd name="connsiteX4" fmla="*/ 4958365 w 8945948"/>
              <a:gd name="connsiteY4" fmla="*/ 2999514 h 3294645"/>
              <a:gd name="connsiteX5" fmla="*/ 6310915 w 8945948"/>
              <a:gd name="connsiteY5" fmla="*/ 3237639 h 3294645"/>
              <a:gd name="connsiteX6" fmla="*/ 7613776 w 8945948"/>
              <a:gd name="connsiteY6" fmla="*/ 3191489 h 3294645"/>
              <a:gd name="connsiteX7" fmla="*/ 8945948 w 8945948"/>
              <a:gd name="connsiteY7" fmla="*/ 3129315 h 3294645"/>
              <a:gd name="connsiteX0" fmla="*/ 0 w 8945948"/>
              <a:gd name="connsiteY0" fmla="*/ 0 h 3282501"/>
              <a:gd name="connsiteX1" fmla="*/ 658115 w 8945948"/>
              <a:gd name="connsiteY1" fmla="*/ 2349341 h 3282501"/>
              <a:gd name="connsiteX2" fmla="*/ 1576990 w 8945948"/>
              <a:gd name="connsiteY2" fmla="*/ 3142389 h 3282501"/>
              <a:gd name="connsiteX3" fmla="*/ 3481990 w 8945948"/>
              <a:gd name="connsiteY3" fmla="*/ 3190014 h 3282501"/>
              <a:gd name="connsiteX4" fmla="*/ 4958365 w 8945948"/>
              <a:gd name="connsiteY4" fmla="*/ 2999514 h 3282501"/>
              <a:gd name="connsiteX5" fmla="*/ 6310915 w 8945948"/>
              <a:gd name="connsiteY5" fmla="*/ 3237639 h 3282501"/>
              <a:gd name="connsiteX6" fmla="*/ 7613776 w 8945948"/>
              <a:gd name="connsiteY6" fmla="*/ 3191489 h 3282501"/>
              <a:gd name="connsiteX7" fmla="*/ 8945948 w 8945948"/>
              <a:gd name="connsiteY7" fmla="*/ 3129315 h 3282501"/>
              <a:gd name="connsiteX0" fmla="*/ 0 w 8945948"/>
              <a:gd name="connsiteY0" fmla="*/ 0 h 3237639"/>
              <a:gd name="connsiteX1" fmla="*/ 658115 w 8945948"/>
              <a:gd name="connsiteY1" fmla="*/ 2349341 h 3237639"/>
              <a:gd name="connsiteX2" fmla="*/ 1439024 w 8945948"/>
              <a:gd name="connsiteY2" fmla="*/ 2913335 h 3237639"/>
              <a:gd name="connsiteX3" fmla="*/ 3481990 w 8945948"/>
              <a:gd name="connsiteY3" fmla="*/ 3190014 h 3237639"/>
              <a:gd name="connsiteX4" fmla="*/ 4958365 w 8945948"/>
              <a:gd name="connsiteY4" fmla="*/ 2999514 h 3237639"/>
              <a:gd name="connsiteX5" fmla="*/ 6310915 w 8945948"/>
              <a:gd name="connsiteY5" fmla="*/ 3237639 h 3237639"/>
              <a:gd name="connsiteX6" fmla="*/ 7613776 w 8945948"/>
              <a:gd name="connsiteY6" fmla="*/ 3191489 h 3237639"/>
              <a:gd name="connsiteX7" fmla="*/ 8945948 w 8945948"/>
              <a:gd name="connsiteY7" fmla="*/ 3129315 h 3237639"/>
              <a:gd name="connsiteX0" fmla="*/ 0 w 8945948"/>
              <a:gd name="connsiteY0" fmla="*/ 0 h 3237639"/>
              <a:gd name="connsiteX1" fmla="*/ 658115 w 8945948"/>
              <a:gd name="connsiteY1" fmla="*/ 2349341 h 3237639"/>
              <a:gd name="connsiteX2" fmla="*/ 1439024 w 8945948"/>
              <a:gd name="connsiteY2" fmla="*/ 2913335 h 3237639"/>
              <a:gd name="connsiteX3" fmla="*/ 3481990 w 8945948"/>
              <a:gd name="connsiteY3" fmla="*/ 3190014 h 3237639"/>
              <a:gd name="connsiteX4" fmla="*/ 4958365 w 8945948"/>
              <a:gd name="connsiteY4" fmla="*/ 2999514 h 3237639"/>
              <a:gd name="connsiteX5" fmla="*/ 6310915 w 8945948"/>
              <a:gd name="connsiteY5" fmla="*/ 3237639 h 3237639"/>
              <a:gd name="connsiteX6" fmla="*/ 7613776 w 8945948"/>
              <a:gd name="connsiteY6" fmla="*/ 3191489 h 3237639"/>
              <a:gd name="connsiteX7" fmla="*/ 8945948 w 8945948"/>
              <a:gd name="connsiteY7" fmla="*/ 3129315 h 3237639"/>
              <a:gd name="connsiteX0" fmla="*/ 0 w 8945948"/>
              <a:gd name="connsiteY0" fmla="*/ 0 h 3237639"/>
              <a:gd name="connsiteX1" fmla="*/ 658115 w 8945948"/>
              <a:gd name="connsiteY1" fmla="*/ 2349341 h 3237639"/>
              <a:gd name="connsiteX2" fmla="*/ 1439024 w 8945948"/>
              <a:gd name="connsiteY2" fmla="*/ 2913335 h 3237639"/>
              <a:gd name="connsiteX3" fmla="*/ 3462905 w 8945948"/>
              <a:gd name="connsiteY3" fmla="*/ 3116242 h 3237639"/>
              <a:gd name="connsiteX4" fmla="*/ 4958365 w 8945948"/>
              <a:gd name="connsiteY4" fmla="*/ 2999514 h 3237639"/>
              <a:gd name="connsiteX5" fmla="*/ 6310915 w 8945948"/>
              <a:gd name="connsiteY5" fmla="*/ 3237639 h 3237639"/>
              <a:gd name="connsiteX6" fmla="*/ 7613776 w 8945948"/>
              <a:gd name="connsiteY6" fmla="*/ 3191489 h 3237639"/>
              <a:gd name="connsiteX7" fmla="*/ 8945948 w 8945948"/>
              <a:gd name="connsiteY7" fmla="*/ 3129315 h 3237639"/>
              <a:gd name="connsiteX0" fmla="*/ 0 w 8945948"/>
              <a:gd name="connsiteY0" fmla="*/ 0 h 3237639"/>
              <a:gd name="connsiteX1" fmla="*/ 658115 w 8945948"/>
              <a:gd name="connsiteY1" fmla="*/ 2349341 h 3237639"/>
              <a:gd name="connsiteX2" fmla="*/ 1439024 w 8945948"/>
              <a:gd name="connsiteY2" fmla="*/ 2913335 h 3237639"/>
              <a:gd name="connsiteX3" fmla="*/ 2584305 w 8945948"/>
              <a:gd name="connsiteY3" fmla="*/ 3073348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658115 w 8945948"/>
              <a:gd name="connsiteY1" fmla="*/ 2349341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68595 w 8945948"/>
              <a:gd name="connsiteY1" fmla="*/ 2086287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68595 w 8945948"/>
              <a:gd name="connsiteY1" fmla="*/ 2086287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68595 w 8945948"/>
              <a:gd name="connsiteY1" fmla="*/ 2086287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39024 w 8945948"/>
              <a:gd name="connsiteY2" fmla="*/ 2913335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383637 w 8945948"/>
              <a:gd name="connsiteY2" fmla="*/ 2920508 h 3237639"/>
              <a:gd name="connsiteX3" fmla="*/ 2590545 w 8945948"/>
              <a:gd name="connsiteY3" fmla="*/ 3014491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383637 w 8945948"/>
              <a:gd name="connsiteY2" fmla="*/ 2920508 h 3237639"/>
              <a:gd name="connsiteX3" fmla="*/ 2624077 w 8945948"/>
              <a:gd name="connsiteY3" fmla="*/ 3005816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62905 w 8945948"/>
              <a:gd name="connsiteY4" fmla="*/ 3116242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4958365 w 8945948"/>
              <a:gd name="connsiteY5" fmla="*/ 2999514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4918360 w 8945948"/>
              <a:gd name="connsiteY5" fmla="*/ 3038485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4911420 w 8945948"/>
              <a:gd name="connsiteY5" fmla="*/ 3011659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4911420 w 8945948"/>
              <a:gd name="connsiteY5" fmla="*/ 3011659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4911420 w 8945948"/>
              <a:gd name="connsiteY5" fmla="*/ 3011659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4701317 w 8945948"/>
              <a:gd name="connsiteY5" fmla="*/ 3001616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4035940 w 8945948"/>
              <a:gd name="connsiteY5" fmla="*/ 3069879 h 3237639"/>
              <a:gd name="connsiteX6" fmla="*/ 4701317 w 8945948"/>
              <a:gd name="connsiteY6" fmla="*/ 3001616 h 3237639"/>
              <a:gd name="connsiteX7" fmla="*/ 6310915 w 8945948"/>
              <a:gd name="connsiteY7" fmla="*/ 3237639 h 3237639"/>
              <a:gd name="connsiteX8" fmla="*/ 7613776 w 8945948"/>
              <a:gd name="connsiteY8" fmla="*/ 3191489 h 3237639"/>
              <a:gd name="connsiteX9" fmla="*/ 8945948 w 8945948"/>
              <a:gd name="connsiteY9"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3973612 w 8945948"/>
              <a:gd name="connsiteY5" fmla="*/ 3050228 h 3237639"/>
              <a:gd name="connsiteX6" fmla="*/ 4701317 w 8945948"/>
              <a:gd name="connsiteY6" fmla="*/ 3001616 h 3237639"/>
              <a:gd name="connsiteX7" fmla="*/ 6310915 w 8945948"/>
              <a:gd name="connsiteY7" fmla="*/ 3237639 h 3237639"/>
              <a:gd name="connsiteX8" fmla="*/ 7613776 w 8945948"/>
              <a:gd name="connsiteY8" fmla="*/ 3191489 h 3237639"/>
              <a:gd name="connsiteX9" fmla="*/ 8945948 w 8945948"/>
              <a:gd name="connsiteY9"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3973612 w 8945948"/>
              <a:gd name="connsiteY5" fmla="*/ 3050228 h 3237639"/>
              <a:gd name="connsiteX6" fmla="*/ 4825504 w 8945948"/>
              <a:gd name="connsiteY6" fmla="*/ 2983799 h 3237639"/>
              <a:gd name="connsiteX7" fmla="*/ 6310915 w 8945948"/>
              <a:gd name="connsiteY7" fmla="*/ 3237639 h 3237639"/>
              <a:gd name="connsiteX8" fmla="*/ 7613776 w 8945948"/>
              <a:gd name="connsiteY8" fmla="*/ 3191489 h 3237639"/>
              <a:gd name="connsiteX9" fmla="*/ 8945948 w 8945948"/>
              <a:gd name="connsiteY9"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3973612 w 8945948"/>
              <a:gd name="connsiteY5" fmla="*/ 3050228 h 3237639"/>
              <a:gd name="connsiteX6" fmla="*/ 6310915 w 8945948"/>
              <a:gd name="connsiteY6" fmla="*/ 3237639 h 3237639"/>
              <a:gd name="connsiteX7" fmla="*/ 7613776 w 8945948"/>
              <a:gd name="connsiteY7" fmla="*/ 3191489 h 3237639"/>
              <a:gd name="connsiteX8" fmla="*/ 8945948 w 8945948"/>
              <a:gd name="connsiteY8"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3973612 w 8945948"/>
              <a:gd name="connsiteY5" fmla="*/ 3050228 h 3237639"/>
              <a:gd name="connsiteX6" fmla="*/ 4888264 w 8945948"/>
              <a:gd name="connsiteY6" fmla="*/ 3128436 h 3237639"/>
              <a:gd name="connsiteX7" fmla="*/ 6310915 w 8945948"/>
              <a:gd name="connsiteY7" fmla="*/ 3237639 h 3237639"/>
              <a:gd name="connsiteX8" fmla="*/ 7613776 w 8945948"/>
              <a:gd name="connsiteY8" fmla="*/ 3191489 h 3237639"/>
              <a:gd name="connsiteX9" fmla="*/ 8945948 w 8945948"/>
              <a:gd name="connsiteY9"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3973612 w 8945948"/>
              <a:gd name="connsiteY5" fmla="*/ 3050228 h 3237639"/>
              <a:gd name="connsiteX6" fmla="*/ 4860504 w 8945948"/>
              <a:gd name="connsiteY6" fmla="*/ 3021132 h 3237639"/>
              <a:gd name="connsiteX7" fmla="*/ 6310915 w 8945948"/>
              <a:gd name="connsiteY7" fmla="*/ 3237639 h 3237639"/>
              <a:gd name="connsiteX8" fmla="*/ 7613776 w 8945948"/>
              <a:gd name="connsiteY8" fmla="*/ 3191489 h 3237639"/>
              <a:gd name="connsiteX9" fmla="*/ 8945948 w 8945948"/>
              <a:gd name="connsiteY9"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3973612 w 8945948"/>
              <a:gd name="connsiteY5" fmla="*/ 3050228 h 3237639"/>
              <a:gd name="connsiteX6" fmla="*/ 4860504 w 8945948"/>
              <a:gd name="connsiteY6" fmla="*/ 3021132 h 3237639"/>
              <a:gd name="connsiteX7" fmla="*/ 6310915 w 8945948"/>
              <a:gd name="connsiteY7" fmla="*/ 3237639 h 3237639"/>
              <a:gd name="connsiteX8" fmla="*/ 7613776 w 8945948"/>
              <a:gd name="connsiteY8" fmla="*/ 3191489 h 3237639"/>
              <a:gd name="connsiteX9" fmla="*/ 8945948 w 8945948"/>
              <a:gd name="connsiteY9" fmla="*/ 3129315 h 3237639"/>
              <a:gd name="connsiteX0" fmla="*/ 0 w 8945948"/>
              <a:gd name="connsiteY0" fmla="*/ 0 h 3237639"/>
              <a:gd name="connsiteX1" fmla="*/ 515744 w 8945948"/>
              <a:gd name="connsiteY1" fmla="*/ 1992629 h 3237639"/>
              <a:gd name="connsiteX2" fmla="*/ 1403757 w 8945948"/>
              <a:gd name="connsiteY2" fmla="*/ 2915303 h 3237639"/>
              <a:gd name="connsiteX3" fmla="*/ 2624077 w 8945948"/>
              <a:gd name="connsiteY3" fmla="*/ 3005816 h 3237639"/>
              <a:gd name="connsiteX4" fmla="*/ 3452729 w 8945948"/>
              <a:gd name="connsiteY4" fmla="*/ 3104565 h 3237639"/>
              <a:gd name="connsiteX5" fmla="*/ 3973612 w 8945948"/>
              <a:gd name="connsiteY5" fmla="*/ 3050228 h 3237639"/>
              <a:gd name="connsiteX6" fmla="*/ 4860504 w 8945948"/>
              <a:gd name="connsiteY6" fmla="*/ 3021132 h 3237639"/>
              <a:gd name="connsiteX7" fmla="*/ 6310915 w 8945948"/>
              <a:gd name="connsiteY7" fmla="*/ 3237639 h 3237639"/>
              <a:gd name="connsiteX8" fmla="*/ 7613776 w 8945948"/>
              <a:gd name="connsiteY8" fmla="*/ 3191489 h 3237639"/>
              <a:gd name="connsiteX9" fmla="*/ 8945948 w 8945948"/>
              <a:gd name="connsiteY9" fmla="*/ 3129315 h 3237639"/>
              <a:gd name="connsiteX0" fmla="*/ 0 w 8945948"/>
              <a:gd name="connsiteY0" fmla="*/ 0 h 3267700"/>
              <a:gd name="connsiteX1" fmla="*/ 515744 w 8945948"/>
              <a:gd name="connsiteY1" fmla="*/ 1992629 h 3267700"/>
              <a:gd name="connsiteX2" fmla="*/ 1403757 w 8945948"/>
              <a:gd name="connsiteY2" fmla="*/ 2915303 h 3267700"/>
              <a:gd name="connsiteX3" fmla="*/ 2624077 w 8945948"/>
              <a:gd name="connsiteY3" fmla="*/ 3005816 h 3267700"/>
              <a:gd name="connsiteX4" fmla="*/ 3452729 w 8945948"/>
              <a:gd name="connsiteY4" fmla="*/ 3104565 h 3267700"/>
              <a:gd name="connsiteX5" fmla="*/ 3973612 w 8945948"/>
              <a:gd name="connsiteY5" fmla="*/ 3050228 h 3267700"/>
              <a:gd name="connsiteX6" fmla="*/ 4860504 w 8945948"/>
              <a:gd name="connsiteY6" fmla="*/ 3021132 h 3267700"/>
              <a:gd name="connsiteX7" fmla="*/ 6310915 w 8945948"/>
              <a:gd name="connsiteY7" fmla="*/ 3237639 h 3267700"/>
              <a:gd name="connsiteX8" fmla="*/ 7613776 w 8945948"/>
              <a:gd name="connsiteY8" fmla="*/ 3191489 h 3267700"/>
              <a:gd name="connsiteX9" fmla="*/ 8945948 w 8945948"/>
              <a:gd name="connsiteY9" fmla="*/ 3129315 h 3267700"/>
              <a:gd name="connsiteX0" fmla="*/ 0 w 8945948"/>
              <a:gd name="connsiteY0" fmla="*/ 0 h 3214049"/>
              <a:gd name="connsiteX1" fmla="*/ 515744 w 8945948"/>
              <a:gd name="connsiteY1" fmla="*/ 1992629 h 3214049"/>
              <a:gd name="connsiteX2" fmla="*/ 1403757 w 8945948"/>
              <a:gd name="connsiteY2" fmla="*/ 2915303 h 3214049"/>
              <a:gd name="connsiteX3" fmla="*/ 2624077 w 8945948"/>
              <a:gd name="connsiteY3" fmla="*/ 3005816 h 3214049"/>
              <a:gd name="connsiteX4" fmla="*/ 3452729 w 8945948"/>
              <a:gd name="connsiteY4" fmla="*/ 3104565 h 3214049"/>
              <a:gd name="connsiteX5" fmla="*/ 3973612 w 8945948"/>
              <a:gd name="connsiteY5" fmla="*/ 3050228 h 3214049"/>
              <a:gd name="connsiteX6" fmla="*/ 4860504 w 8945948"/>
              <a:gd name="connsiteY6" fmla="*/ 3021132 h 3214049"/>
              <a:gd name="connsiteX7" fmla="*/ 6297035 w 8945948"/>
              <a:gd name="connsiteY7" fmla="*/ 3183988 h 3214049"/>
              <a:gd name="connsiteX8" fmla="*/ 7613776 w 8945948"/>
              <a:gd name="connsiteY8" fmla="*/ 3191489 h 3214049"/>
              <a:gd name="connsiteX9" fmla="*/ 8945948 w 8945948"/>
              <a:gd name="connsiteY9" fmla="*/ 3129315 h 3214049"/>
              <a:gd name="connsiteX0" fmla="*/ 0 w 8945948"/>
              <a:gd name="connsiteY0" fmla="*/ 0 h 3206872"/>
              <a:gd name="connsiteX1" fmla="*/ 515744 w 8945948"/>
              <a:gd name="connsiteY1" fmla="*/ 1992629 h 3206872"/>
              <a:gd name="connsiteX2" fmla="*/ 1403757 w 8945948"/>
              <a:gd name="connsiteY2" fmla="*/ 2915303 h 3206872"/>
              <a:gd name="connsiteX3" fmla="*/ 2624077 w 8945948"/>
              <a:gd name="connsiteY3" fmla="*/ 3005816 h 3206872"/>
              <a:gd name="connsiteX4" fmla="*/ 3452729 w 8945948"/>
              <a:gd name="connsiteY4" fmla="*/ 3104565 h 3206872"/>
              <a:gd name="connsiteX5" fmla="*/ 3973612 w 8945948"/>
              <a:gd name="connsiteY5" fmla="*/ 3050228 h 3206872"/>
              <a:gd name="connsiteX6" fmla="*/ 4860504 w 8945948"/>
              <a:gd name="connsiteY6" fmla="*/ 3021132 h 3206872"/>
              <a:gd name="connsiteX7" fmla="*/ 6162438 w 8945948"/>
              <a:gd name="connsiteY7" fmla="*/ 3161566 h 3206872"/>
              <a:gd name="connsiteX8" fmla="*/ 7613776 w 8945948"/>
              <a:gd name="connsiteY8" fmla="*/ 3191489 h 3206872"/>
              <a:gd name="connsiteX9" fmla="*/ 8945948 w 8945948"/>
              <a:gd name="connsiteY9" fmla="*/ 3129315 h 3206872"/>
              <a:gd name="connsiteX0" fmla="*/ 0 w 8945948"/>
              <a:gd name="connsiteY0" fmla="*/ 0 h 3222390"/>
              <a:gd name="connsiteX1" fmla="*/ 515744 w 8945948"/>
              <a:gd name="connsiteY1" fmla="*/ 1992629 h 3222390"/>
              <a:gd name="connsiteX2" fmla="*/ 1403757 w 8945948"/>
              <a:gd name="connsiteY2" fmla="*/ 2915303 h 3222390"/>
              <a:gd name="connsiteX3" fmla="*/ 2624077 w 8945948"/>
              <a:gd name="connsiteY3" fmla="*/ 3005816 h 3222390"/>
              <a:gd name="connsiteX4" fmla="*/ 3452729 w 8945948"/>
              <a:gd name="connsiteY4" fmla="*/ 3104565 h 3222390"/>
              <a:gd name="connsiteX5" fmla="*/ 3973612 w 8945948"/>
              <a:gd name="connsiteY5" fmla="*/ 3050228 h 3222390"/>
              <a:gd name="connsiteX6" fmla="*/ 4860504 w 8945948"/>
              <a:gd name="connsiteY6" fmla="*/ 3021132 h 3222390"/>
              <a:gd name="connsiteX7" fmla="*/ 6162438 w 8945948"/>
              <a:gd name="connsiteY7" fmla="*/ 3161566 h 3222390"/>
              <a:gd name="connsiteX8" fmla="*/ 7613776 w 8945948"/>
              <a:gd name="connsiteY8" fmla="*/ 3191489 h 3222390"/>
              <a:gd name="connsiteX9" fmla="*/ 8945948 w 8945948"/>
              <a:gd name="connsiteY9" fmla="*/ 3129315 h 3222390"/>
              <a:gd name="connsiteX0" fmla="*/ 0 w 8945948"/>
              <a:gd name="connsiteY0" fmla="*/ 0 h 3222390"/>
              <a:gd name="connsiteX1" fmla="*/ 515744 w 8945948"/>
              <a:gd name="connsiteY1" fmla="*/ 1992629 h 3222390"/>
              <a:gd name="connsiteX2" fmla="*/ 1403757 w 8945948"/>
              <a:gd name="connsiteY2" fmla="*/ 2915303 h 3222390"/>
              <a:gd name="connsiteX3" fmla="*/ 2624077 w 8945948"/>
              <a:gd name="connsiteY3" fmla="*/ 3005816 h 3222390"/>
              <a:gd name="connsiteX4" fmla="*/ 3452729 w 8945948"/>
              <a:gd name="connsiteY4" fmla="*/ 3104565 h 3222390"/>
              <a:gd name="connsiteX5" fmla="*/ 3973612 w 8945948"/>
              <a:gd name="connsiteY5" fmla="*/ 3050228 h 3222390"/>
              <a:gd name="connsiteX6" fmla="*/ 4860504 w 8945948"/>
              <a:gd name="connsiteY6" fmla="*/ 3021132 h 3222390"/>
              <a:gd name="connsiteX7" fmla="*/ 6162438 w 8945948"/>
              <a:gd name="connsiteY7" fmla="*/ 3161566 h 3222390"/>
              <a:gd name="connsiteX8" fmla="*/ 7613776 w 8945948"/>
              <a:gd name="connsiteY8" fmla="*/ 3191489 h 3222390"/>
              <a:gd name="connsiteX9" fmla="*/ 8945948 w 8945948"/>
              <a:gd name="connsiteY9" fmla="*/ 3129315 h 3222390"/>
              <a:gd name="connsiteX0" fmla="*/ 0 w 8945948"/>
              <a:gd name="connsiteY0" fmla="*/ 0 h 3226093"/>
              <a:gd name="connsiteX1" fmla="*/ 515744 w 8945948"/>
              <a:gd name="connsiteY1" fmla="*/ 1992629 h 3226093"/>
              <a:gd name="connsiteX2" fmla="*/ 1403757 w 8945948"/>
              <a:gd name="connsiteY2" fmla="*/ 2915303 h 3226093"/>
              <a:gd name="connsiteX3" fmla="*/ 2624077 w 8945948"/>
              <a:gd name="connsiteY3" fmla="*/ 3005816 h 3226093"/>
              <a:gd name="connsiteX4" fmla="*/ 3452729 w 8945948"/>
              <a:gd name="connsiteY4" fmla="*/ 3104565 h 3226093"/>
              <a:gd name="connsiteX5" fmla="*/ 3973612 w 8945948"/>
              <a:gd name="connsiteY5" fmla="*/ 3050228 h 3226093"/>
              <a:gd name="connsiteX6" fmla="*/ 4860504 w 8945948"/>
              <a:gd name="connsiteY6" fmla="*/ 3021132 h 3226093"/>
              <a:gd name="connsiteX7" fmla="*/ 6120463 w 8945948"/>
              <a:gd name="connsiteY7" fmla="*/ 3165269 h 3226093"/>
              <a:gd name="connsiteX8" fmla="*/ 7613776 w 8945948"/>
              <a:gd name="connsiteY8" fmla="*/ 3191489 h 3226093"/>
              <a:gd name="connsiteX9" fmla="*/ 8945948 w 8945948"/>
              <a:gd name="connsiteY9" fmla="*/ 3129315 h 3226093"/>
              <a:gd name="connsiteX0" fmla="*/ 0 w 8945948"/>
              <a:gd name="connsiteY0" fmla="*/ 0 h 3226093"/>
              <a:gd name="connsiteX1" fmla="*/ 515744 w 8945948"/>
              <a:gd name="connsiteY1" fmla="*/ 1992629 h 3226093"/>
              <a:gd name="connsiteX2" fmla="*/ 1403757 w 8945948"/>
              <a:gd name="connsiteY2" fmla="*/ 2915303 h 3226093"/>
              <a:gd name="connsiteX3" fmla="*/ 2624077 w 8945948"/>
              <a:gd name="connsiteY3" fmla="*/ 3005816 h 3226093"/>
              <a:gd name="connsiteX4" fmla="*/ 3452729 w 8945948"/>
              <a:gd name="connsiteY4" fmla="*/ 3104565 h 3226093"/>
              <a:gd name="connsiteX5" fmla="*/ 3973612 w 8945948"/>
              <a:gd name="connsiteY5" fmla="*/ 3050228 h 3226093"/>
              <a:gd name="connsiteX6" fmla="*/ 4801647 w 8945948"/>
              <a:gd name="connsiteY6" fmla="*/ 3014892 h 3226093"/>
              <a:gd name="connsiteX7" fmla="*/ 6120463 w 8945948"/>
              <a:gd name="connsiteY7" fmla="*/ 3165269 h 3226093"/>
              <a:gd name="connsiteX8" fmla="*/ 7613776 w 8945948"/>
              <a:gd name="connsiteY8" fmla="*/ 3191489 h 3226093"/>
              <a:gd name="connsiteX9" fmla="*/ 8945948 w 8945948"/>
              <a:gd name="connsiteY9" fmla="*/ 3129315 h 3226093"/>
              <a:gd name="connsiteX0" fmla="*/ 0 w 8945948"/>
              <a:gd name="connsiteY0" fmla="*/ 0 h 3226093"/>
              <a:gd name="connsiteX1" fmla="*/ 515744 w 8945948"/>
              <a:gd name="connsiteY1" fmla="*/ 1992629 h 3226093"/>
              <a:gd name="connsiteX2" fmla="*/ 1403757 w 8945948"/>
              <a:gd name="connsiteY2" fmla="*/ 2915303 h 3226093"/>
              <a:gd name="connsiteX3" fmla="*/ 2624077 w 8945948"/>
              <a:gd name="connsiteY3" fmla="*/ 3005816 h 3226093"/>
              <a:gd name="connsiteX4" fmla="*/ 3452729 w 8945948"/>
              <a:gd name="connsiteY4" fmla="*/ 3104565 h 3226093"/>
              <a:gd name="connsiteX5" fmla="*/ 3973612 w 8945948"/>
              <a:gd name="connsiteY5" fmla="*/ 3050228 h 3226093"/>
              <a:gd name="connsiteX6" fmla="*/ 4801647 w 8945948"/>
              <a:gd name="connsiteY6" fmla="*/ 3014892 h 3226093"/>
              <a:gd name="connsiteX7" fmla="*/ 6120463 w 8945948"/>
              <a:gd name="connsiteY7" fmla="*/ 3165269 h 3226093"/>
              <a:gd name="connsiteX8" fmla="*/ 7613776 w 8945948"/>
              <a:gd name="connsiteY8" fmla="*/ 3191489 h 3226093"/>
              <a:gd name="connsiteX9" fmla="*/ 8945948 w 8945948"/>
              <a:gd name="connsiteY9" fmla="*/ 3129315 h 3226093"/>
              <a:gd name="connsiteX0" fmla="*/ 0 w 8945948"/>
              <a:gd name="connsiteY0" fmla="*/ 0 h 3226093"/>
              <a:gd name="connsiteX1" fmla="*/ 515744 w 8945948"/>
              <a:gd name="connsiteY1" fmla="*/ 1992629 h 3226093"/>
              <a:gd name="connsiteX2" fmla="*/ 1403757 w 8945948"/>
              <a:gd name="connsiteY2" fmla="*/ 2915303 h 3226093"/>
              <a:gd name="connsiteX3" fmla="*/ 2624077 w 8945948"/>
              <a:gd name="connsiteY3" fmla="*/ 3005816 h 3226093"/>
              <a:gd name="connsiteX4" fmla="*/ 3452729 w 8945948"/>
              <a:gd name="connsiteY4" fmla="*/ 3104565 h 3226093"/>
              <a:gd name="connsiteX5" fmla="*/ 3973612 w 8945948"/>
              <a:gd name="connsiteY5" fmla="*/ 3050228 h 3226093"/>
              <a:gd name="connsiteX6" fmla="*/ 4801647 w 8945948"/>
              <a:gd name="connsiteY6" fmla="*/ 3014892 h 3226093"/>
              <a:gd name="connsiteX7" fmla="*/ 6120463 w 8945948"/>
              <a:gd name="connsiteY7" fmla="*/ 3165269 h 3226093"/>
              <a:gd name="connsiteX8" fmla="*/ 7613776 w 8945948"/>
              <a:gd name="connsiteY8" fmla="*/ 3191489 h 3226093"/>
              <a:gd name="connsiteX9" fmla="*/ 8945948 w 8945948"/>
              <a:gd name="connsiteY9" fmla="*/ 3129315 h 3226093"/>
              <a:gd name="connsiteX0" fmla="*/ 0 w 8960862"/>
              <a:gd name="connsiteY0" fmla="*/ 0 h 3226093"/>
              <a:gd name="connsiteX1" fmla="*/ 515744 w 8960862"/>
              <a:gd name="connsiteY1" fmla="*/ 1992629 h 3226093"/>
              <a:gd name="connsiteX2" fmla="*/ 1403757 w 8960862"/>
              <a:gd name="connsiteY2" fmla="*/ 2915303 h 3226093"/>
              <a:gd name="connsiteX3" fmla="*/ 2624077 w 8960862"/>
              <a:gd name="connsiteY3" fmla="*/ 3005816 h 3226093"/>
              <a:gd name="connsiteX4" fmla="*/ 3452729 w 8960862"/>
              <a:gd name="connsiteY4" fmla="*/ 3104565 h 3226093"/>
              <a:gd name="connsiteX5" fmla="*/ 3973612 w 8960862"/>
              <a:gd name="connsiteY5" fmla="*/ 3050228 h 3226093"/>
              <a:gd name="connsiteX6" fmla="*/ 4801647 w 8960862"/>
              <a:gd name="connsiteY6" fmla="*/ 3014892 h 3226093"/>
              <a:gd name="connsiteX7" fmla="*/ 6120463 w 8960862"/>
              <a:gd name="connsiteY7" fmla="*/ 3165269 h 3226093"/>
              <a:gd name="connsiteX8" fmla="*/ 7613776 w 8960862"/>
              <a:gd name="connsiteY8" fmla="*/ 3191489 h 3226093"/>
              <a:gd name="connsiteX9" fmla="*/ 8960862 w 8960862"/>
              <a:gd name="connsiteY9" fmla="*/ 3103990 h 3226093"/>
              <a:gd name="connsiteX0" fmla="*/ 0 w 8960862"/>
              <a:gd name="connsiteY0" fmla="*/ 0 h 3226093"/>
              <a:gd name="connsiteX1" fmla="*/ 515744 w 8960862"/>
              <a:gd name="connsiteY1" fmla="*/ 1992629 h 3226093"/>
              <a:gd name="connsiteX2" fmla="*/ 1403757 w 8960862"/>
              <a:gd name="connsiteY2" fmla="*/ 2915303 h 3226093"/>
              <a:gd name="connsiteX3" fmla="*/ 2059565 w 8960862"/>
              <a:gd name="connsiteY3" fmla="*/ 3008752 h 3226093"/>
              <a:gd name="connsiteX4" fmla="*/ 2624077 w 8960862"/>
              <a:gd name="connsiteY4" fmla="*/ 3005816 h 3226093"/>
              <a:gd name="connsiteX5" fmla="*/ 3452729 w 8960862"/>
              <a:gd name="connsiteY5" fmla="*/ 3104565 h 3226093"/>
              <a:gd name="connsiteX6" fmla="*/ 3973612 w 8960862"/>
              <a:gd name="connsiteY6" fmla="*/ 3050228 h 3226093"/>
              <a:gd name="connsiteX7" fmla="*/ 4801647 w 8960862"/>
              <a:gd name="connsiteY7" fmla="*/ 3014892 h 3226093"/>
              <a:gd name="connsiteX8" fmla="*/ 6120463 w 8960862"/>
              <a:gd name="connsiteY8" fmla="*/ 3165269 h 3226093"/>
              <a:gd name="connsiteX9" fmla="*/ 7613776 w 8960862"/>
              <a:gd name="connsiteY9" fmla="*/ 3191489 h 3226093"/>
              <a:gd name="connsiteX10" fmla="*/ 8960862 w 8960862"/>
              <a:gd name="connsiteY10" fmla="*/ 3103990 h 3226093"/>
              <a:gd name="connsiteX0" fmla="*/ 0 w 8960862"/>
              <a:gd name="connsiteY0" fmla="*/ 0 h 3226093"/>
              <a:gd name="connsiteX1" fmla="*/ 515744 w 8960862"/>
              <a:gd name="connsiteY1" fmla="*/ 1992629 h 3226093"/>
              <a:gd name="connsiteX2" fmla="*/ 1403757 w 8960862"/>
              <a:gd name="connsiteY2" fmla="*/ 2915303 h 3226093"/>
              <a:gd name="connsiteX3" fmla="*/ 2059565 w 8960862"/>
              <a:gd name="connsiteY3" fmla="*/ 3008752 h 3226093"/>
              <a:gd name="connsiteX4" fmla="*/ 2624077 w 8960862"/>
              <a:gd name="connsiteY4" fmla="*/ 3005816 h 3226093"/>
              <a:gd name="connsiteX5" fmla="*/ 3452729 w 8960862"/>
              <a:gd name="connsiteY5" fmla="*/ 3104565 h 3226093"/>
              <a:gd name="connsiteX6" fmla="*/ 3973612 w 8960862"/>
              <a:gd name="connsiteY6" fmla="*/ 3050228 h 3226093"/>
              <a:gd name="connsiteX7" fmla="*/ 4801647 w 8960862"/>
              <a:gd name="connsiteY7" fmla="*/ 3014892 h 3226093"/>
              <a:gd name="connsiteX8" fmla="*/ 6120463 w 8960862"/>
              <a:gd name="connsiteY8" fmla="*/ 3165269 h 3226093"/>
              <a:gd name="connsiteX9" fmla="*/ 7613776 w 8960862"/>
              <a:gd name="connsiteY9" fmla="*/ 3191489 h 3226093"/>
              <a:gd name="connsiteX10" fmla="*/ 8960862 w 8960862"/>
              <a:gd name="connsiteY10" fmla="*/ 3103990 h 3226093"/>
              <a:gd name="connsiteX0" fmla="*/ 0 w 7613776"/>
              <a:gd name="connsiteY0" fmla="*/ 0 h 3226093"/>
              <a:gd name="connsiteX1" fmla="*/ 515744 w 7613776"/>
              <a:gd name="connsiteY1" fmla="*/ 1992629 h 3226093"/>
              <a:gd name="connsiteX2" fmla="*/ 1403757 w 7613776"/>
              <a:gd name="connsiteY2" fmla="*/ 2915303 h 3226093"/>
              <a:gd name="connsiteX3" fmla="*/ 2059565 w 7613776"/>
              <a:gd name="connsiteY3" fmla="*/ 3008752 h 3226093"/>
              <a:gd name="connsiteX4" fmla="*/ 2624077 w 7613776"/>
              <a:gd name="connsiteY4" fmla="*/ 3005816 h 3226093"/>
              <a:gd name="connsiteX5" fmla="*/ 3452729 w 7613776"/>
              <a:gd name="connsiteY5" fmla="*/ 3104565 h 3226093"/>
              <a:gd name="connsiteX6" fmla="*/ 3973612 w 7613776"/>
              <a:gd name="connsiteY6" fmla="*/ 3050228 h 3226093"/>
              <a:gd name="connsiteX7" fmla="*/ 4801647 w 7613776"/>
              <a:gd name="connsiteY7" fmla="*/ 3014892 h 3226093"/>
              <a:gd name="connsiteX8" fmla="*/ 6120463 w 7613776"/>
              <a:gd name="connsiteY8" fmla="*/ 3165269 h 3226093"/>
              <a:gd name="connsiteX9" fmla="*/ 7613776 w 7613776"/>
              <a:gd name="connsiteY9" fmla="*/ 3191489 h 3226093"/>
              <a:gd name="connsiteX0" fmla="*/ 0 w 6120463"/>
              <a:gd name="connsiteY0" fmla="*/ 0 h 3165269"/>
              <a:gd name="connsiteX1" fmla="*/ 515744 w 6120463"/>
              <a:gd name="connsiteY1" fmla="*/ 1992629 h 3165269"/>
              <a:gd name="connsiteX2" fmla="*/ 1403757 w 6120463"/>
              <a:gd name="connsiteY2" fmla="*/ 2915303 h 3165269"/>
              <a:gd name="connsiteX3" fmla="*/ 2059565 w 6120463"/>
              <a:gd name="connsiteY3" fmla="*/ 3008752 h 3165269"/>
              <a:gd name="connsiteX4" fmla="*/ 2624077 w 6120463"/>
              <a:gd name="connsiteY4" fmla="*/ 3005816 h 3165269"/>
              <a:gd name="connsiteX5" fmla="*/ 3452729 w 6120463"/>
              <a:gd name="connsiteY5" fmla="*/ 3104565 h 3165269"/>
              <a:gd name="connsiteX6" fmla="*/ 3973612 w 6120463"/>
              <a:gd name="connsiteY6" fmla="*/ 3050228 h 3165269"/>
              <a:gd name="connsiteX7" fmla="*/ 4801647 w 6120463"/>
              <a:gd name="connsiteY7" fmla="*/ 3014892 h 3165269"/>
              <a:gd name="connsiteX8" fmla="*/ 6120463 w 6120463"/>
              <a:gd name="connsiteY8" fmla="*/ 3165269 h 3165269"/>
              <a:gd name="connsiteX0" fmla="*/ 0 w 4801647"/>
              <a:gd name="connsiteY0" fmla="*/ 0 h 3111967"/>
              <a:gd name="connsiteX1" fmla="*/ 515744 w 4801647"/>
              <a:gd name="connsiteY1" fmla="*/ 1992629 h 3111967"/>
              <a:gd name="connsiteX2" fmla="*/ 1403757 w 4801647"/>
              <a:gd name="connsiteY2" fmla="*/ 2915303 h 3111967"/>
              <a:gd name="connsiteX3" fmla="*/ 2059565 w 4801647"/>
              <a:gd name="connsiteY3" fmla="*/ 3008752 h 3111967"/>
              <a:gd name="connsiteX4" fmla="*/ 2624077 w 4801647"/>
              <a:gd name="connsiteY4" fmla="*/ 3005816 h 3111967"/>
              <a:gd name="connsiteX5" fmla="*/ 3452729 w 4801647"/>
              <a:gd name="connsiteY5" fmla="*/ 3104565 h 3111967"/>
              <a:gd name="connsiteX6" fmla="*/ 3973612 w 4801647"/>
              <a:gd name="connsiteY6" fmla="*/ 3050228 h 3111967"/>
              <a:gd name="connsiteX7" fmla="*/ 4801647 w 4801647"/>
              <a:gd name="connsiteY7" fmla="*/ 3014892 h 3111967"/>
              <a:gd name="connsiteX0" fmla="*/ 0 w 3973612"/>
              <a:gd name="connsiteY0" fmla="*/ 0 h 3111967"/>
              <a:gd name="connsiteX1" fmla="*/ 515744 w 3973612"/>
              <a:gd name="connsiteY1" fmla="*/ 1992629 h 3111967"/>
              <a:gd name="connsiteX2" fmla="*/ 1403757 w 3973612"/>
              <a:gd name="connsiteY2" fmla="*/ 2915303 h 3111967"/>
              <a:gd name="connsiteX3" fmla="*/ 2059565 w 3973612"/>
              <a:gd name="connsiteY3" fmla="*/ 3008752 h 3111967"/>
              <a:gd name="connsiteX4" fmla="*/ 2624077 w 3973612"/>
              <a:gd name="connsiteY4" fmla="*/ 3005816 h 3111967"/>
              <a:gd name="connsiteX5" fmla="*/ 3452729 w 3973612"/>
              <a:gd name="connsiteY5" fmla="*/ 3104565 h 3111967"/>
              <a:gd name="connsiteX6" fmla="*/ 3973612 w 3973612"/>
              <a:gd name="connsiteY6" fmla="*/ 3050228 h 3111967"/>
              <a:gd name="connsiteX0" fmla="*/ 0 w 3452729"/>
              <a:gd name="connsiteY0" fmla="*/ 0 h 3104565"/>
              <a:gd name="connsiteX1" fmla="*/ 515744 w 3452729"/>
              <a:gd name="connsiteY1" fmla="*/ 1992629 h 3104565"/>
              <a:gd name="connsiteX2" fmla="*/ 1403757 w 3452729"/>
              <a:gd name="connsiteY2" fmla="*/ 2915303 h 3104565"/>
              <a:gd name="connsiteX3" fmla="*/ 2059565 w 3452729"/>
              <a:gd name="connsiteY3" fmla="*/ 3008752 h 3104565"/>
              <a:gd name="connsiteX4" fmla="*/ 2624077 w 3452729"/>
              <a:gd name="connsiteY4" fmla="*/ 3005816 h 3104565"/>
              <a:gd name="connsiteX5" fmla="*/ 3452729 w 3452729"/>
              <a:gd name="connsiteY5" fmla="*/ 3104565 h 3104565"/>
              <a:gd name="connsiteX0" fmla="*/ 0 w 2624077"/>
              <a:gd name="connsiteY0" fmla="*/ 0 h 3023837"/>
              <a:gd name="connsiteX1" fmla="*/ 515744 w 2624077"/>
              <a:gd name="connsiteY1" fmla="*/ 1992629 h 3023837"/>
              <a:gd name="connsiteX2" fmla="*/ 1403757 w 2624077"/>
              <a:gd name="connsiteY2" fmla="*/ 2915303 h 3023837"/>
              <a:gd name="connsiteX3" fmla="*/ 2059565 w 2624077"/>
              <a:gd name="connsiteY3" fmla="*/ 3008752 h 3023837"/>
              <a:gd name="connsiteX4" fmla="*/ 2624077 w 2624077"/>
              <a:gd name="connsiteY4" fmla="*/ 3005816 h 3023837"/>
              <a:gd name="connsiteX0" fmla="*/ 0 w 2059565"/>
              <a:gd name="connsiteY0" fmla="*/ 0 h 3008752"/>
              <a:gd name="connsiteX1" fmla="*/ 515744 w 2059565"/>
              <a:gd name="connsiteY1" fmla="*/ 1992629 h 3008752"/>
              <a:gd name="connsiteX2" fmla="*/ 1403757 w 2059565"/>
              <a:gd name="connsiteY2" fmla="*/ 2915303 h 3008752"/>
              <a:gd name="connsiteX3" fmla="*/ 2059565 w 2059565"/>
              <a:gd name="connsiteY3" fmla="*/ 3008752 h 3008752"/>
              <a:gd name="connsiteX0" fmla="*/ 0 w 1403757"/>
              <a:gd name="connsiteY0" fmla="*/ 0 h 2915303"/>
              <a:gd name="connsiteX1" fmla="*/ 515744 w 1403757"/>
              <a:gd name="connsiteY1" fmla="*/ 1992629 h 2915303"/>
              <a:gd name="connsiteX2" fmla="*/ 1403757 w 1403757"/>
              <a:gd name="connsiteY2" fmla="*/ 2915303 h 2915303"/>
            </a:gdLst>
            <a:ahLst/>
            <a:cxnLst>
              <a:cxn ang="0">
                <a:pos x="connsiteX0" y="connsiteY0"/>
              </a:cxn>
              <a:cxn ang="0">
                <a:pos x="connsiteX1" y="connsiteY1"/>
              </a:cxn>
              <a:cxn ang="0">
                <a:pos x="connsiteX2" y="connsiteY2"/>
              </a:cxn>
            </a:cxnLst>
            <a:rect l="l" t="t" r="r" b="b"/>
            <a:pathLst>
              <a:path w="1403757" h="2915303">
                <a:moveTo>
                  <a:pt x="0" y="0"/>
                </a:moveTo>
                <a:cubicBezTo>
                  <a:pt x="29369" y="179387"/>
                  <a:pt x="376503" y="1481048"/>
                  <a:pt x="515744" y="1992629"/>
                </a:cubicBezTo>
                <a:cubicBezTo>
                  <a:pt x="668396" y="2500740"/>
                  <a:pt x="1040040" y="2814027"/>
                  <a:pt x="1403757" y="2915303"/>
                </a:cubicBezTo>
              </a:path>
            </a:pathLst>
          </a:custGeom>
          <a:ln w="635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b="1"/>
          </a:p>
        </p:txBody>
      </p:sp>
      <p:pic>
        <p:nvPicPr>
          <p:cNvPr id="25" name="Picture 24" descr="Bit.wmf"/>
          <p:cNvPicPr>
            <a:picLocks noChangeAspect="1"/>
          </p:cNvPicPr>
          <p:nvPr/>
        </p:nvPicPr>
        <p:blipFill>
          <a:blip r:embed="rId5" cstate="print"/>
          <a:srcRect/>
          <a:stretch>
            <a:fillRect/>
          </a:stretch>
        </p:blipFill>
        <p:spPr bwMode="auto">
          <a:xfrm>
            <a:off x="363538" y="98425"/>
            <a:ext cx="234950" cy="239713"/>
          </a:xfrm>
          <a:prstGeom prst="rect">
            <a:avLst/>
          </a:prstGeom>
          <a:noFill/>
          <a:ln w="9525">
            <a:noFill/>
            <a:miter lim="800000"/>
            <a:headEnd/>
            <a:tailEnd/>
          </a:ln>
        </p:spPr>
      </p:pic>
      <p:pic>
        <p:nvPicPr>
          <p:cNvPr id="9" name="Picture 8" descr="GrCorrelW2 annotated.jpg"/>
          <p:cNvPicPr/>
          <p:nvPr/>
        </p:nvPicPr>
        <p:blipFill>
          <a:blip r:embed="rId6"/>
          <a:stretch>
            <a:fillRect/>
          </a:stretch>
        </p:blipFill>
        <p:spPr>
          <a:xfrm>
            <a:off x="2345635" y="5271770"/>
            <a:ext cx="4108174" cy="1586230"/>
          </a:xfrm>
          <a:prstGeom prst="rect">
            <a:avLst/>
          </a:prstGeom>
        </p:spPr>
      </p:pic>
      <p:sp>
        <p:nvSpPr>
          <p:cNvPr id="2" name="TextBox 1"/>
          <p:cNvSpPr txBox="1"/>
          <p:nvPr/>
        </p:nvSpPr>
        <p:spPr>
          <a:xfrm>
            <a:off x="2334365" y="4810105"/>
            <a:ext cx="1947969" cy="461665"/>
          </a:xfrm>
          <a:prstGeom prst="rect">
            <a:avLst/>
          </a:prstGeom>
          <a:noFill/>
        </p:spPr>
        <p:txBody>
          <a:bodyPr wrap="none" rtlCol="0">
            <a:spAutoFit/>
          </a:bodyPr>
          <a:lstStyle/>
          <a:p>
            <a:r>
              <a:rPr lang="en-US" dirty="0" smtClean="0">
                <a:solidFill>
                  <a:srgbClr val="FFFF00"/>
                </a:solidFill>
              </a:rPr>
              <a:t>SPE 152580</a:t>
            </a:r>
            <a:endParaRPr lang="en-US" dirty="0">
              <a:solidFill>
                <a:srgbClr val="FFFF00"/>
              </a:solidFill>
            </a:endParaRPr>
          </a:p>
        </p:txBody>
      </p:sp>
      <p:sp>
        <p:nvSpPr>
          <p:cNvPr id="3" name="Slide Number Placeholder 2"/>
          <p:cNvSpPr>
            <a:spLocks noGrp="1"/>
          </p:cNvSpPr>
          <p:nvPr>
            <p:ph type="sldNum" sz="quarter" idx="12"/>
          </p:nvPr>
        </p:nvSpPr>
        <p:spPr/>
        <p:txBody>
          <a:bodyPr/>
          <a:lstStyle/>
          <a:p>
            <a:fld id="{0E4CFDC8-DF1C-443D-8F9D-917E58A85A07}" type="slidenum">
              <a:rPr lang="en-US" smtClean="0"/>
              <a:pPr/>
              <a:t>8</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0" presetClass="path" presetSubtype="0" fill="hold" nodeType="withEffect">
                                  <p:stCondLst>
                                    <p:cond delay="0"/>
                                  </p:stCondLst>
                                  <p:childTnLst>
                                    <p:animMotion origin="layout" path="M -4.16667E-6 -2.96296E-6 C -0.00069 0.10787 -0.00138 0.21551 -0.00173 0.26412 C -0.00208 0.31273 -0.00329 0.28102 -0.0026 0.2919 C -0.00191 0.30278 0.00053 0.31783 0.00261 0.32917 C 0.00469 0.34051 0.00625 0.34908 0.00955 0.36042 C 0.01285 0.37176 0.01823 0.38727 0.02257 0.39723 C 0.02691 0.40741 0.03091 0.41227 0.03559 0.41945 C 0.04028 0.42639 0.04549 0.43357 0.05122 0.43935 C 0.05695 0.44514 0.06424 0.45 0.07032 0.4544 C 0.07639 0.4588 0.0816 0.46204 0.08768 0.46598 C 0.09375 0.46991 0.09948 0.47338 0.10695 0.47755 C 0.11441 0.48172 0.12362 0.48658 0.13212 0.49028 C 0.14063 0.49398 0.1507 0.49699 0.15816 0.49931 C 0.16563 0.50185 0.17101 0.50278 0.17726 0.5051 C 0.18351 0.50741 0.18698 0.50903 0.19549 0.5132 C 0.204 0.51736 0.21945 0.52593 0.22865 0.53056 C 0.23785 0.53519 0.24167 0.53681 0.25035 0.54098 C 0.25903 0.54514 0.27101 0.55255 0.28073 0.55602 C 0.29046 0.55949 0.30018 0.55996 0.30868 0.56181 C 0.31719 0.56366 0.32344 0.56551 0.33212 0.5676 C 0.3408 0.56968 0.35122 0.57223 0.36077 0.57477 C 0.37032 0.57732 0.37917 0.5801 0.38941 0.58287 C 0.39966 0.58565 0.41146 0.5882 0.42257 0.59213 C 0.43368 0.59607 0.44601 0.60116 0.45643 0.60602 C 0.46684 0.61088 0.47483 0.61574 0.48507 0.62107 C 0.49532 0.62639 0.50712 0.6331 0.51737 0.63843 C 0.52761 0.64375 0.53681 0.64815 0.54688 0.65348 C 0.55695 0.6588 0.56806 0.66574 0.57813 0.67084 C 0.5882 0.67593 0.59671 0.6794 0.60782 0.68357 C 0.61893 0.68773 0.62205 0.68912 0.64514 0.6963 C 0.66823 0.70348 0.70903 0.71644 0.74601 0.72662 C 0.78299 0.73681 0.84653 0.75278 0.86684 0.75787 " pathEditMode="relative" rAng="0" ptsTypes="aaaaaaaaaaaaaaaaaaaaaaaaaaaaaaaA">
                                      <p:cBhvr>
                                        <p:cTn id="8" dur="3700" fill="hold"/>
                                        <p:tgtEl>
                                          <p:spTgt spid="25"/>
                                        </p:tgtEl>
                                        <p:attrNameLst>
                                          <p:attrName>ppt_x</p:attrName>
                                          <p:attrName>ppt_y</p:attrName>
                                        </p:attrNameLst>
                                      </p:cBhvr>
                                      <p:rCtr x="43200" y="37900"/>
                                    </p:animMotion>
                                  </p:childTnLst>
                                </p:cTn>
                              </p:par>
                              <p:par>
                                <p:cTn id="9" presetID="22" presetClass="entr" presetSubtype="1"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300"/>
                                        <p:tgtEl>
                                          <p:spTgt spid="21"/>
                                        </p:tgtEl>
                                      </p:cBhvr>
                                    </p:animEffect>
                                  </p:childTnLst>
                                </p:cTn>
                              </p:par>
                              <p:par>
                                <p:cTn id="12" presetID="8" presetClass="emph" presetSubtype="0" fill="hold" nodeType="withEffect">
                                  <p:stCondLst>
                                    <p:cond delay="800"/>
                                  </p:stCondLst>
                                  <p:childTnLst>
                                    <p:animRot by="-4320000">
                                      <p:cBhvr>
                                        <p:cTn id="13" dur="1000" fill="hold"/>
                                        <p:tgtEl>
                                          <p:spTgt spid="25"/>
                                        </p:tgtEl>
                                        <p:attrNameLst>
                                          <p:attrName>r</p:attrName>
                                        </p:attrNameLst>
                                      </p:cBhvr>
                                    </p:animRot>
                                  </p:childTnLst>
                                </p:cTn>
                              </p:par>
                              <p:par>
                                <p:cTn id="14" presetID="22" presetClass="entr" presetSubtype="8" fill="hold" nodeType="withEffect">
                                  <p:stCondLst>
                                    <p:cond delay="900"/>
                                  </p:stCondLst>
                                  <p:childTnLst>
                                    <p:set>
                                      <p:cBhvr>
                                        <p:cTn id="15" dur="1" fill="hold">
                                          <p:stCondLst>
                                            <p:cond delay="0"/>
                                          </p:stCondLst>
                                        </p:cTn>
                                        <p:tgtEl>
                                          <p:spTgt spid="18"/>
                                        </p:tgtEl>
                                        <p:attrNameLst>
                                          <p:attrName>style.visibility</p:attrName>
                                        </p:attrNameLst>
                                      </p:cBhvr>
                                      <p:to>
                                        <p:strVal val="visible"/>
                                      </p:to>
                                    </p:set>
                                    <p:animEffect transition="in" filter="wipe(left)">
                                      <p:cBhvr>
                                        <p:cTn id="16" dur="3000"/>
                                        <p:tgtEl>
                                          <p:spTgt spid="18"/>
                                        </p:tgtEl>
                                      </p:cBhvr>
                                    </p:animEffect>
                                  </p:childTnLst>
                                </p:cTn>
                              </p:par>
                              <p:par>
                                <p:cTn id="17" presetID="22" presetClass="entr" presetSubtype="8" fill="hold" nodeType="withEffect">
                                  <p:stCondLst>
                                    <p:cond delay="110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2600"/>
                                        <p:tgtEl>
                                          <p:spTgt spid="20"/>
                                        </p:tgtEl>
                                      </p:cBhvr>
                                    </p:animEffect>
                                  </p:childTnLst>
                                </p:cTn>
                              </p:par>
                            </p:childTnLst>
                          </p:cTn>
                        </p:par>
                        <p:par>
                          <p:cTn id="20" fill="hold">
                            <p:stCondLst>
                              <p:cond delay="3900"/>
                            </p:stCondLst>
                            <p:childTnLst>
                              <p:par>
                                <p:cTn id="21" presetID="1" presetClass="exit" presetSubtype="0" fill="hold" nodeType="after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par>
                          <p:cTn id="23" fill="hold">
                            <p:stCondLst>
                              <p:cond delay="3900"/>
                            </p:stCondLst>
                            <p:childTnLst>
                              <p:par>
                                <p:cTn id="24" presetID="10" presetClass="exit" presetSubtype="0" fill="hold" nodeType="afterEffect">
                                  <p:stCondLst>
                                    <p:cond delay="0"/>
                                  </p:stCondLst>
                                  <p:childTnLst>
                                    <p:animEffect transition="out" filter="fade">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20"/>
                                        </p:tgtEl>
                                      </p:cBhvr>
                                    </p:animEffect>
                                    <p:set>
                                      <p:cBhvr>
                                        <p:cTn id="29"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13" descr="4-drill-hole.png"/>
          <p:cNvPicPr>
            <a:picLocks noChangeAspect="1"/>
          </p:cNvPicPr>
          <p:nvPr/>
        </p:nvPicPr>
        <p:blipFill>
          <a:blip r:embed="rId3" cstate="print"/>
          <a:srcRect/>
          <a:stretch>
            <a:fillRect/>
          </a:stretch>
        </p:blipFill>
        <p:spPr bwMode="auto">
          <a:xfrm>
            <a:off x="0" y="103188"/>
            <a:ext cx="8734425" cy="5618162"/>
          </a:xfrm>
          <a:prstGeom prst="rect">
            <a:avLst/>
          </a:prstGeom>
          <a:noFill/>
          <a:ln w="9525">
            <a:noFill/>
            <a:miter lim="800000"/>
            <a:headEnd/>
            <a:tailEnd/>
          </a:ln>
        </p:spPr>
      </p:pic>
      <p:pic>
        <p:nvPicPr>
          <p:cNvPr id="8" name="Picture 7" descr="5-casing.png"/>
          <p:cNvPicPr>
            <a:picLocks noChangeAspect="1"/>
          </p:cNvPicPr>
          <p:nvPr/>
        </p:nvPicPr>
        <p:blipFill>
          <a:blip r:embed="rId4" cstate="print"/>
          <a:srcRect r="29375"/>
          <a:stretch>
            <a:fillRect/>
          </a:stretch>
        </p:blipFill>
        <p:spPr bwMode="auto">
          <a:xfrm>
            <a:off x="0" y="103188"/>
            <a:ext cx="6457950" cy="6651625"/>
          </a:xfrm>
          <a:prstGeom prst="rect">
            <a:avLst/>
          </a:prstGeom>
          <a:noFill/>
          <a:ln w="9525">
            <a:noFill/>
            <a:miter lim="800000"/>
            <a:headEnd/>
            <a:tailEnd/>
          </a:ln>
        </p:spPr>
      </p:pic>
      <p:pic>
        <p:nvPicPr>
          <p:cNvPr id="13" name="Picture 12" descr="7-upper-completions.png"/>
          <p:cNvPicPr>
            <a:picLocks noChangeAspect="1"/>
          </p:cNvPicPr>
          <p:nvPr/>
        </p:nvPicPr>
        <p:blipFill>
          <a:blip r:embed="rId5" cstate="print"/>
          <a:srcRect/>
          <a:stretch>
            <a:fillRect/>
          </a:stretch>
        </p:blipFill>
        <p:spPr bwMode="auto">
          <a:xfrm>
            <a:off x="266700" y="103188"/>
            <a:ext cx="371475" cy="2135187"/>
          </a:xfrm>
          <a:prstGeom prst="rect">
            <a:avLst/>
          </a:prstGeom>
          <a:noFill/>
          <a:ln w="9525">
            <a:noFill/>
            <a:miter lim="800000"/>
            <a:headEnd/>
            <a:tailEnd/>
          </a:ln>
        </p:spPr>
      </p:pic>
      <p:pic>
        <p:nvPicPr>
          <p:cNvPr id="15" name="Picture 14" descr="7-middle-completions.png"/>
          <p:cNvPicPr>
            <a:picLocks noChangeAspect="1"/>
          </p:cNvPicPr>
          <p:nvPr/>
        </p:nvPicPr>
        <p:blipFill>
          <a:blip r:embed="rId6" cstate="print"/>
          <a:srcRect/>
          <a:stretch>
            <a:fillRect/>
          </a:stretch>
        </p:blipFill>
        <p:spPr bwMode="auto">
          <a:xfrm>
            <a:off x="638175" y="2971800"/>
            <a:ext cx="446088" cy="304800"/>
          </a:xfrm>
          <a:prstGeom prst="rect">
            <a:avLst/>
          </a:prstGeom>
          <a:noFill/>
          <a:ln w="9525">
            <a:noFill/>
            <a:miter lim="800000"/>
            <a:headEnd/>
            <a:tailEnd/>
          </a:ln>
        </p:spPr>
      </p:pic>
      <p:pic>
        <p:nvPicPr>
          <p:cNvPr id="16" name="Picture 15" descr="7-bottom-completions.png"/>
          <p:cNvPicPr>
            <a:picLocks noChangeAspect="1"/>
          </p:cNvPicPr>
          <p:nvPr/>
        </p:nvPicPr>
        <p:blipFill>
          <a:blip r:embed="rId7" cstate="print"/>
          <a:srcRect/>
          <a:stretch>
            <a:fillRect/>
          </a:stretch>
        </p:blipFill>
        <p:spPr bwMode="auto">
          <a:xfrm>
            <a:off x="887413" y="3101975"/>
            <a:ext cx="1130300" cy="708025"/>
          </a:xfrm>
          <a:prstGeom prst="rect">
            <a:avLst/>
          </a:prstGeom>
          <a:noFill/>
          <a:ln w="9525">
            <a:noFill/>
            <a:miter lim="800000"/>
            <a:headEnd/>
            <a:tailEnd/>
          </a:ln>
        </p:spPr>
      </p:pic>
      <p:pic>
        <p:nvPicPr>
          <p:cNvPr id="12" name="Picture 11" descr="6-screens.png"/>
          <p:cNvPicPr>
            <a:picLocks noChangeAspect="1"/>
          </p:cNvPicPr>
          <p:nvPr/>
        </p:nvPicPr>
        <p:blipFill>
          <a:blip r:embed="rId8" cstate="print"/>
          <a:srcRect/>
          <a:stretch>
            <a:fillRect/>
          </a:stretch>
        </p:blipFill>
        <p:spPr bwMode="auto">
          <a:xfrm>
            <a:off x="1666875" y="2971800"/>
            <a:ext cx="7067550" cy="2981325"/>
          </a:xfrm>
          <a:prstGeom prst="rect">
            <a:avLst/>
          </a:prstGeom>
          <a:noFill/>
          <a:ln w="9525">
            <a:noFill/>
            <a:miter lim="800000"/>
            <a:headEnd/>
            <a:tailEnd/>
          </a:ln>
        </p:spPr>
      </p:pic>
      <p:sp>
        <p:nvSpPr>
          <p:cNvPr id="15372" name="Rectangle 22"/>
          <p:cNvSpPr>
            <a:spLocks noChangeArrowheads="1"/>
          </p:cNvSpPr>
          <p:nvPr/>
        </p:nvSpPr>
        <p:spPr bwMode="auto">
          <a:xfrm>
            <a:off x="3308350" y="498475"/>
            <a:ext cx="5457825" cy="558800"/>
          </a:xfrm>
          <a:prstGeom prst="rect">
            <a:avLst/>
          </a:prstGeom>
          <a:noFill/>
          <a:ln w="9525">
            <a:noFill/>
            <a:miter lim="800000"/>
            <a:headEnd/>
            <a:tailEnd/>
          </a:ln>
        </p:spPr>
        <p:txBody>
          <a:bodyPr lIns="0" rIns="0" anchor="ctr"/>
          <a:lstStyle/>
          <a:p>
            <a:r>
              <a:rPr lang="en-US" altLang="zh-CN" sz="2400" b="1" dirty="0">
                <a:solidFill>
                  <a:srgbClr val="FFFF00"/>
                </a:solidFill>
              </a:rPr>
              <a:t>Complete the Well </a:t>
            </a:r>
            <a:endParaRPr lang="zh-CN" altLang="en-US" sz="2400" b="1" dirty="0">
              <a:solidFill>
                <a:srgbClr val="FFFF00"/>
              </a:solidFill>
            </a:endParaRPr>
          </a:p>
        </p:txBody>
      </p:sp>
      <p:sp>
        <p:nvSpPr>
          <p:cNvPr id="15373" name="Rectangle 19"/>
          <p:cNvSpPr>
            <a:spLocks noChangeArrowheads="1"/>
          </p:cNvSpPr>
          <p:nvPr/>
        </p:nvSpPr>
        <p:spPr bwMode="auto">
          <a:xfrm>
            <a:off x="3278188" y="1044575"/>
            <a:ext cx="5403850" cy="2677656"/>
          </a:xfrm>
          <a:prstGeom prst="rect">
            <a:avLst/>
          </a:prstGeom>
          <a:noFill/>
          <a:ln w="9525">
            <a:noFill/>
            <a:miter lim="800000"/>
            <a:headEnd/>
            <a:tailEnd/>
          </a:ln>
        </p:spPr>
        <p:txBody>
          <a:bodyPr>
            <a:spAutoFit/>
          </a:bodyPr>
          <a:lstStyle/>
          <a:p>
            <a:pPr marL="231775" indent="-231775">
              <a:spcBef>
                <a:spcPct val="50000"/>
              </a:spcBef>
              <a:buClr>
                <a:srgbClr val="C00000"/>
              </a:buClr>
              <a:buFont typeface="Wingdings" pitchFamily="2" charset="2"/>
              <a:buChar char="§"/>
            </a:pPr>
            <a:r>
              <a:rPr lang="en-US" altLang="zh-CN" b="1" dirty="0" smtClean="0">
                <a:solidFill>
                  <a:srgbClr val="FFFF00"/>
                </a:solidFill>
              </a:rPr>
              <a:t>Equally spaced packers or </a:t>
            </a:r>
            <a:r>
              <a:rPr lang="en-US" altLang="zh-CN" b="1" dirty="0" err="1" smtClean="0">
                <a:solidFill>
                  <a:srgbClr val="FFFF00"/>
                </a:solidFill>
              </a:rPr>
              <a:t>perf</a:t>
            </a:r>
            <a:r>
              <a:rPr lang="en-US" altLang="zh-CN" b="1" dirty="0" smtClean="0">
                <a:solidFill>
                  <a:srgbClr val="FFFF00"/>
                </a:solidFill>
              </a:rPr>
              <a:t> intervals</a:t>
            </a:r>
          </a:p>
          <a:p>
            <a:pPr marL="231775" indent="-231775">
              <a:spcBef>
                <a:spcPct val="50000"/>
              </a:spcBef>
              <a:buClr>
                <a:srgbClr val="C00000"/>
              </a:buClr>
              <a:buFont typeface="Wingdings" pitchFamily="2" charset="2"/>
              <a:buChar char="§"/>
            </a:pPr>
            <a:r>
              <a:rPr lang="en-US" altLang="zh-CN" b="1" dirty="0" smtClean="0">
                <a:solidFill>
                  <a:srgbClr val="FFFF00"/>
                </a:solidFill>
              </a:rPr>
              <a:t>Spacing between intervals has been decreasing from 400’ (122m) to as low as 100’ (30m).</a:t>
            </a:r>
          </a:p>
          <a:p>
            <a:pPr marL="231775" indent="-231775">
              <a:spcBef>
                <a:spcPct val="50000"/>
              </a:spcBef>
              <a:buClr>
                <a:srgbClr val="C00000"/>
              </a:buClr>
              <a:buFont typeface="Wingdings" pitchFamily="2" charset="2"/>
              <a:buChar char="§"/>
            </a:pPr>
            <a:endParaRPr lang="en-US" altLang="zh-CN" b="1" dirty="0">
              <a:solidFill>
                <a:srgbClr val="FFFF00"/>
              </a:solidFill>
            </a:endParaRPr>
          </a:p>
        </p:txBody>
      </p:sp>
      <p:sp>
        <p:nvSpPr>
          <p:cNvPr id="2" name="Slide Number Placeholder 1"/>
          <p:cNvSpPr>
            <a:spLocks noGrp="1"/>
          </p:cNvSpPr>
          <p:nvPr>
            <p:ph type="sldNum" sz="quarter" idx="12"/>
          </p:nvPr>
        </p:nvSpPr>
        <p:spPr/>
        <p:txBody>
          <a:bodyPr/>
          <a:lstStyle/>
          <a:p>
            <a:fld id="{0E4CFDC8-DF1C-443D-8F9D-917E58A85A07}" type="slidenum">
              <a:rPr lang="en-US" smtClean="0"/>
              <a:pPr/>
              <a:t>9</a:t>
            </a:fld>
            <a:endParaRPr 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3000"/>
                                        <p:tgtEl>
                                          <p:spTgt spid="8"/>
                                        </p:tgtEl>
                                      </p:cBhvr>
                                    </p:animEffect>
                                  </p:childTnLst>
                                </p:cTn>
                              </p:par>
                              <p:par>
                                <p:cTn id="8" presetID="10" presetClass="entr" presetSubtype="0" fill="hold" nodeType="withEffect">
                                  <p:stCondLst>
                                    <p:cond delay="20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42" presetClass="path" presetSubtype="0" accel="50000" decel="50000" fill="hold" nodeType="withEffect">
                                  <p:stCondLst>
                                    <p:cond delay="2000"/>
                                  </p:stCondLst>
                                  <p:childTnLst>
                                    <p:animMotion origin="layout" path="M 8.33333E-7 -0.1706 L 8.33333E-7 -1.85185E-6 " pathEditMode="relative" rAng="0" ptsTypes="AA">
                                      <p:cBhvr>
                                        <p:cTn id="12" dur="1000" fill="hold"/>
                                        <p:tgtEl>
                                          <p:spTgt spid="13"/>
                                        </p:tgtEl>
                                        <p:attrNameLst>
                                          <p:attrName>ppt_x</p:attrName>
                                          <p:attrName>ppt_y</p:attrName>
                                        </p:attrNameLst>
                                      </p:cBhvr>
                                      <p:rCtr x="0" y="85"/>
                                    </p:animMotion>
                                  </p:childTnLst>
                                </p:cTn>
                              </p:par>
                              <p:par>
                                <p:cTn id="13" presetID="10" presetClass="entr" presetSubtype="0" fill="hold" nodeType="withEffect">
                                  <p:stCondLst>
                                    <p:cond delay="230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49" presetClass="path" presetSubtype="0" accel="50000" decel="50000" fill="hold" nodeType="withEffect">
                                  <p:stCondLst>
                                    <p:cond delay="2300"/>
                                  </p:stCondLst>
                                  <p:childTnLst>
                                    <p:animMotion origin="layout" path="M -0.01806 -0.0301 L 2.77778E-6 4.44444E-6 " pathEditMode="fixed" rAng="0" ptsTypes="AA">
                                      <p:cBhvr>
                                        <p:cTn id="17" dur="500" fill="hold"/>
                                        <p:tgtEl>
                                          <p:spTgt spid="15"/>
                                        </p:tgtEl>
                                        <p:attrNameLst>
                                          <p:attrName>ppt_x</p:attrName>
                                          <p:attrName>ppt_y</p:attrName>
                                        </p:attrNameLst>
                                      </p:cBhvr>
                                      <p:rCtr x="9" y="15"/>
                                    </p:animMotion>
                                  </p:childTnLst>
                                </p:cTn>
                              </p:par>
                              <p:par>
                                <p:cTn id="18" presetID="10" presetClass="entr" presetSubtype="0" fill="hold" nodeType="withEffect">
                                  <p:stCondLst>
                                    <p:cond delay="280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49" presetClass="path" presetSubtype="0" accel="50000" decel="50000" fill="hold" nodeType="withEffect">
                                  <p:stCondLst>
                                    <p:cond delay="2800"/>
                                  </p:stCondLst>
                                  <p:childTnLst>
                                    <p:animMotion origin="layout" path="M -0.06475 -0.04838 L -4.16667E-6 4.81481E-6 " pathEditMode="relative" rAng="0" ptsTypes="AA">
                                      <p:cBhvr>
                                        <p:cTn id="22" dur="500" fill="hold"/>
                                        <p:tgtEl>
                                          <p:spTgt spid="16"/>
                                        </p:tgtEl>
                                        <p:attrNameLst>
                                          <p:attrName>ppt_x</p:attrName>
                                          <p:attrName>ppt_y</p:attrName>
                                        </p:attrNameLst>
                                      </p:cBhvr>
                                      <p:rCtr x="32" y="24"/>
                                    </p:animMotion>
                                  </p:childTnLst>
                                </p:cTn>
                              </p:par>
                              <p:par>
                                <p:cTn id="23" presetID="22" presetClass="entr" presetSubtype="8" fill="hold" nodeType="withEffect">
                                  <p:stCondLst>
                                    <p:cond delay="310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19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ヒラギノ角ゴ Pro W3" pitchFamily="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Arial" charset="0"/>
            <a:ea typeface="ヒラギノ角ゴ Pro W3" pitchFamily="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6661</TotalTime>
  <Words>2101</Words>
  <Application>Microsoft Office PowerPoint</Application>
  <PresentationFormat>On-screen Show (4:3)</PresentationFormat>
  <Paragraphs>449</Paragraphs>
  <Slides>31</Slides>
  <Notes>17</Notes>
  <HiddenSlides>0</HiddenSlides>
  <MMClips>0</MMClips>
  <ScaleCrop>false</ScaleCrop>
  <HeadingPairs>
    <vt:vector size="8" baseType="variant">
      <vt:variant>
        <vt:lpstr>Fonts Used</vt:lpstr>
      </vt:variant>
      <vt:variant>
        <vt:i4>14</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47" baseType="lpstr">
      <vt:lpstr>Wingdings</vt:lpstr>
      <vt:lpstr>MS PGothic</vt:lpstr>
      <vt:lpstr>宋体</vt:lpstr>
      <vt:lpstr>Adobe Ming Std L</vt:lpstr>
      <vt:lpstr>Cambria Math</vt:lpstr>
      <vt:lpstr>Lucida Sans</vt:lpstr>
      <vt:lpstr>Lucida Sans Unicode</vt:lpstr>
      <vt:lpstr>Lucida Sans Typewriter</vt:lpstr>
      <vt:lpstr>Calibri</vt:lpstr>
      <vt:lpstr>ヒラギノ角ゴ Pro W3</vt:lpstr>
      <vt:lpstr>Arial</vt:lpstr>
      <vt:lpstr>Times New Roman</vt:lpstr>
      <vt:lpstr>MS PGothic</vt:lpstr>
      <vt:lpstr>Tahoma</vt:lpstr>
      <vt:lpstr>Blank Presentation</vt:lpstr>
      <vt:lpstr>Document</vt:lpstr>
      <vt:lpstr>PowerPoint Presentation</vt:lpstr>
      <vt:lpstr>PowerPoint Presentation</vt:lpstr>
      <vt:lpstr>PowerPoint Presentation</vt:lpstr>
      <vt:lpstr>Old Problem Old Solution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Shale Brittleness Index </vt:lpstr>
      <vt:lpstr>Rock Mechanics from Sonic</vt:lpstr>
      <vt:lpstr>For Anisotropic Media:</vt:lpstr>
      <vt:lpstr>Brittleness Index  vs Gas Production </vt:lpstr>
      <vt:lpstr>Frac Results</vt:lpstr>
      <vt:lpstr>Haynesville #1</vt:lpstr>
      <vt:lpstr>Haynesville #2</vt:lpstr>
      <vt:lpstr>PowerPoint Presentation</vt:lpstr>
      <vt:lpstr>PowerPoint Presentation</vt:lpstr>
      <vt:lpstr>Horizontal Cased Hole Pulsed Neutron Log  – Haynesville Shale</vt:lpstr>
      <vt:lpstr>Horizontal Cased Hole Pulsed Neutron Log  – Haynesville Shale</vt:lpstr>
      <vt:lpstr>Haynesville #2</vt:lpstr>
      <vt:lpstr>Haynesville #2</vt:lpstr>
      <vt:lpstr>Shale Completion Strategy: Based on   Formation Brittleness Index</vt:lpstr>
      <vt:lpstr>PowerPoint Presentation</vt:lpstr>
      <vt:lpstr>PowerPoint Presentation</vt:lpstr>
      <vt:lpstr>PowerPoint Presentation</vt:lpstr>
      <vt:lpstr>PowerPoint Presentation</vt:lpstr>
      <vt:lpstr>Advances from 2012/13</vt:lpstr>
      <vt:lpstr>PowerPoint Presentation</vt:lpstr>
    </vt:vector>
  </TitlesOfParts>
  <Company>Society of Petroleum Engineers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Pitcher</dc:creator>
  <cp:lastModifiedBy>Amanda Garza</cp:lastModifiedBy>
  <cp:revision>189</cp:revision>
  <dcterms:modified xsi:type="dcterms:W3CDTF">2016-08-16T19:55:46Z</dcterms:modified>
</cp:coreProperties>
</file>