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4"/>
  </p:notesMasterIdLst>
  <p:handoutMasterIdLst>
    <p:handoutMasterId r:id="rId15"/>
  </p:handoutMasterIdLst>
  <p:sldIdLst>
    <p:sldId id="256" r:id="rId4"/>
    <p:sldId id="262" r:id="rId5"/>
    <p:sldId id="267" r:id="rId6"/>
    <p:sldId id="268"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B64963-BE20-4A36-A5A6-A59F32EAD5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BF48B2-49BA-46AA-8C97-DCB91DF143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6D25D9-E1A9-4FF1-AD1A-C726BC82E837}" type="datetimeFigureOut">
              <a:rPr lang="en-US" smtClean="0"/>
              <a:t>10/17/2022</a:t>
            </a:fld>
            <a:endParaRPr lang="en-US"/>
          </a:p>
        </p:txBody>
      </p:sp>
      <p:sp>
        <p:nvSpPr>
          <p:cNvPr id="4" name="Footer Placeholder 3">
            <a:extLst>
              <a:ext uri="{FF2B5EF4-FFF2-40B4-BE49-F238E27FC236}">
                <a16:creationId xmlns:a16="http://schemas.microsoft.com/office/drawing/2014/main" id="{38402BBD-2A8E-4132-B151-211CD5D3AC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4EC4F4-6462-49E1-9EB7-628BAD690B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BF116F-E612-49E7-A47F-783DDA77F838}" type="slidenum">
              <a:rPr lang="en-US" smtClean="0"/>
              <a:t>‹#›</a:t>
            </a:fld>
            <a:endParaRPr lang="en-US"/>
          </a:p>
        </p:txBody>
      </p:sp>
    </p:spTree>
    <p:extLst>
      <p:ext uri="{BB962C8B-B14F-4D97-AF65-F5344CB8AC3E}">
        <p14:creationId xmlns:p14="http://schemas.microsoft.com/office/powerpoint/2010/main" val="355391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B2EC5-F086-40CA-9EDD-38C744451569}"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E1FEB-4ADD-4C15-94CA-9F85C279B8E3}" type="slidenum">
              <a:rPr lang="en-US" smtClean="0"/>
              <a:t>‹#›</a:t>
            </a:fld>
            <a:endParaRPr lang="en-US"/>
          </a:p>
        </p:txBody>
      </p:sp>
    </p:spTree>
    <p:extLst>
      <p:ext uri="{BB962C8B-B14F-4D97-AF65-F5344CB8AC3E}">
        <p14:creationId xmlns:p14="http://schemas.microsoft.com/office/powerpoint/2010/main" val="263351947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1</a:t>
            </a:fld>
            <a:endParaRPr lang="en-US"/>
          </a:p>
        </p:txBody>
      </p:sp>
    </p:spTree>
    <p:extLst>
      <p:ext uri="{BB962C8B-B14F-4D97-AF65-F5344CB8AC3E}">
        <p14:creationId xmlns:p14="http://schemas.microsoft.com/office/powerpoint/2010/main" val="402151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10</a:t>
            </a:fld>
            <a:endParaRPr lang="en-US"/>
          </a:p>
        </p:txBody>
      </p:sp>
    </p:spTree>
    <p:extLst>
      <p:ext uri="{BB962C8B-B14F-4D97-AF65-F5344CB8AC3E}">
        <p14:creationId xmlns:p14="http://schemas.microsoft.com/office/powerpoint/2010/main" val="424803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2</a:t>
            </a:fld>
            <a:endParaRPr lang="en-US"/>
          </a:p>
        </p:txBody>
      </p:sp>
    </p:spTree>
    <p:extLst>
      <p:ext uri="{BB962C8B-B14F-4D97-AF65-F5344CB8AC3E}">
        <p14:creationId xmlns:p14="http://schemas.microsoft.com/office/powerpoint/2010/main" val="356801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3</a:t>
            </a:fld>
            <a:endParaRPr lang="en-US"/>
          </a:p>
        </p:txBody>
      </p:sp>
    </p:spTree>
    <p:extLst>
      <p:ext uri="{BB962C8B-B14F-4D97-AF65-F5344CB8AC3E}">
        <p14:creationId xmlns:p14="http://schemas.microsoft.com/office/powerpoint/2010/main" val="393402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4</a:t>
            </a:fld>
            <a:endParaRPr lang="en-US"/>
          </a:p>
        </p:txBody>
      </p:sp>
    </p:spTree>
    <p:extLst>
      <p:ext uri="{BB962C8B-B14F-4D97-AF65-F5344CB8AC3E}">
        <p14:creationId xmlns:p14="http://schemas.microsoft.com/office/powerpoint/2010/main" val="173639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5</a:t>
            </a:fld>
            <a:endParaRPr lang="en-US"/>
          </a:p>
        </p:txBody>
      </p:sp>
    </p:spTree>
    <p:extLst>
      <p:ext uri="{BB962C8B-B14F-4D97-AF65-F5344CB8AC3E}">
        <p14:creationId xmlns:p14="http://schemas.microsoft.com/office/powerpoint/2010/main" val="382103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6</a:t>
            </a:fld>
            <a:endParaRPr lang="en-US"/>
          </a:p>
        </p:txBody>
      </p:sp>
    </p:spTree>
    <p:extLst>
      <p:ext uri="{BB962C8B-B14F-4D97-AF65-F5344CB8AC3E}">
        <p14:creationId xmlns:p14="http://schemas.microsoft.com/office/powerpoint/2010/main" val="64272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7</a:t>
            </a:fld>
            <a:endParaRPr lang="en-US"/>
          </a:p>
        </p:txBody>
      </p:sp>
    </p:spTree>
    <p:extLst>
      <p:ext uri="{BB962C8B-B14F-4D97-AF65-F5344CB8AC3E}">
        <p14:creationId xmlns:p14="http://schemas.microsoft.com/office/powerpoint/2010/main" val="204017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8</a:t>
            </a:fld>
            <a:endParaRPr lang="en-US"/>
          </a:p>
        </p:txBody>
      </p:sp>
    </p:spTree>
    <p:extLst>
      <p:ext uri="{BB962C8B-B14F-4D97-AF65-F5344CB8AC3E}">
        <p14:creationId xmlns:p14="http://schemas.microsoft.com/office/powerpoint/2010/main" val="365575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BE1FEB-4ADD-4C15-94CA-9F85C279B8E3}" type="slidenum">
              <a:rPr lang="en-US" smtClean="0"/>
              <a:t>9</a:t>
            </a:fld>
            <a:endParaRPr lang="en-US"/>
          </a:p>
        </p:txBody>
      </p:sp>
    </p:spTree>
    <p:extLst>
      <p:ext uri="{BB962C8B-B14F-4D97-AF65-F5344CB8AC3E}">
        <p14:creationId xmlns:p14="http://schemas.microsoft.com/office/powerpoint/2010/main" val="3752486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99A5-82E6-43AC-8FD5-B6FE2B42FC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71F2F-05A6-4F64-BF90-D7E2F0691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8B55D-1D90-45E3-B4BC-205AB7D69A1A}"/>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D514EA1C-5565-4BD5-92C2-EB901093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38210-51DE-4DCA-9B55-E6C947485253}"/>
              </a:ext>
            </a:extLst>
          </p:cNvPr>
          <p:cNvSpPr>
            <a:spLocks noGrp="1"/>
          </p:cNvSpPr>
          <p:nvPr>
            <p:ph type="sldNum" sz="quarter" idx="12"/>
          </p:nvPr>
        </p:nvSpPr>
        <p:spPr/>
        <p:txBody>
          <a:bodyPr/>
          <a:lstStyle/>
          <a:p>
            <a:fld id="{0AE0CA77-0A17-4E8E-9559-7E33C7B11A5A}" type="slidenum">
              <a:rPr lang="en-US" smtClean="0"/>
              <a:t>‹#›</a:t>
            </a:fld>
            <a:endParaRPr lang="en-US"/>
          </a:p>
        </p:txBody>
      </p:sp>
      <p:pic>
        <p:nvPicPr>
          <p:cNvPr id="8" name="Picture 7">
            <a:extLst>
              <a:ext uri="{FF2B5EF4-FFF2-40B4-BE49-F238E27FC236}">
                <a16:creationId xmlns:a16="http://schemas.microsoft.com/office/drawing/2014/main" id="{DB84E9AD-46C1-426F-83DA-ED8FDE6C7C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51526048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0EEE-FE82-4C27-941D-B9BB1172F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9A1484-F226-41C9-BD79-EBE8FA8D6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A81F71-5C13-4D33-97BE-A64CBEF83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E6AE5-8955-4E6A-88B4-99A1BC77A113}"/>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6" name="Footer Placeholder 5">
            <a:extLst>
              <a:ext uri="{FF2B5EF4-FFF2-40B4-BE49-F238E27FC236}">
                <a16:creationId xmlns:a16="http://schemas.microsoft.com/office/drawing/2014/main" id="{0775BF19-5957-40E1-97CE-0F917F675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1E4F4-A190-451C-8DC2-ED36808D6C49}"/>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46254265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0C55-4AF8-428A-B2C4-74CD52EA24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21C615-5913-4889-B523-5C299FE89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7E790-DA27-4097-A360-1029E27E2EBB}"/>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BB32A140-DA3D-4FBA-8F38-18A966532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F27F9-32B1-49D9-8390-34182B376E5A}"/>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216371271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4D4AA-D03E-436A-A278-9DA0CAECDE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AC15F-8B56-4125-B17C-8AB6A04867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1F477-AD5C-4581-B0C4-4F5128F1EC7B}"/>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0EA53700-9DFF-4952-A963-A16E14F4C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7D155-6A01-4882-B0F1-46C87381F020}"/>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48913229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99A5-82E6-43AC-8FD5-B6FE2B42FC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71F2F-05A6-4F64-BF90-D7E2F0691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8B55D-1D90-45E3-B4BC-205AB7D69A1A}"/>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D514EA1C-5565-4BD5-92C2-EB901093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38210-51DE-4DCA-9B55-E6C947485253}"/>
              </a:ext>
            </a:extLst>
          </p:cNvPr>
          <p:cNvSpPr>
            <a:spLocks noGrp="1"/>
          </p:cNvSpPr>
          <p:nvPr>
            <p:ph type="sldNum" sz="quarter" idx="12"/>
          </p:nvPr>
        </p:nvSpPr>
        <p:spPr/>
        <p:txBody>
          <a:bodyPr/>
          <a:lstStyle/>
          <a:p>
            <a:fld id="{0AE0CA77-0A17-4E8E-9559-7E33C7B11A5A}" type="slidenum">
              <a:rPr lang="en-US" smtClean="0"/>
              <a:t>‹#›</a:t>
            </a:fld>
            <a:endParaRPr lang="en-US"/>
          </a:p>
        </p:txBody>
      </p:sp>
      <p:pic>
        <p:nvPicPr>
          <p:cNvPr id="8" name="Picture 7">
            <a:extLst>
              <a:ext uri="{FF2B5EF4-FFF2-40B4-BE49-F238E27FC236}">
                <a16:creationId xmlns:a16="http://schemas.microsoft.com/office/drawing/2014/main" id="{DB84E9AD-46C1-426F-83DA-ED8FDE6C7C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7163243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8341-F55D-489C-8A49-79D7B140D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96DFC-CCC9-40E2-9A69-C3EDB6CF9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E3560-98A4-4D62-B42E-808A50AA0CA5}"/>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68EBB536-8625-446E-AD26-544C39327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0C216-F64D-4688-B6F6-2D5068A19A44}"/>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47816089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B8E4-A77E-4BD7-8DED-D0C8EB84F1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8D7F52-A3EC-493D-8DCB-77A82238D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47D30-1384-4EDD-9F3A-B0760223CD40}"/>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17A7BB5F-522C-49E9-B11C-3FB44AB9F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49103-B17C-4E7A-BE4A-58C12C5B0D28}"/>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266607601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B041-B809-4EFD-B7C1-408DF2CB7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59B7F-4C42-43A9-93A1-76C84BF46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A79C0-B271-41D5-AE04-A9ADA5B45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F6FA2-53DE-4351-87CF-3F206764C5AD}"/>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6" name="Footer Placeholder 5">
            <a:extLst>
              <a:ext uri="{FF2B5EF4-FFF2-40B4-BE49-F238E27FC236}">
                <a16:creationId xmlns:a16="http://schemas.microsoft.com/office/drawing/2014/main" id="{FD6751CD-7B83-445E-9013-6538CA46B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7CBA7-EA3F-4F47-85E3-C2D8AC83B083}"/>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15946103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51B8-3242-4B53-A17C-9DC621462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26BC0-F550-4834-9F8C-BE429F5A8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811D5-C0EA-4AF4-846A-0C715A58FD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DAA6A-6413-4535-B617-8BBDCD5D0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14CCD-A799-4E18-953A-2C19905BAC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2677C-1F19-4A38-BA97-A8D6A283382D}"/>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8" name="Footer Placeholder 7">
            <a:extLst>
              <a:ext uri="{FF2B5EF4-FFF2-40B4-BE49-F238E27FC236}">
                <a16:creationId xmlns:a16="http://schemas.microsoft.com/office/drawing/2014/main" id="{3D9D3861-6D6B-4E85-99F9-56F6787C5C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1FF80-50E9-4D48-B466-89DD62A3C1FA}"/>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235123230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7151-09D1-438F-87B1-AAF6D81CB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568005-D8D7-4D31-AAC6-6FD10119EC99}"/>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4" name="Footer Placeholder 3">
            <a:extLst>
              <a:ext uri="{FF2B5EF4-FFF2-40B4-BE49-F238E27FC236}">
                <a16:creationId xmlns:a16="http://schemas.microsoft.com/office/drawing/2014/main" id="{98ACC199-D644-45AC-8695-5ADEC773D2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AC035-A4A3-46D6-9664-94E9D9CB6CD2}"/>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310910229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C1DEB-3F99-4843-B6F5-B02387919AFD}"/>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3" name="Footer Placeholder 2">
            <a:extLst>
              <a:ext uri="{FF2B5EF4-FFF2-40B4-BE49-F238E27FC236}">
                <a16:creationId xmlns:a16="http://schemas.microsoft.com/office/drawing/2014/main" id="{329A02D1-182F-474A-BEE9-EAF447C2A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9D3F1-1DC5-46C5-AFD1-DF2AD148259B}"/>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18439849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DDA8-C896-45E8-9FB8-2EDAAA4F6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FC684E-4763-4F2A-9AF5-9D4F090CB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C039D0-9695-4BA1-8E1D-08F29D5E0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1EDFD-906F-47BD-A585-4A7AE1D36C3F}"/>
              </a:ext>
            </a:extLst>
          </p:cNvPr>
          <p:cNvSpPr>
            <a:spLocks noGrp="1"/>
          </p:cNvSpPr>
          <p:nvPr>
            <p:ph type="dt" sz="half" idx="10"/>
          </p:nvPr>
        </p:nvSpPr>
        <p:spPr/>
        <p:txBody>
          <a:bodyPr/>
          <a:lstStyle/>
          <a:p>
            <a:fld id="{E738607B-40A6-48FA-B589-B271FC0025F0}" type="datetimeFigureOut">
              <a:rPr lang="en-US" smtClean="0"/>
              <a:t>10/17/2022</a:t>
            </a:fld>
            <a:endParaRPr lang="en-US"/>
          </a:p>
        </p:txBody>
      </p:sp>
      <p:sp>
        <p:nvSpPr>
          <p:cNvPr id="6" name="Footer Placeholder 5">
            <a:extLst>
              <a:ext uri="{FF2B5EF4-FFF2-40B4-BE49-F238E27FC236}">
                <a16:creationId xmlns:a16="http://schemas.microsoft.com/office/drawing/2014/main" id="{2DF4DBBE-FAB8-4018-8F00-B01F1AD4E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CD22A-F17A-4FE9-9389-6A0E2AF42CE5}"/>
              </a:ext>
            </a:extLst>
          </p:cNvPr>
          <p:cNvSpPr>
            <a:spLocks noGrp="1"/>
          </p:cNvSpPr>
          <p:nvPr>
            <p:ph type="sldNum" sz="quarter" idx="12"/>
          </p:nvPr>
        </p:nvSpPr>
        <p:spPr/>
        <p:txBody>
          <a:bodyPr/>
          <a:lstStyle/>
          <a:p>
            <a:fld id="{0AE0CA77-0A17-4E8E-9559-7E33C7B11A5A}" type="slidenum">
              <a:rPr lang="en-US" smtClean="0"/>
              <a:t>‹#›</a:t>
            </a:fld>
            <a:endParaRPr lang="en-US"/>
          </a:p>
        </p:txBody>
      </p:sp>
    </p:spTree>
    <p:extLst>
      <p:ext uri="{BB962C8B-B14F-4D97-AF65-F5344CB8AC3E}">
        <p14:creationId xmlns:p14="http://schemas.microsoft.com/office/powerpoint/2010/main" val="353143415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E8955-759E-4708-8A18-E94DB4C2D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902A2-4959-4336-9281-D2C0E2B92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8A841-C7E2-4661-9D9A-06CDBAA3F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8607B-40A6-48FA-B589-B271FC0025F0}" type="datetimeFigureOut">
              <a:rPr lang="en-US" smtClean="0"/>
              <a:t>10/17/2022</a:t>
            </a:fld>
            <a:endParaRPr lang="en-US"/>
          </a:p>
        </p:txBody>
      </p:sp>
      <p:sp>
        <p:nvSpPr>
          <p:cNvPr id="5" name="Footer Placeholder 4">
            <a:extLst>
              <a:ext uri="{FF2B5EF4-FFF2-40B4-BE49-F238E27FC236}">
                <a16:creationId xmlns:a16="http://schemas.microsoft.com/office/drawing/2014/main" id="{3C9307C7-AD1A-4219-A59C-6C72E54EB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072AB-40B5-4AB2-B695-C735EC6A2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0CA77-0A17-4E8E-9559-7E33C7B11A5A}" type="slidenum">
              <a:rPr lang="en-US" smtClean="0"/>
              <a:t>‹#›</a:t>
            </a:fld>
            <a:endParaRPr lang="en-US"/>
          </a:p>
        </p:txBody>
      </p:sp>
    </p:spTree>
    <p:extLst>
      <p:ext uri="{BB962C8B-B14F-4D97-AF65-F5344CB8AC3E}">
        <p14:creationId xmlns:p14="http://schemas.microsoft.com/office/powerpoint/2010/main" val="380685519"/>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C55CCE-E03C-44CB-B1D1-0464D571B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35" y="1897625"/>
            <a:ext cx="11133530" cy="404105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SPE Graphics Standards">
            <a:extLst>
              <a:ext uri="{FF2B5EF4-FFF2-40B4-BE49-F238E27FC236}">
                <a16:creationId xmlns:a16="http://schemas.microsoft.com/office/drawing/2014/main" id="{97689440-1158-4B23-9DD1-F46C66D9AAC7}"/>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92444" y="4764343"/>
            <a:ext cx="1895475" cy="1085850"/>
          </a:xfrm>
          <a:prstGeom prst="rect">
            <a:avLst/>
          </a:prstGeom>
          <a:noFill/>
          <a:effectLst>
            <a:glow rad="101600">
              <a:schemeClr val="bg1">
                <a:alpha val="40000"/>
              </a:schemeClr>
            </a:glo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02643B8-35BE-4F55-BA7A-3B591689DF7E}"/>
              </a:ext>
            </a:extLst>
          </p:cNvPr>
          <p:cNvSpPr/>
          <p:nvPr/>
        </p:nvSpPr>
        <p:spPr>
          <a:xfrm>
            <a:off x="8135750" y="1945989"/>
            <a:ext cx="3432350" cy="1354217"/>
          </a:xfrm>
          <a:prstGeom prst="rect">
            <a:avLst/>
          </a:prstGeom>
          <a:noFill/>
          <a:ln>
            <a:noFill/>
          </a:ln>
        </p:spPr>
        <p:txBody>
          <a:bodyPr wrap="none" lIns="91440" tIns="45720" rIns="91440" bIns="45720">
            <a:spAutoFit/>
          </a:bodyPr>
          <a:lstStyle/>
          <a:p>
            <a:pPr algn="r"/>
            <a:r>
              <a:rPr lang="en-US" sz="5400" b="1" cap="none" spc="0" dirty="0">
                <a:ln w="15875">
                  <a:solidFill>
                    <a:srgbClr val="002060"/>
                  </a:solidFill>
                  <a:prstDash val="solid"/>
                </a:ln>
                <a:solidFill>
                  <a:srgbClr val="FFFFFF"/>
                </a:solidFill>
                <a:effectLst>
                  <a:glow rad="63500">
                    <a:schemeClr val="bg1">
                      <a:alpha val="40000"/>
                    </a:schemeClr>
                  </a:glow>
                  <a:outerShdw blurRad="38100" dist="22860" dir="5400000" algn="tl" rotWithShape="0">
                    <a:srgbClr val="000000">
                      <a:alpha val="30000"/>
                    </a:srgbClr>
                  </a:outerShdw>
                </a:effectLst>
                <a:latin typeface="Franklin Gothic Demi" panose="020B0703020102020204" pitchFamily="34" charset="0"/>
                <a:cs typeface="Aharoni" panose="02010803020104030203" pitchFamily="2" charset="-79"/>
              </a:rPr>
              <a:t>ERM 2022</a:t>
            </a:r>
          </a:p>
          <a:p>
            <a:pPr algn="r"/>
            <a:r>
              <a:rPr lang="en-US" sz="2800" b="1" dirty="0">
                <a:ln w="15875">
                  <a:solidFill>
                    <a:srgbClr val="002060"/>
                  </a:solidFill>
                  <a:prstDash val="solid"/>
                </a:ln>
                <a:solidFill>
                  <a:srgbClr val="FFFFFF"/>
                </a:solidFill>
                <a:effectLst>
                  <a:glow rad="63500">
                    <a:schemeClr val="bg1">
                      <a:alpha val="40000"/>
                    </a:schemeClr>
                  </a:glow>
                  <a:outerShdw blurRad="38100" dist="22860" dir="5400000" algn="tl" rotWithShape="0">
                    <a:srgbClr val="000000">
                      <a:alpha val="30000"/>
                    </a:srgbClr>
                  </a:outerShdw>
                </a:effectLst>
                <a:latin typeface="Franklin Gothic Demi" panose="020B0703020102020204" pitchFamily="34" charset="0"/>
                <a:cs typeface="Aharoni" panose="02010803020104030203" pitchFamily="2" charset="-79"/>
              </a:rPr>
              <a:t>Oglebay Resort</a:t>
            </a:r>
            <a:endParaRPr lang="en-US" sz="2800" b="1" cap="none" spc="0" dirty="0">
              <a:ln w="15875">
                <a:solidFill>
                  <a:srgbClr val="002060"/>
                </a:solidFill>
                <a:prstDash val="solid"/>
              </a:ln>
              <a:solidFill>
                <a:srgbClr val="FFFFFF"/>
              </a:solidFill>
              <a:effectLst>
                <a:glow rad="63500">
                  <a:schemeClr val="bg1">
                    <a:alpha val="40000"/>
                  </a:schemeClr>
                </a:glow>
                <a:outerShdw blurRad="38100" dist="22860" dir="5400000" algn="tl" rotWithShape="0">
                  <a:srgbClr val="000000">
                    <a:alpha val="30000"/>
                  </a:srgbClr>
                </a:outerShdw>
              </a:effectLst>
              <a:latin typeface="Franklin Gothic Demi" panose="020B0703020102020204" pitchFamily="34" charset="0"/>
              <a:cs typeface="Aharoni" panose="02010803020104030203" pitchFamily="2" charset="-79"/>
            </a:endParaRPr>
          </a:p>
        </p:txBody>
      </p:sp>
    </p:spTree>
    <p:extLst>
      <p:ext uri="{BB962C8B-B14F-4D97-AF65-F5344CB8AC3E}">
        <p14:creationId xmlns:p14="http://schemas.microsoft.com/office/powerpoint/2010/main" val="129931169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330993" y="1230102"/>
            <a:ext cx="11861007" cy="932579"/>
          </a:xfrm>
        </p:spPr>
        <p:txBody>
          <a:bodyPr>
            <a:normAutofit fontScale="90000"/>
          </a:bodyPr>
          <a:lstStyle/>
          <a:p>
            <a:r>
              <a:rPr lang="en-US" sz="4800" b="1" u="sng" dirty="0">
                <a:solidFill>
                  <a:srgbClr val="002060"/>
                </a:solidFill>
                <a:latin typeface="Arial Black" panose="020B0A04020102020204" pitchFamily="34" charset="0"/>
              </a:rPr>
              <a:t>Distinguished Corporate Support Award </a:t>
            </a:r>
          </a:p>
        </p:txBody>
      </p:sp>
      <p:pic>
        <p:nvPicPr>
          <p:cNvPr id="6" name="Picture 5" descr="A picture containing text, clipart&#10;&#10;Description automatically generated">
            <a:extLst>
              <a:ext uri="{FF2B5EF4-FFF2-40B4-BE49-F238E27FC236}">
                <a16:creationId xmlns:a16="http://schemas.microsoft.com/office/drawing/2014/main" id="{746F8573-A72B-4701-90A9-2714EF0A9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154" y="2964180"/>
            <a:ext cx="6239256" cy="929640"/>
          </a:xfrm>
          <a:prstGeom prst="rect">
            <a:avLst/>
          </a:prstGeom>
        </p:spPr>
      </p:pic>
      <p:sp>
        <p:nvSpPr>
          <p:cNvPr id="7" name="TextBox 6">
            <a:extLst>
              <a:ext uri="{FF2B5EF4-FFF2-40B4-BE49-F238E27FC236}">
                <a16:creationId xmlns:a16="http://schemas.microsoft.com/office/drawing/2014/main" id="{8920499A-3763-47D0-A052-6BE9CC78D39E}"/>
              </a:ext>
            </a:extLst>
          </p:cNvPr>
          <p:cNvSpPr txBox="1"/>
          <p:nvPr/>
        </p:nvSpPr>
        <p:spPr>
          <a:xfrm>
            <a:off x="4415883" y="5397190"/>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F170C8D6-FF9D-4A00-B6EC-DC2DAF472C15}"/>
              </a:ext>
            </a:extLst>
          </p:cNvPr>
          <p:cNvSpPr txBox="1"/>
          <p:nvPr/>
        </p:nvSpPr>
        <p:spPr>
          <a:xfrm>
            <a:off x="2900218" y="4243028"/>
            <a:ext cx="6096000" cy="2308324"/>
          </a:xfrm>
          <a:prstGeom prst="rect">
            <a:avLst/>
          </a:prstGeom>
          <a:noFill/>
        </p:spPr>
        <p:txBody>
          <a:bodyPr wrap="square">
            <a:spAutoFit/>
          </a:bodyPr>
          <a:lstStyle/>
          <a:p>
            <a:r>
              <a:rPr lang="en-US" dirty="0"/>
              <a:t>Universal is a full-service, Tier 1 fracturing company willing to push boundaries, test limits, and question yesterday’s orthodox solutions so that we can develop new ideas that help our customers succeed. From conception to execution and chief executive to field technician, Universal supplies a complete suite of custom engineered solutions to manage your most challenging projects. Our commitment to creative thinking, operational excellence, and service quality sets Universal apart.</a:t>
            </a:r>
          </a:p>
        </p:txBody>
      </p:sp>
    </p:spTree>
    <p:extLst>
      <p:ext uri="{BB962C8B-B14F-4D97-AF65-F5344CB8AC3E}">
        <p14:creationId xmlns:p14="http://schemas.microsoft.com/office/powerpoint/2010/main" val="1576261750"/>
      </p:ext>
    </p:extLst>
  </p:cSld>
  <p:clrMapOvr>
    <a:masterClrMapping/>
  </p:clrMapOvr>
  <p:transition spd="slow" advClick="0" advTm="5000">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CBC420-34BB-405C-BCCC-3B67CB0BF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23" y="1139151"/>
            <a:ext cx="9904120" cy="5571067"/>
          </a:xfrm>
          <a:prstGeom prst="rect">
            <a:avLst/>
          </a:prstGeom>
        </p:spPr>
      </p:pic>
      <p:sp>
        <p:nvSpPr>
          <p:cNvPr id="9" name="Title 1">
            <a:extLst>
              <a:ext uri="{FF2B5EF4-FFF2-40B4-BE49-F238E27FC236}">
                <a16:creationId xmlns:a16="http://schemas.microsoft.com/office/drawing/2014/main" id="{F3FEFEF4-544B-49E9-B023-D4699355057C}"/>
              </a:ext>
            </a:extLst>
          </p:cNvPr>
          <p:cNvSpPr txBox="1">
            <a:spLocks/>
          </p:cNvSpPr>
          <p:nvPr/>
        </p:nvSpPr>
        <p:spPr>
          <a:xfrm>
            <a:off x="1524000" y="935551"/>
            <a:ext cx="9144000" cy="9325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b="1" u="sng"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51627861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1523999" y="1260866"/>
            <a:ext cx="9144000" cy="932579"/>
          </a:xfrm>
        </p:spPr>
        <p:txBody>
          <a:bodyPr>
            <a:normAutofit fontScale="90000"/>
          </a:bodyPr>
          <a:lstStyle/>
          <a:p>
            <a:r>
              <a:rPr lang="en-US" sz="4800" b="1" u="sng" dirty="0">
                <a:solidFill>
                  <a:srgbClr val="002060"/>
                </a:solidFill>
                <a:latin typeface="Arial Black" panose="020B0A04020102020204" pitchFamily="34" charset="0"/>
              </a:rPr>
              <a:t>Completions Optimization and Technology</a:t>
            </a:r>
          </a:p>
        </p:txBody>
      </p:sp>
      <p:pic>
        <p:nvPicPr>
          <p:cNvPr id="3" name="Picture 2" descr="A person in a suit and tie&#10;&#10;Description automatically generated with medium confidence">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23" y="1906457"/>
            <a:ext cx="2408915" cy="3045086"/>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921745" y="5131110"/>
            <a:ext cx="1967270" cy="646331"/>
          </a:xfrm>
          <a:prstGeom prst="rect">
            <a:avLst/>
          </a:prstGeom>
          <a:noFill/>
        </p:spPr>
        <p:txBody>
          <a:bodyPr wrap="none" rtlCol="0">
            <a:spAutoFit/>
          </a:bodyPr>
          <a:lstStyle/>
          <a:p>
            <a:pPr algn="ctr"/>
            <a:r>
              <a:rPr lang="en-US" dirty="0"/>
              <a:t>Joseph Frantz</a:t>
            </a:r>
          </a:p>
          <a:p>
            <a:pPr algn="ctr"/>
            <a:r>
              <a:rPr lang="en-US" dirty="0"/>
              <a:t>Deep Well Services</a:t>
            </a:r>
          </a:p>
        </p:txBody>
      </p:sp>
      <p:sp>
        <p:nvSpPr>
          <p:cNvPr id="5" name="TextBox 4">
            <a:extLst>
              <a:ext uri="{FF2B5EF4-FFF2-40B4-BE49-F238E27FC236}">
                <a16:creationId xmlns:a16="http://schemas.microsoft.com/office/drawing/2014/main" id="{71901150-43A3-47FF-A631-16F82B09FD06}"/>
              </a:ext>
            </a:extLst>
          </p:cNvPr>
          <p:cNvSpPr txBox="1"/>
          <p:nvPr/>
        </p:nvSpPr>
        <p:spPr>
          <a:xfrm>
            <a:off x="3602181" y="2258100"/>
            <a:ext cx="8312729" cy="491737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Joseph H. Frantz Jr is CEO of Frantz &amp; Associates, a consulting company working in the upstream oil and gas sector.  His two primary customers are </a:t>
            </a:r>
            <a:r>
              <a:rPr lang="en-US" sz="1800" dirty="0" err="1">
                <a:effectLst/>
                <a:latin typeface="Arial" panose="020B0604020202020204" pitchFamily="34" charset="0"/>
                <a:ea typeface="Calibri" panose="020F0502020204030204" pitchFamily="34" charset="0"/>
                <a:cs typeface="Arial" panose="020B0604020202020204" pitchFamily="34" charset="0"/>
              </a:rPr>
              <a:t>ResFrac</a:t>
            </a:r>
            <a:r>
              <a:rPr lang="en-US" sz="1800" dirty="0">
                <a:effectLst/>
                <a:latin typeface="Arial" panose="020B0604020202020204" pitchFamily="34" charset="0"/>
                <a:ea typeface="Calibri" panose="020F0502020204030204" pitchFamily="34" charset="0"/>
                <a:cs typeface="Arial" panose="020B0604020202020204" pitchFamily="34" charset="0"/>
              </a:rPr>
              <a:t> and Deep Well Services where he is a Senior Executive Advisor.  From 2009-2019 he worked at Range Resources as the VP of Engineering and Technology in the Marcellus and Utica plays. Prior to Range, he was President and CEO of Unbridled Energy, a startup oil and gas company.  Joe started working on shale reservoirs in 1984 with Getty Oil and has been involved with completion and reservoir simulation projects for many decades.  Joe also worked as a consultant for 16 years with S.A. </a:t>
            </a:r>
            <a:r>
              <a:rPr lang="en-US" sz="1800" dirty="0" err="1">
                <a:effectLst/>
                <a:latin typeface="Arial" panose="020B0604020202020204" pitchFamily="34" charset="0"/>
                <a:ea typeface="Calibri" panose="020F0502020204030204" pitchFamily="34" charset="0"/>
                <a:cs typeface="Arial" panose="020B0604020202020204" pitchFamily="34" charset="0"/>
              </a:rPr>
              <a:t>Holditch</a:t>
            </a:r>
            <a:r>
              <a:rPr lang="en-US" sz="1800" dirty="0">
                <a:effectLst/>
                <a:latin typeface="Arial" panose="020B0604020202020204" pitchFamily="34" charset="0"/>
                <a:ea typeface="Calibri" panose="020F0502020204030204" pitchFamily="34" charset="0"/>
                <a:cs typeface="Arial" panose="020B0604020202020204" pitchFamily="34" charset="0"/>
              </a:rPr>
              <a:t> and Schlumberger DCS and managed offices in PA and OK.  He has authored or co-authored more than 45 publications and taught several industry courses.  Joe served on numerous Technical Committees within SPE and recently completed a term as Regional Director for the SPEI Board.  He is a two-time Distinguished Lecturer with SPE. He earned a BSc in Petroleum and Natural Gas Engineering from Pennsylvania State University in 1981.     </a:t>
            </a:r>
          </a:p>
          <a:p>
            <a:endParaRPr lang="en-US" dirty="0"/>
          </a:p>
        </p:txBody>
      </p:sp>
    </p:spTree>
    <p:extLst>
      <p:ext uri="{BB962C8B-B14F-4D97-AF65-F5344CB8AC3E}">
        <p14:creationId xmlns:p14="http://schemas.microsoft.com/office/powerpoint/2010/main" val="333405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1523999" y="1260866"/>
            <a:ext cx="9144000" cy="932579"/>
          </a:xfrm>
        </p:spPr>
        <p:txBody>
          <a:bodyPr>
            <a:normAutofit fontScale="90000"/>
          </a:bodyPr>
          <a:lstStyle/>
          <a:p>
            <a:r>
              <a:rPr lang="en-US" sz="4800" b="1" u="sng" dirty="0">
                <a:solidFill>
                  <a:srgbClr val="002060"/>
                </a:solidFill>
                <a:latin typeface="Arial Black" panose="020B0A04020102020204" pitchFamily="34" charset="0"/>
              </a:rPr>
              <a:t>Data Science and Engineering Analytics</a:t>
            </a:r>
          </a:p>
        </p:txBody>
      </p:sp>
      <p:pic>
        <p:nvPicPr>
          <p:cNvPr id="3" name="Picture 2">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254" y="2532466"/>
            <a:ext cx="2664437" cy="2664437"/>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1095496" y="5391662"/>
            <a:ext cx="1828386" cy="646331"/>
          </a:xfrm>
          <a:prstGeom prst="rect">
            <a:avLst/>
          </a:prstGeom>
          <a:noFill/>
        </p:spPr>
        <p:txBody>
          <a:bodyPr wrap="none" rtlCol="0">
            <a:spAutoFit/>
          </a:bodyPr>
          <a:lstStyle/>
          <a:p>
            <a:pPr algn="ctr"/>
            <a:r>
              <a:rPr lang="en-US" dirty="0"/>
              <a:t>Shahnawaz Molla</a:t>
            </a:r>
          </a:p>
          <a:p>
            <a:pPr algn="ctr"/>
            <a:r>
              <a:rPr lang="en-US" dirty="0"/>
              <a:t>Schlumberger</a:t>
            </a:r>
          </a:p>
        </p:txBody>
      </p:sp>
      <p:sp>
        <p:nvSpPr>
          <p:cNvPr id="5" name="TextBox 4">
            <a:extLst>
              <a:ext uri="{FF2B5EF4-FFF2-40B4-BE49-F238E27FC236}">
                <a16:creationId xmlns:a16="http://schemas.microsoft.com/office/drawing/2014/main" id="{FE6B8108-1B98-4D8F-8706-EB1C0B6CE7CF}"/>
              </a:ext>
            </a:extLst>
          </p:cNvPr>
          <p:cNvSpPr txBox="1"/>
          <p:nvPr/>
        </p:nvSpPr>
        <p:spPr>
          <a:xfrm>
            <a:off x="3712217" y="2382083"/>
            <a:ext cx="8312729" cy="4247317"/>
          </a:xfrm>
          <a:prstGeom prst="rect">
            <a:avLst/>
          </a:prstGeom>
          <a:noFill/>
        </p:spPr>
        <p:txBody>
          <a:bodyPr wrap="square" rtlCol="0">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Nominator Said:</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Dr. </a:t>
            </a:r>
            <a:r>
              <a:rPr lang="en-US" sz="1600" dirty="0" err="1">
                <a:effectLst/>
                <a:latin typeface="Arial" panose="020B0604020202020204" pitchFamily="34" charset="0"/>
                <a:ea typeface="Calibri" panose="020F0502020204030204" pitchFamily="34" charset="0"/>
                <a:cs typeface="Arial" panose="020B0604020202020204" pitchFamily="34" charset="0"/>
              </a:rPr>
              <a:t>Molla</a:t>
            </a:r>
            <a:r>
              <a:rPr lang="en-US" sz="1600" dirty="0">
                <a:effectLst/>
                <a:latin typeface="Arial" panose="020B0604020202020204" pitchFamily="34" charset="0"/>
                <a:ea typeface="Calibri" panose="020F0502020204030204" pitchFamily="34" charset="0"/>
                <a:cs typeface="Arial" panose="020B0604020202020204" pitchFamily="34" charset="0"/>
              </a:rPr>
              <a:t> had developed the first of kind automated workflow that utilize the machining learning technique for estimating reservoir fluid properties using advanced mud-gas data while drilling. The developed workflow delivers the earliest information about the fluid composition and variability in the reservoir, which provides key elements for planning formation evaluation jobs. The workflow has been commercialized recently to improve the operation efficiency.</a:t>
            </a:r>
          </a:p>
          <a:p>
            <a:endParaRPr lang="en-US" sz="1600" dirty="0">
              <a:latin typeface="Arial" panose="020B0604020202020204" pitchFamily="34" charset="0"/>
              <a:cs typeface="Arial" panose="020B0604020202020204" pitchFamily="34" charset="0"/>
            </a:endParaRPr>
          </a:p>
          <a:p>
            <a:r>
              <a:rPr lang="en-US" dirty="0"/>
              <a:t>Dr. </a:t>
            </a:r>
            <a:r>
              <a:rPr lang="en-US" dirty="0" err="1"/>
              <a:t>Molla</a:t>
            </a:r>
            <a:r>
              <a:rPr lang="en-US" dirty="0"/>
              <a:t> is a research scientist with extensive experiences in fluid characterizations. He is an expert in microfluidic technologies and had developed rapid PVT measurements to characterize the state of reservoir fluid in the oilfield. With these experiences, Dr. </a:t>
            </a:r>
            <a:r>
              <a:rPr lang="en-US" dirty="0" err="1"/>
              <a:t>Molla</a:t>
            </a:r>
            <a:r>
              <a:rPr lang="en-US" dirty="0"/>
              <a:t> had recently developed a new digital solution, combining the machine learning technique and his insights in fluid characterization, that transform existing data to create an automated workflow delivering information of fluid composition while drilling. I hence feel that Dr. </a:t>
            </a:r>
            <a:r>
              <a:rPr lang="en-US" dirty="0" err="1"/>
              <a:t>Molla</a:t>
            </a:r>
            <a:r>
              <a:rPr lang="en-US" dirty="0"/>
              <a:t> is a strong and deserving candidate for the award.</a:t>
            </a:r>
          </a:p>
        </p:txBody>
      </p:sp>
    </p:spTree>
    <p:extLst>
      <p:ext uri="{BB962C8B-B14F-4D97-AF65-F5344CB8AC3E}">
        <p14:creationId xmlns:p14="http://schemas.microsoft.com/office/powerpoint/2010/main" val="2455352241"/>
      </p:ext>
    </p:extLst>
  </p:cSld>
  <p:clrMapOvr>
    <a:masterClrMapping/>
  </p:clrMapOvr>
  <p:transition spd="slow" advClick="0"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1634835" y="956066"/>
            <a:ext cx="9144000" cy="932579"/>
          </a:xfrm>
        </p:spPr>
        <p:txBody>
          <a:bodyPr>
            <a:normAutofit/>
          </a:bodyPr>
          <a:lstStyle/>
          <a:p>
            <a:r>
              <a:rPr lang="en-US" sz="4800" b="1" u="sng" dirty="0">
                <a:solidFill>
                  <a:srgbClr val="002060"/>
                </a:solidFill>
                <a:latin typeface="Arial Black" panose="020B0A04020102020204" pitchFamily="34" charset="0"/>
              </a:rPr>
              <a:t>Drilling Engineering</a:t>
            </a:r>
          </a:p>
        </p:txBody>
      </p:sp>
      <p:pic>
        <p:nvPicPr>
          <p:cNvPr id="3" name="Picture 2">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691" y="1947815"/>
            <a:ext cx="2664437" cy="2664437"/>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482982" y="4671422"/>
            <a:ext cx="2511971" cy="646331"/>
          </a:xfrm>
          <a:prstGeom prst="rect">
            <a:avLst/>
          </a:prstGeom>
          <a:noFill/>
        </p:spPr>
        <p:txBody>
          <a:bodyPr wrap="none" rtlCol="0">
            <a:spAutoFit/>
          </a:bodyPr>
          <a:lstStyle/>
          <a:p>
            <a:pPr algn="ctr"/>
            <a:r>
              <a:rPr lang="en-US" dirty="0"/>
              <a:t>Jonathan Benesch</a:t>
            </a:r>
          </a:p>
          <a:p>
            <a:pPr algn="ctr"/>
            <a:r>
              <a:rPr lang="en-US" dirty="0"/>
              <a:t>Exxon Mobil Corporation</a:t>
            </a:r>
          </a:p>
        </p:txBody>
      </p:sp>
      <p:sp>
        <p:nvSpPr>
          <p:cNvPr id="2" name="TextBox 1">
            <a:extLst>
              <a:ext uri="{FF2B5EF4-FFF2-40B4-BE49-F238E27FC236}">
                <a16:creationId xmlns:a16="http://schemas.microsoft.com/office/drawing/2014/main" id="{4FE83947-ACA1-428E-A80F-769750B0EFE1}"/>
              </a:ext>
            </a:extLst>
          </p:cNvPr>
          <p:cNvSpPr txBox="1"/>
          <p:nvPr/>
        </p:nvSpPr>
        <p:spPr>
          <a:xfrm>
            <a:off x="3602181" y="2258100"/>
            <a:ext cx="8312729" cy="4062651"/>
          </a:xfrm>
          <a:prstGeom prst="rect">
            <a:avLst/>
          </a:prstGeom>
          <a:noFill/>
        </p:spPr>
        <p:txBody>
          <a:bodyPr wrap="square" rtlCol="0">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Jon Benesch retired from ExxonMobil as a technical advisor in 2017 with his assignments related to drilling, completion and testing of oil and gas wells around the world.  During industry service his travels took him to over 80 countries while working in over 30 of them and living in 20.  His areas of expertise include the planning and execution of exploration wells in frontier areas, complex wells, and floating drilling endeavors.  He has been a key contributor working in areas as diverse as the highlands of Papua New Guinea, Western China, The Black, Caspian and Kara Seas and efforts in the high arctic, rainforests, deserts and urban environments.  His efforts supporting the development of the North Gas Field in Qatar were part of the largest single industrial project in history.  Throughout his career he authored many technical papers, was a speaker at numerous conferences and received a number of achievement awards.  On his last assignment before retirement, he moved for ExxonMobil to Guyana in their foray into that new province and involved with the initial </a:t>
            </a:r>
            <a:r>
              <a:rPr lang="en-US" sz="1600" dirty="0" err="1">
                <a:effectLst/>
                <a:latin typeface="Arial" panose="020B0604020202020204" pitchFamily="34" charset="0"/>
                <a:ea typeface="Calibri" panose="020F0502020204030204" pitchFamily="34" charset="0"/>
                <a:cs typeface="Arial" panose="020B0604020202020204" pitchFamily="34" charset="0"/>
              </a:rPr>
              <a:t>deepwater</a:t>
            </a:r>
            <a:r>
              <a:rPr lang="en-US" sz="1600" dirty="0">
                <a:effectLst/>
                <a:latin typeface="Arial" panose="020B0604020202020204" pitchFamily="34" charset="0"/>
                <a:ea typeface="Calibri" panose="020F0502020204030204" pitchFamily="34" charset="0"/>
                <a:cs typeface="Arial" panose="020B0604020202020204" pitchFamily="34" charset="0"/>
              </a:rPr>
              <a:t> exploration drilling there.  These efforts helped lead to discoveries reaching over 11 billion barrels of oil reserves and in which is now a major basin of industry focus.  He is a registered petroleum engineer in multiple US states.</a:t>
            </a:r>
          </a:p>
          <a:p>
            <a:endParaRPr lang="en-US" dirty="0"/>
          </a:p>
        </p:txBody>
      </p:sp>
    </p:spTree>
    <p:extLst>
      <p:ext uri="{BB962C8B-B14F-4D97-AF65-F5344CB8AC3E}">
        <p14:creationId xmlns:p14="http://schemas.microsoft.com/office/powerpoint/2010/main" val="1513278189"/>
      </p:ext>
    </p:extLst>
  </p:cSld>
  <p:clrMapOvr>
    <a:masterClrMapping/>
  </p:clrMapOvr>
  <p:transition spd="slow" advClick="0" advTm="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1634835" y="956066"/>
            <a:ext cx="9144000" cy="932579"/>
          </a:xfrm>
        </p:spPr>
        <p:txBody>
          <a:bodyPr>
            <a:normAutofit/>
          </a:bodyPr>
          <a:lstStyle/>
          <a:p>
            <a:r>
              <a:rPr lang="en-US" sz="4800" b="1" u="sng" dirty="0">
                <a:solidFill>
                  <a:srgbClr val="002060"/>
                </a:solidFill>
                <a:latin typeface="Arial Black" panose="020B0A04020102020204" pitchFamily="34" charset="0"/>
              </a:rPr>
              <a:t>Formation Evaluation</a:t>
            </a:r>
          </a:p>
        </p:txBody>
      </p:sp>
      <p:pic>
        <p:nvPicPr>
          <p:cNvPr id="3" name="Picture 2">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691" y="2179056"/>
            <a:ext cx="2664437" cy="2663773"/>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196991" y="4926149"/>
            <a:ext cx="2934137" cy="646331"/>
          </a:xfrm>
          <a:prstGeom prst="rect">
            <a:avLst/>
          </a:prstGeom>
          <a:noFill/>
        </p:spPr>
        <p:txBody>
          <a:bodyPr wrap="none" rtlCol="0">
            <a:spAutoFit/>
          </a:bodyPr>
          <a:lstStyle/>
          <a:p>
            <a:pPr algn="ctr"/>
            <a:r>
              <a:rPr lang="en-US" dirty="0"/>
              <a:t>Paul Craddock</a:t>
            </a:r>
          </a:p>
          <a:p>
            <a:pPr algn="ctr"/>
            <a:r>
              <a:rPr lang="en-US" dirty="0"/>
              <a:t>Schlumberger - Doll Research</a:t>
            </a:r>
          </a:p>
        </p:txBody>
      </p:sp>
      <p:sp>
        <p:nvSpPr>
          <p:cNvPr id="2" name="TextBox 1">
            <a:extLst>
              <a:ext uri="{FF2B5EF4-FFF2-40B4-BE49-F238E27FC236}">
                <a16:creationId xmlns:a16="http://schemas.microsoft.com/office/drawing/2014/main" id="{4FE83947-ACA1-428E-A80F-769750B0EFE1}"/>
              </a:ext>
            </a:extLst>
          </p:cNvPr>
          <p:cNvSpPr txBox="1"/>
          <p:nvPr/>
        </p:nvSpPr>
        <p:spPr>
          <a:xfrm>
            <a:off x="3602181" y="2258100"/>
            <a:ext cx="8312729" cy="4917372"/>
          </a:xfrm>
          <a:prstGeom prst="rect">
            <a:avLst/>
          </a:prstGeom>
          <a:noFill/>
        </p:spPr>
        <p:txBody>
          <a:bodyPr wrap="square" rtlCol="0">
            <a:spAutoFit/>
          </a:bodyPr>
          <a:lstStyle/>
          <a:p>
            <a:pPr marL="0" marR="0" algn="just">
              <a:lnSpc>
                <a:spcPct val="107000"/>
              </a:lnSpc>
              <a:spcBef>
                <a:spcPts val="0"/>
              </a:spcBef>
              <a:spcAft>
                <a:spcPts val="800"/>
              </a:spcAft>
            </a:pPr>
            <a:r>
              <a:rPr lang="en-US" sz="1800" dirty="0">
                <a:effectLst/>
                <a:latin typeface="Arial" panose="020B0604020202020204" pitchFamily="34" charset="0"/>
                <a:ea typeface="Calibri Light" panose="020F0302020204030204" pitchFamily="34" charset="0"/>
                <a:cs typeface="Arial" panose="020B0604020202020204" pitchFamily="34" charset="0"/>
              </a:rPr>
              <a:t>Paul Craddock is a geochemist and Senior Research Scientist in the Modeling &amp; Interpretation Department at Schlumberger-Doll Research Center, Boston, Mass. His research addresses oilfield petrophysics using nuclear, X-ray, infrared spectroscopy, and most recently machine learning methods. He has developed methods to: derive resistivity-independent saturation from spectroscopy logs; indicate zones for favorable well placement and production in shale (Reservoir Producibility Index, RPI); combine cuttings and logs for enhanced petrophysics in data-poor shale wells; and optimize kerogen properties for global shale evaluation (Thermal Maturity-Adjusted Log Interpretation, TMALI). Paul received a Ph.D. in chemical oceanography from Massachusetts Institute of Technology in 2009 and has co-authored 50+ journal and conference publications. His paper “Thermal maturity-adjusted log interpretation (TMALI) in organic shales” was awarded Best Paper at the SPWLA 60</a:t>
            </a:r>
            <a:r>
              <a:rPr lang="en-US" sz="1800" baseline="30000" dirty="0">
                <a:effectLst/>
                <a:latin typeface="Arial" panose="020B0604020202020204" pitchFamily="34" charset="0"/>
                <a:ea typeface="Calibri Light" panose="020F0302020204030204" pitchFamily="34" charset="0"/>
                <a:cs typeface="Arial" panose="020B0604020202020204" pitchFamily="34" charset="0"/>
              </a:rPr>
              <a:t>th</a:t>
            </a:r>
            <a:r>
              <a:rPr lang="en-US" sz="1800" dirty="0">
                <a:effectLst/>
                <a:latin typeface="Arial" panose="020B0604020202020204" pitchFamily="34" charset="0"/>
                <a:ea typeface="Calibri Light" panose="020F0302020204030204" pitchFamily="34" charset="0"/>
                <a:cs typeface="Arial" panose="020B0604020202020204" pitchFamily="34" charset="0"/>
              </a:rPr>
              <a:t> Annual Logging Symposium. Paul is twice a SPWLA Distinguished Speaker (2016-17, 2019-20) and a SPE Distinguished Lecturer (2020-21).</a:t>
            </a:r>
          </a:p>
          <a:p>
            <a:endParaRPr lang="en-US" dirty="0"/>
          </a:p>
        </p:txBody>
      </p:sp>
    </p:spTree>
    <p:extLst>
      <p:ext uri="{BB962C8B-B14F-4D97-AF65-F5344CB8AC3E}">
        <p14:creationId xmlns:p14="http://schemas.microsoft.com/office/powerpoint/2010/main" val="1176193462"/>
      </p:ext>
    </p:extLst>
  </p:cSld>
  <p:clrMapOvr>
    <a:masterClrMapping/>
  </p:clrMapOvr>
  <p:transition spd="slow" advClick="0" advTm="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1634835" y="956066"/>
            <a:ext cx="9144000" cy="932579"/>
          </a:xfrm>
        </p:spPr>
        <p:txBody>
          <a:bodyPr>
            <a:normAutofit/>
          </a:bodyPr>
          <a:lstStyle/>
          <a:p>
            <a:r>
              <a:rPr lang="en-US" sz="4800" b="1" u="sng" dirty="0">
                <a:solidFill>
                  <a:srgbClr val="002060"/>
                </a:solidFill>
                <a:latin typeface="Arial Black" panose="020B0A04020102020204" pitchFamily="34" charset="0"/>
              </a:rPr>
              <a:t>Management</a:t>
            </a:r>
          </a:p>
        </p:txBody>
      </p:sp>
      <p:pic>
        <p:nvPicPr>
          <p:cNvPr id="3" name="Picture 2">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7023" y="1948147"/>
            <a:ext cx="2663773" cy="2663773"/>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172866" y="4671422"/>
            <a:ext cx="3132204" cy="646331"/>
          </a:xfrm>
          <a:prstGeom prst="rect">
            <a:avLst/>
          </a:prstGeom>
          <a:noFill/>
        </p:spPr>
        <p:txBody>
          <a:bodyPr wrap="none" rtlCol="0">
            <a:spAutoFit/>
          </a:bodyPr>
          <a:lstStyle/>
          <a:p>
            <a:pPr algn="ctr"/>
            <a:r>
              <a:rPr lang="en-US" dirty="0"/>
              <a:t>Surya </a:t>
            </a:r>
            <a:r>
              <a:rPr lang="en-US" dirty="0" err="1"/>
              <a:t>Rajan</a:t>
            </a:r>
            <a:endParaRPr lang="en-US" dirty="0"/>
          </a:p>
          <a:p>
            <a:pPr algn="ctr"/>
            <a:r>
              <a:rPr lang="en-US" dirty="0"/>
              <a:t>Element Logix Venture Partners</a:t>
            </a:r>
          </a:p>
        </p:txBody>
      </p:sp>
      <p:sp>
        <p:nvSpPr>
          <p:cNvPr id="6" name="TextBox 5">
            <a:extLst>
              <a:ext uri="{FF2B5EF4-FFF2-40B4-BE49-F238E27FC236}">
                <a16:creationId xmlns:a16="http://schemas.microsoft.com/office/drawing/2014/main" id="{79829280-B8B8-48C1-A215-3B1361310BF0}"/>
              </a:ext>
            </a:extLst>
          </p:cNvPr>
          <p:cNvSpPr txBox="1"/>
          <p:nvPr/>
        </p:nvSpPr>
        <p:spPr>
          <a:xfrm>
            <a:off x="3523049" y="1948147"/>
            <a:ext cx="8312729" cy="4031873"/>
          </a:xfrm>
          <a:prstGeom prst="rect">
            <a:avLst/>
          </a:prstGeom>
          <a:noFill/>
        </p:spPr>
        <p:txBody>
          <a:bodyPr wrap="square" rtlCol="0">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Nominator Said:</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Surya has used his technical knowledge and background in petroleum engineering throughout his career to advance data analytics and management strategies. Over the past decade or so, he has applied his management strategies for asst evaluations, mergers  and acquisitions, economic modelling and much more.</a:t>
            </a:r>
          </a:p>
          <a:p>
            <a:endParaRPr lang="en-US" sz="1600" dirty="0">
              <a:latin typeface="Arial" panose="020B0604020202020204" pitchFamily="34" charset="0"/>
              <a:cs typeface="Arial" panose="020B0604020202020204" pitchFamily="34" charset="0"/>
            </a:endParaRPr>
          </a:p>
          <a:p>
            <a:r>
              <a:rPr lang="en-US" dirty="0"/>
              <a:t>Surya has Expertise in formulation of strategic view of commodities and markets through modeling and analysis of fundamentals. </a:t>
            </a:r>
          </a:p>
          <a:p>
            <a:r>
              <a:rPr lang="en-US" dirty="0"/>
              <a:t>Local, regional, and global outlooks prepared for and presented to a broad spectrum of audiences including internal and external C-suite decision-makers, third party analysis/research firms, private equity and investment banking clients, external communications/PR and investor relations, and other business stakeholders through a variety of platforms such as position papers, executive briefs, market reports, board presentations, CERAWeek and other conference keynotes.</a:t>
            </a:r>
          </a:p>
        </p:txBody>
      </p:sp>
    </p:spTree>
    <p:extLst>
      <p:ext uri="{BB962C8B-B14F-4D97-AF65-F5344CB8AC3E}">
        <p14:creationId xmlns:p14="http://schemas.microsoft.com/office/powerpoint/2010/main" val="1959717720"/>
      </p:ext>
    </p:extLst>
  </p:cSld>
  <p:clrMapOvr>
    <a:masterClrMapping/>
  </p:clrMapOvr>
  <p:transition spd="slow" advClick="0" advTm="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83127" y="1325521"/>
            <a:ext cx="11861007" cy="932579"/>
          </a:xfrm>
        </p:spPr>
        <p:txBody>
          <a:bodyPr>
            <a:normAutofit fontScale="90000"/>
          </a:bodyPr>
          <a:lstStyle/>
          <a:p>
            <a:r>
              <a:rPr lang="en-US" sz="4800" b="1" u="sng" dirty="0">
                <a:solidFill>
                  <a:srgbClr val="002060"/>
                </a:solidFill>
                <a:latin typeface="Arial Black" panose="020B0A04020102020204" pitchFamily="34" charset="0"/>
              </a:rPr>
              <a:t>Distinguished Achievement Award for Petroleum Engineering Faculty</a:t>
            </a:r>
          </a:p>
        </p:txBody>
      </p:sp>
      <p:pic>
        <p:nvPicPr>
          <p:cNvPr id="3" name="Picture 2">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691" y="2582432"/>
            <a:ext cx="2664437" cy="2614400"/>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489026" y="5351022"/>
            <a:ext cx="2350066" cy="646331"/>
          </a:xfrm>
          <a:prstGeom prst="rect">
            <a:avLst/>
          </a:prstGeom>
          <a:noFill/>
        </p:spPr>
        <p:txBody>
          <a:bodyPr wrap="none" rtlCol="0">
            <a:spAutoFit/>
          </a:bodyPr>
          <a:lstStyle/>
          <a:p>
            <a:pPr algn="ctr"/>
            <a:r>
              <a:rPr lang="en-US" dirty="0"/>
              <a:t>Qin He</a:t>
            </a:r>
          </a:p>
          <a:p>
            <a:pPr algn="ctr"/>
            <a:r>
              <a:rPr lang="en-US" dirty="0"/>
              <a:t>Saint Francis University</a:t>
            </a:r>
          </a:p>
        </p:txBody>
      </p:sp>
      <p:sp>
        <p:nvSpPr>
          <p:cNvPr id="2" name="TextBox 1">
            <a:extLst>
              <a:ext uri="{FF2B5EF4-FFF2-40B4-BE49-F238E27FC236}">
                <a16:creationId xmlns:a16="http://schemas.microsoft.com/office/drawing/2014/main" id="{4FE83947-ACA1-428E-A80F-769750B0EFE1}"/>
              </a:ext>
            </a:extLst>
          </p:cNvPr>
          <p:cNvSpPr txBox="1"/>
          <p:nvPr/>
        </p:nvSpPr>
        <p:spPr>
          <a:xfrm>
            <a:off x="3602181" y="2258100"/>
            <a:ext cx="8312729" cy="5019964"/>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Arial" panose="020B0604020202020204" pitchFamily="34" charset="0"/>
                <a:ea typeface="DengXian" panose="020B0503020204020204" pitchFamily="2" charset="-122"/>
                <a:cs typeface="Arial" panose="020B0604020202020204" pitchFamily="34" charset="0"/>
              </a:rPr>
              <a:t>Qin He, associate professor of Petroleum and Natural Gas Engineering at Saint Francis University, Loretto, PA. She Received the </a:t>
            </a:r>
            <a:r>
              <a:rPr lang="en-US" sz="1800" dirty="0" err="1">
                <a:effectLst/>
                <a:latin typeface="Arial" panose="020B0604020202020204" pitchFamily="34" charset="0"/>
                <a:ea typeface="DengXian" panose="020B0503020204020204" pitchFamily="2" charset="-122"/>
                <a:cs typeface="Arial" panose="020B0604020202020204" pitchFamily="34" charset="0"/>
              </a:rPr>
              <a:t>B.Sc</a:t>
            </a:r>
            <a:r>
              <a:rPr lang="en-US" sz="1800" dirty="0">
                <a:effectLst/>
                <a:latin typeface="Arial" panose="020B0604020202020204" pitchFamily="34" charset="0"/>
                <a:ea typeface="DengXian" panose="020B0503020204020204" pitchFamily="2" charset="-122"/>
                <a:cs typeface="Arial" panose="020B0604020202020204" pitchFamily="34" charset="0"/>
              </a:rPr>
              <a:t> degree (Petroleum and Natural Gas Engineering) from China University of Geosciences, Wuhan, China in 2006, M. Sc degree (Geochemistry) from Guangzhou institute of geochemistry, China in 2009, M. Sc degree and Ph.D. degree (Petroleum and Natural Gas Engineering) from West Virginia University, Morgantown, WV in 2016. Dr. Qin He joined Saint Francis University in Fall 2016 after she received her Ph.D. degree. Her research area focuses on reservoir simulation, especially real time reservoir simulations using Artificial Intelligence and Data Mining techniques.</a:t>
            </a:r>
          </a:p>
          <a:p>
            <a:pPr marL="0" marR="0">
              <a:lnSpc>
                <a:spcPct val="107000"/>
              </a:lnSpc>
              <a:spcBef>
                <a:spcPts val="0"/>
              </a:spcBef>
              <a:spcAft>
                <a:spcPts val="800"/>
              </a:spcAft>
            </a:pPr>
            <a:r>
              <a:rPr lang="en-US" sz="1800" dirty="0">
                <a:effectLst/>
                <a:latin typeface="Arial" panose="020B0604020202020204" pitchFamily="34" charset="0"/>
                <a:ea typeface="DengXian" panose="020B0503020204020204" pitchFamily="2" charset="-122"/>
                <a:cs typeface="Arial" panose="020B0604020202020204" pitchFamily="34" charset="0"/>
              </a:rPr>
              <a:t>During her time with Saint Francis University, she carried out a demonstrative role in the development of the Petroleum and Natural Gas engineering program, working in tandem with her colleagues to perfect a transformational curriculum for Petroleum Engineering focused on environmental responsibility, and then carry it through successful ABET accreditation.</a:t>
            </a:r>
          </a:p>
          <a:p>
            <a:endParaRPr lang="en-US" dirty="0"/>
          </a:p>
        </p:txBody>
      </p:sp>
    </p:spTree>
    <p:extLst>
      <p:ext uri="{BB962C8B-B14F-4D97-AF65-F5344CB8AC3E}">
        <p14:creationId xmlns:p14="http://schemas.microsoft.com/office/powerpoint/2010/main" val="110584138"/>
      </p:ext>
    </p:extLst>
  </p:cSld>
  <p:clrMapOvr>
    <a:masterClrMapping/>
  </p:clrMapOvr>
  <p:transition spd="slow" advClick="0" advTm="5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C577F-E760-458A-BB55-2F3B26F815E8}"/>
              </a:ext>
            </a:extLst>
          </p:cNvPr>
          <p:cNvSpPr>
            <a:spLocks noGrp="1"/>
          </p:cNvSpPr>
          <p:nvPr>
            <p:ph type="ctrTitle"/>
          </p:nvPr>
        </p:nvSpPr>
        <p:spPr>
          <a:xfrm>
            <a:off x="165496" y="860647"/>
            <a:ext cx="11861007" cy="932579"/>
          </a:xfrm>
        </p:spPr>
        <p:txBody>
          <a:bodyPr>
            <a:normAutofit/>
          </a:bodyPr>
          <a:lstStyle/>
          <a:p>
            <a:r>
              <a:rPr lang="en-US" sz="4800" b="1" u="sng" dirty="0">
                <a:solidFill>
                  <a:srgbClr val="002060"/>
                </a:solidFill>
                <a:latin typeface="Arial Black" panose="020B0A04020102020204" pitchFamily="34" charset="0"/>
              </a:rPr>
              <a:t>Regional Service</a:t>
            </a:r>
          </a:p>
        </p:txBody>
      </p:sp>
      <p:pic>
        <p:nvPicPr>
          <p:cNvPr id="3" name="Picture 2">
            <a:extLst>
              <a:ext uri="{FF2B5EF4-FFF2-40B4-BE49-F238E27FC236}">
                <a16:creationId xmlns:a16="http://schemas.microsoft.com/office/drawing/2014/main" id="{707C0F85-9AE6-4108-8F80-6B760F9D16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301" y="1437121"/>
            <a:ext cx="1828172" cy="2884601"/>
          </a:xfrm>
          <a:prstGeom prst="rect">
            <a:avLst/>
          </a:prstGeom>
        </p:spPr>
      </p:pic>
      <p:sp>
        <p:nvSpPr>
          <p:cNvPr id="4" name="TextBox 3">
            <a:extLst>
              <a:ext uri="{FF2B5EF4-FFF2-40B4-BE49-F238E27FC236}">
                <a16:creationId xmlns:a16="http://schemas.microsoft.com/office/drawing/2014/main" id="{C6F07BF2-FB38-46DB-9BF7-181938A2F160}"/>
              </a:ext>
            </a:extLst>
          </p:cNvPr>
          <p:cNvSpPr txBox="1"/>
          <p:nvPr/>
        </p:nvSpPr>
        <p:spPr>
          <a:xfrm>
            <a:off x="0" y="4418444"/>
            <a:ext cx="3141181" cy="646331"/>
          </a:xfrm>
          <a:prstGeom prst="rect">
            <a:avLst/>
          </a:prstGeom>
          <a:noFill/>
        </p:spPr>
        <p:txBody>
          <a:bodyPr wrap="none" rtlCol="0">
            <a:spAutoFit/>
          </a:bodyPr>
          <a:lstStyle/>
          <a:p>
            <a:pPr algn="ctr"/>
            <a:r>
              <a:rPr lang="en-US" dirty="0"/>
              <a:t>Kimberly Ayers</a:t>
            </a:r>
          </a:p>
          <a:p>
            <a:pPr algn="ctr"/>
            <a:r>
              <a:rPr lang="en-US" dirty="0"/>
              <a:t>Ayers Petroleum Consulting LLC</a:t>
            </a:r>
          </a:p>
        </p:txBody>
      </p:sp>
      <p:sp>
        <p:nvSpPr>
          <p:cNvPr id="2" name="TextBox 1">
            <a:extLst>
              <a:ext uri="{FF2B5EF4-FFF2-40B4-BE49-F238E27FC236}">
                <a16:creationId xmlns:a16="http://schemas.microsoft.com/office/drawing/2014/main" id="{4FE83947-ACA1-428E-A80F-769750B0EFE1}"/>
              </a:ext>
            </a:extLst>
          </p:cNvPr>
          <p:cNvSpPr txBox="1"/>
          <p:nvPr/>
        </p:nvSpPr>
        <p:spPr>
          <a:xfrm>
            <a:off x="3234649" y="1888645"/>
            <a:ext cx="8312729" cy="4764381"/>
          </a:xfrm>
          <a:prstGeom prst="rect">
            <a:avLst/>
          </a:prstGeom>
          <a:noFill/>
        </p:spPr>
        <p:txBody>
          <a:bodyPr wrap="square" rtlCol="0">
            <a:spAutoFit/>
          </a:bodyPr>
          <a:lstStyle/>
          <a:p>
            <a:pPr marL="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Kimberly Ayers is a reservoir engineer and is considered an established expert in subsurface identification of oil and gas reserves, development, and optimization in the Appalachian Basin, providing reserve estimations, statistical evaluations/modeling, and strategic planning to small to mid-sized operators.</a:t>
            </a:r>
          </a:p>
          <a:p>
            <a:pPr marL="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Apart from growing up in the oil &amp; gas industry in West Virginia, Kimberly has held positions at several successful E&amp;P companies operating in the Appalachian Basin including Northeast Natural Energy, Tenaska Resources, Inflection Energy, Lola Energy, and Beech Resources.</a:t>
            </a:r>
            <a:r>
              <a:rPr lang="en-US" sz="1700" dirty="0">
                <a:solidFill>
                  <a:srgbClr val="888888"/>
                </a:solidFill>
                <a:effectLst/>
                <a:latin typeface="Arial" panose="020B0604020202020204" pitchFamily="34" charset="0"/>
                <a:ea typeface="Calibri" panose="020F0502020204030204" pitchFamily="34" charset="0"/>
                <a:cs typeface="Arial" panose="020B0604020202020204" pitchFamily="34" charset="0"/>
              </a:rPr>
              <a:t> </a:t>
            </a:r>
            <a:r>
              <a:rPr lang="en-US" sz="1700" dirty="0">
                <a:effectLst/>
                <a:latin typeface="Arial" panose="020B0604020202020204" pitchFamily="34" charset="0"/>
                <a:ea typeface="Calibri" panose="020F0502020204030204" pitchFamily="34" charset="0"/>
                <a:cs typeface="Arial" panose="020B0604020202020204" pitchFamily="34" charset="0"/>
              </a:rPr>
              <a:t>She is the founder of Ayers Petroleum Consulting, which has been successfully operating in Canonsburg, PA for five years, and currently serves a wide variety of clients in multiple basins across the country. </a:t>
            </a:r>
          </a:p>
          <a:p>
            <a:pPr marL="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In 2020, Ayers was recognized as an “Energy Innovator” by Hart Energy’s E&amp;P magazine.  Ayers was also named one of the “Top Women in Energy” by the </a:t>
            </a:r>
            <a:r>
              <a:rPr lang="en-US" sz="1700" i="1" dirty="0">
                <a:effectLst/>
                <a:latin typeface="Arial" panose="020B0604020202020204" pitchFamily="34" charset="0"/>
                <a:ea typeface="Calibri" panose="020F0502020204030204" pitchFamily="34" charset="0"/>
                <a:cs typeface="Arial" panose="020B0604020202020204" pitchFamily="34" charset="0"/>
              </a:rPr>
              <a:t>Denver Business Journal </a:t>
            </a:r>
            <a:r>
              <a:rPr lang="en-US" sz="1700" dirty="0">
                <a:effectLst/>
                <a:latin typeface="Arial" panose="020B0604020202020204" pitchFamily="34" charset="0"/>
                <a:ea typeface="Calibri" panose="020F0502020204030204" pitchFamily="34" charset="0"/>
                <a:cs typeface="Arial" panose="020B0604020202020204" pitchFamily="34" charset="0"/>
              </a:rPr>
              <a:t>in 2015. She has authored several professional articles published by the Society of Petroleum Engineers and the </a:t>
            </a:r>
            <a:r>
              <a:rPr lang="en-US" sz="1700" i="1" dirty="0">
                <a:effectLst/>
                <a:latin typeface="Arial" panose="020B0604020202020204" pitchFamily="34" charset="0"/>
                <a:ea typeface="Calibri" panose="020F0502020204030204" pitchFamily="34" charset="0"/>
                <a:cs typeface="Arial" panose="020B0604020202020204" pitchFamily="34" charset="0"/>
              </a:rPr>
              <a:t>American Oil &amp; Gas Reporter</a:t>
            </a:r>
            <a:r>
              <a:rPr lang="en-US" sz="1700" dirty="0">
                <a:effectLst/>
                <a:latin typeface="Arial" panose="020B0604020202020204" pitchFamily="34" charset="0"/>
                <a:ea typeface="Calibri" panose="020F050202020403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809917913"/>
      </p:ext>
    </p:extLst>
  </p:cSld>
  <p:clrMapOvr>
    <a:masterClrMapping/>
  </p:clrMapOvr>
  <p:transition spd="slow" advClick="0" advTm="500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f2020d7d-77c8-4294-a427-590ee8eb3328" origin="defaultValue">
  <element uid="a290f12b-b719-42ad-a131-5797dad75e94"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ZGVmYXVsdFZhbHVlIj48ZWxlbWVudCB1aWQ9ImEyOTBmMTJiLWI3MTktNDJhZC1hMTMxLTU3OTdkYWQ3NWU5NCIgdmFsdWU9IiIgeG1sbnM9Imh0dHA6Ly93d3cuYm9sZG9uamFtZXMuY29tLzIwMDgvMDEvc2llL2ludGVybmFsL2xhYmVsIiAvPjwvc2lzbD48VXNlck5hbWU+Q09SUFxVU1pFNjgyNDU2PC9Vc2VyTmFtZT48RGF0ZVRpbWU+MTAvMjUvMjAyMSA1OjM1OjEzIFBNPC9EYXRlVGltZT48TGFiZWxTdHJpbmc+SW50ZXJuYWw8L0xhYmVsU3RyaW5nPjwvaXRlbT48L2xhYmVsSGlzdG9yeT4=</Value>
</WrappedLabelHistory>
</file>

<file path=customXml/itemProps1.xml><?xml version="1.0" encoding="utf-8"?>
<ds:datastoreItem xmlns:ds="http://schemas.openxmlformats.org/officeDocument/2006/customXml" ds:itemID="{3F4C8911-DFAB-4819-8F69-D2E7B55AAA08}">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D101B814-6AD1-46A4-8974-D6AF44D185AC}">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1295</TotalTime>
  <Words>1459</Words>
  <Application>Microsoft Office PowerPoint</Application>
  <PresentationFormat>Widescreen</PresentationFormat>
  <Paragraphs>56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Franklin Gothic Demi</vt:lpstr>
      <vt:lpstr>Office Theme</vt:lpstr>
      <vt:lpstr>PowerPoint Presentation</vt:lpstr>
      <vt:lpstr>PowerPoint Presentation</vt:lpstr>
      <vt:lpstr>Completions Optimization and Technology</vt:lpstr>
      <vt:lpstr>Data Science and Engineering Analytics</vt:lpstr>
      <vt:lpstr>Drilling Engineering</vt:lpstr>
      <vt:lpstr>Formation Evaluation</vt:lpstr>
      <vt:lpstr>Management</vt:lpstr>
      <vt:lpstr>Distinguished Achievement Award for Petroleum Engineering Faculty</vt:lpstr>
      <vt:lpstr>Regional Service</vt:lpstr>
      <vt:lpstr>Distinguished Corporate Support Award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Evans</dc:creator>
  <cp:keywords>Internal | EPNW-OLMK</cp:keywords>
  <cp:lastModifiedBy>Jillian Thomas</cp:lastModifiedBy>
  <cp:revision>35</cp:revision>
  <dcterms:created xsi:type="dcterms:W3CDTF">2021-10-25T17:34:17Z</dcterms:created>
  <dcterms:modified xsi:type="dcterms:W3CDTF">2022-10-17T15:20:01Z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18b5f830-f3b5-4295-a2cf-2c58f69d713d</vt:lpwstr>
  </property>
  <property fmtid="{D5CDD505-2E9C-101B-9397-08002B2CF9AE}" pid="3" name="bjDocumentLabelXML">
    <vt:lpwstr>&lt;?xml version="1.0" encoding="us-ascii"?&gt;&lt;sisl xmlns:xsi="http://www.w3.org/2001/XMLSchema-instance" xmlns:xsd="http://www.w3.org/2001/XMLSchema" sislVersion="0" policy="f2020d7d-77c8-4294-a427-590ee8eb3328" origin="defaultValue" xmlns="http://www.boldonj</vt:lpwstr>
  </property>
  <property fmtid="{D5CDD505-2E9C-101B-9397-08002B2CF9AE}" pid="4" name="bjDocumentLabelXML-0">
    <vt:lpwstr>ames.com/2008/01/sie/internal/label"&gt;&lt;element uid="a290f12b-b719-42ad-a131-5797dad75e94" value="" /&gt;&lt;/sisl&gt;</vt:lpwstr>
  </property>
  <property fmtid="{D5CDD505-2E9C-101B-9397-08002B2CF9AE}" pid="5" name="bjDocumentSecurityLabel">
    <vt:lpwstr>Internal</vt:lpwstr>
  </property>
  <property fmtid="{D5CDD505-2E9C-101B-9397-08002B2CF9AE}" pid="6" name="wsp-metadata">
    <vt:lpwstr>Internal | EPNW-OLMK</vt:lpwstr>
  </property>
  <property fmtid="{D5CDD505-2E9C-101B-9397-08002B2CF9AE}" pid="7" name="bjClsUserRVM">
    <vt:lpwstr>[]</vt:lpwstr>
  </property>
  <property fmtid="{D5CDD505-2E9C-101B-9397-08002B2CF9AE}" pid="8" name="bjSaver">
    <vt:lpwstr>+ZXxpn97m9Ok/ISqd43g7lh6YZF6CCNH</vt:lpwstr>
  </property>
  <property fmtid="{D5CDD505-2E9C-101B-9397-08002B2CF9AE}" pid="9" name="bjLabelHistoryID">
    <vt:lpwstr>{D101B814-6AD1-46A4-8974-D6AF44D185AC}</vt:lpwstr>
  </property>
</Properties>
</file>