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3541"/>
    <a:srgbClr val="008345"/>
    <a:srgbClr val="D7182A"/>
    <a:srgbClr val="0E3881"/>
    <a:srgbClr val="0046AD"/>
    <a:srgbClr val="F0A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65"/>
    <p:restoredTop sz="93146"/>
  </p:normalViewPr>
  <p:slideViewPr>
    <p:cSldViewPr snapToGrid="0" snapToObjects="1" showGuides="1">
      <p:cViewPr varScale="1">
        <p:scale>
          <a:sx n="74" d="100"/>
          <a:sy n="74" d="100"/>
        </p:scale>
        <p:origin x="66" y="2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10" d="100"/>
          <a:sy n="110" d="100"/>
        </p:scale>
        <p:origin x="314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44F1B-6222-8046-9F90-D0EC86C1B889}" type="datetimeFigureOut">
              <a:rPr lang="en-US" smtClean="0"/>
              <a:t>11/22/2024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BC5A6-D99D-C049-B864-F62FA786EB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822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1090846" y="1775012"/>
            <a:ext cx="4873625" cy="31194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6227622" y="1775012"/>
            <a:ext cx="4873625" cy="3119438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1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48388-0B08-8E57-DA2E-2BE5D5F07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56189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A2B54-C3DD-56A4-67B1-3123BEBC9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31403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0334-D34F-93FE-6732-8F4E74FEF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6604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360" y="873760"/>
            <a:ext cx="11369040" cy="501968"/>
          </a:xfrm>
          <a:prstGeom prst="rect">
            <a:avLst/>
          </a:prstGeom>
          <a:noFill/>
        </p:spPr>
        <p:txBody>
          <a:bodyPr/>
          <a:lstStyle>
            <a:lvl1pPr>
              <a:defRPr sz="40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" y="1839911"/>
            <a:ext cx="11369040" cy="46970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  <a:lvl2pPr>
              <a:defRPr>
                <a:solidFill>
                  <a:schemeClr val="accent5"/>
                </a:solidFill>
              </a:defRPr>
            </a:lvl2pPr>
            <a:lvl3pPr>
              <a:defRPr>
                <a:solidFill>
                  <a:schemeClr val="accent5"/>
                </a:solidFill>
              </a:defRPr>
            </a:lvl3pPr>
            <a:lvl4pPr>
              <a:defRPr>
                <a:solidFill>
                  <a:schemeClr val="accent5"/>
                </a:solidFill>
              </a:defRPr>
            </a:lvl4pPr>
            <a:lvl5pPr>
              <a:defRPr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accent4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7AE14268-3230-8144-B906-AFB4A29CF928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0652A917-4E50-3F42-90EC-172DB3232F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7AE14268-3230-8144-B906-AFB4A29CF928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0652A917-4E50-3F42-90EC-172DB3232F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4"/>
                </a:solidFill>
              </a:defRPr>
            </a:lvl2pPr>
            <a:lvl3pPr>
              <a:defRPr>
                <a:solidFill>
                  <a:schemeClr val="accent4"/>
                </a:solidFill>
              </a:defRPr>
            </a:lvl3pPr>
            <a:lvl4pPr>
              <a:defRPr>
                <a:solidFill>
                  <a:schemeClr val="accent4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7AE14268-3230-8144-B906-AFB4A29CF928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0652A917-4E50-3F42-90EC-172DB3232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67360" y="873760"/>
            <a:ext cx="11369040" cy="501968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7AE14268-3230-8144-B906-AFB4A29CF928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0652A917-4E50-3F42-90EC-172DB3232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360" y="873760"/>
            <a:ext cx="11369040" cy="501968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7AE14268-3230-8144-B906-AFB4A29CF928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0652A917-4E50-3F42-90EC-172DB3232F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accent4"/>
                </a:solidFill>
              </a:defRPr>
            </a:lvl1pPr>
            <a:lvl2pPr>
              <a:defRPr sz="2800">
                <a:solidFill>
                  <a:schemeClr val="accent4"/>
                </a:solidFill>
              </a:defRPr>
            </a:lvl2pPr>
            <a:lvl3pPr>
              <a:defRPr sz="2400">
                <a:solidFill>
                  <a:schemeClr val="accent4"/>
                </a:solidFill>
              </a:defRPr>
            </a:lvl3pPr>
            <a:lvl4pPr>
              <a:defRPr sz="2000">
                <a:solidFill>
                  <a:schemeClr val="accent4"/>
                </a:solidFill>
              </a:defRPr>
            </a:lvl4pPr>
            <a:lvl5pPr>
              <a:defRPr sz="2000">
                <a:solidFill>
                  <a:schemeClr val="accent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3932237" cy="4881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accent4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7AE14268-3230-8144-B906-AFB4A29CF928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0652A917-4E50-3F42-90EC-172DB3232F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accent4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987425"/>
            <a:ext cx="3932237" cy="4881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accent4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7AE14268-3230-8144-B906-AFB4A29CF928}" type="datetimeFigureOut">
              <a:rPr lang="en-US" smtClean="0"/>
              <a:pPr/>
              <a:t>11/22/2024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fld id="{0652A917-4E50-3F42-90EC-172DB3232F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39"/>
          <p:cNvSpPr/>
          <p:nvPr userDrawn="1"/>
        </p:nvSpPr>
        <p:spPr>
          <a:xfrm>
            <a:off x="0" y="2529"/>
            <a:ext cx="11484943" cy="874064"/>
          </a:xfrm>
          <a:custGeom>
            <a:avLst/>
            <a:gdLst/>
            <a:ahLst/>
            <a:cxnLst/>
            <a:rect l="l" t="t" r="r" b="b"/>
            <a:pathLst>
              <a:path w="11484943" h="874064">
                <a:moveTo>
                  <a:pt x="1154522" y="0"/>
                </a:moveTo>
                <a:lnTo>
                  <a:pt x="11442959" y="0"/>
                </a:lnTo>
                <a:lnTo>
                  <a:pt x="11442957" y="2"/>
                </a:lnTo>
                <a:lnTo>
                  <a:pt x="11484943" y="2"/>
                </a:lnTo>
                <a:lnTo>
                  <a:pt x="10819716" y="874061"/>
                </a:lnTo>
                <a:lnTo>
                  <a:pt x="9665196" y="874061"/>
                </a:lnTo>
                <a:lnTo>
                  <a:pt x="9665194" y="874064"/>
                </a:lnTo>
                <a:lnTo>
                  <a:pt x="41984" y="874064"/>
                </a:lnTo>
                <a:lnTo>
                  <a:pt x="41984" y="874062"/>
                </a:lnTo>
                <a:lnTo>
                  <a:pt x="0" y="874062"/>
                </a:lnTo>
                <a:lnTo>
                  <a:pt x="0" y="3"/>
                </a:lnTo>
                <a:lnTo>
                  <a:pt x="1154522" y="3"/>
                </a:lnTo>
                <a:close/>
              </a:path>
            </a:pathLst>
          </a:custGeom>
          <a:solidFill>
            <a:srgbClr val="1F3541"/>
          </a:solidFill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 15"/>
          <p:cNvSpPr/>
          <p:nvPr userDrawn="1"/>
        </p:nvSpPr>
        <p:spPr>
          <a:xfrm rot="10800000">
            <a:off x="10884676" y="-2"/>
            <a:ext cx="2461845" cy="874060"/>
          </a:xfrm>
          <a:custGeom>
            <a:avLst/>
            <a:gdLst>
              <a:gd name="connsiteX0" fmla="*/ 1796618 w 2461845"/>
              <a:gd name="connsiteY0" fmla="*/ 758952 h 758952"/>
              <a:gd name="connsiteX1" fmla="*/ 0 w 2461845"/>
              <a:gd name="connsiteY1" fmla="*/ 758952 h 758952"/>
              <a:gd name="connsiteX2" fmla="*/ 0 w 2461845"/>
              <a:gd name="connsiteY2" fmla="*/ 0 h 758952"/>
              <a:gd name="connsiteX3" fmla="*/ 2461845 w 2461845"/>
              <a:gd name="connsiteY3" fmla="*/ 0 h 758952"/>
              <a:gd name="connsiteX0" fmla="*/ 1796618 w 2461845"/>
              <a:gd name="connsiteY0" fmla="*/ 758952 h 758952"/>
              <a:gd name="connsiteX1" fmla="*/ 797668 w 2461845"/>
              <a:gd name="connsiteY1" fmla="*/ 758952 h 758952"/>
              <a:gd name="connsiteX2" fmla="*/ 0 w 2461845"/>
              <a:gd name="connsiteY2" fmla="*/ 0 h 758952"/>
              <a:gd name="connsiteX3" fmla="*/ 2461845 w 2461845"/>
              <a:gd name="connsiteY3" fmla="*/ 0 h 758952"/>
              <a:gd name="connsiteX4" fmla="*/ 1796618 w 2461845"/>
              <a:gd name="connsiteY4" fmla="*/ 758952 h 758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1845" h="758952">
                <a:moveTo>
                  <a:pt x="1796618" y="758952"/>
                </a:moveTo>
                <a:lnTo>
                  <a:pt x="797668" y="758952"/>
                </a:lnTo>
                <a:lnTo>
                  <a:pt x="0" y="0"/>
                </a:lnTo>
                <a:lnTo>
                  <a:pt x="2461845" y="0"/>
                </a:lnTo>
                <a:lnTo>
                  <a:pt x="1796618" y="758952"/>
                </a:lnTo>
                <a:close/>
              </a:path>
            </a:pathLst>
          </a:custGeom>
          <a:solidFill>
            <a:srgbClr val="0E388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60" y="204421"/>
            <a:ext cx="886968" cy="472440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11651061" y="344695"/>
            <a:ext cx="180939" cy="184666"/>
          </a:xfrm>
          <a:prstGeom prst="rect">
            <a:avLst/>
          </a:prstGeom>
        </p:spPr>
        <p:txBody>
          <a:bodyPr wrap="none" lIns="0" tIns="0" rIns="0" bIns="0" anchor="b" anchorCtr="0">
            <a:spAutoFit/>
          </a:bodyPr>
          <a:lstStyle/>
          <a:p>
            <a:pPr algn="ctr"/>
            <a:fld id="{E16A8759-7B44-BB4A-AA3A-C8FDA7FC6F4E}" type="slidenum">
              <a:rPr lang="en-US" sz="1200" smtClean="0">
                <a:solidFill>
                  <a:schemeClr val="bg1"/>
                </a:solidFill>
                <a:latin typeface="+mj-lt"/>
              </a:rPr>
              <a:pPr algn="ctr"/>
              <a:t>‹#›</a:t>
            </a:fld>
            <a:endParaRPr lang="en-US" sz="1200" dirty="0">
              <a:latin typeface="+mj-lt"/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360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flipV="1">
            <a:off x="360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11832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flipV="1">
            <a:off x="11832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 flipV="1">
            <a:off x="6096000" y="-493091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flipV="1">
            <a:off x="6096000" y="696688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5400000" flipV="1">
            <a:off x="-297546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rot="5400000" flipV="1">
            <a:off x="-297546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 rot="5400000" flipV="1">
            <a:off x="-297546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rot="5400000" flipV="1">
            <a:off x="12481107" y="3249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rot="5400000" flipV="1">
            <a:off x="12481107" y="6318000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 rot="5400000" flipV="1">
            <a:off x="12481107" y="1054056"/>
            <a:ext cx="0" cy="36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 userDrawn="1"/>
        </p:nvSpPr>
        <p:spPr>
          <a:xfrm>
            <a:off x="6689471" y="184418"/>
            <a:ext cx="5611636" cy="53091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b="1" spc="100" baseline="0" dirty="0" smtClean="0">
                <a:solidFill>
                  <a:schemeClr val="bg1"/>
                </a:solidFill>
              </a:rPr>
              <a:t>14–18</a:t>
            </a:r>
            <a:r>
              <a:rPr lang="en-US" sz="1800" b="1" spc="230" baseline="0" dirty="0" smtClean="0">
                <a:solidFill>
                  <a:schemeClr val="bg1"/>
                </a:solidFill>
              </a:rPr>
              <a:t> </a:t>
            </a:r>
            <a:r>
              <a:rPr lang="en-US" sz="1800" b="1" dirty="0">
                <a:solidFill>
                  <a:schemeClr val="bg1"/>
                </a:solidFill>
              </a:rPr>
              <a:t>April </a:t>
            </a:r>
            <a:r>
              <a:rPr lang="en-US" sz="1800" b="1" dirty="0" smtClean="0">
                <a:solidFill>
                  <a:schemeClr val="bg1"/>
                </a:solidFill>
              </a:rPr>
              <a:t>2025  </a:t>
            </a:r>
            <a:r>
              <a:rPr lang="en-US" sz="1800" b="1" dirty="0">
                <a:solidFill>
                  <a:schemeClr val="bg1"/>
                </a:solidFill>
              </a:rPr>
              <a:t>|  Oklahoma City, OK,</a:t>
            </a:r>
            <a:r>
              <a:rPr lang="en-US" sz="1800" b="1" baseline="0" dirty="0">
                <a:solidFill>
                  <a:schemeClr val="bg1"/>
                </a:solidFill>
              </a:rPr>
              <a:t> USA</a:t>
            </a:r>
            <a:endParaRPr lang="en-US" sz="1800" b="1" dirty="0">
              <a:solidFill>
                <a:schemeClr val="bg1"/>
              </a:solidFill>
            </a:endParaRPr>
          </a:p>
          <a:p>
            <a:pPr>
              <a:spcBef>
                <a:spcPts val="300"/>
              </a:spcBef>
            </a:pPr>
            <a:r>
              <a:rPr lang="en-US" sz="1400" dirty="0">
                <a:solidFill>
                  <a:schemeClr val="bg1"/>
                </a:solidFill>
              </a:rPr>
              <a:t>Oklahoma City Convention Center</a:t>
            </a:r>
          </a:p>
        </p:txBody>
      </p:sp>
      <p:cxnSp>
        <p:nvCxnSpPr>
          <p:cNvPr id="26" name="Straight Connector 25"/>
          <p:cNvCxnSpPr/>
          <p:nvPr userDrawn="1"/>
        </p:nvCxnSpPr>
        <p:spPr>
          <a:xfrm>
            <a:off x="6257366" y="221286"/>
            <a:ext cx="0" cy="492443"/>
          </a:xfrm>
          <a:prstGeom prst="line">
            <a:avLst/>
          </a:prstGeom>
          <a:ln w="38100" cmpd="sng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 userDrawn="1"/>
        </p:nvSpPr>
        <p:spPr>
          <a:xfrm>
            <a:off x="1501084" y="288562"/>
            <a:ext cx="475628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800" dirty="0" smtClean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</a:rPr>
              <a:t>2025 </a:t>
            </a:r>
            <a:r>
              <a:rPr lang="en-US" sz="1800" dirty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</a:rPr>
              <a:t>SPE Oklahoma City Oil and Gas Symposium</a:t>
            </a:r>
            <a:endParaRPr lang="en-GB" sz="1800" dirty="0">
              <a:solidFill>
                <a:schemeClr val="bg1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1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75920" y="-48768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715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F0AB00"/>
      </a:dk1>
      <a:lt1>
        <a:srgbClr val="FFFFFF"/>
      </a:lt1>
      <a:dk2>
        <a:srgbClr val="0046AD"/>
      </a:dk2>
      <a:lt2>
        <a:srgbClr val="EFEEED"/>
      </a:lt2>
      <a:accent1>
        <a:srgbClr val="F0AB00"/>
      </a:accent1>
      <a:accent2>
        <a:srgbClr val="F9D380"/>
      </a:accent2>
      <a:accent3>
        <a:srgbClr val="797DB0"/>
      </a:accent3>
      <a:accent4>
        <a:srgbClr val="363635"/>
      </a:accent4>
      <a:accent5>
        <a:srgbClr val="696968"/>
      </a:accent5>
      <a:accent6>
        <a:srgbClr val="A8A7A7"/>
      </a:accent6>
      <a:hlink>
        <a:srgbClr val="132E77"/>
      </a:hlink>
      <a:folHlink>
        <a:srgbClr val="797DB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800" b="0" i="0" kern="1200" dirty="0" smtClean="0">
            <a:solidFill>
              <a:schemeClr val="tx1"/>
            </a:solidFill>
            <a:effectLst/>
            <a:latin typeface="+mn-lt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Ivaylo Lazarov</dc:creator>
  <cp:lastModifiedBy>Sunny Rogers</cp:lastModifiedBy>
  <cp:revision>26</cp:revision>
  <dcterms:created xsi:type="dcterms:W3CDTF">2017-10-06T15:53:07Z</dcterms:created>
  <dcterms:modified xsi:type="dcterms:W3CDTF">2024-11-22T18:27:46Z</dcterms:modified>
</cp:coreProperties>
</file>