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75C4"/>
    <a:srgbClr val="1999C4"/>
    <a:srgbClr val="19A0C4"/>
    <a:srgbClr val="0E3881"/>
    <a:srgbClr val="0046AD"/>
    <a:srgbClr val="008345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9781"/>
    <p:restoredTop sz="94694"/>
  </p:normalViewPr>
  <p:slideViewPr>
    <p:cSldViewPr snapToGrid="0" snapToObjects="1" showGuides="1">
      <p:cViewPr varScale="1">
        <p:scale>
          <a:sx n="74" d="100"/>
          <a:sy n="74" d="100"/>
        </p:scale>
        <p:origin x="6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0" d="100"/>
          <a:sy n="110" d="100"/>
        </p:scale>
        <p:origin x="31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90846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227622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05840"/>
            <a:ext cx="10515600" cy="684848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36363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 sz="4000"/>
            </a:lvl1pPr>
            <a:lvl2pPr>
              <a:defRPr sz="3200"/>
            </a:lvl2pPr>
            <a:lvl3pPr>
              <a:defRPr sz="2800"/>
            </a:lvl3pPr>
            <a:lvl4pPr>
              <a:defRPr sz="26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249679"/>
            <a:ext cx="2628900" cy="4927283"/>
          </a:xfrm>
          <a:prstGeom prst="rect">
            <a:avLst/>
          </a:prstGeom>
        </p:spPr>
        <p:txBody>
          <a:bodyPr vert="eaVert"/>
          <a:lstStyle>
            <a:lvl1pPr>
              <a:defRPr sz="4000">
                <a:solidFill>
                  <a:srgbClr val="36363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249679"/>
            <a:ext cx="7734300" cy="4927284"/>
          </a:xfrm>
          <a:prstGeom prst="rect">
            <a:avLst/>
          </a:prstGeom>
        </p:spPr>
        <p:txBody>
          <a:bodyPr vert="eaVert"/>
          <a:lstStyle>
            <a:lvl1pPr>
              <a:defRPr sz="4000"/>
            </a:lvl1pPr>
            <a:lvl2pPr>
              <a:defRPr sz="3200"/>
            </a:lvl2pPr>
            <a:lvl3pPr>
              <a:defRPr sz="2800"/>
            </a:lvl3pPr>
            <a:lvl4pPr>
              <a:defRPr sz="26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883920"/>
            <a:ext cx="11369040" cy="816928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25624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  <a:lvl2pPr>
              <a:defRPr sz="3200">
                <a:solidFill>
                  <a:schemeClr val="tx1"/>
                </a:solidFill>
              </a:defRPr>
            </a:lvl2pPr>
            <a:lvl3pPr>
              <a:defRPr sz="2800">
                <a:solidFill>
                  <a:schemeClr val="tx1"/>
                </a:solidFill>
              </a:defRPr>
            </a:lvl3pPr>
            <a:lvl4pPr>
              <a:defRPr sz="26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3920"/>
            <a:ext cx="10515600" cy="80676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  <a:lvl2pPr>
              <a:defRPr sz="3200"/>
            </a:lvl2pPr>
            <a:lvl3pPr>
              <a:defRPr sz="2800"/>
            </a:lvl3pPr>
            <a:lvl4pPr>
              <a:defRPr sz="26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  <a:lvl2pPr>
              <a:defRPr sz="3200"/>
            </a:lvl2pPr>
            <a:lvl3pPr>
              <a:defRPr sz="2800"/>
            </a:lvl3pPr>
            <a:lvl4pPr>
              <a:defRPr sz="26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3920"/>
            <a:ext cx="10591800" cy="827088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061527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885439"/>
            <a:ext cx="5157787" cy="33042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061527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885439"/>
            <a:ext cx="5183188" cy="330422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328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36363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  <a:lvl2pPr>
              <a:defRPr sz="3200"/>
            </a:lvl2pPr>
            <a:lvl3pPr>
              <a:defRPr sz="2800"/>
            </a:lvl3pPr>
            <a:lvl4pPr>
              <a:defRPr sz="26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95363"/>
            <a:ext cx="3932237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7/6/2025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9"/>
          <p:cNvSpPr/>
          <p:nvPr userDrawn="1"/>
        </p:nvSpPr>
        <p:spPr>
          <a:xfrm>
            <a:off x="0" y="2529"/>
            <a:ext cx="11484943" cy="874064"/>
          </a:xfrm>
          <a:custGeom>
            <a:avLst/>
            <a:gdLst/>
            <a:ahLst/>
            <a:cxnLst/>
            <a:rect l="l" t="t" r="r" b="b"/>
            <a:pathLst>
              <a:path w="11484943" h="874064">
                <a:moveTo>
                  <a:pt x="1154522" y="0"/>
                </a:moveTo>
                <a:lnTo>
                  <a:pt x="11442959" y="0"/>
                </a:lnTo>
                <a:lnTo>
                  <a:pt x="11442957" y="2"/>
                </a:lnTo>
                <a:lnTo>
                  <a:pt x="11484943" y="2"/>
                </a:lnTo>
                <a:lnTo>
                  <a:pt x="10819716" y="874061"/>
                </a:lnTo>
                <a:lnTo>
                  <a:pt x="9665196" y="874061"/>
                </a:lnTo>
                <a:lnTo>
                  <a:pt x="9665194" y="874064"/>
                </a:lnTo>
                <a:lnTo>
                  <a:pt x="41984" y="874064"/>
                </a:lnTo>
                <a:lnTo>
                  <a:pt x="41984" y="874062"/>
                </a:lnTo>
                <a:lnTo>
                  <a:pt x="0" y="874062"/>
                </a:lnTo>
                <a:lnTo>
                  <a:pt x="0" y="3"/>
                </a:lnTo>
                <a:lnTo>
                  <a:pt x="1154522" y="3"/>
                </a:lnTo>
                <a:close/>
              </a:path>
            </a:pathLst>
          </a:custGeom>
          <a:solidFill>
            <a:srgbClr val="1975C4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 userDrawn="1"/>
        </p:nvSpPr>
        <p:spPr>
          <a:xfrm rot="10800000">
            <a:off x="10884676" y="-2"/>
            <a:ext cx="2461845" cy="874060"/>
          </a:xfrm>
          <a:custGeom>
            <a:avLst/>
            <a:gdLst>
              <a:gd name="connsiteX0" fmla="*/ 1796618 w 2461845"/>
              <a:gd name="connsiteY0" fmla="*/ 758952 h 758952"/>
              <a:gd name="connsiteX1" fmla="*/ 0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0" fmla="*/ 1796618 w 2461845"/>
              <a:gd name="connsiteY0" fmla="*/ 758952 h 758952"/>
              <a:gd name="connsiteX1" fmla="*/ 797668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4" fmla="*/ 1796618 w 2461845"/>
              <a:gd name="connsiteY4" fmla="*/ 758952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845" h="758952">
                <a:moveTo>
                  <a:pt x="1796618" y="758952"/>
                </a:moveTo>
                <a:lnTo>
                  <a:pt x="797668" y="758952"/>
                </a:lnTo>
                <a:lnTo>
                  <a:pt x="0" y="0"/>
                </a:lnTo>
                <a:lnTo>
                  <a:pt x="2461845" y="0"/>
                </a:lnTo>
                <a:lnTo>
                  <a:pt x="1796618" y="758952"/>
                </a:lnTo>
                <a:close/>
              </a:path>
            </a:pathLst>
          </a:custGeom>
          <a:solidFill>
            <a:srgbClr val="0E388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11651061" y="344695"/>
            <a:ext cx="180939" cy="184666"/>
          </a:xfrm>
          <a:prstGeom prst="rect">
            <a:avLst/>
          </a:prstGeom>
        </p:spPr>
        <p:txBody>
          <a:bodyPr wrap="none" lIns="0" tIns="0" rIns="0" bIns="0" anchor="b" anchorCtr="0">
            <a:spAutoFit/>
          </a:bodyPr>
          <a:lstStyle/>
          <a:p>
            <a:pPr algn="ctr"/>
            <a:fld id="{E16A8759-7B44-BB4A-AA3A-C8FDA7FC6F4E}" type="slidenum">
              <a:rPr lang="en-US" sz="12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200" dirty="0">
              <a:latin typeface="+mj-lt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360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1832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V="1">
            <a:off x="6096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5400000" flipV="1">
            <a:off x="-297546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5400000" flipV="1">
            <a:off x="12481107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5400000" flipV="1">
            <a:off x="12481107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cxnSpLocks/>
          </p:cNvCxnSpPr>
          <p:nvPr userDrawn="1"/>
        </p:nvCxnSpPr>
        <p:spPr>
          <a:xfrm>
            <a:off x="7267026" y="133208"/>
            <a:ext cx="0" cy="643335"/>
          </a:xfrm>
          <a:prstGeom prst="line">
            <a:avLst/>
          </a:prstGeom>
          <a:ln w="381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 userDrawn="1"/>
        </p:nvSpPr>
        <p:spPr>
          <a:xfrm>
            <a:off x="1693370" y="133208"/>
            <a:ext cx="5475565" cy="5386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100" b="1" dirty="0">
                <a:solidFill>
                  <a:schemeClr val="bg1"/>
                </a:solidFill>
              </a:rPr>
              <a:t>SPE Improved Oil</a:t>
            </a:r>
            <a:r>
              <a:rPr lang="en-US" sz="2100" b="1" baseline="0" dirty="0">
                <a:solidFill>
                  <a:schemeClr val="bg1"/>
                </a:solidFill>
              </a:rPr>
              <a:t> Recovery Conference</a:t>
            </a:r>
            <a:br>
              <a:rPr lang="en-US" sz="2100" b="1" baseline="0" dirty="0">
                <a:solidFill>
                  <a:schemeClr val="bg1"/>
                </a:solidFill>
              </a:rPr>
            </a:br>
            <a:r>
              <a:rPr lang="en-US" sz="1400" b="0" i="1" baseline="0" dirty="0">
                <a:solidFill>
                  <a:schemeClr val="bg1"/>
                </a:solidFill>
              </a:rPr>
              <a:t>Enabling IOR: Proven and Emerging Strategies for Maximizing Recovery</a:t>
            </a:r>
            <a:endParaRPr lang="en-US" sz="1600" b="0" i="1" baseline="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C7A4D4-4760-B645-813E-FDC13294BC3B}"/>
              </a:ext>
            </a:extLst>
          </p:cNvPr>
          <p:cNvSpPr txBox="1"/>
          <p:nvPr userDrawn="1"/>
        </p:nvSpPr>
        <p:spPr>
          <a:xfrm>
            <a:off x="7433145" y="170180"/>
            <a:ext cx="3787589" cy="5693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1" spc="230" dirty="0">
                <a:solidFill>
                  <a:schemeClr val="bg1"/>
                </a:solidFill>
              </a:rPr>
              <a:t>21–23 </a:t>
            </a:r>
            <a:r>
              <a:rPr lang="en-US" sz="1800" b="1" dirty="0">
                <a:solidFill>
                  <a:schemeClr val="bg1"/>
                </a:solidFill>
              </a:rPr>
              <a:t>April 2026</a:t>
            </a:r>
          </a:p>
          <a:p>
            <a:pPr>
              <a:spcBef>
                <a:spcPts val="600"/>
              </a:spcBef>
            </a:pPr>
            <a:r>
              <a:rPr lang="en-US" sz="1400" dirty="0">
                <a:solidFill>
                  <a:schemeClr val="bg1"/>
                </a:solidFill>
              </a:rPr>
              <a:t>River Spirit Casino</a:t>
            </a:r>
            <a:r>
              <a:rPr lang="en-US" sz="1400" baseline="0" dirty="0">
                <a:solidFill>
                  <a:schemeClr val="bg1"/>
                </a:solidFill>
              </a:rPr>
              <a:t> and Resort | Tulsa, Oklahoma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4" name="Picture 3" descr="A logo with a world map&#10;&#10;AI-generated content may be incorrect.">
            <a:extLst>
              <a:ext uri="{FF2B5EF4-FFF2-40B4-BE49-F238E27FC236}">
                <a16:creationId xmlns:a16="http://schemas.microsoft.com/office/drawing/2014/main" id="{086C2A6A-5502-379D-7BA8-C0D54F49370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40439" y="-206379"/>
            <a:ext cx="1286813" cy="128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5920" y="-4876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PE Conference Templates">
      <a:dk1>
        <a:srgbClr val="4D4D4F"/>
      </a:dk1>
      <a:lt1>
        <a:sysClr val="window" lastClr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Sunny Rogers</cp:lastModifiedBy>
  <cp:revision>27</cp:revision>
  <dcterms:created xsi:type="dcterms:W3CDTF">2017-10-06T15:53:07Z</dcterms:created>
  <dcterms:modified xsi:type="dcterms:W3CDTF">2025-07-07T03:34:11Z</dcterms:modified>
</cp:coreProperties>
</file>