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7" r:id="rId5"/>
    <p:sldMasterId id="2147483680" r:id="rId6"/>
    <p:sldMasterId id="2147483683" r:id="rId7"/>
  </p:sldMasterIdLst>
  <p:notesMasterIdLst>
    <p:notesMasterId r:id="rId15"/>
  </p:notesMasterIdLst>
  <p:sldIdLst>
    <p:sldId id="2321" r:id="rId8"/>
    <p:sldId id="2335" r:id="rId9"/>
    <p:sldId id="2336" r:id="rId10"/>
    <p:sldId id="2327" r:id="rId11"/>
    <p:sldId id="2333" r:id="rId12"/>
    <p:sldId id="2337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4F611C-D016-C41C-1C04-4A217C77912D}" name="Palisch,  Terry" initials="TP" userId="S::cctp93714@carboceramics.com::013bf49c-b36f-400c-883a-400a6e2641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Kass" userId="04bbdd22-405e-4b29-b93c-b095a074f732" providerId="ADAL" clId="{7F185FE7-0AC9-4F74-95CB-936DAD669AD1}"/>
    <pc:docChg chg="undo custSel addSld delSld modSld sldOrd">
      <pc:chgData name="Taylor Kass" userId="04bbdd22-405e-4b29-b93c-b095a074f732" providerId="ADAL" clId="{7F185FE7-0AC9-4F74-95CB-936DAD669AD1}" dt="2026-10-29T12:55:08.392" v="6434" actId="20577"/>
      <pc:docMkLst>
        <pc:docMk/>
      </pc:docMkLst>
      <pc:sldChg chg="modSp mod">
        <pc:chgData name="Taylor Kass" userId="04bbdd22-405e-4b29-b93c-b095a074f732" providerId="ADAL" clId="{7F185FE7-0AC9-4F74-95CB-936DAD669AD1}" dt="2026-10-22T15:31:59.920" v="5204" actId="12"/>
        <pc:sldMkLst>
          <pc:docMk/>
          <pc:sldMk cId="1505030666" sldId="258"/>
        </pc:sldMkLst>
        <pc:spChg chg="mod">
          <ac:chgData name="Taylor Kass" userId="04bbdd22-405e-4b29-b93c-b095a074f732" providerId="ADAL" clId="{7F185FE7-0AC9-4F74-95CB-936DAD669AD1}" dt="2026-10-22T15:31:16.815" v="5192" actId="20577"/>
          <ac:spMkLst>
            <pc:docMk/>
            <pc:sldMk cId="1505030666" sldId="258"/>
            <ac:spMk id="4" creationId="{2F23A821-0519-8E4E-998F-6D3F6B1798B5}"/>
          </ac:spMkLst>
        </pc:spChg>
        <pc:spChg chg="mod">
          <ac:chgData name="Taylor Kass" userId="04bbdd22-405e-4b29-b93c-b095a074f732" providerId="ADAL" clId="{7F185FE7-0AC9-4F74-95CB-936DAD669AD1}" dt="2026-10-22T15:31:59.920" v="5204" actId="12"/>
          <ac:spMkLst>
            <pc:docMk/>
            <pc:sldMk cId="1505030666" sldId="258"/>
            <ac:spMk id="5" creationId="{2B389F92-B07C-CE4E-ACFE-1742DE9EA3AA}"/>
          </ac:spMkLst>
        </pc:spChg>
      </pc:sldChg>
      <pc:sldChg chg="addSp delSp modSp mod">
        <pc:chgData name="Taylor Kass" userId="04bbdd22-405e-4b29-b93c-b095a074f732" providerId="ADAL" clId="{7F185FE7-0AC9-4F74-95CB-936DAD669AD1}" dt="2026-10-22T15:27:51.497" v="5115" actId="20577"/>
        <pc:sldMkLst>
          <pc:docMk/>
          <pc:sldMk cId="1529980153" sldId="2321"/>
        </pc:sldMkLst>
        <pc:spChg chg="mod">
          <ac:chgData name="Taylor Kass" userId="04bbdd22-405e-4b29-b93c-b095a074f732" providerId="ADAL" clId="{7F185FE7-0AC9-4F74-95CB-936DAD669AD1}" dt="2026-10-22T15:27:51.497" v="5115" actId="20577"/>
          <ac:spMkLst>
            <pc:docMk/>
            <pc:sldMk cId="1529980153" sldId="2321"/>
            <ac:spMk id="3" creationId="{87FA3D4E-1323-43DA-81E4-B4DB1E5907B3}"/>
          </ac:spMkLst>
        </pc:spChg>
      </pc:sldChg>
      <pc:sldChg chg="modSp mod">
        <pc:chgData name="Taylor Kass" userId="04bbdd22-405e-4b29-b93c-b095a074f732" providerId="ADAL" clId="{7F185FE7-0AC9-4F74-95CB-936DAD669AD1}" dt="2026-10-29T12:55:08.392" v="6434" actId="20577"/>
        <pc:sldMkLst>
          <pc:docMk/>
          <pc:sldMk cId="3812245518" sldId="2327"/>
        </pc:sldMkLst>
        <pc:spChg chg="mod">
          <ac:chgData name="Taylor Kass" userId="04bbdd22-405e-4b29-b93c-b095a074f732" providerId="ADAL" clId="{7F185FE7-0AC9-4F74-95CB-936DAD669AD1}" dt="2026-10-29T12:55:08.392" v="6434" actId="20577"/>
          <ac:spMkLst>
            <pc:docMk/>
            <pc:sldMk cId="3812245518" sldId="2327"/>
            <ac:spMk id="2" creationId="{DDB18A50-74BD-499E-8930-167F922D23E4}"/>
          </ac:spMkLst>
        </pc:spChg>
        <pc:spChg chg="mod">
          <ac:chgData name="Taylor Kass" userId="04bbdd22-405e-4b29-b93c-b095a074f732" providerId="ADAL" clId="{7F185FE7-0AC9-4F74-95CB-936DAD669AD1}" dt="2026-10-22T15:30:48.085" v="5168" actId="20577"/>
          <ac:spMkLst>
            <pc:docMk/>
            <pc:sldMk cId="3812245518" sldId="2327"/>
            <ac:spMk id="3" creationId="{87FA3D4E-1323-43DA-81E4-B4DB1E5907B3}"/>
          </ac:spMkLst>
        </pc:spChg>
      </pc:sldChg>
      <pc:sldChg chg="modSp mod">
        <pc:chgData name="Taylor Kass" userId="04bbdd22-405e-4b29-b93c-b095a074f732" providerId="ADAL" clId="{7F185FE7-0AC9-4F74-95CB-936DAD669AD1}" dt="2026-10-27T14:28:50.134" v="6431" actId="403"/>
        <pc:sldMkLst>
          <pc:docMk/>
          <pc:sldMk cId="1678375692" sldId="2333"/>
        </pc:sldMkLst>
        <pc:spChg chg="mod">
          <ac:chgData name="Taylor Kass" userId="04bbdd22-405e-4b29-b93c-b095a074f732" providerId="ADAL" clId="{7F185FE7-0AC9-4F74-95CB-936DAD669AD1}" dt="2026-10-27T14:28:50.134" v="6431" actId="403"/>
          <ac:spMkLst>
            <pc:docMk/>
            <pc:sldMk cId="1678375692" sldId="2333"/>
            <ac:spMk id="2" creationId="{DDB18A50-74BD-499E-8930-167F922D23E4}"/>
          </ac:spMkLst>
        </pc:spChg>
        <pc:spChg chg="mod">
          <ac:chgData name="Taylor Kass" userId="04bbdd22-405e-4b29-b93c-b095a074f732" providerId="ADAL" clId="{7F185FE7-0AC9-4F74-95CB-936DAD669AD1}" dt="2026-10-22T15:30:51.582" v="5175" actId="20577"/>
          <ac:spMkLst>
            <pc:docMk/>
            <pc:sldMk cId="1678375692" sldId="2333"/>
            <ac:spMk id="3" creationId="{87FA3D4E-1323-43DA-81E4-B4DB1E5907B3}"/>
          </ac:spMkLst>
        </pc:spChg>
      </pc:sldChg>
      <pc:sldChg chg="modSp mod">
        <pc:chgData name="Taylor Kass" userId="04bbdd22-405e-4b29-b93c-b095a074f732" providerId="ADAL" clId="{7F185FE7-0AC9-4F74-95CB-936DAD669AD1}" dt="2026-10-22T15:29:58.405" v="5152" actId="5793"/>
        <pc:sldMkLst>
          <pc:docMk/>
          <pc:sldMk cId="2632370076" sldId="2335"/>
        </pc:sldMkLst>
        <pc:spChg chg="mod">
          <ac:chgData name="Taylor Kass" userId="04bbdd22-405e-4b29-b93c-b095a074f732" providerId="ADAL" clId="{7F185FE7-0AC9-4F74-95CB-936DAD669AD1}" dt="2026-10-22T15:29:58.405" v="5152" actId="5793"/>
          <ac:spMkLst>
            <pc:docMk/>
            <pc:sldMk cId="2632370076" sldId="2335"/>
            <ac:spMk id="2" creationId="{DDB18A50-74BD-499E-8930-167F922D23E4}"/>
          </ac:spMkLst>
        </pc:spChg>
        <pc:spChg chg="mod">
          <ac:chgData name="Taylor Kass" userId="04bbdd22-405e-4b29-b93c-b095a074f732" providerId="ADAL" clId="{7F185FE7-0AC9-4F74-95CB-936DAD669AD1}" dt="2026-10-22T15:27:55.724" v="5126" actId="20577"/>
          <ac:spMkLst>
            <pc:docMk/>
            <pc:sldMk cId="2632370076" sldId="2335"/>
            <ac:spMk id="3" creationId="{87FA3D4E-1323-43DA-81E4-B4DB1E5907B3}"/>
          </ac:spMkLst>
        </pc:spChg>
      </pc:sldChg>
      <pc:sldChg chg="modSp mod">
        <pc:chgData name="Taylor Kass" userId="04bbdd22-405e-4b29-b93c-b095a074f732" providerId="ADAL" clId="{7F185FE7-0AC9-4F74-95CB-936DAD669AD1}" dt="2026-10-29T12:55:04.216" v="6432" actId="20577"/>
        <pc:sldMkLst>
          <pc:docMk/>
          <pc:sldMk cId="4096265579" sldId="2336"/>
        </pc:sldMkLst>
        <pc:spChg chg="mod">
          <ac:chgData name="Taylor Kass" userId="04bbdd22-405e-4b29-b93c-b095a074f732" providerId="ADAL" clId="{7F185FE7-0AC9-4F74-95CB-936DAD669AD1}" dt="2026-10-29T12:55:04.216" v="6432" actId="20577"/>
          <ac:spMkLst>
            <pc:docMk/>
            <pc:sldMk cId="4096265579" sldId="2336"/>
            <ac:spMk id="2" creationId="{DDB18A50-74BD-499E-8930-167F922D23E4}"/>
          </ac:spMkLst>
        </pc:spChg>
        <pc:spChg chg="mod">
          <ac:chgData name="Taylor Kass" userId="04bbdd22-405e-4b29-b93c-b095a074f732" providerId="ADAL" clId="{7F185FE7-0AC9-4F74-95CB-936DAD669AD1}" dt="2026-10-22T15:28:22.608" v="5139" actId="20577"/>
          <ac:spMkLst>
            <pc:docMk/>
            <pc:sldMk cId="4096265579" sldId="2336"/>
            <ac:spMk id="3" creationId="{87FA3D4E-1323-43DA-81E4-B4DB1E5907B3}"/>
          </ac:spMkLst>
        </pc:spChg>
      </pc:sldChg>
      <pc:sldChg chg="modSp mod">
        <pc:chgData name="Taylor Kass" userId="04bbdd22-405e-4b29-b93c-b095a074f732" providerId="ADAL" clId="{7F185FE7-0AC9-4F74-95CB-936DAD669AD1}" dt="2026-10-22T15:31:10.558" v="5185" actId="5793"/>
        <pc:sldMkLst>
          <pc:docMk/>
          <pc:sldMk cId="1992943229" sldId="2337"/>
        </pc:sldMkLst>
        <pc:spChg chg="mod">
          <ac:chgData name="Taylor Kass" userId="04bbdd22-405e-4b29-b93c-b095a074f732" providerId="ADAL" clId="{7F185FE7-0AC9-4F74-95CB-936DAD669AD1}" dt="2026-10-22T15:31:10.558" v="5185" actId="5793"/>
          <ac:spMkLst>
            <pc:docMk/>
            <pc:sldMk cId="1992943229" sldId="2337"/>
            <ac:spMk id="2" creationId="{1FCD47A7-486B-1E54-3C09-431ACD79B068}"/>
          </ac:spMkLst>
        </pc:spChg>
        <pc:spChg chg="mod">
          <ac:chgData name="Taylor Kass" userId="04bbdd22-405e-4b29-b93c-b095a074f732" providerId="ADAL" clId="{7F185FE7-0AC9-4F74-95CB-936DAD669AD1}" dt="2026-10-22T15:30:55.657" v="5182" actId="20577"/>
          <ac:spMkLst>
            <pc:docMk/>
            <pc:sldMk cId="1992943229" sldId="2337"/>
            <ac:spMk id="3" creationId="{32783211-1542-7213-5766-75A1764E0A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3BDED-BAA3-4724-BD88-47D11A564CE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572D5-4AE5-44C3-9C04-0C1381AAD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59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54C73-DABB-884F-8841-3E1AFE76C4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57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54C73-DABB-884F-8841-3E1AFE76C4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6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54C73-DABB-884F-8841-3E1AFE76C4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6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54C73-DABB-884F-8841-3E1AFE76C4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031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54C73-DABB-884F-8841-3E1AFE76C4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0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11A11-2850-0CAD-C891-D75875240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C0BA1-523A-25F2-4B59-AA58E9679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34183-916A-7DAD-01AE-A4F35CB8D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A0FAECE-7013-56EF-88BF-91AF60ECF20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BB8E6-99FC-BEFA-087A-D24D9A0A64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9B280-68AA-4742-7505-95964A358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54C73-DABB-884F-8841-3E1AFE76C4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056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10F7E-C4A4-2A40-8E1E-9E4582563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893" y="1091541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53CDC-C760-8043-A76C-C12FEFAE5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893" y="3571216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9287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54427-43EE-744B-A561-EFEE56480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14" y="1274669"/>
            <a:ext cx="10515600" cy="4351338"/>
          </a:xfrm>
        </p:spPr>
        <p:txBody>
          <a:bodyPr>
            <a:normAutofit/>
          </a:bodyPr>
          <a:lstStyle>
            <a:lvl1pPr marL="398463" indent="-398463">
              <a:defRPr sz="3600"/>
            </a:lvl1pPr>
            <a:lvl2pPr marL="574675" indent="-346075"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44CE1-343F-B747-A669-86502015E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BDB57-96A3-4E87-9C66-DB3ABE110F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82A049-B96B-1A45-A78C-DFCF4127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154869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30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16629-83E9-9349-A279-DE2F3E253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154869"/>
            <a:ext cx="10515600" cy="79311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9687E-7014-4242-BC0B-EDAF72CA9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8720" y="1472824"/>
            <a:ext cx="5181600" cy="435133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67604-BBBE-B447-9EFC-D2244AC5E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2720" y="1472824"/>
            <a:ext cx="5181600" cy="4351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48B72-B604-B145-AE47-4C7E0F12F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BDB57-96A3-4E87-9C66-DB3ABE110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5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22F79-A8BB-FE48-80AB-953CFEC6C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425" y="13164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A713-CAFB-DF43-855C-27F771AA9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425" y="2140374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32932-2488-6B4C-B664-2DEF0E7A3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8837" y="13164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0426D-A39B-C540-A66C-45CB7BB4EF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8837" y="2140374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8D9525-E6A1-F64F-96C1-B7D84C5A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BDB57-96A3-4E87-9C66-DB3ABE110F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CE00A8A-561E-C141-A15E-64040809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169621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74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535E-F4DD-42DD-AA6E-AE672AB4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4652ED-13F7-4A39-A692-B096BDAA7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BDB57-96A3-4E87-9C66-DB3ABE110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31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55136-9CB5-8C44-AED8-4726972A7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70DFD-88A3-0C4A-9379-6B38E80F9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27" y="1253331"/>
            <a:ext cx="11705773" cy="4726555"/>
          </a:xfrm>
        </p:spPr>
        <p:txBody>
          <a:bodyPr/>
          <a:lstStyle>
            <a:lvl1pPr marL="411480" indent="-411480">
              <a:lnSpc>
                <a:spcPts val="3560"/>
              </a:lnSpc>
              <a:spcAft>
                <a:spcPts val="300"/>
              </a:spcAft>
              <a:defRPr/>
            </a:lvl1pPr>
            <a:lvl2pPr>
              <a:lnSpc>
                <a:spcPts val="2980"/>
              </a:lnSpc>
              <a:spcAft>
                <a:spcPts val="300"/>
              </a:spcAft>
              <a:defRPr/>
            </a:lvl2pPr>
            <a:lvl3pPr>
              <a:spcAft>
                <a:spcPts val="300"/>
              </a:spcAft>
              <a:defRPr/>
            </a:lvl3pPr>
            <a:lvl4pPr>
              <a:spcAft>
                <a:spcPts val="300"/>
              </a:spcAft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40B47E-EF25-496C-9A29-946760E00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5467" y="6323186"/>
            <a:ext cx="4222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3"/>
                </a:solidFill>
              </a:defRPr>
            </a:lvl1pPr>
          </a:lstStyle>
          <a:p>
            <a:fld id="{247BDB57-96A3-4E87-9C66-DB3ABE110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3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9781-20A1-4E14-B2D9-9BD967E91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F9A5C-CC58-47E0-A790-AAC6DD7F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10A40-2AC5-4402-8134-480C8E996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2C330-906E-4799-BA27-468380F27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8AD86-9308-4231-A18B-3231F3AF4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2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65D96-D150-4493-9D1D-D5244D37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8C90D-E144-4BDB-86D9-343429982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3D65D-F116-48E6-95BE-CEE4C3D54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527BC-5835-4AC0-A193-8C99106F5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781DE-AA61-4748-AF43-38B5D28A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8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C0BF-17CD-4AD2-AB58-609C32F03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7657C-8E42-4D62-A8BF-1ECA8982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4CBB0-7CE1-4115-9B83-742AF75B2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F63E3-F7DE-4C9B-9C18-18FA3974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61319-8842-4DAC-9C6A-4AB50239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0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B516E-29A4-49B1-8C8D-37BE48563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EF0D5-0D8A-460D-980D-C8A379E1F3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F5B084-CF77-427D-AB42-808DC178D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EAB9B-96B3-478C-9FEB-A3C6FAD20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E6C26-A745-4E73-9E23-A23C9D39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C6CB7-5BC1-4328-82C3-34DF0103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96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0303-4CEE-42C8-A269-1995B6FFA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5D9FC-51AA-452D-9134-A46F56930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4CF55-8836-49F8-B2D1-4ABC723B6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ED9C1F-1197-46D7-9759-0D6F687CA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7451C-BD17-4E89-B44F-250388027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C6E84D-93D4-4BB5-B821-9F13F1990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4B95C7-996C-4DF7-BEB2-0F611F779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91A1FA-5B26-4AED-89DD-AC898160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80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78CC7-6570-4D8B-8CAD-29CE7EB0B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00CDF-8050-42C9-B0DD-38FBAF96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220DD-F257-4619-8C26-2B0357D3E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FD0D4-562D-47B9-A635-A7731F82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96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6E5F6-F060-44B4-9033-69DF1575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115F84-C4A5-48CC-8852-4C9CE4544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3072A-0166-42C7-9462-3F8726E18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33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23AE7-6921-4CFB-8C94-2F7E245A2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B8D3F-5DD8-4F7F-AC5C-ABD233EA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DA354-EA95-42FA-A26B-A14005029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1E42A-392C-4295-9098-AA359EC7A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E93BC-9F98-4C84-B29C-E4CD188F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E1AE7-969E-49ED-B416-5CF244FA9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78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FB990-2156-4E09-984E-C28D28915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9DBF-7A70-4285-9F98-6E43848F5F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0C140-C1D3-48E2-8F6E-5C3931089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5D28C-ED72-4338-96EE-85241C83B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4065E-69B8-4F7A-B76E-238FE189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2A22A-0F2B-4B30-8DBF-A9CA7929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5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06D4-8965-4A87-9697-B1DBB0A09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BCCCA-5DE1-4EB7-8F5C-0669186C3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349B5-E92E-4AF4-89C0-2729A2ED2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0CC9E-D2BC-4D98-94B1-6E1AFB2B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17094-D077-41D5-9160-805E90E87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39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F6AA63-7F9A-4E78-B31E-F3ABFB573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FB6E88-FE0A-4FEF-932F-DFFD99899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A2CBA-7408-4F41-8D7C-5DBFBD17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B047B-5362-4EE6-92AE-A9680E9A2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A591A-2034-4BDC-8A7D-1E6CCEA8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86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 Bloc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19">
            <a:extLst>
              <a:ext uri="{FF2B5EF4-FFF2-40B4-BE49-F238E27FC236}">
                <a16:creationId xmlns:a16="http://schemas.microsoft.com/office/drawing/2014/main" id="{E7A4663B-8C4F-4CB0-9164-A464666ECC12}"/>
              </a:ext>
            </a:extLst>
          </p:cNvPr>
          <p:cNvSpPr/>
          <p:nvPr/>
        </p:nvSpPr>
        <p:spPr>
          <a:xfrm>
            <a:off x="0" y="-19460"/>
            <a:ext cx="4618372" cy="689692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69667" tIns="69667" rIns="69667" bIns="69667" anchor="ctr"/>
          <a:lstStyle/>
          <a:p>
            <a:pPr defTabSz="1219139">
              <a:defRPr sz="25500" spc="-255">
                <a:solidFill>
                  <a:schemeClr val="accent5"/>
                </a:solidFill>
              </a:defRPr>
            </a:pPr>
            <a:endParaRPr sz="33999" dirty="0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F82B96-9B80-DE4A-87ED-D0FE67BA1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76" y="6399688"/>
            <a:ext cx="1985731" cy="265316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9E852B40-8D56-4DBF-AE85-F61DD4C922CD}"/>
              </a:ext>
            </a:extLst>
          </p:cNvPr>
          <p:cNvSpPr/>
          <p:nvPr/>
        </p:nvSpPr>
        <p:spPr>
          <a:xfrm rot="13506967">
            <a:off x="4227029" y="3132840"/>
            <a:ext cx="592319" cy="592319"/>
          </a:xfrm>
          <a:prstGeom prst="rtTriangl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010364-B648-47B9-8400-92796E0F5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805" y="821366"/>
            <a:ext cx="3936350" cy="5365866"/>
          </a:xfrm>
        </p:spPr>
        <p:txBody>
          <a:bodyPr>
            <a:no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Callout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AC4FA1-4CD1-4727-B778-E9F10FCB43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18981" y="827240"/>
            <a:ext cx="6744419" cy="5359992"/>
          </a:xfrm>
        </p:spPr>
        <p:txBody>
          <a:bodyPr anchor="ctr"/>
          <a:lstStyle>
            <a:lvl1pPr marL="411480" indent="-411480">
              <a:lnSpc>
                <a:spcPts val="3560"/>
              </a:lnSpc>
              <a:defRPr/>
            </a:lvl1pPr>
            <a:lvl2pPr>
              <a:lnSpc>
                <a:spcPts val="2980"/>
              </a:lnSpc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DD57DB8-76DD-4CA3-B321-D5FB29448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5467" y="6323186"/>
            <a:ext cx="4222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3"/>
                </a:solidFill>
              </a:defRPr>
            </a:lvl1pPr>
          </a:lstStyle>
          <a:p>
            <a:fld id="{C6727432-9D65-5048-875E-2D7F40C34F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0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54427-43EE-744B-A561-EFEE56480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14" y="1274669"/>
            <a:ext cx="10515600" cy="4351338"/>
          </a:xfrm>
        </p:spPr>
        <p:txBody>
          <a:bodyPr>
            <a:normAutofit/>
          </a:bodyPr>
          <a:lstStyle>
            <a:lvl1pPr marL="398463" indent="-398463">
              <a:defRPr sz="3600"/>
            </a:lvl1pPr>
            <a:lvl2pPr marL="574675" indent="-346075"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44CE1-343F-B747-A669-86502015E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4110-284E-3741-8974-B7F2B05B0C7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82A049-B96B-1A45-A78C-DFCF4127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154869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34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10F7E-C4A4-2A40-8E1E-9E4582563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893" y="1091541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53CDC-C760-8043-A76C-C12FEFAE5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893" y="3571216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51936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16629-83E9-9349-A279-DE2F3E253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154869"/>
            <a:ext cx="10515600" cy="79311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9687E-7014-4242-BC0B-EDAF72CA9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8720" y="1472824"/>
            <a:ext cx="5181600" cy="435133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67604-BBBE-B447-9EFC-D2244AC5E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2720" y="1472824"/>
            <a:ext cx="5181600" cy="4351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48B72-B604-B145-AE47-4C7E0F12F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4110-284E-3741-8974-B7F2B05B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46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54427-43EE-744B-A561-EFEE56480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14" y="1274669"/>
            <a:ext cx="10515600" cy="4351338"/>
          </a:xfrm>
        </p:spPr>
        <p:txBody>
          <a:bodyPr>
            <a:normAutofit/>
          </a:bodyPr>
          <a:lstStyle>
            <a:lvl1pPr marL="398463" indent="-398463">
              <a:defRPr sz="3200"/>
            </a:lvl1pPr>
            <a:lvl2pPr marL="574675" indent="-346075"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44CE1-343F-B747-A669-86502015E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4110-284E-3741-8974-B7F2B05B0C7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82A049-B96B-1A45-A78C-DFCF4127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154869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5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10F7E-C4A4-2A40-8E1E-9E4582563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893" y="1091541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53CDC-C760-8043-A76C-C12FEFAE5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893" y="3571216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3160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88406D-1846-474B-9738-EBCCDD6D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346597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FDB9B-4670-D641-99A6-8DE85A277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214" y="127466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4BF75-7E04-0441-81EB-C52E5636E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73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47BDB57-96A3-4E87-9C66-DB3ABE110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8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System Font Regular"/>
        <a:buChar char="–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89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9163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System Font Regular"/>
        <a:buChar char="–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350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8">
          <p15:clr>
            <a:srgbClr val="F26B43"/>
          </p15:clr>
        </p15:guide>
        <p15:guide id="2" pos="312">
          <p15:clr>
            <a:srgbClr val="F26B43"/>
          </p15:clr>
        </p15:guide>
        <p15:guide id="3" orient="horz" pos="2260">
          <p15:clr>
            <a:srgbClr val="F26B43"/>
          </p15:clr>
        </p15:guide>
        <p15:guide id="4" pos="39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C3A72-8DA6-4B2C-B5D3-4F93FEC0F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0BE64-C0E3-45F3-998C-4574CE61F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756B1-724F-433E-B28B-0FEC29CB8D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C0B0-B3B6-46B7-99C5-3F3DB628BD1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798AB-8118-47BD-8DB7-BBB11A4A38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28265-92DC-45F8-A47D-FCB290EA0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A9C5A-323B-423A-A87F-E74DC87E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9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88406D-1846-474B-9738-EBCCDD6D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346597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FDB9B-4670-D641-99A6-8DE85A277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214" y="127466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4BF75-7E04-0441-81EB-C52E5636E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73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9A04110-284E-3741-8974-B7F2B05B0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3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System Font Regular"/>
        <a:buChar char="–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89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9163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System Font Regular"/>
        <a:buChar char="–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350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8">
          <p15:clr>
            <a:srgbClr val="F26B43"/>
          </p15:clr>
        </p15:guide>
        <p15:guide id="2" pos="312">
          <p15:clr>
            <a:srgbClr val="F26B43"/>
          </p15:clr>
        </p15:guide>
        <p15:guide id="3" orient="horz" pos="2260">
          <p15:clr>
            <a:srgbClr val="F26B43"/>
          </p15:clr>
        </p15:guide>
        <p15:guide id="4" pos="39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88406D-1846-474B-9738-EBCCDD6D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0" y="346597"/>
            <a:ext cx="10515600" cy="79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FDB9B-4670-D641-99A6-8DE85A277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214" y="127466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4BF75-7E04-0441-81EB-C52E5636E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732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9A04110-284E-3741-8974-B7F2B05B0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5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System Font Regular"/>
        <a:buChar char="–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89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9163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System Font Regular"/>
        <a:buChar char="–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350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8">
          <p15:clr>
            <a:srgbClr val="F26B43"/>
          </p15:clr>
        </p15:guide>
        <p15:guide id="2" pos="312">
          <p15:clr>
            <a:srgbClr val="F26B43"/>
          </p15:clr>
        </p15:guide>
        <p15:guide id="3" orient="horz" pos="2260">
          <p15:clr>
            <a:srgbClr val="F26B43"/>
          </p15:clr>
        </p15:guide>
        <p15:guide id="4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resident@spe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0.jpg"/><Relationship Id="rId4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image" Target="../media/image13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10.jp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11" Type="http://schemas.openxmlformats.org/officeDocument/2006/relationships/image" Target="../media/image34.jpeg"/><Relationship Id="rId5" Type="http://schemas.openxmlformats.org/officeDocument/2006/relationships/image" Target="../media/image29.pn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2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5.jp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A3D4E-1323-43DA-81E4-B4DB1E59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SPE Board of Directors Meeting, October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B18A50-74BD-499E-8930-167F922D2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192" y="1464734"/>
            <a:ext cx="8730233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Sharing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highlights from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board committees: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Membership and Engagement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Content 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Finance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 meetings held for: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Regional Directors</a:t>
            </a: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Directors </a:t>
            </a:r>
          </a:p>
          <a:p>
            <a:pPr marL="0" indent="0"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send feedback to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president@spe.org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A766B60-89CA-5895-9275-6BA4A8417D1A}"/>
              </a:ext>
            </a:extLst>
          </p:cNvPr>
          <p:cNvSpPr txBox="1"/>
          <p:nvPr/>
        </p:nvSpPr>
        <p:spPr bwMode="auto">
          <a:xfrm>
            <a:off x="9045425" y="4445016"/>
            <a:ext cx="1968622" cy="706026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Jennifer Miskimins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SPE President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lose-up of a person&#10;&#10;Description automatically generated">
            <a:extLst>
              <a:ext uri="{FF2B5EF4-FFF2-40B4-BE49-F238E27FC236}">
                <a16:creationId xmlns:a16="http://schemas.microsoft.com/office/drawing/2014/main" id="{0AD4B942-CCE1-FB39-0CA0-7C55E39CA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444" y="2187951"/>
            <a:ext cx="2386584" cy="22570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9980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A3D4E-1323-43DA-81E4-B4DB1E590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8" y="148442"/>
            <a:ext cx="11101665" cy="79311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Membership &amp; Engagement Committee – October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B18A50-74BD-499E-8930-167F922D2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5297" y="1231143"/>
            <a:ext cx="7671621" cy="53298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kern="100" dirty="0">
                <a:cs typeface="Calibri" panose="020F0502020204030204" pitchFamily="34" charset="0"/>
              </a:rPr>
              <a:t>Recommendations from the Board Committee on Membership and Engagement taken to the full board for approvals: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600" b="1" kern="100" dirty="0"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/>
              <a:t>Approved: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ea typeface="Calibri"/>
                <a:cs typeface="Calibri"/>
              </a:rPr>
              <a:t>The Stephen A. Holditch Visionary Leadership Award is sunset.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ea typeface="Calibri"/>
                <a:cs typeface="Calibri"/>
              </a:rPr>
              <a:t>One year USD 0 dues exceptions were approved for the Central Ukraine Section and Syria Section. </a:t>
            </a:r>
            <a:endParaRPr lang="en-US" sz="800" dirty="0"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ea typeface="Calibri"/>
                <a:cs typeface="Calibri"/>
              </a:rPr>
              <a:t>The Regional Director qualification requirement was updated to: </a:t>
            </a:r>
            <a:r>
              <a:rPr lang="en-US" sz="1100" i="1" dirty="0">
                <a:ea typeface="Calibri"/>
                <a:cs typeface="Calibri"/>
              </a:rPr>
              <a:t>This position should be filled by someone with experience serving as a Section Chairperson (preferred) or Section Officer from any section globally, not necessarily in the region of the Regional Director position to be filled.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/>
              <a:t>Other topics reviewed/report/updates: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Award Committees will complete their work by 15 May each year (previously 1 June) and will propose the international award candidate recipient slate directly to the Board of Directors, with an online review/approval process in May/June.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SPE is actively updating the sanctions policy, which requires updates to the SPE website and relevant resources. SPE will complete a review of all ongoing activities and programs. SPE Officers will review all findings and make recommendations (if applicable) from the review findings.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The committee is adopting a Member Program Proposal Form to assist with evaluating program ideas and sustainability.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Updates were shared by the Young Professionals Committee, Diversity &amp; Inclusion Committee, Net Gen Early Career Lecture Program, Geographic Sections &amp; MOUs, and section compliance.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1" dirty="0"/>
              <a:t>Standing Committee Action Items: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Recommended for the Membership Standing Committee to review the Section Operating Regulations to consider term limits for Section Officers.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Recommended for the Technical Directors to discuss Technical Director qualifications similar to Regional Director qualifications and bring to M&amp;E for 2028 nomination cycle, if needed.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endParaRPr 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AF2CD6-EA57-3A17-8803-C4EA428CACBC}"/>
              </a:ext>
            </a:extLst>
          </p:cNvPr>
          <p:cNvSpPr txBox="1"/>
          <p:nvPr/>
        </p:nvSpPr>
        <p:spPr bwMode="auto">
          <a:xfrm>
            <a:off x="8141287" y="2534190"/>
            <a:ext cx="1164962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lvl="0"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Pierre Emmanuel </a:t>
            </a:r>
            <a:r>
              <a:rPr lang="en-US" sz="105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d’Huart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(Chair)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376231-4013-A88F-1610-4D343BE046CF}"/>
              </a:ext>
            </a:extLst>
          </p:cNvPr>
          <p:cNvSpPr txBox="1"/>
          <p:nvPr/>
        </p:nvSpPr>
        <p:spPr bwMode="auto">
          <a:xfrm>
            <a:off x="10896350" y="5223334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Carlos Torres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A766B60-89CA-5895-9275-6BA4A8417D1A}"/>
              </a:ext>
            </a:extLst>
          </p:cNvPr>
          <p:cNvSpPr txBox="1"/>
          <p:nvPr/>
        </p:nvSpPr>
        <p:spPr bwMode="auto">
          <a:xfrm>
            <a:off x="8167018" y="3995802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Olivier Houze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CC6CD2-2E00-6149-A1B8-68AAAA396C6A}"/>
              </a:ext>
            </a:extLst>
          </p:cNvPr>
          <p:cNvSpPr txBox="1"/>
          <p:nvPr/>
        </p:nvSpPr>
        <p:spPr bwMode="auto">
          <a:xfrm>
            <a:off x="9568625" y="2534190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Linda </a:t>
            </a:r>
            <a:r>
              <a:rPr lang="en-US" sz="105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Battalora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9305EA-4BA4-DF2A-B6E6-9723B67D08BE}"/>
              </a:ext>
            </a:extLst>
          </p:cNvPr>
          <p:cNvSpPr txBox="1"/>
          <p:nvPr/>
        </p:nvSpPr>
        <p:spPr bwMode="auto">
          <a:xfrm>
            <a:off x="9584887" y="3961994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Hazli Sham Kassim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DCF4A4-A79A-14F2-C6D9-8406EA12388C}"/>
              </a:ext>
            </a:extLst>
          </p:cNvPr>
          <p:cNvSpPr txBox="1"/>
          <p:nvPr/>
        </p:nvSpPr>
        <p:spPr bwMode="auto">
          <a:xfrm>
            <a:off x="10834699" y="2566088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Sushma Bhan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8EE407-D573-8F0B-A759-1193D4FB4002}"/>
              </a:ext>
            </a:extLst>
          </p:cNvPr>
          <p:cNvSpPr txBox="1"/>
          <p:nvPr/>
        </p:nvSpPr>
        <p:spPr bwMode="auto">
          <a:xfrm>
            <a:off x="8159420" y="5223334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/>
                <a:cs typeface="Arial"/>
              </a:rPr>
              <a:t>Carlos Pedroso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9B48EF-2327-AEE1-07D8-8DA8758FF409}"/>
              </a:ext>
            </a:extLst>
          </p:cNvPr>
          <p:cNvSpPr txBox="1"/>
          <p:nvPr/>
        </p:nvSpPr>
        <p:spPr bwMode="auto">
          <a:xfrm>
            <a:off x="9536985" y="5223334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Gregory Stephenson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522D4-8839-BDBE-D1AF-DBE86CB71BE6}"/>
              </a:ext>
            </a:extLst>
          </p:cNvPr>
          <p:cNvSpPr txBox="1"/>
          <p:nvPr/>
        </p:nvSpPr>
        <p:spPr bwMode="auto">
          <a:xfrm>
            <a:off x="10973965" y="3946168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Maged </a:t>
            </a:r>
            <a:r>
              <a:rPr lang="en-US" sz="105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Mabrook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C297FF-E4E1-4039-6BC0-285EBF0918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2" t="3989" r="10865" b="16237"/>
          <a:stretch>
            <a:fillRect/>
          </a:stretch>
        </p:blipFill>
        <p:spPr>
          <a:xfrm>
            <a:off x="9563641" y="1432596"/>
            <a:ext cx="1123471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7303FC-CE63-AB0C-8B60-22449B286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9766" y="1410316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A3534B-4931-73C5-46BB-34CE4FD4F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809" y="1381661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986D7F-B817-FA14-38DC-1C7EAB8A2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1708" y="2895388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4C8654-5280-4274-F8CB-78C9FC4B54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2238" y="2885756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9D1510-75D7-96F7-FCA1-1BD1CBE05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4502" y="2862072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B1D0A0-C538-8ABE-0999-624DD774B4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7374" y="4184627"/>
            <a:ext cx="1038440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78B5CE-53F8-67D2-529F-B10652F3C2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1701" y="4184628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3DC494-C9C6-D04F-AF1E-2EAD58CC49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19621" y="4157920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2370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A3D4E-1323-43DA-81E4-B4DB1E59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Technical Content Committee – October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B18A50-74BD-499E-8930-167F922D2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5298" y="1350413"/>
            <a:ext cx="7780529" cy="53298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100" b="1" kern="100" dirty="0">
                <a:cs typeface="Calibri"/>
              </a:rPr>
              <a:t>Committee approved</a:t>
            </a:r>
            <a:r>
              <a:rPr lang="en-US" sz="1100" b="1" dirty="0"/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The July 2026 TC Committee meetings minutes</a:t>
            </a:r>
            <a:endParaRPr lang="en-US" sz="1100" dirty="0">
              <a:ea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1 ERF – </a:t>
            </a:r>
            <a:r>
              <a:rPr lang="en-US" sz="1100" b="1" dirty="0" err="1"/>
              <a:t>URTeC</a:t>
            </a:r>
            <a:r>
              <a:rPr lang="en-US" sz="1100" b="1" dirty="0"/>
              <a:t> East Symposium</a:t>
            </a:r>
            <a:r>
              <a:rPr lang="en-US" sz="1100" dirty="0"/>
              <a:t>, Abu Dhabi, UAE </a:t>
            </a:r>
            <a:endParaRPr lang="en-US" sz="1100" dirty="0">
              <a:ea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rgbClr val="000000"/>
                </a:solidFill>
              </a:rPr>
              <a:t>1 Section-Managed Conference – </a:t>
            </a:r>
            <a:br>
              <a:rPr lang="en-US" sz="1100" dirty="0"/>
            </a:br>
            <a:r>
              <a:rPr lang="en-US" sz="1100" b="1" dirty="0">
                <a:solidFill>
                  <a:srgbClr val="000000"/>
                </a:solidFill>
              </a:rPr>
              <a:t>Conference on Hydrocarbons and Energy: 70 Years of the SPE Caracas Petroleum Section</a:t>
            </a:r>
            <a:br>
              <a:rPr lang="en-US" sz="1100" b="1" dirty="0"/>
            </a:br>
            <a:r>
              <a:rPr lang="en-US" sz="1100" dirty="0">
                <a:solidFill>
                  <a:srgbClr val="000000"/>
                </a:solidFill>
              </a:rPr>
              <a:t>Conditionally approved this 1-time conference and paper publication in </a:t>
            </a:r>
            <a:r>
              <a:rPr lang="en-US" sz="1100" dirty="0" err="1">
                <a:solidFill>
                  <a:srgbClr val="000000"/>
                </a:solidFill>
              </a:rPr>
              <a:t>OnePetro</a:t>
            </a:r>
            <a:r>
              <a:rPr lang="en-US" sz="1100" dirty="0">
                <a:solidFill>
                  <a:srgbClr val="000000"/>
                </a:solidFill>
              </a:rPr>
              <a:t> barring any Sanction concerns.</a:t>
            </a:r>
            <a:endParaRPr lang="en-US" sz="1100" dirty="0">
              <a:solidFill>
                <a:srgbClr val="000000"/>
              </a:solidFill>
              <a:ea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The publication of the Geothermal Resources Management System 2026 (first edition).</a:t>
            </a:r>
            <a:endParaRPr lang="en-US" sz="1100" dirty="0">
              <a:ea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Sunsetting the SPE Connect Technical Discipline Communities</a:t>
            </a:r>
            <a:endParaRPr lang="en-US" sz="1100" dirty="0">
              <a:ea typeface="Calibri"/>
              <a:cs typeface="Calibri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/>
              <a:t>Received updates on: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Operations and Flagship Event Reports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Update of the 6 Paper Quality Workgroup initiatives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Status of the 2 Project </a:t>
            </a:r>
            <a:r>
              <a:rPr lang="en-US" sz="1100" dirty="0" err="1"/>
              <a:t>InnerSpace</a:t>
            </a:r>
            <a:r>
              <a:rPr lang="en-US" sz="1100" dirty="0"/>
              <a:t>/SPE grant agreements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Update to the Global Events Portfolio Plans, including OTC and ATCE Next Steps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Annual Standing Committee and Flagship Events Reports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100" dirty="0"/>
              <a:t>2026 Technical Content Committee Goals</a:t>
            </a:r>
            <a:br>
              <a:rPr lang="en-US" sz="1100" dirty="0"/>
            </a:br>
            <a:r>
              <a:rPr lang="en-US" sz="1100" dirty="0">
                <a:solidFill>
                  <a:schemeClr val="bg1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AF2CD6-EA57-3A17-8803-C4EA428CACBC}"/>
              </a:ext>
            </a:extLst>
          </p:cNvPr>
          <p:cNvSpPr txBox="1"/>
          <p:nvPr/>
        </p:nvSpPr>
        <p:spPr bwMode="auto">
          <a:xfrm>
            <a:off x="10756715" y="2486003"/>
            <a:ext cx="1164962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lvl="0"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Alexey Borisenko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376231-4013-A88F-1610-4D343BE046CF}"/>
              </a:ext>
            </a:extLst>
          </p:cNvPr>
          <p:cNvSpPr txBox="1"/>
          <p:nvPr/>
        </p:nvSpPr>
        <p:spPr bwMode="auto">
          <a:xfrm>
            <a:off x="9489076" y="5269258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Open Sans" panose="020B0606030504020204" pitchFamily="34" charset="0"/>
              </a:rPr>
              <a:t>Kim Oracheski</a:t>
            </a: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A766B60-89CA-5895-9275-6BA4A8417D1A}"/>
              </a:ext>
            </a:extLst>
          </p:cNvPr>
          <p:cNvSpPr txBox="1"/>
          <p:nvPr/>
        </p:nvSpPr>
        <p:spPr bwMode="auto">
          <a:xfrm>
            <a:off x="9446990" y="2508375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Neil Boyer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A86765-5F07-A509-5C11-97DE2CC53767}"/>
              </a:ext>
            </a:extLst>
          </p:cNvPr>
          <p:cNvSpPr txBox="1"/>
          <p:nvPr/>
        </p:nvSpPr>
        <p:spPr bwMode="auto">
          <a:xfrm>
            <a:off x="9446886" y="649610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Koji Yamamoto</a:t>
            </a:r>
          </a:p>
        </p:txBody>
      </p:sp>
      <p:pic>
        <p:nvPicPr>
          <p:cNvPr id="39" name="Picture 4">
            <a:extLst>
              <a:ext uri="{FF2B5EF4-FFF2-40B4-BE49-F238E27FC236}">
                <a16:creationId xmlns:a16="http://schemas.microsoft.com/office/drawing/2014/main" id="{7222FFAE-3046-9266-B1C0-17712F237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r="3213"/>
          <a:stretch/>
        </p:blipFill>
        <p:spPr bwMode="auto">
          <a:xfrm>
            <a:off x="8052145" y="1357813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">
            <a:extLst>
              <a:ext uri="{FF2B5EF4-FFF2-40B4-BE49-F238E27FC236}">
                <a16:creationId xmlns:a16="http://schemas.microsoft.com/office/drawing/2014/main" id="{25D1228B-476D-27BE-48CD-A2CDC478C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80913" y="1407837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9CC6CD2-2E00-6149-A1B8-68AAAA396C6A}"/>
              </a:ext>
            </a:extLst>
          </p:cNvPr>
          <p:cNvSpPr txBox="1"/>
          <p:nvPr/>
        </p:nvSpPr>
        <p:spPr bwMode="auto">
          <a:xfrm>
            <a:off x="8039484" y="2476455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Peggy Rijken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54C23D7B-3298-D634-0EF4-24B9417F6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r="3154"/>
          <a:stretch/>
        </p:blipFill>
        <p:spPr bwMode="auto">
          <a:xfrm>
            <a:off x="9426531" y="5427877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2938035-275E-64AC-7820-1BD3F3AC1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42697" y="1434205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>
            <a:extLst>
              <a:ext uri="{FF2B5EF4-FFF2-40B4-BE49-F238E27FC236}">
                <a16:creationId xmlns:a16="http://schemas.microsoft.com/office/drawing/2014/main" id="{D7D03CE3-C032-8721-9E74-6A83D405A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89076" y="4192371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89305EA-4BA4-DF2A-B6E6-9723B67D08BE}"/>
              </a:ext>
            </a:extLst>
          </p:cNvPr>
          <p:cNvSpPr txBox="1"/>
          <p:nvPr/>
        </p:nvSpPr>
        <p:spPr bwMode="auto">
          <a:xfrm>
            <a:off x="8092431" y="3897221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Susan Howes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DCF4A4-A79A-14F2-C6D9-8406EA12388C}"/>
              </a:ext>
            </a:extLst>
          </p:cNvPr>
          <p:cNvSpPr txBox="1"/>
          <p:nvPr/>
        </p:nvSpPr>
        <p:spPr bwMode="auto">
          <a:xfrm>
            <a:off x="10904320" y="525415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Abdullatif Al-Omair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8EE407-D573-8F0B-A759-1193D4FB4002}"/>
              </a:ext>
            </a:extLst>
          </p:cNvPr>
          <p:cNvSpPr txBox="1"/>
          <p:nvPr/>
        </p:nvSpPr>
        <p:spPr bwMode="auto">
          <a:xfrm>
            <a:off x="10851051" y="3897221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/>
                <a:cs typeface="Arial"/>
              </a:rPr>
              <a:t>Rahim Masoudi</a:t>
            </a:r>
          </a:p>
        </p:txBody>
      </p:sp>
      <p:pic>
        <p:nvPicPr>
          <p:cNvPr id="54" name="Picture 12">
            <a:extLst>
              <a:ext uri="{FF2B5EF4-FFF2-40B4-BE49-F238E27FC236}">
                <a16:creationId xmlns:a16="http://schemas.microsoft.com/office/drawing/2014/main" id="{DFF72DC3-9F39-E861-1AA1-747FDCF79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84699" y="2799843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6C9B48EF-2327-AEE1-07D8-8DA8758FF409}"/>
              </a:ext>
            </a:extLst>
          </p:cNvPr>
          <p:cNvSpPr txBox="1"/>
          <p:nvPr/>
        </p:nvSpPr>
        <p:spPr bwMode="auto">
          <a:xfrm>
            <a:off x="8039484" y="5269258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Riverson Oppong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6">
            <a:extLst>
              <a:ext uri="{FF2B5EF4-FFF2-40B4-BE49-F238E27FC236}">
                <a16:creationId xmlns:a16="http://schemas.microsoft.com/office/drawing/2014/main" id="{4DE3505C-27BF-F8AD-ED9C-08EA9818F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r="917"/>
          <a:stretch/>
        </p:blipFill>
        <p:spPr bwMode="auto">
          <a:xfrm>
            <a:off x="8104433" y="2844705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>
            <a:extLst>
              <a:ext uri="{FF2B5EF4-FFF2-40B4-BE49-F238E27FC236}">
                <a16:creationId xmlns:a16="http://schemas.microsoft.com/office/drawing/2014/main" id="{67CDE42F-B6E4-0CF5-9949-284CFEA08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29937" y="4150761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2">
            <a:extLst>
              <a:ext uri="{FF2B5EF4-FFF2-40B4-BE49-F238E27FC236}">
                <a16:creationId xmlns:a16="http://schemas.microsoft.com/office/drawing/2014/main" id="{09A35B84-6ECA-7EF6-C886-B51779D5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19182" y="4135402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A522D4-8839-BDBE-D1AF-DBE86CB71BE6}"/>
              </a:ext>
            </a:extLst>
          </p:cNvPr>
          <p:cNvSpPr txBox="1"/>
          <p:nvPr/>
        </p:nvSpPr>
        <p:spPr bwMode="auto">
          <a:xfrm>
            <a:off x="9396895" y="3880412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Kern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A5AA396A-2B24-85C9-97D8-A6B1E1B65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80235" y="2763365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26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A3D4E-1323-43DA-81E4-B4DB1E59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Finance Committee – October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B18A50-74BD-499E-8930-167F922D2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0758" y="1246265"/>
            <a:ext cx="7609322" cy="536136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300" dirty="0">
                <a:latin typeface="Calibri" panose="020F0502020204030204" pitchFamily="34" charset="0"/>
                <a:cs typeface="Times New Roman" panose="02020603050405020304" pitchFamily="18" charset="0"/>
              </a:rPr>
              <a:t>Received an update on SPE’s investment portfolio, reporting global investments of $36.7 million as of 30 September 2026.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300" dirty="0">
                <a:latin typeface="Calibri" panose="020F0502020204030204" pitchFamily="34" charset="0"/>
                <a:cs typeface="Times New Roman" panose="02020603050405020304" pitchFamily="18" charset="0"/>
              </a:rPr>
              <a:t>Reviewed KPIs and opportunities for the newly approved strategic plan to deliver clarity on SPE’s long-term financial position.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300" dirty="0">
                <a:latin typeface="Calibri" panose="020F0502020204030204" pitchFamily="34" charset="0"/>
                <a:cs typeface="Times New Roman" panose="02020603050405020304" pitchFamily="18" charset="0"/>
              </a:rPr>
              <a:t>Reported on the ELLM / API &amp; MCP Data License Pipeline.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300" dirty="0">
                <a:latin typeface="Calibri" panose="020F0502020204030204" pitchFamily="34" charset="0"/>
                <a:cs typeface="Times New Roman" panose="02020603050405020304" pitchFamily="18" charset="0"/>
              </a:rPr>
              <a:t>Approved the transfer and management of SPE Foundation assets to  the SPE.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300" dirty="0">
                <a:latin typeface="Calibri" panose="020F0502020204030204" pitchFamily="34" charset="0"/>
                <a:ea typeface="Calibri"/>
                <a:cs typeface="Times New Roman" panose="02020603050405020304" pitchFamily="18" charset="0"/>
              </a:rPr>
              <a:t>Approved sunsetting the Richardson Building Committee as the Richardson building was sold to </a:t>
            </a:r>
            <a:r>
              <a:rPr lang="en-US" sz="1300" dirty="0" err="1">
                <a:latin typeface="Calibri" panose="020F0502020204030204" pitchFamily="34" charset="0"/>
                <a:ea typeface="Calibri"/>
                <a:cs typeface="Times New Roman" panose="02020603050405020304" pitchFamily="18" charset="0"/>
              </a:rPr>
              <a:t>NexPoint</a:t>
            </a:r>
            <a:r>
              <a:rPr lang="en-US" sz="1300" dirty="0">
                <a:latin typeface="Calibri" panose="020F0502020204030204" pitchFamily="34" charset="0"/>
                <a:ea typeface="Calibri"/>
                <a:cs typeface="Times New Roman" panose="02020603050405020304" pitchFamily="18" charset="0"/>
              </a:rPr>
              <a:t> on 30 September </a:t>
            </a:r>
            <a:r>
              <a:rPr lang="en-US" sz="1300">
                <a:latin typeface="Calibri" panose="020F0502020204030204" pitchFamily="34" charset="0"/>
                <a:ea typeface="Calibri"/>
                <a:cs typeface="Times New Roman" panose="02020603050405020304" pitchFamily="18" charset="0"/>
              </a:rPr>
              <a:t>2026.</a:t>
            </a:r>
            <a:endParaRPr lang="en-US" sz="1300" dirty="0">
              <a:latin typeface="Calibri" panose="020F050202020403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376231-4013-A88F-1610-4D343BE046CF}"/>
              </a:ext>
            </a:extLst>
          </p:cNvPr>
          <p:cNvSpPr txBox="1"/>
          <p:nvPr/>
        </p:nvSpPr>
        <p:spPr bwMode="auto">
          <a:xfrm>
            <a:off x="9373815" y="3770772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t>Peggy Rijken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A86765-5F07-A509-5C11-97DE2CC53767}"/>
              </a:ext>
            </a:extLst>
          </p:cNvPr>
          <p:cNvSpPr txBox="1"/>
          <p:nvPr/>
        </p:nvSpPr>
        <p:spPr bwMode="auto">
          <a:xfrm>
            <a:off x="8017649" y="381033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Hazli Kassim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CC6CD2-2E00-6149-A1B8-68AAAA396C6A}"/>
              </a:ext>
            </a:extLst>
          </p:cNvPr>
          <p:cNvSpPr txBox="1"/>
          <p:nvPr/>
        </p:nvSpPr>
        <p:spPr bwMode="auto">
          <a:xfrm>
            <a:off x="7961476" y="2358691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livier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Houzé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9305EA-4BA4-DF2A-B6E6-9723B67D08BE}"/>
              </a:ext>
            </a:extLst>
          </p:cNvPr>
          <p:cNvSpPr txBox="1"/>
          <p:nvPr/>
        </p:nvSpPr>
        <p:spPr bwMode="auto">
          <a:xfrm>
            <a:off x="9321444" y="2358691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Jennifer Miskimins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8EE407-D573-8F0B-A759-1193D4FB4002}"/>
              </a:ext>
            </a:extLst>
          </p:cNvPr>
          <p:cNvSpPr txBox="1"/>
          <p:nvPr/>
        </p:nvSpPr>
        <p:spPr bwMode="auto">
          <a:xfrm>
            <a:off x="10653082" y="376624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Pierre Emmanuel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d’Huart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04EFA8-A4FA-A45F-312E-2F1F2A35E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r="668"/>
          <a:stretch/>
        </p:blipFill>
        <p:spPr>
          <a:xfrm>
            <a:off x="7941121" y="1269677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close-up of a person&#10;&#10;Description automatically generated">
            <a:extLst>
              <a:ext uri="{FF2B5EF4-FFF2-40B4-BE49-F238E27FC236}">
                <a16:creationId xmlns:a16="http://schemas.microsoft.com/office/drawing/2014/main" id="{E8816840-5887-A133-BFBE-919354067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44" y="1293282"/>
            <a:ext cx="1150043" cy="10418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ACD99FAB-7F16-C894-52E2-91B2C6360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r="917"/>
          <a:stretch/>
        </p:blipFill>
        <p:spPr bwMode="auto">
          <a:xfrm>
            <a:off x="10681412" y="1247256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2B71D3-5DA6-2260-B770-DF798D9D3E7A}"/>
              </a:ext>
            </a:extLst>
          </p:cNvPr>
          <p:cNvSpPr txBox="1"/>
          <p:nvPr/>
        </p:nvSpPr>
        <p:spPr bwMode="auto">
          <a:xfrm>
            <a:off x="10711321" y="2358691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Susan Howes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BF37AF-71D1-1FEC-F37B-4A82CC96E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7649" y="2680383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5158396C-25EC-F808-9FF1-C898E90AB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r="3213"/>
          <a:stretch/>
        </p:blipFill>
        <p:spPr bwMode="auto">
          <a:xfrm>
            <a:off x="9338065" y="2680383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86FB86-2DC6-79B7-C71D-98C2F0716C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01143" y="2611105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245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A3D4E-1323-43DA-81E4-B4DB1E59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Audit Committee – October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B18A50-74BD-499E-8930-167F922D2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0758" y="1246265"/>
            <a:ext cx="7123224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 fontAlgn="t">
              <a:buFont typeface="Wingdings" panose="05000000000000000000" pitchFamily="2" charset="2"/>
              <a:buChar char="Ø"/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Received an update on the Cybersecurity Improvement Program, noting that five of six high-risk findings have been remediated, resulting in an overall medium-high risk profile, with the remaining finding under active remediation.</a:t>
            </a:r>
          </a:p>
          <a:p>
            <a:pPr lvl="0" fontAlgn="t">
              <a:buFont typeface="Wingdings" panose="05000000000000000000" pitchFamily="2" charset="2"/>
              <a:buChar char="Ø"/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Received an update from RSM regarding the FY2026 audit communications, including the audit timeline, management and auditor responsibilities, and the overall audit strategy.</a:t>
            </a:r>
          </a:p>
          <a:p>
            <a:pPr lvl="0" fontAlgn="t">
              <a:buFont typeface="Wingdings" panose="05000000000000000000" pitchFamily="2" charset="2"/>
              <a:buChar char="Ø"/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Reviewed the external audit timeline and discussed potential firms to serve as SPE's external auditor going forward.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AF2CD6-EA57-3A17-8803-C4EA428CACBC}"/>
              </a:ext>
            </a:extLst>
          </p:cNvPr>
          <p:cNvSpPr txBox="1"/>
          <p:nvPr/>
        </p:nvSpPr>
        <p:spPr bwMode="auto">
          <a:xfrm>
            <a:off x="8205132" y="3972494"/>
            <a:ext cx="1164962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livier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Houzé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376231-4013-A88F-1610-4D343BE046CF}"/>
              </a:ext>
            </a:extLst>
          </p:cNvPr>
          <p:cNvSpPr txBox="1"/>
          <p:nvPr/>
        </p:nvSpPr>
        <p:spPr bwMode="auto">
          <a:xfrm>
            <a:off x="9117913" y="2583888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Open Sans" panose="020B0606030504020204" pitchFamily="34" charset="0"/>
                <a:cs typeface="Arial" panose="020B0604020202020204" pitchFamily="34" charset="0"/>
              </a:rPr>
              <a:t>Alexey Borisenko</a:t>
            </a: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A86765-5F07-A509-5C11-97DE2CC53767}"/>
              </a:ext>
            </a:extLst>
          </p:cNvPr>
          <p:cNvSpPr txBox="1"/>
          <p:nvPr/>
        </p:nvSpPr>
        <p:spPr bwMode="auto">
          <a:xfrm>
            <a:off x="10514878" y="2555679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Carlos Torres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8EE407-D573-8F0B-A759-1193D4FB4002}"/>
              </a:ext>
            </a:extLst>
          </p:cNvPr>
          <p:cNvSpPr txBox="1"/>
          <p:nvPr/>
        </p:nvSpPr>
        <p:spPr bwMode="auto">
          <a:xfrm>
            <a:off x="7674112" y="251725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Hazli Kassim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74B706-AF3E-6611-0F4D-E6078804C35F}"/>
              </a:ext>
            </a:extLst>
          </p:cNvPr>
          <p:cNvSpPr txBox="1"/>
          <p:nvPr/>
        </p:nvSpPr>
        <p:spPr bwMode="auto">
          <a:xfrm>
            <a:off x="9943420" y="3979249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Ford Brett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D5F99-3E9B-42FB-FB23-0079215D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757" y="1423443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089FEF-5C40-55ED-AFDE-EEE070599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708" y="2895388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09A96D-954E-3656-C1EA-A8ADFF6A8B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1020" y="1435374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2E669B-4FD1-294E-6231-048EE3CF7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70639" y="1528201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7E53F9-D9E3-37D8-FA97-DFDFA0453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950" y="2906282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837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B22E-6823-DF28-5840-1298EC05E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783211-1542-7213-5766-75A1764E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/>
                <a:cs typeface="Arial"/>
              </a:rPr>
              <a:t>Regional Directors – October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CD47A7-486B-1E54-3C09-431ACD79B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059" y="1265627"/>
            <a:ext cx="7671021" cy="530674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00" dirty="0">
                <a:ea typeface="Calibri" panose="020F0502020204030204"/>
                <a:cs typeface="Calibri" panose="020F0502020204030204"/>
              </a:rPr>
              <a:t>Discussed the Regional Director Resource Center.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00" dirty="0">
                <a:ea typeface="Calibri" panose="020F0502020204030204"/>
                <a:cs typeface="Calibri" panose="020F0502020204030204"/>
              </a:rPr>
              <a:t>Regional Directors were invited to participate in the 2027 SPE Live series.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00" dirty="0">
                <a:ea typeface="Calibri" panose="020F0502020204030204"/>
                <a:cs typeface="Calibri" panose="020F0502020204030204"/>
              </a:rPr>
              <a:t>Discussed the minimum 25-student member requirement for student chapters. RDs request the Membership Standing Committee to review the average number of student members per chapter/region and determine a recommendation regarding the minimum requirement.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00" dirty="0">
                <a:ea typeface="Calibri" panose="020F0502020204030204"/>
                <a:cs typeface="Calibri" panose="020F0502020204030204"/>
              </a:rPr>
              <a:t>Regional </a:t>
            </a:r>
            <a:r>
              <a:rPr lang="en-US" sz="1100" dirty="0" err="1">
                <a:ea typeface="Calibri" panose="020F0502020204030204"/>
                <a:cs typeface="Calibri" panose="020F0502020204030204"/>
              </a:rPr>
              <a:t>PetroBowl</a:t>
            </a:r>
            <a:r>
              <a:rPr lang="en-US" sz="1100" dirty="0">
                <a:ea typeface="Calibri" panose="020F0502020204030204"/>
                <a:cs typeface="Calibri" panose="020F0502020204030204"/>
              </a:rPr>
              <a:t> recipients will be recognized during the Young Member Event and 1</a:t>
            </a:r>
            <a:r>
              <a:rPr lang="en-US" sz="1100" baseline="30000" dirty="0">
                <a:ea typeface="Calibri" panose="020F0502020204030204"/>
                <a:cs typeface="Calibri" panose="020F0502020204030204"/>
              </a:rPr>
              <a:t>st</a:t>
            </a:r>
            <a:r>
              <a:rPr lang="en-US" sz="1100" dirty="0">
                <a:ea typeface="Calibri" panose="020F0502020204030204"/>
                <a:cs typeface="Calibri" panose="020F0502020204030204"/>
              </a:rPr>
              <a:t> place winners will be shared at the President’s Luncheon.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00" dirty="0">
                <a:ea typeface="Calibri" panose="020F0502020204030204"/>
                <a:cs typeface="Calibri" panose="020F0502020204030204"/>
              </a:rPr>
              <a:t>2027 SPE President Susan Howes and the RDs discussed regional Section Officers meetings and the opportunities/challenges.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100" dirty="0">
                <a:ea typeface="Calibri" panose="020F0502020204030204"/>
                <a:cs typeface="Calibri" panose="020F0502020204030204"/>
              </a:rPr>
              <a:t>RDs provided regional updates. </a:t>
            </a:r>
          </a:p>
          <a:p>
            <a:pPr marL="0" indent="0">
              <a:buNone/>
            </a:pPr>
            <a:endParaRPr lang="en-US" sz="11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69C466-7F69-C1AD-8421-2BF5C3B25759}"/>
              </a:ext>
            </a:extLst>
          </p:cNvPr>
          <p:cNvSpPr txBox="1"/>
          <p:nvPr/>
        </p:nvSpPr>
        <p:spPr bwMode="auto">
          <a:xfrm>
            <a:off x="7999840" y="3765604"/>
            <a:ext cx="1164962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Pierre-Emmanuel </a:t>
            </a: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Huart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7D98D3-B96C-E275-08E4-CC8854CB4385}"/>
              </a:ext>
            </a:extLst>
          </p:cNvPr>
          <p:cNvSpPr txBox="1"/>
          <p:nvPr/>
        </p:nvSpPr>
        <p:spPr bwMode="auto">
          <a:xfrm>
            <a:off x="9366562" y="3755702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H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azli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Kassim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0B13E6-1AF8-DD04-E5DC-A6B8F8B9726F}"/>
              </a:ext>
            </a:extLst>
          </p:cNvPr>
          <p:cNvSpPr txBox="1"/>
          <p:nvPr/>
        </p:nvSpPr>
        <p:spPr bwMode="auto">
          <a:xfrm>
            <a:off x="10307747" y="6416003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Koji Yamamoto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823077-8B29-0F81-7D95-9838E8CE3863}"/>
              </a:ext>
            </a:extLst>
          </p:cNvPr>
          <p:cNvSpPr txBox="1"/>
          <p:nvPr/>
        </p:nvSpPr>
        <p:spPr bwMode="auto">
          <a:xfrm>
            <a:off x="10668834" y="374285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Maged Mabrook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32C9EC-1759-7FC1-2273-309CA7CF028B}"/>
              </a:ext>
            </a:extLst>
          </p:cNvPr>
          <p:cNvSpPr txBox="1"/>
          <p:nvPr/>
        </p:nvSpPr>
        <p:spPr bwMode="auto">
          <a:xfrm>
            <a:off x="7957438" y="5087127"/>
            <a:ext cx="1282420" cy="360505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Abdullatif Al-Omair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03C530-BC00-92E6-7473-C2BFA220CC0A}"/>
              </a:ext>
            </a:extLst>
          </p:cNvPr>
          <p:cNvSpPr txBox="1"/>
          <p:nvPr/>
        </p:nvSpPr>
        <p:spPr bwMode="auto">
          <a:xfrm>
            <a:off x="7872513" y="2353839"/>
            <a:ext cx="1241323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Kim Oracheski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5B4EF0F-11D0-C064-23AA-D74C5D2E854C}"/>
              </a:ext>
            </a:extLst>
          </p:cNvPr>
          <p:cNvSpPr txBox="1"/>
          <p:nvPr/>
        </p:nvSpPr>
        <p:spPr bwMode="auto">
          <a:xfrm>
            <a:off x="10622291" y="2350202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Neil Boyer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D92A33-1993-AF40-6094-5D45D1F0F0B4}"/>
              </a:ext>
            </a:extLst>
          </p:cNvPr>
          <p:cNvSpPr txBox="1"/>
          <p:nvPr/>
        </p:nvSpPr>
        <p:spPr bwMode="auto">
          <a:xfrm>
            <a:off x="9334929" y="2363070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Alexey Borisenko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A56D75-69C6-9249-1E4E-EB85E6E7CBA9}"/>
              </a:ext>
            </a:extLst>
          </p:cNvPr>
          <p:cNvSpPr txBox="1"/>
          <p:nvPr/>
        </p:nvSpPr>
        <p:spPr bwMode="auto">
          <a:xfrm>
            <a:off x="10779772" y="5105210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arlos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Pedroso</a:t>
            </a:r>
          </a:p>
        </p:txBody>
      </p:sp>
      <p:pic>
        <p:nvPicPr>
          <p:cNvPr id="54" name="Picture 12">
            <a:extLst>
              <a:ext uri="{FF2B5EF4-FFF2-40B4-BE49-F238E27FC236}">
                <a16:creationId xmlns:a16="http://schemas.microsoft.com/office/drawing/2014/main" id="{5EDBBF49-BCF7-CFA8-A9EC-B49E260A9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/>
        </p:blipFill>
        <p:spPr bwMode="auto">
          <a:xfrm>
            <a:off x="7967368" y="1283462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BEBC38-378E-653C-9D1D-3A6A524B6384}"/>
              </a:ext>
            </a:extLst>
          </p:cNvPr>
          <p:cNvSpPr txBox="1"/>
          <p:nvPr/>
        </p:nvSpPr>
        <p:spPr bwMode="auto">
          <a:xfrm>
            <a:off x="8657698" y="6394773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Carlos Torres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685DA8-B615-2304-68D4-FA88AE5618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r="3576"/>
          <a:stretch/>
        </p:blipFill>
        <p:spPr>
          <a:xfrm>
            <a:off x="9368378" y="2662880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81CF33CD-49F6-6CFF-D8B6-77EE95817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r="1042"/>
          <a:stretch/>
        </p:blipFill>
        <p:spPr>
          <a:xfrm>
            <a:off x="10675229" y="4046760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4766DE-C0BE-1446-D7B1-52C74AE48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" r="3005"/>
          <a:stretch/>
        </p:blipFill>
        <p:spPr>
          <a:xfrm>
            <a:off x="7989192" y="2631784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3B19D7-1464-C970-3BE8-C84BF2F4E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" b="1039"/>
          <a:stretch/>
        </p:blipFill>
        <p:spPr>
          <a:xfrm>
            <a:off x="9324299" y="1226273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5C06A140-ADA7-1CE9-DC7B-48FAA1C40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r="3172"/>
          <a:stretch/>
        </p:blipFill>
        <p:spPr bwMode="auto">
          <a:xfrm>
            <a:off x="8663843" y="5291569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59056A6B-4FD1-E82E-8759-3CE480CD9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r="3154"/>
          <a:stretch/>
        </p:blipFill>
        <p:spPr bwMode="auto">
          <a:xfrm>
            <a:off x="10297570" y="5346494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Mohammed Al-Omair">
            <a:extLst>
              <a:ext uri="{FF2B5EF4-FFF2-40B4-BE49-F238E27FC236}">
                <a16:creationId xmlns:a16="http://schemas.microsoft.com/office/drawing/2014/main" id="{82ACA4DC-3A29-EC1C-597E-68AB20264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858" y="3955861"/>
            <a:ext cx="1145591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Riverson-Oppong photo">
            <a:extLst>
              <a:ext uri="{FF2B5EF4-FFF2-40B4-BE49-F238E27FC236}">
                <a16:creationId xmlns:a16="http://schemas.microsoft.com/office/drawing/2014/main" id="{47310BFB-BC87-A112-DAF3-FD2EF891C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299" y="4016254"/>
            <a:ext cx="1214845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546B92-DBB9-E8F4-123F-5516F7E8B7D2}"/>
              </a:ext>
            </a:extLst>
          </p:cNvPr>
          <p:cNvSpPr txBox="1"/>
          <p:nvPr/>
        </p:nvSpPr>
        <p:spPr bwMode="auto">
          <a:xfrm>
            <a:off x="9403085" y="5087127"/>
            <a:ext cx="1113501" cy="368250"/>
          </a:xfrm>
          <a:prstGeom prst="rect">
            <a:avLst/>
          </a:prstGeom>
          <a:noFill/>
          <a:ln w="3175">
            <a:noFill/>
          </a:ln>
        </p:spPr>
        <p:txBody>
          <a:bodyPr wrap="none" lIns="27000" tIns="27000" rIns="0" bIns="0" rtlCol="0">
            <a:no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Riverson Oppong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910C6EE3-E1B5-57B2-4C94-6F39D49AD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53407" y="1220767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F5344-175B-0A62-6B89-CFF6A88190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35385" y="2698247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2943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389F92-B07C-CE4E-ACFE-1742DE9EA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67" y="1329893"/>
            <a:ext cx="7605198" cy="5266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b="1" kern="100" dirty="0">
                <a:cs typeface="Calibri" panose="020F0502020204030204" pitchFamily="34" charset="0"/>
              </a:rPr>
              <a:t>Technical Section Updates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Total of 26 Technical Sections; new reporting and 6 Technical Section awards implemented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New: Acid Stimulation Technical Section and Asset Integrity Technical Section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Merged: Drilling Uncertainty Prediction converged with Drilling System Advancement Technical Section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Increased student and professional members growth with interactive and F2F events</a:t>
            </a:r>
          </a:p>
          <a:p>
            <a:pPr marL="0" indent="0">
              <a:buNone/>
            </a:pPr>
            <a:r>
              <a:rPr lang="en-US" sz="1100" b="1" kern="100" dirty="0">
                <a:cs typeface="Calibri" panose="020F0502020204030204" pitchFamily="34" charset="0"/>
              </a:rPr>
              <a:t>Cross-Discipline Collaboration &amp; Innovation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Continued global collaboration on technical multidisciplinary industry events, publications, competitions, and webinars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Rapid growth of Critical Minerals Technical Section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Upcoming </a:t>
            </a:r>
            <a:r>
              <a:rPr lang="en-US" sz="1100" kern="100" dirty="0" err="1">
                <a:cs typeface="Calibri" panose="020F0502020204030204" pitchFamily="34" charset="0"/>
              </a:rPr>
              <a:t>Drillbotics</a:t>
            </a:r>
            <a:r>
              <a:rPr lang="en-US" sz="1100" kern="100" dirty="0">
                <a:cs typeface="Calibri" panose="020F0502020204030204" pitchFamily="34" charset="0"/>
              </a:rPr>
              <a:t> revamp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Two new Completions Best Practices published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cs typeface="Calibri" panose="020F0502020204030204" pitchFamily="34" charset="0"/>
              </a:rPr>
              <a:t>DSEA Ai4Energy and </a:t>
            </a:r>
            <a:r>
              <a:rPr lang="en-US" sz="1100" kern="100" dirty="0" err="1">
                <a:cs typeface="Calibri" panose="020F0502020204030204" pitchFamily="34" charset="0"/>
              </a:rPr>
              <a:t>Energython</a:t>
            </a:r>
            <a:r>
              <a:rPr lang="en-US" sz="1100" kern="100" dirty="0">
                <a:cs typeface="Calibri" panose="020F0502020204030204" pitchFamily="34" charset="0"/>
              </a:rPr>
              <a:t> competitions successfully completed</a:t>
            </a:r>
          </a:p>
          <a:p>
            <a:pPr marL="0" indent="0">
              <a:buNone/>
            </a:pPr>
            <a:r>
              <a:rPr lang="en-US" sz="1100" b="1" kern="100" dirty="0">
                <a:cs typeface="Calibri" panose="020F0502020204030204" pitchFamily="34" charset="0"/>
              </a:rPr>
              <a:t>Project </a:t>
            </a:r>
            <a:r>
              <a:rPr lang="en-US" sz="1100" b="1" kern="100" dirty="0" err="1">
                <a:cs typeface="Calibri" panose="020F0502020204030204" pitchFamily="34" charset="0"/>
              </a:rPr>
              <a:t>InnerSpace</a:t>
            </a:r>
            <a:r>
              <a:rPr lang="en-US" sz="1100" b="1" kern="100" dirty="0">
                <a:cs typeface="Calibri" panose="020F0502020204030204" pitchFamily="34" charset="0"/>
              </a:rPr>
              <a:t> Geothermal Update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solidFill>
                  <a:srgbClr val="000000"/>
                </a:solidFill>
                <a:cs typeface="Calibri" panose="020F0502020204030204" pitchFamily="34" charset="0"/>
              </a:rPr>
              <a:t>Drilling: Integration of geothermal into revamped </a:t>
            </a:r>
            <a:r>
              <a:rPr lang="en-US" sz="1100" kern="100" dirty="0" err="1">
                <a:solidFill>
                  <a:srgbClr val="000000"/>
                </a:solidFill>
                <a:cs typeface="Calibri" panose="020F0502020204030204" pitchFamily="34" charset="0"/>
              </a:rPr>
              <a:t>Drillbotics</a:t>
            </a:r>
            <a:r>
              <a:rPr lang="en-US" sz="1100" kern="100" dirty="0">
                <a:solidFill>
                  <a:srgbClr val="000000"/>
                </a:solidFill>
                <a:cs typeface="Calibri" panose="020F0502020204030204" pitchFamily="34" charset="0"/>
              </a:rPr>
              <a:t> program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solidFill>
                  <a:srgbClr val="000000"/>
                </a:solidFill>
                <a:cs typeface="Calibri" panose="020F0502020204030204" pitchFamily="34" charset="0"/>
              </a:rPr>
              <a:t>P&amp;O/PFC: Paper and presentation on critical aspects of geothermal production systems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solidFill>
                  <a:srgbClr val="000000"/>
                </a:solidFill>
                <a:cs typeface="Calibri" panose="020F0502020204030204" pitchFamily="34" charset="0"/>
              </a:rPr>
              <a:t>Completions: Paper and presentation on current state of well completions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solidFill>
                  <a:srgbClr val="000000"/>
                </a:solidFill>
                <a:cs typeface="Calibri" panose="020F0502020204030204" pitchFamily="34" charset="0"/>
              </a:rPr>
              <a:t>DSEA: Three-phase program includes 6 learning webinars, upcoming capstone geothermal business plan competition, and award winners’ innovation spotlight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100" kern="100" dirty="0">
                <a:solidFill>
                  <a:srgbClr val="000000"/>
                </a:solidFill>
                <a:cs typeface="Calibri" panose="020F0502020204030204" pitchFamily="34" charset="0"/>
              </a:rPr>
              <a:t>Reservoir/HSES: GRMS principles translated into application case studies toward GRMS practical application guidelines </a:t>
            </a:r>
            <a:endParaRPr lang="en-US" sz="11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endParaRPr lang="en-US" sz="11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23A821-0519-8E4E-998F-6D3F6B179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Technical Directors – October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8D141-1D3E-9940-B0D8-3041F8C64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04110-284E-3741-8974-B7F2B05B0C74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84D030-222B-0BDC-0F2C-029B9AACF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17413" y="1551628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8B4404-A362-5890-5BDC-633FE4601936}"/>
              </a:ext>
            </a:extLst>
          </p:cNvPr>
          <p:cNvSpPr txBox="1"/>
          <p:nvPr/>
        </p:nvSpPr>
        <p:spPr>
          <a:xfrm>
            <a:off x="9336115" y="4186929"/>
            <a:ext cx="11972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Peggy Rijken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DA2A8B-BEE5-3C96-797D-47D1CA155C2D}"/>
              </a:ext>
            </a:extLst>
          </p:cNvPr>
          <p:cNvSpPr txBox="1"/>
          <p:nvPr/>
        </p:nvSpPr>
        <p:spPr>
          <a:xfrm>
            <a:off x="7947852" y="4162342"/>
            <a:ext cx="14516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Rahim Masoudi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2A9DE2-A188-6051-B53C-44B1CCA41E51}"/>
              </a:ext>
            </a:extLst>
          </p:cNvPr>
          <p:cNvSpPr txBox="1"/>
          <p:nvPr/>
        </p:nvSpPr>
        <p:spPr>
          <a:xfrm>
            <a:off x="10318940" y="2644086"/>
            <a:ext cx="14516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Kern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A29542-305A-0185-F915-9E21391F9E15}"/>
              </a:ext>
            </a:extLst>
          </p:cNvPr>
          <p:cNvSpPr txBox="1"/>
          <p:nvPr/>
        </p:nvSpPr>
        <p:spPr>
          <a:xfrm>
            <a:off x="7947852" y="2651720"/>
            <a:ext cx="14516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Sushma Bhan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B681AC-9951-3640-E402-1504724BC17B}"/>
              </a:ext>
            </a:extLst>
          </p:cNvPr>
          <p:cNvSpPr txBox="1"/>
          <p:nvPr/>
        </p:nvSpPr>
        <p:spPr>
          <a:xfrm>
            <a:off x="9124869" y="2665387"/>
            <a:ext cx="14516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Linda Battalora</a:t>
            </a:r>
          </a:p>
        </p:txBody>
      </p:sp>
      <p:pic>
        <p:nvPicPr>
          <p:cNvPr id="11" name="Picture 2" descr="Rahim Masoudi">
            <a:extLst>
              <a:ext uri="{FF2B5EF4-FFF2-40B4-BE49-F238E27FC236}">
                <a16:creationId xmlns:a16="http://schemas.microsoft.com/office/drawing/2014/main" id="{494E9B47-26E5-7F3F-919A-1146EA643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062" y="3071254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eggy Rijken">
            <a:extLst>
              <a:ext uri="{FF2B5EF4-FFF2-40B4-BE49-F238E27FC236}">
                <a16:creationId xmlns:a16="http://schemas.microsoft.com/office/drawing/2014/main" id="{F2A43A86-6145-21C5-6F24-2C0AE6E9C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461" y="3063902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9C904A-9513-A886-AFAA-0723834A66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092" t="3989" r="10865" b="16237"/>
          <a:stretch>
            <a:fillRect/>
          </a:stretch>
        </p:blipFill>
        <p:spPr>
          <a:xfrm>
            <a:off x="9288938" y="1562775"/>
            <a:ext cx="1123471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08B9BFD8-FFB3-3AB2-2835-3B8407CDE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5120" y="1532008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5C9E89-EAE9-CF84-F025-1C5DDB40C0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5129" y="3063902"/>
            <a:ext cx="1133856" cy="1133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EB4599D-9BFD-78F5-2015-3124CD3A2A22}"/>
              </a:ext>
            </a:extLst>
          </p:cNvPr>
          <p:cNvSpPr txBox="1"/>
          <p:nvPr/>
        </p:nvSpPr>
        <p:spPr>
          <a:xfrm>
            <a:off x="10518049" y="4176100"/>
            <a:ext cx="14071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Gregory Stephenson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30666"/>
      </p:ext>
    </p:extLst>
  </p:cSld>
  <p:clrMapOvr>
    <a:masterClrMapping/>
  </p:clrMapOvr>
</p:sld>
</file>

<file path=ppt/theme/theme1.xml><?xml version="1.0" encoding="utf-8"?>
<a:theme xmlns:a="http://schemas.openxmlformats.org/drawingml/2006/main" name="SPE2020_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E2020_Theme2" id="{017F94C9-8924-419A-AB59-E22BA634C8C3}" vid="{170D8B9C-5637-4756-8D7C-765330C0C5D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5496"/>
      </a:accent1>
      <a:accent2>
        <a:srgbClr val="A5A5A5"/>
      </a:accent2>
      <a:accent3>
        <a:srgbClr val="ED7D31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E Board PPT Template - 2020" id="{F9B77B71-FCE2-4E3C-8975-6C5C6646F914}" vid="{6126CB85-28C8-405F-BBDF-E032B72315A7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E Board PPT Template - 2020" id="{F9B77B71-FCE2-4E3C-8975-6C5C6646F914}" vid="{6126CB85-28C8-405F-BBDF-E032B72315A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61d985-6436-47e4-8880-7d82fa4c3c4a" xsi:nil="true"/>
    <lcf76f155ced4ddcb4097134ff3c332f xmlns="2a6cacb5-4793-4abf-b2e6-ab2704092c5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F3AD68EB44E54AA6EE67A463C67B32" ma:contentTypeVersion="15" ma:contentTypeDescription="Create a new document." ma:contentTypeScope="" ma:versionID="0b98a2d54580ea72cd737794ebd6fe93">
  <xsd:schema xmlns:xsd="http://www.w3.org/2001/XMLSchema" xmlns:xs="http://www.w3.org/2001/XMLSchema" xmlns:p="http://schemas.microsoft.com/office/2006/metadata/properties" xmlns:ns2="2a6cacb5-4793-4abf-b2e6-ab2704092c5e" xmlns:ns3="0961d985-6436-47e4-8880-7d82fa4c3c4a" targetNamespace="http://schemas.microsoft.com/office/2006/metadata/properties" ma:root="true" ma:fieldsID="83a8d4068b41ed216911a26e3bba60bf" ns2:_="" ns3:_="">
    <xsd:import namespace="2a6cacb5-4793-4abf-b2e6-ab2704092c5e"/>
    <xsd:import namespace="0961d985-6436-47e4-8880-7d82fa4c3c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6cacb5-4793-4abf-b2e6-ab2704092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c7737f22-6d05-4034-9402-ec8eae64a2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1d985-6436-47e4-8880-7d82fa4c3c4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50bcfa9-7aaa-4b7c-bd45-4d95144ad8fc}" ma:internalName="TaxCatchAll" ma:showField="CatchAllData" ma:web="0961d985-6436-47e4-8880-7d82fa4c3c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3E4E8C-A725-4A03-A261-8655B993C399}">
  <ds:schemaRefs>
    <ds:schemaRef ds:uri="http://schemas.microsoft.com/office/2006/metadata/properties"/>
    <ds:schemaRef ds:uri="http://schemas.microsoft.com/office/infopath/2007/PartnerControls"/>
    <ds:schemaRef ds:uri="0961d985-6436-47e4-8880-7d82fa4c3c4a"/>
    <ds:schemaRef ds:uri="2a6cacb5-4793-4abf-b2e6-ab2704092c5e"/>
  </ds:schemaRefs>
</ds:datastoreItem>
</file>

<file path=customXml/itemProps2.xml><?xml version="1.0" encoding="utf-8"?>
<ds:datastoreItem xmlns:ds="http://schemas.openxmlformats.org/officeDocument/2006/customXml" ds:itemID="{7DBB020D-F80F-4AC1-8309-B4D9159CD9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6cacb5-4793-4abf-b2e6-ab2704092c5e"/>
    <ds:schemaRef ds:uri="0961d985-6436-47e4-8880-7d82fa4c3c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CB3256-7099-48D8-95D0-AC42AE2F54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SPE2020_Theme2</Template>
  <TotalTime>2055</TotalTime>
  <Words>1068</Words>
  <Application>Microsoft Office PowerPoint</Application>
  <PresentationFormat>Widescreen</PresentationFormat>
  <Paragraphs>143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System Font Regular</vt:lpstr>
      <vt:lpstr>Wingdings</vt:lpstr>
      <vt:lpstr>SPE2020_Theme2</vt:lpstr>
      <vt:lpstr>Custom Design</vt:lpstr>
      <vt:lpstr>Office Theme</vt:lpstr>
      <vt:lpstr>1_Office Theme</vt:lpstr>
      <vt:lpstr>SPE Board of Directors Meeting, October 2026</vt:lpstr>
      <vt:lpstr>Membership &amp; Engagement Committee – October 2026</vt:lpstr>
      <vt:lpstr>Technical Content Committee – October 2026</vt:lpstr>
      <vt:lpstr>Finance Committee – October 2026</vt:lpstr>
      <vt:lpstr>Audit Committee – October 2026</vt:lpstr>
      <vt:lpstr>Regional Directors – October 2026</vt:lpstr>
      <vt:lpstr>Technical Directors – October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Content – January 2023</dc:title>
  <dc:creator>Rebekah Stacha</dc:creator>
  <cp:lastModifiedBy>Taylor Kass</cp:lastModifiedBy>
  <cp:revision>527</cp:revision>
  <dcterms:created xsi:type="dcterms:W3CDTF">2023-02-07T17:44:50Z</dcterms:created>
  <dcterms:modified xsi:type="dcterms:W3CDTF">2026-10-29T12:55:08Z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0x010100CCF3AD68EB44E54AA6EE67A463C67B32</vt:lpwstr>
  </property>
  <property fmtid="{D5CDD505-2E9C-101B-9397-08002B2CF9AE}" pid="3" name="MediaServiceImageTags">
    <vt:lpwstr/>
  </property>
</Properties>
</file>