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8953500" cy="7505700"/>
  <p:notesSz cx="8953500" cy="750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83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53500" cy="7505700"/>
          </a:xfrm>
          <a:custGeom>
            <a:avLst/>
            <a:gdLst/>
            <a:ahLst/>
            <a:cxnLst/>
            <a:rect l="l" t="t" r="r" b="b"/>
            <a:pathLst>
              <a:path w="8953500" h="7505700">
                <a:moveTo>
                  <a:pt x="8953499" y="7505699"/>
                </a:moveTo>
                <a:lnTo>
                  <a:pt x="0" y="7505699"/>
                </a:lnTo>
                <a:lnTo>
                  <a:pt x="0" y="0"/>
                </a:lnTo>
                <a:lnTo>
                  <a:pt x="8953499" y="0"/>
                </a:lnTo>
                <a:lnTo>
                  <a:pt x="8953499" y="7505699"/>
                </a:lnTo>
                <a:close/>
              </a:path>
            </a:pathLst>
          </a:custGeom>
          <a:solidFill>
            <a:srgbClr val="00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6363" y="1100385"/>
            <a:ext cx="1676399" cy="2514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2824" y="-22224"/>
            <a:ext cx="31278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0AB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43025" y="4203192"/>
            <a:ext cx="6267450" cy="187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0AB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0AB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7675" y="1726311"/>
            <a:ext cx="3894772" cy="4953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11052" y="1726311"/>
            <a:ext cx="3894772" cy="4953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0AB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53500" cy="7505700"/>
          </a:xfrm>
          <a:custGeom>
            <a:avLst/>
            <a:gdLst/>
            <a:ahLst/>
            <a:cxnLst/>
            <a:rect l="l" t="t" r="r" b="b"/>
            <a:pathLst>
              <a:path w="8953500" h="7505700">
                <a:moveTo>
                  <a:pt x="8953499" y="7505699"/>
                </a:moveTo>
                <a:lnTo>
                  <a:pt x="0" y="7505699"/>
                </a:lnTo>
                <a:lnTo>
                  <a:pt x="0" y="0"/>
                </a:lnTo>
                <a:lnTo>
                  <a:pt x="8953499" y="0"/>
                </a:lnTo>
                <a:lnTo>
                  <a:pt x="8953499" y="7505699"/>
                </a:lnTo>
                <a:close/>
              </a:path>
            </a:pathLst>
          </a:custGeom>
          <a:solidFill>
            <a:srgbClr val="00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477" y="-54133"/>
            <a:ext cx="8368545" cy="111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0AB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055" y="2994914"/>
            <a:ext cx="8272145" cy="402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44190" y="6980301"/>
            <a:ext cx="2865120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7675" y="6980301"/>
            <a:ext cx="2059305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46520" y="6980301"/>
            <a:ext cx="2059305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cognition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290060" cy="6337935"/>
            <a:chOff x="0" y="0"/>
            <a:chExt cx="4290060" cy="6337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191068" cy="4311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166" y="636838"/>
              <a:ext cx="3131597" cy="29830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543" y="2230794"/>
              <a:ext cx="2214297" cy="23732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722" y="2419939"/>
              <a:ext cx="2917751" cy="2778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83" y="4156212"/>
              <a:ext cx="2181600" cy="2181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7205" y="4512181"/>
              <a:ext cx="1709662" cy="162952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00834" y="101281"/>
            <a:ext cx="2419349" cy="1295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25239" y="4901183"/>
            <a:ext cx="4657343" cy="160934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730751" y="798575"/>
            <a:ext cx="4859020" cy="5057140"/>
            <a:chOff x="3730751" y="798575"/>
            <a:chExt cx="4859020" cy="5057140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0751" y="798575"/>
              <a:ext cx="4858511" cy="30205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0751" y="2834639"/>
              <a:ext cx="4858511" cy="30205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26735" y="2346959"/>
              <a:ext cx="2008631" cy="18775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624" y="1007613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223" rIns="0" bIns="0" rtlCol="0">
            <a:spAutoFit/>
          </a:bodyPr>
          <a:lstStyle/>
          <a:p>
            <a:pPr marL="635000">
              <a:lnSpc>
                <a:spcPct val="100000"/>
              </a:lnSpc>
              <a:spcBef>
                <a:spcPts val="100"/>
              </a:spcBef>
            </a:pPr>
            <a:r>
              <a:rPr sz="3100" spc="90" dirty="0"/>
              <a:t>Reservoir</a:t>
            </a:r>
            <a:r>
              <a:rPr sz="3100" spc="-114" dirty="0"/>
              <a:t> </a:t>
            </a:r>
            <a:r>
              <a:rPr sz="3100" spc="110" dirty="0"/>
              <a:t>Description</a:t>
            </a:r>
            <a:r>
              <a:rPr sz="3100" spc="-110" dirty="0"/>
              <a:t> </a:t>
            </a:r>
            <a:r>
              <a:rPr sz="3100" spc="180" dirty="0"/>
              <a:t>and</a:t>
            </a:r>
            <a:r>
              <a:rPr sz="3100" spc="-114" dirty="0"/>
              <a:t> </a:t>
            </a:r>
            <a:r>
              <a:rPr sz="3100" spc="160" dirty="0"/>
              <a:t>Dynamics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447881" y="1800155"/>
            <a:ext cx="23380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280">
              <a:lnSpc>
                <a:spcPct val="114599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Jody</a:t>
            </a:r>
            <a:r>
              <a:rPr sz="24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60" dirty="0">
                <a:solidFill>
                  <a:srgbClr val="FFFFFF"/>
                </a:solidFill>
                <a:latin typeface="Trebuchet MS"/>
                <a:cs typeface="Trebuchet MS"/>
              </a:rPr>
              <a:t>Mahoney </a:t>
            </a:r>
            <a:r>
              <a:rPr sz="2400" b="1" spc="145" dirty="0">
                <a:solidFill>
                  <a:srgbClr val="FFFFFF"/>
                </a:solidFill>
                <a:latin typeface="Trebuchet MS"/>
                <a:cs typeface="Trebuchet MS"/>
              </a:rPr>
              <a:t>BHP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90" dirty="0">
                <a:solidFill>
                  <a:srgbClr val="FFFFFF"/>
                </a:solidFill>
                <a:latin typeface="Trebuchet MS"/>
                <a:cs typeface="Trebuchet MS"/>
              </a:rPr>
              <a:t>Petroleum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306" y="4055754"/>
            <a:ext cx="806958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Jody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Mahoney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currently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Head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Gulf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Mexico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Assets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Woodside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Energy.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Prior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this,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Jody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has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managed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several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Subsurface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teams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across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Gulf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Mexico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Trinidad,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Operated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Lucida Sans"/>
                <a:cs typeface="Lucida Sans"/>
              </a:rPr>
              <a:t>Non-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Operated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assets. </a:t>
            </a:r>
            <a:r>
              <a:rPr sz="1500" spc="-114" dirty="0">
                <a:solidFill>
                  <a:srgbClr val="FFFFFF"/>
                </a:solidFill>
                <a:latin typeface="Lucida Sans"/>
                <a:cs typeface="Lucida Sans"/>
              </a:rPr>
              <a:t>As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leader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integrated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teams,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Jody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thrives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bringing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people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together to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realize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common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Lucida Sans"/>
                <a:cs typeface="Lucida Sans"/>
              </a:rPr>
              <a:t>goal,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adding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value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to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business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through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technical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excellence,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compelling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reasoning,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vision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future.</a:t>
            </a:r>
            <a:endParaRPr sz="1500">
              <a:latin typeface="Lucida Sans"/>
              <a:cs typeface="Lucida Sans"/>
            </a:endParaRPr>
          </a:p>
          <a:p>
            <a:pPr marL="12700" marR="487045" algn="just">
              <a:lnSpc>
                <a:spcPct val="116700"/>
              </a:lnSpc>
            </a:pP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Jody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joined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Lucida Sans"/>
                <a:cs typeface="Lucida Sans"/>
              </a:rPr>
              <a:t>BHP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over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10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years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ago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Perth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Australia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has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worked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various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Reservoir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Engineering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Planning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roles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Australia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US.</a:t>
            </a:r>
            <a:r>
              <a:rPr sz="1500" spc="2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Jody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holds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Bachelor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Petroleum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Engineering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(Hons.)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The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University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New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South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Wales</a:t>
            </a:r>
            <a:endParaRPr sz="1500">
              <a:latin typeface="Lucida Sans"/>
              <a:cs typeface="Lucid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056" y="1128105"/>
            <a:ext cx="4089400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95"/>
              </a:spcBef>
            </a:pPr>
            <a:r>
              <a:rPr sz="7400" spc="75" dirty="0">
                <a:latin typeface="Tahoma"/>
                <a:cs typeface="Tahoma"/>
              </a:rPr>
              <a:t>Service </a:t>
            </a:r>
            <a:r>
              <a:rPr sz="7400" spc="165" dirty="0">
                <a:latin typeface="Tahoma"/>
                <a:cs typeface="Tahoma"/>
              </a:rPr>
              <a:t>Awards </a:t>
            </a:r>
            <a:r>
              <a:rPr sz="7400" spc="150" dirty="0">
                <a:latin typeface="Tahoma"/>
                <a:cs typeface="Tahoma"/>
              </a:rPr>
              <a:t>Winners</a:t>
            </a:r>
            <a:endParaRPr sz="7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262" y="1262447"/>
            <a:ext cx="7576820" cy="38760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415"/>
              </a:lnSpc>
              <a:spcBef>
                <a:spcPts val="120"/>
              </a:spcBef>
            </a:pPr>
            <a:r>
              <a:rPr sz="3250" spc="75" dirty="0">
                <a:solidFill>
                  <a:srgbClr val="F0AB00"/>
                </a:solidFill>
                <a:latin typeface="Lucida Sans Unicode"/>
                <a:cs typeface="Lucida Sans Unicode"/>
              </a:rPr>
              <a:t>THE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270" dirty="0">
                <a:solidFill>
                  <a:srgbClr val="F0AB00"/>
                </a:solidFill>
                <a:latin typeface="Lucida Sans Unicode"/>
                <a:cs typeface="Lucida Sans Unicode"/>
              </a:rPr>
              <a:t>SPE</a:t>
            </a:r>
            <a:r>
              <a:rPr sz="3250" spc="-204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25" dirty="0">
                <a:solidFill>
                  <a:srgbClr val="F0AB00"/>
                </a:solidFill>
                <a:latin typeface="Lucida Sans Unicode"/>
                <a:cs typeface="Lucida Sans Unicode"/>
              </a:rPr>
              <a:t>REGIONAL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80" dirty="0">
                <a:solidFill>
                  <a:srgbClr val="F0AB00"/>
                </a:solidFill>
                <a:latin typeface="Lucida Sans Unicode"/>
                <a:cs typeface="Lucida Sans Unicode"/>
              </a:rPr>
              <a:t>SERVICE</a:t>
            </a:r>
            <a:endParaRPr sz="3250">
              <a:latin typeface="Lucida Sans Unicode"/>
              <a:cs typeface="Lucida Sans Unicode"/>
            </a:endParaRPr>
          </a:p>
          <a:p>
            <a:pPr marL="654050" marR="111125" indent="-535940">
              <a:lnSpc>
                <a:spcPct val="75200"/>
              </a:lnSpc>
              <a:spcBef>
                <a:spcPts val="480"/>
              </a:spcBef>
              <a:tabLst>
                <a:tab pos="950594" algn="l"/>
              </a:tabLst>
            </a:pPr>
            <a:r>
              <a:rPr sz="4875" spc="254" baseline="-50427" dirty="0">
                <a:solidFill>
                  <a:srgbClr val="F0AB00"/>
                </a:solidFill>
                <a:latin typeface="Lucida Sans Unicode"/>
                <a:cs typeface="Lucida Sans Unicode"/>
              </a:rPr>
              <a:t>EX</a:t>
            </a:r>
            <a:r>
              <a:rPr sz="4875" baseline="-50427" dirty="0">
                <a:solidFill>
                  <a:srgbClr val="F0AB00"/>
                </a:solidFill>
                <a:latin typeface="Lucida Sans Unicode"/>
                <a:cs typeface="Lucida Sans Unicode"/>
              </a:rPr>
              <a:t>		</a:t>
            </a:r>
            <a:r>
              <a:rPr sz="3250" spc="210" dirty="0">
                <a:solidFill>
                  <a:srgbClr val="F0AB00"/>
                </a:solidFill>
                <a:latin typeface="Lucida Sans Unicode"/>
                <a:cs typeface="Lucida Sans Unicode"/>
              </a:rPr>
              <a:t>AWARDS</a:t>
            </a:r>
            <a:r>
              <a:rPr sz="3250" spc="-22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210" dirty="0">
                <a:solidFill>
                  <a:srgbClr val="F0AB00"/>
                </a:solidFill>
                <a:latin typeface="Lucida Sans Unicode"/>
                <a:cs typeface="Lucida Sans Unicode"/>
              </a:rPr>
              <a:t>ACKNOWLEDGES </a:t>
            </a:r>
            <a:r>
              <a:rPr sz="3250" spc="135" dirty="0">
                <a:solidFill>
                  <a:srgbClr val="F0AB00"/>
                </a:solidFill>
                <a:latin typeface="Lucida Sans Unicode"/>
                <a:cs typeface="Lucida Sans Unicode"/>
              </a:rPr>
              <a:t>CEPTIONAL</a:t>
            </a:r>
            <a:r>
              <a:rPr sz="3250" spc="-204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40" dirty="0">
                <a:solidFill>
                  <a:srgbClr val="F0AB00"/>
                </a:solidFill>
                <a:latin typeface="Lucida Sans Unicode"/>
                <a:cs typeface="Lucida Sans Unicode"/>
              </a:rPr>
              <a:t>CONTRIBUTIONS</a:t>
            </a:r>
            <a:r>
              <a:rPr sz="3250" spc="-20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70" dirty="0">
                <a:solidFill>
                  <a:srgbClr val="F0AB00"/>
                </a:solidFill>
                <a:latin typeface="Lucida Sans Unicode"/>
                <a:cs typeface="Lucida Sans Unicode"/>
              </a:rPr>
              <a:t>TO</a:t>
            </a:r>
            <a:endParaRPr sz="3250">
              <a:latin typeface="Lucida Sans Unicode"/>
              <a:cs typeface="Lucida Sans Unicode"/>
            </a:endParaRPr>
          </a:p>
          <a:p>
            <a:pPr marL="76200" marR="421640" indent="353060">
              <a:lnSpc>
                <a:spcPct val="75200"/>
              </a:lnSpc>
            </a:pPr>
            <a:r>
              <a:rPr sz="4875" spc="262" baseline="-50427" dirty="0">
                <a:solidFill>
                  <a:srgbClr val="F0AB00"/>
                </a:solidFill>
                <a:latin typeface="Lucida Sans Unicode"/>
                <a:cs typeface="Lucida Sans Unicode"/>
              </a:rPr>
              <a:t>E</a:t>
            </a:r>
            <a:r>
              <a:rPr sz="3250" spc="175" dirty="0">
                <a:solidFill>
                  <a:srgbClr val="F0AB00"/>
                </a:solidFill>
                <a:latin typeface="Lucida Sans Unicode"/>
                <a:cs typeface="Lucida Sans Unicode"/>
              </a:rPr>
              <a:t>THE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70" dirty="0">
                <a:solidFill>
                  <a:srgbClr val="F0AB00"/>
                </a:solidFill>
                <a:latin typeface="Lucida Sans Unicode"/>
                <a:cs typeface="Lucida Sans Unicode"/>
              </a:rPr>
              <a:t>SOCIETY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30" dirty="0">
                <a:solidFill>
                  <a:srgbClr val="F0AB00"/>
                </a:solidFill>
                <a:latin typeface="Lucida Sans Unicode"/>
                <a:cs typeface="Lucida Sans Unicode"/>
              </a:rPr>
              <a:t>OF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40" dirty="0">
                <a:solidFill>
                  <a:srgbClr val="F0AB00"/>
                </a:solidFill>
                <a:latin typeface="Lucida Sans Unicode"/>
                <a:cs typeface="Lucida Sans Unicode"/>
              </a:rPr>
              <a:t>PETROLEUM </a:t>
            </a:r>
            <a:r>
              <a:rPr sz="4875" spc="262" baseline="-50427" dirty="0">
                <a:solidFill>
                  <a:srgbClr val="F0AB00"/>
                </a:solidFill>
                <a:latin typeface="Lucida Sans Unicode"/>
                <a:cs typeface="Lucida Sans Unicode"/>
              </a:rPr>
              <a:t>RE</a:t>
            </a:r>
            <a:r>
              <a:rPr sz="4875" spc="-442" baseline="-50427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65" dirty="0">
                <a:solidFill>
                  <a:srgbClr val="F0AB00"/>
                </a:solidFill>
                <a:latin typeface="Lucida Sans Unicode"/>
                <a:cs typeface="Lucida Sans Unicode"/>
              </a:rPr>
              <a:t>NGINEERS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0AB00"/>
                </a:solidFill>
                <a:latin typeface="Lucida Sans Unicode"/>
                <a:cs typeface="Lucida Sans Unicode"/>
              </a:rPr>
              <a:t>AT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75" dirty="0">
                <a:solidFill>
                  <a:srgbClr val="F0AB00"/>
                </a:solidFill>
                <a:latin typeface="Lucida Sans Unicode"/>
                <a:cs typeface="Lucida Sans Unicode"/>
              </a:rPr>
              <a:t>THE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70" dirty="0">
                <a:solidFill>
                  <a:srgbClr val="F0AB00"/>
                </a:solidFill>
                <a:latin typeface="Lucida Sans Unicode"/>
                <a:cs typeface="Lucida Sans Unicode"/>
              </a:rPr>
              <a:t>SECTION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90" dirty="0">
                <a:solidFill>
                  <a:srgbClr val="F0AB00"/>
                </a:solidFill>
                <a:latin typeface="Lucida Sans Unicode"/>
                <a:cs typeface="Lucida Sans Unicode"/>
              </a:rPr>
              <a:t>OR</a:t>
            </a:r>
            <a:endParaRPr sz="3250">
              <a:latin typeface="Lucida Sans Unicode"/>
              <a:cs typeface="Lucida Sans Unicode"/>
            </a:endParaRPr>
          </a:p>
          <a:p>
            <a:pPr marL="52069" algn="ctr">
              <a:lnSpc>
                <a:spcPts val="2450"/>
              </a:lnSpc>
            </a:pPr>
            <a:r>
              <a:rPr sz="4875" spc="262" baseline="-50427" dirty="0">
                <a:solidFill>
                  <a:srgbClr val="F0AB00"/>
                </a:solidFill>
                <a:latin typeface="Lucida Sans Unicode"/>
                <a:cs typeface="Lucida Sans Unicode"/>
              </a:rPr>
              <a:t>SI</a:t>
            </a:r>
            <a:r>
              <a:rPr sz="4875" spc="-165" baseline="-50427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10" dirty="0">
                <a:solidFill>
                  <a:srgbClr val="F0AB00"/>
                </a:solidFill>
                <a:latin typeface="Lucida Sans Unicode"/>
                <a:cs typeface="Lucida Sans Unicode"/>
              </a:rPr>
              <a:t>GIONAL</a:t>
            </a:r>
            <a:r>
              <a:rPr sz="3250" spc="-19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20" dirty="0">
                <a:solidFill>
                  <a:srgbClr val="F0AB00"/>
                </a:solidFill>
                <a:latin typeface="Lucida Sans Unicode"/>
                <a:cs typeface="Lucida Sans Unicode"/>
              </a:rPr>
              <a:t>LEVEL</a:t>
            </a:r>
            <a:r>
              <a:rPr sz="3250" spc="-185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0AB00"/>
                </a:solidFill>
                <a:latin typeface="Lucida Sans Unicode"/>
                <a:cs typeface="Lucida Sans Unicode"/>
              </a:rPr>
              <a:t>AND</a:t>
            </a:r>
            <a:r>
              <a:rPr sz="3250" spc="-19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75" dirty="0">
                <a:solidFill>
                  <a:srgbClr val="F0AB00"/>
                </a:solidFill>
                <a:latin typeface="Lucida Sans Unicode"/>
                <a:cs typeface="Lucida Sans Unicode"/>
              </a:rPr>
              <a:t>RECOGNIZES</a:t>
            </a:r>
            <a:endParaRPr sz="3250">
              <a:latin typeface="Lucida Sans Unicode"/>
              <a:cs typeface="Lucida Sans Unicode"/>
            </a:endParaRPr>
          </a:p>
          <a:p>
            <a:pPr marL="518159">
              <a:lnSpc>
                <a:spcPts val="2930"/>
              </a:lnSpc>
            </a:pPr>
            <a:r>
              <a:rPr sz="3250" spc="120" dirty="0">
                <a:solidFill>
                  <a:srgbClr val="F0AB00"/>
                </a:solidFill>
                <a:latin typeface="Lucida Sans Unicode"/>
                <a:cs typeface="Lucida Sans Unicode"/>
              </a:rPr>
              <a:t>NGULAR</a:t>
            </a:r>
            <a:r>
              <a:rPr sz="3250" spc="-204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90" dirty="0">
                <a:solidFill>
                  <a:srgbClr val="F0AB00"/>
                </a:solidFill>
                <a:latin typeface="Lucida Sans Unicode"/>
                <a:cs typeface="Lucida Sans Unicode"/>
              </a:rPr>
              <a:t>DEVOTION</a:t>
            </a:r>
            <a:r>
              <a:rPr sz="3250" spc="-20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30" dirty="0">
                <a:solidFill>
                  <a:srgbClr val="F0AB00"/>
                </a:solidFill>
                <a:latin typeface="Lucida Sans Unicode"/>
                <a:cs typeface="Lucida Sans Unicode"/>
              </a:rPr>
              <a:t>OF</a:t>
            </a:r>
            <a:r>
              <a:rPr sz="3250" spc="-20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85" dirty="0">
                <a:solidFill>
                  <a:srgbClr val="F0AB00"/>
                </a:solidFill>
                <a:latin typeface="Lucida Sans Unicode"/>
                <a:cs typeface="Lucida Sans Unicode"/>
              </a:rPr>
              <a:t>TIME</a:t>
            </a:r>
            <a:r>
              <a:rPr sz="3250" spc="-20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-25" dirty="0">
                <a:solidFill>
                  <a:srgbClr val="F0AB00"/>
                </a:solidFill>
                <a:latin typeface="Lucida Sans Unicode"/>
                <a:cs typeface="Lucida Sans Unicode"/>
              </a:rPr>
              <a:t>AND</a:t>
            </a:r>
            <a:endParaRPr sz="3250">
              <a:latin typeface="Lucida Sans Unicode"/>
              <a:cs typeface="Lucida Sans Unicode"/>
            </a:endParaRPr>
          </a:p>
          <a:p>
            <a:pPr marL="373380">
              <a:lnSpc>
                <a:spcPts val="2930"/>
              </a:lnSpc>
            </a:pPr>
            <a:r>
              <a:rPr sz="3250" spc="110" dirty="0">
                <a:solidFill>
                  <a:srgbClr val="F0AB00"/>
                </a:solidFill>
                <a:latin typeface="Lucida Sans Unicode"/>
                <a:cs typeface="Lucida Sans Unicode"/>
              </a:rPr>
              <a:t>EFFORT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95" dirty="0">
                <a:solidFill>
                  <a:srgbClr val="F0AB00"/>
                </a:solidFill>
                <a:latin typeface="Lucida Sans Unicode"/>
                <a:cs typeface="Lucida Sans Unicode"/>
              </a:rPr>
              <a:t>TO</a:t>
            </a:r>
            <a:r>
              <a:rPr sz="3250" spc="-204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75" dirty="0">
                <a:solidFill>
                  <a:srgbClr val="F0AB00"/>
                </a:solidFill>
                <a:latin typeface="Lucida Sans Unicode"/>
                <a:cs typeface="Lucida Sans Unicode"/>
              </a:rPr>
              <a:t>THE</a:t>
            </a:r>
            <a:r>
              <a:rPr sz="3250" spc="-204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200" dirty="0">
                <a:solidFill>
                  <a:srgbClr val="F0AB00"/>
                </a:solidFill>
                <a:latin typeface="Lucida Sans Unicode"/>
                <a:cs typeface="Lucida Sans Unicode"/>
              </a:rPr>
              <a:t>PROGRAMS</a:t>
            </a:r>
            <a:r>
              <a:rPr sz="3250" spc="-204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-25" dirty="0">
                <a:solidFill>
                  <a:srgbClr val="F0AB00"/>
                </a:solidFill>
                <a:latin typeface="Lucida Sans Unicode"/>
                <a:cs typeface="Lucida Sans Unicode"/>
              </a:rPr>
              <a:t>AND</a:t>
            </a:r>
            <a:endParaRPr sz="3250">
              <a:latin typeface="Lucida Sans Unicode"/>
              <a:cs typeface="Lucida Sans Unicode"/>
            </a:endParaRPr>
          </a:p>
          <a:p>
            <a:pPr marL="2781935" marR="245745" indent="-2529205">
              <a:lnSpc>
                <a:spcPct val="75200"/>
              </a:lnSpc>
              <a:spcBef>
                <a:spcPts val="484"/>
              </a:spcBef>
            </a:pPr>
            <a:r>
              <a:rPr sz="3250" spc="130" dirty="0">
                <a:solidFill>
                  <a:srgbClr val="F0AB00"/>
                </a:solidFill>
                <a:latin typeface="Lucida Sans Unicode"/>
                <a:cs typeface="Lucida Sans Unicode"/>
              </a:rPr>
              <a:t>DEVELOPMENT</a:t>
            </a:r>
            <a:r>
              <a:rPr sz="3250" spc="-210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30" dirty="0">
                <a:solidFill>
                  <a:srgbClr val="F0AB00"/>
                </a:solidFill>
                <a:latin typeface="Lucida Sans Unicode"/>
                <a:cs typeface="Lucida Sans Unicode"/>
              </a:rPr>
              <a:t>OF</a:t>
            </a:r>
            <a:r>
              <a:rPr sz="3250" spc="-204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75" dirty="0">
                <a:solidFill>
                  <a:srgbClr val="F0AB00"/>
                </a:solidFill>
                <a:latin typeface="Lucida Sans Unicode"/>
                <a:cs typeface="Lucida Sans Unicode"/>
              </a:rPr>
              <a:t>THE</a:t>
            </a:r>
            <a:r>
              <a:rPr sz="3250" spc="-204" dirty="0">
                <a:solidFill>
                  <a:srgbClr val="F0AB00"/>
                </a:solidFill>
                <a:latin typeface="Lucida Sans Unicode"/>
                <a:cs typeface="Lucida Sans Unicode"/>
              </a:rPr>
              <a:t> </a:t>
            </a:r>
            <a:r>
              <a:rPr sz="3250" spc="160" dirty="0">
                <a:solidFill>
                  <a:srgbClr val="F0AB00"/>
                </a:solidFill>
                <a:latin typeface="Lucida Sans Unicode"/>
                <a:cs typeface="Lucida Sans Unicode"/>
              </a:rPr>
              <a:t>MEMBER’S </a:t>
            </a:r>
            <a:r>
              <a:rPr sz="3250" spc="114" dirty="0">
                <a:solidFill>
                  <a:srgbClr val="F0AB00"/>
                </a:solidFill>
                <a:latin typeface="Lucida Sans Unicode"/>
                <a:cs typeface="Lucida Sans Unicode"/>
              </a:rPr>
              <a:t>SECTION.</a:t>
            </a:r>
            <a:endParaRPr sz="3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476" y="618994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1694" y="-26637"/>
            <a:ext cx="453009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20" dirty="0"/>
              <a:t>Regional</a:t>
            </a:r>
            <a:r>
              <a:rPr sz="3100" spc="-130" dirty="0"/>
              <a:t> </a:t>
            </a:r>
            <a:r>
              <a:rPr sz="3100" spc="80" dirty="0"/>
              <a:t>Public</a:t>
            </a:r>
            <a:r>
              <a:rPr sz="3100" spc="-125" dirty="0"/>
              <a:t> </a:t>
            </a:r>
            <a:r>
              <a:rPr sz="3100" spc="40" dirty="0"/>
              <a:t>Service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063221" y="1022917"/>
            <a:ext cx="38525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6095">
              <a:lnSpc>
                <a:spcPct val="114599"/>
              </a:lnSpc>
              <a:spcBef>
                <a:spcPts val="100"/>
              </a:spcBef>
            </a:pPr>
            <a:r>
              <a:rPr sz="2400" b="1" spc="105" dirty="0">
                <a:solidFill>
                  <a:srgbClr val="FFFFFF"/>
                </a:solidFill>
                <a:latin typeface="Trebuchet MS"/>
                <a:cs typeface="Trebuchet MS"/>
              </a:rPr>
              <a:t>Vikrant</a:t>
            </a:r>
            <a:r>
              <a:rPr sz="2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14" dirty="0">
                <a:solidFill>
                  <a:srgbClr val="FFFFFF"/>
                </a:solidFill>
                <a:latin typeface="Trebuchet MS"/>
                <a:cs typeface="Trebuchet MS"/>
              </a:rPr>
              <a:t>Lakhanpal </a:t>
            </a:r>
            <a:r>
              <a:rPr sz="2400" b="1" spc="65" dirty="0">
                <a:solidFill>
                  <a:srgbClr val="FFFFFF"/>
                </a:solidFill>
                <a:latin typeface="Trebuchet MS"/>
                <a:cs typeface="Trebuchet MS"/>
              </a:rPr>
              <a:t>Proline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75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r>
              <a:rPr sz="24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75" dirty="0">
                <a:solidFill>
                  <a:srgbClr val="FFFFFF"/>
                </a:solidFill>
                <a:latin typeface="Trebuchet MS"/>
                <a:cs typeface="Trebuchet MS"/>
              </a:rPr>
              <a:t>Resources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588" y="3484543"/>
            <a:ext cx="7795259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Vikrant’s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volunteer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14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dedicated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towards</a:t>
            </a:r>
            <a:r>
              <a:rPr sz="14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mentorship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helping</a:t>
            </a:r>
            <a:r>
              <a:rPr sz="14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next</a:t>
            </a:r>
            <a:r>
              <a:rPr sz="14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generation</a:t>
            </a:r>
            <a:r>
              <a:rPr sz="1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thinkers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doers.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Society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Petroleum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(SPE),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volunteers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lead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content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creator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topics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section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Way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Ahead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magazine,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Director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Drilling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Uncertainty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Prediction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Section,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Ambassador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lecturer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Energy4Me</a:t>
            </a:r>
            <a:r>
              <a:rPr sz="14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program. 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addition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SPE,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Vikrant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worked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mentor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generation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college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students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Project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GRAD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Houston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volunteers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mentor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BD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School.</a:t>
            </a:r>
            <a:endParaRPr sz="1400">
              <a:latin typeface="Tahoma"/>
              <a:cs typeface="Tahoma"/>
            </a:endParaRPr>
          </a:p>
          <a:p>
            <a:pPr marL="12700" marR="405130">
              <a:lnSpc>
                <a:spcPct val="119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Apart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oil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gas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industry,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Vikrant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started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his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entrepreneurial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journey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1010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Coding,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working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bridging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gap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educational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opportunities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available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United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States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Nigeria.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6363" y="1100387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2700" spc="135" dirty="0"/>
              <a:t>Young</a:t>
            </a:r>
            <a:r>
              <a:rPr sz="2700" spc="-100" dirty="0"/>
              <a:t> </a:t>
            </a:r>
            <a:r>
              <a:rPr sz="2700" spc="100" dirty="0"/>
              <a:t>Professional</a:t>
            </a:r>
            <a:r>
              <a:rPr sz="2700" spc="-100" dirty="0"/>
              <a:t> </a:t>
            </a:r>
            <a:r>
              <a:rPr sz="2700" spc="185" dirty="0"/>
              <a:t>Member</a:t>
            </a:r>
            <a:r>
              <a:rPr sz="2700" spc="-95" dirty="0"/>
              <a:t> </a:t>
            </a:r>
            <a:r>
              <a:rPr sz="2700" spc="150" dirty="0"/>
              <a:t>Outstanding</a:t>
            </a:r>
            <a:r>
              <a:rPr sz="2700" spc="-100" dirty="0"/>
              <a:t> </a:t>
            </a:r>
            <a:r>
              <a:rPr sz="2700" spc="40" dirty="0"/>
              <a:t>Service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4448740" y="1892929"/>
            <a:ext cx="27476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 marR="5080" indent="-536575">
              <a:lnSpc>
                <a:spcPct val="114599"/>
              </a:lnSpc>
              <a:spcBef>
                <a:spcPts val="100"/>
              </a:spcBef>
            </a:pPr>
            <a:r>
              <a:rPr sz="2400" b="1" spc="114" dirty="0">
                <a:solidFill>
                  <a:srgbClr val="FFFFFF"/>
                </a:solidFill>
                <a:latin typeface="Trebuchet MS"/>
                <a:cs typeface="Trebuchet MS"/>
              </a:rPr>
              <a:t>Pushpesh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40" dirty="0">
                <a:solidFill>
                  <a:srgbClr val="FFFFFF"/>
                </a:solidFill>
                <a:latin typeface="Trebuchet MS"/>
                <a:cs typeface="Trebuchet MS"/>
              </a:rPr>
              <a:t>Sharma </a:t>
            </a:r>
            <a:r>
              <a:rPr sz="2400" b="1" spc="70" dirty="0">
                <a:solidFill>
                  <a:srgbClr val="FFFFFF"/>
                </a:solidFill>
                <a:latin typeface="Trebuchet MS"/>
                <a:cs typeface="Trebuchet MS"/>
              </a:rPr>
              <a:t>AspenTech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588" y="3956078"/>
            <a:ext cx="785685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95"/>
              </a:spcBef>
            </a:pP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Pushpesh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Sr.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Manager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Aspentech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responsible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HYSYS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Petroleum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Refining.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role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enabling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energy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industry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transformation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sustainable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energy</a:t>
            </a:r>
            <a:r>
              <a:rPr sz="14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transition.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focused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creating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solutions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energy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optimization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renewable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energy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twins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biofuels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modeling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refining.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Pushpesh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finished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his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PhD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Chemical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Engineering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focus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enhanced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oil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recovery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carbon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capture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methods.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authored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several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articles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related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enhanced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oil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recovery,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CCUS,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geothermal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energy.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Pushpesh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actively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involved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SPE,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part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Science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Engineering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Analytics</a:t>
            </a:r>
            <a:r>
              <a:rPr sz="1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Advisory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committee,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Membership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Chair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Geothermal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Section.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Pushpesh</a:t>
            </a:r>
            <a:r>
              <a:rPr sz="1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selected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TWA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Energy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Influencer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2020.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6363" y="1100387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2700" spc="135" dirty="0"/>
              <a:t>Young</a:t>
            </a:r>
            <a:r>
              <a:rPr sz="2700" spc="-100" dirty="0"/>
              <a:t> </a:t>
            </a:r>
            <a:r>
              <a:rPr sz="2700" spc="100" dirty="0"/>
              <a:t>Professional</a:t>
            </a:r>
            <a:r>
              <a:rPr sz="2700" spc="-100" dirty="0"/>
              <a:t> </a:t>
            </a:r>
            <a:r>
              <a:rPr sz="2700" spc="185" dirty="0"/>
              <a:t>Member</a:t>
            </a:r>
            <a:r>
              <a:rPr sz="2700" spc="-95" dirty="0"/>
              <a:t> </a:t>
            </a:r>
            <a:r>
              <a:rPr sz="2700" spc="150" dirty="0"/>
              <a:t>Outstanding</a:t>
            </a:r>
            <a:r>
              <a:rPr sz="2700" spc="-100" dirty="0"/>
              <a:t> </a:t>
            </a:r>
            <a:r>
              <a:rPr sz="2700" spc="40" dirty="0"/>
              <a:t>Service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4500193" y="1892928"/>
            <a:ext cx="26955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2090">
              <a:lnSpc>
                <a:spcPct val="114599"/>
              </a:lnSpc>
              <a:spcBef>
                <a:spcPts val="100"/>
              </a:spcBef>
            </a:pPr>
            <a:r>
              <a:rPr sz="2400" b="1" spc="70" dirty="0">
                <a:solidFill>
                  <a:srgbClr val="FFFFFF"/>
                </a:solidFill>
                <a:latin typeface="Trebuchet MS"/>
                <a:cs typeface="Trebuchet MS"/>
              </a:rPr>
              <a:t>Stacey</a:t>
            </a:r>
            <a:r>
              <a:rPr sz="24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Trebuchet MS"/>
                <a:cs typeface="Trebuchet MS"/>
              </a:rPr>
              <a:t>Althaus </a:t>
            </a:r>
            <a:r>
              <a:rPr sz="2400" b="1" spc="125" dirty="0">
                <a:solidFill>
                  <a:srgbClr val="FFFFFF"/>
                </a:solidFill>
                <a:latin typeface="Trebuchet MS"/>
                <a:cs typeface="Trebuchet MS"/>
              </a:rPr>
              <a:t>Aramco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90" dirty="0">
                <a:solidFill>
                  <a:srgbClr val="FFFFFF"/>
                </a:solidFill>
                <a:latin typeface="Trebuchet MS"/>
                <a:cs typeface="Trebuchet MS"/>
              </a:rPr>
              <a:t>Americas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588" y="3956077"/>
            <a:ext cx="7831455" cy="256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9390">
              <a:lnSpc>
                <a:spcPct val="119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Stacey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Althaus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Lab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scientist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Aramco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Americas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Houston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Reservoir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Engineering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Technology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team.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Her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focus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use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NMR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measurements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unconventional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reservoirs.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RET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team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worked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high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spatial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resolution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NMR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system,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NMR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permeability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transforms,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advances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cutting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logs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NMR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imbibition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measurements</a:t>
            </a:r>
            <a:r>
              <a:rPr sz="14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fluid</a:t>
            </a:r>
            <a:r>
              <a:rPr sz="14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flow</a:t>
            </a:r>
            <a:r>
              <a:rPr sz="1400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properties</a:t>
            </a:r>
            <a:r>
              <a:rPr sz="14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unconventional</a:t>
            </a:r>
            <a:r>
              <a:rPr sz="1400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reservoirs.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19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Stacey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holds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B.S.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Chemistry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Winona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Ph.D.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Physical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Chemistry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specialization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instrumentation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Iowa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studied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application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 Solid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State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NMR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mesoporous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catalysts. She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 a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SPE,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 SPWLA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American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Chemical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Society.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recipient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ACS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Younger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Chemist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Leadership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award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SPWLA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Distinguished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Speaker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2019.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Regional</a:t>
            </a:r>
            <a:r>
              <a:rPr spc="-95" dirty="0"/>
              <a:t> </a:t>
            </a:r>
            <a:r>
              <a:rPr spc="45" dirty="0"/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6960" y="1892927"/>
            <a:ext cx="346202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1195" marR="5080" indent="-659130">
              <a:lnSpc>
                <a:spcPct val="114599"/>
              </a:lnSpc>
              <a:spcBef>
                <a:spcPts val="100"/>
              </a:spcBef>
            </a:pPr>
            <a:r>
              <a:rPr sz="2400" b="1" spc="-130" dirty="0">
                <a:solidFill>
                  <a:srgbClr val="FFFFFF"/>
                </a:solidFill>
                <a:latin typeface="Tahoma"/>
                <a:cs typeface="Tahoma"/>
              </a:rPr>
              <a:t>Jose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Moreiras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Reynaga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Schlumberger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3510" y="1383134"/>
            <a:ext cx="1676400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829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Regional</a:t>
            </a:r>
            <a:r>
              <a:rPr spc="-105" dirty="0"/>
              <a:t> </a:t>
            </a:r>
            <a:r>
              <a:rPr spc="40" dirty="0"/>
              <a:t>Service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8480" y="2419868"/>
            <a:ext cx="21450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5934">
              <a:lnSpc>
                <a:spcPct val="114599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Xia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Wei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Schlumberger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406" y="4277382"/>
            <a:ext cx="7801609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Anna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Wei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got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her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PhD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Chemistry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Texas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University.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graduation,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been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working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Scientist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Ebonite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International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polymer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development.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Then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she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joined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Schlumberger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Fluids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2014.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Since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then,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actively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working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various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drilling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completion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fluids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systems,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zinc-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free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high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density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brine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FluxDril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drilling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fluids.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Now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Senior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Chemist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Schlumberger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focus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study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cementing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technology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reduce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carbon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footprint.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648" y="1235587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828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Regional</a:t>
            </a:r>
            <a:r>
              <a:rPr spc="-105" dirty="0"/>
              <a:t> </a:t>
            </a:r>
            <a:r>
              <a:rPr spc="40" dirty="0"/>
              <a:t>Service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6869" y="2149972"/>
            <a:ext cx="32200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0195">
              <a:lnSpc>
                <a:spcPct val="114599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Johannes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Alvarez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Chevron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Corporation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552" y="3977323"/>
            <a:ext cx="8458835" cy="2734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Johannes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Alvarez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EOR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CO2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Advisor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Mid-Continent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Unit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Chevron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North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America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Exploration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Production.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Senior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Reservoir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Production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than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years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industry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R&amp;D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experience.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Previously,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worked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Petroleos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Venezuela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S.A.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(PDVSA)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were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held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leadership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positions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Production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Engineering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Strategic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Planning.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Alvarez’s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involves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asset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development,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production,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facilities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engineering,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cross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functional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pilots,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improved-oil-recovery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(IOR)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EOR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processes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Unconventional,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Heavy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Oil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Conventional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reservoirs.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Author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several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journals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papers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IOR/EOR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Unconventional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Reservoirs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Heavy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Oil.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Alvarez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currently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serves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Unconventional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Resources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Technology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Conference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(URTeC)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Co-Chair,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Midland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Basin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Energy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Conference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Co-Chair,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14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ATCE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Reservoir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Engineering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Chair,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SPEi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Outstanding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Award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Subcommittee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member,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SPE RTA/PTA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Workshop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committee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member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LACPEC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Committee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Member.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796" y="1485955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831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Regional</a:t>
            </a:r>
            <a:r>
              <a:rPr spc="-105" dirty="0"/>
              <a:t> </a:t>
            </a:r>
            <a:r>
              <a:rPr spc="40" dirty="0"/>
              <a:t>Service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44742" y="2278495"/>
            <a:ext cx="4035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0930">
              <a:lnSpc>
                <a:spcPct val="114599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Rajesh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Saini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Aramco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Company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552" y="4502869"/>
            <a:ext cx="8461375" cy="174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Rajesh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Saini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Science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Specialist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Production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Technology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Team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Aramco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Research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Center—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Houston.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26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years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experience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oil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gas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industry,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chemical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research.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subject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matter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expert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areas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oilfield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stimulation,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production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operations.</a:t>
            </a:r>
            <a:r>
              <a:rPr sz="1400" spc="50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specializes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development,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scaling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up,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IP,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sales,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commercialization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new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products/processes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hydraulic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fracturing,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sand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control,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acidizing,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production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technology,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oilfield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chemicals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conformance.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Prior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joining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Aramco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Americas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2017,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played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critical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roles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Halliburton,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Weatherford,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Lubrizol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capacity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research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scientist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R&amp;D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manager.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2396" y="1865870"/>
            <a:ext cx="7200265" cy="340550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065" marR="5080" indent="-635" algn="ctr">
              <a:lnSpc>
                <a:spcPct val="75400"/>
              </a:lnSpc>
              <a:spcBef>
                <a:spcPts val="1055"/>
              </a:spcBef>
            </a:pP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REGIONAL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AWARDS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RECOGNIZE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MEMBERS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WHO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CONTRIBUTE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EXCEPTIONAL</a:t>
            </a:r>
            <a:r>
              <a:rPr sz="3150" spc="-3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SERVICE</a:t>
            </a:r>
            <a:r>
              <a:rPr sz="3150" spc="-3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AND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LEADERSHIP</a:t>
            </a:r>
            <a:r>
              <a:rPr sz="3150" spc="-3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WITHIN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SPE,</a:t>
            </a:r>
            <a:r>
              <a:rPr sz="3150" spc="-2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AS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20" dirty="0">
                <a:solidFill>
                  <a:srgbClr val="F0AB00"/>
                </a:solidFill>
                <a:latin typeface="Arial"/>
                <a:cs typeface="Arial"/>
              </a:rPr>
              <a:t>WELL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AS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MAKING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 SIGNIFICANT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PROFESSIONAL</a:t>
            </a:r>
            <a:r>
              <a:rPr sz="3150" spc="-5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CONTRIBUTIONS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WITHIN</a:t>
            </a:r>
            <a:r>
              <a:rPr sz="3150" spc="-2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THEIR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TECHNICAL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DISCIPLINES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AT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THE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SPE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 REGIONAL LEVEL.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796" y="1485953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829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Regional</a:t>
            </a:r>
            <a:r>
              <a:rPr spc="-105" dirty="0"/>
              <a:t> </a:t>
            </a:r>
            <a:r>
              <a:rPr spc="40" dirty="0"/>
              <a:t>Service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0908" y="2278494"/>
            <a:ext cx="455739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3785">
              <a:lnSpc>
                <a:spcPct val="114599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Baosheng</a:t>
            </a:r>
            <a:r>
              <a:rPr sz="24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Liang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Chevron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9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America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Upstream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552" y="4502867"/>
            <a:ext cx="8429625" cy="199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Baosheng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Liang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Senior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Reservoir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Engineering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Advisor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Mid-Continent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Unit,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Chevron,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leading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efforts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modeling,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surveillance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machine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learning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shale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tight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asset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development.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served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editor,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committee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member,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session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chair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many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SPE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conferences,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workshops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forums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years.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co-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authored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20+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SPE/URTeC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papers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shale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tight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reservoirs.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received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Professional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Achievement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Award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Society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Asian</a:t>
            </a:r>
            <a:r>
              <a:rPr sz="1400" spc="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Scientists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Engineering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ahoma"/>
                <a:cs typeface="Tahoma"/>
              </a:rPr>
              <a:t>(SASE)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2020.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Baosheng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bachelor's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master's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degrees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Southwest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Petroleum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University,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PhD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degree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Texas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Austin,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Petroleum</a:t>
            </a:r>
            <a:r>
              <a:rPr sz="1400" spc="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Engineering.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796" y="1485952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829" rIns="0" bIns="0" rtlCol="0">
            <a:spAutoFit/>
          </a:bodyPr>
          <a:lstStyle/>
          <a:p>
            <a:pPr marL="252984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Regional</a:t>
            </a:r>
            <a:r>
              <a:rPr spc="-105" dirty="0"/>
              <a:t> </a:t>
            </a:r>
            <a:r>
              <a:rPr spc="40" dirty="0"/>
              <a:t>Service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1292" y="2278493"/>
            <a:ext cx="22167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045" marR="5080" indent="-728980">
              <a:lnSpc>
                <a:spcPct val="114599"/>
              </a:lnSpc>
              <a:spcBef>
                <a:spcPts val="100"/>
              </a:spcBef>
            </a:pPr>
            <a:r>
              <a:rPr sz="2400" b="1" spc="70" dirty="0">
                <a:solidFill>
                  <a:srgbClr val="FFFFFF"/>
                </a:solidFill>
                <a:latin typeface="Trebuchet MS"/>
                <a:cs typeface="Trebuchet MS"/>
              </a:rPr>
              <a:t>Lissett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00" dirty="0">
                <a:solidFill>
                  <a:srgbClr val="FFFFFF"/>
                </a:solidFill>
                <a:latin typeface="Trebuchet MS"/>
                <a:cs typeface="Trebuchet MS"/>
              </a:rPr>
              <a:t>Barrios </a:t>
            </a:r>
            <a:r>
              <a:rPr sz="2400" b="1" spc="55" dirty="0">
                <a:solidFill>
                  <a:srgbClr val="FFFFFF"/>
                </a:solidFill>
                <a:latin typeface="Trebuchet MS"/>
                <a:cs typeface="Trebuchet MS"/>
              </a:rPr>
              <a:t>Shell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552" y="4502868"/>
            <a:ext cx="8423275" cy="224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originally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Venezuela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Bachelor’s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Chemical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Master’s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Zulia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Venezuela.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holds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Doctorate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degree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Petroleum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Engineering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Tulsa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(TU)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US.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Shell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2008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Lift/Production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Engineer.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Subject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Expert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Submersible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r>
              <a:rPr sz="14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Lift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design,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deployment,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operation.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4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published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multiples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SPE,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ASME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Shell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papers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Arial"/>
                <a:cs typeface="Arial"/>
              </a:rPr>
              <a:t>ESP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multiphase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viscous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operation.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author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Book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Submersible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Pumps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(ESP).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Lissett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volunteers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serves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reviewer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journals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Lift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systems.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married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Maurizio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girls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identical</a:t>
            </a:r>
            <a:r>
              <a:rPr sz="14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twin</a:t>
            </a:r>
            <a:r>
              <a:rPr sz="14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girls.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753" y="1654510"/>
            <a:ext cx="6905624" cy="1238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2801" y="173977"/>
            <a:ext cx="6685280" cy="11493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pc="135" dirty="0"/>
              <a:t>Distinguished</a:t>
            </a:r>
            <a:r>
              <a:rPr spc="-100" dirty="0"/>
              <a:t> </a:t>
            </a:r>
            <a:r>
              <a:rPr spc="114" dirty="0"/>
              <a:t>Corporate</a:t>
            </a:r>
            <a:r>
              <a:rPr spc="-95" dirty="0"/>
              <a:t> </a:t>
            </a:r>
            <a:r>
              <a:rPr spc="125" dirty="0"/>
              <a:t>Support</a:t>
            </a:r>
          </a:p>
          <a:p>
            <a:pPr marR="1047115" algn="ctr">
              <a:lnSpc>
                <a:spcPct val="100000"/>
              </a:lnSpc>
              <a:spcBef>
                <a:spcPts val="585"/>
              </a:spcBef>
            </a:pPr>
            <a:r>
              <a:rPr spc="150" dirty="0"/>
              <a:t>Award</a:t>
            </a:r>
          </a:p>
        </p:txBody>
      </p:sp>
      <p:sp>
        <p:nvSpPr>
          <p:cNvPr id="4" name="object 4"/>
          <p:cNvSpPr/>
          <p:nvPr/>
        </p:nvSpPr>
        <p:spPr>
          <a:xfrm>
            <a:off x="1015111" y="6978916"/>
            <a:ext cx="2006600" cy="19050"/>
          </a:xfrm>
          <a:custGeom>
            <a:avLst/>
            <a:gdLst/>
            <a:ahLst/>
            <a:cxnLst/>
            <a:rect l="l" t="t" r="r" b="b"/>
            <a:pathLst>
              <a:path w="2006600" h="19050">
                <a:moveTo>
                  <a:pt x="2006384" y="0"/>
                </a:moveTo>
                <a:lnTo>
                  <a:pt x="824115" y="0"/>
                </a:lnTo>
                <a:lnTo>
                  <a:pt x="0" y="0"/>
                </a:lnTo>
                <a:lnTo>
                  <a:pt x="0" y="19050"/>
                </a:lnTo>
                <a:lnTo>
                  <a:pt x="824115" y="19050"/>
                </a:lnTo>
                <a:lnTo>
                  <a:pt x="2006384" y="19050"/>
                </a:lnTo>
                <a:lnTo>
                  <a:pt x="2006384" y="0"/>
                </a:lnTo>
                <a:close/>
              </a:path>
            </a:pathLst>
          </a:custGeom>
          <a:solidFill>
            <a:srgbClr val="F0A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100"/>
              </a:spcBef>
            </a:pPr>
            <a:r>
              <a:rPr dirty="0"/>
              <a:t>SparkCognition's</a:t>
            </a:r>
            <a:r>
              <a:rPr spc="235" dirty="0"/>
              <a:t> </a:t>
            </a:r>
            <a:r>
              <a:rPr dirty="0"/>
              <a:t>award-winning</a:t>
            </a:r>
            <a:r>
              <a:rPr spc="235" dirty="0"/>
              <a:t> </a:t>
            </a:r>
            <a:r>
              <a:rPr dirty="0"/>
              <a:t>AI</a:t>
            </a:r>
            <a:r>
              <a:rPr spc="235" dirty="0"/>
              <a:t> </a:t>
            </a:r>
            <a:r>
              <a:rPr dirty="0"/>
              <a:t>solutions</a:t>
            </a:r>
            <a:r>
              <a:rPr spc="235" dirty="0"/>
              <a:t> </a:t>
            </a:r>
            <a:r>
              <a:rPr dirty="0"/>
              <a:t>allow</a:t>
            </a:r>
            <a:r>
              <a:rPr spc="235" dirty="0"/>
              <a:t> </a:t>
            </a:r>
            <a:r>
              <a:rPr dirty="0"/>
              <a:t>organizations</a:t>
            </a:r>
            <a:r>
              <a:rPr spc="235" dirty="0"/>
              <a:t> </a:t>
            </a:r>
            <a:r>
              <a:rPr spc="75" dirty="0"/>
              <a:t>to</a:t>
            </a:r>
            <a:r>
              <a:rPr spc="235" dirty="0"/>
              <a:t> </a:t>
            </a:r>
            <a:r>
              <a:rPr spc="-10" dirty="0"/>
              <a:t>predict </a:t>
            </a:r>
            <a:r>
              <a:rPr spc="55" dirty="0"/>
              <a:t>future</a:t>
            </a:r>
            <a:r>
              <a:rPr spc="45" dirty="0"/>
              <a:t> </a:t>
            </a:r>
            <a:r>
              <a:rPr dirty="0"/>
              <a:t>outcomes,</a:t>
            </a:r>
            <a:r>
              <a:rPr spc="45" dirty="0"/>
              <a:t> </a:t>
            </a:r>
            <a:r>
              <a:rPr dirty="0"/>
              <a:t>optimize</a:t>
            </a:r>
            <a:r>
              <a:rPr spc="45" dirty="0"/>
              <a:t> </a:t>
            </a:r>
            <a:r>
              <a:rPr spc="-20" dirty="0"/>
              <a:t>processes,</a:t>
            </a:r>
            <a:r>
              <a:rPr spc="45" dirty="0"/>
              <a:t> </a:t>
            </a:r>
            <a:r>
              <a:rPr dirty="0"/>
              <a:t>and</a:t>
            </a:r>
            <a:r>
              <a:rPr spc="45" dirty="0"/>
              <a:t> </a:t>
            </a:r>
            <a:r>
              <a:rPr dirty="0"/>
              <a:t>prevent</a:t>
            </a:r>
            <a:r>
              <a:rPr spc="45" dirty="0"/>
              <a:t> </a:t>
            </a:r>
            <a:r>
              <a:rPr spc="-10" dirty="0"/>
              <a:t>cyberattacks.</a:t>
            </a:r>
            <a:r>
              <a:rPr spc="45" dirty="0"/>
              <a:t> </a:t>
            </a:r>
            <a:r>
              <a:rPr spc="-10" dirty="0"/>
              <a:t>We</a:t>
            </a:r>
            <a:r>
              <a:rPr spc="45" dirty="0"/>
              <a:t> </a:t>
            </a:r>
            <a:r>
              <a:rPr spc="35" dirty="0"/>
              <a:t>partner </a:t>
            </a:r>
            <a:r>
              <a:rPr dirty="0"/>
              <a:t>with</a:t>
            </a:r>
            <a:r>
              <a:rPr spc="185" dirty="0"/>
              <a:t> </a:t>
            </a:r>
            <a:r>
              <a:rPr dirty="0"/>
              <a:t>the</a:t>
            </a:r>
            <a:r>
              <a:rPr spc="190" dirty="0"/>
              <a:t> </a:t>
            </a:r>
            <a:r>
              <a:rPr dirty="0"/>
              <a:t>world's</a:t>
            </a:r>
            <a:r>
              <a:rPr spc="190" dirty="0"/>
              <a:t> </a:t>
            </a:r>
            <a:r>
              <a:rPr dirty="0"/>
              <a:t>industry</a:t>
            </a:r>
            <a:r>
              <a:rPr spc="185" dirty="0"/>
              <a:t> </a:t>
            </a:r>
            <a:r>
              <a:rPr dirty="0"/>
              <a:t>leaders</a:t>
            </a:r>
            <a:r>
              <a:rPr spc="190" dirty="0"/>
              <a:t> </a:t>
            </a:r>
            <a:r>
              <a:rPr spc="75" dirty="0"/>
              <a:t>to</a:t>
            </a:r>
            <a:r>
              <a:rPr spc="190" dirty="0"/>
              <a:t> </a:t>
            </a:r>
            <a:r>
              <a:rPr spc="-25" dirty="0"/>
              <a:t>analyze,</a:t>
            </a:r>
            <a:r>
              <a:rPr spc="185" dirty="0"/>
              <a:t> </a:t>
            </a:r>
            <a:r>
              <a:rPr dirty="0"/>
              <a:t>optimize,</a:t>
            </a:r>
            <a:r>
              <a:rPr spc="190" dirty="0"/>
              <a:t> </a:t>
            </a:r>
            <a:r>
              <a:rPr dirty="0"/>
              <a:t>and</a:t>
            </a:r>
            <a:r>
              <a:rPr spc="190" dirty="0"/>
              <a:t> </a:t>
            </a:r>
            <a:r>
              <a:rPr dirty="0"/>
              <a:t>learn</a:t>
            </a:r>
            <a:r>
              <a:rPr spc="185" dirty="0"/>
              <a:t> </a:t>
            </a:r>
            <a:r>
              <a:rPr spc="65" dirty="0"/>
              <a:t>from</a:t>
            </a:r>
            <a:r>
              <a:rPr spc="190" dirty="0"/>
              <a:t> </a:t>
            </a:r>
            <a:r>
              <a:rPr spc="-10" dirty="0"/>
              <a:t>data, </a:t>
            </a:r>
            <a:r>
              <a:rPr dirty="0"/>
              <a:t>augment</a:t>
            </a:r>
            <a:r>
              <a:rPr spc="440" dirty="0"/>
              <a:t>  </a:t>
            </a:r>
            <a:r>
              <a:rPr dirty="0"/>
              <a:t>human</a:t>
            </a:r>
            <a:r>
              <a:rPr spc="440" dirty="0"/>
              <a:t>  </a:t>
            </a:r>
            <a:r>
              <a:rPr dirty="0"/>
              <a:t>intelligence,</a:t>
            </a:r>
            <a:r>
              <a:rPr spc="445" dirty="0"/>
              <a:t>  </a:t>
            </a:r>
            <a:r>
              <a:rPr dirty="0"/>
              <a:t>drive</a:t>
            </a:r>
            <a:r>
              <a:rPr spc="440" dirty="0"/>
              <a:t>  </a:t>
            </a:r>
            <a:r>
              <a:rPr dirty="0"/>
              <a:t>profitable</a:t>
            </a:r>
            <a:r>
              <a:rPr spc="445" dirty="0"/>
              <a:t>  </a:t>
            </a:r>
            <a:r>
              <a:rPr dirty="0"/>
              <a:t>growth,</a:t>
            </a:r>
            <a:r>
              <a:rPr spc="440" dirty="0"/>
              <a:t>  </a:t>
            </a:r>
            <a:r>
              <a:rPr dirty="0"/>
              <a:t>and</a:t>
            </a:r>
            <a:r>
              <a:rPr spc="445" dirty="0"/>
              <a:t>  </a:t>
            </a:r>
            <a:r>
              <a:rPr spc="-10" dirty="0"/>
              <a:t>achieve </a:t>
            </a:r>
            <a:r>
              <a:rPr dirty="0"/>
              <a:t>operational</a:t>
            </a:r>
            <a:r>
              <a:rPr spc="35" dirty="0"/>
              <a:t>  </a:t>
            </a:r>
            <a:r>
              <a:rPr dirty="0"/>
              <a:t>excellence.</a:t>
            </a:r>
            <a:r>
              <a:rPr spc="35" dirty="0"/>
              <a:t>  </a:t>
            </a:r>
            <a:r>
              <a:rPr dirty="0"/>
              <a:t>Our</a:t>
            </a:r>
            <a:r>
              <a:rPr spc="40" dirty="0"/>
              <a:t>  </a:t>
            </a:r>
            <a:r>
              <a:rPr dirty="0"/>
              <a:t>patented</a:t>
            </a:r>
            <a:r>
              <a:rPr spc="35" dirty="0"/>
              <a:t>  </a:t>
            </a:r>
            <a:r>
              <a:rPr dirty="0"/>
              <a:t>AI,</a:t>
            </a:r>
            <a:r>
              <a:rPr spc="35" dirty="0"/>
              <a:t>  </a:t>
            </a:r>
            <a:r>
              <a:rPr dirty="0"/>
              <a:t>machine</a:t>
            </a:r>
            <a:r>
              <a:rPr spc="40" dirty="0"/>
              <a:t>  </a:t>
            </a:r>
            <a:r>
              <a:rPr dirty="0"/>
              <a:t>learning,</a:t>
            </a:r>
            <a:r>
              <a:rPr spc="35" dirty="0"/>
              <a:t>  </a:t>
            </a:r>
            <a:r>
              <a:rPr dirty="0"/>
              <a:t>and</a:t>
            </a:r>
            <a:r>
              <a:rPr spc="35" dirty="0"/>
              <a:t>  </a:t>
            </a:r>
            <a:r>
              <a:rPr spc="-10" dirty="0"/>
              <a:t>natural </a:t>
            </a:r>
            <a:r>
              <a:rPr dirty="0"/>
              <a:t>language</a:t>
            </a:r>
            <a:r>
              <a:rPr spc="135" dirty="0"/>
              <a:t> </a:t>
            </a:r>
            <a:r>
              <a:rPr dirty="0"/>
              <a:t>technologies</a:t>
            </a:r>
            <a:r>
              <a:rPr spc="135" dirty="0"/>
              <a:t> </a:t>
            </a:r>
            <a:r>
              <a:rPr dirty="0"/>
              <a:t>lead</a:t>
            </a:r>
            <a:r>
              <a:rPr spc="140" dirty="0"/>
              <a:t> </a:t>
            </a:r>
            <a:r>
              <a:rPr dirty="0"/>
              <a:t>the</a:t>
            </a:r>
            <a:r>
              <a:rPr spc="135" dirty="0"/>
              <a:t> </a:t>
            </a:r>
            <a:r>
              <a:rPr dirty="0"/>
              <a:t>industry</a:t>
            </a:r>
            <a:r>
              <a:rPr spc="135" dirty="0"/>
              <a:t> </a:t>
            </a:r>
            <a:r>
              <a:rPr dirty="0"/>
              <a:t>in</a:t>
            </a:r>
            <a:r>
              <a:rPr spc="140" dirty="0"/>
              <a:t> </a:t>
            </a:r>
            <a:r>
              <a:rPr dirty="0"/>
              <a:t>innovation</a:t>
            </a:r>
            <a:r>
              <a:rPr spc="135" dirty="0"/>
              <a:t> </a:t>
            </a:r>
            <a:r>
              <a:rPr dirty="0"/>
              <a:t>and</a:t>
            </a:r>
            <a:r>
              <a:rPr spc="135" dirty="0"/>
              <a:t> </a:t>
            </a:r>
            <a:r>
              <a:rPr dirty="0"/>
              <a:t>accelerate</a:t>
            </a:r>
            <a:r>
              <a:rPr spc="140" dirty="0"/>
              <a:t> </a:t>
            </a:r>
            <a:r>
              <a:rPr spc="-10" dirty="0"/>
              <a:t>digital </a:t>
            </a:r>
            <a:r>
              <a:rPr dirty="0"/>
              <a:t>transformation.</a:t>
            </a:r>
            <a:r>
              <a:rPr spc="95" dirty="0"/>
              <a:t> </a:t>
            </a:r>
            <a:r>
              <a:rPr dirty="0"/>
              <a:t>Our</a:t>
            </a:r>
            <a:r>
              <a:rPr spc="100" dirty="0"/>
              <a:t> </a:t>
            </a:r>
            <a:r>
              <a:rPr dirty="0"/>
              <a:t>solutions</a:t>
            </a:r>
            <a:r>
              <a:rPr spc="100" dirty="0"/>
              <a:t> </a:t>
            </a:r>
            <a:r>
              <a:rPr dirty="0"/>
              <a:t>allow</a:t>
            </a:r>
            <a:r>
              <a:rPr spc="100" dirty="0"/>
              <a:t> </a:t>
            </a:r>
            <a:r>
              <a:rPr dirty="0"/>
              <a:t>organizations</a:t>
            </a:r>
            <a:r>
              <a:rPr spc="100" dirty="0"/>
              <a:t> </a:t>
            </a:r>
            <a:r>
              <a:rPr spc="75" dirty="0"/>
              <a:t>to</a:t>
            </a:r>
            <a:r>
              <a:rPr spc="100" dirty="0"/>
              <a:t> </a:t>
            </a:r>
            <a:r>
              <a:rPr dirty="0"/>
              <a:t>solve</a:t>
            </a:r>
            <a:r>
              <a:rPr spc="100" dirty="0"/>
              <a:t> </a:t>
            </a:r>
            <a:r>
              <a:rPr dirty="0"/>
              <a:t>critical</a:t>
            </a:r>
            <a:r>
              <a:rPr spc="100" dirty="0"/>
              <a:t> </a:t>
            </a:r>
            <a:r>
              <a:rPr spc="-10" dirty="0"/>
              <a:t>challenges</a:t>
            </a:r>
          </a:p>
          <a:p>
            <a:pPr marL="12700" marR="5080" algn="just">
              <a:lnSpc>
                <a:spcPct val="115100"/>
              </a:lnSpc>
            </a:pPr>
            <a:r>
              <a:rPr spc="-10" dirty="0"/>
              <a:t>—</a:t>
            </a:r>
            <a:r>
              <a:rPr dirty="0"/>
              <a:t>prevent</a:t>
            </a:r>
            <a:r>
              <a:rPr spc="25" dirty="0"/>
              <a:t>  </a:t>
            </a:r>
            <a:r>
              <a:rPr dirty="0"/>
              <a:t>unexpected</a:t>
            </a:r>
            <a:r>
              <a:rPr spc="30" dirty="0"/>
              <a:t>  </a:t>
            </a:r>
            <a:r>
              <a:rPr dirty="0"/>
              <a:t>downtime,</a:t>
            </a:r>
            <a:r>
              <a:rPr spc="30" dirty="0"/>
              <a:t>  </a:t>
            </a:r>
            <a:r>
              <a:rPr dirty="0"/>
              <a:t>maximize</a:t>
            </a:r>
            <a:r>
              <a:rPr spc="30" dirty="0"/>
              <a:t>  </a:t>
            </a:r>
            <a:r>
              <a:rPr dirty="0"/>
              <a:t>asset</a:t>
            </a:r>
            <a:r>
              <a:rPr spc="30" dirty="0"/>
              <a:t>  </a:t>
            </a:r>
            <a:r>
              <a:rPr dirty="0"/>
              <a:t>performance,</a:t>
            </a:r>
            <a:r>
              <a:rPr spc="30" dirty="0"/>
              <a:t>  </a:t>
            </a:r>
            <a:r>
              <a:rPr spc="-10" dirty="0"/>
              <a:t>optimize </a:t>
            </a:r>
            <a:r>
              <a:rPr dirty="0"/>
              <a:t>prices,</a:t>
            </a:r>
            <a:r>
              <a:rPr spc="295" dirty="0"/>
              <a:t> </a:t>
            </a:r>
            <a:r>
              <a:rPr dirty="0"/>
              <a:t>and</a:t>
            </a:r>
            <a:r>
              <a:rPr spc="295" dirty="0"/>
              <a:t> </a:t>
            </a:r>
            <a:r>
              <a:rPr dirty="0"/>
              <a:t>ensure</a:t>
            </a:r>
            <a:r>
              <a:rPr spc="300" dirty="0"/>
              <a:t> </a:t>
            </a:r>
            <a:r>
              <a:rPr dirty="0"/>
              <a:t>worker</a:t>
            </a:r>
            <a:r>
              <a:rPr spc="295" dirty="0"/>
              <a:t> </a:t>
            </a:r>
            <a:r>
              <a:rPr dirty="0"/>
              <a:t>safety</a:t>
            </a:r>
            <a:r>
              <a:rPr spc="300" dirty="0"/>
              <a:t> </a:t>
            </a:r>
            <a:r>
              <a:rPr dirty="0"/>
              <a:t>while</a:t>
            </a:r>
            <a:r>
              <a:rPr spc="295" dirty="0"/>
              <a:t> </a:t>
            </a:r>
            <a:r>
              <a:rPr dirty="0"/>
              <a:t>avoiding</a:t>
            </a:r>
            <a:r>
              <a:rPr spc="295" dirty="0"/>
              <a:t> </a:t>
            </a:r>
            <a:r>
              <a:rPr dirty="0"/>
              <a:t>zero-day</a:t>
            </a:r>
            <a:r>
              <a:rPr spc="300" dirty="0"/>
              <a:t> </a:t>
            </a:r>
            <a:r>
              <a:rPr dirty="0"/>
              <a:t>cyberattacks</a:t>
            </a:r>
            <a:r>
              <a:rPr spc="295" dirty="0"/>
              <a:t> </a:t>
            </a:r>
            <a:r>
              <a:rPr spc="30" dirty="0"/>
              <a:t>on </a:t>
            </a:r>
            <a:r>
              <a:rPr dirty="0"/>
              <a:t>essential</a:t>
            </a:r>
            <a:r>
              <a:rPr spc="165" dirty="0"/>
              <a:t>   </a:t>
            </a:r>
            <a:r>
              <a:rPr dirty="0"/>
              <a:t>IT</a:t>
            </a:r>
            <a:r>
              <a:rPr spc="170" dirty="0"/>
              <a:t>   </a:t>
            </a:r>
            <a:r>
              <a:rPr dirty="0"/>
              <a:t>and</a:t>
            </a:r>
            <a:r>
              <a:rPr spc="165" dirty="0"/>
              <a:t>   </a:t>
            </a:r>
            <a:r>
              <a:rPr dirty="0"/>
              <a:t>OT</a:t>
            </a:r>
            <a:r>
              <a:rPr spc="170" dirty="0"/>
              <a:t>   </a:t>
            </a:r>
            <a:r>
              <a:rPr dirty="0"/>
              <a:t>infrastructure.</a:t>
            </a:r>
            <a:r>
              <a:rPr spc="170" dirty="0"/>
              <a:t>   </a:t>
            </a:r>
            <a:r>
              <a:rPr dirty="0"/>
              <a:t>To</a:t>
            </a:r>
            <a:r>
              <a:rPr spc="165" dirty="0"/>
              <a:t>   </a:t>
            </a:r>
            <a:r>
              <a:rPr dirty="0"/>
              <a:t>learn</a:t>
            </a:r>
            <a:r>
              <a:rPr spc="170" dirty="0"/>
              <a:t>   </a:t>
            </a:r>
            <a:r>
              <a:rPr dirty="0"/>
              <a:t>more</a:t>
            </a:r>
            <a:r>
              <a:rPr spc="165" dirty="0"/>
              <a:t>   </a:t>
            </a:r>
            <a:r>
              <a:rPr dirty="0"/>
              <a:t>about</a:t>
            </a:r>
            <a:r>
              <a:rPr spc="170" dirty="0"/>
              <a:t>   </a:t>
            </a:r>
            <a:r>
              <a:rPr spc="-25" dirty="0"/>
              <a:t>how </a:t>
            </a:r>
            <a:r>
              <a:rPr dirty="0"/>
              <a:t>SparkCognition's</a:t>
            </a:r>
            <a:r>
              <a:rPr spc="65" dirty="0"/>
              <a:t>  </a:t>
            </a:r>
            <a:r>
              <a:rPr dirty="0"/>
              <a:t>AI</a:t>
            </a:r>
            <a:r>
              <a:rPr spc="70" dirty="0"/>
              <a:t>  </a:t>
            </a:r>
            <a:r>
              <a:rPr dirty="0"/>
              <a:t>solutions</a:t>
            </a:r>
            <a:r>
              <a:rPr spc="65" dirty="0"/>
              <a:t>  </a:t>
            </a:r>
            <a:r>
              <a:rPr dirty="0"/>
              <a:t>can</a:t>
            </a:r>
            <a:r>
              <a:rPr spc="70" dirty="0"/>
              <a:t>  </a:t>
            </a:r>
            <a:r>
              <a:rPr dirty="0"/>
              <a:t>unlock</a:t>
            </a:r>
            <a:r>
              <a:rPr spc="65" dirty="0"/>
              <a:t>  </a:t>
            </a:r>
            <a:r>
              <a:rPr dirty="0"/>
              <a:t>the</a:t>
            </a:r>
            <a:r>
              <a:rPr spc="70" dirty="0"/>
              <a:t>  </a:t>
            </a:r>
            <a:r>
              <a:rPr dirty="0"/>
              <a:t>power</a:t>
            </a:r>
            <a:r>
              <a:rPr spc="70" dirty="0"/>
              <a:t>  </a:t>
            </a:r>
            <a:r>
              <a:rPr dirty="0"/>
              <a:t>in</a:t>
            </a:r>
            <a:r>
              <a:rPr spc="65" dirty="0"/>
              <a:t>  </a:t>
            </a:r>
            <a:r>
              <a:rPr dirty="0"/>
              <a:t>your</a:t>
            </a:r>
            <a:r>
              <a:rPr spc="70" dirty="0"/>
              <a:t>  </a:t>
            </a:r>
            <a:r>
              <a:rPr dirty="0"/>
              <a:t>data,</a:t>
            </a:r>
            <a:r>
              <a:rPr spc="65" dirty="0"/>
              <a:t>  </a:t>
            </a:r>
            <a:r>
              <a:rPr spc="-10" dirty="0"/>
              <a:t>visit </a:t>
            </a:r>
            <a:r>
              <a:rPr u="heavy" spc="-10" dirty="0">
                <a:uFill>
                  <a:solidFill>
                    <a:srgbClr val="F0AB00"/>
                  </a:solidFill>
                </a:uFill>
                <a:hlinkClick r:id="rId3"/>
              </a:rPr>
              <a:t>www.s</a:t>
            </a:r>
            <a:r>
              <a:rPr spc="-10" dirty="0">
                <a:hlinkClick r:id="rId3"/>
              </a:rPr>
              <a:t>parkcognition.com.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528" y="1205219"/>
            <a:ext cx="4628515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599"/>
              </a:lnSpc>
              <a:spcBef>
                <a:spcPts val="95"/>
              </a:spcBef>
            </a:pPr>
            <a:r>
              <a:rPr sz="7400" spc="95" dirty="0">
                <a:latin typeface="Tahoma"/>
                <a:cs typeface="Tahoma"/>
              </a:rPr>
              <a:t>Technical </a:t>
            </a:r>
            <a:r>
              <a:rPr sz="7400" spc="165" dirty="0">
                <a:latin typeface="Tahoma"/>
                <a:cs typeface="Tahoma"/>
              </a:rPr>
              <a:t>Awards </a:t>
            </a:r>
            <a:r>
              <a:rPr sz="7400" spc="150" dirty="0">
                <a:latin typeface="Tahoma"/>
                <a:cs typeface="Tahoma"/>
              </a:rPr>
              <a:t>Winners</a:t>
            </a:r>
            <a:endParaRPr sz="74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2551" y="2022127"/>
            <a:ext cx="7019925" cy="376745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065" marR="5080" algn="ctr">
              <a:lnSpc>
                <a:spcPct val="75400"/>
              </a:lnSpc>
              <a:spcBef>
                <a:spcPts val="1055"/>
              </a:spcBef>
            </a:pP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THE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SPE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REGIONAL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 TECHNICAL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AWARDS</a:t>
            </a:r>
            <a:r>
              <a:rPr sz="3150" spc="-3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ACKNOWLEDGE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EXCEPTIONAL</a:t>
            </a:r>
            <a:r>
              <a:rPr sz="3150" spc="-5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CONTRIBUTIONS</a:t>
            </a:r>
            <a:r>
              <a:rPr sz="3150" spc="-5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TO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THE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SOCIETY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OF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 PETROLEUM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ENGINEERS</a:t>
            </a:r>
            <a:r>
              <a:rPr sz="3150" spc="-2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AT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THE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SECTION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OR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REGIONAL</a:t>
            </a:r>
            <a:r>
              <a:rPr sz="3150" spc="-3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LEVEL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AND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RECOGNIZE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SINGULAR</a:t>
            </a:r>
            <a:r>
              <a:rPr sz="3150" spc="-2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DEVOTION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OF</a:t>
            </a:r>
            <a:r>
              <a:rPr sz="3150" spc="-2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TIME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AND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EFFORT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TO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THE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PROGRAMS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AND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DEVELOPMENT</a:t>
            </a:r>
            <a:r>
              <a:rPr sz="3150" spc="-2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OF</a:t>
            </a:r>
            <a:r>
              <a:rPr sz="3150" spc="-2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TECHNICAL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EXPERTISE</a:t>
            </a:r>
            <a:r>
              <a:rPr sz="3150" spc="-30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IN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dirty="0">
                <a:solidFill>
                  <a:srgbClr val="F0AB00"/>
                </a:solidFill>
                <a:latin typeface="Arial"/>
                <a:cs typeface="Arial"/>
              </a:rPr>
              <a:t>EIGHT</a:t>
            </a:r>
            <a:r>
              <a:rPr sz="3150" spc="-15" dirty="0">
                <a:solidFill>
                  <a:srgbClr val="F0AB00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F0AB00"/>
                </a:solidFill>
                <a:latin typeface="Arial"/>
                <a:cs typeface="Arial"/>
              </a:rPr>
              <a:t>DISCIPLINES.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1622" y="1345412"/>
            <a:ext cx="1952624" cy="2314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6475" marR="5080" indent="-3534410">
              <a:lnSpc>
                <a:spcPct val="114900"/>
              </a:lnSpc>
              <a:spcBef>
                <a:spcPts val="100"/>
              </a:spcBef>
            </a:pPr>
            <a:r>
              <a:rPr sz="3100" spc="130" dirty="0"/>
              <a:t>Completions</a:t>
            </a:r>
            <a:r>
              <a:rPr sz="3100" spc="-105" dirty="0"/>
              <a:t> </a:t>
            </a:r>
            <a:r>
              <a:rPr sz="3100" spc="120" dirty="0"/>
              <a:t>Optimization</a:t>
            </a:r>
            <a:r>
              <a:rPr sz="3100" spc="-100" dirty="0"/>
              <a:t> </a:t>
            </a:r>
            <a:r>
              <a:rPr sz="3100" spc="180" dirty="0"/>
              <a:t>and</a:t>
            </a:r>
            <a:r>
              <a:rPr sz="3100" spc="-105" dirty="0"/>
              <a:t> </a:t>
            </a:r>
            <a:r>
              <a:rPr sz="3100" spc="75" dirty="0"/>
              <a:t>Technology </a:t>
            </a:r>
            <a:r>
              <a:rPr sz="3100" spc="145" dirty="0"/>
              <a:t>Award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3954955" y="1876929"/>
            <a:ext cx="22263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 indent="-24130">
              <a:lnSpc>
                <a:spcPct val="114599"/>
              </a:lnSpc>
              <a:spcBef>
                <a:spcPts val="100"/>
              </a:spcBef>
            </a:pPr>
            <a:r>
              <a:rPr sz="2400" b="1" spc="85" dirty="0">
                <a:solidFill>
                  <a:srgbClr val="FFFFFF"/>
                </a:solidFill>
                <a:latin typeface="Trebuchet MS"/>
                <a:cs typeface="Trebuchet MS"/>
              </a:rPr>
              <a:t>Robert</a:t>
            </a:r>
            <a:r>
              <a:rPr sz="24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Trebuchet MS"/>
                <a:cs typeface="Trebuchet MS"/>
              </a:rPr>
              <a:t>Shelley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RF</a:t>
            </a:r>
            <a:r>
              <a:rPr sz="24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Trebuchet MS"/>
                <a:cs typeface="Trebuchet MS"/>
              </a:rPr>
              <a:t>Shelley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LLC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109" y="3909811"/>
            <a:ext cx="7061200" cy="278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ROBERT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(BOB)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SHELLEY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40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years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well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completion,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hydraulic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fracturing,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reservoir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evaluation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operations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experience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horizontal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vertical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well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projects.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Currently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President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RF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SHELLEY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LLC,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Well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Performance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Evaluation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Houston.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During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his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career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has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authored more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papers,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patents,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served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ATCE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Completions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Committee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Chairperson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SPE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Distinguished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Lecturer.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ahoma"/>
                <a:cs typeface="Tahoma"/>
              </a:rPr>
              <a:t>Bob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holds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BS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degree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Civil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Engineering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Colorado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State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Registered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Professional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Petroleum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Engineer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Texas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Colorado.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Prior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starting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his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own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consulting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company,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Bob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worked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Halliburton,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RTA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LLC,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Landmark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StrataGen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Engineering.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1622" y="1345413"/>
            <a:ext cx="1952624" cy="2314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223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100"/>
              </a:spcBef>
            </a:pPr>
            <a:r>
              <a:rPr sz="3100" spc="204" dirty="0"/>
              <a:t>Data</a:t>
            </a:r>
            <a:r>
              <a:rPr sz="3100" spc="-110" dirty="0"/>
              <a:t> </a:t>
            </a:r>
            <a:r>
              <a:rPr sz="3100" spc="50" dirty="0"/>
              <a:t>Science</a:t>
            </a:r>
            <a:r>
              <a:rPr sz="3100" spc="-110" dirty="0"/>
              <a:t> </a:t>
            </a:r>
            <a:r>
              <a:rPr sz="3100" spc="180" dirty="0"/>
              <a:t>and</a:t>
            </a:r>
            <a:r>
              <a:rPr sz="3100" spc="-110" dirty="0"/>
              <a:t> </a:t>
            </a:r>
            <a:r>
              <a:rPr sz="3100" spc="95" dirty="0"/>
              <a:t>Engineering</a:t>
            </a:r>
            <a:r>
              <a:rPr sz="3100" spc="-105" dirty="0"/>
              <a:t> </a:t>
            </a:r>
            <a:r>
              <a:rPr sz="3100" spc="100" dirty="0"/>
              <a:t>Analytics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186699" y="1735555"/>
            <a:ext cx="257746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sz="2400" b="1" spc="85" dirty="0">
                <a:solidFill>
                  <a:srgbClr val="FFFFFF"/>
                </a:solidFill>
                <a:latin typeface="Trebuchet MS"/>
                <a:cs typeface="Trebuchet MS"/>
              </a:rPr>
              <a:t>Chicheng</a:t>
            </a:r>
            <a:r>
              <a:rPr sz="2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30" dirty="0">
                <a:solidFill>
                  <a:srgbClr val="FFFFFF"/>
                </a:solidFill>
                <a:latin typeface="Trebuchet MS"/>
                <a:cs typeface="Trebuchet MS"/>
              </a:rPr>
              <a:t>Xu </a:t>
            </a:r>
            <a:r>
              <a:rPr sz="2400" b="1" spc="125" dirty="0">
                <a:solidFill>
                  <a:srgbClr val="FFFFFF"/>
                </a:solidFill>
                <a:latin typeface="Trebuchet MS"/>
                <a:cs typeface="Trebuchet MS"/>
              </a:rPr>
              <a:t>Aramco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30" dirty="0">
                <a:solidFill>
                  <a:srgbClr val="FFFFFF"/>
                </a:solidFill>
                <a:latin typeface="Trebuchet MS"/>
                <a:cs typeface="Trebuchet MS"/>
              </a:rPr>
              <a:t>Houston </a:t>
            </a:r>
            <a:r>
              <a:rPr sz="2400" b="1" spc="85" dirty="0">
                <a:solidFill>
                  <a:srgbClr val="FFFFFF"/>
                </a:solidFill>
                <a:latin typeface="Trebuchet MS"/>
                <a:cs typeface="Trebuchet MS"/>
              </a:rPr>
              <a:t>Research</a:t>
            </a:r>
            <a:r>
              <a:rPr sz="24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50" dirty="0">
                <a:solidFill>
                  <a:srgbClr val="FFFFFF"/>
                </a:solidFill>
                <a:latin typeface="Trebuchet MS"/>
                <a:cs typeface="Trebuchet MS"/>
              </a:rPr>
              <a:t>Center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109" y="3986922"/>
            <a:ext cx="7068820" cy="278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13300"/>
              </a:lnSpc>
              <a:spcBef>
                <a:spcPts val="100"/>
              </a:spcBef>
            </a:pPr>
            <a:r>
              <a:rPr sz="1600" spc="-90" dirty="0">
                <a:solidFill>
                  <a:srgbClr val="FFFFFF"/>
                </a:solidFill>
                <a:latin typeface="Lucida Sans"/>
                <a:cs typeface="Lucida Sans"/>
              </a:rPr>
              <a:t>Dr.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Chicheng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Lucida Sans"/>
                <a:cs typeface="Lucida Sans"/>
              </a:rPr>
              <a:t>Xu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joined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Aramco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Houston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/>
                <a:cs typeface="Lucida Sans"/>
              </a:rPr>
              <a:t>Research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/>
                <a:cs typeface="Lucida Sans"/>
              </a:rPr>
              <a:t>Center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as 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research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petrophysicist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Oct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2017.</a:t>
            </a:r>
            <a:r>
              <a:rPr sz="1600" spc="3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He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obtained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his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Lucida Sans"/>
                <a:cs typeface="Lucida Sans"/>
              </a:rPr>
              <a:t>PhD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degree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UT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Austin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Lucida Sans"/>
                <a:cs typeface="Lucida Sans"/>
              </a:rPr>
              <a:t>in </a:t>
            </a:r>
            <a:r>
              <a:rPr sz="1600" spc="-105" dirty="0">
                <a:solidFill>
                  <a:srgbClr val="FFFFFF"/>
                </a:solidFill>
                <a:latin typeface="Lucida Sans"/>
                <a:cs typeface="Lucida Sans"/>
              </a:rPr>
              <a:t>2013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have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previously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worked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Schlumberger,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Lucida Sans"/>
                <a:cs typeface="Lucida Sans"/>
              </a:rPr>
              <a:t>BP,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"/>
                <a:cs typeface="Lucida Sans"/>
              </a:rPr>
              <a:t>BHP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support 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USA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asset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operations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reservoir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characterization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/>
                <a:cs typeface="Lucida Sans"/>
              </a:rPr>
              <a:t>deepwater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turbidite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fields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as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well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as </a:t>
            </a:r>
            <a:r>
              <a:rPr sz="1600" spc="-55" dirty="0">
                <a:solidFill>
                  <a:srgbClr val="FFFFFF"/>
                </a:solidFill>
                <a:latin typeface="Lucida Sans"/>
                <a:cs typeface="Lucida Sans"/>
              </a:rPr>
              <a:t>onshore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 unconventional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fields.</a:t>
            </a:r>
            <a:endParaRPr sz="1600">
              <a:latin typeface="Lucida Sans"/>
              <a:cs typeface="Lucida Sans"/>
            </a:endParaRPr>
          </a:p>
          <a:p>
            <a:pPr marL="12700" marR="5080">
              <a:lnSpc>
                <a:spcPct val="113300"/>
              </a:lnSpc>
            </a:pP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His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research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focus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on</a:t>
            </a:r>
            <a:r>
              <a:rPr sz="16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petrophysical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reservoir 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characterization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using 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advanced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computational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techniques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data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analytics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interpretation</a:t>
            </a:r>
            <a:r>
              <a:rPr sz="16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modeling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based 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on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multi-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scale data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integration.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He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/>
                <a:cs typeface="Lucida Sans"/>
              </a:rPr>
              <a:t>leading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several 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petrophysics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data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analytics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/>
                <a:cs typeface="Lucida Sans"/>
              </a:rPr>
              <a:t>related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Lucida Sans"/>
                <a:cs typeface="Lucida Sans"/>
              </a:rPr>
              <a:t>projects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that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utilize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Lucida Sans"/>
                <a:cs typeface="Lucida Sans"/>
              </a:rPr>
              <a:t>AI/machine</a:t>
            </a:r>
            <a:r>
              <a:rPr sz="16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learning</a:t>
            </a:r>
            <a:r>
              <a:rPr sz="16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Lucida Sans"/>
                <a:cs typeface="Lucida Sans"/>
              </a:rPr>
              <a:t>to </a:t>
            </a:r>
            <a:r>
              <a:rPr sz="1600" spc="-80" dirty="0">
                <a:solidFill>
                  <a:srgbClr val="FFFFFF"/>
                </a:solidFill>
                <a:latin typeface="Lucida Sans"/>
                <a:cs typeface="Lucida Sans"/>
              </a:rPr>
              <a:t>accomplish</a:t>
            </a:r>
            <a:r>
              <a:rPr sz="16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Lucida Sans"/>
                <a:cs typeface="Lucida Sans"/>
              </a:rPr>
              <a:t>challenging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Lucida Sans"/>
                <a:cs typeface="Lucida Sans"/>
              </a:rPr>
              <a:t>petrophysical</a:t>
            </a:r>
            <a:r>
              <a:rPr sz="1600" spc="-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Lucida Sans"/>
                <a:cs typeface="Lucida Sans"/>
              </a:rPr>
              <a:t>tasks.</a:t>
            </a:r>
            <a:endParaRPr sz="1600">
              <a:latin typeface="Lucida Sans"/>
              <a:cs typeface="Lucid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624" y="904796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223" rIns="0" bIns="0" rtlCol="0">
            <a:spAutoFit/>
          </a:bodyPr>
          <a:lstStyle/>
          <a:p>
            <a:pPr marL="2254250">
              <a:lnSpc>
                <a:spcPct val="100000"/>
              </a:lnSpc>
              <a:spcBef>
                <a:spcPts val="100"/>
              </a:spcBef>
            </a:pPr>
            <a:r>
              <a:rPr sz="3100" spc="105" dirty="0"/>
              <a:t>Drilling</a:t>
            </a:r>
            <a:r>
              <a:rPr sz="3100" spc="-130" dirty="0"/>
              <a:t> </a:t>
            </a:r>
            <a:r>
              <a:rPr sz="3100" spc="85" dirty="0"/>
              <a:t>Engineering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334847" y="1527205"/>
            <a:ext cx="22009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5590">
              <a:lnSpc>
                <a:spcPct val="114599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Jesus</a:t>
            </a:r>
            <a:r>
              <a:rPr sz="2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90" dirty="0">
                <a:solidFill>
                  <a:srgbClr val="FFFFFF"/>
                </a:solidFill>
                <a:latin typeface="Trebuchet MS"/>
                <a:cs typeface="Trebuchet MS"/>
              </a:rPr>
              <a:t>Capo </a:t>
            </a:r>
            <a:r>
              <a:rPr sz="2400" b="1" spc="100" dirty="0">
                <a:solidFill>
                  <a:srgbClr val="FFFFFF"/>
                </a:solidFill>
                <a:latin typeface="Trebuchet MS"/>
                <a:cs typeface="Trebuchet MS"/>
              </a:rPr>
              <a:t>Hokchi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Trebuchet MS"/>
                <a:cs typeface="Trebuchet MS"/>
              </a:rPr>
              <a:t>Energy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341" y="3692525"/>
            <a:ext cx="826579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1330">
              <a:lnSpc>
                <a:spcPct val="116700"/>
              </a:lnSpc>
              <a:spcBef>
                <a:spcPts val="100"/>
              </a:spcBef>
            </a:pP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Jesus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Capo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received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Lucida Sans"/>
                <a:cs typeface="Lucida Sans"/>
              </a:rPr>
              <a:t>B.S.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degree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mechanical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engineering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University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Tachira,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Venezuela,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M.S.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degree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petroleum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engineering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from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University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Tulsa.</a:t>
            </a:r>
            <a:endParaRPr sz="1500">
              <a:latin typeface="Lucida Sans"/>
              <a:cs typeface="Lucida Sans"/>
            </a:endParaRPr>
          </a:p>
          <a:p>
            <a:pPr marL="12700" marR="5080">
              <a:lnSpc>
                <a:spcPct val="116700"/>
              </a:lnSpc>
            </a:pP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Jesus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Lucida Sans"/>
                <a:cs typeface="Lucida Sans"/>
              </a:rPr>
              <a:t>C.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has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worked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dirty="0">
                <a:solidFill>
                  <a:srgbClr val="FFFFFF"/>
                </a:solidFill>
                <a:latin typeface="Lucida Sans"/>
                <a:cs typeface="Lucida Sans"/>
              </a:rPr>
              <a:t>O&amp;G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industry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25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years,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gaining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experience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Drilling,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Completion,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Remedial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onshore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offshore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operations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different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dirty="0">
                <a:solidFill>
                  <a:srgbClr val="FFFFFF"/>
                </a:solidFill>
                <a:latin typeface="Lucida Sans"/>
                <a:cs typeface="Lucida Sans"/>
              </a:rPr>
              <a:t>US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international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locations.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He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started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his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Lucida Sans"/>
                <a:cs typeface="Lucida Sans"/>
              </a:rPr>
              <a:t>career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with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technology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department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PDVSA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for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new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drilling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Lucida Sans"/>
                <a:cs typeface="Lucida Sans"/>
              </a:rPr>
              <a:t>completions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applications,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implementing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the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use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bitumen-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in-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water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emulsion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and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cuttings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transport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50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highly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inclined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angles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multiphase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fluids.</a:t>
            </a:r>
            <a:endParaRPr sz="1500">
              <a:latin typeface="Lucida Sans"/>
              <a:cs typeface="Lucida Sans"/>
            </a:endParaRPr>
          </a:p>
          <a:p>
            <a:pPr marL="12700" marR="43180">
              <a:lnSpc>
                <a:spcPct val="116700"/>
              </a:lnSpc>
            </a:pPr>
            <a:r>
              <a:rPr sz="1500" spc="-114" dirty="0">
                <a:solidFill>
                  <a:srgbClr val="FFFFFF"/>
                </a:solidFill>
                <a:latin typeface="Lucida Sans"/>
                <a:cs typeface="Lucida Sans"/>
              </a:rPr>
              <a:t>As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seasoned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Drilling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Engineer,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he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passionate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about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advancing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project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engineering,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operations,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risk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mitigations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uncommon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applications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connecting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dots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make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a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sound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plan.He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passionate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about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transforming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project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visions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into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reality,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creating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robust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program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that translates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into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efficient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operation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that delivers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tangible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results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line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Lucida Sans"/>
                <a:cs typeface="Lucida Sans"/>
              </a:rPr>
              <a:t>client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expectations.</a:t>
            </a:r>
            <a:endParaRPr sz="1500">
              <a:latin typeface="Lucida Sans"/>
              <a:cs typeface="Lucid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476" y="750569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224" rIns="0" bIns="0" rtlCol="0">
            <a:spAutoFit/>
          </a:bodyPr>
          <a:lstStyle/>
          <a:p>
            <a:pPr marL="2879725">
              <a:lnSpc>
                <a:spcPct val="100000"/>
              </a:lnSpc>
              <a:spcBef>
                <a:spcPts val="100"/>
              </a:spcBef>
            </a:pPr>
            <a:r>
              <a:rPr sz="3100" spc="200" dirty="0"/>
              <a:t>Management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221503" y="1154492"/>
            <a:ext cx="271335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2915">
              <a:lnSpc>
                <a:spcPct val="114599"/>
              </a:lnSpc>
              <a:spcBef>
                <a:spcPts val="100"/>
              </a:spcBef>
            </a:pPr>
            <a:r>
              <a:rPr sz="2400" b="1" spc="75" dirty="0">
                <a:solidFill>
                  <a:srgbClr val="FFFFFF"/>
                </a:solidFill>
                <a:latin typeface="Trebuchet MS"/>
                <a:cs typeface="Trebuchet MS"/>
              </a:rPr>
              <a:t>Shree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Trebuchet MS"/>
                <a:cs typeface="Trebuchet MS"/>
              </a:rPr>
              <a:t>Vikas </a:t>
            </a:r>
            <a:r>
              <a:rPr sz="2400" b="1" spc="80" dirty="0">
                <a:solidFill>
                  <a:srgbClr val="FFFFFF"/>
                </a:solidFill>
                <a:latin typeface="Trebuchet MS"/>
                <a:cs typeface="Trebuchet MS"/>
              </a:rPr>
              <a:t>ConocoPhillips</a:t>
            </a:r>
            <a:r>
              <a:rPr sz="24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306" y="3824414"/>
            <a:ext cx="8197850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Shree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Vikas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Director,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Market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Intelligence </a:t>
            </a:r>
            <a:r>
              <a:rPr sz="1500" dirty="0">
                <a:solidFill>
                  <a:srgbClr val="FFFFFF"/>
                </a:solidFill>
                <a:latin typeface="Lucida Sans"/>
                <a:cs typeface="Lucida Sans"/>
              </a:rPr>
              <a:t>&amp;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Business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Analysis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at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ConocoPhillips,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where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is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responsible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market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and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competitor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analysis,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energy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transition/new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energies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monitoring,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assessing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business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implications.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He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regularly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serves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as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top-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level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sounding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board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thought- </a:t>
            </a:r>
            <a:r>
              <a:rPr sz="1500" spc="-40" dirty="0">
                <a:solidFill>
                  <a:srgbClr val="FFFFFF"/>
                </a:solidFill>
                <a:latin typeface="Lucida Sans"/>
                <a:cs typeface="Lucida Sans"/>
              </a:rPr>
              <a:t>partner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strategy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development,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operational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cost/economics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planning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and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analysis,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as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well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as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procurement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decisions.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Prior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ConocoPhillips,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led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myriad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market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analysis,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financial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due-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diligence,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technology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evaluation,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modeling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projects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governmental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agencies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and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energy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companies.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He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was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also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invited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by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Council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Economic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Advisers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(CEA)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President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Bush’s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Lucida Sans"/>
                <a:cs typeface="Lucida Sans"/>
              </a:rPr>
              <a:t>White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House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deliberations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shape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governmental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responses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high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natural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gas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prices.</a:t>
            </a:r>
            <a:endParaRPr sz="1500">
              <a:latin typeface="Lucida Sans"/>
              <a:cs typeface="Lucid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624" y="1007617"/>
            <a:ext cx="1676399" cy="2514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224" rIns="0" bIns="0" rtlCol="0">
            <a:spAutoFit/>
          </a:bodyPr>
          <a:lstStyle/>
          <a:p>
            <a:pPr marL="1522095">
              <a:lnSpc>
                <a:spcPct val="100000"/>
              </a:lnSpc>
              <a:spcBef>
                <a:spcPts val="100"/>
              </a:spcBef>
            </a:pPr>
            <a:r>
              <a:rPr sz="3100" spc="110" dirty="0"/>
              <a:t>Production</a:t>
            </a:r>
            <a:r>
              <a:rPr sz="3100" spc="-105" dirty="0"/>
              <a:t> </a:t>
            </a:r>
            <a:r>
              <a:rPr sz="3100" spc="180" dirty="0"/>
              <a:t>and</a:t>
            </a:r>
            <a:r>
              <a:rPr sz="3100" spc="-105" dirty="0"/>
              <a:t> </a:t>
            </a:r>
            <a:r>
              <a:rPr sz="3100" spc="130" dirty="0"/>
              <a:t>Operations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4355012" y="1800157"/>
            <a:ext cx="252349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3510">
              <a:lnSpc>
                <a:spcPct val="114599"/>
              </a:lnSpc>
              <a:spcBef>
                <a:spcPts val="100"/>
              </a:spcBef>
            </a:pPr>
            <a:r>
              <a:rPr sz="2400" b="1" spc="85" dirty="0">
                <a:solidFill>
                  <a:srgbClr val="FFFFFF"/>
                </a:solidFill>
                <a:latin typeface="Trebuchet MS"/>
                <a:cs typeface="Trebuchet MS"/>
              </a:rPr>
              <a:t>Katherine</a:t>
            </a:r>
            <a:r>
              <a:rPr sz="2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Trebuchet MS"/>
                <a:cs typeface="Trebuchet MS"/>
              </a:rPr>
              <a:t>Hull </a:t>
            </a:r>
            <a:r>
              <a:rPr sz="2400" b="1" spc="125" dirty="0">
                <a:solidFill>
                  <a:srgbClr val="FFFFFF"/>
                </a:solidFill>
                <a:latin typeface="Trebuchet MS"/>
                <a:cs typeface="Trebuchet MS"/>
              </a:rPr>
              <a:t>Aramco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306" y="4055756"/>
            <a:ext cx="811212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Dr.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Katherine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Hull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is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applied </a:t>
            </a:r>
            <a:r>
              <a:rPr sz="1500" spc="-40" dirty="0">
                <a:solidFill>
                  <a:srgbClr val="FFFFFF"/>
                </a:solidFill>
                <a:latin typeface="Lucida Sans"/>
                <a:cs typeface="Lucida Sans"/>
              </a:rPr>
              <a:t>research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scientist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who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develops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new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technology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stimulating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unconventional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formations.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She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joined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Aramco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Americas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Houston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2013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after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working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as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 process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chemist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start-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up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chemical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company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receiving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Lucida Sans"/>
                <a:cs typeface="Lucida Sans"/>
              </a:rPr>
              <a:t>her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Ph.D.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Chemistry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2009.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Dr.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Hull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has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41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granted </a:t>
            </a:r>
            <a:r>
              <a:rPr sz="1500" dirty="0">
                <a:solidFill>
                  <a:srgbClr val="FFFFFF"/>
                </a:solidFill>
                <a:latin typeface="Lucida Sans"/>
                <a:cs typeface="Lucida Sans"/>
              </a:rPr>
              <a:t>US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patents,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21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filed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patent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applications,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22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journal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publications,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4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Lucida Sans"/>
                <a:cs typeface="Lucida Sans"/>
              </a:rPr>
              <a:t>book 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chapters,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Lucida Sans"/>
                <a:cs typeface="Lucida Sans"/>
              </a:rPr>
              <a:t>36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conference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presentations.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She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currently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serves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as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Chair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2023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Lucida Sans"/>
                <a:cs typeface="Lucida Sans"/>
              </a:rPr>
              <a:t>SPE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Oilfield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Chemistry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Program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Committee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while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also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playing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Lucida Sans"/>
                <a:cs typeface="Lucida Sans"/>
              </a:rPr>
              <a:t>an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active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role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mentoring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students </a:t>
            </a:r>
            <a:r>
              <a:rPr sz="1500" spc="-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publishing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Lucida Sans"/>
                <a:cs typeface="Lucida Sans"/>
              </a:rPr>
              <a:t>her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Lucida Sans"/>
                <a:cs typeface="Lucida Sans"/>
              </a:rPr>
              <a:t>work.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She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Lucida Sans"/>
                <a:cs typeface="Lucida Sans"/>
              </a:rPr>
              <a:t>was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recipient </a:t>
            </a:r>
            <a:r>
              <a:rPr sz="1500" spc="-8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Lucida Sans"/>
                <a:cs typeface="Lucida Sans"/>
              </a:rPr>
              <a:t>2019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dirty="0">
                <a:solidFill>
                  <a:srgbClr val="FFFFFF"/>
                </a:solidFill>
                <a:latin typeface="Lucida Sans"/>
                <a:cs typeface="Lucida Sans"/>
              </a:rPr>
              <a:t>SPE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Gulf</a:t>
            </a:r>
            <a:r>
              <a:rPr sz="1500" spc="-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Coast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Lucida Sans"/>
                <a:cs typeface="Lucida Sans"/>
              </a:rPr>
              <a:t>Regional</a:t>
            </a:r>
            <a:r>
              <a:rPr sz="15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"/>
                <a:cs typeface="Lucida Sans"/>
              </a:rPr>
              <a:t>Service Award.</a:t>
            </a:r>
            <a:endParaRPr sz="1500">
              <a:latin typeface="Lucida Sans"/>
              <a:cs typeface="Lucid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000">
        <p14:reveal/>
      </p:transition>
    </mc:Choice>
    <mc:Fallback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0AB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2177</Words>
  <Application>Microsoft Office PowerPoint</Application>
  <PresentationFormat>Custom</PresentationFormat>
  <Paragraphs>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Lucida Sans</vt:lpstr>
      <vt:lpstr>Lucida Sans Unicode</vt:lpstr>
      <vt:lpstr>Tahoma</vt:lpstr>
      <vt:lpstr>Trebuchet MS</vt:lpstr>
      <vt:lpstr>Office Theme</vt:lpstr>
      <vt:lpstr>PowerPoint Presentation</vt:lpstr>
      <vt:lpstr>PowerPoint Presentation</vt:lpstr>
      <vt:lpstr>Technical Awards Winners</vt:lpstr>
      <vt:lpstr>PowerPoint Presentation</vt:lpstr>
      <vt:lpstr>Completions Optimization and Technology Award</vt:lpstr>
      <vt:lpstr>Data Science and Engineering Analytics</vt:lpstr>
      <vt:lpstr>Drilling Engineering</vt:lpstr>
      <vt:lpstr>Management</vt:lpstr>
      <vt:lpstr>Production and Operations</vt:lpstr>
      <vt:lpstr>Reservoir Description and Dynamics</vt:lpstr>
      <vt:lpstr>Service Awards Winners</vt:lpstr>
      <vt:lpstr>PowerPoint Presentation</vt:lpstr>
      <vt:lpstr>Regional Public Service</vt:lpstr>
      <vt:lpstr>Young Professional Member Outstanding Service</vt:lpstr>
      <vt:lpstr>Young Professional Member Outstanding Service</vt:lpstr>
      <vt:lpstr>Regional Service</vt:lpstr>
      <vt:lpstr>Regional Service</vt:lpstr>
      <vt:lpstr>Regional Service</vt:lpstr>
      <vt:lpstr>Regional Service</vt:lpstr>
      <vt:lpstr>Regional Service</vt:lpstr>
      <vt:lpstr>Regional Service</vt:lpstr>
      <vt:lpstr>Distinguished Corporate Support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GCNA Regional Award Presentation</dc:title>
  <dc:creator>jthomas98</dc:creator>
  <cp:keywords>DAFHEC96Lmw,BABW_TEWQFo</cp:keywords>
  <cp:lastModifiedBy>Jillian Thomas</cp:lastModifiedBy>
  <cp:revision>1</cp:revision>
  <dcterms:created xsi:type="dcterms:W3CDTF">2022-08-03T23:55:42Z</dcterms:created>
  <dcterms:modified xsi:type="dcterms:W3CDTF">2022-08-03T23:57:09Z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2022-08-03T00:00:00Z</vt:filetime>
  </property>
</Properties>
</file>