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9"/>
  </p:notesMasterIdLst>
  <p:sldIdLst>
    <p:sldId id="256" r:id="rId2"/>
    <p:sldId id="263" r:id="rId3"/>
    <p:sldId id="261" r:id="rId4"/>
    <p:sldId id="258" r:id="rId5"/>
    <p:sldId id="260" r:id="rId6"/>
    <p:sldId id="266"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D8EC7-47CB-5F4D-9EC3-5E696AF7B86F}" type="datetimeFigureOut">
              <a:rPr lang="en-US" smtClean="0"/>
              <a:t>5/14/26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54C73-DABB-884F-8841-3E1AFE76C41C}" type="slidenum">
              <a:rPr lang="en-US" smtClean="0"/>
              <a:t>‹#›</a:t>
            </a:fld>
            <a:endParaRPr lang="en-US"/>
          </a:p>
        </p:txBody>
      </p:sp>
    </p:spTree>
    <p:extLst>
      <p:ext uri="{BB962C8B-B14F-4D97-AF65-F5344CB8AC3E}">
        <p14:creationId xmlns:p14="http://schemas.microsoft.com/office/powerpoint/2010/main" val="394396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954C73-DABB-884F-8841-3E1AFE76C41C}" type="slidenum">
              <a:rPr lang="en-US" smtClean="0"/>
              <a:t>1</a:t>
            </a:fld>
            <a:endParaRPr lang="en-US"/>
          </a:p>
        </p:txBody>
      </p:sp>
    </p:spTree>
    <p:extLst>
      <p:ext uri="{BB962C8B-B14F-4D97-AF65-F5344CB8AC3E}">
        <p14:creationId xmlns:p14="http://schemas.microsoft.com/office/powerpoint/2010/main" val="3394754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3189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600"/>
            </a:lvl1pPr>
            <a:lvl2pPr marL="574675" indent="-346075">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F9A04110-284E-3741-8974-B7F2B05B0C74}"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237888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629-83E9-9349-A279-DE2F3E253F4D}"/>
              </a:ext>
            </a:extLst>
          </p:cNvPr>
          <p:cNvSpPr>
            <a:spLocks noGrp="1"/>
          </p:cNvSpPr>
          <p:nvPr>
            <p:ph type="title"/>
          </p:nvPr>
        </p:nvSpPr>
        <p:spPr>
          <a:xfrm>
            <a:off x="388720" y="154869"/>
            <a:ext cx="10515600" cy="793115"/>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E0B9687E-7014-4242-BC0B-EDAF72CA96EA}"/>
              </a:ext>
            </a:extLst>
          </p:cNvPr>
          <p:cNvSpPr>
            <a:spLocks noGrp="1"/>
          </p:cNvSpPr>
          <p:nvPr>
            <p:ph sz="half" idx="1"/>
          </p:nvPr>
        </p:nvSpPr>
        <p:spPr>
          <a:xfrm>
            <a:off x="388720" y="1472824"/>
            <a:ext cx="5181600" cy="4351338"/>
          </a:xfrm>
        </p:spPr>
        <p:txBody>
          <a:bodyPr>
            <a:norm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67604-BBBE-B447-9EFC-D2244AC5E2B7}"/>
              </a:ext>
            </a:extLst>
          </p:cNvPr>
          <p:cNvSpPr>
            <a:spLocks noGrp="1"/>
          </p:cNvSpPr>
          <p:nvPr>
            <p:ph sz="half" idx="2"/>
          </p:nvPr>
        </p:nvSpPr>
        <p:spPr>
          <a:xfrm>
            <a:off x="5722720" y="1472824"/>
            <a:ext cx="5181600" cy="4351338"/>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A348B72-B604-B145-AE47-4C7E0F12F648}"/>
              </a:ext>
            </a:extLst>
          </p:cNvPr>
          <p:cNvSpPr>
            <a:spLocks noGrp="1"/>
          </p:cNvSpPr>
          <p:nvPr>
            <p:ph type="sldNum" sz="quarter" idx="12"/>
          </p:nvPr>
        </p:nvSpPr>
        <p:spPr/>
        <p:txBody>
          <a:bodyPr/>
          <a:lstStyle/>
          <a:p>
            <a:fld id="{F9A04110-284E-3741-8974-B7F2B05B0C74}" type="slidenum">
              <a:rPr lang="en-US" smtClean="0"/>
              <a:t>‹#›</a:t>
            </a:fld>
            <a:endParaRPr lang="en-US"/>
          </a:p>
        </p:txBody>
      </p:sp>
    </p:spTree>
    <p:extLst>
      <p:ext uri="{BB962C8B-B14F-4D97-AF65-F5344CB8AC3E}">
        <p14:creationId xmlns:p14="http://schemas.microsoft.com/office/powerpoint/2010/main" val="246084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F22F79-A8BB-FE48-80AB-953CFEC6C8BD}"/>
              </a:ext>
            </a:extLst>
          </p:cNvPr>
          <p:cNvSpPr>
            <a:spLocks noGrp="1"/>
          </p:cNvSpPr>
          <p:nvPr>
            <p:ph type="body" idx="1"/>
          </p:nvPr>
        </p:nvSpPr>
        <p:spPr>
          <a:xfrm>
            <a:off x="396425" y="1316462"/>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AAA713-CAFB-DF43-855C-27F771AA90DC}"/>
              </a:ext>
            </a:extLst>
          </p:cNvPr>
          <p:cNvSpPr>
            <a:spLocks noGrp="1"/>
          </p:cNvSpPr>
          <p:nvPr>
            <p:ph sz="half" idx="2"/>
          </p:nvPr>
        </p:nvSpPr>
        <p:spPr>
          <a:xfrm>
            <a:off x="396425" y="2140374"/>
            <a:ext cx="5157787" cy="3684588"/>
          </a:xfrm>
        </p:spPr>
        <p:txBody>
          <a:bodyPr/>
          <a:lstStyle>
            <a:lvl1pPr>
              <a:defRPr sz="2400"/>
            </a:lvl1pPr>
            <a:lvl2pPr>
              <a:defRPr sz="24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32932-2488-6B4C-B664-2DEF0E7A365B}"/>
              </a:ext>
            </a:extLst>
          </p:cNvPr>
          <p:cNvSpPr>
            <a:spLocks noGrp="1"/>
          </p:cNvSpPr>
          <p:nvPr>
            <p:ph type="body" sz="quarter" idx="3"/>
          </p:nvPr>
        </p:nvSpPr>
        <p:spPr>
          <a:xfrm>
            <a:off x="5728837" y="1316462"/>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E0426D-A39B-C540-A66C-45CB7BB4EF38}"/>
              </a:ext>
            </a:extLst>
          </p:cNvPr>
          <p:cNvSpPr>
            <a:spLocks noGrp="1"/>
          </p:cNvSpPr>
          <p:nvPr>
            <p:ph sz="quarter" idx="4"/>
          </p:nvPr>
        </p:nvSpPr>
        <p:spPr>
          <a:xfrm>
            <a:off x="5728837" y="2140374"/>
            <a:ext cx="5183188" cy="3684588"/>
          </a:xfrm>
        </p:spPr>
        <p:txBody>
          <a:bodyPr/>
          <a:lstStyle>
            <a:lvl1pPr>
              <a:defRPr sz="2400"/>
            </a:lvl1pPr>
            <a:lvl2pPr>
              <a:defRPr sz="24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A8D9525-E6A1-F64F-96C1-B7D84C5AB966}"/>
              </a:ext>
            </a:extLst>
          </p:cNvPr>
          <p:cNvSpPr>
            <a:spLocks noGrp="1"/>
          </p:cNvSpPr>
          <p:nvPr>
            <p:ph type="sldNum" sz="quarter" idx="12"/>
          </p:nvPr>
        </p:nvSpPr>
        <p:spPr/>
        <p:txBody>
          <a:bodyPr/>
          <a:lstStyle/>
          <a:p>
            <a:fld id="{F9A04110-284E-3741-8974-B7F2B05B0C74}" type="slidenum">
              <a:rPr lang="en-US" smtClean="0"/>
              <a:t>‹#›</a:t>
            </a:fld>
            <a:endParaRPr lang="en-US"/>
          </a:p>
        </p:txBody>
      </p:sp>
      <p:sp>
        <p:nvSpPr>
          <p:cNvPr id="10" name="Title Placeholder 1">
            <a:extLst>
              <a:ext uri="{FF2B5EF4-FFF2-40B4-BE49-F238E27FC236}">
                <a16:creationId xmlns:a16="http://schemas.microsoft.com/office/drawing/2014/main" id="{6CE00A8A-561E-C141-A15E-64040809CE8F}"/>
              </a:ext>
            </a:extLst>
          </p:cNvPr>
          <p:cNvSpPr>
            <a:spLocks noGrp="1"/>
          </p:cNvSpPr>
          <p:nvPr>
            <p:ph type="title"/>
          </p:nvPr>
        </p:nvSpPr>
        <p:spPr>
          <a:xfrm>
            <a:off x="388720" y="169621"/>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22382096"/>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22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F9A04110-284E-3741-8974-B7F2B05B0C74}" type="slidenum">
              <a:rPr lang="en-US" smtClean="0"/>
              <a:pPr/>
              <a:t>‹#›</a:t>
            </a:fld>
            <a:endParaRPr lang="en-US"/>
          </a:p>
        </p:txBody>
      </p:sp>
    </p:spTree>
    <p:extLst>
      <p:ext uri="{BB962C8B-B14F-4D97-AF65-F5344CB8AC3E}">
        <p14:creationId xmlns:p14="http://schemas.microsoft.com/office/powerpoint/2010/main" val="45482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12" userDrawn="1">
          <p15:clr>
            <a:srgbClr val="F26B43"/>
          </p15:clr>
        </p15:guide>
        <p15:guide id="3" orient="horz" pos="2260" userDrawn="1">
          <p15:clr>
            <a:srgbClr val="F26B43"/>
          </p15:clr>
        </p15:guide>
        <p15:guide id="4"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5BB0EEF-9E63-7348-9CDA-ECB45EA17BDB}"/>
              </a:ext>
            </a:extLst>
          </p:cNvPr>
          <p:cNvSpPr>
            <a:spLocks noGrp="1"/>
          </p:cNvSpPr>
          <p:nvPr>
            <p:ph type="ctrTitle"/>
          </p:nvPr>
        </p:nvSpPr>
        <p:spPr/>
        <p:txBody>
          <a:bodyPr>
            <a:normAutofit/>
          </a:bodyPr>
          <a:lstStyle/>
          <a:p>
            <a:r>
              <a:rPr lang="en-US" sz="4400" dirty="0">
                <a:latin typeface="Arial" panose="020B0604020202020204" pitchFamily="34" charset="0"/>
                <a:cs typeface="Arial" panose="020B0604020202020204" pitchFamily="34" charset="0"/>
              </a:rPr>
              <a:t>SPE Program Committee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Social Media Guide</a:t>
            </a:r>
          </a:p>
        </p:txBody>
      </p:sp>
      <p:sp>
        <p:nvSpPr>
          <p:cNvPr id="19" name="Subtitle 18">
            <a:extLst>
              <a:ext uri="{FF2B5EF4-FFF2-40B4-BE49-F238E27FC236}">
                <a16:creationId xmlns:a16="http://schemas.microsoft.com/office/drawing/2014/main" id="{A7E926D4-DF63-184B-857B-061CEBF6C0E1}"/>
              </a:ext>
            </a:extLst>
          </p:cNvPr>
          <p:cNvSpPr>
            <a:spLocks noGrp="1"/>
          </p:cNvSpPr>
          <p:nvPr>
            <p:ph type="subTitle" idx="1"/>
          </p:nvPr>
        </p:nvSpPr>
        <p:spPr>
          <a:xfrm>
            <a:off x="669892" y="3525178"/>
            <a:ext cx="10494294" cy="409941"/>
          </a:xfrm>
        </p:spPr>
        <p:txBody>
          <a:bodyPr>
            <a:noAutofit/>
          </a:bodyPr>
          <a:lstStyle/>
          <a:p>
            <a:r>
              <a:rPr lang="en-US" sz="2200" dirty="0"/>
              <a:t>Simple ways to amplify program visibility, strengthen connection, and extend SPE’s reach</a:t>
            </a:r>
          </a:p>
        </p:txBody>
      </p:sp>
      <p:sp>
        <p:nvSpPr>
          <p:cNvPr id="2" name="Subtitle 18">
            <a:extLst>
              <a:ext uri="{FF2B5EF4-FFF2-40B4-BE49-F238E27FC236}">
                <a16:creationId xmlns:a16="http://schemas.microsoft.com/office/drawing/2014/main" id="{7071DDEE-9A2B-C0C6-6E0F-09C3DBD49887}"/>
              </a:ext>
            </a:extLst>
          </p:cNvPr>
          <p:cNvSpPr txBox="1">
            <a:spLocks/>
          </p:cNvSpPr>
          <p:nvPr/>
        </p:nvSpPr>
        <p:spPr>
          <a:xfrm>
            <a:off x="669892" y="3981156"/>
            <a:ext cx="9143999" cy="40994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Font typeface="Wingdings" pitchFamily="2" charset="2"/>
              <a:buNone/>
              <a:defRPr sz="2600" kern="1200">
                <a:solidFill>
                  <a:schemeClr val="bg1"/>
                </a:solidFill>
                <a:latin typeface="+mj-lt"/>
                <a:ea typeface="+mn-ea"/>
                <a:cs typeface="+mn-cs"/>
              </a:defRPr>
            </a:lvl1pPr>
            <a:lvl2pPr marL="457200" indent="0" algn="ctr" defTabSz="914400" rtl="0" eaLnBrk="1" latinLnBrk="0" hangingPunct="1">
              <a:lnSpc>
                <a:spcPct val="90000"/>
              </a:lnSpc>
              <a:spcBef>
                <a:spcPts val="500"/>
              </a:spcBef>
              <a:buClr>
                <a:schemeClr val="accent1">
                  <a:lumMod val="75000"/>
                </a:schemeClr>
              </a:buClr>
              <a:buFont typeface="System Font Regular"/>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lumMod val="75000"/>
                </a:schemeClr>
              </a:buClr>
              <a:buFont typeface="Wingdings" pitchFamily="2" charset="2"/>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lumMod val="75000"/>
                </a:schemeClr>
              </a:buClr>
              <a:buFont typeface="System Font Regular"/>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lumMod val="75000"/>
                </a:schemeClr>
              </a:buClr>
              <a:buFont typeface="Wingdings" pitchFamily="2" charset="2"/>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a:solidFill>
                  <a:srgbClr val="FFFFFF"/>
                </a:solidFill>
                <a:latin typeface="Arial" pitchFamily="34" charset="0"/>
                <a:ea typeface="Arial" pitchFamily="34" charset="-122"/>
                <a:cs typeface="Arial" pitchFamily="34" charset="-120"/>
              </a:rPr>
              <a:t>May 2026</a:t>
            </a:r>
            <a:endParaRPr lang="en-US" sz="2200" dirty="0"/>
          </a:p>
        </p:txBody>
      </p:sp>
    </p:spTree>
    <p:extLst>
      <p:ext uri="{BB962C8B-B14F-4D97-AF65-F5344CB8AC3E}">
        <p14:creationId xmlns:p14="http://schemas.microsoft.com/office/powerpoint/2010/main" val="24008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16EE6-F6E4-C6F7-3C30-CD63C29E58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DBD948-6AA4-571D-0CF5-C3432FB1A5C4}"/>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Your Committee Voice Matters</a:t>
            </a:r>
          </a:p>
        </p:txBody>
      </p:sp>
      <p:sp>
        <p:nvSpPr>
          <p:cNvPr id="6" name="Slide Number Placeholder 5">
            <a:extLst>
              <a:ext uri="{FF2B5EF4-FFF2-40B4-BE49-F238E27FC236}">
                <a16:creationId xmlns:a16="http://schemas.microsoft.com/office/drawing/2014/main" id="{F013EE0C-8F1C-1E8F-F664-8435D0935EE9}"/>
              </a:ext>
            </a:extLst>
          </p:cNvPr>
          <p:cNvSpPr>
            <a:spLocks noGrp="1"/>
          </p:cNvSpPr>
          <p:nvPr>
            <p:ph type="sldNum" sz="quarter" idx="12"/>
          </p:nvPr>
        </p:nvSpPr>
        <p:spPr/>
        <p:txBody>
          <a:bodyPr/>
          <a:lstStyle/>
          <a:p>
            <a:fld id="{F9A04110-284E-3741-8974-B7F2B05B0C74}" type="slidenum">
              <a:rPr lang="en-US" smtClean="0"/>
              <a:t>1</a:t>
            </a:fld>
            <a:endParaRPr lang="en-US"/>
          </a:p>
        </p:txBody>
      </p:sp>
      <p:sp>
        <p:nvSpPr>
          <p:cNvPr id="2" name="Content Placeholder 5">
            <a:extLst>
              <a:ext uri="{FF2B5EF4-FFF2-40B4-BE49-F238E27FC236}">
                <a16:creationId xmlns:a16="http://schemas.microsoft.com/office/drawing/2014/main" id="{37769E4A-9FFC-707B-2532-0864E653AEB8}"/>
              </a:ext>
            </a:extLst>
          </p:cNvPr>
          <p:cNvSpPr>
            <a:spLocks noGrp="1"/>
          </p:cNvSpPr>
          <p:nvPr>
            <p:ph sz="half" idx="1"/>
          </p:nvPr>
        </p:nvSpPr>
        <p:spPr>
          <a:xfrm>
            <a:off x="388719" y="1205229"/>
            <a:ext cx="11591803" cy="1545352"/>
          </a:xfrm>
        </p:spPr>
        <p:txBody>
          <a:bodyPr wrap="square">
            <a:noAutofit/>
          </a:bodyPr>
          <a:lstStyle/>
          <a:p>
            <a:pPr marL="0" indent="0">
              <a:buNone/>
            </a:pPr>
            <a:r>
              <a:rPr lang="en-US" sz="1600" b="1" dirty="0">
                <a:solidFill>
                  <a:srgbClr val="0E549E"/>
                </a:solidFill>
              </a:rPr>
              <a:t>Why Your Voice Matters</a:t>
            </a:r>
          </a:p>
          <a:p>
            <a:pPr marL="0" indent="0">
              <a:buNone/>
            </a:pPr>
            <a:r>
              <a:rPr lang="en-US" sz="1400" dirty="0"/>
              <a:t>As an SPE Program Committee member, your voice helps bring greater visibility, credibility, and connection to SPE’s programs, technical content, and global community. When you share moments, insights, or SPE content on LinkedIn, you help extend SPE’s reach across trusted professional networks, reinforce SPE’s mission, and highlight the value of our global community.</a:t>
            </a:r>
          </a:p>
          <a:p>
            <a:pPr marL="0" indent="0">
              <a:buNone/>
            </a:pPr>
            <a:r>
              <a:rPr lang="en-US" sz="1400" dirty="0"/>
              <a:t>You do not need polished or highly produced content to make an impact. Often, the strongest posts are simple, timely, and genuine.</a:t>
            </a:r>
          </a:p>
        </p:txBody>
      </p:sp>
      <p:sp>
        <p:nvSpPr>
          <p:cNvPr id="8" name="Content Placeholder 5">
            <a:extLst>
              <a:ext uri="{FF2B5EF4-FFF2-40B4-BE49-F238E27FC236}">
                <a16:creationId xmlns:a16="http://schemas.microsoft.com/office/drawing/2014/main" id="{18380A29-F269-FDB8-5308-A4FA570AE996}"/>
              </a:ext>
            </a:extLst>
          </p:cNvPr>
          <p:cNvSpPr txBox="1">
            <a:spLocks/>
          </p:cNvSpPr>
          <p:nvPr/>
        </p:nvSpPr>
        <p:spPr>
          <a:xfrm>
            <a:off x="388719" y="2621671"/>
            <a:ext cx="11591803" cy="386155"/>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E549E"/>
                </a:solidFill>
              </a:rPr>
              <a:t>Easy Social Moments to Share</a:t>
            </a:r>
          </a:p>
          <a:p>
            <a:pPr marL="0" indent="0">
              <a:buNone/>
            </a:pPr>
            <a:endParaRPr lang="en-US" sz="1600" dirty="0">
              <a:solidFill>
                <a:srgbClr val="0E549E"/>
              </a:solidFill>
            </a:endParaRPr>
          </a:p>
        </p:txBody>
      </p:sp>
      <p:sp>
        <p:nvSpPr>
          <p:cNvPr id="18" name="Rectangle 17">
            <a:extLst>
              <a:ext uri="{FF2B5EF4-FFF2-40B4-BE49-F238E27FC236}">
                <a16:creationId xmlns:a16="http://schemas.microsoft.com/office/drawing/2014/main" id="{A71CEDCC-6851-A230-3DFC-3C393AD059F5}"/>
              </a:ext>
            </a:extLst>
          </p:cNvPr>
          <p:cNvSpPr/>
          <p:nvPr/>
        </p:nvSpPr>
        <p:spPr>
          <a:xfrm>
            <a:off x="658543" y="3016926"/>
            <a:ext cx="1916384" cy="1917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5">
            <a:extLst>
              <a:ext uri="{FF2B5EF4-FFF2-40B4-BE49-F238E27FC236}">
                <a16:creationId xmlns:a16="http://schemas.microsoft.com/office/drawing/2014/main" id="{43E06CB0-06B8-C8C1-7792-0A13F4AD5235}"/>
              </a:ext>
            </a:extLst>
          </p:cNvPr>
          <p:cNvSpPr txBox="1">
            <a:spLocks/>
          </p:cNvSpPr>
          <p:nvPr/>
        </p:nvSpPr>
        <p:spPr>
          <a:xfrm>
            <a:off x="658543" y="4996793"/>
            <a:ext cx="1947110" cy="1118543"/>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400" b="1" dirty="0"/>
              <a:t>Program Committee meetings and discussions</a:t>
            </a:r>
          </a:p>
          <a:p>
            <a:pPr marL="0" indent="0">
              <a:lnSpc>
                <a:spcPct val="100000"/>
              </a:lnSpc>
              <a:spcBef>
                <a:spcPts val="400"/>
              </a:spcBef>
              <a:buNone/>
            </a:pPr>
            <a:r>
              <a:rPr lang="en-US" sz="1400" dirty="0"/>
              <a:t>Share a photo or short reflection from a meeting or discussion.</a:t>
            </a:r>
            <a:endParaRPr lang="en-US" sz="1400" b="1" dirty="0">
              <a:solidFill>
                <a:srgbClr val="0D4C92"/>
              </a:solidFill>
              <a:sym typeface="Poppins Bold"/>
            </a:endParaRPr>
          </a:p>
        </p:txBody>
      </p:sp>
      <p:sp>
        <p:nvSpPr>
          <p:cNvPr id="22" name="Rectangle 21">
            <a:extLst>
              <a:ext uri="{FF2B5EF4-FFF2-40B4-BE49-F238E27FC236}">
                <a16:creationId xmlns:a16="http://schemas.microsoft.com/office/drawing/2014/main" id="{AB5A911B-E412-6877-8603-7A976D6AD398}"/>
              </a:ext>
            </a:extLst>
          </p:cNvPr>
          <p:cNvSpPr/>
          <p:nvPr/>
        </p:nvSpPr>
        <p:spPr>
          <a:xfrm>
            <a:off x="658542" y="4934731"/>
            <a:ext cx="1916383" cy="149578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CE6B0814-BDEF-AB21-14F2-DE2577DFD5C6}"/>
              </a:ext>
            </a:extLst>
          </p:cNvPr>
          <p:cNvSpPr/>
          <p:nvPr/>
        </p:nvSpPr>
        <p:spPr>
          <a:xfrm>
            <a:off x="2909566" y="3016926"/>
            <a:ext cx="1916384" cy="1917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ontent Placeholder 5">
            <a:extLst>
              <a:ext uri="{FF2B5EF4-FFF2-40B4-BE49-F238E27FC236}">
                <a16:creationId xmlns:a16="http://schemas.microsoft.com/office/drawing/2014/main" id="{E4D115A4-7345-6E04-F289-09B2E1466A2E}"/>
              </a:ext>
            </a:extLst>
          </p:cNvPr>
          <p:cNvSpPr txBox="1">
            <a:spLocks/>
          </p:cNvSpPr>
          <p:nvPr/>
        </p:nvSpPr>
        <p:spPr>
          <a:xfrm>
            <a:off x="2909566" y="4996793"/>
            <a:ext cx="1916384" cy="1242666"/>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400" b="1" dirty="0"/>
              <a:t>SPE activities, meetings, or visits</a:t>
            </a:r>
          </a:p>
          <a:p>
            <a:pPr marL="0" indent="0">
              <a:lnSpc>
                <a:spcPct val="100000"/>
              </a:lnSpc>
              <a:spcBef>
                <a:spcPts val="400"/>
              </a:spcBef>
              <a:buNone/>
            </a:pPr>
            <a:r>
              <a:rPr lang="en-US" sz="1400" dirty="0"/>
              <a:t>Highlight a visit, activity, or interaction with members.</a:t>
            </a:r>
            <a:endParaRPr lang="en-US" sz="1200" b="1" dirty="0">
              <a:solidFill>
                <a:srgbClr val="0D4C92"/>
              </a:solidFill>
              <a:sym typeface="Poppins Bold"/>
            </a:endParaRPr>
          </a:p>
        </p:txBody>
      </p:sp>
      <p:sp>
        <p:nvSpPr>
          <p:cNvPr id="49" name="Rectangle 48">
            <a:extLst>
              <a:ext uri="{FF2B5EF4-FFF2-40B4-BE49-F238E27FC236}">
                <a16:creationId xmlns:a16="http://schemas.microsoft.com/office/drawing/2014/main" id="{93AB52ED-6376-9766-2507-9A06D0E1A9A1}"/>
              </a:ext>
            </a:extLst>
          </p:cNvPr>
          <p:cNvSpPr/>
          <p:nvPr/>
        </p:nvSpPr>
        <p:spPr>
          <a:xfrm>
            <a:off x="2909565" y="4934732"/>
            <a:ext cx="1916383" cy="149578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3710163C-D9B3-3112-A1A1-817D8EA92FB9}"/>
              </a:ext>
            </a:extLst>
          </p:cNvPr>
          <p:cNvSpPr/>
          <p:nvPr/>
        </p:nvSpPr>
        <p:spPr>
          <a:xfrm>
            <a:off x="5191309" y="3003696"/>
            <a:ext cx="1916384" cy="21841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ontent Placeholder 5">
            <a:extLst>
              <a:ext uri="{FF2B5EF4-FFF2-40B4-BE49-F238E27FC236}">
                <a16:creationId xmlns:a16="http://schemas.microsoft.com/office/drawing/2014/main" id="{E6C38C92-527D-BBE9-2E31-C8415D745CB4}"/>
              </a:ext>
            </a:extLst>
          </p:cNvPr>
          <p:cNvSpPr txBox="1">
            <a:spLocks/>
          </p:cNvSpPr>
          <p:nvPr/>
        </p:nvSpPr>
        <p:spPr>
          <a:xfrm>
            <a:off x="5191309" y="5249908"/>
            <a:ext cx="1916384" cy="1118543"/>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400" b="1"/>
              <a:t>Sharing SPE posts and updates</a:t>
            </a:r>
            <a:br>
              <a:rPr lang="en-US" sz="1400"/>
            </a:br>
            <a:r>
              <a:rPr lang="en-US" sz="1400"/>
              <a:t>Repost an SPE post and add a short personal perspective.</a:t>
            </a:r>
            <a:endParaRPr lang="en-US" sz="1200" b="1">
              <a:solidFill>
                <a:srgbClr val="0D4C92"/>
              </a:solidFill>
              <a:sym typeface="Poppins Bold"/>
            </a:endParaRPr>
          </a:p>
        </p:txBody>
      </p:sp>
      <p:sp>
        <p:nvSpPr>
          <p:cNvPr id="52" name="Rectangle 51">
            <a:extLst>
              <a:ext uri="{FF2B5EF4-FFF2-40B4-BE49-F238E27FC236}">
                <a16:creationId xmlns:a16="http://schemas.microsoft.com/office/drawing/2014/main" id="{3C980FB5-B287-5BCE-13A4-8DA17F018A46}"/>
              </a:ext>
            </a:extLst>
          </p:cNvPr>
          <p:cNvSpPr/>
          <p:nvPr/>
        </p:nvSpPr>
        <p:spPr>
          <a:xfrm>
            <a:off x="5191308" y="5187847"/>
            <a:ext cx="1916383" cy="124266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B9C4A7BD-94A3-C7D2-5EA2-BEC010CCF95F}"/>
              </a:ext>
            </a:extLst>
          </p:cNvPr>
          <p:cNvSpPr/>
          <p:nvPr/>
        </p:nvSpPr>
        <p:spPr>
          <a:xfrm>
            <a:off x="7411604" y="3016926"/>
            <a:ext cx="1916384" cy="1917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ontent Placeholder 5">
            <a:extLst>
              <a:ext uri="{FF2B5EF4-FFF2-40B4-BE49-F238E27FC236}">
                <a16:creationId xmlns:a16="http://schemas.microsoft.com/office/drawing/2014/main" id="{5F9B9F25-346A-535E-0311-F1C44A831745}"/>
              </a:ext>
            </a:extLst>
          </p:cNvPr>
          <p:cNvSpPr txBox="1">
            <a:spLocks/>
          </p:cNvSpPr>
          <p:nvPr/>
        </p:nvSpPr>
        <p:spPr>
          <a:xfrm>
            <a:off x="7411604" y="4996793"/>
            <a:ext cx="2095542" cy="1118543"/>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400" b="1"/>
              <a:t>Member and volunteer recognition</a:t>
            </a:r>
            <a:br>
              <a:rPr lang="en-US" sz="1400"/>
            </a:br>
            <a:r>
              <a:rPr lang="en-US" sz="1400"/>
              <a:t>Recognize members, volunteers, or initiatives making an impact.</a:t>
            </a:r>
            <a:endParaRPr lang="en-US" sz="1200" b="1">
              <a:solidFill>
                <a:srgbClr val="0D4C92"/>
              </a:solidFill>
              <a:sym typeface="Poppins Bold"/>
            </a:endParaRPr>
          </a:p>
        </p:txBody>
      </p:sp>
      <p:sp>
        <p:nvSpPr>
          <p:cNvPr id="55" name="Rectangle 54">
            <a:extLst>
              <a:ext uri="{FF2B5EF4-FFF2-40B4-BE49-F238E27FC236}">
                <a16:creationId xmlns:a16="http://schemas.microsoft.com/office/drawing/2014/main" id="{9BBA1F32-1D3C-6419-1737-4FDF01298DFC}"/>
              </a:ext>
            </a:extLst>
          </p:cNvPr>
          <p:cNvSpPr/>
          <p:nvPr/>
        </p:nvSpPr>
        <p:spPr>
          <a:xfrm>
            <a:off x="7411603" y="4934732"/>
            <a:ext cx="1916383" cy="149578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6" name="Rectangle 55">
            <a:extLst>
              <a:ext uri="{FF2B5EF4-FFF2-40B4-BE49-F238E27FC236}">
                <a16:creationId xmlns:a16="http://schemas.microsoft.com/office/drawing/2014/main" id="{5E66BDA9-8BED-2C3D-6A74-56CD28787DC8}"/>
              </a:ext>
            </a:extLst>
          </p:cNvPr>
          <p:cNvSpPr/>
          <p:nvPr/>
        </p:nvSpPr>
        <p:spPr>
          <a:xfrm>
            <a:off x="9662619" y="3016926"/>
            <a:ext cx="1916384" cy="1917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ontent Placeholder 5">
            <a:extLst>
              <a:ext uri="{FF2B5EF4-FFF2-40B4-BE49-F238E27FC236}">
                <a16:creationId xmlns:a16="http://schemas.microsoft.com/office/drawing/2014/main" id="{C4A2477A-F616-4A0A-0793-3A5099783CEB}"/>
              </a:ext>
            </a:extLst>
          </p:cNvPr>
          <p:cNvSpPr txBox="1">
            <a:spLocks/>
          </p:cNvSpPr>
          <p:nvPr/>
        </p:nvSpPr>
        <p:spPr>
          <a:xfrm>
            <a:off x="9662619" y="4996792"/>
            <a:ext cx="1916384" cy="1433719"/>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400" b="1" dirty="0"/>
              <a:t>Program or industry reflections</a:t>
            </a:r>
            <a:br>
              <a:rPr lang="en-US" sz="1400" dirty="0"/>
            </a:br>
            <a:r>
              <a:rPr lang="en-US" sz="1400" dirty="0"/>
              <a:t>Share a quick takeaway connected to SPE, leadership, or the energy industry.</a:t>
            </a:r>
            <a:endParaRPr lang="en-US" sz="1200" b="1" dirty="0">
              <a:solidFill>
                <a:srgbClr val="0D4C92"/>
              </a:solidFill>
              <a:sym typeface="Poppins Bold"/>
            </a:endParaRPr>
          </a:p>
        </p:txBody>
      </p:sp>
      <p:sp>
        <p:nvSpPr>
          <p:cNvPr id="58" name="Rectangle 57">
            <a:extLst>
              <a:ext uri="{FF2B5EF4-FFF2-40B4-BE49-F238E27FC236}">
                <a16:creationId xmlns:a16="http://schemas.microsoft.com/office/drawing/2014/main" id="{D191FD30-4681-788A-4A5B-E63329F961ED}"/>
              </a:ext>
            </a:extLst>
          </p:cNvPr>
          <p:cNvSpPr/>
          <p:nvPr/>
        </p:nvSpPr>
        <p:spPr>
          <a:xfrm>
            <a:off x="9662618" y="4934731"/>
            <a:ext cx="1916383" cy="142161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4" name="Picture 63">
            <a:extLst>
              <a:ext uri="{FF2B5EF4-FFF2-40B4-BE49-F238E27FC236}">
                <a16:creationId xmlns:a16="http://schemas.microsoft.com/office/drawing/2014/main" id="{62142FC4-74E5-E7C8-38F4-56FD2EEDBFDA}"/>
              </a:ext>
            </a:extLst>
          </p:cNvPr>
          <p:cNvPicPr>
            <a:picLocks noChangeAspect="1"/>
          </p:cNvPicPr>
          <p:nvPr/>
        </p:nvPicPr>
        <p:blipFill>
          <a:blip r:embed="rId3"/>
          <a:stretch>
            <a:fillRect/>
          </a:stretch>
        </p:blipFill>
        <p:spPr>
          <a:xfrm>
            <a:off x="3046040" y="3288267"/>
            <a:ext cx="1643431" cy="1366023"/>
          </a:xfrm>
          <a:prstGeom prst="rect">
            <a:avLst/>
          </a:prstGeom>
        </p:spPr>
      </p:pic>
      <p:pic>
        <p:nvPicPr>
          <p:cNvPr id="70" name="Picture 69">
            <a:extLst>
              <a:ext uri="{FF2B5EF4-FFF2-40B4-BE49-F238E27FC236}">
                <a16:creationId xmlns:a16="http://schemas.microsoft.com/office/drawing/2014/main" id="{0355C956-160B-CF53-0F76-DBB92B532E51}"/>
              </a:ext>
            </a:extLst>
          </p:cNvPr>
          <p:cNvPicPr>
            <a:picLocks noChangeAspect="1"/>
          </p:cNvPicPr>
          <p:nvPr/>
        </p:nvPicPr>
        <p:blipFill>
          <a:blip r:embed="rId4"/>
          <a:stretch>
            <a:fillRect/>
          </a:stretch>
        </p:blipFill>
        <p:spPr>
          <a:xfrm>
            <a:off x="7728291" y="3157899"/>
            <a:ext cx="1295787" cy="1693617"/>
          </a:xfrm>
          <a:prstGeom prst="rect">
            <a:avLst/>
          </a:prstGeom>
        </p:spPr>
      </p:pic>
      <p:pic>
        <p:nvPicPr>
          <p:cNvPr id="72" name="Picture 71">
            <a:extLst>
              <a:ext uri="{FF2B5EF4-FFF2-40B4-BE49-F238E27FC236}">
                <a16:creationId xmlns:a16="http://schemas.microsoft.com/office/drawing/2014/main" id="{377E824E-C29F-4818-48DA-E62D584DB85C}"/>
              </a:ext>
            </a:extLst>
          </p:cNvPr>
          <p:cNvPicPr>
            <a:picLocks noChangeAspect="1"/>
          </p:cNvPicPr>
          <p:nvPr/>
        </p:nvPicPr>
        <p:blipFill>
          <a:blip r:embed="rId5"/>
          <a:stretch>
            <a:fillRect/>
          </a:stretch>
        </p:blipFill>
        <p:spPr>
          <a:xfrm>
            <a:off x="5563401" y="3076367"/>
            <a:ext cx="1117568" cy="2049418"/>
          </a:xfrm>
          <a:prstGeom prst="rect">
            <a:avLst/>
          </a:prstGeom>
        </p:spPr>
      </p:pic>
      <p:pic>
        <p:nvPicPr>
          <p:cNvPr id="74" name="Picture 73">
            <a:extLst>
              <a:ext uri="{FF2B5EF4-FFF2-40B4-BE49-F238E27FC236}">
                <a16:creationId xmlns:a16="http://schemas.microsoft.com/office/drawing/2014/main" id="{7AE501F4-8030-B858-1D09-0AD44C83225F}"/>
              </a:ext>
            </a:extLst>
          </p:cNvPr>
          <p:cNvPicPr>
            <a:picLocks noChangeAspect="1"/>
          </p:cNvPicPr>
          <p:nvPr/>
        </p:nvPicPr>
        <p:blipFill>
          <a:blip r:embed="rId6"/>
          <a:stretch>
            <a:fillRect/>
          </a:stretch>
        </p:blipFill>
        <p:spPr>
          <a:xfrm>
            <a:off x="9910915" y="3080279"/>
            <a:ext cx="1386567" cy="1792391"/>
          </a:xfrm>
          <a:prstGeom prst="rect">
            <a:avLst/>
          </a:prstGeom>
        </p:spPr>
      </p:pic>
      <p:pic>
        <p:nvPicPr>
          <p:cNvPr id="76" name="Picture 75">
            <a:extLst>
              <a:ext uri="{FF2B5EF4-FFF2-40B4-BE49-F238E27FC236}">
                <a16:creationId xmlns:a16="http://schemas.microsoft.com/office/drawing/2014/main" id="{EF0DE8D0-7756-B51F-3804-18FA2ED186FB}"/>
              </a:ext>
            </a:extLst>
          </p:cNvPr>
          <p:cNvPicPr>
            <a:picLocks noChangeAspect="1"/>
          </p:cNvPicPr>
          <p:nvPr/>
        </p:nvPicPr>
        <p:blipFill>
          <a:blip r:embed="rId7"/>
          <a:stretch>
            <a:fillRect/>
          </a:stretch>
        </p:blipFill>
        <p:spPr>
          <a:xfrm>
            <a:off x="739092" y="3098377"/>
            <a:ext cx="1755290" cy="1745802"/>
          </a:xfrm>
          <a:prstGeom prst="rect">
            <a:avLst/>
          </a:prstGeom>
        </p:spPr>
      </p:pic>
    </p:spTree>
    <p:extLst>
      <p:ext uri="{BB962C8B-B14F-4D97-AF65-F5344CB8AC3E}">
        <p14:creationId xmlns:p14="http://schemas.microsoft.com/office/powerpoint/2010/main" val="424279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FE4F0-7B32-A2CD-F0E7-CA574E3F93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2C0702-F9E1-7D33-CE29-BA4EB246EF15}"/>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Simple Tips for Posting on Social Media</a:t>
            </a:r>
          </a:p>
        </p:txBody>
      </p:sp>
      <p:sp>
        <p:nvSpPr>
          <p:cNvPr id="6" name="Slide Number Placeholder 5">
            <a:extLst>
              <a:ext uri="{FF2B5EF4-FFF2-40B4-BE49-F238E27FC236}">
                <a16:creationId xmlns:a16="http://schemas.microsoft.com/office/drawing/2014/main" id="{C5A68785-6044-FA81-1681-9FAF2B4F7E44}"/>
              </a:ext>
            </a:extLst>
          </p:cNvPr>
          <p:cNvSpPr>
            <a:spLocks noGrp="1"/>
          </p:cNvSpPr>
          <p:nvPr>
            <p:ph type="sldNum" sz="quarter" idx="12"/>
          </p:nvPr>
        </p:nvSpPr>
        <p:spPr/>
        <p:txBody>
          <a:bodyPr/>
          <a:lstStyle/>
          <a:p>
            <a:fld id="{F9A04110-284E-3741-8974-B7F2B05B0C74}" type="slidenum">
              <a:rPr lang="en-US" smtClean="0"/>
              <a:t>2</a:t>
            </a:fld>
            <a:endParaRPr lang="en-US"/>
          </a:p>
        </p:txBody>
      </p:sp>
      <p:sp>
        <p:nvSpPr>
          <p:cNvPr id="3" name="Content Placeholder 5">
            <a:extLst>
              <a:ext uri="{FF2B5EF4-FFF2-40B4-BE49-F238E27FC236}">
                <a16:creationId xmlns:a16="http://schemas.microsoft.com/office/drawing/2014/main" id="{96994DDB-A56A-CC2F-C2D7-4F67C8879174}"/>
              </a:ext>
            </a:extLst>
          </p:cNvPr>
          <p:cNvSpPr txBox="1">
            <a:spLocks/>
          </p:cNvSpPr>
          <p:nvPr/>
        </p:nvSpPr>
        <p:spPr>
          <a:xfrm>
            <a:off x="388721" y="1268679"/>
            <a:ext cx="10050679" cy="5270233"/>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For Program Committee members, social media can be a simple and effective way to share leadership perspectives, industry engagement, and moments that reflect SPE’s impact. LinkedIn is often a natural place to start, but the same principles can apply across platforms.</a:t>
            </a:r>
            <a:endParaRPr lang="en-US" sz="1100" dirty="0"/>
          </a:p>
          <a:p>
            <a:r>
              <a:rPr lang="en-US" sz="1800" b="1" dirty="0">
                <a:solidFill>
                  <a:schemeClr val="accent1">
                    <a:lumMod val="75000"/>
                  </a:schemeClr>
                </a:solidFill>
              </a:rPr>
              <a:t>Keep it simple</a:t>
            </a:r>
            <a:br>
              <a:rPr lang="en-US" sz="1800" dirty="0"/>
            </a:br>
            <a:r>
              <a:rPr lang="en-US" sz="1800" dirty="0"/>
              <a:t>A short caption is enough. </a:t>
            </a:r>
          </a:p>
          <a:p>
            <a:r>
              <a:rPr lang="en-US" sz="1800" b="1" dirty="0">
                <a:solidFill>
                  <a:schemeClr val="accent1">
                    <a:lumMod val="75000"/>
                  </a:schemeClr>
                </a:solidFill>
              </a:rPr>
              <a:t>Use a photo when possible</a:t>
            </a:r>
            <a:br>
              <a:rPr lang="en-US" sz="1800" dirty="0"/>
            </a:br>
            <a:r>
              <a:rPr lang="en-US" sz="1800" dirty="0"/>
              <a:t>A meeting photo, visit photo, or event photo can help make a post feel more engaging. </a:t>
            </a:r>
          </a:p>
          <a:p>
            <a:r>
              <a:rPr lang="en-US" sz="1800" b="1" dirty="0">
                <a:solidFill>
                  <a:schemeClr val="accent1">
                    <a:lumMod val="75000"/>
                  </a:schemeClr>
                </a:solidFill>
              </a:rPr>
              <a:t>Add your perspective</a:t>
            </a:r>
            <a:br>
              <a:rPr lang="en-US" sz="1800" dirty="0"/>
            </a:br>
            <a:r>
              <a:rPr lang="en-US" sz="1800" dirty="0"/>
              <a:t>A sentence or two on why the moment mattered can go a long way. </a:t>
            </a:r>
          </a:p>
          <a:p>
            <a:r>
              <a:rPr lang="en-US" sz="1800" b="1" dirty="0">
                <a:solidFill>
                  <a:schemeClr val="accent1">
                    <a:lumMod val="75000"/>
                  </a:schemeClr>
                </a:solidFill>
              </a:rPr>
              <a:t>Tag when relevant</a:t>
            </a:r>
            <a:br>
              <a:rPr lang="en-US" sz="1800" dirty="0"/>
            </a:br>
            <a:r>
              <a:rPr lang="en-US" sz="1800" dirty="0"/>
              <a:t>Consider tagging SPE International, local sections or chapters, or members featured in the post. </a:t>
            </a:r>
          </a:p>
          <a:p>
            <a:r>
              <a:rPr lang="en-US" sz="1800" b="1" dirty="0">
                <a:solidFill>
                  <a:schemeClr val="accent1">
                    <a:lumMod val="75000"/>
                  </a:schemeClr>
                </a:solidFill>
              </a:rPr>
              <a:t>Use hashtags sparingly</a:t>
            </a:r>
            <a:br>
              <a:rPr lang="en-US" sz="1800" dirty="0"/>
            </a:br>
            <a:r>
              <a:rPr lang="en-US" sz="1800" dirty="0"/>
              <a:t>When relevant, </a:t>
            </a:r>
            <a:r>
              <a:rPr lang="en-US" sz="1800" b="1" dirty="0"/>
              <a:t>#WeAreSPE</a:t>
            </a:r>
            <a:r>
              <a:rPr lang="en-US" sz="1800" dirty="0"/>
              <a:t> is a good option.</a:t>
            </a:r>
          </a:p>
          <a:p>
            <a:pPr marL="0" indent="0">
              <a:buNone/>
            </a:pPr>
            <a:endParaRPr lang="en-US" sz="1800" dirty="0"/>
          </a:p>
          <a:p>
            <a:pPr marL="0" indent="0">
              <a:buNone/>
            </a:pPr>
            <a:r>
              <a:rPr lang="en-US" sz="1800" b="1" dirty="0">
                <a:solidFill>
                  <a:schemeClr val="accent1">
                    <a:lumMod val="75000"/>
                  </a:schemeClr>
                </a:solidFill>
              </a:rPr>
              <a:t>Helpful reminder:</a:t>
            </a:r>
            <a:br>
              <a:rPr lang="en-US" sz="1800" dirty="0"/>
            </a:br>
            <a:r>
              <a:rPr lang="en-US" sz="1800" dirty="0"/>
              <a:t>You do not need to post often for your support to be meaningful. Even occasional sharing can help amplify SPE stories, member impact, and the visibility of the organization.</a:t>
            </a:r>
          </a:p>
        </p:txBody>
      </p:sp>
      <p:pic>
        <p:nvPicPr>
          <p:cNvPr id="5" name="Picture 4">
            <a:extLst>
              <a:ext uri="{FF2B5EF4-FFF2-40B4-BE49-F238E27FC236}">
                <a16:creationId xmlns:a16="http://schemas.microsoft.com/office/drawing/2014/main" id="{3E871F08-2341-8C70-30C7-9C84487063C4}"/>
              </a:ext>
            </a:extLst>
          </p:cNvPr>
          <p:cNvPicPr>
            <a:picLocks noChangeAspect="1"/>
          </p:cNvPicPr>
          <p:nvPr/>
        </p:nvPicPr>
        <p:blipFill>
          <a:blip r:embed="rId2"/>
          <a:srcRect l="23336" t="29630" r="23295" b="23455"/>
          <a:stretch>
            <a:fillRect/>
          </a:stretch>
        </p:blipFill>
        <p:spPr>
          <a:xfrm>
            <a:off x="9597344" y="2629469"/>
            <a:ext cx="2154388" cy="2366091"/>
          </a:xfrm>
          <a:prstGeom prst="rect">
            <a:avLst/>
          </a:prstGeom>
        </p:spPr>
      </p:pic>
    </p:spTree>
    <p:extLst>
      <p:ext uri="{BB962C8B-B14F-4D97-AF65-F5344CB8AC3E}">
        <p14:creationId xmlns:p14="http://schemas.microsoft.com/office/powerpoint/2010/main" val="1205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261425-8A9D-374E-A2A1-4285CD801E1D}"/>
              </a:ext>
            </a:extLst>
          </p:cNvPr>
          <p:cNvSpPr>
            <a:spLocks noGrp="1"/>
          </p:cNvSpPr>
          <p:nvPr>
            <p:ph type="title"/>
          </p:nvPr>
        </p:nvSpPr>
        <p:spPr/>
        <p:txBody>
          <a:bodyPr>
            <a:normAutofit fontScale="90000"/>
          </a:bodyPr>
          <a:lstStyle/>
          <a:p>
            <a:r>
              <a:rPr lang="en-US" b="1">
                <a:latin typeface="Arial" panose="020B0604020202020204" pitchFamily="34" charset="0"/>
                <a:cs typeface="Arial" panose="020B0604020202020204" pitchFamily="34" charset="0"/>
              </a:rPr>
              <a:t>The Easiest Way to Post: Share SPE Content</a:t>
            </a:r>
          </a:p>
        </p:txBody>
      </p:sp>
      <p:sp>
        <p:nvSpPr>
          <p:cNvPr id="4" name="Slide Number Placeholder 3">
            <a:extLst>
              <a:ext uri="{FF2B5EF4-FFF2-40B4-BE49-F238E27FC236}">
                <a16:creationId xmlns:a16="http://schemas.microsoft.com/office/drawing/2014/main" id="{21410599-70DF-4E45-8A81-BBE489AF8075}"/>
              </a:ext>
            </a:extLst>
          </p:cNvPr>
          <p:cNvSpPr>
            <a:spLocks noGrp="1"/>
          </p:cNvSpPr>
          <p:nvPr>
            <p:ph type="sldNum" sz="quarter" idx="12"/>
          </p:nvPr>
        </p:nvSpPr>
        <p:spPr/>
        <p:txBody>
          <a:bodyPr/>
          <a:lstStyle/>
          <a:p>
            <a:fld id="{F9A04110-284E-3741-8974-B7F2B05B0C74}" type="slidenum">
              <a:rPr lang="en-US" smtClean="0"/>
              <a:t>3</a:t>
            </a:fld>
            <a:endParaRPr lang="en-US"/>
          </a:p>
        </p:txBody>
      </p:sp>
      <p:sp>
        <p:nvSpPr>
          <p:cNvPr id="2" name="Content Placeholder 5">
            <a:extLst>
              <a:ext uri="{FF2B5EF4-FFF2-40B4-BE49-F238E27FC236}">
                <a16:creationId xmlns:a16="http://schemas.microsoft.com/office/drawing/2014/main" id="{3A1BCC1D-FBC3-42EE-E9B6-EF9AEF5F4D53}"/>
              </a:ext>
            </a:extLst>
          </p:cNvPr>
          <p:cNvSpPr>
            <a:spLocks noGrp="1"/>
          </p:cNvSpPr>
          <p:nvPr>
            <p:ph sz="half" idx="1"/>
          </p:nvPr>
        </p:nvSpPr>
        <p:spPr>
          <a:xfrm>
            <a:off x="388720" y="1253332"/>
            <a:ext cx="10794392" cy="365125"/>
          </a:xfrm>
        </p:spPr>
        <p:txBody>
          <a:bodyPr wrap="square">
            <a:noAutofit/>
          </a:bodyPr>
          <a:lstStyle/>
          <a:p>
            <a:pPr marL="0" indent="0">
              <a:lnSpc>
                <a:spcPct val="100000"/>
              </a:lnSpc>
              <a:spcBef>
                <a:spcPts val="600"/>
              </a:spcBef>
              <a:buNone/>
            </a:pPr>
            <a:r>
              <a:rPr lang="en-US" sz="1600" dirty="0"/>
              <a:t>One of the simplest ways to stay active on social is to share content that SPE has already published.</a:t>
            </a:r>
            <a:endParaRPr lang="en-US" sz="3200" b="1" dirty="0">
              <a:solidFill>
                <a:srgbClr val="0D4C92"/>
              </a:solidFill>
              <a:sym typeface="Poppins Bold"/>
            </a:endParaRPr>
          </a:p>
        </p:txBody>
      </p:sp>
      <p:sp>
        <p:nvSpPr>
          <p:cNvPr id="3" name="Rectangle 2">
            <a:extLst>
              <a:ext uri="{FF2B5EF4-FFF2-40B4-BE49-F238E27FC236}">
                <a16:creationId xmlns:a16="http://schemas.microsoft.com/office/drawing/2014/main" id="{BB552AEB-DFEE-561D-FB16-065679B9A600}"/>
              </a:ext>
            </a:extLst>
          </p:cNvPr>
          <p:cNvSpPr/>
          <p:nvPr/>
        </p:nvSpPr>
        <p:spPr>
          <a:xfrm>
            <a:off x="671085" y="2132831"/>
            <a:ext cx="2032004" cy="956291"/>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2B93EBD-3571-F71C-62CD-2AD3AAC5305A}"/>
              </a:ext>
            </a:extLst>
          </p:cNvPr>
          <p:cNvSpPr/>
          <p:nvPr/>
        </p:nvSpPr>
        <p:spPr>
          <a:xfrm>
            <a:off x="1356176" y="1788921"/>
            <a:ext cx="661822" cy="685283"/>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15" name="TextBox 14">
            <a:extLst>
              <a:ext uri="{FF2B5EF4-FFF2-40B4-BE49-F238E27FC236}">
                <a16:creationId xmlns:a16="http://schemas.microsoft.com/office/drawing/2014/main" id="{7862A28E-DA43-ECB4-1A35-50BD089F4134}"/>
              </a:ext>
            </a:extLst>
          </p:cNvPr>
          <p:cNvSpPr txBox="1"/>
          <p:nvPr/>
        </p:nvSpPr>
        <p:spPr>
          <a:xfrm>
            <a:off x="1439841" y="1804206"/>
            <a:ext cx="494485" cy="461665"/>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1</a:t>
            </a:r>
          </a:p>
        </p:txBody>
      </p:sp>
      <p:sp>
        <p:nvSpPr>
          <p:cNvPr id="19" name="Content Placeholder 5">
            <a:extLst>
              <a:ext uri="{FF2B5EF4-FFF2-40B4-BE49-F238E27FC236}">
                <a16:creationId xmlns:a16="http://schemas.microsoft.com/office/drawing/2014/main" id="{FFDD3D43-9472-2102-321C-8F77F69E2A35}"/>
              </a:ext>
            </a:extLst>
          </p:cNvPr>
          <p:cNvSpPr txBox="1">
            <a:spLocks/>
          </p:cNvSpPr>
          <p:nvPr/>
        </p:nvSpPr>
        <p:spPr>
          <a:xfrm>
            <a:off x="809631" y="2416667"/>
            <a:ext cx="1763743" cy="492132"/>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solidFill>
                  <a:schemeClr val="bg1"/>
                </a:solidFill>
                <a:latin typeface="Arial" pitchFamily="34" charset="0"/>
                <a:ea typeface="Arial" pitchFamily="34" charset="-122"/>
                <a:cs typeface="Arial" pitchFamily="34" charset="-120"/>
              </a:rPr>
              <a:t>Find an SPE post,</a:t>
            </a:r>
            <a:r>
              <a:rPr lang="en-US" sz="1400">
                <a:solidFill>
                  <a:schemeClr val="bg1"/>
                </a:solidFill>
              </a:rPr>
              <a:t> </a:t>
            </a:r>
            <a:r>
              <a:rPr lang="en-US" sz="1400" b="1">
                <a:solidFill>
                  <a:schemeClr val="bg1"/>
                </a:solidFill>
                <a:latin typeface="Arial" pitchFamily="34" charset="0"/>
                <a:ea typeface="Arial" pitchFamily="34" charset="-122"/>
                <a:cs typeface="Arial" pitchFamily="34" charset="-120"/>
              </a:rPr>
              <a:t>article, or update</a:t>
            </a:r>
            <a:endParaRPr lang="en-US" sz="1400">
              <a:solidFill>
                <a:schemeClr val="bg1"/>
              </a:solidFill>
            </a:endParaRPr>
          </a:p>
          <a:p>
            <a:pPr marL="0" indent="0" algn="ctr">
              <a:lnSpc>
                <a:spcPct val="100000"/>
              </a:lnSpc>
              <a:spcBef>
                <a:spcPts val="400"/>
              </a:spcBef>
              <a:buNone/>
            </a:pPr>
            <a:br>
              <a:rPr lang="en-US" sz="1600">
                <a:solidFill>
                  <a:schemeClr val="bg1"/>
                </a:solidFill>
              </a:rPr>
            </a:br>
            <a:endParaRPr lang="en-US" sz="1200" b="1">
              <a:solidFill>
                <a:schemeClr val="bg1"/>
              </a:solidFill>
              <a:sym typeface="Poppins Bold"/>
            </a:endParaRPr>
          </a:p>
        </p:txBody>
      </p:sp>
      <p:sp>
        <p:nvSpPr>
          <p:cNvPr id="25" name="Rectangle 24">
            <a:extLst>
              <a:ext uri="{FF2B5EF4-FFF2-40B4-BE49-F238E27FC236}">
                <a16:creationId xmlns:a16="http://schemas.microsoft.com/office/drawing/2014/main" id="{DA408642-5FE3-9D23-3AFE-FAF6DF89808C}"/>
              </a:ext>
            </a:extLst>
          </p:cNvPr>
          <p:cNvSpPr/>
          <p:nvPr/>
        </p:nvSpPr>
        <p:spPr>
          <a:xfrm>
            <a:off x="671086" y="3460616"/>
            <a:ext cx="10233234" cy="289573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Content Placeholder 5">
            <a:extLst>
              <a:ext uri="{FF2B5EF4-FFF2-40B4-BE49-F238E27FC236}">
                <a16:creationId xmlns:a16="http://schemas.microsoft.com/office/drawing/2014/main" id="{E4F6584E-CDEB-E0C7-8751-0801CD7AC204}"/>
              </a:ext>
            </a:extLst>
          </p:cNvPr>
          <p:cNvSpPr txBox="1">
            <a:spLocks/>
          </p:cNvSpPr>
          <p:nvPr/>
        </p:nvSpPr>
        <p:spPr>
          <a:xfrm>
            <a:off x="917061" y="3603496"/>
            <a:ext cx="10266051" cy="2685793"/>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1">
                    <a:lumMod val="75000"/>
                  </a:schemeClr>
                </a:solidFill>
                <a:latin typeface="Arial" panose="020B0604020202020204" pitchFamily="34" charset="0"/>
                <a:cs typeface="Arial" panose="020B0604020202020204" pitchFamily="34" charset="0"/>
              </a:rPr>
              <a:t>Short perspective examples</a:t>
            </a:r>
          </a:p>
          <a:p>
            <a:r>
              <a:rPr lang="en-US" sz="1400" i="1" dirty="0">
                <a:latin typeface="Arial" panose="020B0604020202020204" pitchFamily="34" charset="0"/>
                <a:ea typeface="Arial" pitchFamily="34" charset="-122"/>
                <a:cs typeface="Arial" panose="020B0604020202020204" pitchFamily="34" charset="0"/>
              </a:rPr>
              <a:t>Glad to share this update from SPE.</a:t>
            </a:r>
            <a:endParaRPr lang="en-US" sz="1400" i="1" dirty="0">
              <a:latin typeface="Arial" panose="020B0604020202020204" pitchFamily="34" charset="0"/>
              <a:cs typeface="Arial" panose="020B0604020202020204" pitchFamily="34" charset="0"/>
            </a:endParaRPr>
          </a:p>
          <a:p>
            <a:r>
              <a:rPr lang="en-US" sz="1400" i="1" dirty="0">
                <a:latin typeface="Arial" panose="020B0604020202020204" pitchFamily="34" charset="0"/>
                <a:ea typeface="Arial" pitchFamily="34" charset="-122"/>
                <a:cs typeface="Arial" panose="020B0604020202020204" pitchFamily="34" charset="0"/>
              </a:rPr>
              <a:t>Important conversations continue across our community.</a:t>
            </a:r>
            <a:endParaRPr lang="en-US" sz="1400" i="1"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Proud to help amplify the technical knowledge and volunteer work happening across SPE.</a:t>
            </a:r>
          </a:p>
          <a:p>
            <a:r>
              <a:rPr lang="en-US" sz="1400" i="1" dirty="0">
                <a:latin typeface="Arial" panose="020B0604020202020204" pitchFamily="34" charset="0"/>
                <a:ea typeface="Arial" pitchFamily="34" charset="-122"/>
                <a:cs typeface="Arial" panose="020B0604020202020204" pitchFamily="34" charset="0"/>
              </a:rPr>
              <a:t>This is a strong example of how knowledge sharing helps move our industry forward.</a:t>
            </a:r>
          </a:p>
          <a:p>
            <a:endParaRPr lang="en-US" sz="1400" dirty="0">
              <a:latin typeface="Arial" panose="020B0604020202020204" pitchFamily="34" charset="0"/>
              <a:ea typeface="Arial" pitchFamily="34" charset="-122"/>
              <a:cs typeface="Arial" panose="020B0604020202020204" pitchFamily="34" charset="0"/>
            </a:endParaRPr>
          </a:p>
          <a:p>
            <a:pPr marL="0" indent="0">
              <a:spcBef>
                <a:spcPts val="500"/>
              </a:spcBef>
              <a:buNone/>
            </a:pPr>
            <a:r>
              <a:rPr lang="en-US" sz="1400" b="1" dirty="0">
                <a:solidFill>
                  <a:schemeClr val="accent1">
                    <a:lumMod val="75000"/>
                  </a:schemeClr>
                </a:solidFill>
                <a:latin typeface="Arial" panose="020B0604020202020204" pitchFamily="34" charset="0"/>
                <a:cs typeface="Arial" panose="020B0604020202020204" pitchFamily="34" charset="0"/>
              </a:rPr>
              <a:t>Helpful angle: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You can mention why the content stood out to you, why it matters to members, or why others in your network may find it valuable.</a:t>
            </a:r>
          </a:p>
          <a:p>
            <a:endParaRPr lang="en-US" sz="1400" dirty="0">
              <a:latin typeface="Arial" panose="020B0604020202020204" pitchFamily="34" charset="0"/>
              <a:cs typeface="Arial" panose="020B0604020202020204" pitchFamily="34" charset="0"/>
            </a:endParaRPr>
          </a:p>
        </p:txBody>
      </p:sp>
      <p:sp>
        <p:nvSpPr>
          <p:cNvPr id="29" name="Chevron 28">
            <a:extLst>
              <a:ext uri="{FF2B5EF4-FFF2-40B4-BE49-F238E27FC236}">
                <a16:creationId xmlns:a16="http://schemas.microsoft.com/office/drawing/2014/main" id="{D9D63CE5-9196-C564-D2D0-736C9D47E6C3}"/>
              </a:ext>
            </a:extLst>
          </p:cNvPr>
          <p:cNvSpPr/>
          <p:nvPr/>
        </p:nvSpPr>
        <p:spPr>
          <a:xfrm>
            <a:off x="2815202" y="2454706"/>
            <a:ext cx="438846" cy="42691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42379AED-5FDA-54F3-8759-92B438F96B64}"/>
              </a:ext>
            </a:extLst>
          </p:cNvPr>
          <p:cNvSpPr/>
          <p:nvPr/>
        </p:nvSpPr>
        <p:spPr>
          <a:xfrm>
            <a:off x="3366161" y="2132831"/>
            <a:ext cx="2032004" cy="956291"/>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A10E51D-5484-E6AA-97D0-C97F634A179E}"/>
              </a:ext>
            </a:extLst>
          </p:cNvPr>
          <p:cNvSpPr/>
          <p:nvPr/>
        </p:nvSpPr>
        <p:spPr>
          <a:xfrm>
            <a:off x="4051252" y="1788921"/>
            <a:ext cx="661822" cy="685283"/>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32" name="TextBox 31">
            <a:extLst>
              <a:ext uri="{FF2B5EF4-FFF2-40B4-BE49-F238E27FC236}">
                <a16:creationId xmlns:a16="http://schemas.microsoft.com/office/drawing/2014/main" id="{461552B8-994E-E010-E495-FF80A6DAE593}"/>
              </a:ext>
            </a:extLst>
          </p:cNvPr>
          <p:cNvSpPr txBox="1"/>
          <p:nvPr/>
        </p:nvSpPr>
        <p:spPr>
          <a:xfrm>
            <a:off x="4134920" y="1771210"/>
            <a:ext cx="494485" cy="461665"/>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2</a:t>
            </a:r>
          </a:p>
        </p:txBody>
      </p:sp>
      <p:sp>
        <p:nvSpPr>
          <p:cNvPr id="33" name="Content Placeholder 5">
            <a:extLst>
              <a:ext uri="{FF2B5EF4-FFF2-40B4-BE49-F238E27FC236}">
                <a16:creationId xmlns:a16="http://schemas.microsoft.com/office/drawing/2014/main" id="{6253C9B3-35CF-F8BF-E40C-5B9657F5CA18}"/>
              </a:ext>
            </a:extLst>
          </p:cNvPr>
          <p:cNvSpPr txBox="1">
            <a:spLocks/>
          </p:cNvSpPr>
          <p:nvPr/>
        </p:nvSpPr>
        <p:spPr>
          <a:xfrm>
            <a:off x="3522310" y="2499230"/>
            <a:ext cx="1763743" cy="337272"/>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solidFill>
                  <a:schemeClr val="bg1"/>
                </a:solidFill>
                <a:latin typeface="Arial" panose="020B0604020202020204" pitchFamily="34" charset="0"/>
                <a:cs typeface="Arial" panose="020B0604020202020204" pitchFamily="34" charset="0"/>
              </a:rPr>
              <a:t>Repost or share it</a:t>
            </a:r>
            <a:endParaRPr lang="en-US" sz="1200" b="1">
              <a:solidFill>
                <a:schemeClr val="bg1"/>
              </a:solidFill>
              <a:latin typeface="Arial" panose="020B0604020202020204" pitchFamily="34" charset="0"/>
              <a:cs typeface="Arial" panose="020B0604020202020204" pitchFamily="34" charset="0"/>
              <a:sym typeface="Poppins Bold"/>
            </a:endParaRPr>
          </a:p>
        </p:txBody>
      </p:sp>
      <p:sp>
        <p:nvSpPr>
          <p:cNvPr id="34" name="Rectangle 33">
            <a:extLst>
              <a:ext uri="{FF2B5EF4-FFF2-40B4-BE49-F238E27FC236}">
                <a16:creationId xmlns:a16="http://schemas.microsoft.com/office/drawing/2014/main" id="{07123834-82CF-A6BF-C89E-282661B28306}"/>
              </a:ext>
            </a:extLst>
          </p:cNvPr>
          <p:cNvSpPr/>
          <p:nvPr/>
        </p:nvSpPr>
        <p:spPr>
          <a:xfrm>
            <a:off x="6083256" y="2133755"/>
            <a:ext cx="2032004" cy="956291"/>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395952F-E9E0-AF53-1B95-DAFAC841F2E7}"/>
              </a:ext>
            </a:extLst>
          </p:cNvPr>
          <p:cNvSpPr/>
          <p:nvPr/>
        </p:nvSpPr>
        <p:spPr>
          <a:xfrm>
            <a:off x="6768347" y="1789845"/>
            <a:ext cx="661822" cy="685283"/>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36" name="TextBox 35">
            <a:extLst>
              <a:ext uri="{FF2B5EF4-FFF2-40B4-BE49-F238E27FC236}">
                <a16:creationId xmlns:a16="http://schemas.microsoft.com/office/drawing/2014/main" id="{F3F89570-616B-BF4D-CBE1-4AB5D809DB09}"/>
              </a:ext>
            </a:extLst>
          </p:cNvPr>
          <p:cNvSpPr txBox="1"/>
          <p:nvPr/>
        </p:nvSpPr>
        <p:spPr>
          <a:xfrm>
            <a:off x="6863024" y="1791959"/>
            <a:ext cx="494485" cy="461665"/>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3</a:t>
            </a:r>
          </a:p>
        </p:txBody>
      </p:sp>
      <p:sp>
        <p:nvSpPr>
          <p:cNvPr id="37" name="Content Placeholder 5">
            <a:extLst>
              <a:ext uri="{FF2B5EF4-FFF2-40B4-BE49-F238E27FC236}">
                <a16:creationId xmlns:a16="http://schemas.microsoft.com/office/drawing/2014/main" id="{EC7DAD02-19E3-6949-0C6F-6410E8850571}"/>
              </a:ext>
            </a:extLst>
          </p:cNvPr>
          <p:cNvSpPr txBox="1">
            <a:spLocks/>
          </p:cNvSpPr>
          <p:nvPr/>
        </p:nvSpPr>
        <p:spPr>
          <a:xfrm>
            <a:off x="6150320" y="2357839"/>
            <a:ext cx="1897875" cy="609789"/>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solidFill>
                  <a:schemeClr val="bg1"/>
                </a:solidFill>
                <a:latin typeface="Arial" panose="020B0604020202020204" pitchFamily="34" charset="0"/>
                <a:cs typeface="Arial" panose="020B0604020202020204" pitchFamily="34" charset="0"/>
              </a:rPr>
              <a:t>Add one or two sentences with your perspective</a:t>
            </a:r>
            <a:endParaRPr lang="en-US" sz="1400" b="1">
              <a:solidFill>
                <a:schemeClr val="bg1"/>
              </a:solidFill>
              <a:latin typeface="Arial" panose="020B0604020202020204" pitchFamily="34" charset="0"/>
              <a:cs typeface="Arial" panose="020B0604020202020204" pitchFamily="34" charset="0"/>
              <a:sym typeface="Poppins Bold"/>
            </a:endParaRPr>
          </a:p>
        </p:txBody>
      </p:sp>
      <p:sp>
        <p:nvSpPr>
          <p:cNvPr id="38" name="Chevron 37">
            <a:extLst>
              <a:ext uri="{FF2B5EF4-FFF2-40B4-BE49-F238E27FC236}">
                <a16:creationId xmlns:a16="http://schemas.microsoft.com/office/drawing/2014/main" id="{9DF66D0F-DF34-F633-80E9-7CC95A7BD430}"/>
              </a:ext>
            </a:extLst>
          </p:cNvPr>
          <p:cNvSpPr/>
          <p:nvPr/>
        </p:nvSpPr>
        <p:spPr>
          <a:xfrm>
            <a:off x="5532294" y="2454706"/>
            <a:ext cx="438846" cy="42691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2F71AFAC-91C2-0E92-A180-2F4B57DBCB04}"/>
              </a:ext>
            </a:extLst>
          </p:cNvPr>
          <p:cNvSpPr/>
          <p:nvPr/>
        </p:nvSpPr>
        <p:spPr>
          <a:xfrm>
            <a:off x="8800351" y="2132831"/>
            <a:ext cx="2032004" cy="956291"/>
          </a:xfrm>
          <a:prstGeom prst="rect">
            <a:avLst/>
          </a:prstGeom>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B51F4-B933-2167-1117-147AF5CBBB51}"/>
              </a:ext>
            </a:extLst>
          </p:cNvPr>
          <p:cNvSpPr/>
          <p:nvPr/>
        </p:nvSpPr>
        <p:spPr>
          <a:xfrm>
            <a:off x="9485442" y="1806307"/>
            <a:ext cx="661822" cy="685283"/>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45" name="TextBox 44">
            <a:extLst>
              <a:ext uri="{FF2B5EF4-FFF2-40B4-BE49-F238E27FC236}">
                <a16:creationId xmlns:a16="http://schemas.microsoft.com/office/drawing/2014/main" id="{EC1EC599-8576-3DE3-9250-2F7B792048C5}"/>
              </a:ext>
            </a:extLst>
          </p:cNvPr>
          <p:cNvSpPr txBox="1"/>
          <p:nvPr/>
        </p:nvSpPr>
        <p:spPr>
          <a:xfrm>
            <a:off x="9569108" y="1805038"/>
            <a:ext cx="494485" cy="461665"/>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4</a:t>
            </a:r>
          </a:p>
        </p:txBody>
      </p:sp>
      <p:sp>
        <p:nvSpPr>
          <p:cNvPr id="46" name="Content Placeholder 5">
            <a:extLst>
              <a:ext uri="{FF2B5EF4-FFF2-40B4-BE49-F238E27FC236}">
                <a16:creationId xmlns:a16="http://schemas.microsoft.com/office/drawing/2014/main" id="{9AAE70D4-CF4D-E292-1E42-4AEC3168C92B}"/>
              </a:ext>
            </a:extLst>
          </p:cNvPr>
          <p:cNvSpPr txBox="1">
            <a:spLocks/>
          </p:cNvSpPr>
          <p:nvPr/>
        </p:nvSpPr>
        <p:spPr>
          <a:xfrm>
            <a:off x="8867412" y="2442691"/>
            <a:ext cx="1897875" cy="327641"/>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solidFill>
                  <a:schemeClr val="bg1"/>
                </a:solidFill>
                <a:latin typeface="Arial" panose="020B0604020202020204" pitchFamily="34" charset="0"/>
                <a:cs typeface="Arial" panose="020B0604020202020204" pitchFamily="34" charset="0"/>
              </a:rPr>
              <a:t>Publish</a:t>
            </a:r>
            <a:endParaRPr lang="en-US" sz="1400" b="1">
              <a:solidFill>
                <a:schemeClr val="bg1"/>
              </a:solidFill>
              <a:latin typeface="Arial" panose="020B0604020202020204" pitchFamily="34" charset="0"/>
              <a:cs typeface="Arial" panose="020B0604020202020204" pitchFamily="34" charset="0"/>
              <a:sym typeface="Poppins Bold"/>
            </a:endParaRPr>
          </a:p>
        </p:txBody>
      </p:sp>
      <p:sp>
        <p:nvSpPr>
          <p:cNvPr id="47" name="Chevron 46">
            <a:extLst>
              <a:ext uri="{FF2B5EF4-FFF2-40B4-BE49-F238E27FC236}">
                <a16:creationId xmlns:a16="http://schemas.microsoft.com/office/drawing/2014/main" id="{534F63B3-B456-BEFB-DADC-0278F7627B67}"/>
              </a:ext>
            </a:extLst>
          </p:cNvPr>
          <p:cNvSpPr/>
          <p:nvPr/>
        </p:nvSpPr>
        <p:spPr>
          <a:xfrm>
            <a:off x="8238382" y="2454706"/>
            <a:ext cx="438846" cy="42691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848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4B305-5639-B7AC-A344-3247E047C9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A9EA29-B971-0E90-C4E0-70ADA540ABB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Ready-to-Use Social Post Examples</a:t>
            </a:r>
          </a:p>
        </p:txBody>
      </p:sp>
      <p:sp>
        <p:nvSpPr>
          <p:cNvPr id="6" name="Slide Number Placeholder 5">
            <a:extLst>
              <a:ext uri="{FF2B5EF4-FFF2-40B4-BE49-F238E27FC236}">
                <a16:creationId xmlns:a16="http://schemas.microsoft.com/office/drawing/2014/main" id="{917496DA-9233-1285-87E0-147C9E71C147}"/>
              </a:ext>
            </a:extLst>
          </p:cNvPr>
          <p:cNvSpPr>
            <a:spLocks noGrp="1"/>
          </p:cNvSpPr>
          <p:nvPr>
            <p:ph type="sldNum" sz="quarter" idx="12"/>
          </p:nvPr>
        </p:nvSpPr>
        <p:spPr/>
        <p:txBody>
          <a:bodyPr/>
          <a:lstStyle/>
          <a:p>
            <a:fld id="{F9A04110-284E-3741-8974-B7F2B05B0C74}" type="slidenum">
              <a:rPr lang="en-US" smtClean="0"/>
              <a:t>4</a:t>
            </a:fld>
            <a:endParaRPr lang="en-US"/>
          </a:p>
        </p:txBody>
      </p:sp>
      <p:sp>
        <p:nvSpPr>
          <p:cNvPr id="7" name="Content Placeholder 5">
            <a:extLst>
              <a:ext uri="{FF2B5EF4-FFF2-40B4-BE49-F238E27FC236}">
                <a16:creationId xmlns:a16="http://schemas.microsoft.com/office/drawing/2014/main" id="{53203517-136F-8DFF-5ED5-68A086F1A96F}"/>
              </a:ext>
            </a:extLst>
          </p:cNvPr>
          <p:cNvSpPr>
            <a:spLocks noGrp="1"/>
          </p:cNvSpPr>
          <p:nvPr>
            <p:ph sz="half" idx="1"/>
          </p:nvPr>
        </p:nvSpPr>
        <p:spPr>
          <a:xfrm>
            <a:off x="489735" y="1313537"/>
            <a:ext cx="10794392" cy="365125"/>
          </a:xfrm>
        </p:spPr>
        <p:txBody>
          <a:bodyPr wrap="square">
            <a:noAutofit/>
          </a:bodyPr>
          <a:lstStyle/>
          <a:p>
            <a:pPr marL="0" indent="0">
              <a:lnSpc>
                <a:spcPct val="100000"/>
              </a:lnSpc>
              <a:spcBef>
                <a:spcPts val="600"/>
              </a:spcBef>
              <a:buNone/>
            </a:pPr>
            <a:r>
              <a:rPr lang="en-US" sz="1600"/>
              <a:t>These can be copied as-is or adjusted to fit the moment.</a:t>
            </a:r>
            <a:endParaRPr lang="en-US" sz="3200" b="1">
              <a:solidFill>
                <a:srgbClr val="0D4C92"/>
              </a:solidFill>
              <a:sym typeface="Poppins Bold"/>
            </a:endParaRPr>
          </a:p>
        </p:txBody>
      </p:sp>
      <p:sp>
        <p:nvSpPr>
          <p:cNvPr id="8" name="Rectangle 7">
            <a:extLst>
              <a:ext uri="{FF2B5EF4-FFF2-40B4-BE49-F238E27FC236}">
                <a16:creationId xmlns:a16="http://schemas.microsoft.com/office/drawing/2014/main" id="{EB69F1D6-04CF-B1B9-B4B3-B37DBE702376}"/>
              </a:ext>
            </a:extLst>
          </p:cNvPr>
          <p:cNvSpPr/>
          <p:nvPr/>
        </p:nvSpPr>
        <p:spPr>
          <a:xfrm>
            <a:off x="491650" y="1830753"/>
            <a:ext cx="5112699" cy="1207706"/>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Content Placeholder 5">
            <a:extLst>
              <a:ext uri="{FF2B5EF4-FFF2-40B4-BE49-F238E27FC236}">
                <a16:creationId xmlns:a16="http://schemas.microsoft.com/office/drawing/2014/main" id="{FE1C8C2C-5992-35F5-F996-2460E561BB8B}"/>
              </a:ext>
            </a:extLst>
          </p:cNvPr>
          <p:cNvSpPr txBox="1">
            <a:spLocks/>
          </p:cNvSpPr>
          <p:nvPr/>
        </p:nvSpPr>
        <p:spPr>
          <a:xfrm>
            <a:off x="594580" y="1895919"/>
            <a:ext cx="4906838" cy="1077373"/>
          </a:xfrm>
          <a:prstGeom prst="rect">
            <a:avLst/>
          </a:prstGeom>
        </p:spPr>
        <p:txBody>
          <a:bodyPr vert="horz" wrap="square" lIns="91440" tIns="45720" rIns="91440" bIns="45720" rtlCol="0" anchor="t">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600" b="1" dirty="0">
                <a:solidFill>
                  <a:srgbClr val="0E549E"/>
                </a:solidFill>
              </a:rPr>
              <a:t>Program Committee meeting/discussion</a:t>
            </a:r>
            <a:br>
              <a:rPr lang="en-US" sz="1800" dirty="0"/>
            </a:br>
            <a:r>
              <a:rPr lang="en-US" sz="1400" i="1" dirty="0"/>
              <a:t>Great conversations with fellow SPE Program Committee members on upcoming programs, technical topics, and ways we can continue supporting our global community. #</a:t>
            </a:r>
            <a:r>
              <a:rPr lang="en-US" sz="1400" i="1" dirty="0" err="1"/>
              <a:t>WeAreSPE</a:t>
            </a:r>
            <a:endParaRPr lang="en-US" sz="1400" i="1" dirty="0">
              <a:solidFill>
                <a:srgbClr val="0D4C92"/>
              </a:solidFill>
              <a:sym typeface="Poppins Bold"/>
            </a:endParaRPr>
          </a:p>
        </p:txBody>
      </p:sp>
      <p:sp>
        <p:nvSpPr>
          <p:cNvPr id="16" name="Rectangle 15">
            <a:extLst>
              <a:ext uri="{FF2B5EF4-FFF2-40B4-BE49-F238E27FC236}">
                <a16:creationId xmlns:a16="http://schemas.microsoft.com/office/drawing/2014/main" id="{A43F1C2C-151B-7162-B94B-43450D86D5E0}"/>
              </a:ext>
            </a:extLst>
          </p:cNvPr>
          <p:cNvSpPr/>
          <p:nvPr/>
        </p:nvSpPr>
        <p:spPr>
          <a:xfrm>
            <a:off x="491650" y="3340497"/>
            <a:ext cx="5112699" cy="1207706"/>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Content Placeholder 5">
            <a:extLst>
              <a:ext uri="{FF2B5EF4-FFF2-40B4-BE49-F238E27FC236}">
                <a16:creationId xmlns:a16="http://schemas.microsoft.com/office/drawing/2014/main" id="{AE8EAF29-7549-3B21-3688-8BEEFC09CFC6}"/>
              </a:ext>
            </a:extLst>
          </p:cNvPr>
          <p:cNvSpPr txBox="1">
            <a:spLocks/>
          </p:cNvSpPr>
          <p:nvPr/>
        </p:nvSpPr>
        <p:spPr>
          <a:xfrm>
            <a:off x="594580" y="3337608"/>
            <a:ext cx="4906839" cy="1077373"/>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600" b="1" dirty="0">
                <a:solidFill>
                  <a:schemeClr val="accent1">
                    <a:lumMod val="75000"/>
                  </a:schemeClr>
                </a:solidFill>
              </a:rPr>
              <a:t>Section or chapter visit</a:t>
            </a:r>
            <a:br>
              <a:rPr lang="en-US" sz="1600" i="1" dirty="0"/>
            </a:br>
            <a:r>
              <a:rPr lang="en-US" sz="1400" i="1" dirty="0"/>
              <a:t>Great to connect with members at [Section/Location]. It is always encouraging to see the ideas, energy, and commitment across SPE. Thank you to @[Section/Chapter Name] for the opportunity. #</a:t>
            </a:r>
            <a:r>
              <a:rPr lang="en-US" sz="1400" i="1" dirty="0" err="1"/>
              <a:t>WeAreSPE</a:t>
            </a:r>
            <a:endParaRPr lang="en-US" sz="1400" b="1" i="1" dirty="0">
              <a:solidFill>
                <a:srgbClr val="0D4C92"/>
              </a:solidFill>
              <a:sym typeface="Poppins Bold"/>
            </a:endParaRPr>
          </a:p>
        </p:txBody>
      </p:sp>
      <p:sp>
        <p:nvSpPr>
          <p:cNvPr id="18" name="Rectangle 17">
            <a:extLst>
              <a:ext uri="{FF2B5EF4-FFF2-40B4-BE49-F238E27FC236}">
                <a16:creationId xmlns:a16="http://schemas.microsoft.com/office/drawing/2014/main" id="{071A8DBC-1515-663A-F98F-D2960CB50450}"/>
              </a:ext>
            </a:extLst>
          </p:cNvPr>
          <p:cNvSpPr/>
          <p:nvPr/>
        </p:nvSpPr>
        <p:spPr>
          <a:xfrm>
            <a:off x="491650" y="4845907"/>
            <a:ext cx="5112699" cy="1207706"/>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Content Placeholder 5">
            <a:extLst>
              <a:ext uri="{FF2B5EF4-FFF2-40B4-BE49-F238E27FC236}">
                <a16:creationId xmlns:a16="http://schemas.microsoft.com/office/drawing/2014/main" id="{6809F130-EED1-406E-68C6-D620CECF54A7}"/>
              </a:ext>
            </a:extLst>
          </p:cNvPr>
          <p:cNvSpPr txBox="1">
            <a:spLocks/>
          </p:cNvSpPr>
          <p:nvPr/>
        </p:nvSpPr>
        <p:spPr>
          <a:xfrm>
            <a:off x="594580" y="4845907"/>
            <a:ext cx="4906838" cy="1103958"/>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600" b="1" dirty="0">
                <a:solidFill>
                  <a:srgbClr val="0E549E"/>
                </a:solidFill>
              </a:rPr>
              <a:t>Program promotion</a:t>
            </a:r>
            <a:br>
              <a:rPr lang="en-US" sz="1600" i="1" dirty="0"/>
            </a:br>
            <a:r>
              <a:rPr lang="en-US" sz="1400" i="1" dirty="0"/>
              <a:t>Looking forward to this upcoming SPE program. It’s a great opportunity to hear from technical experts, connect with peers, and engage in important conversations across our industry. #</a:t>
            </a:r>
            <a:r>
              <a:rPr lang="en-US" sz="1400" i="1" dirty="0" err="1"/>
              <a:t>WeAreSPE</a:t>
            </a:r>
            <a:endParaRPr lang="en-US" sz="1400" b="1" i="1" dirty="0">
              <a:solidFill>
                <a:srgbClr val="0D4C92"/>
              </a:solidFill>
              <a:sym typeface="Poppins Bold"/>
            </a:endParaRPr>
          </a:p>
        </p:txBody>
      </p:sp>
      <p:sp>
        <p:nvSpPr>
          <p:cNvPr id="20" name="Rectangle 19">
            <a:extLst>
              <a:ext uri="{FF2B5EF4-FFF2-40B4-BE49-F238E27FC236}">
                <a16:creationId xmlns:a16="http://schemas.microsoft.com/office/drawing/2014/main" id="{B9A28DBB-135C-1C7C-EB54-E494A9940044}"/>
              </a:ext>
            </a:extLst>
          </p:cNvPr>
          <p:cNvSpPr/>
          <p:nvPr/>
        </p:nvSpPr>
        <p:spPr>
          <a:xfrm>
            <a:off x="6197638" y="1830753"/>
            <a:ext cx="5112699" cy="1207706"/>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Content Placeholder 5">
            <a:extLst>
              <a:ext uri="{FF2B5EF4-FFF2-40B4-BE49-F238E27FC236}">
                <a16:creationId xmlns:a16="http://schemas.microsoft.com/office/drawing/2014/main" id="{A3935A2F-A89B-CF6A-BE82-47FCDCE275A1}"/>
              </a:ext>
            </a:extLst>
          </p:cNvPr>
          <p:cNvSpPr txBox="1">
            <a:spLocks/>
          </p:cNvSpPr>
          <p:nvPr/>
        </p:nvSpPr>
        <p:spPr>
          <a:xfrm>
            <a:off x="6300568" y="1895919"/>
            <a:ext cx="4906838" cy="1077373"/>
          </a:xfrm>
          <a:prstGeom prst="rect">
            <a:avLst/>
          </a:prstGeom>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sz="1600" b="1">
                <a:solidFill>
                  <a:schemeClr val="accent1">
                    <a:lumMod val="75000"/>
                  </a:schemeClr>
                </a:solidFill>
              </a:rPr>
              <a:t>Recognition post</a:t>
            </a:r>
            <a:br>
              <a:rPr lang="en-US" sz="1400"/>
            </a:br>
            <a:r>
              <a:rPr lang="en-US" sz="1400" i="1"/>
              <a:t>Proud to see the continued work of SPE members and volunteers making a meaningful impact. Thank you to @[Member Name] and @[Section/Chapter Name] for your leadership. #</a:t>
            </a:r>
            <a:r>
              <a:rPr lang="en-US" sz="1400" i="1" err="1"/>
              <a:t>WeAreSPE</a:t>
            </a:r>
            <a:endParaRPr lang="en-US" sz="1400" b="1" i="1">
              <a:solidFill>
                <a:srgbClr val="0D4C92"/>
              </a:solidFill>
              <a:sym typeface="Poppins Bold"/>
            </a:endParaRPr>
          </a:p>
        </p:txBody>
      </p:sp>
      <p:sp>
        <p:nvSpPr>
          <p:cNvPr id="22" name="Rectangle 21">
            <a:extLst>
              <a:ext uri="{FF2B5EF4-FFF2-40B4-BE49-F238E27FC236}">
                <a16:creationId xmlns:a16="http://schemas.microsoft.com/office/drawing/2014/main" id="{AF5022A0-C3EC-6650-1EFD-AB085E37205A}"/>
              </a:ext>
            </a:extLst>
          </p:cNvPr>
          <p:cNvSpPr/>
          <p:nvPr/>
        </p:nvSpPr>
        <p:spPr>
          <a:xfrm>
            <a:off x="6197638" y="3340497"/>
            <a:ext cx="5112699" cy="2713116"/>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Content Placeholder 5">
            <a:extLst>
              <a:ext uri="{FF2B5EF4-FFF2-40B4-BE49-F238E27FC236}">
                <a16:creationId xmlns:a16="http://schemas.microsoft.com/office/drawing/2014/main" id="{98C49A61-7283-DFB2-9629-097F8292AD02}"/>
              </a:ext>
            </a:extLst>
          </p:cNvPr>
          <p:cNvSpPr txBox="1">
            <a:spLocks/>
          </p:cNvSpPr>
          <p:nvPr/>
        </p:nvSpPr>
        <p:spPr>
          <a:xfrm>
            <a:off x="6300568" y="3444245"/>
            <a:ext cx="5009769" cy="2505620"/>
          </a:xfrm>
          <a:prstGeom prst="rect">
            <a:avLst/>
          </a:prstGeom>
          <a:ln w="28575">
            <a:noFill/>
          </a:ln>
        </p:spPr>
        <p:txBody>
          <a:bodyPr vert="horz" wrap="square" lIns="91440" tIns="45720" rIns="91440" bIns="45720" rtlCol="0">
            <a:noAutofit/>
          </a:bodyPr>
          <a:lstStyle>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1">
                    <a:lumMod val="75000"/>
                  </a:schemeClr>
                </a:solidFill>
              </a:rPr>
              <a:t>Tag when relevant</a:t>
            </a:r>
          </a:p>
          <a:p>
            <a:pPr marL="0" indent="0">
              <a:buNone/>
            </a:pPr>
            <a:r>
              <a:rPr lang="en-US" sz="1400" dirty="0"/>
              <a:t>To help extend reach and connect the right audiences, consider tagging:</a:t>
            </a:r>
          </a:p>
          <a:p>
            <a:r>
              <a:rPr lang="en-US" sz="1400" b="1" dirty="0"/>
              <a:t>SPE International</a:t>
            </a:r>
            <a:r>
              <a:rPr lang="en-US" sz="1400" dirty="0"/>
              <a:t> (@society-of-petroleum-engineers)</a:t>
            </a:r>
          </a:p>
          <a:p>
            <a:r>
              <a:rPr lang="en-US" sz="1400" b="1" dirty="0"/>
              <a:t>Local sections or chapters</a:t>
            </a:r>
            <a:r>
              <a:rPr lang="en-US" sz="1400" dirty="0"/>
              <a:t> </a:t>
            </a:r>
          </a:p>
          <a:p>
            <a:r>
              <a:rPr lang="en-US" sz="1400" b="1" dirty="0"/>
              <a:t>Members, speakers, or volunteers featured in the post</a:t>
            </a:r>
            <a:r>
              <a:rPr lang="en-US" sz="1400" dirty="0"/>
              <a:t> </a:t>
            </a:r>
          </a:p>
          <a:p>
            <a:pPr marL="0" indent="0">
              <a:buNone/>
            </a:pPr>
            <a:r>
              <a:rPr lang="en-US" sz="1400" dirty="0"/>
              <a:t>Use tags only when they are directly relevant to the content.</a:t>
            </a:r>
            <a:br>
              <a:rPr lang="en-US" sz="1400" dirty="0"/>
            </a:br>
            <a:r>
              <a:rPr lang="en-US" sz="1400" dirty="0"/>
              <a:t>To tag, type the </a:t>
            </a:r>
            <a:r>
              <a:rPr lang="en-US" sz="1400" b="1" dirty="0"/>
              <a:t>@</a:t>
            </a:r>
            <a:r>
              <a:rPr lang="en-US" sz="1400" dirty="0"/>
              <a:t> symbol followed by the company or profile name.</a:t>
            </a:r>
            <a:endParaRPr lang="en-US" sz="1400" b="1" dirty="0">
              <a:solidFill>
                <a:srgbClr val="0D4C92"/>
              </a:solidFill>
              <a:sym typeface="Poppins Bold"/>
            </a:endParaRPr>
          </a:p>
        </p:txBody>
      </p:sp>
    </p:spTree>
    <p:extLst>
      <p:ext uri="{BB962C8B-B14F-4D97-AF65-F5344CB8AC3E}">
        <p14:creationId xmlns:p14="http://schemas.microsoft.com/office/powerpoint/2010/main" val="249877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4D478-C623-48F3-FBD8-4A4599794DC0}"/>
              </a:ext>
            </a:extLst>
          </p:cNvPr>
          <p:cNvSpPr>
            <a:spLocks noGrp="1"/>
          </p:cNvSpPr>
          <p:nvPr>
            <p:ph type="sldNum" sz="quarter" idx="12"/>
          </p:nvPr>
        </p:nvSpPr>
        <p:spPr/>
        <p:txBody>
          <a:bodyPr/>
          <a:lstStyle/>
          <a:p>
            <a:fld id="{F9A04110-284E-3741-8974-B7F2B05B0C74}" type="slidenum">
              <a:rPr lang="en-US" smtClean="0"/>
              <a:t>5</a:t>
            </a:fld>
            <a:endParaRPr lang="en-US"/>
          </a:p>
        </p:txBody>
      </p:sp>
      <p:sp>
        <p:nvSpPr>
          <p:cNvPr id="5" name="Rectangle 4">
            <a:extLst>
              <a:ext uri="{FF2B5EF4-FFF2-40B4-BE49-F238E27FC236}">
                <a16:creationId xmlns:a16="http://schemas.microsoft.com/office/drawing/2014/main" id="{C1BB9819-7D6F-3D06-B963-3B7A1B628825}"/>
              </a:ext>
            </a:extLst>
          </p:cNvPr>
          <p:cNvSpPr/>
          <p:nvPr/>
        </p:nvSpPr>
        <p:spPr>
          <a:xfrm>
            <a:off x="388720" y="2318657"/>
            <a:ext cx="10220203" cy="3804557"/>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6" name="Title 3">
            <a:extLst>
              <a:ext uri="{FF2B5EF4-FFF2-40B4-BE49-F238E27FC236}">
                <a16:creationId xmlns:a16="http://schemas.microsoft.com/office/drawing/2014/main" id="{CE41DA45-85F7-01F4-A37F-5A99C9D6C545}"/>
              </a:ext>
            </a:extLst>
          </p:cNvPr>
          <p:cNvSpPr>
            <a:spLocks noGrp="1"/>
          </p:cNvSpPr>
          <p:nvPr/>
        </p:nvSpPr>
        <p:spPr>
          <a:xfrm>
            <a:off x="388720" y="145100"/>
            <a:ext cx="11363012" cy="793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bg1"/>
                </a:solidFill>
                <a:latin typeface="+mj-lt"/>
                <a:ea typeface="+mj-ea"/>
                <a:cs typeface="+mj-cs"/>
              </a:defRPr>
            </a:lvl1pPr>
          </a:lstStyle>
          <a:p>
            <a:r>
              <a:rPr lang="en-US" sz="3300" b="1">
                <a:latin typeface="Arial" panose="020B0604020202020204" pitchFamily="34" charset="0"/>
                <a:cs typeface="Arial" panose="020B0604020202020204" pitchFamily="34" charset="0"/>
              </a:rPr>
              <a:t>A Quick Reminder on Sensitive or Negative Posts</a:t>
            </a:r>
          </a:p>
        </p:txBody>
      </p:sp>
      <p:sp>
        <p:nvSpPr>
          <p:cNvPr id="7" name="Slide Number Placeholder 5">
            <a:extLst>
              <a:ext uri="{FF2B5EF4-FFF2-40B4-BE49-F238E27FC236}">
                <a16:creationId xmlns:a16="http://schemas.microsoft.com/office/drawing/2014/main" id="{7FDABD1E-C4F7-7DED-1B06-1CE4B5F297A1}"/>
              </a:ext>
            </a:extLst>
          </p:cNvPr>
          <p:cNvSpPr>
            <a:spLocks noGrp="1"/>
          </p:cNvSpPr>
          <p:nvPr/>
        </p:nvSpPr>
        <p:spPr>
          <a:xfrm>
            <a:off x="9237323"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A04110-284E-3741-8974-B7F2B05B0C74}" type="slidenum">
              <a:rPr lang="en-US" smtClean="0"/>
              <a:pPr/>
              <a:t>5</a:t>
            </a:fld>
            <a:endParaRPr lang="en-US"/>
          </a:p>
        </p:txBody>
      </p:sp>
      <p:sp>
        <p:nvSpPr>
          <p:cNvPr id="8" name="Rectangle 7">
            <a:extLst>
              <a:ext uri="{FF2B5EF4-FFF2-40B4-BE49-F238E27FC236}">
                <a16:creationId xmlns:a16="http://schemas.microsoft.com/office/drawing/2014/main" id="{40B43ED8-41C0-1C49-0F11-39B9210DF2E8}"/>
              </a:ext>
            </a:extLst>
          </p:cNvPr>
          <p:cNvSpPr/>
          <p:nvPr/>
        </p:nvSpPr>
        <p:spPr>
          <a:xfrm>
            <a:off x="9666514" y="3429000"/>
            <a:ext cx="1257300" cy="9685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Content Placeholder 5">
            <a:extLst>
              <a:ext uri="{FF2B5EF4-FFF2-40B4-BE49-F238E27FC236}">
                <a16:creationId xmlns:a16="http://schemas.microsoft.com/office/drawing/2014/main" id="{092F2C82-B549-70D7-2DDA-0D9A98802F63}"/>
              </a:ext>
            </a:extLst>
          </p:cNvPr>
          <p:cNvSpPr txBox="1">
            <a:spLocks/>
          </p:cNvSpPr>
          <p:nvPr/>
        </p:nvSpPr>
        <p:spPr>
          <a:xfrm>
            <a:off x="589881" y="2259238"/>
            <a:ext cx="8848603" cy="3923393"/>
          </a:xfrm>
          <a:prstGeom prst="rect">
            <a:avLst/>
          </a:prstGeom>
        </p:spPr>
        <p:txBody>
          <a:bodyPr vert="horz" wrap="square" lIns="91440" tIns="45720" rIns="91440" bIns="45720" rtlCol="0" anchor="t">
            <a:noAutofit/>
          </a:bodyPr>
          <a:lstStyle>
            <a:defPPr>
              <a:defRPr lang="en-US"/>
            </a:defPPr>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a:p>
            <a:r>
              <a:rPr lang="en-US" sz="1800" b="1" dirty="0">
                <a:solidFill>
                  <a:schemeClr val="accent1">
                    <a:lumMod val="75000"/>
                  </a:schemeClr>
                </a:solidFill>
              </a:rPr>
              <a:t>Pause Before Engaging</a:t>
            </a:r>
            <a:br>
              <a:rPr lang="en-US" sz="1800" dirty="0"/>
            </a:br>
            <a:r>
              <a:rPr lang="en-US" sz="1800" dirty="0"/>
              <a:t>If you come across a post involving negative sentiment or concerning commentary about SPE, please avoid reacting, commenting, or reposting it.</a:t>
            </a:r>
          </a:p>
          <a:p>
            <a:pPr marL="398145" indent="-398145"/>
            <a:r>
              <a:rPr lang="en-US" sz="1800" b="1" dirty="0">
                <a:solidFill>
                  <a:schemeClr val="accent1">
                    <a:lumMod val="75000"/>
                  </a:schemeClr>
                </a:solidFill>
              </a:rPr>
              <a:t>Why It Matters</a:t>
            </a:r>
            <a:br>
              <a:rPr lang="en-US" sz="1800" dirty="0"/>
            </a:br>
            <a:r>
              <a:rPr lang="en-US" sz="1800" dirty="0"/>
              <a:t>Most social media posts peak within 24–72 hours, and engaging too early can unintentionally increase visibility.</a:t>
            </a:r>
            <a:endParaRPr lang="en-US" sz="1800" dirty="0">
              <a:ea typeface="Calibri"/>
              <a:cs typeface="Calibri"/>
            </a:endParaRPr>
          </a:p>
          <a:p>
            <a:pPr marL="398145" indent="-398145"/>
            <a:r>
              <a:rPr lang="en-US" sz="1800" b="1">
                <a:solidFill>
                  <a:schemeClr val="accent1">
                    <a:lumMod val="75000"/>
                  </a:schemeClr>
                </a:solidFill>
              </a:rPr>
              <a:t>What To Do Instead</a:t>
            </a:r>
            <a:br>
              <a:rPr lang="en-US" sz="1800"/>
            </a:br>
            <a:r>
              <a:rPr lang="en-US" sz="1800"/>
              <a:t>Please forward the post to Louise and team for review so it can be assessed and handled thoughtfully, if needed.</a:t>
            </a:r>
            <a:endParaRPr lang="en-US" sz="1800">
              <a:ea typeface="Calibri"/>
              <a:cs typeface="Calibri"/>
            </a:endParaRPr>
          </a:p>
          <a:p>
            <a:pPr marL="0" indent="0">
              <a:buNone/>
            </a:pPr>
            <a:endParaRPr lang="en-US" sz="1800" dirty="0"/>
          </a:p>
          <a:p>
            <a:pPr marL="0" indent="0">
              <a:buNone/>
            </a:pPr>
            <a:r>
              <a:rPr lang="en-US" sz="1800" b="1" dirty="0">
                <a:solidFill>
                  <a:schemeClr val="accent1">
                    <a:lumMod val="75000"/>
                  </a:schemeClr>
                </a:solidFill>
              </a:rPr>
              <a:t>A measured response helps protect visibility, tone, and long-term reputation.</a:t>
            </a:r>
            <a:endParaRPr lang="en-US" sz="1800" dirty="0"/>
          </a:p>
        </p:txBody>
      </p:sp>
      <p:sp>
        <p:nvSpPr>
          <p:cNvPr id="10" name="Content Placeholder 5">
            <a:extLst>
              <a:ext uri="{FF2B5EF4-FFF2-40B4-BE49-F238E27FC236}">
                <a16:creationId xmlns:a16="http://schemas.microsoft.com/office/drawing/2014/main" id="{15684121-0646-01D1-ABF6-6BABD51F39A8}"/>
              </a:ext>
            </a:extLst>
          </p:cNvPr>
          <p:cNvSpPr txBox="1">
            <a:spLocks/>
          </p:cNvSpPr>
          <p:nvPr/>
        </p:nvSpPr>
        <p:spPr>
          <a:xfrm>
            <a:off x="388720" y="1379263"/>
            <a:ext cx="10535094" cy="793115"/>
          </a:xfrm>
          <a:prstGeom prst="rect">
            <a:avLst/>
          </a:prstGeom>
        </p:spPr>
        <p:txBody>
          <a:bodyPr vert="horz" wrap="square" lIns="91440" tIns="45720" rIns="91440" bIns="45720" rtlCol="0" anchor="t">
            <a:noAutofit/>
          </a:bodyPr>
          <a:lstStyle>
            <a:defPPr>
              <a:defRPr lang="en-US"/>
            </a:defPPr>
            <a:lvl1pPr marL="398463" indent="-398463" algn="l" defTabSz="914400" rtl="0" eaLnBrk="1" latinLnBrk="0" hangingPunct="1">
              <a:lnSpc>
                <a:spcPct val="90000"/>
              </a:lnSpc>
              <a:spcBef>
                <a:spcPts val="1000"/>
              </a:spcBef>
              <a:buClr>
                <a:schemeClr val="accent1">
                  <a:lumMod val="75000"/>
                </a:schemeClr>
              </a:buClr>
              <a:buFont typeface="Wingdings" pitchFamily="2" charset="2"/>
              <a:buChar char="§"/>
              <a:defRPr sz="3600" kern="1200">
                <a:solidFill>
                  <a:schemeClr val="tx1"/>
                </a:solidFill>
                <a:latin typeface="+mn-lt"/>
                <a:ea typeface="+mn-ea"/>
                <a:cs typeface="+mn-cs"/>
              </a:defRPr>
            </a:lvl1pPr>
            <a:lvl2pPr marL="574675" indent="-346075" algn="l" defTabSz="914400" rtl="0" eaLnBrk="1" latinLnBrk="0" hangingPunct="1">
              <a:lnSpc>
                <a:spcPct val="90000"/>
              </a:lnSpc>
              <a:spcBef>
                <a:spcPts val="500"/>
              </a:spcBef>
              <a:buClr>
                <a:schemeClr val="accent1">
                  <a:lumMod val="75000"/>
                </a:schemeClr>
              </a:buClr>
              <a:buFont typeface="System Font Regular"/>
              <a:buChar char="–"/>
              <a:tabLst/>
              <a:defRPr sz="32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8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While negative or sensitive posts about SPE are rare, how we respond can make a difference in how widely they spread and how they are perceived</a:t>
            </a:r>
            <a:r>
              <a:rPr lang="en-US" sz="1800" b="1">
                <a:solidFill>
                  <a:schemeClr val="accent1">
                    <a:lumMod val="75000"/>
                  </a:schemeClr>
                </a:solidFill>
              </a:rPr>
              <a:t>.</a:t>
            </a:r>
            <a:endParaRPr lang="en-US" sz="1800"/>
          </a:p>
        </p:txBody>
      </p:sp>
      <p:pic>
        <p:nvPicPr>
          <p:cNvPr id="11" name="Picture 10">
            <a:extLst>
              <a:ext uri="{FF2B5EF4-FFF2-40B4-BE49-F238E27FC236}">
                <a16:creationId xmlns:a16="http://schemas.microsoft.com/office/drawing/2014/main" id="{FFD6DD38-6F65-C726-700A-2CDC8242C057}"/>
              </a:ext>
            </a:extLst>
          </p:cNvPr>
          <p:cNvPicPr>
            <a:picLocks noChangeAspect="1"/>
          </p:cNvPicPr>
          <p:nvPr/>
        </p:nvPicPr>
        <p:blipFill>
          <a:blip r:embed="rId2"/>
          <a:srcRect l="19921" t="32381" r="30556" b="27157"/>
          <a:stretch>
            <a:fillRect/>
          </a:stretch>
        </p:blipFill>
        <p:spPr>
          <a:xfrm>
            <a:off x="9210455" y="3193590"/>
            <a:ext cx="2796936" cy="2285147"/>
          </a:xfrm>
          <a:prstGeom prst="rect">
            <a:avLst/>
          </a:prstGeom>
        </p:spPr>
      </p:pic>
    </p:spTree>
    <p:extLst>
      <p:ext uri="{BB962C8B-B14F-4D97-AF65-F5344CB8AC3E}">
        <p14:creationId xmlns:p14="http://schemas.microsoft.com/office/powerpoint/2010/main" val="378395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2C926-DB83-1D02-A8ED-29A8FA05CC14}"/>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4EBF66E2-23D7-C497-15AC-C50259E5BF61}"/>
              </a:ext>
            </a:extLst>
          </p:cNvPr>
          <p:cNvSpPr>
            <a:spLocks noGrp="1"/>
          </p:cNvSpPr>
          <p:nvPr>
            <p:ph type="ctrTitle"/>
          </p:nvPr>
        </p:nvSpPr>
        <p:spPr>
          <a:xfrm>
            <a:off x="652959" y="1311674"/>
            <a:ext cx="11166508" cy="1605623"/>
          </a:xfrm>
        </p:spPr>
        <p:txBody>
          <a:bodyPr>
            <a:normAutofit/>
          </a:bodyPr>
          <a:lstStyle/>
          <a:p>
            <a:r>
              <a:rPr lang="en-US">
                <a:latin typeface="Arial" panose="020B0604020202020204" pitchFamily="34" charset="0"/>
                <a:cs typeface="Arial" panose="020B0604020202020204" pitchFamily="34" charset="0"/>
              </a:rPr>
              <a:t>A Simple Way to Strengthen SPE’s Reach</a:t>
            </a:r>
          </a:p>
        </p:txBody>
      </p:sp>
      <p:sp>
        <p:nvSpPr>
          <p:cNvPr id="19" name="Subtitle 18">
            <a:extLst>
              <a:ext uri="{FF2B5EF4-FFF2-40B4-BE49-F238E27FC236}">
                <a16:creationId xmlns:a16="http://schemas.microsoft.com/office/drawing/2014/main" id="{75E86AF5-11F7-4CAC-54BA-0DCBB294A7CD}"/>
              </a:ext>
            </a:extLst>
          </p:cNvPr>
          <p:cNvSpPr>
            <a:spLocks noGrp="1"/>
          </p:cNvSpPr>
          <p:nvPr>
            <p:ph type="subTitle" idx="1"/>
          </p:nvPr>
        </p:nvSpPr>
        <p:spPr>
          <a:xfrm>
            <a:off x="652959" y="3069698"/>
            <a:ext cx="11166508" cy="1790169"/>
          </a:xfrm>
        </p:spPr>
        <p:txBody>
          <a:bodyPr>
            <a:normAutofit/>
          </a:bodyPr>
          <a:lstStyle/>
          <a:p>
            <a:r>
              <a:rPr lang="en-US" sz="1800" dirty="0"/>
              <a:t>Program Committee voices help bring greater visibility to the people, programs, stories, and progress </a:t>
            </a:r>
          </a:p>
          <a:p>
            <a:r>
              <a:rPr lang="en-US" sz="1800" dirty="0"/>
              <a:t>happening across SPE.</a:t>
            </a:r>
          </a:p>
          <a:p>
            <a:r>
              <a:rPr lang="en-US" sz="2400" b="1" dirty="0">
                <a:latin typeface="Arial" panose="020B0604020202020204" pitchFamily="34" charset="0"/>
                <a:cs typeface="Arial" panose="020B0604020202020204" pitchFamily="34" charset="0"/>
              </a:rPr>
              <a:t>Thank you for helping amplify SPE programs and our global community.</a:t>
            </a: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55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939</Words>
  <Application>Microsoft Macintosh PowerPoint</Application>
  <PresentationFormat>Widescreen</PresentationFormat>
  <Paragraphs>73</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Poppins Bold</vt:lpstr>
      <vt:lpstr>System Font Regular</vt:lpstr>
      <vt:lpstr>Wingdings</vt:lpstr>
      <vt:lpstr>Office Theme</vt:lpstr>
      <vt:lpstr>SPE Program Committee  Social Media Guide</vt:lpstr>
      <vt:lpstr>Your Committee Voice Matters</vt:lpstr>
      <vt:lpstr>Simple Tips for Posting on Social Media</vt:lpstr>
      <vt:lpstr>The Easiest Way to Post: Share SPE Content</vt:lpstr>
      <vt:lpstr>Ready-to-Use Social Post Examples</vt:lpstr>
      <vt:lpstr>PowerPoint Presentation</vt:lpstr>
      <vt:lpstr>A Simple Way to Strengthen SPE’s Reach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Sloat</dc:creator>
  <cp:lastModifiedBy>Jennifer Orellana</cp:lastModifiedBy>
  <cp:revision>6</cp:revision>
  <dcterms:created xsi:type="dcterms:W3CDTF">2020-06-26T16:00:11Z</dcterms:created>
  <dcterms:modified xsi:type="dcterms:W3CDTF">2026-05-14T23:09:51Z</dcterms:modified>
</cp:coreProperties>
</file>